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1637" r:id="rId2"/>
    <p:sldId id="9038" r:id="rId3"/>
    <p:sldId id="9037" r:id="rId4"/>
    <p:sldId id="1889" r:id="rId5"/>
    <p:sldId id="1577" r:id="rId6"/>
    <p:sldId id="1894" r:id="rId7"/>
    <p:sldId id="1879" r:id="rId8"/>
    <p:sldId id="9040" r:id="rId9"/>
    <p:sldId id="1878" r:id="rId10"/>
    <p:sldId id="1880" r:id="rId11"/>
    <p:sldId id="9041" r:id="rId12"/>
    <p:sldId id="1882" r:id="rId13"/>
    <p:sldId id="1884" r:id="rId14"/>
    <p:sldId id="1881" r:id="rId15"/>
    <p:sldId id="813" r:id="rId16"/>
    <p:sldId id="9042" r:id="rId17"/>
    <p:sldId id="9070" r:id="rId18"/>
    <p:sldId id="721" r:id="rId19"/>
    <p:sldId id="810" r:id="rId20"/>
    <p:sldId id="9076" r:id="rId21"/>
    <p:sldId id="9031" r:id="rId22"/>
    <p:sldId id="9029" r:id="rId23"/>
    <p:sldId id="9032" r:id="rId24"/>
    <p:sldId id="9047" r:id="rId25"/>
    <p:sldId id="9077" r:id="rId26"/>
    <p:sldId id="9073" r:id="rId27"/>
    <p:sldId id="9074" r:id="rId28"/>
    <p:sldId id="9052" r:id="rId29"/>
    <p:sldId id="9051" r:id="rId30"/>
    <p:sldId id="1908" r:id="rId31"/>
    <p:sldId id="9058" r:id="rId32"/>
    <p:sldId id="9067" r:id="rId33"/>
    <p:sldId id="1510" r:id="rId34"/>
    <p:sldId id="9075" r:id="rId35"/>
    <p:sldId id="9078" r:id="rId36"/>
    <p:sldId id="9071" r:id="rId37"/>
    <p:sldId id="9050" r:id="rId38"/>
    <p:sldId id="357" r:id="rId39"/>
    <p:sldId id="8819" r:id="rId40"/>
    <p:sldId id="9023" r:id="rId41"/>
    <p:sldId id="9062" r:id="rId42"/>
    <p:sldId id="9030" r:id="rId43"/>
    <p:sldId id="1463" r:id="rId44"/>
    <p:sldId id="1466" r:id="rId45"/>
    <p:sldId id="1920" r:id="rId46"/>
    <p:sldId id="1849" r:id="rId47"/>
  </p:sldIdLst>
  <p:sldSz cx="9144000" cy="6858000" type="screen4x3"/>
  <p:notesSz cx="6669088"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5CF1898-1FF8-48C9-941E-8E0292FC1C6A}">
          <p14:sldIdLst>
            <p14:sldId id="1637"/>
            <p14:sldId id="9038"/>
          </p14:sldIdLst>
        </p14:section>
        <p14:section name="Motivation" id="{278D3CCB-7463-4AC5-8D17-884660700ABE}">
          <p14:sldIdLst>
            <p14:sldId id="9037"/>
            <p14:sldId id="1889"/>
            <p14:sldId id="1577"/>
            <p14:sldId id="1894"/>
            <p14:sldId id="1879"/>
          </p14:sldIdLst>
        </p14:section>
        <p14:section name="Prototype chip" id="{DF3EE209-ED48-47FF-B122-2DDC743F801F}">
          <p14:sldIdLst>
            <p14:sldId id="9040"/>
            <p14:sldId id="1878"/>
            <p14:sldId id="1880"/>
          </p14:sldIdLst>
        </p14:section>
        <p14:section name="Medipix3.0" id="{BFD29E46-2444-4F51-B861-DBC06A19EB5D}">
          <p14:sldIdLst>
            <p14:sldId id="9041"/>
            <p14:sldId id="1882"/>
            <p14:sldId id="1884"/>
            <p14:sldId id="1881"/>
            <p14:sldId id="813"/>
            <p14:sldId id="9042"/>
            <p14:sldId id="9070"/>
            <p14:sldId id="721"/>
          </p14:sldIdLst>
        </p14:section>
        <p14:section name="Medipix3RX" id="{2BF8A92C-4691-4947-94F0-97AA5005A244}">
          <p14:sldIdLst>
            <p14:sldId id="810"/>
            <p14:sldId id="9076"/>
            <p14:sldId id="9031"/>
            <p14:sldId id="9029"/>
            <p14:sldId id="9032"/>
            <p14:sldId id="9047"/>
            <p14:sldId id="9077"/>
            <p14:sldId id="9073"/>
            <p14:sldId id="9074"/>
            <p14:sldId id="9052"/>
          </p14:sldIdLst>
        </p14:section>
        <p14:section name="Medipix4" id="{2C84F4D6-4140-4E0F-A12D-2FE0BDE94D60}">
          <p14:sldIdLst>
            <p14:sldId id="9051"/>
            <p14:sldId id="1908"/>
            <p14:sldId id="9058"/>
            <p14:sldId id="9067"/>
            <p14:sldId id="1510"/>
          </p14:sldIdLst>
        </p14:section>
        <p14:section name="Summary and Conclusions" id="{1B8730A4-C0EE-4731-B35F-61D3149CF2E5}">
          <p14:sldIdLst>
            <p14:sldId id="9075"/>
            <p14:sldId id="9078"/>
          </p14:sldIdLst>
        </p14:section>
        <p14:section name="Acknowledgements" id="{4063A6F7-43F2-4468-AF20-744B8B9FC41C}">
          <p14:sldIdLst>
            <p14:sldId id="9071"/>
            <p14:sldId id="9050"/>
            <p14:sldId id="357"/>
            <p14:sldId id="8819"/>
            <p14:sldId id="9023"/>
          </p14:sldIdLst>
        </p14:section>
        <p14:section name="Additional slides" id="{03BE58BB-729B-43C0-B773-9341047BE2D9}">
          <p14:sldIdLst>
            <p14:sldId id="9062"/>
            <p14:sldId id="9030"/>
            <p14:sldId id="1463"/>
            <p14:sldId id="1466"/>
            <p14:sldId id="1920"/>
          </p14:sldIdLst>
        </p14:section>
        <p14:section name="Medipix3" id="{D9667086-C482-4125-92AC-753EAFE6A179}">
          <p14:sldIdLst>
            <p14:sldId id="1849"/>
          </p14:sldIdLst>
        </p14:section>
        <p14:section name="Medipix4" id="{347D716D-9BFA-4EC4-9736-50165C3B4704}">
          <p14:sldIdLst/>
        </p14:section>
      </p14:sectionLst>
    </p:ext>
    <p:ext uri="{EFAFB233-063F-42B5-8137-9DF3F51BA10A}">
      <p15:sldGuideLst xmlns:p15="http://schemas.microsoft.com/office/powerpoint/2012/main">
        <p15:guide id="4" pos="5760" userDrawn="1">
          <p15:clr>
            <a:srgbClr val="A4A3A4"/>
          </p15:clr>
        </p15:guide>
        <p15:guide id="10" pos="1338" userDrawn="1">
          <p15:clr>
            <a:srgbClr val="A4A3A4"/>
          </p15:clr>
        </p15:guide>
        <p15:guide id="11" orient="horz" pos="346" userDrawn="1">
          <p15:clr>
            <a:srgbClr val="A4A3A4"/>
          </p15:clr>
        </p15:guide>
        <p15:guide id="12" orient="horz" pos="120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18" autoAdjust="0"/>
    <p:restoredTop sz="85132" autoAdjust="0"/>
  </p:normalViewPr>
  <p:slideViewPr>
    <p:cSldViewPr showGuides="1">
      <p:cViewPr varScale="1">
        <p:scale>
          <a:sx n="91" d="100"/>
          <a:sy n="91" d="100"/>
        </p:scale>
        <p:origin x="1584" y="90"/>
      </p:cViewPr>
      <p:guideLst>
        <p:guide pos="5760"/>
        <p:guide pos="1338"/>
        <p:guide orient="horz" pos="346"/>
        <p:guide orient="horz" pos="1207"/>
      </p:guideLst>
    </p:cSldViewPr>
  </p:slideViewPr>
  <p:notesTextViewPr>
    <p:cViewPr>
      <p:scale>
        <a:sx n="150" d="100"/>
        <a:sy n="150" d="100"/>
      </p:scale>
      <p:origin x="0" y="0"/>
    </p:cViewPr>
  </p:notesTextViewPr>
  <p:sorterViewPr>
    <p:cViewPr>
      <p:scale>
        <a:sx n="150" d="100"/>
        <a:sy n="150" d="100"/>
      </p:scale>
      <p:origin x="0" y="-3777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889938" cy="496331"/>
          </a:xfrm>
          <a:prstGeom prst="rect">
            <a:avLst/>
          </a:prstGeom>
        </p:spPr>
        <p:txBody>
          <a:bodyPr vert="horz" lIns="90721" tIns="45360" rIns="90721" bIns="45360" rtlCol="0"/>
          <a:lstStyle>
            <a:lvl1pPr algn="l">
              <a:defRPr sz="1100"/>
            </a:lvl1pPr>
          </a:lstStyle>
          <a:p>
            <a:endParaRPr lang="en-GB"/>
          </a:p>
        </p:txBody>
      </p:sp>
      <p:sp>
        <p:nvSpPr>
          <p:cNvPr id="3" name="Date Placeholder 2"/>
          <p:cNvSpPr>
            <a:spLocks noGrp="1"/>
          </p:cNvSpPr>
          <p:nvPr>
            <p:ph type="dt" idx="1"/>
          </p:nvPr>
        </p:nvSpPr>
        <p:spPr>
          <a:xfrm>
            <a:off x="3777608" y="1"/>
            <a:ext cx="2889938" cy="496331"/>
          </a:xfrm>
          <a:prstGeom prst="rect">
            <a:avLst/>
          </a:prstGeom>
        </p:spPr>
        <p:txBody>
          <a:bodyPr vert="horz" lIns="90721" tIns="45360" rIns="90721" bIns="45360" rtlCol="0"/>
          <a:lstStyle>
            <a:lvl1pPr algn="r">
              <a:defRPr sz="1100"/>
            </a:lvl1pPr>
          </a:lstStyle>
          <a:p>
            <a:fld id="{542855C7-1CBF-4ED1-BE9F-E52CA175960F}" type="datetimeFigureOut">
              <a:rPr lang="en-GB" smtClean="0"/>
              <a:t>19/09/2025</a:t>
            </a:fld>
            <a:endParaRPr lang="en-GB"/>
          </a:p>
        </p:txBody>
      </p:sp>
      <p:sp>
        <p:nvSpPr>
          <p:cNvPr id="4" name="Slide Image Placeholder 3"/>
          <p:cNvSpPr>
            <a:spLocks noGrp="1" noRot="1" noChangeAspect="1"/>
          </p:cNvSpPr>
          <p:nvPr>
            <p:ph type="sldImg" idx="2"/>
          </p:nvPr>
        </p:nvSpPr>
        <p:spPr>
          <a:xfrm>
            <a:off x="852488" y="742950"/>
            <a:ext cx="4964112" cy="3724275"/>
          </a:xfrm>
          <a:prstGeom prst="rect">
            <a:avLst/>
          </a:prstGeom>
          <a:noFill/>
          <a:ln w="12700">
            <a:solidFill>
              <a:prstClr val="black"/>
            </a:solidFill>
          </a:ln>
        </p:spPr>
        <p:txBody>
          <a:bodyPr vert="horz" lIns="90721" tIns="45360" rIns="90721" bIns="45360" rtlCol="0" anchor="ctr"/>
          <a:lstStyle/>
          <a:p>
            <a:endParaRPr lang="en-GB"/>
          </a:p>
        </p:txBody>
      </p:sp>
      <p:sp>
        <p:nvSpPr>
          <p:cNvPr id="5" name="Notes Placeholder 4"/>
          <p:cNvSpPr>
            <a:spLocks noGrp="1"/>
          </p:cNvSpPr>
          <p:nvPr>
            <p:ph type="body" sz="quarter" idx="3"/>
          </p:nvPr>
        </p:nvSpPr>
        <p:spPr>
          <a:xfrm>
            <a:off x="666909" y="4715154"/>
            <a:ext cx="5335270" cy="4466987"/>
          </a:xfrm>
          <a:prstGeom prst="rect">
            <a:avLst/>
          </a:prstGeom>
        </p:spPr>
        <p:txBody>
          <a:bodyPr vert="horz" lIns="90721" tIns="45360" rIns="90721" bIns="4536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428584"/>
            <a:ext cx="2889938" cy="496331"/>
          </a:xfrm>
          <a:prstGeom prst="rect">
            <a:avLst/>
          </a:prstGeom>
        </p:spPr>
        <p:txBody>
          <a:bodyPr vert="horz" lIns="90721" tIns="45360" rIns="90721" bIns="45360" rtlCol="0" anchor="b"/>
          <a:lstStyle>
            <a:lvl1pPr algn="l">
              <a:defRPr sz="1100"/>
            </a:lvl1pPr>
          </a:lstStyle>
          <a:p>
            <a:endParaRPr lang="en-GB"/>
          </a:p>
        </p:txBody>
      </p:sp>
      <p:sp>
        <p:nvSpPr>
          <p:cNvPr id="7" name="Slide Number Placeholder 6"/>
          <p:cNvSpPr>
            <a:spLocks noGrp="1"/>
          </p:cNvSpPr>
          <p:nvPr>
            <p:ph type="sldNum" sz="quarter" idx="5"/>
          </p:nvPr>
        </p:nvSpPr>
        <p:spPr>
          <a:xfrm>
            <a:off x="3777608" y="9428584"/>
            <a:ext cx="2889938" cy="496331"/>
          </a:xfrm>
          <a:prstGeom prst="rect">
            <a:avLst/>
          </a:prstGeom>
        </p:spPr>
        <p:txBody>
          <a:bodyPr vert="horz" lIns="90721" tIns="45360" rIns="90721" bIns="45360" rtlCol="0" anchor="b"/>
          <a:lstStyle>
            <a:lvl1pPr algn="r">
              <a:defRPr sz="1100"/>
            </a:lvl1pPr>
          </a:lstStyle>
          <a:p>
            <a:fld id="{2119D60F-B276-4077-96EB-722715557476}" type="slidenum">
              <a:rPr lang="en-GB" smtClean="0"/>
              <a:t>‹#›</a:t>
            </a:fld>
            <a:endParaRPr lang="en-GB"/>
          </a:p>
        </p:txBody>
      </p:sp>
    </p:spTree>
    <p:extLst>
      <p:ext uri="{BB962C8B-B14F-4D97-AF65-F5344CB8AC3E}">
        <p14:creationId xmlns:p14="http://schemas.microsoft.com/office/powerpoint/2010/main" val="542971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a:t>
            </a:fld>
            <a:endParaRPr lang="en-GB"/>
          </a:p>
        </p:txBody>
      </p:sp>
    </p:spTree>
    <p:extLst>
      <p:ext uri="{BB962C8B-B14F-4D97-AF65-F5344CB8AC3E}">
        <p14:creationId xmlns:p14="http://schemas.microsoft.com/office/powerpoint/2010/main" val="35922882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119D60F-B276-4077-96EB-722715557476}" type="slidenum">
              <a:rPr lang="en-GB" smtClean="0"/>
              <a:t>10</a:t>
            </a:fld>
            <a:endParaRPr lang="en-GB"/>
          </a:p>
        </p:txBody>
      </p:sp>
    </p:spTree>
    <p:extLst>
      <p:ext uri="{BB962C8B-B14F-4D97-AF65-F5344CB8AC3E}">
        <p14:creationId xmlns:p14="http://schemas.microsoft.com/office/powerpoint/2010/main" val="3105970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93F9E8-4CEB-7D45-852E-30CC4D9EAB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1F33FE-8A25-86E3-992E-B947FE06E1B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26D74C8-BAB1-C75B-BE4F-0B97BE0B825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FB993E5-489B-811D-3A44-0170B59D5869}"/>
              </a:ext>
            </a:extLst>
          </p:cNvPr>
          <p:cNvSpPr>
            <a:spLocks noGrp="1"/>
          </p:cNvSpPr>
          <p:nvPr>
            <p:ph type="sldNum" sz="quarter" idx="10"/>
          </p:nvPr>
        </p:nvSpPr>
        <p:spPr/>
        <p:txBody>
          <a:bodyPr/>
          <a:lstStyle/>
          <a:p>
            <a:fld id="{2119D60F-B276-4077-96EB-722715557476}" type="slidenum">
              <a:rPr lang="en-GB" smtClean="0"/>
              <a:t>11</a:t>
            </a:fld>
            <a:endParaRPr lang="en-GB"/>
          </a:p>
        </p:txBody>
      </p:sp>
    </p:spTree>
    <p:extLst>
      <p:ext uri="{BB962C8B-B14F-4D97-AF65-F5344CB8AC3E}">
        <p14:creationId xmlns:p14="http://schemas.microsoft.com/office/powerpoint/2010/main" val="32483667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first version of the Medipix3 was submitted in 2008.</a:t>
            </a:r>
          </a:p>
          <a:p>
            <a:r>
              <a:rPr lang="en-GB" dirty="0"/>
              <a:t>It contained many modes of operation </a:t>
            </a:r>
            <a:r>
              <a:rPr lang="en-GB" dirty="0" err="1"/>
              <a:t>wrt</a:t>
            </a:r>
            <a:r>
              <a:rPr lang="en-GB" dirty="0"/>
              <a:t> its predecessor Medipix2 and it was the first large scale mixed mode chip in the High Energy Physics community.</a:t>
            </a:r>
          </a:p>
          <a:p>
            <a:r>
              <a:rPr lang="en-GB" dirty="0"/>
              <a:t>Key novel features were </a:t>
            </a:r>
          </a:p>
          <a:p>
            <a:pPr marL="228600" indent="-228600">
              <a:buAutoNum type="arabicParenBoth"/>
            </a:pPr>
            <a:r>
              <a:rPr lang="en-GB" dirty="0"/>
              <a:t>the inter pixel communication to minimize the impact of charge sharing and</a:t>
            </a:r>
          </a:p>
          <a:p>
            <a:pPr marL="228600" indent="-228600">
              <a:buAutoNum type="arabicParenBoth"/>
            </a:pPr>
            <a:r>
              <a:rPr lang="en-GB" dirty="0"/>
              <a:t>The fact that it was a test vehicle to test for TSV  </a:t>
            </a:r>
          </a:p>
          <a:p>
            <a:endParaRPr lang="en-GB" dirty="0"/>
          </a:p>
        </p:txBody>
      </p:sp>
      <p:sp>
        <p:nvSpPr>
          <p:cNvPr id="4" name="Slide Number Placeholder 3"/>
          <p:cNvSpPr>
            <a:spLocks noGrp="1"/>
          </p:cNvSpPr>
          <p:nvPr>
            <p:ph type="sldNum" sz="quarter" idx="5"/>
          </p:nvPr>
        </p:nvSpPr>
        <p:spPr/>
        <p:txBody>
          <a:bodyPr/>
          <a:lstStyle/>
          <a:p>
            <a:fld id="{2119D60F-B276-4077-96EB-722715557476}" type="slidenum">
              <a:rPr lang="en-GB" smtClean="0"/>
              <a:t>12</a:t>
            </a:fld>
            <a:endParaRPr lang="en-GB"/>
          </a:p>
        </p:txBody>
      </p:sp>
    </p:spTree>
    <p:extLst>
      <p:ext uri="{BB962C8B-B14F-4D97-AF65-F5344CB8AC3E}">
        <p14:creationId xmlns:p14="http://schemas.microsoft.com/office/powerpoint/2010/main" val="16204938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119D60F-B276-4077-96EB-722715557476}" type="slidenum">
              <a:rPr lang="en-GB" smtClean="0"/>
              <a:t>13</a:t>
            </a:fld>
            <a:endParaRPr lang="en-GB"/>
          </a:p>
        </p:txBody>
      </p:sp>
    </p:spTree>
    <p:extLst>
      <p:ext uri="{BB962C8B-B14F-4D97-AF65-F5344CB8AC3E}">
        <p14:creationId xmlns:p14="http://schemas.microsoft.com/office/powerpoint/2010/main" val="26173846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chip showed some promising results in terms of</a:t>
            </a:r>
          </a:p>
          <a:p>
            <a:pPr marL="285750" indent="-285750">
              <a:buFont typeface="Arial" panose="020B0604020202020204" pitchFamily="34" charset="0"/>
              <a:buChar char="•"/>
            </a:pPr>
            <a:r>
              <a:rPr lang="en-GB" dirty="0"/>
              <a:t>Low noise</a:t>
            </a:r>
          </a:p>
          <a:p>
            <a:pPr marL="285750" indent="-285750">
              <a:buFont typeface="Arial" panose="020B0604020202020204" pitchFamily="34" charset="0"/>
              <a:buChar char="•"/>
            </a:pPr>
            <a:r>
              <a:rPr lang="en-GB" dirty="0"/>
              <a:t>Uniformity of the pixel matrix parameters</a:t>
            </a:r>
          </a:p>
          <a:p>
            <a:pPr marL="285750" indent="-285750">
              <a:buFont typeface="Arial" panose="020B0604020202020204" pitchFamily="34" charset="0"/>
              <a:buChar char="•"/>
            </a:pPr>
            <a:r>
              <a:rPr lang="en-GB" dirty="0"/>
              <a:t>Stability (this is a parameter that probably was key in enabling the dissemination of the technology)</a:t>
            </a:r>
          </a:p>
          <a:p>
            <a:pPr marL="285750" indent="-285750">
              <a:buFont typeface="Arial" panose="020B0604020202020204" pitchFamily="34" charset="0"/>
              <a:buChar char="•"/>
            </a:pPr>
            <a:r>
              <a:rPr lang="en-GB" dirty="0"/>
              <a:t>Charge summing concept</a:t>
            </a:r>
          </a:p>
          <a:p>
            <a:pPr marL="0" indent="0">
              <a:buFont typeface="Arial" panose="020B0604020202020204" pitchFamily="34" charset="0"/>
              <a:buNone/>
            </a:pPr>
            <a:endParaRPr lang="en-GB" dirty="0"/>
          </a:p>
          <a:p>
            <a:r>
              <a:rPr lang="en-GB" dirty="0"/>
              <a:t>But “Pioneers get shot by the Indians” Larry Pinsky</a:t>
            </a:r>
          </a:p>
          <a:p>
            <a:endParaRPr lang="en-GB" dirty="0"/>
          </a:p>
          <a:p>
            <a:r>
              <a:rPr lang="en-GB" dirty="0"/>
              <a:t>The first Medipix3 full chip</a:t>
            </a:r>
          </a:p>
          <a:p>
            <a:r>
              <a:rPr lang="en-GB" dirty="0"/>
              <a:t>limitations:</a:t>
            </a:r>
          </a:p>
          <a:p>
            <a:pPr marL="285750" indent="-285750">
              <a:buFont typeface="Arial" panose="020B0604020202020204" pitchFamily="34" charset="0"/>
              <a:buChar char="•"/>
            </a:pPr>
            <a:r>
              <a:rPr lang="en-GB" dirty="0"/>
              <a:t>Random Telegraphic Noise</a:t>
            </a:r>
          </a:p>
          <a:p>
            <a:pPr marL="285750" indent="-285750">
              <a:buFont typeface="Arial" panose="020B0604020202020204" pitchFamily="34" charset="0"/>
              <a:buChar char="•"/>
            </a:pPr>
            <a:r>
              <a:rPr lang="en-GB" dirty="0"/>
              <a:t>Anomalous mismatch</a:t>
            </a:r>
          </a:p>
          <a:p>
            <a:pPr marL="285750" indent="-285750">
              <a:buFont typeface="Arial" panose="020B0604020202020204" pitchFamily="34" charset="0"/>
              <a:buChar char="•"/>
            </a:pPr>
            <a:r>
              <a:rPr lang="en-GB" dirty="0"/>
              <a:t>Charge summing imaging</a:t>
            </a:r>
          </a:p>
          <a:p>
            <a:endParaRPr lang="en-GB" dirty="0"/>
          </a:p>
        </p:txBody>
      </p:sp>
      <p:sp>
        <p:nvSpPr>
          <p:cNvPr id="4" name="Slide Number Placeholder 3"/>
          <p:cNvSpPr>
            <a:spLocks noGrp="1"/>
          </p:cNvSpPr>
          <p:nvPr>
            <p:ph type="sldNum" sz="quarter" idx="5"/>
          </p:nvPr>
        </p:nvSpPr>
        <p:spPr/>
        <p:txBody>
          <a:bodyPr/>
          <a:lstStyle/>
          <a:p>
            <a:fld id="{2119D60F-B276-4077-96EB-722715557476}" type="slidenum">
              <a:rPr lang="en-GB" smtClean="0"/>
              <a:t>14</a:t>
            </a:fld>
            <a:endParaRPr lang="en-GB"/>
          </a:p>
        </p:txBody>
      </p:sp>
    </p:spTree>
    <p:extLst>
      <p:ext uri="{BB962C8B-B14F-4D97-AF65-F5344CB8AC3E}">
        <p14:creationId xmlns:p14="http://schemas.microsoft.com/office/powerpoint/2010/main" val="13304000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119D60F-B276-4077-96EB-722715557476}" type="slidenum">
              <a:rPr lang="en-GB" smtClean="0"/>
              <a:t>15</a:t>
            </a:fld>
            <a:endParaRPr lang="en-GB"/>
          </a:p>
        </p:txBody>
      </p:sp>
    </p:spTree>
    <p:extLst>
      <p:ext uri="{BB962C8B-B14F-4D97-AF65-F5344CB8AC3E}">
        <p14:creationId xmlns:p14="http://schemas.microsoft.com/office/powerpoint/2010/main" val="26765553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7FEB1E-A4EB-05C9-BCA8-FDC9EAE3B7D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AB01E9-D9B4-4799-E9F5-AB90B94DD9D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D2BFE8-E97B-7DB6-F893-635E11687669}"/>
              </a:ext>
            </a:extLst>
          </p:cNvPr>
          <p:cNvSpPr>
            <a:spLocks noGrp="1"/>
          </p:cNvSpPr>
          <p:nvPr>
            <p:ph type="body" idx="1"/>
          </p:nvPr>
        </p:nvSpPr>
        <p:spPr/>
        <p:txBody>
          <a:bodyPr>
            <a:normAutofit fontScale="70000" lnSpcReduction="20000"/>
          </a:bodyPr>
          <a:lstStyle/>
          <a:p>
            <a:endParaRPr lang="en-GB" dirty="0"/>
          </a:p>
        </p:txBody>
      </p:sp>
      <p:sp>
        <p:nvSpPr>
          <p:cNvPr id="4" name="Header Placeholder 3">
            <a:extLst>
              <a:ext uri="{FF2B5EF4-FFF2-40B4-BE49-F238E27FC236}">
                <a16:creationId xmlns:a16="http://schemas.microsoft.com/office/drawing/2014/main" id="{0F81DEE5-C533-5E4B-6CD3-E0179F52B7C8}"/>
              </a:ext>
            </a:extLst>
          </p:cNvPr>
          <p:cNvSpPr>
            <a:spLocks noGrp="1"/>
          </p:cNvSpPr>
          <p:nvPr>
            <p:ph type="hdr" sz="quarter" idx="10"/>
          </p:nvPr>
        </p:nvSpPr>
        <p:spPr/>
        <p:txBody>
          <a:bodyPr/>
          <a:lstStyle/>
          <a:p>
            <a:pPr>
              <a:defRPr/>
            </a:pPr>
            <a:r>
              <a:rPr lang="en-US"/>
              <a:t>This is a test</a:t>
            </a:r>
          </a:p>
        </p:txBody>
      </p:sp>
    </p:spTree>
    <p:extLst>
      <p:ext uri="{BB962C8B-B14F-4D97-AF65-F5344CB8AC3E}">
        <p14:creationId xmlns:p14="http://schemas.microsoft.com/office/powerpoint/2010/main" val="14136483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D291FB-7B2F-EA2B-606F-7BFFF6E285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60C8BE-F459-D41C-3EAF-CA65357010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95545A0-9C56-72BD-3337-43702735A1AA}"/>
              </a:ext>
            </a:extLst>
          </p:cNvPr>
          <p:cNvSpPr>
            <a:spLocks noGrp="1"/>
          </p:cNvSpPr>
          <p:nvPr>
            <p:ph type="body" idx="1"/>
          </p:nvPr>
        </p:nvSpPr>
        <p:spPr/>
        <p:txBody>
          <a:bodyPr>
            <a:normAutofit fontScale="70000" lnSpcReduction="20000"/>
          </a:bodyPr>
          <a:lstStyle/>
          <a:p>
            <a:endParaRPr lang="en-GB" dirty="0"/>
          </a:p>
        </p:txBody>
      </p:sp>
      <p:sp>
        <p:nvSpPr>
          <p:cNvPr id="4" name="Header Placeholder 3">
            <a:extLst>
              <a:ext uri="{FF2B5EF4-FFF2-40B4-BE49-F238E27FC236}">
                <a16:creationId xmlns:a16="http://schemas.microsoft.com/office/drawing/2014/main" id="{E89A08F6-B67F-45C8-8532-839ABA0C5710}"/>
              </a:ext>
            </a:extLst>
          </p:cNvPr>
          <p:cNvSpPr>
            <a:spLocks noGrp="1"/>
          </p:cNvSpPr>
          <p:nvPr>
            <p:ph type="hdr" sz="quarter" idx="10"/>
          </p:nvPr>
        </p:nvSpPr>
        <p:spPr/>
        <p:txBody>
          <a:bodyPr/>
          <a:lstStyle/>
          <a:p>
            <a:pPr>
              <a:defRPr/>
            </a:pPr>
            <a:r>
              <a:rPr lang="en-US"/>
              <a:t>This is a test</a:t>
            </a:r>
          </a:p>
        </p:txBody>
      </p:sp>
    </p:spTree>
    <p:extLst>
      <p:ext uri="{BB962C8B-B14F-4D97-AF65-F5344CB8AC3E}">
        <p14:creationId xmlns:p14="http://schemas.microsoft.com/office/powerpoint/2010/main" val="26942166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119D60F-B276-4077-96EB-722715557476}" type="slidenum">
              <a:rPr lang="en-GB" smtClean="0"/>
              <a:t>18</a:t>
            </a:fld>
            <a:endParaRPr lang="en-GB"/>
          </a:p>
        </p:txBody>
      </p:sp>
    </p:spTree>
    <p:extLst>
      <p:ext uri="{BB962C8B-B14F-4D97-AF65-F5344CB8AC3E}">
        <p14:creationId xmlns:p14="http://schemas.microsoft.com/office/powerpoint/2010/main" val="24972135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119D60F-B276-4077-96EB-722715557476}" type="slidenum">
              <a:rPr lang="en-GB" smtClean="0"/>
              <a:t>19</a:t>
            </a:fld>
            <a:endParaRPr lang="en-GB"/>
          </a:p>
        </p:txBody>
      </p:sp>
    </p:spTree>
    <p:extLst>
      <p:ext uri="{BB962C8B-B14F-4D97-AF65-F5344CB8AC3E}">
        <p14:creationId xmlns:p14="http://schemas.microsoft.com/office/powerpoint/2010/main" val="4039178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my presentation I will discuss the different chips from the medipix3 prototype chip until the latest Medipix4 chip.</a:t>
            </a:r>
          </a:p>
          <a:p>
            <a:r>
              <a:rPr lang="en-GB" dirty="0"/>
              <a:t>I will review some of the lessons learnt.</a:t>
            </a:r>
          </a:p>
          <a:p>
            <a:endParaRPr lang="en-GB" dirty="0"/>
          </a:p>
        </p:txBody>
      </p:sp>
      <p:sp>
        <p:nvSpPr>
          <p:cNvPr id="4" name="Slide Number Placeholder 3"/>
          <p:cNvSpPr>
            <a:spLocks noGrp="1"/>
          </p:cNvSpPr>
          <p:nvPr>
            <p:ph type="sldNum" sz="quarter" idx="5"/>
          </p:nvPr>
        </p:nvSpPr>
        <p:spPr/>
        <p:txBody>
          <a:bodyPr/>
          <a:lstStyle/>
          <a:p>
            <a:fld id="{2119D60F-B276-4077-96EB-722715557476}" type="slidenum">
              <a:rPr lang="en-GB" smtClean="0"/>
              <a:t>2</a:t>
            </a:fld>
            <a:endParaRPr lang="en-GB"/>
          </a:p>
        </p:txBody>
      </p:sp>
    </p:spTree>
    <p:extLst>
      <p:ext uri="{BB962C8B-B14F-4D97-AF65-F5344CB8AC3E}">
        <p14:creationId xmlns:p14="http://schemas.microsoft.com/office/powerpoint/2010/main" val="40603856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D925E0-AB1D-2B2B-FCA0-2A359A4E45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CBAEB8-D8C2-C868-01A2-9B6DF89F72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B85CAF-9680-6B16-6297-D124D476C07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1EEB97C-F007-7C32-13CF-A3679507B043}"/>
              </a:ext>
            </a:extLst>
          </p:cNvPr>
          <p:cNvSpPr>
            <a:spLocks noGrp="1"/>
          </p:cNvSpPr>
          <p:nvPr>
            <p:ph type="sldNum" sz="quarter" idx="10"/>
          </p:nvPr>
        </p:nvSpPr>
        <p:spPr/>
        <p:txBody>
          <a:bodyPr/>
          <a:lstStyle/>
          <a:p>
            <a:fld id="{2119D60F-B276-4077-96EB-722715557476}" type="slidenum">
              <a:rPr lang="en-GB" smtClean="0"/>
              <a:t>20</a:t>
            </a:fld>
            <a:endParaRPr lang="en-GB"/>
          </a:p>
        </p:txBody>
      </p:sp>
    </p:spTree>
    <p:extLst>
      <p:ext uri="{BB962C8B-B14F-4D97-AF65-F5344CB8AC3E}">
        <p14:creationId xmlns:p14="http://schemas.microsoft.com/office/powerpoint/2010/main" val="38417721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579F9E-6DA8-30BB-B85C-40AE430DCD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4647D24-792F-4321-6C2A-5D71F4E002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57D588-2557-6B76-C444-25E3884CDFFA}"/>
              </a:ext>
            </a:extLst>
          </p:cNvPr>
          <p:cNvSpPr>
            <a:spLocks noGrp="1"/>
          </p:cNvSpPr>
          <p:nvPr>
            <p:ph type="body" idx="1"/>
          </p:nvPr>
        </p:nvSpPr>
        <p:spPr/>
        <p:txBody>
          <a:bodyPr/>
          <a:lstStyle/>
          <a:p>
            <a:r>
              <a:rPr lang="en-GB" dirty="0"/>
              <a:t>CT of a phantom</a:t>
            </a:r>
          </a:p>
          <a:p>
            <a:r>
              <a:rPr lang="en-GB" dirty="0"/>
              <a:t>0.15s acquisition</a:t>
            </a:r>
          </a:p>
          <a:p>
            <a:r>
              <a:rPr lang="en-GB" dirty="0"/>
              <a:t>720</a:t>
            </a:r>
            <a:r>
              <a:rPr lang="en-GB" baseline="0" dirty="0"/>
              <a:t> projections</a:t>
            </a:r>
          </a:p>
          <a:p>
            <a:endParaRPr lang="en-GB" baseline="0" dirty="0"/>
          </a:p>
          <a:p>
            <a:r>
              <a:rPr lang="en-GB" baseline="0" dirty="0"/>
              <a:t>Reduced SNR can be observed for the high threshold in SPM which is related to the reduced DQE (less reduction in CSM)</a:t>
            </a:r>
          </a:p>
          <a:p>
            <a:r>
              <a:rPr lang="en-GB" baseline="0" dirty="0"/>
              <a:t>Different contrast in SPM and CSM.</a:t>
            </a:r>
          </a:p>
          <a:p>
            <a:r>
              <a:rPr lang="en-GB" baseline="0" dirty="0"/>
              <a:t>The K-edge of gadolinium (50.2KeV) can be discovered in the CSM images (this is not the case for the SPM images)</a:t>
            </a:r>
          </a:p>
          <a:p>
            <a:r>
              <a:rPr lang="en-GB" baseline="0" dirty="0"/>
              <a:t>The gain in CSM amounts to 45% for the iodine and 30% for gadolinium solutions compared to </a:t>
            </a:r>
            <a:r>
              <a:rPr lang="en-GB" baseline="0" dirty="0" err="1"/>
              <a:t>pmma</a:t>
            </a:r>
            <a:r>
              <a:rPr lang="en-GB" baseline="0" dirty="0"/>
              <a:t>.</a:t>
            </a:r>
            <a:endParaRPr lang="en-GB" dirty="0"/>
          </a:p>
          <a:p>
            <a:endParaRPr lang="en-GB" dirty="0"/>
          </a:p>
        </p:txBody>
      </p:sp>
      <p:sp>
        <p:nvSpPr>
          <p:cNvPr id="4" name="Slide Number Placeholder 3">
            <a:extLst>
              <a:ext uri="{FF2B5EF4-FFF2-40B4-BE49-F238E27FC236}">
                <a16:creationId xmlns:a16="http://schemas.microsoft.com/office/drawing/2014/main" id="{37063845-2C78-DAA1-BD2C-4A06303C3F9B}"/>
              </a:ext>
            </a:extLst>
          </p:cNvPr>
          <p:cNvSpPr>
            <a:spLocks noGrp="1"/>
          </p:cNvSpPr>
          <p:nvPr>
            <p:ph type="sldNum" sz="quarter" idx="10"/>
          </p:nvPr>
        </p:nvSpPr>
        <p:spPr/>
        <p:txBody>
          <a:bodyPr/>
          <a:lstStyle/>
          <a:p>
            <a:fld id="{2119D60F-B276-4077-96EB-722715557476}" type="slidenum">
              <a:rPr lang="en-GB" smtClean="0"/>
              <a:t>21</a:t>
            </a:fld>
            <a:endParaRPr lang="en-GB"/>
          </a:p>
        </p:txBody>
      </p:sp>
    </p:spTree>
    <p:extLst>
      <p:ext uri="{BB962C8B-B14F-4D97-AF65-F5344CB8AC3E}">
        <p14:creationId xmlns:p14="http://schemas.microsoft.com/office/powerpoint/2010/main" val="28059388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119D60F-B276-4077-96EB-722715557476}" type="slidenum">
              <a:rPr lang="en-GB" smtClean="0"/>
              <a:t>22</a:t>
            </a:fld>
            <a:endParaRPr lang="en-GB"/>
          </a:p>
        </p:txBody>
      </p:sp>
    </p:spTree>
    <p:extLst>
      <p:ext uri="{BB962C8B-B14F-4D97-AF65-F5344CB8AC3E}">
        <p14:creationId xmlns:p14="http://schemas.microsoft.com/office/powerpoint/2010/main" val="36144554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1B5EE-42CD-9B36-5C3D-7F9DCBE78C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7948EB-8F7E-3CC9-7E90-A08AC7F8CF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DD68570-4143-CAC9-6C55-E0D2CBA9F71D}"/>
              </a:ext>
            </a:extLst>
          </p:cNvPr>
          <p:cNvSpPr>
            <a:spLocks noGrp="1"/>
          </p:cNvSpPr>
          <p:nvPr>
            <p:ph type="body" idx="1"/>
          </p:nvPr>
        </p:nvSpPr>
        <p:spPr/>
        <p:txBody>
          <a:bodyPr/>
          <a:lstStyle/>
          <a:p>
            <a:r>
              <a:rPr lang="en-GB" dirty="0"/>
              <a:t>CT of a phantom</a:t>
            </a:r>
          </a:p>
          <a:p>
            <a:r>
              <a:rPr lang="en-GB" dirty="0"/>
              <a:t>0.15s acquisition</a:t>
            </a:r>
          </a:p>
          <a:p>
            <a:r>
              <a:rPr lang="en-GB" dirty="0"/>
              <a:t>720</a:t>
            </a:r>
            <a:r>
              <a:rPr lang="en-GB" baseline="0" dirty="0"/>
              <a:t> projections</a:t>
            </a:r>
          </a:p>
          <a:p>
            <a:endParaRPr lang="en-GB" baseline="0" dirty="0"/>
          </a:p>
          <a:p>
            <a:r>
              <a:rPr lang="en-GB" baseline="0" dirty="0"/>
              <a:t>Reduced SNR can be observed for the high threshold in SPM which is related to the reduced DQE (less reduction in CSM)</a:t>
            </a:r>
          </a:p>
          <a:p>
            <a:r>
              <a:rPr lang="en-GB" baseline="0" dirty="0"/>
              <a:t>Different contrast in SPM and CSM.</a:t>
            </a:r>
          </a:p>
          <a:p>
            <a:r>
              <a:rPr lang="en-GB" baseline="0" dirty="0"/>
              <a:t>The K-edge of gadolinium (50.2KeV) can be discovered in the CSM images (this is not the case for the SPM images)</a:t>
            </a:r>
          </a:p>
          <a:p>
            <a:r>
              <a:rPr lang="en-GB" baseline="0" dirty="0"/>
              <a:t>The gain in CSM amounts to 45% for the iodine and 30% for gadolinium solutions compared to </a:t>
            </a:r>
            <a:r>
              <a:rPr lang="en-GB" baseline="0" dirty="0" err="1"/>
              <a:t>pmma</a:t>
            </a:r>
            <a:r>
              <a:rPr lang="en-GB" baseline="0" dirty="0"/>
              <a:t>.</a:t>
            </a:r>
            <a:endParaRPr lang="en-GB" dirty="0"/>
          </a:p>
          <a:p>
            <a:endParaRPr lang="en-GB" dirty="0"/>
          </a:p>
        </p:txBody>
      </p:sp>
      <p:sp>
        <p:nvSpPr>
          <p:cNvPr id="4" name="Slide Number Placeholder 3">
            <a:extLst>
              <a:ext uri="{FF2B5EF4-FFF2-40B4-BE49-F238E27FC236}">
                <a16:creationId xmlns:a16="http://schemas.microsoft.com/office/drawing/2014/main" id="{144C455B-AF8F-C935-BA7A-4449AC35ED76}"/>
              </a:ext>
            </a:extLst>
          </p:cNvPr>
          <p:cNvSpPr>
            <a:spLocks noGrp="1"/>
          </p:cNvSpPr>
          <p:nvPr>
            <p:ph type="sldNum" sz="quarter" idx="10"/>
          </p:nvPr>
        </p:nvSpPr>
        <p:spPr/>
        <p:txBody>
          <a:bodyPr/>
          <a:lstStyle/>
          <a:p>
            <a:fld id="{2119D60F-B276-4077-96EB-722715557476}" type="slidenum">
              <a:rPr lang="en-GB" smtClean="0"/>
              <a:t>23</a:t>
            </a:fld>
            <a:endParaRPr lang="en-GB"/>
          </a:p>
        </p:txBody>
      </p:sp>
    </p:spTree>
    <p:extLst>
      <p:ext uri="{BB962C8B-B14F-4D97-AF65-F5344CB8AC3E}">
        <p14:creationId xmlns:p14="http://schemas.microsoft.com/office/powerpoint/2010/main" val="38199381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a:extLst>
            <a:ext uri="{FF2B5EF4-FFF2-40B4-BE49-F238E27FC236}">
              <a16:creationId xmlns:a16="http://schemas.microsoft.com/office/drawing/2014/main" id="{B77420A8-CAD9-75F9-D356-E16DE5408D47}"/>
            </a:ext>
          </a:extLst>
        </p:cNvPr>
        <p:cNvGrpSpPr/>
        <p:nvPr/>
      </p:nvGrpSpPr>
      <p:grpSpPr>
        <a:xfrm>
          <a:off x="0" y="0"/>
          <a:ext cx="0" cy="0"/>
          <a:chOff x="0" y="0"/>
          <a:chExt cx="0" cy="0"/>
        </a:xfrm>
      </p:grpSpPr>
      <p:sp>
        <p:nvSpPr>
          <p:cNvPr id="108" name="Google Shape;108;gc8fbd279c6_0_144:notes">
            <a:extLst>
              <a:ext uri="{FF2B5EF4-FFF2-40B4-BE49-F238E27FC236}">
                <a16:creationId xmlns:a16="http://schemas.microsoft.com/office/drawing/2014/main" id="{42A1CC96-8431-01FC-7327-8CBD09486F73}"/>
              </a:ext>
            </a:extLst>
          </p:cNvPr>
          <p:cNvSpPr>
            <a:spLocks noGrp="1" noRot="1" noChangeAspect="1"/>
          </p:cNvSpPr>
          <p:nvPr>
            <p:ph type="sldImg" idx="2"/>
          </p:nvPr>
        </p:nvSpPr>
        <p:spPr>
          <a:xfrm>
            <a:off x="1503363" y="955675"/>
            <a:ext cx="6394450" cy="47958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c8fbd279c6_0_144:notes">
            <a:extLst>
              <a:ext uri="{FF2B5EF4-FFF2-40B4-BE49-F238E27FC236}">
                <a16:creationId xmlns:a16="http://schemas.microsoft.com/office/drawing/2014/main" id="{902A318D-ED7B-8160-2B8D-60BB9071B70A}"/>
              </a:ext>
            </a:extLst>
          </p:cNvPr>
          <p:cNvSpPr txBox="1">
            <a:spLocks noGrp="1"/>
          </p:cNvSpPr>
          <p:nvPr>
            <p:ph type="body" idx="1"/>
          </p:nvPr>
        </p:nvSpPr>
        <p:spPr>
          <a:xfrm>
            <a:off x="940154" y="6068472"/>
            <a:ext cx="7521230" cy="5749078"/>
          </a:xfrm>
          <a:prstGeom prst="rect">
            <a:avLst/>
          </a:prstGeom>
        </p:spPr>
        <p:txBody>
          <a:bodyPr spcFirstLastPara="1" wrap="square" lIns="126734" tIns="126734" rIns="126734" bIns="126734" anchor="t" anchorCtr="0">
            <a:noAutofit/>
          </a:bodyPr>
          <a:lstStyle/>
          <a:p>
            <a:endParaRPr dirty="0"/>
          </a:p>
        </p:txBody>
      </p:sp>
    </p:spTree>
    <p:extLst>
      <p:ext uri="{BB962C8B-B14F-4D97-AF65-F5344CB8AC3E}">
        <p14:creationId xmlns:p14="http://schemas.microsoft.com/office/powerpoint/2010/main" val="16447029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85E6AC-BDF7-2DA2-4711-74473C90C4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365EBC-1CAA-78A1-CE8C-FB2AD5BAF8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6D6F06-5A3F-B1EE-8F4D-1D9076FC79E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E4E4266-7237-329D-A8F1-C7ACF400869C}"/>
              </a:ext>
            </a:extLst>
          </p:cNvPr>
          <p:cNvSpPr>
            <a:spLocks noGrp="1"/>
          </p:cNvSpPr>
          <p:nvPr>
            <p:ph type="sldNum" sz="quarter" idx="10"/>
          </p:nvPr>
        </p:nvSpPr>
        <p:spPr/>
        <p:txBody>
          <a:bodyPr/>
          <a:lstStyle/>
          <a:p>
            <a:fld id="{2119D60F-B276-4077-96EB-722715557476}" type="slidenum">
              <a:rPr lang="en-GB" smtClean="0"/>
              <a:t>25</a:t>
            </a:fld>
            <a:endParaRPr lang="en-GB"/>
          </a:p>
        </p:txBody>
      </p:sp>
    </p:spTree>
    <p:extLst>
      <p:ext uri="{BB962C8B-B14F-4D97-AF65-F5344CB8AC3E}">
        <p14:creationId xmlns:p14="http://schemas.microsoft.com/office/powerpoint/2010/main" val="28762608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119D60F-B276-4077-96EB-722715557476}" type="slidenum">
              <a:rPr lang="en-GB" smtClean="0"/>
              <a:t>26</a:t>
            </a:fld>
            <a:endParaRPr lang="en-GB"/>
          </a:p>
        </p:txBody>
      </p:sp>
    </p:spTree>
    <p:extLst>
      <p:ext uri="{BB962C8B-B14F-4D97-AF65-F5344CB8AC3E}">
        <p14:creationId xmlns:p14="http://schemas.microsoft.com/office/powerpoint/2010/main" val="36310896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B22F83-6E39-82EC-9925-309914173E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45386E-348F-51C0-4390-07859B6B7F4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CD27FEA-40E1-8820-6017-66B14D07F63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3D1F9B6-67CC-D64F-D16B-EDF2AB457744}"/>
              </a:ext>
            </a:extLst>
          </p:cNvPr>
          <p:cNvSpPr>
            <a:spLocks noGrp="1"/>
          </p:cNvSpPr>
          <p:nvPr>
            <p:ph type="sldNum" sz="quarter" idx="5"/>
          </p:nvPr>
        </p:nvSpPr>
        <p:spPr/>
        <p:txBody>
          <a:bodyPr/>
          <a:lstStyle/>
          <a:p>
            <a:fld id="{2119D60F-B276-4077-96EB-722715557476}" type="slidenum">
              <a:rPr lang="en-GB" smtClean="0"/>
              <a:t>27</a:t>
            </a:fld>
            <a:endParaRPr lang="en-GB"/>
          </a:p>
        </p:txBody>
      </p:sp>
    </p:spTree>
    <p:extLst>
      <p:ext uri="{BB962C8B-B14F-4D97-AF65-F5344CB8AC3E}">
        <p14:creationId xmlns:p14="http://schemas.microsoft.com/office/powerpoint/2010/main" val="6706311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08A2BE-18A0-BA1C-9165-D8A1210CEC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FD5CE0-D94A-6401-71DA-3FDA92D5359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5C6D287-DFBF-51A3-24FD-A712D47FBA3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9A92D91-772D-219E-0F71-59C0B112DEE4}"/>
              </a:ext>
            </a:extLst>
          </p:cNvPr>
          <p:cNvSpPr>
            <a:spLocks noGrp="1"/>
          </p:cNvSpPr>
          <p:nvPr>
            <p:ph type="sldNum" sz="quarter" idx="10"/>
          </p:nvPr>
        </p:nvSpPr>
        <p:spPr/>
        <p:txBody>
          <a:bodyPr/>
          <a:lstStyle/>
          <a:p>
            <a:fld id="{2119D60F-B276-4077-96EB-722715557476}" type="slidenum">
              <a:rPr lang="en-GB" smtClean="0"/>
              <a:t>28</a:t>
            </a:fld>
            <a:endParaRPr lang="en-GB"/>
          </a:p>
        </p:txBody>
      </p:sp>
    </p:spTree>
    <p:extLst>
      <p:ext uri="{BB962C8B-B14F-4D97-AF65-F5344CB8AC3E}">
        <p14:creationId xmlns:p14="http://schemas.microsoft.com/office/powerpoint/2010/main" val="41485753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06C95B-6D9E-CF5D-5EB9-1AF8BA7C615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E289BA-DA41-8F8C-BBFA-A4FCA24182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7509F0-7423-AE48-96FC-5C045303FFE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4755B2D-1EB7-DD9F-9762-7F49217A0EBE}"/>
              </a:ext>
            </a:extLst>
          </p:cNvPr>
          <p:cNvSpPr>
            <a:spLocks noGrp="1"/>
          </p:cNvSpPr>
          <p:nvPr>
            <p:ph type="sldNum" sz="quarter" idx="10"/>
          </p:nvPr>
        </p:nvSpPr>
        <p:spPr/>
        <p:txBody>
          <a:bodyPr/>
          <a:lstStyle/>
          <a:p>
            <a:fld id="{2119D60F-B276-4077-96EB-722715557476}" type="slidenum">
              <a:rPr lang="en-GB" smtClean="0"/>
              <a:t>29</a:t>
            </a:fld>
            <a:endParaRPr lang="en-GB"/>
          </a:p>
        </p:txBody>
      </p:sp>
    </p:spTree>
    <p:extLst>
      <p:ext uri="{BB962C8B-B14F-4D97-AF65-F5344CB8AC3E}">
        <p14:creationId xmlns:p14="http://schemas.microsoft.com/office/powerpoint/2010/main" val="22958182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9E16E4-7CB3-8408-D946-E8944F5377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9C8EE61-7EC0-91EF-973D-D7D224200F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8E1E01-2D75-21C2-2C35-A2990806506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B0A562C-267D-930C-2594-F5DFA6AB1EE8}"/>
              </a:ext>
            </a:extLst>
          </p:cNvPr>
          <p:cNvSpPr>
            <a:spLocks noGrp="1"/>
          </p:cNvSpPr>
          <p:nvPr>
            <p:ph type="sldNum" sz="quarter" idx="10"/>
          </p:nvPr>
        </p:nvSpPr>
        <p:spPr/>
        <p:txBody>
          <a:bodyPr/>
          <a:lstStyle/>
          <a:p>
            <a:fld id="{2119D60F-B276-4077-96EB-722715557476}" type="slidenum">
              <a:rPr lang="en-GB" smtClean="0"/>
              <a:t>3</a:t>
            </a:fld>
            <a:endParaRPr lang="en-GB"/>
          </a:p>
        </p:txBody>
      </p:sp>
    </p:spTree>
    <p:extLst>
      <p:ext uri="{BB962C8B-B14F-4D97-AF65-F5344CB8AC3E}">
        <p14:creationId xmlns:p14="http://schemas.microsoft.com/office/powerpoint/2010/main" val="24373495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119D60F-B276-4077-96EB-722715557476}" type="slidenum">
              <a:rPr lang="en-GB" smtClean="0"/>
              <a:t>30</a:t>
            </a:fld>
            <a:endParaRPr lang="en-GB"/>
          </a:p>
        </p:txBody>
      </p:sp>
    </p:spTree>
    <p:extLst>
      <p:ext uri="{BB962C8B-B14F-4D97-AF65-F5344CB8AC3E}">
        <p14:creationId xmlns:p14="http://schemas.microsoft.com/office/powerpoint/2010/main" val="31567430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119D60F-B276-4077-96EB-722715557476}" type="slidenum">
              <a:rPr lang="en-GB" smtClean="0"/>
              <a:t>31</a:t>
            </a:fld>
            <a:endParaRPr lang="en-GB"/>
          </a:p>
        </p:txBody>
      </p:sp>
    </p:spTree>
    <p:extLst>
      <p:ext uri="{BB962C8B-B14F-4D97-AF65-F5344CB8AC3E}">
        <p14:creationId xmlns:p14="http://schemas.microsoft.com/office/powerpoint/2010/main" val="27648839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1">
          <a:extLst>
            <a:ext uri="{FF2B5EF4-FFF2-40B4-BE49-F238E27FC236}">
              <a16:creationId xmlns:a16="http://schemas.microsoft.com/office/drawing/2014/main" id="{E8D3461A-B995-4D78-D812-F46CA44A0848}"/>
            </a:ext>
          </a:extLst>
        </p:cNvPr>
        <p:cNvGrpSpPr/>
        <p:nvPr/>
      </p:nvGrpSpPr>
      <p:grpSpPr>
        <a:xfrm>
          <a:off x="0" y="0"/>
          <a:ext cx="0" cy="0"/>
          <a:chOff x="0" y="0"/>
          <a:chExt cx="0" cy="0"/>
        </a:xfrm>
      </p:grpSpPr>
      <p:sp>
        <p:nvSpPr>
          <p:cNvPr id="682" name="Google Shape;682;g36d2a9e21ea_3_32:notes">
            <a:extLst>
              <a:ext uri="{FF2B5EF4-FFF2-40B4-BE49-F238E27FC236}">
                <a16:creationId xmlns:a16="http://schemas.microsoft.com/office/drawing/2014/main" id="{00B0F7B2-85A9-B16E-C685-A78525489C4D}"/>
              </a:ext>
            </a:extLst>
          </p:cNvPr>
          <p:cNvSpPr>
            <a:spLocks noGrp="1" noRot="1" noChangeAspect="1"/>
          </p:cNvSpPr>
          <p:nvPr>
            <p:ph type="sldImg" idx="2"/>
          </p:nvPr>
        </p:nvSpPr>
        <p:spPr>
          <a:xfrm>
            <a:off x="1001713" y="665163"/>
            <a:ext cx="4433887" cy="3325812"/>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3" name="Google Shape;683;g36d2a9e21ea_3_32:notes">
            <a:extLst>
              <a:ext uri="{FF2B5EF4-FFF2-40B4-BE49-F238E27FC236}">
                <a16:creationId xmlns:a16="http://schemas.microsoft.com/office/drawing/2014/main" id="{C203BD9B-33B0-8FAC-B7B2-0F1236533175}"/>
              </a:ext>
            </a:extLst>
          </p:cNvPr>
          <p:cNvSpPr txBox="1">
            <a:spLocks noGrp="1"/>
          </p:cNvSpPr>
          <p:nvPr>
            <p:ph type="body" idx="1"/>
          </p:nvPr>
        </p:nvSpPr>
        <p:spPr>
          <a:xfrm>
            <a:off x="643809" y="4212701"/>
            <a:ext cx="5150473" cy="3990979"/>
          </a:xfrm>
          <a:prstGeom prst="rect">
            <a:avLst/>
          </a:prstGeom>
        </p:spPr>
        <p:txBody>
          <a:bodyPr spcFirstLastPara="1" wrap="square" lIns="87503" tIns="87503" rIns="87503" bIns="87503" anchor="t" anchorCtr="0">
            <a:noAutofit/>
          </a:bodyPr>
          <a:lstStyle/>
          <a:p>
            <a:endParaRPr/>
          </a:p>
        </p:txBody>
      </p:sp>
    </p:spTree>
    <p:extLst>
      <p:ext uri="{BB962C8B-B14F-4D97-AF65-F5344CB8AC3E}">
        <p14:creationId xmlns:p14="http://schemas.microsoft.com/office/powerpoint/2010/main" val="868071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119D60F-B276-4077-96EB-722715557476}" type="slidenum">
              <a:rPr lang="en-GB" smtClean="0"/>
              <a:t>33</a:t>
            </a:fld>
            <a:endParaRPr lang="en-GB"/>
          </a:p>
        </p:txBody>
      </p:sp>
    </p:spTree>
    <p:extLst>
      <p:ext uri="{BB962C8B-B14F-4D97-AF65-F5344CB8AC3E}">
        <p14:creationId xmlns:p14="http://schemas.microsoft.com/office/powerpoint/2010/main" val="28890649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BF4207-800F-8F51-DDF8-01456DA3BB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8F193E-9F45-B28D-D66B-033A9CBE9B4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A379A6-5719-152A-F861-84D08771A71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AAF96AE-7D3B-762D-FBB8-75F759728598}"/>
              </a:ext>
            </a:extLst>
          </p:cNvPr>
          <p:cNvSpPr>
            <a:spLocks noGrp="1"/>
          </p:cNvSpPr>
          <p:nvPr>
            <p:ph type="sldNum" sz="quarter" idx="10"/>
          </p:nvPr>
        </p:nvSpPr>
        <p:spPr/>
        <p:txBody>
          <a:bodyPr/>
          <a:lstStyle/>
          <a:p>
            <a:fld id="{2119D60F-B276-4077-96EB-722715557476}" type="slidenum">
              <a:rPr lang="en-GB" smtClean="0"/>
              <a:t>34</a:t>
            </a:fld>
            <a:endParaRPr lang="en-GB"/>
          </a:p>
        </p:txBody>
      </p:sp>
    </p:spTree>
    <p:extLst>
      <p:ext uri="{BB962C8B-B14F-4D97-AF65-F5344CB8AC3E}">
        <p14:creationId xmlns:p14="http://schemas.microsoft.com/office/powerpoint/2010/main" val="300428509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F587DA-0087-67A6-AC4A-173C30EA277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CFCBEC1-8C65-EE91-628B-4B231093A24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52064A8-2EE5-7058-0B4E-E7517BFE965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E7E75FE-E1DF-A456-16F5-549F28886BB2}"/>
              </a:ext>
            </a:extLst>
          </p:cNvPr>
          <p:cNvSpPr>
            <a:spLocks noGrp="1"/>
          </p:cNvSpPr>
          <p:nvPr>
            <p:ph type="sldNum" sz="quarter" idx="10"/>
          </p:nvPr>
        </p:nvSpPr>
        <p:spPr/>
        <p:txBody>
          <a:bodyPr/>
          <a:lstStyle/>
          <a:p>
            <a:fld id="{2119D60F-B276-4077-96EB-722715557476}" type="slidenum">
              <a:rPr lang="en-GB" smtClean="0"/>
              <a:t>36</a:t>
            </a:fld>
            <a:endParaRPr lang="en-GB"/>
          </a:p>
        </p:txBody>
      </p:sp>
    </p:spTree>
    <p:extLst>
      <p:ext uri="{BB962C8B-B14F-4D97-AF65-F5344CB8AC3E}">
        <p14:creationId xmlns:p14="http://schemas.microsoft.com/office/powerpoint/2010/main" val="30104615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119D60F-B276-4077-96EB-722715557476}" type="slidenum">
              <a:rPr lang="en-GB" smtClean="0"/>
              <a:t>37</a:t>
            </a:fld>
            <a:endParaRPr lang="en-GB"/>
          </a:p>
        </p:txBody>
      </p:sp>
    </p:spTree>
    <p:extLst>
      <p:ext uri="{BB962C8B-B14F-4D97-AF65-F5344CB8AC3E}">
        <p14:creationId xmlns:p14="http://schemas.microsoft.com/office/powerpoint/2010/main" val="5910634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319BC2-598A-4F06-A4D6-469A7CAE639A}"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08999335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8FBF5B-CBB2-4A6F-ACBE-1907AF8BEE58}" type="slidenum">
              <a:rPr lang="en-GB" smtClean="0"/>
              <a:t>40</a:t>
            </a:fld>
            <a:endParaRPr lang="en-GB"/>
          </a:p>
        </p:txBody>
      </p:sp>
    </p:spTree>
    <p:extLst>
      <p:ext uri="{BB962C8B-B14F-4D97-AF65-F5344CB8AC3E}">
        <p14:creationId xmlns:p14="http://schemas.microsoft.com/office/powerpoint/2010/main" val="12358434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98384E-653B-967F-87F6-CE2F14B36F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C21FE6-7007-98BC-3C4B-50DC9443E1B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DFF300F-76B6-1EF1-0221-EEBC1B640BC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18FEE9A-BE75-541E-55AA-159B8CE7183E}"/>
              </a:ext>
            </a:extLst>
          </p:cNvPr>
          <p:cNvSpPr>
            <a:spLocks noGrp="1"/>
          </p:cNvSpPr>
          <p:nvPr>
            <p:ph type="sldNum" sz="quarter" idx="10"/>
          </p:nvPr>
        </p:nvSpPr>
        <p:spPr/>
        <p:txBody>
          <a:bodyPr/>
          <a:lstStyle/>
          <a:p>
            <a:fld id="{2119D60F-B276-4077-96EB-722715557476}" type="slidenum">
              <a:rPr lang="en-GB" smtClean="0"/>
              <a:t>41</a:t>
            </a:fld>
            <a:endParaRPr lang="en-GB"/>
          </a:p>
        </p:txBody>
      </p:sp>
    </p:spTree>
    <p:extLst>
      <p:ext uri="{BB962C8B-B14F-4D97-AF65-F5344CB8AC3E}">
        <p14:creationId xmlns:p14="http://schemas.microsoft.com/office/powerpoint/2010/main" val="29807877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F52B6B-FE98-21D5-7E08-56DDEC54C3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A54D2D-8275-43FD-00E8-9009438458A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EF7079-C46C-2ED0-65A1-F7A908CA7ED4}"/>
              </a:ext>
            </a:extLst>
          </p:cNvPr>
          <p:cNvSpPr>
            <a:spLocks noGrp="1"/>
          </p:cNvSpPr>
          <p:nvPr>
            <p:ph type="body" idx="1"/>
          </p:nvPr>
        </p:nvSpPr>
        <p:spPr/>
        <p:txBody>
          <a:bodyPr/>
          <a:lstStyle/>
          <a:p>
            <a:r>
              <a:rPr lang="en-GB" dirty="0"/>
              <a:t>Spectral resolution in an X-ray detector is a measure of how precisely the detector can distinguish between photons of different energies.</a:t>
            </a:r>
          </a:p>
          <a:p>
            <a:endParaRPr lang="en-GB" dirty="0"/>
          </a:p>
          <a:p>
            <a:r>
              <a:rPr lang="en-GB" dirty="0"/>
              <a:t>When an X-ray photon interacts with the detector, it produces a signal proportional to its energy. Due to electronic noise, charge sharing, statistical fluctuations, and other physical effects, photons of the same energy don’t produce exactly the same signal, but rather a distribution of measured values.</a:t>
            </a:r>
          </a:p>
          <a:p>
            <a:r>
              <a:rPr lang="en-GB" dirty="0"/>
              <a:t>Spectral resolution quantifies the </a:t>
            </a:r>
            <a:r>
              <a:rPr lang="en-GB" b="1" dirty="0"/>
              <a:t>sharpness of this distribution</a:t>
            </a:r>
            <a:r>
              <a:rPr lang="en-GB" dirty="0"/>
              <a:t> and therefore the detector’s ability to separate two nearby energy peaks.</a:t>
            </a:r>
          </a:p>
          <a:p>
            <a:r>
              <a:rPr lang="en-GB" dirty="0"/>
              <a:t>It is usually expressed as the </a:t>
            </a:r>
            <a:r>
              <a:rPr lang="en-GB" b="1" dirty="0"/>
              <a:t>full width at half maximum (FWHM)</a:t>
            </a:r>
            <a:r>
              <a:rPr lang="en-GB" dirty="0"/>
              <a:t> of the response function to a monochromatic X-ray line, often given in </a:t>
            </a:r>
            <a:r>
              <a:rPr lang="en-GB" dirty="0" err="1"/>
              <a:t>electronvolts</a:t>
            </a:r>
            <a:r>
              <a:rPr lang="en-GB" dirty="0"/>
              <a:t> (eV) or as a percentage of the photon energy.</a:t>
            </a:r>
          </a:p>
          <a:p>
            <a:endParaRPr lang="en-GB" dirty="0"/>
          </a:p>
        </p:txBody>
      </p:sp>
      <p:sp>
        <p:nvSpPr>
          <p:cNvPr id="4" name="Slide Number Placeholder 3">
            <a:extLst>
              <a:ext uri="{FF2B5EF4-FFF2-40B4-BE49-F238E27FC236}">
                <a16:creationId xmlns:a16="http://schemas.microsoft.com/office/drawing/2014/main" id="{43D13870-44F5-E7D1-FB85-BED8E267F5AF}"/>
              </a:ext>
            </a:extLst>
          </p:cNvPr>
          <p:cNvSpPr>
            <a:spLocks noGrp="1"/>
          </p:cNvSpPr>
          <p:nvPr>
            <p:ph type="sldNum" sz="quarter" idx="10"/>
          </p:nvPr>
        </p:nvSpPr>
        <p:spPr/>
        <p:txBody>
          <a:bodyPr/>
          <a:lstStyle/>
          <a:p>
            <a:fld id="{2119D60F-B276-4077-96EB-722715557476}" type="slidenum">
              <a:rPr lang="en-GB" smtClean="0"/>
              <a:t>4</a:t>
            </a:fld>
            <a:endParaRPr lang="en-GB"/>
          </a:p>
        </p:txBody>
      </p:sp>
    </p:spTree>
    <p:extLst>
      <p:ext uri="{BB962C8B-B14F-4D97-AF65-F5344CB8AC3E}">
        <p14:creationId xmlns:p14="http://schemas.microsoft.com/office/powerpoint/2010/main" val="419683626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8C04B-5C6A-15EC-A428-24DD7C3DBEFD}"/>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E440ED36-AE60-5760-A213-3940C3261AE9}"/>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31B48CB-AC1E-2538-3A8A-1C255590EED5}"/>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5B3F68C7-7FC9-D399-DA8A-2446722E73E8}"/>
              </a:ext>
            </a:extLst>
          </p:cNvPr>
          <p:cNvSpPr>
            <a:spLocks noGrp="1"/>
          </p:cNvSpPr>
          <p:nvPr>
            <p:ph type="sldNum" sz="quarter" idx="10"/>
          </p:nvPr>
        </p:nvSpPr>
        <p:spPr/>
        <p:txBody>
          <a:bodyPr/>
          <a:lstStyle/>
          <a:p>
            <a:fld id="{79BCA014-8C23-4B71-BB0B-B5EB2D966DD3}" type="slidenum">
              <a:rPr lang="it-IT" smtClean="0"/>
              <a:t>42</a:t>
            </a:fld>
            <a:endParaRPr lang="it-IT"/>
          </a:p>
        </p:txBody>
      </p:sp>
    </p:spTree>
    <p:extLst>
      <p:ext uri="{BB962C8B-B14F-4D97-AF65-F5344CB8AC3E}">
        <p14:creationId xmlns:p14="http://schemas.microsoft.com/office/powerpoint/2010/main" val="29759900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Charge sharing is the effect that is produced when the signal due to an individual photon is spread over a cluster of pixels. This is due to several effects:</a:t>
            </a:r>
          </a:p>
          <a:p>
            <a:pPr marL="164095" indent="-164095">
              <a:buFont typeface="Arial" panose="020B0604020202020204" pitchFamily="34" charset="0"/>
              <a:buChar char="•"/>
            </a:pPr>
            <a:r>
              <a:rPr lang="en-GB" dirty="0"/>
              <a:t>The radius of the initial charge cloud which is determined by the range of the photoelectron</a:t>
            </a:r>
          </a:p>
          <a:p>
            <a:pPr marL="164095" indent="-164095">
              <a:buFont typeface="Arial" panose="020B0604020202020204" pitchFamily="34" charset="0"/>
              <a:buChar char="•"/>
            </a:pPr>
            <a:r>
              <a:rPr lang="en-GB" dirty="0"/>
              <a:t>Charge repulsion</a:t>
            </a:r>
          </a:p>
          <a:p>
            <a:pPr marL="164095" indent="-164095">
              <a:buFont typeface="Arial" panose="020B0604020202020204" pitchFamily="34" charset="0"/>
              <a:buChar char="•"/>
            </a:pPr>
            <a:r>
              <a:rPr lang="en-GB" dirty="0"/>
              <a:t>Charge diffusion inside the semiconductor detector material</a:t>
            </a:r>
          </a:p>
          <a:p>
            <a:pPr marL="164095" indent="-164095">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43</a:t>
            </a:fld>
            <a:endParaRPr lang="en-GB"/>
          </a:p>
        </p:txBody>
      </p:sp>
    </p:spTree>
    <p:extLst>
      <p:ext uri="{BB962C8B-B14F-4D97-AF65-F5344CB8AC3E}">
        <p14:creationId xmlns:p14="http://schemas.microsoft.com/office/powerpoint/2010/main" val="1211893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other effect we have to deal with is fluorescence photons. After a photo electric effect interaction, the atom from which the photoelectron was ejected relaxes emitting a fluorescence photon that will travel some distance away before depositing its energy (interacting),</a:t>
            </a:r>
          </a:p>
        </p:txBody>
      </p:sp>
      <p:sp>
        <p:nvSpPr>
          <p:cNvPr id="4" name="Slide Number Placeholder 3"/>
          <p:cNvSpPr>
            <a:spLocks noGrp="1"/>
          </p:cNvSpPr>
          <p:nvPr>
            <p:ph type="sldNum" sz="quarter" idx="10"/>
          </p:nvPr>
        </p:nvSpPr>
        <p:spPr/>
        <p:txBody>
          <a:bodyPr/>
          <a:lstStyle/>
          <a:p>
            <a:fld id="{2119D60F-B276-4077-96EB-722715557476}" type="slidenum">
              <a:rPr lang="en-GB" smtClean="0"/>
              <a:t>44</a:t>
            </a:fld>
            <a:endParaRPr lang="en-GB"/>
          </a:p>
        </p:txBody>
      </p:sp>
    </p:spTree>
    <p:extLst>
      <p:ext uri="{BB962C8B-B14F-4D97-AF65-F5344CB8AC3E}">
        <p14:creationId xmlns:p14="http://schemas.microsoft.com/office/powerpoint/2010/main" val="64782468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C86C2E-21A7-6215-A7EF-6A6F386DC759}"/>
            </a:ext>
          </a:extLst>
        </p:cNvPr>
        <p:cNvGrpSpPr/>
        <p:nvPr/>
      </p:nvGrpSpPr>
      <p:grpSpPr>
        <a:xfrm>
          <a:off x="0" y="0"/>
          <a:ext cx="0" cy="0"/>
          <a:chOff x="0" y="0"/>
          <a:chExt cx="0" cy="0"/>
        </a:xfrm>
      </p:grpSpPr>
      <p:sp>
        <p:nvSpPr>
          <p:cNvPr id="328706" name="Rectangle 2">
            <a:extLst>
              <a:ext uri="{FF2B5EF4-FFF2-40B4-BE49-F238E27FC236}">
                <a16:creationId xmlns:a16="http://schemas.microsoft.com/office/drawing/2014/main" id="{87F15A10-B7BA-81A8-D54E-3B339205585E}"/>
              </a:ext>
            </a:extLst>
          </p:cNvPr>
          <p:cNvSpPr>
            <a:spLocks noGrp="1" noRot="1" noChangeAspect="1" noChangeArrowheads="1" noTextEdit="1"/>
          </p:cNvSpPr>
          <p:nvPr>
            <p:ph type="sldImg"/>
          </p:nvPr>
        </p:nvSpPr>
        <p:spPr>
          <a:xfrm>
            <a:off x="1174750" y="1033463"/>
            <a:ext cx="6881813" cy="5162550"/>
          </a:xfrm>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28707" name="Rectangle 3">
            <a:extLst>
              <a:ext uri="{FF2B5EF4-FFF2-40B4-BE49-F238E27FC236}">
                <a16:creationId xmlns:a16="http://schemas.microsoft.com/office/drawing/2014/main" id="{67C64942-F620-6AFC-1148-191B199F805A}"/>
              </a:ext>
            </a:extLst>
          </p:cNvPr>
          <p:cNvSpPr>
            <a:spLocks noGrp="1" noChangeArrowheads="1"/>
          </p:cNvSpPr>
          <p:nvPr>
            <p:ph type="body" idx="1"/>
          </p:nvPr>
        </p:nvSpPr>
        <p:spPr>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dirty="0">
              <a:latin typeface="Arial" panose="020B0604020202020204" pitchFamily="34" charset="0"/>
            </a:endParaRPr>
          </a:p>
        </p:txBody>
      </p:sp>
    </p:spTree>
    <p:extLst>
      <p:ext uri="{BB962C8B-B14F-4D97-AF65-F5344CB8AC3E}">
        <p14:creationId xmlns:p14="http://schemas.microsoft.com/office/powerpoint/2010/main" val="86356400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9BCA014-8C23-4B71-BB0B-B5EB2D966DD3}" type="slidenum">
              <a:rPr lang="it-IT" smtClean="0"/>
              <a:t>46</a:t>
            </a:fld>
            <a:endParaRPr lang="it-IT"/>
          </a:p>
        </p:txBody>
      </p:sp>
    </p:spTree>
    <p:extLst>
      <p:ext uri="{BB962C8B-B14F-4D97-AF65-F5344CB8AC3E}">
        <p14:creationId xmlns:p14="http://schemas.microsoft.com/office/powerpoint/2010/main" val="3743722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058" name="Rectangle 2"/>
          <p:cNvSpPr>
            <a:spLocks noGrp="1" noRot="1" noChangeAspect="1" noChangeArrowheads="1" noTextEdit="1"/>
          </p:cNvSpPr>
          <p:nvPr>
            <p:ph type="sldImg"/>
          </p:nvPr>
        </p:nvSpPr>
        <p:spPr>
          <a:xfrm>
            <a:off x="850900" y="744538"/>
            <a:ext cx="4965700" cy="3724275"/>
          </a:xfrm>
          <a:ln/>
        </p:spPr>
      </p:sp>
      <p:sp>
        <p:nvSpPr>
          <p:cNvPr id="557059" name="Rectangle 3"/>
          <p:cNvSpPr>
            <a:spLocks noGrp="1" noChangeArrowheads="1"/>
          </p:cNvSpPr>
          <p:nvPr>
            <p:ph type="body" idx="1"/>
          </p:nvPr>
        </p:nvSpPr>
        <p:spPr>
          <a:noFill/>
          <a:ln/>
        </p:spPr>
        <p:txBody>
          <a:bodyPr/>
          <a:lstStyle/>
          <a:p>
            <a:r>
              <a:rPr lang="en-US" dirty="0">
                <a:latin typeface="Arial" pitchFamily="34" charset="0"/>
              </a:rPr>
              <a:t>This is one of the first simulations to validate the new architecture by L. Tlustos. </a:t>
            </a:r>
          </a:p>
          <a:p>
            <a:r>
              <a:rPr lang="en-US" dirty="0">
                <a:latin typeface="Arial" pitchFamily="34" charset="0"/>
              </a:rPr>
              <a:t>It simulates a hybrid pixel detector architecture with a three hundred micrometer thick silicon sensor and fifty five micron pixel pitch.</a:t>
            </a:r>
          </a:p>
          <a:p>
            <a:r>
              <a:rPr lang="en-US" dirty="0">
                <a:latin typeface="Arial" pitchFamily="34" charset="0"/>
              </a:rPr>
              <a:t>The simulation was done with a 10keV photon beam.</a:t>
            </a:r>
          </a:p>
          <a:p>
            <a:r>
              <a:rPr lang="en-US" dirty="0">
                <a:latin typeface="Arial" pitchFamily="34" charset="0"/>
              </a:rPr>
              <a:t>In blue the spectrum seen by one pixel working independently of its </a:t>
            </a:r>
            <a:r>
              <a:rPr lang="en-US" dirty="0" err="1">
                <a:latin typeface="Arial" pitchFamily="34" charset="0"/>
              </a:rPr>
              <a:t>neighbours</a:t>
            </a:r>
            <a:r>
              <a:rPr lang="en-US" dirty="0">
                <a:latin typeface="Arial" pitchFamily="34" charset="0"/>
              </a:rPr>
              <a:t> is shown. Because some of the charge deposited in the sensor is “shared” between pixels, the spectrum seen by one pixel has a low energy tail. The electronic noise of the pixel front end is simulated to be 100e-.</a:t>
            </a:r>
          </a:p>
          <a:p>
            <a:r>
              <a:rPr lang="en-US" dirty="0">
                <a:latin typeface="Arial" pitchFamily="34" charset="0"/>
              </a:rPr>
              <a:t>The influence of this effect on the spectrum increases as the pixel pitch is decreased with respect to the thickness of the sensor material.</a:t>
            </a:r>
          </a:p>
          <a:p>
            <a:r>
              <a:rPr lang="en-US" dirty="0">
                <a:latin typeface="Arial" pitchFamily="34" charset="0"/>
              </a:rPr>
              <a:t>This charge sharing tail means that any residual threshold variation between pixels produces a fixed pattern which varies with the incoming energy spectrum.</a:t>
            </a:r>
          </a:p>
          <a:p>
            <a:endParaRPr lang="en-US" dirty="0">
              <a:latin typeface="Arial" pitchFamily="34" charset="0"/>
            </a:endParaRPr>
          </a:p>
          <a:p>
            <a:r>
              <a:rPr lang="en-US" dirty="0">
                <a:latin typeface="Arial" pitchFamily="34" charset="0"/>
              </a:rPr>
              <a:t>Of course, for some purposes, like for example finding the location of the deposition with sub-pixel resolution, “charge sharing is our friend” quoting Stanislav Pospisil.</a:t>
            </a:r>
          </a:p>
          <a:p>
            <a:endParaRPr lang="en-US" dirty="0">
              <a:latin typeface="Arial" pitchFamily="34" charset="0"/>
            </a:endParaRPr>
          </a:p>
          <a:p>
            <a:endParaRPr lang="en-US" dirty="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610349-9EFF-A026-24CA-F350C8F70FDF}"/>
            </a:ext>
          </a:extLst>
        </p:cNvPr>
        <p:cNvGrpSpPr/>
        <p:nvPr/>
      </p:nvGrpSpPr>
      <p:grpSpPr>
        <a:xfrm>
          <a:off x="0" y="0"/>
          <a:ext cx="0" cy="0"/>
          <a:chOff x="0" y="0"/>
          <a:chExt cx="0" cy="0"/>
        </a:xfrm>
      </p:grpSpPr>
      <p:sp>
        <p:nvSpPr>
          <p:cNvPr id="328706" name="Rectangle 2">
            <a:extLst>
              <a:ext uri="{FF2B5EF4-FFF2-40B4-BE49-F238E27FC236}">
                <a16:creationId xmlns:a16="http://schemas.microsoft.com/office/drawing/2014/main" id="{F55F4D8A-67DA-6A06-0CC4-C087FC5FB379}"/>
              </a:ext>
            </a:extLst>
          </p:cNvPr>
          <p:cNvSpPr>
            <a:spLocks noGrp="1" noRot="1" noChangeAspect="1" noChangeArrowheads="1" noTextEdit="1"/>
          </p:cNvSpPr>
          <p:nvPr>
            <p:ph type="sldImg"/>
          </p:nvPr>
        </p:nvSpPr>
        <p:spPr>
          <a:xfrm>
            <a:off x="1174750" y="1033463"/>
            <a:ext cx="6881813" cy="5162550"/>
          </a:xfrm>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28707" name="Rectangle 3">
            <a:extLst>
              <a:ext uri="{FF2B5EF4-FFF2-40B4-BE49-F238E27FC236}">
                <a16:creationId xmlns:a16="http://schemas.microsoft.com/office/drawing/2014/main" id="{0AA140F6-FE9C-6671-3C2B-E2582E26EFD1}"/>
              </a:ext>
            </a:extLst>
          </p:cNvPr>
          <p:cNvSpPr>
            <a:spLocks noGrp="1" noChangeArrowheads="1"/>
          </p:cNvSpPr>
          <p:nvPr>
            <p:ph type="body" idx="1"/>
          </p:nvPr>
        </p:nvSpPr>
        <p:spPr>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dirty="0">
                <a:latin typeface="Arial" panose="020B0604020202020204" pitchFamily="34" charset="0"/>
              </a:rPr>
              <a:t>This is one of the first simulations to validate the Medipix3 architecture. </a:t>
            </a:r>
          </a:p>
          <a:p>
            <a:r>
              <a:rPr lang="en-US" altLang="en-US" dirty="0">
                <a:latin typeface="Arial" panose="020B0604020202020204" pitchFamily="34" charset="0"/>
              </a:rPr>
              <a:t>It simulates a hybrid pixel detector architecture with a three hundred micrometer thick silicon sensor and fifty five micron pixel pitch.</a:t>
            </a:r>
          </a:p>
          <a:p>
            <a:r>
              <a:rPr lang="en-US" altLang="en-US" dirty="0">
                <a:latin typeface="Arial" panose="020B0604020202020204" pitchFamily="34" charset="0"/>
              </a:rPr>
              <a:t>The simulation was done with a 10keV photon beam.</a:t>
            </a:r>
          </a:p>
          <a:p>
            <a:r>
              <a:rPr lang="en-US" altLang="en-US" dirty="0">
                <a:latin typeface="Arial" panose="020B0604020202020204" pitchFamily="34" charset="0"/>
              </a:rPr>
              <a:t>In blue the spectrum seen by one pixel working independently of its </a:t>
            </a:r>
            <a:r>
              <a:rPr lang="en-US" altLang="en-US" dirty="0" err="1">
                <a:latin typeface="Arial" panose="020B0604020202020204" pitchFamily="34" charset="0"/>
              </a:rPr>
              <a:t>neighbours</a:t>
            </a:r>
            <a:r>
              <a:rPr lang="en-US" altLang="en-US" dirty="0">
                <a:latin typeface="Arial" panose="020B0604020202020204" pitchFamily="34" charset="0"/>
              </a:rPr>
              <a:t> is shown. Because some of the charge deposited in the sensor is “shared” between pixels, the spectrum seen by one pixel has a low energy tail. The electronic noise of the pixel front end is simulated to be 100e-.</a:t>
            </a:r>
          </a:p>
          <a:p>
            <a:r>
              <a:rPr lang="en-US" altLang="en-US" dirty="0">
                <a:latin typeface="Arial" panose="020B0604020202020204" pitchFamily="34" charset="0"/>
              </a:rPr>
              <a:t>The influence of this effect on the spectrum increases as the pixel pitch is decreased with respect to the thickness of the sensor material.</a:t>
            </a:r>
          </a:p>
          <a:p>
            <a:r>
              <a:rPr lang="en-US" altLang="en-US" dirty="0">
                <a:latin typeface="Arial" panose="020B0604020202020204" pitchFamily="34" charset="0"/>
              </a:rPr>
              <a:t>This charge sharing tail means that any residual threshold variation between pixels produces a fixed pattern which varies with the incoming energy spectrum.</a:t>
            </a:r>
          </a:p>
          <a:p>
            <a:endParaRPr lang="en-US" altLang="en-US" dirty="0">
              <a:latin typeface="Arial" panose="020B0604020202020204" pitchFamily="34" charset="0"/>
            </a:endParaRPr>
          </a:p>
          <a:p>
            <a:r>
              <a:rPr lang="en-US" altLang="en-US" dirty="0">
                <a:latin typeface="Arial" panose="020B0604020202020204" pitchFamily="34" charset="0"/>
              </a:rPr>
              <a:t>In red we can see the spectrum measured by the pixel in an architecture in which the signal in a cluster of pixels is summed and then the charge is assigned to the pixel with the largest deposition.</a:t>
            </a:r>
          </a:p>
          <a:p>
            <a:endParaRPr lang="en-US" altLang="en-US" dirty="0">
              <a:latin typeface="Arial" panose="020B0604020202020204" pitchFamily="34" charset="0"/>
            </a:endParaRPr>
          </a:p>
          <a:p>
            <a:r>
              <a:rPr lang="en-US" altLang="en-US" dirty="0">
                <a:latin typeface="Arial" panose="020B0604020202020204" pitchFamily="34" charset="0"/>
              </a:rPr>
              <a:t>David Pennicard did also key simulations to simulate the charge summing architecture in the Medipix3RX chip with sensors.</a:t>
            </a:r>
          </a:p>
          <a:p>
            <a:r>
              <a:rPr lang="en-US" altLang="en-US" dirty="0">
                <a:latin typeface="Arial" panose="020B0604020202020204" pitchFamily="34" charset="0"/>
              </a:rPr>
              <a:t>  </a:t>
            </a:r>
          </a:p>
        </p:txBody>
      </p:sp>
    </p:spTree>
    <p:extLst>
      <p:ext uri="{BB962C8B-B14F-4D97-AF65-F5344CB8AC3E}">
        <p14:creationId xmlns:p14="http://schemas.microsoft.com/office/powerpoint/2010/main" val="39036047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first ideas for the implementation of the architecture were already presented in the Medipix2 paper in October 2002.</a:t>
            </a:r>
          </a:p>
          <a:p>
            <a:r>
              <a:rPr lang="en-GB" dirty="0"/>
              <a:t>In the proposed scheme of Fig. 8 </a:t>
            </a:r>
            <a:r>
              <a:rPr lang="en-GB" b="1" dirty="0"/>
              <a:t>the pixels in the cluster share the</a:t>
            </a:r>
            <a:r>
              <a:rPr lang="en-GB" dirty="0"/>
              <a:t> information of their </a:t>
            </a:r>
            <a:r>
              <a:rPr lang="en-GB" b="1" dirty="0"/>
              <a:t>discriminator output pulse </a:t>
            </a:r>
            <a:r>
              <a:rPr lang="en-GB" dirty="0"/>
              <a:t>(</a:t>
            </a:r>
            <a:r>
              <a:rPr lang="en-GB" dirty="0" err="1"/>
              <a:t>DiscOut</a:t>
            </a:r>
            <a:r>
              <a:rPr lang="en-GB" dirty="0"/>
              <a:t>). A voltage level discriminator generates this pulse with a threshold level set to a fixed value in the entire pixel matrix, slightly higher than the amplifier electronic noise (typically three times higher). </a:t>
            </a:r>
            <a:r>
              <a:rPr lang="en-GB" b="1" dirty="0"/>
              <a:t>The discriminator output pulse length is proportional to the charge </a:t>
            </a:r>
            <a:r>
              <a:rPr lang="en-GB" dirty="0"/>
              <a:t>of the detected particle in this case. Two items of useful information can be obtained from the local pulse and the six </a:t>
            </a:r>
            <a:r>
              <a:rPr lang="en-GB" dirty="0" err="1"/>
              <a:t>neighboring</a:t>
            </a:r>
            <a:r>
              <a:rPr lang="en-GB" dirty="0"/>
              <a:t> pixels pulses. </a:t>
            </a:r>
            <a:r>
              <a:rPr lang="en-GB" b="1" dirty="0"/>
              <a:t>First, if the local pulse length is longer than any of the other six </a:t>
            </a:r>
            <a:r>
              <a:rPr lang="en-GB" b="1" dirty="0" err="1"/>
              <a:t>neighboring</a:t>
            </a:r>
            <a:r>
              <a:rPr lang="en-GB" b="1" dirty="0"/>
              <a:t> pixel pulses, then</a:t>
            </a:r>
          </a:p>
          <a:p>
            <a:r>
              <a:rPr lang="en-GB" b="1" dirty="0"/>
              <a:t>the local pixel collected the biggest share of charge </a:t>
            </a:r>
            <a:r>
              <a:rPr lang="en-GB" dirty="0"/>
              <a:t>generated by the incoming detected particle. This gives information of the position where the particle converted with an error smaller than with respect to the pixel centroid (where is the apothem of the hexagonal pixel). </a:t>
            </a:r>
            <a:r>
              <a:rPr lang="en-GB" b="1" dirty="0"/>
              <a:t>Second, adding up all the discriminator pulses, one can get the total deposited charge in this seven-pixel cluster,</a:t>
            </a:r>
            <a:r>
              <a:rPr lang="en-GB" dirty="0"/>
              <a:t> which is compared with a global threshold level (global threshold level) in order to count only the photons with energies higher than the fixed threshold. These two last conditions must then be asserted at the same time to increment the counter.</a:t>
            </a:r>
          </a:p>
          <a:p>
            <a:endParaRPr lang="en-GB" dirty="0"/>
          </a:p>
          <a:p>
            <a:r>
              <a:rPr lang="en-GB" dirty="0"/>
              <a:t>This proposed system has to face two major constraints. First, the design and layout of a multipixel structure with connections between them, which must be contained in a very small pixel size (between 40–60 um side), is very difficult to achieve with our actual design technology (0.25-um minimum gate length and 6-metal layers). This can be overcome by moving to newer commercial CMOS deep submicron technologies with smaller gate length and more interconnection metal layers. The second constraint is the design of very low noise amplifier and discriminator cells, in order to minimize the threshold spread distribution and mismatch between adjacent channels.</a:t>
            </a:r>
          </a:p>
        </p:txBody>
      </p:sp>
      <p:sp>
        <p:nvSpPr>
          <p:cNvPr id="4" name="Slide Number Placeholder 3"/>
          <p:cNvSpPr>
            <a:spLocks noGrp="1"/>
          </p:cNvSpPr>
          <p:nvPr>
            <p:ph type="sldNum" sz="quarter" idx="5"/>
          </p:nvPr>
        </p:nvSpPr>
        <p:spPr/>
        <p:txBody>
          <a:bodyPr/>
          <a:lstStyle/>
          <a:p>
            <a:fld id="{2119D60F-B276-4077-96EB-722715557476}" type="slidenum">
              <a:rPr lang="en-GB" smtClean="0"/>
              <a:t>7</a:t>
            </a:fld>
            <a:endParaRPr lang="en-GB"/>
          </a:p>
        </p:txBody>
      </p:sp>
    </p:spTree>
    <p:extLst>
      <p:ext uri="{BB962C8B-B14F-4D97-AF65-F5344CB8AC3E}">
        <p14:creationId xmlns:p14="http://schemas.microsoft.com/office/powerpoint/2010/main" val="34635799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17ED1A-AE63-F2BA-DEA1-75930EF1A8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07DAAA-2D4B-C264-3844-49C9C0C0E81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AF2D7AC-5EB2-1E86-E4E2-8B92AD0D1B0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221D0D1-0964-B6FE-118A-CDEA0F873D34}"/>
              </a:ext>
            </a:extLst>
          </p:cNvPr>
          <p:cNvSpPr>
            <a:spLocks noGrp="1"/>
          </p:cNvSpPr>
          <p:nvPr>
            <p:ph type="sldNum" sz="quarter" idx="10"/>
          </p:nvPr>
        </p:nvSpPr>
        <p:spPr/>
        <p:txBody>
          <a:bodyPr/>
          <a:lstStyle/>
          <a:p>
            <a:fld id="{2119D60F-B276-4077-96EB-722715557476}" type="slidenum">
              <a:rPr lang="en-GB" smtClean="0"/>
              <a:t>8</a:t>
            </a:fld>
            <a:endParaRPr lang="en-GB"/>
          </a:p>
        </p:txBody>
      </p:sp>
    </p:spTree>
    <p:extLst>
      <p:ext uri="{BB962C8B-B14F-4D97-AF65-F5344CB8AC3E}">
        <p14:creationId xmlns:p14="http://schemas.microsoft.com/office/powerpoint/2010/main" val="29929230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started the design of the prototype chip in June 2004 and submitted the chip in one of the first MPW runs in December 2005.</a:t>
            </a:r>
          </a:p>
          <a:p>
            <a:r>
              <a:rPr lang="en-GB" dirty="0"/>
              <a:t>The chip was very small and contained a matrix of 8x8 pixels to test the different blocks in the new technology.</a:t>
            </a:r>
          </a:p>
        </p:txBody>
      </p:sp>
      <p:sp>
        <p:nvSpPr>
          <p:cNvPr id="4" name="Slide Number Placeholder 3"/>
          <p:cNvSpPr>
            <a:spLocks noGrp="1"/>
          </p:cNvSpPr>
          <p:nvPr>
            <p:ph type="sldNum" sz="quarter" idx="5"/>
          </p:nvPr>
        </p:nvSpPr>
        <p:spPr/>
        <p:txBody>
          <a:bodyPr/>
          <a:lstStyle/>
          <a:p>
            <a:fld id="{2119D60F-B276-4077-96EB-722715557476}" type="slidenum">
              <a:rPr lang="en-GB" smtClean="0"/>
              <a:t>9</a:t>
            </a:fld>
            <a:endParaRPr lang="en-GB"/>
          </a:p>
        </p:txBody>
      </p:sp>
    </p:spTree>
    <p:extLst>
      <p:ext uri="{BB962C8B-B14F-4D97-AF65-F5344CB8AC3E}">
        <p14:creationId xmlns:p14="http://schemas.microsoft.com/office/powerpoint/2010/main" val="1647408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fr-FR"/>
          </a:p>
        </p:txBody>
      </p:sp>
      <p:sp>
        <p:nvSpPr>
          <p:cNvPr id="4" name="Date Placeholder 3"/>
          <p:cNvSpPr>
            <a:spLocks noGrp="1"/>
          </p:cNvSpPr>
          <p:nvPr>
            <p:ph type="dt" sz="half" idx="10"/>
          </p:nvPr>
        </p:nvSpPr>
        <p:spPr/>
        <p:txBody>
          <a:bodyPr/>
          <a:lstStyle/>
          <a:p>
            <a:fld id="{C6604CC2-3CCC-4EF1-ADCE-BD713B21D995}" type="datetime1">
              <a:rPr lang="fr-FR" smtClean="0"/>
              <a:t>19/09/2025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251A0BC-E5D3-4A65-8506-4DFA341A4396}" type="slidenum">
              <a:rPr lang="fr-FR" smtClean="0"/>
              <a:t>‹#›</a:t>
            </a:fld>
            <a:endParaRPr lang="fr-FR"/>
          </a:p>
        </p:txBody>
      </p:sp>
    </p:spTree>
    <p:extLst>
      <p:ext uri="{BB962C8B-B14F-4D97-AF65-F5344CB8AC3E}">
        <p14:creationId xmlns:p14="http://schemas.microsoft.com/office/powerpoint/2010/main" val="25132675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p:cNvSpPr>
            <a:spLocks noGrp="1"/>
          </p:cNvSpPr>
          <p:nvPr>
            <p:ph type="dt" sz="half" idx="10"/>
          </p:nvPr>
        </p:nvSpPr>
        <p:spPr/>
        <p:txBody>
          <a:bodyPr/>
          <a:lstStyle/>
          <a:p>
            <a:fld id="{E0853512-C798-4FAF-9DF4-68C854197031}" type="datetime1">
              <a:rPr lang="fr-FR" smtClean="0"/>
              <a:t>19/09/2025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251A0BC-E5D3-4A65-8506-4DFA341A4396}" type="slidenum">
              <a:rPr lang="fr-FR" smtClean="0"/>
              <a:t>‹#›</a:t>
            </a:fld>
            <a:endParaRPr lang="fr-FR"/>
          </a:p>
        </p:txBody>
      </p:sp>
    </p:spTree>
    <p:extLst>
      <p:ext uri="{BB962C8B-B14F-4D97-AF65-F5344CB8AC3E}">
        <p14:creationId xmlns:p14="http://schemas.microsoft.com/office/powerpoint/2010/main" val="5281056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p:cNvSpPr>
            <a:spLocks noGrp="1"/>
          </p:cNvSpPr>
          <p:nvPr>
            <p:ph type="dt" sz="half" idx="10"/>
          </p:nvPr>
        </p:nvSpPr>
        <p:spPr/>
        <p:txBody>
          <a:bodyPr/>
          <a:lstStyle/>
          <a:p>
            <a:fld id="{066A5878-74E0-4E6F-8448-F01097342EAE}" type="datetime1">
              <a:rPr lang="fr-FR" smtClean="0"/>
              <a:t>19/09/2025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251A0BC-E5D3-4A65-8506-4DFA341A4396}" type="slidenum">
              <a:rPr lang="fr-FR" smtClean="0"/>
              <a:t>‹#›</a:t>
            </a:fld>
            <a:endParaRPr lang="fr-FR"/>
          </a:p>
        </p:txBody>
      </p:sp>
    </p:spTree>
    <p:extLst>
      <p:ext uri="{BB962C8B-B14F-4D97-AF65-F5344CB8AC3E}">
        <p14:creationId xmlns:p14="http://schemas.microsoft.com/office/powerpoint/2010/main" val="20025082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38" name="Shape 38"/>
          <p:cNvSpPr>
            <a:spLocks noGrp="1"/>
          </p:cNvSpPr>
          <p:nvPr>
            <p:ph type="title"/>
          </p:nvPr>
        </p:nvSpPr>
        <p:spPr>
          <a:prstGeom prst="rect">
            <a:avLst/>
          </a:prstGeom>
        </p:spPr>
        <p:txBody>
          <a:bodyPr lIns="0" tIns="0" rIns="0" bIns="0">
            <a:normAutofit/>
          </a:bodyPr>
          <a:lstStyle/>
          <a:p>
            <a:pPr lvl="0">
              <a:defRPr sz="1800">
                <a:solidFill>
                  <a:srgbClr val="000000"/>
                </a:solidFill>
                <a:effectLst/>
              </a:defRPr>
            </a:pPr>
            <a:r>
              <a:rPr sz="5484">
                <a:solidFill>
                  <a:srgbClr val="767367"/>
                </a:solidFill>
                <a:effectLst>
                  <a:outerShdw blurRad="63500" dist="12700" dir="5400000" rotWithShape="0">
                    <a:srgbClr val="000000">
                      <a:alpha val="30000"/>
                    </a:srgbClr>
                  </a:outerShdw>
                </a:effectLst>
              </a:rPr>
              <a:t>Title Text</a:t>
            </a:r>
          </a:p>
        </p:txBody>
      </p:sp>
      <p:sp>
        <p:nvSpPr>
          <p:cNvPr id="39" name="Shape 39"/>
          <p:cNvSpPr>
            <a:spLocks noGrp="1"/>
          </p:cNvSpPr>
          <p:nvPr>
            <p:ph type="body" idx="1"/>
          </p:nvPr>
        </p:nvSpPr>
        <p:spPr>
          <a:prstGeom prst="rect">
            <a:avLst/>
          </a:prstGeom>
        </p:spPr>
        <p:txBody>
          <a:bodyPr lIns="0" tIns="0" rIns="0" bIns="0">
            <a:normAutofit/>
          </a:bodyPr>
          <a:lstStyle>
            <a:lvl1pPr marL="276810" indent="-276810">
              <a:spcBef>
                <a:spcPts val="2531"/>
              </a:spcBef>
              <a:buSzPct val="50000"/>
              <a:buBlip>
                <a:blip r:embed="rId2"/>
              </a:buBlip>
            </a:lvl1pPr>
            <a:lvl2pPr marL="553621" indent="-276810">
              <a:spcBef>
                <a:spcPts val="2531"/>
              </a:spcBef>
              <a:buSzPct val="50000"/>
              <a:buBlip>
                <a:blip r:embed="rId2"/>
              </a:buBlip>
            </a:lvl2pPr>
            <a:lvl3pPr marL="830431" indent="-276810">
              <a:spcBef>
                <a:spcPts val="2531"/>
              </a:spcBef>
              <a:buSzPct val="50000"/>
              <a:buBlip>
                <a:blip r:embed="rId2"/>
              </a:buBlip>
            </a:lvl3pPr>
            <a:lvl4pPr marL="1107242" indent="-276810">
              <a:spcBef>
                <a:spcPts val="2531"/>
              </a:spcBef>
              <a:buSzPct val="50000"/>
              <a:buBlip>
                <a:blip r:embed="rId2"/>
              </a:buBlip>
            </a:lvl4pPr>
            <a:lvl5pPr marL="1384052" indent="-276810">
              <a:spcBef>
                <a:spcPts val="2531"/>
              </a:spcBef>
              <a:buSzPct val="50000"/>
              <a:buBlip>
                <a:blip r:embed="rId2"/>
              </a:buBlip>
            </a:lvl5pPr>
          </a:lstStyle>
          <a:p>
            <a:pPr lvl="0">
              <a:defRPr sz="1800">
                <a:solidFill>
                  <a:srgbClr val="000000"/>
                </a:solidFill>
              </a:defRPr>
            </a:pPr>
            <a:r>
              <a:rPr sz="2531">
                <a:solidFill>
                  <a:srgbClr val="5E5E5E"/>
                </a:solidFill>
              </a:rPr>
              <a:t>Body Level One</a:t>
            </a:r>
          </a:p>
          <a:p>
            <a:pPr lvl="1">
              <a:defRPr sz="1800">
                <a:solidFill>
                  <a:srgbClr val="000000"/>
                </a:solidFill>
              </a:defRPr>
            </a:pPr>
            <a:r>
              <a:rPr sz="2531">
                <a:solidFill>
                  <a:srgbClr val="5E5E5E"/>
                </a:solidFill>
              </a:rPr>
              <a:t>Body Level Two</a:t>
            </a:r>
          </a:p>
          <a:p>
            <a:pPr lvl="2">
              <a:defRPr sz="1800">
                <a:solidFill>
                  <a:srgbClr val="000000"/>
                </a:solidFill>
              </a:defRPr>
            </a:pPr>
            <a:r>
              <a:rPr sz="2531">
                <a:solidFill>
                  <a:srgbClr val="5E5E5E"/>
                </a:solidFill>
              </a:rPr>
              <a:t>Body Level Three</a:t>
            </a:r>
          </a:p>
          <a:p>
            <a:pPr lvl="3">
              <a:defRPr sz="1800">
                <a:solidFill>
                  <a:srgbClr val="000000"/>
                </a:solidFill>
              </a:defRPr>
            </a:pPr>
            <a:r>
              <a:rPr sz="2531">
                <a:solidFill>
                  <a:srgbClr val="5E5E5E"/>
                </a:solidFill>
              </a:rPr>
              <a:t>Body Level Four</a:t>
            </a:r>
          </a:p>
          <a:p>
            <a:pPr lvl="4">
              <a:defRPr sz="1800">
                <a:solidFill>
                  <a:srgbClr val="000000"/>
                </a:solidFill>
              </a:defRPr>
            </a:pPr>
            <a:r>
              <a:rPr sz="2531">
                <a:solidFill>
                  <a:srgbClr val="5E5E5E"/>
                </a:solidFill>
              </a:rPr>
              <a:t>Body Level Five</a:t>
            </a:r>
          </a:p>
        </p:txBody>
      </p:sp>
    </p:spTree>
    <p:extLst>
      <p:ext uri="{BB962C8B-B14F-4D97-AF65-F5344CB8AC3E}">
        <p14:creationId xmlns:p14="http://schemas.microsoft.com/office/powerpoint/2010/main" val="150853723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p:cNvSpPr>
            <a:spLocks noGrp="1"/>
          </p:cNvSpPr>
          <p:nvPr>
            <p:ph type="dt" sz="half" idx="10"/>
          </p:nvPr>
        </p:nvSpPr>
        <p:spPr/>
        <p:txBody>
          <a:bodyPr/>
          <a:lstStyle/>
          <a:p>
            <a:fld id="{C8E7410E-1A3C-4129-9AA8-7FDBCC7F7158}" type="datetime1">
              <a:rPr lang="fr-FR" smtClean="0"/>
              <a:t>19/09/2025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251A0BC-E5D3-4A65-8506-4DFA341A4396}" type="slidenum">
              <a:rPr lang="fr-FR" smtClean="0"/>
              <a:t>‹#›</a:t>
            </a:fld>
            <a:endParaRPr lang="fr-FR"/>
          </a:p>
        </p:txBody>
      </p:sp>
    </p:spTree>
    <p:extLst>
      <p:ext uri="{BB962C8B-B14F-4D97-AF65-F5344CB8AC3E}">
        <p14:creationId xmlns:p14="http://schemas.microsoft.com/office/powerpoint/2010/main" val="3852058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420ABC-7699-4D7A-9040-94CF01EB8EBE}" type="datetime1">
              <a:rPr lang="fr-FR" smtClean="0"/>
              <a:t>19/09/2025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251A0BC-E5D3-4A65-8506-4DFA341A4396}" type="slidenum">
              <a:rPr lang="fr-FR" smtClean="0"/>
              <a:t>‹#›</a:t>
            </a:fld>
            <a:endParaRPr lang="fr-FR"/>
          </a:p>
        </p:txBody>
      </p:sp>
    </p:spTree>
    <p:extLst>
      <p:ext uri="{BB962C8B-B14F-4D97-AF65-F5344CB8AC3E}">
        <p14:creationId xmlns:p14="http://schemas.microsoft.com/office/powerpoint/2010/main" val="1106437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Date Placeholder 4"/>
          <p:cNvSpPr>
            <a:spLocks noGrp="1"/>
          </p:cNvSpPr>
          <p:nvPr>
            <p:ph type="dt" sz="half" idx="10"/>
          </p:nvPr>
        </p:nvSpPr>
        <p:spPr/>
        <p:txBody>
          <a:bodyPr/>
          <a:lstStyle/>
          <a:p>
            <a:fld id="{BD09CD0F-8D9B-4F2A-836C-E23FE760285B}" type="datetime1">
              <a:rPr lang="fr-FR" smtClean="0"/>
              <a:t>19/09/2025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251A0BC-E5D3-4A65-8506-4DFA341A4396}" type="slidenum">
              <a:rPr lang="fr-FR" smtClean="0"/>
              <a:t>‹#›</a:t>
            </a:fld>
            <a:endParaRPr lang="fr-FR"/>
          </a:p>
        </p:txBody>
      </p:sp>
    </p:spTree>
    <p:extLst>
      <p:ext uri="{BB962C8B-B14F-4D97-AF65-F5344CB8AC3E}">
        <p14:creationId xmlns:p14="http://schemas.microsoft.com/office/powerpoint/2010/main" val="4158702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7" name="Date Placeholder 6"/>
          <p:cNvSpPr>
            <a:spLocks noGrp="1"/>
          </p:cNvSpPr>
          <p:nvPr>
            <p:ph type="dt" sz="half" idx="10"/>
          </p:nvPr>
        </p:nvSpPr>
        <p:spPr/>
        <p:txBody>
          <a:bodyPr/>
          <a:lstStyle/>
          <a:p>
            <a:fld id="{CF5B65CB-CA38-4577-A90B-D7D435F2ED90}" type="datetime1">
              <a:rPr lang="fr-FR" smtClean="0"/>
              <a:t>19/09/2025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D251A0BC-E5D3-4A65-8506-4DFA341A4396}" type="slidenum">
              <a:rPr lang="fr-FR" smtClean="0"/>
              <a:t>‹#›</a:t>
            </a:fld>
            <a:endParaRPr lang="fr-FR"/>
          </a:p>
        </p:txBody>
      </p:sp>
    </p:spTree>
    <p:extLst>
      <p:ext uri="{BB962C8B-B14F-4D97-AF65-F5344CB8AC3E}">
        <p14:creationId xmlns:p14="http://schemas.microsoft.com/office/powerpoint/2010/main" val="41711272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Date Placeholder 2"/>
          <p:cNvSpPr>
            <a:spLocks noGrp="1"/>
          </p:cNvSpPr>
          <p:nvPr>
            <p:ph type="dt" sz="half" idx="10"/>
          </p:nvPr>
        </p:nvSpPr>
        <p:spPr/>
        <p:txBody>
          <a:bodyPr/>
          <a:lstStyle/>
          <a:p>
            <a:fld id="{BC4A1C7C-7637-485C-9A50-395E191ADE58}" type="datetime1">
              <a:rPr lang="fr-FR" smtClean="0"/>
              <a:t>19/09/2025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D251A0BC-E5D3-4A65-8506-4DFA341A4396}" type="slidenum">
              <a:rPr lang="fr-FR" smtClean="0"/>
              <a:t>‹#›</a:t>
            </a:fld>
            <a:endParaRPr lang="fr-FR"/>
          </a:p>
        </p:txBody>
      </p:sp>
    </p:spTree>
    <p:extLst>
      <p:ext uri="{BB962C8B-B14F-4D97-AF65-F5344CB8AC3E}">
        <p14:creationId xmlns:p14="http://schemas.microsoft.com/office/powerpoint/2010/main" val="844727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36FCF1-91FF-46B9-8995-72C82075D66A}" type="datetime1">
              <a:rPr lang="fr-FR" smtClean="0"/>
              <a:t>19/09/2025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D251A0BC-E5D3-4A65-8506-4DFA341A4396}" type="slidenum">
              <a:rPr lang="fr-FR" smtClean="0"/>
              <a:t>‹#›</a:t>
            </a:fld>
            <a:endParaRPr lang="fr-FR"/>
          </a:p>
        </p:txBody>
      </p:sp>
    </p:spTree>
    <p:extLst>
      <p:ext uri="{BB962C8B-B14F-4D97-AF65-F5344CB8AC3E}">
        <p14:creationId xmlns:p14="http://schemas.microsoft.com/office/powerpoint/2010/main" val="5555445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9BCEA7C-E773-4B20-B046-E90416BD9697}" type="datetime1">
              <a:rPr lang="fr-FR" smtClean="0"/>
              <a:t>19/09/2025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251A0BC-E5D3-4A65-8506-4DFA341A4396}" type="slidenum">
              <a:rPr lang="fr-FR" smtClean="0"/>
              <a:t>‹#›</a:t>
            </a:fld>
            <a:endParaRPr lang="fr-FR"/>
          </a:p>
        </p:txBody>
      </p:sp>
    </p:spTree>
    <p:extLst>
      <p:ext uri="{BB962C8B-B14F-4D97-AF65-F5344CB8AC3E}">
        <p14:creationId xmlns:p14="http://schemas.microsoft.com/office/powerpoint/2010/main" val="12858500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0500792-9D61-4BF8-B10D-317D1C10F34F}" type="datetime1">
              <a:rPr lang="fr-FR" smtClean="0"/>
              <a:t>19/09/2025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251A0BC-E5D3-4A65-8506-4DFA341A4396}" type="slidenum">
              <a:rPr lang="fr-FR" smtClean="0"/>
              <a:t>‹#›</a:t>
            </a:fld>
            <a:endParaRPr lang="fr-FR"/>
          </a:p>
        </p:txBody>
      </p:sp>
    </p:spTree>
    <p:extLst>
      <p:ext uri="{BB962C8B-B14F-4D97-AF65-F5344CB8AC3E}">
        <p14:creationId xmlns:p14="http://schemas.microsoft.com/office/powerpoint/2010/main" val="3915152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FA624F-CA6D-46E9-8B62-C41F3FE44222}" type="datetime1">
              <a:rPr lang="fr-FR" smtClean="0"/>
              <a:t>19/09/2025</a:t>
            </a:fld>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51A0BC-E5D3-4A65-8506-4DFA341A4396}" type="slidenum">
              <a:rPr lang="fr-FR" smtClean="0"/>
              <a:t>‹#›</a:t>
            </a:fld>
            <a:endParaRPr lang="fr-FR"/>
          </a:p>
        </p:txBody>
      </p:sp>
    </p:spTree>
    <p:extLst>
      <p:ext uri="{BB962C8B-B14F-4D97-AF65-F5344CB8AC3E}">
        <p14:creationId xmlns:p14="http://schemas.microsoft.com/office/powerpoint/2010/main" val="3689921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Rafael.Ballabriga@cern.ch"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3.emf"/><Relationship Id="rId5" Type="http://schemas.openxmlformats.org/officeDocument/2006/relationships/image" Target="../media/image9.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12.xml"/><Relationship Id="rId5" Type="http://schemas.openxmlformats.org/officeDocument/2006/relationships/image" Target="../media/image33.png"/><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33.xml.rels><?xml version="1.0" encoding="UTF-8" standalone="yes"?>
<Relationships xmlns="http://schemas.openxmlformats.org/package/2006/relationships"><Relationship Id="rId8" Type="http://schemas.openxmlformats.org/officeDocument/2006/relationships/image" Target="../media/image46.emf"/><Relationship Id="rId3" Type="http://schemas.openxmlformats.org/officeDocument/2006/relationships/image" Target="../media/image41.emf"/><Relationship Id="rId7" Type="http://schemas.openxmlformats.org/officeDocument/2006/relationships/image" Target="../media/image45.emf"/><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44.emf"/><Relationship Id="rId5" Type="http://schemas.openxmlformats.org/officeDocument/2006/relationships/image" Target="../media/image43.emf"/><Relationship Id="rId4" Type="http://schemas.openxmlformats.org/officeDocument/2006/relationships/image" Target="../media/image42.emf"/></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48.jpeg"/></Relationships>
</file>

<file path=ppt/slides/_rels/slide3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50.png"/><Relationship Id="rId7" Type="http://schemas.openxmlformats.org/officeDocument/2006/relationships/image" Target="../media/image54.jpeg"/><Relationship Id="rId12" Type="http://schemas.openxmlformats.org/officeDocument/2006/relationships/image" Target="../media/image59.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53.png"/><Relationship Id="rId11" Type="http://schemas.openxmlformats.org/officeDocument/2006/relationships/image" Target="../media/image58.png"/><Relationship Id="rId5" Type="http://schemas.openxmlformats.org/officeDocument/2006/relationships/image" Target="../media/image52.png"/><Relationship Id="rId10" Type="http://schemas.openxmlformats.org/officeDocument/2006/relationships/image" Target="../media/image57.png"/><Relationship Id="rId4" Type="http://schemas.openxmlformats.org/officeDocument/2006/relationships/image" Target="../media/image51.png"/><Relationship Id="rId9" Type="http://schemas.openxmlformats.org/officeDocument/2006/relationships/image" Target="../media/image56.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61.jpe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40.xml"/><Relationship Id="rId1" Type="http://schemas.openxmlformats.org/officeDocument/2006/relationships/slideLayout" Target="../slideLayouts/slideLayout6.xml"/><Relationship Id="rId6" Type="http://schemas.openxmlformats.org/officeDocument/2006/relationships/image" Target="../media/image67.emf"/><Relationship Id="rId5" Type="http://schemas.openxmlformats.org/officeDocument/2006/relationships/image" Target="../media/image66.emf"/><Relationship Id="rId4" Type="http://schemas.openxmlformats.org/officeDocument/2006/relationships/image" Target="../media/image65.emf"/></Relationships>
</file>

<file path=ppt/slides/_rels/slide43.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71.emf"/><Relationship Id="rId5" Type="http://schemas.openxmlformats.org/officeDocument/2006/relationships/image" Target="../media/image70.emf"/><Relationship Id="rId4" Type="http://schemas.openxmlformats.org/officeDocument/2006/relationships/image" Target="../media/image69.emf"/></Relationships>
</file>

<file path=ppt/slides/_rels/slide44.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69.emf"/></Relationships>
</file>

<file path=ppt/slides/_rels/slide4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44.xml"/><Relationship Id="rId1" Type="http://schemas.openxmlformats.org/officeDocument/2006/relationships/slideLayout" Target="../slideLayouts/slideLayout6.xml"/><Relationship Id="rId6" Type="http://schemas.openxmlformats.org/officeDocument/2006/relationships/image" Target="../media/image67.emf"/><Relationship Id="rId5" Type="http://schemas.openxmlformats.org/officeDocument/2006/relationships/image" Target="../media/image66.emf"/><Relationship Id="rId4" Type="http://schemas.openxmlformats.org/officeDocument/2006/relationships/image" Target="../media/image65.emf"/></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stomShape 3"/>
          <p:cNvSpPr/>
          <p:nvPr/>
        </p:nvSpPr>
        <p:spPr>
          <a:xfrm>
            <a:off x="155575" y="1340768"/>
            <a:ext cx="8640960" cy="1699920"/>
          </a:xfrm>
          <a:prstGeom prst="rect">
            <a:avLst/>
          </a:prstGeom>
          <a:noFill/>
          <a:ln>
            <a:noFill/>
          </a:ln>
        </p:spPr>
        <p:txBody>
          <a:bodyPr lIns="67500" tIns="48600" rIns="67500" bIns="35100" anchor="ctr"/>
          <a:lstStyle/>
          <a:p>
            <a:pPr algn="ctr"/>
            <a:r>
              <a:rPr lang="en-GB" sz="4400" b="1" dirty="0">
                <a:effectLst/>
                <a:latin typeface="+mj-lt"/>
                <a:ea typeface="Aptos" panose="020B0004020202020204" pitchFamily="34" charset="0"/>
                <a:cs typeface="Aptos" panose="020B0004020202020204" pitchFamily="34" charset="0"/>
              </a:rPr>
              <a:t>The </a:t>
            </a:r>
            <a:r>
              <a:rPr lang="en-GB" sz="4400" b="1" dirty="0" err="1">
                <a:effectLst/>
                <a:latin typeface="+mj-lt"/>
                <a:ea typeface="Aptos" panose="020B0004020202020204" pitchFamily="34" charset="0"/>
                <a:cs typeface="Aptos" panose="020B0004020202020204" pitchFamily="34" charset="0"/>
              </a:rPr>
              <a:t>Medipix</a:t>
            </a:r>
            <a:r>
              <a:rPr lang="en-GB" sz="4400" b="1" dirty="0">
                <a:effectLst/>
                <a:latin typeface="+mj-lt"/>
                <a:ea typeface="Aptos" panose="020B0004020202020204" pitchFamily="34" charset="0"/>
                <a:cs typeface="Aptos" panose="020B0004020202020204" pitchFamily="34" charset="0"/>
              </a:rPr>
              <a:t> ASIC family</a:t>
            </a:r>
            <a:endParaRPr lang="en-GB" sz="5400" b="1" dirty="0">
              <a:latin typeface="+mj-lt"/>
            </a:endParaRPr>
          </a:p>
        </p:txBody>
      </p:sp>
      <p:sp>
        <p:nvSpPr>
          <p:cNvPr id="5" name="CustomShape 4"/>
          <p:cNvSpPr/>
          <p:nvPr/>
        </p:nvSpPr>
        <p:spPr>
          <a:xfrm>
            <a:off x="1696080" y="4329374"/>
            <a:ext cx="5751840" cy="864096"/>
          </a:xfrm>
          <a:prstGeom prst="rect">
            <a:avLst/>
          </a:prstGeom>
          <a:noFill/>
          <a:ln>
            <a:noFill/>
          </a:ln>
        </p:spPr>
        <p:txBody>
          <a:bodyPr lIns="0" tIns="5130" rIns="0" bIns="0" anchor="ctr"/>
          <a:lstStyle/>
          <a:p>
            <a:pPr algn="ctr">
              <a:lnSpc>
                <a:spcPct val="98000"/>
              </a:lnSpc>
              <a:buNone/>
            </a:pPr>
            <a:r>
              <a:rPr lang="es-ES" b="1" dirty="0">
                <a:solidFill>
                  <a:srgbClr val="000000"/>
                </a:solidFill>
                <a:latin typeface="Arial"/>
              </a:rPr>
              <a:t>Rafael Ballabriga Suñé </a:t>
            </a:r>
            <a:r>
              <a:rPr lang="es-ES" b="1" dirty="0" err="1">
                <a:solidFill>
                  <a:srgbClr val="000000"/>
                </a:solidFill>
                <a:latin typeface="Arial"/>
              </a:rPr>
              <a:t>on</a:t>
            </a:r>
            <a:r>
              <a:rPr lang="es-ES" b="1" dirty="0">
                <a:solidFill>
                  <a:srgbClr val="000000"/>
                </a:solidFill>
                <a:latin typeface="Arial"/>
              </a:rPr>
              <a:t> </a:t>
            </a:r>
            <a:r>
              <a:rPr lang="es-ES" b="1" dirty="0" err="1">
                <a:solidFill>
                  <a:srgbClr val="000000"/>
                </a:solidFill>
                <a:latin typeface="Arial"/>
              </a:rPr>
              <a:t>behalf</a:t>
            </a:r>
            <a:r>
              <a:rPr lang="es-ES" b="1" dirty="0">
                <a:solidFill>
                  <a:srgbClr val="000000"/>
                </a:solidFill>
                <a:latin typeface="Arial"/>
              </a:rPr>
              <a:t> of </a:t>
            </a:r>
            <a:r>
              <a:rPr lang="es-ES" b="1" dirty="0" err="1">
                <a:solidFill>
                  <a:srgbClr val="000000"/>
                </a:solidFill>
                <a:latin typeface="Arial"/>
              </a:rPr>
              <a:t>the</a:t>
            </a:r>
            <a:r>
              <a:rPr lang="es-ES" b="1" dirty="0">
                <a:solidFill>
                  <a:srgbClr val="000000"/>
                </a:solidFill>
                <a:latin typeface="Arial"/>
              </a:rPr>
              <a:t> </a:t>
            </a:r>
            <a:r>
              <a:rPr lang="es-ES" b="1" dirty="0" err="1">
                <a:solidFill>
                  <a:srgbClr val="000000"/>
                </a:solidFill>
                <a:latin typeface="Arial"/>
              </a:rPr>
              <a:t>Medipix</a:t>
            </a:r>
            <a:r>
              <a:rPr lang="es-ES" b="1" dirty="0">
                <a:solidFill>
                  <a:srgbClr val="000000"/>
                </a:solidFill>
                <a:latin typeface="Arial"/>
              </a:rPr>
              <a:t> </a:t>
            </a:r>
            <a:r>
              <a:rPr lang="es-ES" b="1" dirty="0" err="1">
                <a:solidFill>
                  <a:srgbClr val="000000"/>
                </a:solidFill>
                <a:latin typeface="Arial"/>
              </a:rPr>
              <a:t>team</a:t>
            </a:r>
            <a:r>
              <a:rPr lang="es-ES" b="1" dirty="0">
                <a:solidFill>
                  <a:srgbClr val="000000"/>
                </a:solidFill>
                <a:latin typeface="Arial"/>
              </a:rPr>
              <a:t> @CERN</a:t>
            </a:r>
          </a:p>
          <a:p>
            <a:pPr algn="ctr">
              <a:lnSpc>
                <a:spcPct val="98000"/>
              </a:lnSpc>
              <a:buNone/>
            </a:pPr>
            <a:endParaRPr lang="es-ES" sz="1600" dirty="0">
              <a:solidFill>
                <a:srgbClr val="000000"/>
              </a:solidFill>
              <a:latin typeface="Arial"/>
            </a:endParaRPr>
          </a:p>
          <a:p>
            <a:pPr algn="ctr">
              <a:lnSpc>
                <a:spcPct val="98000"/>
              </a:lnSpc>
              <a:buNone/>
            </a:pPr>
            <a:endParaRPr lang="es-ES" sz="1600" dirty="0">
              <a:solidFill>
                <a:srgbClr val="000000"/>
              </a:solidFill>
              <a:latin typeface="Arial"/>
            </a:endParaRPr>
          </a:p>
          <a:p>
            <a:pPr algn="ctr">
              <a:lnSpc>
                <a:spcPct val="98000"/>
              </a:lnSpc>
              <a:buNone/>
            </a:pPr>
            <a:r>
              <a:rPr lang="es-ES" sz="1600" dirty="0" err="1">
                <a:solidFill>
                  <a:srgbClr val="000000"/>
                </a:solidFill>
                <a:latin typeface="Arial"/>
              </a:rPr>
              <a:t>Symposium</a:t>
            </a:r>
            <a:r>
              <a:rPr lang="es-ES" sz="1600" dirty="0">
                <a:solidFill>
                  <a:srgbClr val="000000"/>
                </a:solidFill>
                <a:latin typeface="Arial"/>
              </a:rPr>
              <a:t> </a:t>
            </a:r>
            <a:r>
              <a:rPr lang="es-ES" sz="1600" dirty="0" err="1">
                <a:solidFill>
                  <a:srgbClr val="000000"/>
                </a:solidFill>
                <a:latin typeface="Arial"/>
              </a:rPr>
              <a:t>on</a:t>
            </a:r>
            <a:r>
              <a:rPr lang="es-ES" sz="1600" dirty="0">
                <a:solidFill>
                  <a:srgbClr val="000000"/>
                </a:solidFill>
                <a:latin typeface="Arial"/>
              </a:rPr>
              <a:t> </a:t>
            </a:r>
            <a:r>
              <a:rPr lang="es-ES" sz="1600" dirty="0" err="1">
                <a:solidFill>
                  <a:srgbClr val="000000"/>
                </a:solidFill>
                <a:latin typeface="Arial"/>
              </a:rPr>
              <a:t>Timepix</a:t>
            </a:r>
            <a:r>
              <a:rPr lang="es-ES" sz="1600" dirty="0">
                <a:solidFill>
                  <a:srgbClr val="000000"/>
                </a:solidFill>
                <a:latin typeface="Arial"/>
              </a:rPr>
              <a:t> and </a:t>
            </a:r>
            <a:r>
              <a:rPr lang="es-ES" sz="1600" dirty="0" err="1">
                <a:solidFill>
                  <a:srgbClr val="000000"/>
                </a:solidFill>
                <a:latin typeface="Arial"/>
              </a:rPr>
              <a:t>Medipix</a:t>
            </a:r>
            <a:endParaRPr lang="es-ES" sz="1600" dirty="0">
              <a:solidFill>
                <a:srgbClr val="000000"/>
              </a:solidFill>
              <a:latin typeface="Arial"/>
            </a:endParaRPr>
          </a:p>
          <a:p>
            <a:pPr algn="ctr">
              <a:lnSpc>
                <a:spcPct val="98000"/>
              </a:lnSpc>
              <a:buNone/>
            </a:pPr>
            <a:r>
              <a:rPr lang="es-ES" sz="1600" dirty="0">
                <a:solidFill>
                  <a:srgbClr val="000000"/>
                </a:solidFill>
                <a:latin typeface="Arial"/>
              </a:rPr>
              <a:t>23rd </a:t>
            </a:r>
            <a:r>
              <a:rPr lang="es-ES" sz="1600" dirty="0" err="1">
                <a:solidFill>
                  <a:srgbClr val="000000"/>
                </a:solidFill>
                <a:latin typeface="Arial"/>
              </a:rPr>
              <a:t>September</a:t>
            </a:r>
            <a:r>
              <a:rPr lang="es-ES" sz="1600" dirty="0">
                <a:solidFill>
                  <a:srgbClr val="000000"/>
                </a:solidFill>
                <a:latin typeface="Arial"/>
              </a:rPr>
              <a:t> 2025</a:t>
            </a:r>
          </a:p>
        </p:txBody>
      </p:sp>
      <p:sp>
        <p:nvSpPr>
          <p:cNvPr id="6" name="CustomShape 4"/>
          <p:cNvSpPr/>
          <p:nvPr/>
        </p:nvSpPr>
        <p:spPr>
          <a:xfrm>
            <a:off x="1675162" y="5589240"/>
            <a:ext cx="5751840" cy="864096"/>
          </a:xfrm>
          <a:prstGeom prst="rect">
            <a:avLst/>
          </a:prstGeom>
          <a:noFill/>
          <a:ln>
            <a:noFill/>
          </a:ln>
        </p:spPr>
        <p:txBody>
          <a:bodyPr lIns="0" tIns="5130" rIns="0" bIns="0" anchor="ctr"/>
          <a:lstStyle/>
          <a:p>
            <a:pPr algn="ctr">
              <a:lnSpc>
                <a:spcPct val="98000"/>
              </a:lnSpc>
              <a:spcBef>
                <a:spcPts val="600"/>
              </a:spcBef>
              <a:buClr>
                <a:srgbClr val="000000"/>
              </a:buClr>
              <a:buSzPct val="100000"/>
            </a:pPr>
            <a:endParaRPr lang="en-US" sz="675" i="1" dirty="0">
              <a:solidFill>
                <a:srgbClr val="439DFF"/>
              </a:solidFill>
              <a:latin typeface="Arial"/>
            </a:endParaRPr>
          </a:p>
          <a:p>
            <a:pPr algn="ctr">
              <a:lnSpc>
                <a:spcPct val="98000"/>
              </a:lnSpc>
              <a:spcBef>
                <a:spcPts val="600"/>
              </a:spcBef>
              <a:buClr>
                <a:srgbClr val="000000"/>
              </a:buClr>
              <a:buSzPct val="100000"/>
            </a:pPr>
            <a:r>
              <a:rPr lang="en-US" sz="1500" i="1" dirty="0">
                <a:solidFill>
                  <a:srgbClr val="439DFF"/>
                </a:solidFill>
                <a:latin typeface="Arial"/>
                <a:hlinkClick r:id="rId3"/>
              </a:rPr>
              <a:t>rafael.ballabriga@cern.ch</a:t>
            </a:r>
            <a:endParaRPr lang="en-US" sz="1500" i="1" dirty="0">
              <a:solidFill>
                <a:srgbClr val="439DFF"/>
              </a:solidFill>
              <a:latin typeface="Arial"/>
            </a:endParaRPr>
          </a:p>
          <a:p>
            <a:pPr algn="ctr">
              <a:lnSpc>
                <a:spcPct val="98000"/>
              </a:lnSpc>
              <a:spcBef>
                <a:spcPts val="600"/>
              </a:spcBef>
              <a:buClr>
                <a:srgbClr val="000000"/>
              </a:buClr>
              <a:buSzPct val="100000"/>
            </a:pPr>
            <a:r>
              <a:rPr lang="en-US" sz="1500" i="1" dirty="0">
                <a:solidFill>
                  <a:srgbClr val="439DFF"/>
                </a:solidFill>
                <a:latin typeface="Arial"/>
              </a:rPr>
              <a:t>CERN Microelectronics Section</a:t>
            </a:r>
            <a:endParaRPr sz="1500" dirty="0"/>
          </a:p>
        </p:txBody>
      </p:sp>
      <p:sp>
        <p:nvSpPr>
          <p:cNvPr id="2" name="Slide Number Placeholder 1"/>
          <p:cNvSpPr>
            <a:spLocks noGrp="1"/>
          </p:cNvSpPr>
          <p:nvPr>
            <p:ph type="sldNum" sz="quarter" idx="12"/>
          </p:nvPr>
        </p:nvSpPr>
        <p:spPr>
          <a:xfrm>
            <a:off x="6876256" y="6482157"/>
            <a:ext cx="2133600" cy="365125"/>
          </a:xfrm>
        </p:spPr>
        <p:txBody>
          <a:bodyPr/>
          <a:lstStyle/>
          <a:p>
            <a:fld id="{D251A0BC-E5D3-4A65-8506-4DFA341A4396}" type="slidenum">
              <a:rPr lang="fr-FR" smtClean="0"/>
              <a:t>1</a:t>
            </a:fld>
            <a:endParaRPr lang="fr-FR"/>
          </a:p>
        </p:txBody>
      </p:sp>
      <p:sp>
        <p:nvSpPr>
          <p:cNvPr id="16" name="AutoShape 10" descr="Home - IEEE NSS MIC 202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TextBox 2">
            <a:extLst>
              <a:ext uri="{FF2B5EF4-FFF2-40B4-BE49-F238E27FC236}">
                <a16:creationId xmlns:a16="http://schemas.microsoft.com/office/drawing/2014/main" id="{3AAFC514-5377-5E32-D9AB-2D9FC216CD01}"/>
              </a:ext>
            </a:extLst>
          </p:cNvPr>
          <p:cNvSpPr txBox="1"/>
          <p:nvPr/>
        </p:nvSpPr>
        <p:spPr>
          <a:xfrm rot="21011343">
            <a:off x="5626802" y="2494778"/>
            <a:ext cx="3600400" cy="369332"/>
          </a:xfrm>
          <a:prstGeom prst="rect">
            <a:avLst/>
          </a:prstGeom>
          <a:noFill/>
        </p:spPr>
        <p:txBody>
          <a:bodyPr wrap="square" rtlCol="0">
            <a:spAutoFit/>
          </a:bodyPr>
          <a:lstStyle/>
          <a:p>
            <a:r>
              <a:rPr lang="en-GB" dirty="0"/>
              <a:t>With emphasis on Medipix3</a:t>
            </a:r>
          </a:p>
        </p:txBody>
      </p:sp>
    </p:spTree>
    <p:extLst>
      <p:ext uri="{BB962C8B-B14F-4D97-AF65-F5344CB8AC3E}">
        <p14:creationId xmlns:p14="http://schemas.microsoft.com/office/powerpoint/2010/main" val="26906486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C90F0F-8B96-25E5-7C5F-1F3FB6FB32E7}"/>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42DFEA9-FE32-018F-6F23-069B9C393320}"/>
              </a:ext>
            </a:extLst>
          </p:cNvPr>
          <p:cNvSpPr>
            <a:spLocks noGrp="1"/>
          </p:cNvSpPr>
          <p:nvPr>
            <p:ph type="sldNum" sz="quarter" idx="12"/>
          </p:nvPr>
        </p:nvSpPr>
        <p:spPr/>
        <p:txBody>
          <a:bodyPr/>
          <a:lstStyle/>
          <a:p>
            <a:fld id="{D251A0BC-E5D3-4A65-8506-4DFA341A4396}" type="slidenum">
              <a:rPr lang="fr-FR" smtClean="0"/>
              <a:t>10</a:t>
            </a:fld>
            <a:endParaRPr lang="fr-FR"/>
          </a:p>
        </p:txBody>
      </p:sp>
      <p:pic>
        <p:nvPicPr>
          <p:cNvPr id="12" name="Picture 4" descr="IMG_1522">
            <a:extLst>
              <a:ext uri="{FF2B5EF4-FFF2-40B4-BE49-F238E27FC236}">
                <a16:creationId xmlns:a16="http://schemas.microsoft.com/office/drawing/2014/main" id="{B3C9032C-931E-97EC-9F0E-310BBF7273E6}"/>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4042" r="16571"/>
          <a:stretch/>
        </p:blipFill>
        <p:spPr bwMode="auto">
          <a:xfrm>
            <a:off x="539552" y="1556792"/>
            <a:ext cx="3691846" cy="399160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0EB20356-CAFD-26AC-2B87-26BEC4D66E3A}"/>
              </a:ext>
            </a:extLst>
          </p:cNvPr>
          <p:cNvPicPr>
            <a:picLocks noChangeAspect="1"/>
          </p:cNvPicPr>
          <p:nvPr/>
        </p:nvPicPr>
        <p:blipFill>
          <a:blip r:embed="rId4"/>
          <a:stretch>
            <a:fillRect/>
          </a:stretch>
        </p:blipFill>
        <p:spPr>
          <a:xfrm>
            <a:off x="4912604" y="1649927"/>
            <a:ext cx="3923483" cy="2644087"/>
          </a:xfrm>
          <a:prstGeom prst="rect">
            <a:avLst/>
          </a:prstGeom>
        </p:spPr>
      </p:pic>
      <p:pic>
        <p:nvPicPr>
          <p:cNvPr id="19" name="Picture 18">
            <a:extLst>
              <a:ext uri="{FF2B5EF4-FFF2-40B4-BE49-F238E27FC236}">
                <a16:creationId xmlns:a16="http://schemas.microsoft.com/office/drawing/2014/main" id="{22580869-C41B-BE6E-E734-B1B24F673476}"/>
              </a:ext>
            </a:extLst>
          </p:cNvPr>
          <p:cNvPicPr>
            <a:picLocks noChangeAspect="1"/>
          </p:cNvPicPr>
          <p:nvPr/>
        </p:nvPicPr>
        <p:blipFill>
          <a:blip r:embed="rId5"/>
          <a:stretch>
            <a:fillRect/>
          </a:stretch>
        </p:blipFill>
        <p:spPr>
          <a:xfrm>
            <a:off x="1798500" y="9560"/>
            <a:ext cx="5310052" cy="1441730"/>
          </a:xfrm>
          <a:prstGeom prst="rect">
            <a:avLst/>
          </a:prstGeom>
        </p:spPr>
      </p:pic>
      <p:pic>
        <p:nvPicPr>
          <p:cNvPr id="1026" name="Picture 2">
            <a:extLst>
              <a:ext uri="{FF2B5EF4-FFF2-40B4-BE49-F238E27FC236}">
                <a16:creationId xmlns:a16="http://schemas.microsoft.com/office/drawing/2014/main" id="{3C768167-E23E-38EB-F99E-87B0E91C93E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24927" y="4756306"/>
            <a:ext cx="4352700" cy="158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CF6EDBFD-76CF-2F6B-2762-A0C5B274F120}"/>
              </a:ext>
            </a:extLst>
          </p:cNvPr>
          <p:cNvSpPr txBox="1"/>
          <p:nvPr/>
        </p:nvSpPr>
        <p:spPr>
          <a:xfrm>
            <a:off x="5885950" y="4457269"/>
            <a:ext cx="2304256" cy="276999"/>
          </a:xfrm>
          <a:prstGeom prst="rect">
            <a:avLst/>
          </a:prstGeom>
          <a:noFill/>
        </p:spPr>
        <p:txBody>
          <a:bodyPr wrap="square" rtlCol="0">
            <a:spAutoFit/>
          </a:bodyPr>
          <a:lstStyle/>
          <a:p>
            <a:r>
              <a:rPr lang="en-GB" sz="1200" dirty="0">
                <a:latin typeface="Times New Roman" panose="02020603050405020304" pitchFamily="18" charset="0"/>
                <a:cs typeface="Times New Roman" panose="02020603050405020304" pitchFamily="18" charset="0"/>
              </a:rPr>
              <a:t>Electrical Measurements</a:t>
            </a:r>
          </a:p>
        </p:txBody>
      </p:sp>
      <p:sp>
        <p:nvSpPr>
          <p:cNvPr id="3" name="TextBox 2">
            <a:extLst>
              <a:ext uri="{FF2B5EF4-FFF2-40B4-BE49-F238E27FC236}">
                <a16:creationId xmlns:a16="http://schemas.microsoft.com/office/drawing/2014/main" id="{FF51CEF5-0BF4-B695-1BF2-764791D8E609}"/>
              </a:ext>
            </a:extLst>
          </p:cNvPr>
          <p:cNvSpPr txBox="1"/>
          <p:nvPr/>
        </p:nvSpPr>
        <p:spPr>
          <a:xfrm>
            <a:off x="309123" y="5653896"/>
            <a:ext cx="4152703" cy="1200329"/>
          </a:xfrm>
          <a:prstGeom prst="rect">
            <a:avLst/>
          </a:prstGeom>
          <a:noFill/>
        </p:spPr>
        <p:txBody>
          <a:bodyPr wrap="square" rtlCol="0">
            <a:spAutoFit/>
          </a:bodyPr>
          <a:lstStyle/>
          <a:p>
            <a:r>
              <a:rPr lang="en-GB" dirty="0"/>
              <a:t>Testing in building 14 at CERN using an Integrated Measurements System Advanced Test System (IMS ATS) digital IC tester</a:t>
            </a:r>
          </a:p>
        </p:txBody>
      </p:sp>
      <p:sp>
        <p:nvSpPr>
          <p:cNvPr id="10" name="TextBox 9">
            <a:extLst>
              <a:ext uri="{FF2B5EF4-FFF2-40B4-BE49-F238E27FC236}">
                <a16:creationId xmlns:a16="http://schemas.microsoft.com/office/drawing/2014/main" id="{06BA65F0-7F37-FF25-1EBD-30686126940F}"/>
              </a:ext>
            </a:extLst>
          </p:cNvPr>
          <p:cNvSpPr txBox="1"/>
          <p:nvPr/>
        </p:nvSpPr>
        <p:spPr>
          <a:xfrm rot="19820237">
            <a:off x="7020272" y="729162"/>
            <a:ext cx="1666528" cy="369332"/>
          </a:xfrm>
          <a:prstGeom prst="rect">
            <a:avLst/>
          </a:prstGeom>
          <a:noFill/>
        </p:spPr>
        <p:txBody>
          <a:bodyPr wrap="square" rtlCol="0">
            <a:spAutoFit/>
          </a:bodyPr>
          <a:lstStyle/>
          <a:p>
            <a:r>
              <a:rPr lang="en-GB" dirty="0"/>
              <a:t>0.13</a:t>
            </a:r>
            <a:r>
              <a:rPr lang="en-GB" dirty="0">
                <a:latin typeface="Symbol" panose="05050102010706020507" pitchFamily="18" charset="2"/>
              </a:rPr>
              <a:t>m</a:t>
            </a:r>
            <a:r>
              <a:rPr lang="en-GB" dirty="0"/>
              <a:t>m CMOS</a:t>
            </a:r>
          </a:p>
        </p:txBody>
      </p:sp>
    </p:spTree>
    <p:extLst>
      <p:ext uri="{BB962C8B-B14F-4D97-AF65-F5344CB8AC3E}">
        <p14:creationId xmlns:p14="http://schemas.microsoft.com/office/powerpoint/2010/main" val="262225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FA8383-08F7-A457-F514-2C6E8AC2DAF5}"/>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804AB709-B6E8-412D-830B-C36CC87E92F9}"/>
              </a:ext>
            </a:extLst>
          </p:cNvPr>
          <p:cNvSpPr>
            <a:spLocks noChangeArrowheads="1"/>
          </p:cNvSpPr>
          <p:nvPr/>
        </p:nvSpPr>
        <p:spPr bwMode="auto">
          <a:xfrm>
            <a:off x="251520" y="2492896"/>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r>
              <a:rPr lang="en-GB" sz="5400" dirty="0"/>
              <a:t>Medipix3.0</a:t>
            </a:r>
          </a:p>
        </p:txBody>
      </p:sp>
      <p:sp>
        <p:nvSpPr>
          <p:cNvPr id="3" name="Slide Number Placeholder 2">
            <a:extLst>
              <a:ext uri="{FF2B5EF4-FFF2-40B4-BE49-F238E27FC236}">
                <a16:creationId xmlns:a16="http://schemas.microsoft.com/office/drawing/2014/main" id="{D8833D9A-5417-CDB7-11FA-2169ED8891C8}"/>
              </a:ext>
            </a:extLst>
          </p:cNvPr>
          <p:cNvSpPr>
            <a:spLocks noGrp="1"/>
          </p:cNvSpPr>
          <p:nvPr>
            <p:ph type="sldNum" sz="quarter" idx="12"/>
          </p:nvPr>
        </p:nvSpPr>
        <p:spPr/>
        <p:txBody>
          <a:bodyPr/>
          <a:lstStyle/>
          <a:p>
            <a:fld id="{D251A0BC-E5D3-4A65-8506-4DFA341A4396}" type="slidenum">
              <a:rPr lang="fr-FR" smtClean="0"/>
              <a:t>11</a:t>
            </a:fld>
            <a:endParaRPr lang="fr-FR" dirty="0"/>
          </a:p>
        </p:txBody>
      </p:sp>
    </p:spTree>
    <p:extLst>
      <p:ext uri="{BB962C8B-B14F-4D97-AF65-F5344CB8AC3E}">
        <p14:creationId xmlns:p14="http://schemas.microsoft.com/office/powerpoint/2010/main" val="34657735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9D9A51A-066D-6171-E96A-F84A4CD55D6C}"/>
              </a:ext>
            </a:extLst>
          </p:cNvPr>
          <p:cNvSpPr>
            <a:spLocks noGrp="1"/>
          </p:cNvSpPr>
          <p:nvPr>
            <p:ph type="sldNum" sz="quarter" idx="12"/>
          </p:nvPr>
        </p:nvSpPr>
        <p:spPr/>
        <p:txBody>
          <a:bodyPr/>
          <a:lstStyle/>
          <a:p>
            <a:fld id="{D251A0BC-E5D3-4A65-8506-4DFA341A4396}" type="slidenum">
              <a:rPr lang="fr-FR" smtClean="0"/>
              <a:t>12</a:t>
            </a:fld>
            <a:endParaRPr lang="fr-FR"/>
          </a:p>
        </p:txBody>
      </p:sp>
      <p:pic>
        <p:nvPicPr>
          <p:cNvPr id="6" name="Picture 5">
            <a:extLst>
              <a:ext uri="{FF2B5EF4-FFF2-40B4-BE49-F238E27FC236}">
                <a16:creationId xmlns:a16="http://schemas.microsoft.com/office/drawing/2014/main" id="{F7250ECC-6D97-FDC4-5B1E-BF6882184210}"/>
              </a:ext>
            </a:extLst>
          </p:cNvPr>
          <p:cNvPicPr>
            <a:picLocks noChangeAspect="1"/>
          </p:cNvPicPr>
          <p:nvPr/>
        </p:nvPicPr>
        <p:blipFill>
          <a:blip r:embed="rId3"/>
          <a:stretch>
            <a:fillRect/>
          </a:stretch>
        </p:blipFill>
        <p:spPr>
          <a:xfrm>
            <a:off x="484388" y="404664"/>
            <a:ext cx="8202412" cy="1233488"/>
          </a:xfrm>
          <a:prstGeom prst="rect">
            <a:avLst/>
          </a:prstGeom>
        </p:spPr>
      </p:pic>
      <p:pic>
        <p:nvPicPr>
          <p:cNvPr id="8" name="Picture 7">
            <a:extLst>
              <a:ext uri="{FF2B5EF4-FFF2-40B4-BE49-F238E27FC236}">
                <a16:creationId xmlns:a16="http://schemas.microsoft.com/office/drawing/2014/main" id="{5B4AF2E4-26FC-7A61-5F0E-CE70762ABC02}"/>
              </a:ext>
            </a:extLst>
          </p:cNvPr>
          <p:cNvPicPr>
            <a:picLocks noChangeAspect="1"/>
          </p:cNvPicPr>
          <p:nvPr/>
        </p:nvPicPr>
        <p:blipFill>
          <a:blip r:embed="rId4"/>
          <a:stretch>
            <a:fillRect/>
          </a:stretch>
        </p:blipFill>
        <p:spPr>
          <a:xfrm>
            <a:off x="2115636" y="0"/>
            <a:ext cx="4919872" cy="404664"/>
          </a:xfrm>
          <a:prstGeom prst="rect">
            <a:avLst/>
          </a:prstGeom>
        </p:spPr>
      </p:pic>
      <p:pic>
        <p:nvPicPr>
          <p:cNvPr id="10" name="Picture 9">
            <a:extLst>
              <a:ext uri="{FF2B5EF4-FFF2-40B4-BE49-F238E27FC236}">
                <a16:creationId xmlns:a16="http://schemas.microsoft.com/office/drawing/2014/main" id="{215042D3-AE2F-2F5A-463B-F72B704CA042}"/>
              </a:ext>
            </a:extLst>
          </p:cNvPr>
          <p:cNvPicPr>
            <a:picLocks noChangeAspect="1"/>
          </p:cNvPicPr>
          <p:nvPr/>
        </p:nvPicPr>
        <p:blipFill>
          <a:blip r:embed="rId5"/>
          <a:stretch>
            <a:fillRect/>
          </a:stretch>
        </p:blipFill>
        <p:spPr>
          <a:xfrm>
            <a:off x="107504" y="2154180"/>
            <a:ext cx="3965107" cy="4011124"/>
          </a:xfrm>
          <a:prstGeom prst="rect">
            <a:avLst/>
          </a:prstGeom>
        </p:spPr>
      </p:pic>
      <p:pic>
        <p:nvPicPr>
          <p:cNvPr id="12" name="Picture 11">
            <a:extLst>
              <a:ext uri="{FF2B5EF4-FFF2-40B4-BE49-F238E27FC236}">
                <a16:creationId xmlns:a16="http://schemas.microsoft.com/office/drawing/2014/main" id="{8D5D1748-CEB4-0C2C-F98A-C938EB4BCC92}"/>
              </a:ext>
            </a:extLst>
          </p:cNvPr>
          <p:cNvPicPr>
            <a:picLocks noChangeAspect="1"/>
          </p:cNvPicPr>
          <p:nvPr/>
        </p:nvPicPr>
        <p:blipFill>
          <a:blip r:embed="rId6"/>
          <a:stretch>
            <a:fillRect/>
          </a:stretch>
        </p:blipFill>
        <p:spPr>
          <a:xfrm>
            <a:off x="4284002" y="1636868"/>
            <a:ext cx="4361673" cy="3330281"/>
          </a:xfrm>
          <a:prstGeom prst="rect">
            <a:avLst/>
          </a:prstGeom>
        </p:spPr>
      </p:pic>
      <p:sp>
        <p:nvSpPr>
          <p:cNvPr id="14" name="TextBox 13">
            <a:extLst>
              <a:ext uri="{FF2B5EF4-FFF2-40B4-BE49-F238E27FC236}">
                <a16:creationId xmlns:a16="http://schemas.microsoft.com/office/drawing/2014/main" id="{E5196A9F-92D7-AE87-1B77-67394F5B026D}"/>
              </a:ext>
            </a:extLst>
          </p:cNvPr>
          <p:cNvSpPr txBox="1"/>
          <p:nvPr/>
        </p:nvSpPr>
        <p:spPr>
          <a:xfrm>
            <a:off x="4234463" y="4967149"/>
            <a:ext cx="4909537" cy="1754326"/>
          </a:xfrm>
          <a:prstGeom prst="rect">
            <a:avLst/>
          </a:prstGeom>
          <a:noFill/>
        </p:spPr>
        <p:txBody>
          <a:bodyPr wrap="square">
            <a:spAutoFit/>
          </a:bodyPr>
          <a:lstStyle/>
          <a:p>
            <a:r>
              <a:rPr lang="en-GB" dirty="0"/>
              <a:t>First large scale mixed-mode chip in 0.13</a:t>
            </a:r>
            <a:r>
              <a:rPr lang="en-GB" dirty="0">
                <a:latin typeface="Symbol" panose="05050102010706020507" pitchFamily="18" charset="2"/>
              </a:rPr>
              <a:t>m</a:t>
            </a:r>
            <a:r>
              <a:rPr lang="en-GB" dirty="0"/>
              <a:t>m in the HEP community</a:t>
            </a:r>
          </a:p>
          <a:p>
            <a:r>
              <a:rPr lang="en-GB" dirty="0"/>
              <a:t>Novelty:</a:t>
            </a:r>
          </a:p>
          <a:p>
            <a:pPr marL="285750" indent="-285750">
              <a:buFont typeface="Arial" panose="020B0604020202020204" pitchFamily="34" charset="0"/>
              <a:buChar char="•"/>
            </a:pPr>
            <a:r>
              <a:rPr lang="en-GB" dirty="0"/>
              <a:t>Inter-pixel communication to minimize charge sharing</a:t>
            </a:r>
          </a:p>
          <a:p>
            <a:pPr marL="285750" indent="-285750">
              <a:buFont typeface="Arial" panose="020B0604020202020204" pitchFamily="34" charset="0"/>
              <a:buChar char="•"/>
            </a:pPr>
            <a:r>
              <a:rPr lang="en-GB" dirty="0"/>
              <a:t>Test vehicle for TSV</a:t>
            </a:r>
          </a:p>
        </p:txBody>
      </p:sp>
      <p:sp>
        <p:nvSpPr>
          <p:cNvPr id="2" name="TextBox 1">
            <a:extLst>
              <a:ext uri="{FF2B5EF4-FFF2-40B4-BE49-F238E27FC236}">
                <a16:creationId xmlns:a16="http://schemas.microsoft.com/office/drawing/2014/main" id="{D159988F-524A-B94E-4D50-5384AF5F5976}"/>
              </a:ext>
            </a:extLst>
          </p:cNvPr>
          <p:cNvSpPr txBox="1"/>
          <p:nvPr/>
        </p:nvSpPr>
        <p:spPr>
          <a:xfrm rot="19820237">
            <a:off x="7127344" y="626737"/>
            <a:ext cx="2155369" cy="923330"/>
          </a:xfrm>
          <a:prstGeom prst="rect">
            <a:avLst/>
          </a:prstGeom>
          <a:noFill/>
        </p:spPr>
        <p:txBody>
          <a:bodyPr wrap="square" rtlCol="0">
            <a:spAutoFit/>
          </a:bodyPr>
          <a:lstStyle/>
          <a:p>
            <a:r>
              <a:rPr lang="en-GB" dirty="0"/>
              <a:t>0.13</a:t>
            </a:r>
            <a:r>
              <a:rPr lang="en-GB" dirty="0">
                <a:latin typeface="Symbol" panose="05050102010706020507" pitchFamily="18" charset="2"/>
              </a:rPr>
              <a:t>m</a:t>
            </a:r>
            <a:r>
              <a:rPr lang="en-GB" dirty="0"/>
              <a:t>m CMOS</a:t>
            </a:r>
          </a:p>
          <a:p>
            <a:r>
              <a:rPr lang="en-GB" dirty="0"/>
              <a:t>Submission: September 2008</a:t>
            </a:r>
          </a:p>
        </p:txBody>
      </p:sp>
    </p:spTree>
    <p:extLst>
      <p:ext uri="{BB962C8B-B14F-4D97-AF65-F5344CB8AC3E}">
        <p14:creationId xmlns:p14="http://schemas.microsoft.com/office/powerpoint/2010/main" val="24312536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621987-D67F-EF99-4747-5EC6BF23042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4D29603-72CE-3BD8-4B90-4A922092FE72}"/>
              </a:ext>
            </a:extLst>
          </p:cNvPr>
          <p:cNvSpPr>
            <a:spLocks noGrp="1"/>
          </p:cNvSpPr>
          <p:nvPr>
            <p:ph type="sldNum" sz="quarter" idx="12"/>
          </p:nvPr>
        </p:nvSpPr>
        <p:spPr/>
        <p:txBody>
          <a:bodyPr/>
          <a:lstStyle/>
          <a:p>
            <a:fld id="{D251A0BC-E5D3-4A65-8506-4DFA341A4396}" type="slidenum">
              <a:rPr lang="fr-FR" smtClean="0"/>
              <a:t>13</a:t>
            </a:fld>
            <a:endParaRPr lang="fr-FR"/>
          </a:p>
        </p:txBody>
      </p:sp>
      <p:pic>
        <p:nvPicPr>
          <p:cNvPr id="6" name="Picture 5">
            <a:extLst>
              <a:ext uri="{FF2B5EF4-FFF2-40B4-BE49-F238E27FC236}">
                <a16:creationId xmlns:a16="http://schemas.microsoft.com/office/drawing/2014/main" id="{A04C508C-C3B5-6F76-D01A-D13B759F37CD}"/>
              </a:ext>
            </a:extLst>
          </p:cNvPr>
          <p:cNvPicPr>
            <a:picLocks noChangeAspect="1"/>
          </p:cNvPicPr>
          <p:nvPr/>
        </p:nvPicPr>
        <p:blipFill>
          <a:blip r:embed="rId3"/>
          <a:stretch>
            <a:fillRect/>
          </a:stretch>
        </p:blipFill>
        <p:spPr>
          <a:xfrm>
            <a:off x="484388" y="404664"/>
            <a:ext cx="8202412" cy="1233488"/>
          </a:xfrm>
          <a:prstGeom prst="rect">
            <a:avLst/>
          </a:prstGeom>
        </p:spPr>
      </p:pic>
      <p:pic>
        <p:nvPicPr>
          <p:cNvPr id="8" name="Picture 7">
            <a:extLst>
              <a:ext uri="{FF2B5EF4-FFF2-40B4-BE49-F238E27FC236}">
                <a16:creationId xmlns:a16="http://schemas.microsoft.com/office/drawing/2014/main" id="{67FDE845-612D-6F3A-3104-FA4B091EE9B3}"/>
              </a:ext>
            </a:extLst>
          </p:cNvPr>
          <p:cNvPicPr>
            <a:picLocks noChangeAspect="1"/>
          </p:cNvPicPr>
          <p:nvPr/>
        </p:nvPicPr>
        <p:blipFill>
          <a:blip r:embed="rId4"/>
          <a:stretch>
            <a:fillRect/>
          </a:stretch>
        </p:blipFill>
        <p:spPr>
          <a:xfrm>
            <a:off x="2115636" y="0"/>
            <a:ext cx="4919872" cy="404664"/>
          </a:xfrm>
          <a:prstGeom prst="rect">
            <a:avLst/>
          </a:prstGeom>
        </p:spPr>
      </p:pic>
      <p:pic>
        <p:nvPicPr>
          <p:cNvPr id="2" name="Picture 2" descr="\\cern.ch\dfs\Users\r\rballabr\Desktop\21012009114.jpg">
            <a:extLst>
              <a:ext uri="{FF2B5EF4-FFF2-40B4-BE49-F238E27FC236}">
                <a16:creationId xmlns:a16="http://schemas.microsoft.com/office/drawing/2014/main" id="{4F6B3CFD-ADE6-3E7B-901C-1D4BF150EAB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31640" y="1725385"/>
            <a:ext cx="6303935" cy="472795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DD0BE5A-9272-9054-F07C-B4B9EBBD6960}"/>
              </a:ext>
            </a:extLst>
          </p:cNvPr>
          <p:cNvSpPr txBox="1"/>
          <p:nvPr/>
        </p:nvSpPr>
        <p:spPr>
          <a:xfrm rot="19820237">
            <a:off x="7383537" y="559742"/>
            <a:ext cx="2155369" cy="923330"/>
          </a:xfrm>
          <a:prstGeom prst="rect">
            <a:avLst/>
          </a:prstGeom>
          <a:noFill/>
        </p:spPr>
        <p:txBody>
          <a:bodyPr wrap="square" rtlCol="0">
            <a:spAutoFit/>
          </a:bodyPr>
          <a:lstStyle/>
          <a:p>
            <a:r>
              <a:rPr lang="en-GB" dirty="0"/>
              <a:t>0.13</a:t>
            </a:r>
            <a:r>
              <a:rPr lang="en-GB" dirty="0">
                <a:latin typeface="Symbol" panose="05050102010706020507" pitchFamily="18" charset="2"/>
              </a:rPr>
              <a:t>m</a:t>
            </a:r>
            <a:r>
              <a:rPr lang="en-GB" dirty="0"/>
              <a:t>m CMOS</a:t>
            </a:r>
          </a:p>
          <a:p>
            <a:r>
              <a:rPr lang="en-GB" dirty="0"/>
              <a:t>Submission: September 2008</a:t>
            </a:r>
          </a:p>
        </p:txBody>
      </p:sp>
    </p:spTree>
    <p:extLst>
      <p:ext uri="{BB962C8B-B14F-4D97-AF65-F5344CB8AC3E}">
        <p14:creationId xmlns:p14="http://schemas.microsoft.com/office/powerpoint/2010/main" val="37149313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5E29332-32F0-5778-98F6-764435B48872}"/>
              </a:ext>
            </a:extLst>
          </p:cNvPr>
          <p:cNvSpPr>
            <a:spLocks noGrp="1"/>
          </p:cNvSpPr>
          <p:nvPr>
            <p:ph type="sldNum" sz="quarter" idx="12"/>
          </p:nvPr>
        </p:nvSpPr>
        <p:spPr/>
        <p:txBody>
          <a:bodyPr/>
          <a:lstStyle/>
          <a:p>
            <a:fld id="{D251A0BC-E5D3-4A65-8506-4DFA341A4396}" type="slidenum">
              <a:rPr lang="fr-FR" smtClean="0"/>
              <a:t>14</a:t>
            </a:fld>
            <a:endParaRPr lang="fr-FR"/>
          </a:p>
        </p:txBody>
      </p:sp>
      <p:pic>
        <p:nvPicPr>
          <p:cNvPr id="6" name="Picture 5">
            <a:extLst>
              <a:ext uri="{FF2B5EF4-FFF2-40B4-BE49-F238E27FC236}">
                <a16:creationId xmlns:a16="http://schemas.microsoft.com/office/drawing/2014/main" id="{E94B0859-9690-86B9-ED7B-76602DE33B02}"/>
              </a:ext>
            </a:extLst>
          </p:cNvPr>
          <p:cNvPicPr>
            <a:picLocks noChangeAspect="1"/>
          </p:cNvPicPr>
          <p:nvPr/>
        </p:nvPicPr>
        <p:blipFill>
          <a:blip r:embed="rId3"/>
          <a:srcRect t="37887"/>
          <a:stretch>
            <a:fillRect/>
          </a:stretch>
        </p:blipFill>
        <p:spPr>
          <a:xfrm>
            <a:off x="107504" y="136477"/>
            <a:ext cx="5032431" cy="1323211"/>
          </a:xfrm>
          <a:prstGeom prst="rect">
            <a:avLst/>
          </a:prstGeom>
        </p:spPr>
      </p:pic>
      <p:sp>
        <p:nvSpPr>
          <p:cNvPr id="8" name="TextBox 7">
            <a:extLst>
              <a:ext uri="{FF2B5EF4-FFF2-40B4-BE49-F238E27FC236}">
                <a16:creationId xmlns:a16="http://schemas.microsoft.com/office/drawing/2014/main" id="{39BB537A-2B9F-4F90-F69D-A56897AE903C}"/>
              </a:ext>
            </a:extLst>
          </p:cNvPr>
          <p:cNvSpPr txBox="1"/>
          <p:nvPr/>
        </p:nvSpPr>
        <p:spPr>
          <a:xfrm>
            <a:off x="5292080" y="464485"/>
            <a:ext cx="3203848" cy="307777"/>
          </a:xfrm>
          <a:prstGeom prst="rect">
            <a:avLst/>
          </a:prstGeom>
          <a:noFill/>
        </p:spPr>
        <p:txBody>
          <a:bodyPr wrap="square">
            <a:spAutoFit/>
          </a:bodyPr>
          <a:lstStyle/>
          <a:p>
            <a:r>
              <a:rPr lang="sv-SE" sz="1400" b="0" i="1" dirty="0">
                <a:solidFill>
                  <a:srgbClr val="333333"/>
                </a:solidFill>
                <a:effectLst/>
                <a:latin typeface="-apple-system"/>
              </a:rPr>
              <a:t>R. Ballabriga et al 2011 JINST </a:t>
            </a:r>
            <a:r>
              <a:rPr lang="sv-SE" sz="1400" b="1" i="1" dirty="0">
                <a:solidFill>
                  <a:srgbClr val="333333"/>
                </a:solidFill>
                <a:effectLst/>
                <a:latin typeface="-apple-system"/>
              </a:rPr>
              <a:t>6</a:t>
            </a:r>
            <a:r>
              <a:rPr lang="sv-SE" sz="1400" b="0" i="1" dirty="0">
                <a:solidFill>
                  <a:srgbClr val="333333"/>
                </a:solidFill>
                <a:effectLst/>
                <a:latin typeface="-apple-system"/>
              </a:rPr>
              <a:t> C01052</a:t>
            </a:r>
            <a:endParaRPr lang="en-GB" sz="1400" i="1" dirty="0"/>
          </a:p>
        </p:txBody>
      </p:sp>
      <p:pic>
        <p:nvPicPr>
          <p:cNvPr id="10" name="Picture 9">
            <a:extLst>
              <a:ext uri="{FF2B5EF4-FFF2-40B4-BE49-F238E27FC236}">
                <a16:creationId xmlns:a16="http://schemas.microsoft.com/office/drawing/2014/main" id="{C3DC211F-A290-90A0-DD53-995D1F88942E}"/>
              </a:ext>
            </a:extLst>
          </p:cNvPr>
          <p:cNvPicPr>
            <a:picLocks noChangeAspect="1"/>
          </p:cNvPicPr>
          <p:nvPr/>
        </p:nvPicPr>
        <p:blipFill>
          <a:blip r:embed="rId4"/>
          <a:stretch>
            <a:fillRect/>
          </a:stretch>
        </p:blipFill>
        <p:spPr>
          <a:xfrm>
            <a:off x="3445814" y="1408048"/>
            <a:ext cx="5652120" cy="2180532"/>
          </a:xfrm>
          <a:prstGeom prst="rect">
            <a:avLst/>
          </a:prstGeom>
        </p:spPr>
      </p:pic>
      <p:pic>
        <p:nvPicPr>
          <p:cNvPr id="12" name="Picture 11">
            <a:extLst>
              <a:ext uri="{FF2B5EF4-FFF2-40B4-BE49-F238E27FC236}">
                <a16:creationId xmlns:a16="http://schemas.microsoft.com/office/drawing/2014/main" id="{6478A809-9063-6AEB-44AC-D6D01452E120}"/>
              </a:ext>
            </a:extLst>
          </p:cNvPr>
          <p:cNvPicPr>
            <a:picLocks noChangeAspect="1"/>
          </p:cNvPicPr>
          <p:nvPr/>
        </p:nvPicPr>
        <p:blipFill>
          <a:blip r:embed="rId5"/>
          <a:stretch>
            <a:fillRect/>
          </a:stretch>
        </p:blipFill>
        <p:spPr>
          <a:xfrm>
            <a:off x="3707904" y="4326454"/>
            <a:ext cx="5365576" cy="1826812"/>
          </a:xfrm>
          <a:prstGeom prst="rect">
            <a:avLst/>
          </a:prstGeom>
        </p:spPr>
      </p:pic>
      <p:sp>
        <p:nvSpPr>
          <p:cNvPr id="13" name="TextBox 12">
            <a:extLst>
              <a:ext uri="{FF2B5EF4-FFF2-40B4-BE49-F238E27FC236}">
                <a16:creationId xmlns:a16="http://schemas.microsoft.com/office/drawing/2014/main" id="{36AAEF19-C6F2-4BCD-7DFF-B6D52E037129}"/>
              </a:ext>
            </a:extLst>
          </p:cNvPr>
          <p:cNvSpPr txBox="1"/>
          <p:nvPr/>
        </p:nvSpPr>
        <p:spPr>
          <a:xfrm>
            <a:off x="269800" y="1784230"/>
            <a:ext cx="3324199" cy="4801314"/>
          </a:xfrm>
          <a:prstGeom prst="rect">
            <a:avLst/>
          </a:prstGeom>
          <a:noFill/>
        </p:spPr>
        <p:txBody>
          <a:bodyPr wrap="square">
            <a:spAutoFit/>
          </a:bodyPr>
          <a:lstStyle/>
          <a:p>
            <a:r>
              <a:rPr lang="en-GB" dirty="0"/>
              <a:t>The chip showed promising results</a:t>
            </a:r>
          </a:p>
          <a:p>
            <a:pPr marL="285750" indent="-285750">
              <a:buFont typeface="Arial" panose="020B0604020202020204" pitchFamily="34" charset="0"/>
              <a:buChar char="•"/>
            </a:pPr>
            <a:r>
              <a:rPr lang="en-GB" dirty="0"/>
              <a:t>Low noise</a:t>
            </a:r>
          </a:p>
          <a:p>
            <a:pPr marL="285750" indent="-285750">
              <a:buFont typeface="Arial" panose="020B0604020202020204" pitchFamily="34" charset="0"/>
              <a:buChar char="•"/>
            </a:pPr>
            <a:r>
              <a:rPr lang="en-GB" dirty="0"/>
              <a:t>Uniformity of the pixel matrix parameters</a:t>
            </a:r>
          </a:p>
          <a:p>
            <a:pPr marL="285750" indent="-285750">
              <a:buFont typeface="Arial" panose="020B0604020202020204" pitchFamily="34" charset="0"/>
              <a:buChar char="•"/>
            </a:pPr>
            <a:r>
              <a:rPr lang="en-GB" dirty="0"/>
              <a:t>Stability</a:t>
            </a:r>
          </a:p>
          <a:p>
            <a:pPr marL="285750" indent="-285750">
              <a:buFont typeface="Arial" panose="020B0604020202020204" pitchFamily="34" charset="0"/>
              <a:buChar char="•"/>
            </a:pPr>
            <a:r>
              <a:rPr lang="en-GB" dirty="0"/>
              <a:t>Charge summing concept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r>
              <a:rPr lang="en-GB" dirty="0"/>
              <a:t>But “Pioneers get shot by the Indians” Larry Pinsky</a:t>
            </a:r>
          </a:p>
          <a:p>
            <a:endParaRPr lang="en-GB" dirty="0"/>
          </a:p>
          <a:p>
            <a:r>
              <a:rPr lang="en-GB" dirty="0"/>
              <a:t>The first Medipix3 full chip</a:t>
            </a:r>
          </a:p>
          <a:p>
            <a:r>
              <a:rPr lang="en-GB" dirty="0"/>
              <a:t>limitations:</a:t>
            </a:r>
          </a:p>
          <a:p>
            <a:pPr marL="285750" indent="-285750">
              <a:buFont typeface="Arial" panose="020B0604020202020204" pitchFamily="34" charset="0"/>
              <a:buChar char="•"/>
            </a:pPr>
            <a:r>
              <a:rPr lang="en-GB" dirty="0"/>
              <a:t>Random Telegraphic Noise</a:t>
            </a:r>
          </a:p>
          <a:p>
            <a:pPr marL="285750" indent="-285750">
              <a:buFont typeface="Arial" panose="020B0604020202020204" pitchFamily="34" charset="0"/>
              <a:buChar char="•"/>
            </a:pPr>
            <a:r>
              <a:rPr lang="en-GB" dirty="0"/>
              <a:t>Anomalous mismatch</a:t>
            </a:r>
          </a:p>
          <a:p>
            <a:pPr marL="285750" indent="-285750">
              <a:buFont typeface="Arial" panose="020B0604020202020204" pitchFamily="34" charset="0"/>
              <a:buChar char="•"/>
            </a:pPr>
            <a:r>
              <a:rPr lang="en-GB" dirty="0"/>
              <a:t>Charge Summing imaging</a:t>
            </a:r>
          </a:p>
        </p:txBody>
      </p:sp>
      <p:sp>
        <p:nvSpPr>
          <p:cNvPr id="2" name="TextBox 1">
            <a:extLst>
              <a:ext uri="{FF2B5EF4-FFF2-40B4-BE49-F238E27FC236}">
                <a16:creationId xmlns:a16="http://schemas.microsoft.com/office/drawing/2014/main" id="{7AC45BE8-F61F-A5B8-1A0F-864462AFF8DA}"/>
              </a:ext>
            </a:extLst>
          </p:cNvPr>
          <p:cNvSpPr txBox="1"/>
          <p:nvPr/>
        </p:nvSpPr>
        <p:spPr>
          <a:xfrm>
            <a:off x="3635896" y="3596254"/>
            <a:ext cx="5688632" cy="738664"/>
          </a:xfrm>
          <a:prstGeom prst="rect">
            <a:avLst/>
          </a:prstGeom>
          <a:noFill/>
        </p:spPr>
        <p:txBody>
          <a:bodyPr wrap="square">
            <a:spAutoFit/>
          </a:bodyPr>
          <a:lstStyle/>
          <a:p>
            <a:r>
              <a:rPr lang="sv-SE" sz="1400" b="0" i="1" dirty="0">
                <a:solidFill>
                  <a:srgbClr val="333333"/>
                </a:solidFill>
                <a:effectLst/>
                <a:latin typeface="-apple-system"/>
              </a:rPr>
              <a:t>R. Ballabriga, G. Blaj (CERN). </a:t>
            </a:r>
          </a:p>
          <a:p>
            <a:r>
              <a:rPr lang="sv-SE" sz="1400" i="1" dirty="0">
                <a:solidFill>
                  <a:srgbClr val="333333"/>
                </a:solidFill>
                <a:latin typeface="-apple-system"/>
              </a:rPr>
              <a:t>Characterization at Diamond Light Source was key (E. Gimenez, I. Horswell, N. Tartoni)</a:t>
            </a:r>
            <a:endParaRPr lang="en-GB" sz="1400" i="1" dirty="0"/>
          </a:p>
        </p:txBody>
      </p:sp>
      <p:sp>
        <p:nvSpPr>
          <p:cNvPr id="3" name="TextBox 2">
            <a:extLst>
              <a:ext uri="{FF2B5EF4-FFF2-40B4-BE49-F238E27FC236}">
                <a16:creationId xmlns:a16="http://schemas.microsoft.com/office/drawing/2014/main" id="{CF7FEBB3-04CD-022D-301E-08642C7792A3}"/>
              </a:ext>
            </a:extLst>
          </p:cNvPr>
          <p:cNvSpPr txBox="1"/>
          <p:nvPr/>
        </p:nvSpPr>
        <p:spPr>
          <a:xfrm>
            <a:off x="3635896" y="6231135"/>
            <a:ext cx="5124399" cy="307777"/>
          </a:xfrm>
          <a:prstGeom prst="rect">
            <a:avLst/>
          </a:prstGeom>
          <a:noFill/>
        </p:spPr>
        <p:txBody>
          <a:bodyPr wrap="square">
            <a:spAutoFit/>
          </a:bodyPr>
          <a:lstStyle/>
          <a:p>
            <a:r>
              <a:rPr lang="sv-SE" sz="1400" b="0" i="1" dirty="0">
                <a:solidFill>
                  <a:srgbClr val="333333"/>
                </a:solidFill>
                <a:effectLst/>
                <a:latin typeface="-apple-system"/>
              </a:rPr>
              <a:t>S. Procz (FMF)</a:t>
            </a:r>
            <a:endParaRPr lang="en-GB" sz="1400" i="1" dirty="0"/>
          </a:p>
        </p:txBody>
      </p:sp>
    </p:spTree>
    <p:extLst>
      <p:ext uri="{BB962C8B-B14F-4D97-AF65-F5344CB8AC3E}">
        <p14:creationId xmlns:p14="http://schemas.microsoft.com/office/powerpoint/2010/main" val="1193843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xEl>
                                              <p:pRg st="11" end="1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xEl>
                                              <p:pRg st="12" end="1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21394" y="1681889"/>
            <a:ext cx="2803565" cy="4247317"/>
          </a:xfrm>
          <a:prstGeom prst="rect">
            <a:avLst/>
          </a:prstGeom>
          <a:noFill/>
        </p:spPr>
        <p:txBody>
          <a:bodyPr wrap="square" rtlCol="0">
            <a:spAutoFit/>
          </a:bodyPr>
          <a:lstStyle/>
          <a:p>
            <a:pPr>
              <a:buFont typeface="Arial" charset="0"/>
              <a:buChar char="•"/>
            </a:pPr>
            <a:r>
              <a:rPr lang="en-GB" sz="1800" dirty="0"/>
              <a:t> We measure</a:t>
            </a:r>
            <a:r>
              <a:rPr lang="en-GB" dirty="0"/>
              <a:t>d</a:t>
            </a:r>
            <a:r>
              <a:rPr lang="en-GB" sz="1800" dirty="0"/>
              <a:t> RTN on individual pixels</a:t>
            </a:r>
          </a:p>
          <a:p>
            <a:pPr>
              <a:buFont typeface="Arial" charset="0"/>
              <a:buChar char="•"/>
            </a:pPr>
            <a:endParaRPr lang="en-GB" sz="1800" dirty="0"/>
          </a:p>
          <a:p>
            <a:pPr>
              <a:buFont typeface="Arial" charset="0"/>
              <a:buChar char="•"/>
            </a:pPr>
            <a:r>
              <a:rPr lang="en-GB" dirty="0"/>
              <a:t> Sudden step-like transitions between two or more discrete states </a:t>
            </a:r>
            <a:endParaRPr lang="en-GB" sz="1800" dirty="0"/>
          </a:p>
          <a:p>
            <a:pPr>
              <a:buFont typeface="Arial" charset="0"/>
              <a:buChar char="•"/>
            </a:pPr>
            <a:endParaRPr lang="en-GB" sz="1800" dirty="0"/>
          </a:p>
          <a:p>
            <a:pPr>
              <a:buFont typeface="Arial" charset="0"/>
              <a:buChar char="•"/>
            </a:pPr>
            <a:r>
              <a:rPr lang="en-GB" sz="1800" dirty="0"/>
              <a:t> 2 hour measurement RTN on less than 1% of the pixels showing RTN</a:t>
            </a:r>
          </a:p>
          <a:p>
            <a:pPr>
              <a:buFont typeface="Arial" charset="0"/>
              <a:buChar char="•"/>
            </a:pPr>
            <a:endParaRPr lang="en-GB" sz="1800" dirty="0"/>
          </a:p>
          <a:p>
            <a:pPr>
              <a:buFont typeface="Arial" charset="0"/>
              <a:buChar char="•"/>
            </a:pPr>
            <a:r>
              <a:rPr lang="en-GB" sz="1800" dirty="0"/>
              <a:t> Different frequencies (changes between states from tens of second to hours)</a:t>
            </a:r>
          </a:p>
        </p:txBody>
      </p:sp>
      <p:grpSp>
        <p:nvGrpSpPr>
          <p:cNvPr id="21" name="Group 20"/>
          <p:cNvGrpSpPr/>
          <p:nvPr/>
        </p:nvGrpSpPr>
        <p:grpSpPr>
          <a:xfrm>
            <a:off x="2771800" y="1681889"/>
            <a:ext cx="6490444" cy="4455785"/>
            <a:chOff x="78616" y="1508750"/>
            <a:chExt cx="6490444" cy="4455785"/>
          </a:xfrm>
        </p:grpSpPr>
        <p:pic>
          <p:nvPicPr>
            <p:cNvPr id="13" name="Picture 12" descr="C:\Users\rballabr\AppData\Local\Microsoft\Windows\Temporary Internet Files\Content.Word\4pixels.emf"/>
            <p:cNvPicPr/>
            <p:nvPr/>
          </p:nvPicPr>
          <p:blipFill>
            <a:blip r:embed="rId3" cstate="print"/>
            <a:srcRect l="12970" t="4007" r="7271" b="6794"/>
            <a:stretch>
              <a:fillRect/>
            </a:stretch>
          </p:blipFill>
          <p:spPr bwMode="auto">
            <a:xfrm>
              <a:off x="654050" y="1508750"/>
              <a:ext cx="5754909" cy="4147740"/>
            </a:xfrm>
            <a:prstGeom prst="rect">
              <a:avLst/>
            </a:prstGeom>
            <a:noFill/>
            <a:ln w="9525">
              <a:noFill/>
              <a:miter lim="800000"/>
              <a:headEnd/>
              <a:tailEnd/>
            </a:ln>
          </p:spPr>
        </p:pic>
        <p:sp>
          <p:nvSpPr>
            <p:cNvPr id="9" name="Rectangle 8"/>
            <p:cNvSpPr/>
            <p:nvPr/>
          </p:nvSpPr>
          <p:spPr bwMode="auto">
            <a:xfrm>
              <a:off x="231775" y="5464465"/>
              <a:ext cx="6337285" cy="23043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sp>
          <p:nvSpPr>
            <p:cNvPr id="8" name="TextBox 7"/>
            <p:cNvSpPr txBox="1"/>
            <p:nvPr/>
          </p:nvSpPr>
          <p:spPr>
            <a:xfrm>
              <a:off x="462665" y="5502870"/>
              <a:ext cx="6067990" cy="461665"/>
            </a:xfrm>
            <a:prstGeom prst="rect">
              <a:avLst/>
            </a:prstGeom>
            <a:noFill/>
          </p:spPr>
          <p:txBody>
            <a:bodyPr wrap="square" rtlCol="0">
              <a:spAutoFit/>
            </a:bodyPr>
            <a:lstStyle/>
            <a:p>
              <a:r>
                <a:rPr lang="en-GB" sz="1200" dirty="0"/>
                <a:t>0         100        200       300       400       500       600       700       800       900       1000</a:t>
              </a:r>
            </a:p>
            <a:p>
              <a:r>
                <a:rPr lang="en-GB" sz="1200" dirty="0"/>
                <a:t>			time (s)</a:t>
              </a:r>
            </a:p>
          </p:txBody>
        </p:sp>
        <p:sp>
          <p:nvSpPr>
            <p:cNvPr id="11" name="TextBox 10"/>
            <p:cNvSpPr txBox="1"/>
            <p:nvPr/>
          </p:nvSpPr>
          <p:spPr>
            <a:xfrm rot="16200000">
              <a:off x="-762212" y="3463323"/>
              <a:ext cx="1958655" cy="276999"/>
            </a:xfrm>
            <a:prstGeom prst="rect">
              <a:avLst/>
            </a:prstGeom>
            <a:noFill/>
          </p:spPr>
          <p:txBody>
            <a:bodyPr wrap="square" rtlCol="0">
              <a:spAutoFit/>
            </a:bodyPr>
            <a:lstStyle/>
            <a:p>
              <a:r>
                <a:rPr lang="en-GB" sz="1200" dirty="0"/>
                <a:t>Effective threshold (</a:t>
              </a:r>
              <a:r>
                <a:rPr lang="en-GB" sz="1200" dirty="0" err="1"/>
                <a:t>nA</a:t>
              </a:r>
              <a:r>
                <a:rPr lang="en-GB" sz="1200" dirty="0"/>
                <a:t>)</a:t>
              </a:r>
            </a:p>
          </p:txBody>
        </p:sp>
        <p:sp>
          <p:nvSpPr>
            <p:cNvPr id="12" name="TextBox 11"/>
            <p:cNvSpPr txBox="1"/>
            <p:nvPr/>
          </p:nvSpPr>
          <p:spPr>
            <a:xfrm>
              <a:off x="309045" y="5302681"/>
              <a:ext cx="691290" cy="276999"/>
            </a:xfrm>
            <a:prstGeom prst="rect">
              <a:avLst/>
            </a:prstGeom>
            <a:noFill/>
          </p:spPr>
          <p:txBody>
            <a:bodyPr wrap="square" rtlCol="0">
              <a:spAutoFit/>
            </a:bodyPr>
            <a:lstStyle/>
            <a:p>
              <a:r>
                <a:rPr lang="en-GB" sz="1200" dirty="0"/>
                <a:t>30</a:t>
              </a:r>
            </a:p>
          </p:txBody>
        </p:sp>
        <p:sp>
          <p:nvSpPr>
            <p:cNvPr id="14" name="TextBox 13"/>
            <p:cNvSpPr txBox="1"/>
            <p:nvPr/>
          </p:nvSpPr>
          <p:spPr>
            <a:xfrm>
              <a:off x="309045" y="4773175"/>
              <a:ext cx="691290" cy="276999"/>
            </a:xfrm>
            <a:prstGeom prst="rect">
              <a:avLst/>
            </a:prstGeom>
            <a:noFill/>
          </p:spPr>
          <p:txBody>
            <a:bodyPr wrap="square" rtlCol="0">
              <a:spAutoFit/>
            </a:bodyPr>
            <a:lstStyle/>
            <a:p>
              <a:r>
                <a:rPr lang="en-GB" sz="1200" dirty="0"/>
                <a:t>35</a:t>
              </a:r>
            </a:p>
          </p:txBody>
        </p:sp>
        <p:sp>
          <p:nvSpPr>
            <p:cNvPr id="15" name="TextBox 14"/>
            <p:cNvSpPr txBox="1"/>
            <p:nvPr/>
          </p:nvSpPr>
          <p:spPr>
            <a:xfrm>
              <a:off x="309045" y="4227341"/>
              <a:ext cx="691290" cy="276999"/>
            </a:xfrm>
            <a:prstGeom prst="rect">
              <a:avLst/>
            </a:prstGeom>
            <a:noFill/>
          </p:spPr>
          <p:txBody>
            <a:bodyPr wrap="square" rtlCol="0">
              <a:spAutoFit/>
            </a:bodyPr>
            <a:lstStyle/>
            <a:p>
              <a:r>
                <a:rPr lang="en-GB" sz="1200" dirty="0"/>
                <a:t>40</a:t>
              </a:r>
            </a:p>
          </p:txBody>
        </p:sp>
        <p:sp>
          <p:nvSpPr>
            <p:cNvPr id="16" name="TextBox 15"/>
            <p:cNvSpPr txBox="1"/>
            <p:nvPr/>
          </p:nvSpPr>
          <p:spPr>
            <a:xfrm>
              <a:off x="309045" y="3697835"/>
              <a:ext cx="691290" cy="276999"/>
            </a:xfrm>
            <a:prstGeom prst="rect">
              <a:avLst/>
            </a:prstGeom>
            <a:noFill/>
          </p:spPr>
          <p:txBody>
            <a:bodyPr wrap="square" rtlCol="0">
              <a:spAutoFit/>
            </a:bodyPr>
            <a:lstStyle/>
            <a:p>
              <a:r>
                <a:rPr lang="en-GB" sz="1200" dirty="0"/>
                <a:t>45</a:t>
              </a:r>
            </a:p>
          </p:txBody>
        </p:sp>
        <p:sp>
          <p:nvSpPr>
            <p:cNvPr id="17" name="TextBox 16"/>
            <p:cNvSpPr txBox="1"/>
            <p:nvPr/>
          </p:nvSpPr>
          <p:spPr>
            <a:xfrm>
              <a:off x="309045" y="3152001"/>
              <a:ext cx="691290" cy="276999"/>
            </a:xfrm>
            <a:prstGeom prst="rect">
              <a:avLst/>
            </a:prstGeom>
            <a:noFill/>
          </p:spPr>
          <p:txBody>
            <a:bodyPr wrap="square" rtlCol="0">
              <a:spAutoFit/>
            </a:bodyPr>
            <a:lstStyle/>
            <a:p>
              <a:r>
                <a:rPr lang="en-GB" sz="1200" dirty="0"/>
                <a:t>50</a:t>
              </a:r>
            </a:p>
          </p:txBody>
        </p:sp>
        <p:sp>
          <p:nvSpPr>
            <p:cNvPr id="18" name="TextBox 17"/>
            <p:cNvSpPr txBox="1"/>
            <p:nvPr/>
          </p:nvSpPr>
          <p:spPr>
            <a:xfrm>
              <a:off x="309045" y="2622495"/>
              <a:ext cx="691290" cy="276999"/>
            </a:xfrm>
            <a:prstGeom prst="rect">
              <a:avLst/>
            </a:prstGeom>
            <a:noFill/>
          </p:spPr>
          <p:txBody>
            <a:bodyPr wrap="square" rtlCol="0">
              <a:spAutoFit/>
            </a:bodyPr>
            <a:lstStyle/>
            <a:p>
              <a:r>
                <a:rPr lang="en-GB" sz="1200" dirty="0"/>
                <a:t>55</a:t>
              </a:r>
            </a:p>
          </p:txBody>
        </p:sp>
        <p:sp>
          <p:nvSpPr>
            <p:cNvPr id="19" name="TextBox 18"/>
            <p:cNvSpPr txBox="1"/>
            <p:nvPr/>
          </p:nvSpPr>
          <p:spPr>
            <a:xfrm>
              <a:off x="309045" y="2076661"/>
              <a:ext cx="691290" cy="276999"/>
            </a:xfrm>
            <a:prstGeom prst="rect">
              <a:avLst/>
            </a:prstGeom>
            <a:noFill/>
          </p:spPr>
          <p:txBody>
            <a:bodyPr wrap="square" rtlCol="0">
              <a:spAutoFit/>
            </a:bodyPr>
            <a:lstStyle/>
            <a:p>
              <a:r>
                <a:rPr lang="en-GB" sz="1200" dirty="0"/>
                <a:t>60</a:t>
              </a:r>
            </a:p>
          </p:txBody>
        </p:sp>
        <p:sp>
          <p:nvSpPr>
            <p:cNvPr id="20" name="TextBox 19"/>
            <p:cNvSpPr txBox="1"/>
            <p:nvPr/>
          </p:nvSpPr>
          <p:spPr>
            <a:xfrm>
              <a:off x="309045" y="1547155"/>
              <a:ext cx="691290" cy="276999"/>
            </a:xfrm>
            <a:prstGeom prst="rect">
              <a:avLst/>
            </a:prstGeom>
            <a:noFill/>
          </p:spPr>
          <p:txBody>
            <a:bodyPr wrap="square" rtlCol="0">
              <a:spAutoFit/>
            </a:bodyPr>
            <a:lstStyle/>
            <a:p>
              <a:r>
                <a:rPr lang="en-GB" sz="1200" dirty="0"/>
                <a:t>65</a:t>
              </a:r>
            </a:p>
          </p:txBody>
        </p:sp>
      </p:grpSp>
      <p:sp>
        <p:nvSpPr>
          <p:cNvPr id="2" name="Title 1">
            <a:extLst>
              <a:ext uri="{FF2B5EF4-FFF2-40B4-BE49-F238E27FC236}">
                <a16:creationId xmlns:a16="http://schemas.microsoft.com/office/drawing/2014/main" id="{3788F558-484B-D7FD-CD24-A831DA4CA89D}"/>
              </a:ext>
            </a:extLst>
          </p:cNvPr>
          <p:cNvSpPr txBox="1">
            <a:spLocks/>
          </p:cNvSpPr>
          <p:nvPr/>
        </p:nvSpPr>
        <p:spPr>
          <a:xfrm>
            <a:off x="0" y="136760"/>
            <a:ext cx="91440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a:t>Random Telegraphic Noise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B1310C-CBB5-10C2-5EDE-359225E4F14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9E6784-E239-0DAC-81A2-4FD603535420}"/>
              </a:ext>
            </a:extLst>
          </p:cNvPr>
          <p:cNvSpPr>
            <a:spLocks noGrp="1"/>
          </p:cNvSpPr>
          <p:nvPr>
            <p:ph type="title"/>
          </p:nvPr>
        </p:nvSpPr>
        <p:spPr>
          <a:xfrm>
            <a:off x="0" y="0"/>
            <a:ext cx="9144000" cy="944563"/>
          </a:xfrm>
        </p:spPr>
        <p:txBody>
          <a:bodyPr/>
          <a:lstStyle/>
          <a:p>
            <a:r>
              <a:rPr lang="en-GB" dirty="0"/>
              <a:t>Antenna effects</a:t>
            </a:r>
          </a:p>
        </p:txBody>
      </p:sp>
      <p:sp>
        <p:nvSpPr>
          <p:cNvPr id="8" name="Rectangle 7">
            <a:extLst>
              <a:ext uri="{FF2B5EF4-FFF2-40B4-BE49-F238E27FC236}">
                <a16:creationId xmlns:a16="http://schemas.microsoft.com/office/drawing/2014/main" id="{E6478698-C8A1-9A41-9B65-7C8A5E9A1B10}"/>
              </a:ext>
            </a:extLst>
          </p:cNvPr>
          <p:cNvSpPr/>
          <p:nvPr/>
        </p:nvSpPr>
        <p:spPr bwMode="auto">
          <a:xfrm>
            <a:off x="2190891" y="3054598"/>
            <a:ext cx="844910" cy="307240"/>
          </a:xfrm>
          <a:prstGeom prst="rect">
            <a:avLst/>
          </a:prstGeom>
          <a:solidFill>
            <a:schemeClr val="accent2">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sp>
        <p:nvSpPr>
          <p:cNvPr id="11" name="Round Same Side Corner Rectangle 10">
            <a:extLst>
              <a:ext uri="{FF2B5EF4-FFF2-40B4-BE49-F238E27FC236}">
                <a16:creationId xmlns:a16="http://schemas.microsoft.com/office/drawing/2014/main" id="{E5C21B97-4058-7FF7-FC6F-9DB3AC69317E}"/>
              </a:ext>
            </a:extLst>
          </p:cNvPr>
          <p:cNvSpPr/>
          <p:nvPr/>
        </p:nvSpPr>
        <p:spPr bwMode="auto">
          <a:xfrm rot="10800000">
            <a:off x="1384385" y="3477849"/>
            <a:ext cx="710587" cy="421657"/>
          </a:xfrm>
          <a:prstGeom prst="round2SameRect">
            <a:avLst>
              <a:gd name="adj1" fmla="val 50000"/>
              <a:gd name="adj2" fmla="val 0"/>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sp>
        <p:nvSpPr>
          <p:cNvPr id="12" name="Round Same Side Corner Rectangle 11">
            <a:extLst>
              <a:ext uri="{FF2B5EF4-FFF2-40B4-BE49-F238E27FC236}">
                <a16:creationId xmlns:a16="http://schemas.microsoft.com/office/drawing/2014/main" id="{9068F3CE-DE3B-9224-9B92-06E5A1F1196D}"/>
              </a:ext>
            </a:extLst>
          </p:cNvPr>
          <p:cNvSpPr/>
          <p:nvPr/>
        </p:nvSpPr>
        <p:spPr bwMode="auto">
          <a:xfrm rot="10800000">
            <a:off x="3112611" y="3477850"/>
            <a:ext cx="710587" cy="421657"/>
          </a:xfrm>
          <a:prstGeom prst="round2SameRect">
            <a:avLst>
              <a:gd name="adj1" fmla="val 50000"/>
              <a:gd name="adj2" fmla="val 0"/>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sp>
        <p:nvSpPr>
          <p:cNvPr id="13" name="Round Same Side Corner Rectangle 12">
            <a:extLst>
              <a:ext uri="{FF2B5EF4-FFF2-40B4-BE49-F238E27FC236}">
                <a16:creationId xmlns:a16="http://schemas.microsoft.com/office/drawing/2014/main" id="{05698B17-4AC8-EB85-4FDA-88749D11D571}"/>
              </a:ext>
            </a:extLst>
          </p:cNvPr>
          <p:cNvSpPr/>
          <p:nvPr/>
        </p:nvSpPr>
        <p:spPr bwMode="auto">
          <a:xfrm rot="10800000">
            <a:off x="1922056" y="3477850"/>
            <a:ext cx="307240" cy="153620"/>
          </a:xfrm>
          <a:prstGeom prst="round2SameRect">
            <a:avLst>
              <a:gd name="adj1" fmla="val 50000"/>
              <a:gd name="adj2" fmla="val 0"/>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sp>
        <p:nvSpPr>
          <p:cNvPr id="14" name="Round Same Side Corner Rectangle 13">
            <a:extLst>
              <a:ext uri="{FF2B5EF4-FFF2-40B4-BE49-F238E27FC236}">
                <a16:creationId xmlns:a16="http://schemas.microsoft.com/office/drawing/2014/main" id="{F9BB4E14-98B0-2265-FBE1-A1DCFCA15482}"/>
              </a:ext>
            </a:extLst>
          </p:cNvPr>
          <p:cNvSpPr/>
          <p:nvPr/>
        </p:nvSpPr>
        <p:spPr bwMode="auto">
          <a:xfrm rot="10800000">
            <a:off x="2997397" y="3477052"/>
            <a:ext cx="307240" cy="153620"/>
          </a:xfrm>
          <a:prstGeom prst="round2SameRect">
            <a:avLst>
              <a:gd name="adj1" fmla="val 50000"/>
              <a:gd name="adj2" fmla="val 0"/>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5" name="Straight Connector 14">
            <a:extLst>
              <a:ext uri="{FF2B5EF4-FFF2-40B4-BE49-F238E27FC236}">
                <a16:creationId xmlns:a16="http://schemas.microsoft.com/office/drawing/2014/main" id="{3D202658-AEBC-F136-AF15-046098352FE7}"/>
              </a:ext>
            </a:extLst>
          </p:cNvPr>
          <p:cNvCxnSpPr/>
          <p:nvPr/>
        </p:nvCxnSpPr>
        <p:spPr bwMode="auto">
          <a:xfrm flipV="1">
            <a:off x="1153956" y="3477849"/>
            <a:ext cx="5184674" cy="1"/>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76" name="Rectangle 75">
            <a:extLst>
              <a:ext uri="{FF2B5EF4-FFF2-40B4-BE49-F238E27FC236}">
                <a16:creationId xmlns:a16="http://schemas.microsoft.com/office/drawing/2014/main" id="{7C8D8A50-6086-BFED-093B-58FBF55BC1D3}"/>
              </a:ext>
            </a:extLst>
          </p:cNvPr>
          <p:cNvSpPr/>
          <p:nvPr/>
        </p:nvSpPr>
        <p:spPr bwMode="auto">
          <a:xfrm>
            <a:off x="2459726" y="2746063"/>
            <a:ext cx="192025" cy="307240"/>
          </a:xfrm>
          <a:prstGeom prst="rect">
            <a:avLst/>
          </a:prstGeom>
          <a:solidFill>
            <a:schemeClr val="tx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sp>
        <p:nvSpPr>
          <p:cNvPr id="77" name="Rectangle 76">
            <a:extLst>
              <a:ext uri="{FF2B5EF4-FFF2-40B4-BE49-F238E27FC236}">
                <a16:creationId xmlns:a16="http://schemas.microsoft.com/office/drawing/2014/main" id="{78E3D38B-2150-1A70-B70C-BD31E640E47C}"/>
              </a:ext>
            </a:extLst>
          </p:cNvPr>
          <p:cNvSpPr/>
          <p:nvPr/>
        </p:nvSpPr>
        <p:spPr bwMode="auto">
          <a:xfrm>
            <a:off x="2306105" y="2556128"/>
            <a:ext cx="2265895" cy="191229"/>
          </a:xfrm>
          <a:prstGeom prst="rect">
            <a:avLst/>
          </a:prstGeom>
          <a:solidFill>
            <a:schemeClr val="tx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sp>
        <p:nvSpPr>
          <p:cNvPr id="78" name="TextBox 77">
            <a:extLst>
              <a:ext uri="{FF2B5EF4-FFF2-40B4-BE49-F238E27FC236}">
                <a16:creationId xmlns:a16="http://schemas.microsoft.com/office/drawing/2014/main" id="{049C1063-2CB2-2A20-A588-8829CDF20D8A}"/>
              </a:ext>
            </a:extLst>
          </p:cNvPr>
          <p:cNvSpPr txBox="1"/>
          <p:nvPr/>
        </p:nvSpPr>
        <p:spPr>
          <a:xfrm>
            <a:off x="1499600" y="3477849"/>
            <a:ext cx="652885" cy="400110"/>
          </a:xfrm>
          <a:prstGeom prst="rect">
            <a:avLst/>
          </a:prstGeom>
          <a:noFill/>
        </p:spPr>
        <p:txBody>
          <a:bodyPr wrap="square" rtlCol="0">
            <a:spAutoFit/>
          </a:bodyPr>
          <a:lstStyle/>
          <a:p>
            <a:r>
              <a:rPr lang="en-GB" dirty="0"/>
              <a:t>n+</a:t>
            </a:r>
          </a:p>
        </p:txBody>
      </p:sp>
      <p:sp>
        <p:nvSpPr>
          <p:cNvPr id="79" name="TextBox 78">
            <a:extLst>
              <a:ext uri="{FF2B5EF4-FFF2-40B4-BE49-F238E27FC236}">
                <a16:creationId xmlns:a16="http://schemas.microsoft.com/office/drawing/2014/main" id="{49BDCA82-4837-01E0-277A-0244F98BD591}"/>
              </a:ext>
            </a:extLst>
          </p:cNvPr>
          <p:cNvSpPr txBox="1"/>
          <p:nvPr/>
        </p:nvSpPr>
        <p:spPr>
          <a:xfrm>
            <a:off x="3266230" y="3477849"/>
            <a:ext cx="652885" cy="400110"/>
          </a:xfrm>
          <a:prstGeom prst="rect">
            <a:avLst/>
          </a:prstGeom>
          <a:noFill/>
        </p:spPr>
        <p:txBody>
          <a:bodyPr wrap="square" rtlCol="0">
            <a:spAutoFit/>
          </a:bodyPr>
          <a:lstStyle/>
          <a:p>
            <a:r>
              <a:rPr lang="en-GB" dirty="0"/>
              <a:t>n+</a:t>
            </a:r>
          </a:p>
        </p:txBody>
      </p:sp>
      <p:sp>
        <p:nvSpPr>
          <p:cNvPr id="83" name="Round Same Side Corner Rectangle 82">
            <a:extLst>
              <a:ext uri="{FF2B5EF4-FFF2-40B4-BE49-F238E27FC236}">
                <a16:creationId xmlns:a16="http://schemas.microsoft.com/office/drawing/2014/main" id="{89076382-E576-D5E2-F9BA-79715B041B29}"/>
              </a:ext>
            </a:extLst>
          </p:cNvPr>
          <p:cNvSpPr/>
          <p:nvPr/>
        </p:nvSpPr>
        <p:spPr bwMode="auto">
          <a:xfrm rot="10800000">
            <a:off x="4917645" y="3477849"/>
            <a:ext cx="710587" cy="421657"/>
          </a:xfrm>
          <a:prstGeom prst="round2SameRect">
            <a:avLst>
              <a:gd name="adj1" fmla="val 50000"/>
              <a:gd name="adj2" fmla="val 0"/>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sp>
        <p:nvSpPr>
          <p:cNvPr id="85" name="Oval 84">
            <a:extLst>
              <a:ext uri="{FF2B5EF4-FFF2-40B4-BE49-F238E27FC236}">
                <a16:creationId xmlns:a16="http://schemas.microsoft.com/office/drawing/2014/main" id="{94DF55AA-EAC6-7B18-F8E8-01032B93F1E6}"/>
              </a:ext>
            </a:extLst>
          </p:cNvPr>
          <p:cNvSpPr/>
          <p:nvPr/>
        </p:nvSpPr>
        <p:spPr bwMode="auto">
          <a:xfrm>
            <a:off x="3496661" y="1326373"/>
            <a:ext cx="614480" cy="614480"/>
          </a:xfrm>
          <a:prstGeom prst="ellips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87" name="Straight Arrow Connector 86">
            <a:extLst>
              <a:ext uri="{FF2B5EF4-FFF2-40B4-BE49-F238E27FC236}">
                <a16:creationId xmlns:a16="http://schemas.microsoft.com/office/drawing/2014/main" id="{2ECC8755-6896-69CF-5EAA-AD84E3035A45}"/>
              </a:ext>
            </a:extLst>
          </p:cNvPr>
          <p:cNvCxnSpPr/>
          <p:nvPr/>
        </p:nvCxnSpPr>
        <p:spPr bwMode="auto">
          <a:xfrm>
            <a:off x="3803900" y="1454288"/>
            <a:ext cx="0" cy="422455"/>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88" name="Straight Connector 87">
            <a:extLst>
              <a:ext uri="{FF2B5EF4-FFF2-40B4-BE49-F238E27FC236}">
                <a16:creationId xmlns:a16="http://schemas.microsoft.com/office/drawing/2014/main" id="{B9902230-D9CF-537A-CD9C-7C43667F87B5}"/>
              </a:ext>
            </a:extLst>
          </p:cNvPr>
          <p:cNvCxnSpPr/>
          <p:nvPr/>
        </p:nvCxnSpPr>
        <p:spPr bwMode="auto">
          <a:xfrm flipV="1">
            <a:off x="3803900" y="1940854"/>
            <a:ext cx="0" cy="614479"/>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91" name="Straight Connector 90">
            <a:extLst>
              <a:ext uri="{FF2B5EF4-FFF2-40B4-BE49-F238E27FC236}">
                <a16:creationId xmlns:a16="http://schemas.microsoft.com/office/drawing/2014/main" id="{920F2399-B420-C9AF-441E-D06383CA25F3}"/>
              </a:ext>
            </a:extLst>
          </p:cNvPr>
          <p:cNvCxnSpPr/>
          <p:nvPr/>
        </p:nvCxnSpPr>
        <p:spPr bwMode="auto">
          <a:xfrm flipV="1">
            <a:off x="3803900" y="980728"/>
            <a:ext cx="0" cy="345645"/>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152" name="Oval 151">
            <a:extLst>
              <a:ext uri="{FF2B5EF4-FFF2-40B4-BE49-F238E27FC236}">
                <a16:creationId xmlns:a16="http://schemas.microsoft.com/office/drawing/2014/main" id="{D29E6422-2B8A-721E-5E61-8B33B62EFF31}"/>
              </a:ext>
            </a:extLst>
          </p:cNvPr>
          <p:cNvSpPr/>
          <p:nvPr/>
        </p:nvSpPr>
        <p:spPr bwMode="auto">
          <a:xfrm>
            <a:off x="4183071" y="1362401"/>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53" name="Straight Connector 152">
            <a:extLst>
              <a:ext uri="{FF2B5EF4-FFF2-40B4-BE49-F238E27FC236}">
                <a16:creationId xmlns:a16="http://schemas.microsoft.com/office/drawing/2014/main" id="{99342009-1E7E-D5D5-062E-A24D82F47B56}"/>
              </a:ext>
            </a:extLst>
          </p:cNvPr>
          <p:cNvCxnSpPr/>
          <p:nvPr/>
        </p:nvCxnSpPr>
        <p:spPr bwMode="auto">
          <a:xfrm>
            <a:off x="4202121" y="1423148"/>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4" name="Straight Connector 153">
            <a:extLst>
              <a:ext uri="{FF2B5EF4-FFF2-40B4-BE49-F238E27FC236}">
                <a16:creationId xmlns:a16="http://schemas.microsoft.com/office/drawing/2014/main" id="{0906921C-7FDF-F291-5A9F-2CD52E988051}"/>
              </a:ext>
            </a:extLst>
          </p:cNvPr>
          <p:cNvCxnSpPr/>
          <p:nvPr/>
        </p:nvCxnSpPr>
        <p:spPr bwMode="auto">
          <a:xfrm flipV="1">
            <a:off x="4241746" y="1387801"/>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55" name="Oval 154">
            <a:extLst>
              <a:ext uri="{FF2B5EF4-FFF2-40B4-BE49-F238E27FC236}">
                <a16:creationId xmlns:a16="http://schemas.microsoft.com/office/drawing/2014/main" id="{060AAE5D-873F-EAAE-2005-C067BF70D50D}"/>
              </a:ext>
            </a:extLst>
          </p:cNvPr>
          <p:cNvSpPr/>
          <p:nvPr/>
        </p:nvSpPr>
        <p:spPr bwMode="auto">
          <a:xfrm>
            <a:off x="4335471" y="1514801"/>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56" name="Straight Connector 155">
            <a:extLst>
              <a:ext uri="{FF2B5EF4-FFF2-40B4-BE49-F238E27FC236}">
                <a16:creationId xmlns:a16="http://schemas.microsoft.com/office/drawing/2014/main" id="{924107E7-E44B-4F01-2C37-DC05591307E6}"/>
              </a:ext>
            </a:extLst>
          </p:cNvPr>
          <p:cNvCxnSpPr/>
          <p:nvPr/>
        </p:nvCxnSpPr>
        <p:spPr bwMode="auto">
          <a:xfrm>
            <a:off x="4354521" y="1575548"/>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7" name="Straight Connector 156">
            <a:extLst>
              <a:ext uri="{FF2B5EF4-FFF2-40B4-BE49-F238E27FC236}">
                <a16:creationId xmlns:a16="http://schemas.microsoft.com/office/drawing/2014/main" id="{4ED6714C-EF4F-0034-F807-3C417F5F7949}"/>
              </a:ext>
            </a:extLst>
          </p:cNvPr>
          <p:cNvCxnSpPr/>
          <p:nvPr/>
        </p:nvCxnSpPr>
        <p:spPr bwMode="auto">
          <a:xfrm flipV="1">
            <a:off x="4394146" y="1540201"/>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58" name="Oval 157">
            <a:extLst>
              <a:ext uri="{FF2B5EF4-FFF2-40B4-BE49-F238E27FC236}">
                <a16:creationId xmlns:a16="http://schemas.microsoft.com/office/drawing/2014/main" id="{5603EA65-DA60-6766-BC71-F215EB68B036}"/>
              </a:ext>
            </a:extLst>
          </p:cNvPr>
          <p:cNvSpPr/>
          <p:nvPr/>
        </p:nvSpPr>
        <p:spPr bwMode="auto">
          <a:xfrm>
            <a:off x="4487871" y="1667201"/>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59" name="Straight Connector 158">
            <a:extLst>
              <a:ext uri="{FF2B5EF4-FFF2-40B4-BE49-F238E27FC236}">
                <a16:creationId xmlns:a16="http://schemas.microsoft.com/office/drawing/2014/main" id="{99BDEC4B-750E-A41A-315A-CB78C6725AB3}"/>
              </a:ext>
            </a:extLst>
          </p:cNvPr>
          <p:cNvCxnSpPr/>
          <p:nvPr/>
        </p:nvCxnSpPr>
        <p:spPr bwMode="auto">
          <a:xfrm>
            <a:off x="4506921" y="1727948"/>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0" name="Straight Connector 159">
            <a:extLst>
              <a:ext uri="{FF2B5EF4-FFF2-40B4-BE49-F238E27FC236}">
                <a16:creationId xmlns:a16="http://schemas.microsoft.com/office/drawing/2014/main" id="{7997CB1B-8170-5399-1A63-3AB271CD29DD}"/>
              </a:ext>
            </a:extLst>
          </p:cNvPr>
          <p:cNvCxnSpPr/>
          <p:nvPr/>
        </p:nvCxnSpPr>
        <p:spPr bwMode="auto">
          <a:xfrm flipV="1">
            <a:off x="4546546" y="1692601"/>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1" name="Oval 160">
            <a:extLst>
              <a:ext uri="{FF2B5EF4-FFF2-40B4-BE49-F238E27FC236}">
                <a16:creationId xmlns:a16="http://schemas.microsoft.com/office/drawing/2014/main" id="{8EF4CBC2-28B2-8632-0245-59485B1F2CE2}"/>
              </a:ext>
            </a:extLst>
          </p:cNvPr>
          <p:cNvSpPr/>
          <p:nvPr/>
        </p:nvSpPr>
        <p:spPr bwMode="auto">
          <a:xfrm>
            <a:off x="4378083" y="1172144"/>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62" name="Straight Connector 161">
            <a:extLst>
              <a:ext uri="{FF2B5EF4-FFF2-40B4-BE49-F238E27FC236}">
                <a16:creationId xmlns:a16="http://schemas.microsoft.com/office/drawing/2014/main" id="{18E32CB9-8464-2D21-17D9-45FC7325C77C}"/>
              </a:ext>
            </a:extLst>
          </p:cNvPr>
          <p:cNvCxnSpPr/>
          <p:nvPr/>
        </p:nvCxnSpPr>
        <p:spPr bwMode="auto">
          <a:xfrm>
            <a:off x="4397133" y="1232891"/>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3" name="Straight Connector 162">
            <a:extLst>
              <a:ext uri="{FF2B5EF4-FFF2-40B4-BE49-F238E27FC236}">
                <a16:creationId xmlns:a16="http://schemas.microsoft.com/office/drawing/2014/main" id="{01C2E4EE-4DDA-4DE0-0AC0-67FDB67019A5}"/>
              </a:ext>
            </a:extLst>
          </p:cNvPr>
          <p:cNvCxnSpPr/>
          <p:nvPr/>
        </p:nvCxnSpPr>
        <p:spPr bwMode="auto">
          <a:xfrm flipV="1">
            <a:off x="4436758" y="1197544"/>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4" name="Oval 163">
            <a:extLst>
              <a:ext uri="{FF2B5EF4-FFF2-40B4-BE49-F238E27FC236}">
                <a16:creationId xmlns:a16="http://schemas.microsoft.com/office/drawing/2014/main" id="{C62F7B07-E4CB-DB37-43DE-C67758D4FF6F}"/>
              </a:ext>
            </a:extLst>
          </p:cNvPr>
          <p:cNvSpPr/>
          <p:nvPr/>
        </p:nvSpPr>
        <p:spPr bwMode="auto">
          <a:xfrm>
            <a:off x="4530483" y="1324544"/>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65" name="Straight Connector 164">
            <a:extLst>
              <a:ext uri="{FF2B5EF4-FFF2-40B4-BE49-F238E27FC236}">
                <a16:creationId xmlns:a16="http://schemas.microsoft.com/office/drawing/2014/main" id="{FB708FFE-6A1C-DD8A-C766-297211777C03}"/>
              </a:ext>
            </a:extLst>
          </p:cNvPr>
          <p:cNvCxnSpPr/>
          <p:nvPr/>
        </p:nvCxnSpPr>
        <p:spPr bwMode="auto">
          <a:xfrm>
            <a:off x="4549533" y="1385291"/>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6" name="Straight Connector 165">
            <a:extLst>
              <a:ext uri="{FF2B5EF4-FFF2-40B4-BE49-F238E27FC236}">
                <a16:creationId xmlns:a16="http://schemas.microsoft.com/office/drawing/2014/main" id="{168F14E1-1C4A-870F-EEE1-340740B6B796}"/>
              </a:ext>
            </a:extLst>
          </p:cNvPr>
          <p:cNvCxnSpPr/>
          <p:nvPr/>
        </p:nvCxnSpPr>
        <p:spPr bwMode="auto">
          <a:xfrm flipV="1">
            <a:off x="4589158" y="1349944"/>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7" name="Oval 166">
            <a:extLst>
              <a:ext uri="{FF2B5EF4-FFF2-40B4-BE49-F238E27FC236}">
                <a16:creationId xmlns:a16="http://schemas.microsoft.com/office/drawing/2014/main" id="{42149E94-13F2-B075-71B3-CCE96BCEB3AA}"/>
              </a:ext>
            </a:extLst>
          </p:cNvPr>
          <p:cNvSpPr/>
          <p:nvPr/>
        </p:nvSpPr>
        <p:spPr bwMode="auto">
          <a:xfrm>
            <a:off x="4682883" y="1476944"/>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68" name="Straight Connector 167">
            <a:extLst>
              <a:ext uri="{FF2B5EF4-FFF2-40B4-BE49-F238E27FC236}">
                <a16:creationId xmlns:a16="http://schemas.microsoft.com/office/drawing/2014/main" id="{9849BAB2-DC90-F010-D037-5E4F1037E4FB}"/>
              </a:ext>
            </a:extLst>
          </p:cNvPr>
          <p:cNvCxnSpPr/>
          <p:nvPr/>
        </p:nvCxnSpPr>
        <p:spPr bwMode="auto">
          <a:xfrm>
            <a:off x="4701933" y="1537691"/>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9" name="Straight Connector 168">
            <a:extLst>
              <a:ext uri="{FF2B5EF4-FFF2-40B4-BE49-F238E27FC236}">
                <a16:creationId xmlns:a16="http://schemas.microsoft.com/office/drawing/2014/main" id="{4EA1557A-0775-5EFA-D227-A2B0982434B1}"/>
              </a:ext>
            </a:extLst>
          </p:cNvPr>
          <p:cNvCxnSpPr/>
          <p:nvPr/>
        </p:nvCxnSpPr>
        <p:spPr bwMode="auto">
          <a:xfrm flipV="1">
            <a:off x="4741558" y="1502344"/>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70" name="Oval 169">
            <a:extLst>
              <a:ext uri="{FF2B5EF4-FFF2-40B4-BE49-F238E27FC236}">
                <a16:creationId xmlns:a16="http://schemas.microsoft.com/office/drawing/2014/main" id="{2F848D14-50CD-F422-4E30-2420BF547F69}"/>
              </a:ext>
            </a:extLst>
          </p:cNvPr>
          <p:cNvSpPr/>
          <p:nvPr/>
        </p:nvSpPr>
        <p:spPr bwMode="auto">
          <a:xfrm>
            <a:off x="4911546" y="1474628"/>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71" name="Straight Connector 170">
            <a:extLst>
              <a:ext uri="{FF2B5EF4-FFF2-40B4-BE49-F238E27FC236}">
                <a16:creationId xmlns:a16="http://schemas.microsoft.com/office/drawing/2014/main" id="{6D0BE786-E0F4-23EB-29E1-F031BA492DA3}"/>
              </a:ext>
            </a:extLst>
          </p:cNvPr>
          <p:cNvCxnSpPr/>
          <p:nvPr/>
        </p:nvCxnSpPr>
        <p:spPr bwMode="auto">
          <a:xfrm>
            <a:off x="4930596" y="1535375"/>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72" name="Straight Connector 171">
            <a:extLst>
              <a:ext uri="{FF2B5EF4-FFF2-40B4-BE49-F238E27FC236}">
                <a16:creationId xmlns:a16="http://schemas.microsoft.com/office/drawing/2014/main" id="{30BB1EAC-394E-7E0D-0733-3C0C6625639E}"/>
              </a:ext>
            </a:extLst>
          </p:cNvPr>
          <p:cNvCxnSpPr/>
          <p:nvPr/>
        </p:nvCxnSpPr>
        <p:spPr bwMode="auto">
          <a:xfrm flipV="1">
            <a:off x="4970221" y="1500028"/>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73" name="Oval 172">
            <a:extLst>
              <a:ext uri="{FF2B5EF4-FFF2-40B4-BE49-F238E27FC236}">
                <a16:creationId xmlns:a16="http://schemas.microsoft.com/office/drawing/2014/main" id="{6EB0DA6A-090C-4F63-A92B-4ADE3621383B}"/>
              </a:ext>
            </a:extLst>
          </p:cNvPr>
          <p:cNvSpPr/>
          <p:nvPr/>
        </p:nvSpPr>
        <p:spPr bwMode="auto">
          <a:xfrm>
            <a:off x="5063946" y="1627028"/>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74" name="Straight Connector 173">
            <a:extLst>
              <a:ext uri="{FF2B5EF4-FFF2-40B4-BE49-F238E27FC236}">
                <a16:creationId xmlns:a16="http://schemas.microsoft.com/office/drawing/2014/main" id="{BE326D0B-D012-CD1A-7724-CD56A4E7B21C}"/>
              </a:ext>
            </a:extLst>
          </p:cNvPr>
          <p:cNvCxnSpPr/>
          <p:nvPr/>
        </p:nvCxnSpPr>
        <p:spPr bwMode="auto">
          <a:xfrm>
            <a:off x="5082996" y="1687775"/>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75" name="Straight Connector 174">
            <a:extLst>
              <a:ext uri="{FF2B5EF4-FFF2-40B4-BE49-F238E27FC236}">
                <a16:creationId xmlns:a16="http://schemas.microsoft.com/office/drawing/2014/main" id="{A3516108-6C2E-FD73-7C32-CE2D4A8618D8}"/>
              </a:ext>
            </a:extLst>
          </p:cNvPr>
          <p:cNvCxnSpPr/>
          <p:nvPr/>
        </p:nvCxnSpPr>
        <p:spPr bwMode="auto">
          <a:xfrm flipV="1">
            <a:off x="5122621" y="1652428"/>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76" name="Oval 175">
            <a:extLst>
              <a:ext uri="{FF2B5EF4-FFF2-40B4-BE49-F238E27FC236}">
                <a16:creationId xmlns:a16="http://schemas.microsoft.com/office/drawing/2014/main" id="{6538A18E-D5CF-940C-E8A9-7C6566A0E68F}"/>
              </a:ext>
            </a:extLst>
          </p:cNvPr>
          <p:cNvSpPr/>
          <p:nvPr/>
        </p:nvSpPr>
        <p:spPr bwMode="auto">
          <a:xfrm>
            <a:off x="4954158" y="1131971"/>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77" name="Straight Connector 176">
            <a:extLst>
              <a:ext uri="{FF2B5EF4-FFF2-40B4-BE49-F238E27FC236}">
                <a16:creationId xmlns:a16="http://schemas.microsoft.com/office/drawing/2014/main" id="{FBB7E25A-1DD2-D624-2635-A8D30AB35442}"/>
              </a:ext>
            </a:extLst>
          </p:cNvPr>
          <p:cNvCxnSpPr/>
          <p:nvPr/>
        </p:nvCxnSpPr>
        <p:spPr bwMode="auto">
          <a:xfrm>
            <a:off x="4973208" y="1192718"/>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78" name="Straight Connector 177">
            <a:extLst>
              <a:ext uri="{FF2B5EF4-FFF2-40B4-BE49-F238E27FC236}">
                <a16:creationId xmlns:a16="http://schemas.microsoft.com/office/drawing/2014/main" id="{F73F20AE-9991-1E3D-7DA6-3C86D0EEFFC0}"/>
              </a:ext>
            </a:extLst>
          </p:cNvPr>
          <p:cNvCxnSpPr/>
          <p:nvPr/>
        </p:nvCxnSpPr>
        <p:spPr bwMode="auto">
          <a:xfrm flipV="1">
            <a:off x="5012833" y="1157371"/>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79" name="Oval 178">
            <a:extLst>
              <a:ext uri="{FF2B5EF4-FFF2-40B4-BE49-F238E27FC236}">
                <a16:creationId xmlns:a16="http://schemas.microsoft.com/office/drawing/2014/main" id="{78E1D376-F5FA-4E25-FB2A-C94EC2E4F2A0}"/>
              </a:ext>
            </a:extLst>
          </p:cNvPr>
          <p:cNvSpPr/>
          <p:nvPr/>
        </p:nvSpPr>
        <p:spPr bwMode="auto">
          <a:xfrm>
            <a:off x="5106558" y="1284371"/>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80" name="Straight Connector 179">
            <a:extLst>
              <a:ext uri="{FF2B5EF4-FFF2-40B4-BE49-F238E27FC236}">
                <a16:creationId xmlns:a16="http://schemas.microsoft.com/office/drawing/2014/main" id="{729709BE-0015-5D15-3FDC-AC624DEEA5B4}"/>
              </a:ext>
            </a:extLst>
          </p:cNvPr>
          <p:cNvCxnSpPr/>
          <p:nvPr/>
        </p:nvCxnSpPr>
        <p:spPr bwMode="auto">
          <a:xfrm>
            <a:off x="5125608" y="1345118"/>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1" name="Straight Connector 180">
            <a:extLst>
              <a:ext uri="{FF2B5EF4-FFF2-40B4-BE49-F238E27FC236}">
                <a16:creationId xmlns:a16="http://schemas.microsoft.com/office/drawing/2014/main" id="{5C1BBDC6-B3AE-4D26-0EDA-77CE47B4DB9A}"/>
              </a:ext>
            </a:extLst>
          </p:cNvPr>
          <p:cNvCxnSpPr/>
          <p:nvPr/>
        </p:nvCxnSpPr>
        <p:spPr bwMode="auto">
          <a:xfrm flipV="1">
            <a:off x="5165233" y="1309771"/>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82" name="Oval 181">
            <a:extLst>
              <a:ext uri="{FF2B5EF4-FFF2-40B4-BE49-F238E27FC236}">
                <a16:creationId xmlns:a16="http://schemas.microsoft.com/office/drawing/2014/main" id="{7D2DF0E9-BA24-0867-31F0-B8CB4B83AFAA}"/>
              </a:ext>
            </a:extLst>
          </p:cNvPr>
          <p:cNvSpPr/>
          <p:nvPr/>
        </p:nvSpPr>
        <p:spPr bwMode="auto">
          <a:xfrm>
            <a:off x="5258958" y="1436771"/>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83" name="Straight Connector 182">
            <a:extLst>
              <a:ext uri="{FF2B5EF4-FFF2-40B4-BE49-F238E27FC236}">
                <a16:creationId xmlns:a16="http://schemas.microsoft.com/office/drawing/2014/main" id="{1DD016FB-A8BF-6483-791B-13643710D153}"/>
              </a:ext>
            </a:extLst>
          </p:cNvPr>
          <p:cNvCxnSpPr/>
          <p:nvPr/>
        </p:nvCxnSpPr>
        <p:spPr bwMode="auto">
          <a:xfrm>
            <a:off x="5278008" y="1497518"/>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4" name="Straight Connector 183">
            <a:extLst>
              <a:ext uri="{FF2B5EF4-FFF2-40B4-BE49-F238E27FC236}">
                <a16:creationId xmlns:a16="http://schemas.microsoft.com/office/drawing/2014/main" id="{9006CDB5-D693-EFBE-FBF7-2233E6867EFB}"/>
              </a:ext>
            </a:extLst>
          </p:cNvPr>
          <p:cNvCxnSpPr/>
          <p:nvPr/>
        </p:nvCxnSpPr>
        <p:spPr bwMode="auto">
          <a:xfrm flipV="1">
            <a:off x="5317633" y="1462171"/>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85" name="Oval 184">
            <a:extLst>
              <a:ext uri="{FF2B5EF4-FFF2-40B4-BE49-F238E27FC236}">
                <a16:creationId xmlns:a16="http://schemas.microsoft.com/office/drawing/2014/main" id="{1C06C4BF-D039-0BF0-1888-E92561406FE0}"/>
              </a:ext>
            </a:extLst>
          </p:cNvPr>
          <p:cNvSpPr/>
          <p:nvPr/>
        </p:nvSpPr>
        <p:spPr bwMode="auto">
          <a:xfrm>
            <a:off x="4760366" y="1247186"/>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86" name="Straight Connector 185">
            <a:extLst>
              <a:ext uri="{FF2B5EF4-FFF2-40B4-BE49-F238E27FC236}">
                <a16:creationId xmlns:a16="http://schemas.microsoft.com/office/drawing/2014/main" id="{9FB7312A-7E0A-33B1-A3CA-D97C2264237F}"/>
              </a:ext>
            </a:extLst>
          </p:cNvPr>
          <p:cNvCxnSpPr/>
          <p:nvPr/>
        </p:nvCxnSpPr>
        <p:spPr bwMode="auto">
          <a:xfrm>
            <a:off x="4779416" y="1307933"/>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7" name="Straight Connector 186">
            <a:extLst>
              <a:ext uri="{FF2B5EF4-FFF2-40B4-BE49-F238E27FC236}">
                <a16:creationId xmlns:a16="http://schemas.microsoft.com/office/drawing/2014/main" id="{1EBBE698-1B37-204B-18DC-9FECD8AA7D64}"/>
              </a:ext>
            </a:extLst>
          </p:cNvPr>
          <p:cNvCxnSpPr/>
          <p:nvPr/>
        </p:nvCxnSpPr>
        <p:spPr bwMode="auto">
          <a:xfrm flipV="1">
            <a:off x="4819041" y="1272586"/>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88" name="Oval 187">
            <a:extLst>
              <a:ext uri="{FF2B5EF4-FFF2-40B4-BE49-F238E27FC236}">
                <a16:creationId xmlns:a16="http://schemas.microsoft.com/office/drawing/2014/main" id="{A6718D91-B491-BB2D-EB1A-778274B9B413}"/>
              </a:ext>
            </a:extLst>
          </p:cNvPr>
          <p:cNvSpPr/>
          <p:nvPr/>
        </p:nvSpPr>
        <p:spPr bwMode="auto">
          <a:xfrm>
            <a:off x="2627784" y="1502087"/>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89" name="Straight Connector 188">
            <a:extLst>
              <a:ext uri="{FF2B5EF4-FFF2-40B4-BE49-F238E27FC236}">
                <a16:creationId xmlns:a16="http://schemas.microsoft.com/office/drawing/2014/main" id="{6278A45F-C7E2-54A0-6164-DA254BCAD682}"/>
              </a:ext>
            </a:extLst>
          </p:cNvPr>
          <p:cNvCxnSpPr/>
          <p:nvPr/>
        </p:nvCxnSpPr>
        <p:spPr bwMode="auto">
          <a:xfrm>
            <a:off x="2646834" y="1562834"/>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90" name="Straight Connector 189">
            <a:extLst>
              <a:ext uri="{FF2B5EF4-FFF2-40B4-BE49-F238E27FC236}">
                <a16:creationId xmlns:a16="http://schemas.microsoft.com/office/drawing/2014/main" id="{3CAF290E-A089-3B8E-7A8F-68CCD792FD34}"/>
              </a:ext>
            </a:extLst>
          </p:cNvPr>
          <p:cNvCxnSpPr/>
          <p:nvPr/>
        </p:nvCxnSpPr>
        <p:spPr bwMode="auto">
          <a:xfrm flipV="1">
            <a:off x="2686459" y="1527487"/>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91" name="Oval 190">
            <a:extLst>
              <a:ext uri="{FF2B5EF4-FFF2-40B4-BE49-F238E27FC236}">
                <a16:creationId xmlns:a16="http://schemas.microsoft.com/office/drawing/2014/main" id="{40E0E090-D28F-7383-E279-D44D9E5C0F00}"/>
              </a:ext>
            </a:extLst>
          </p:cNvPr>
          <p:cNvSpPr/>
          <p:nvPr/>
        </p:nvSpPr>
        <p:spPr bwMode="auto">
          <a:xfrm>
            <a:off x="2856447" y="1499771"/>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92" name="Straight Connector 191">
            <a:extLst>
              <a:ext uri="{FF2B5EF4-FFF2-40B4-BE49-F238E27FC236}">
                <a16:creationId xmlns:a16="http://schemas.microsoft.com/office/drawing/2014/main" id="{00F08874-2ADA-5B0D-BE35-7EC1EEC760D8}"/>
              </a:ext>
            </a:extLst>
          </p:cNvPr>
          <p:cNvCxnSpPr/>
          <p:nvPr/>
        </p:nvCxnSpPr>
        <p:spPr bwMode="auto">
          <a:xfrm>
            <a:off x="2875497" y="1560518"/>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93" name="Straight Connector 192">
            <a:extLst>
              <a:ext uri="{FF2B5EF4-FFF2-40B4-BE49-F238E27FC236}">
                <a16:creationId xmlns:a16="http://schemas.microsoft.com/office/drawing/2014/main" id="{F5902A12-DEB2-0231-C0C3-68C4FE150D85}"/>
              </a:ext>
            </a:extLst>
          </p:cNvPr>
          <p:cNvCxnSpPr/>
          <p:nvPr/>
        </p:nvCxnSpPr>
        <p:spPr bwMode="auto">
          <a:xfrm flipV="1">
            <a:off x="2915122" y="1525171"/>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94" name="Oval 193">
            <a:extLst>
              <a:ext uri="{FF2B5EF4-FFF2-40B4-BE49-F238E27FC236}">
                <a16:creationId xmlns:a16="http://schemas.microsoft.com/office/drawing/2014/main" id="{00DDD901-E9D9-EE74-C80C-838F621998C9}"/>
              </a:ext>
            </a:extLst>
          </p:cNvPr>
          <p:cNvSpPr/>
          <p:nvPr/>
        </p:nvSpPr>
        <p:spPr bwMode="auto">
          <a:xfrm>
            <a:off x="3008847" y="1652171"/>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95" name="Straight Connector 194">
            <a:extLst>
              <a:ext uri="{FF2B5EF4-FFF2-40B4-BE49-F238E27FC236}">
                <a16:creationId xmlns:a16="http://schemas.microsoft.com/office/drawing/2014/main" id="{7C3ED3BF-1559-EAEB-A8B7-326AD04AD826}"/>
              </a:ext>
            </a:extLst>
          </p:cNvPr>
          <p:cNvCxnSpPr/>
          <p:nvPr/>
        </p:nvCxnSpPr>
        <p:spPr bwMode="auto">
          <a:xfrm>
            <a:off x="3027897" y="1712918"/>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96" name="Straight Connector 195">
            <a:extLst>
              <a:ext uri="{FF2B5EF4-FFF2-40B4-BE49-F238E27FC236}">
                <a16:creationId xmlns:a16="http://schemas.microsoft.com/office/drawing/2014/main" id="{94F5691D-4F02-52A0-C07A-978E5C84E9B9}"/>
              </a:ext>
            </a:extLst>
          </p:cNvPr>
          <p:cNvCxnSpPr/>
          <p:nvPr/>
        </p:nvCxnSpPr>
        <p:spPr bwMode="auto">
          <a:xfrm flipV="1">
            <a:off x="3067522" y="1677571"/>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97" name="Oval 196">
            <a:extLst>
              <a:ext uri="{FF2B5EF4-FFF2-40B4-BE49-F238E27FC236}">
                <a16:creationId xmlns:a16="http://schemas.microsoft.com/office/drawing/2014/main" id="{6217CF6D-F1B7-1C7F-5730-DC1C4F95B7FE}"/>
              </a:ext>
            </a:extLst>
          </p:cNvPr>
          <p:cNvSpPr/>
          <p:nvPr/>
        </p:nvSpPr>
        <p:spPr bwMode="auto">
          <a:xfrm>
            <a:off x="2899059" y="1157114"/>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98" name="Straight Connector 197">
            <a:extLst>
              <a:ext uri="{FF2B5EF4-FFF2-40B4-BE49-F238E27FC236}">
                <a16:creationId xmlns:a16="http://schemas.microsoft.com/office/drawing/2014/main" id="{F5DDC8E0-9017-07D8-A8D7-F8CE04CEC5BE}"/>
              </a:ext>
            </a:extLst>
          </p:cNvPr>
          <p:cNvCxnSpPr/>
          <p:nvPr/>
        </p:nvCxnSpPr>
        <p:spPr bwMode="auto">
          <a:xfrm>
            <a:off x="2918109" y="1217861"/>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99" name="Straight Connector 198">
            <a:extLst>
              <a:ext uri="{FF2B5EF4-FFF2-40B4-BE49-F238E27FC236}">
                <a16:creationId xmlns:a16="http://schemas.microsoft.com/office/drawing/2014/main" id="{255EB2A3-15E6-1A9C-7E47-0793274785B1}"/>
              </a:ext>
            </a:extLst>
          </p:cNvPr>
          <p:cNvCxnSpPr/>
          <p:nvPr/>
        </p:nvCxnSpPr>
        <p:spPr bwMode="auto">
          <a:xfrm flipV="1">
            <a:off x="2957734" y="1182514"/>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0" name="Oval 199">
            <a:extLst>
              <a:ext uri="{FF2B5EF4-FFF2-40B4-BE49-F238E27FC236}">
                <a16:creationId xmlns:a16="http://schemas.microsoft.com/office/drawing/2014/main" id="{53BD0A81-3783-D649-D119-5CA4DA29DB23}"/>
              </a:ext>
            </a:extLst>
          </p:cNvPr>
          <p:cNvSpPr/>
          <p:nvPr/>
        </p:nvSpPr>
        <p:spPr bwMode="auto">
          <a:xfrm>
            <a:off x="3051459" y="1309514"/>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201" name="Straight Connector 200">
            <a:extLst>
              <a:ext uri="{FF2B5EF4-FFF2-40B4-BE49-F238E27FC236}">
                <a16:creationId xmlns:a16="http://schemas.microsoft.com/office/drawing/2014/main" id="{438CB32B-F8E4-FEE9-0EC5-9862940CA2CD}"/>
              </a:ext>
            </a:extLst>
          </p:cNvPr>
          <p:cNvCxnSpPr/>
          <p:nvPr/>
        </p:nvCxnSpPr>
        <p:spPr bwMode="auto">
          <a:xfrm>
            <a:off x="3070509" y="1370261"/>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2" name="Straight Connector 201">
            <a:extLst>
              <a:ext uri="{FF2B5EF4-FFF2-40B4-BE49-F238E27FC236}">
                <a16:creationId xmlns:a16="http://schemas.microsoft.com/office/drawing/2014/main" id="{9B6BADB5-C497-5D0F-CA5D-5DE54F9BF32F}"/>
              </a:ext>
            </a:extLst>
          </p:cNvPr>
          <p:cNvCxnSpPr/>
          <p:nvPr/>
        </p:nvCxnSpPr>
        <p:spPr bwMode="auto">
          <a:xfrm flipV="1">
            <a:off x="3110134" y="1334914"/>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3" name="Oval 202">
            <a:extLst>
              <a:ext uri="{FF2B5EF4-FFF2-40B4-BE49-F238E27FC236}">
                <a16:creationId xmlns:a16="http://schemas.microsoft.com/office/drawing/2014/main" id="{7381DFE2-530F-97BB-2A25-5D030E094A9B}"/>
              </a:ext>
            </a:extLst>
          </p:cNvPr>
          <p:cNvSpPr/>
          <p:nvPr/>
        </p:nvSpPr>
        <p:spPr bwMode="auto">
          <a:xfrm>
            <a:off x="3203859" y="1461914"/>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204" name="Straight Connector 203">
            <a:extLst>
              <a:ext uri="{FF2B5EF4-FFF2-40B4-BE49-F238E27FC236}">
                <a16:creationId xmlns:a16="http://schemas.microsoft.com/office/drawing/2014/main" id="{596C9834-DCB6-44EB-04D2-83324AEB6B8B}"/>
              </a:ext>
            </a:extLst>
          </p:cNvPr>
          <p:cNvCxnSpPr/>
          <p:nvPr/>
        </p:nvCxnSpPr>
        <p:spPr bwMode="auto">
          <a:xfrm>
            <a:off x="3222909" y="1522661"/>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5" name="Straight Connector 204">
            <a:extLst>
              <a:ext uri="{FF2B5EF4-FFF2-40B4-BE49-F238E27FC236}">
                <a16:creationId xmlns:a16="http://schemas.microsoft.com/office/drawing/2014/main" id="{55FA0BE8-B1D1-E808-8F06-A898DA219497}"/>
              </a:ext>
            </a:extLst>
          </p:cNvPr>
          <p:cNvCxnSpPr/>
          <p:nvPr/>
        </p:nvCxnSpPr>
        <p:spPr bwMode="auto">
          <a:xfrm flipV="1">
            <a:off x="3262534" y="1487314"/>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6" name="Oval 205">
            <a:extLst>
              <a:ext uri="{FF2B5EF4-FFF2-40B4-BE49-F238E27FC236}">
                <a16:creationId xmlns:a16="http://schemas.microsoft.com/office/drawing/2014/main" id="{E108516D-D8B5-933B-BB12-03CF3C4A4BFA}"/>
              </a:ext>
            </a:extLst>
          </p:cNvPr>
          <p:cNvSpPr/>
          <p:nvPr/>
        </p:nvSpPr>
        <p:spPr bwMode="auto">
          <a:xfrm>
            <a:off x="2705267" y="1272329"/>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207" name="Straight Connector 206">
            <a:extLst>
              <a:ext uri="{FF2B5EF4-FFF2-40B4-BE49-F238E27FC236}">
                <a16:creationId xmlns:a16="http://schemas.microsoft.com/office/drawing/2014/main" id="{4457B782-0A7B-49E4-4367-CFD162AA751A}"/>
              </a:ext>
            </a:extLst>
          </p:cNvPr>
          <p:cNvCxnSpPr/>
          <p:nvPr/>
        </p:nvCxnSpPr>
        <p:spPr bwMode="auto">
          <a:xfrm>
            <a:off x="2724317" y="1333076"/>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8" name="Straight Connector 207">
            <a:extLst>
              <a:ext uri="{FF2B5EF4-FFF2-40B4-BE49-F238E27FC236}">
                <a16:creationId xmlns:a16="http://schemas.microsoft.com/office/drawing/2014/main" id="{0392DAD0-073B-0B16-0C44-72A9870FECB1}"/>
              </a:ext>
            </a:extLst>
          </p:cNvPr>
          <p:cNvCxnSpPr/>
          <p:nvPr/>
        </p:nvCxnSpPr>
        <p:spPr bwMode="auto">
          <a:xfrm flipV="1">
            <a:off x="2763942" y="1297729"/>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10" name="Freeform 209">
            <a:extLst>
              <a:ext uri="{FF2B5EF4-FFF2-40B4-BE49-F238E27FC236}">
                <a16:creationId xmlns:a16="http://schemas.microsoft.com/office/drawing/2014/main" id="{BE0448CE-49CB-90CD-CC27-03B90C4EB8B2}"/>
              </a:ext>
            </a:extLst>
          </p:cNvPr>
          <p:cNvSpPr/>
          <p:nvPr/>
        </p:nvSpPr>
        <p:spPr bwMode="auto">
          <a:xfrm>
            <a:off x="2498130" y="2593738"/>
            <a:ext cx="1316566" cy="735188"/>
          </a:xfrm>
          <a:custGeom>
            <a:avLst/>
            <a:gdLst>
              <a:gd name="connsiteX0" fmla="*/ 1316566 w 1316566"/>
              <a:gd name="connsiteY0" fmla="*/ 32455 h 735188"/>
              <a:gd name="connsiteX1" fmla="*/ 207433 w 1316566"/>
              <a:gd name="connsiteY1" fmla="*/ 117122 h 735188"/>
              <a:gd name="connsiteX2" fmla="*/ 71966 w 1316566"/>
              <a:gd name="connsiteY2" fmla="*/ 735188 h 735188"/>
            </a:gdLst>
            <a:ahLst/>
            <a:cxnLst>
              <a:cxn ang="0">
                <a:pos x="connsiteX0" y="connsiteY0"/>
              </a:cxn>
              <a:cxn ang="0">
                <a:pos x="connsiteX1" y="connsiteY1"/>
              </a:cxn>
              <a:cxn ang="0">
                <a:pos x="connsiteX2" y="connsiteY2"/>
              </a:cxn>
            </a:cxnLst>
            <a:rect l="l" t="t" r="r" b="b"/>
            <a:pathLst>
              <a:path w="1316566" h="735188">
                <a:moveTo>
                  <a:pt x="1316566" y="32455"/>
                </a:moveTo>
                <a:cubicBezTo>
                  <a:pt x="865716" y="16227"/>
                  <a:pt x="414866" y="0"/>
                  <a:pt x="207433" y="117122"/>
                </a:cubicBezTo>
                <a:cubicBezTo>
                  <a:pt x="0" y="234244"/>
                  <a:pt x="35983" y="484716"/>
                  <a:pt x="71966" y="735188"/>
                </a:cubicBezTo>
              </a:path>
            </a:pathLst>
          </a:custGeom>
          <a:noFill/>
          <a:ln w="28575" cap="flat" cmpd="sng" algn="ctr">
            <a:solidFill>
              <a:srgbClr val="FF0000"/>
            </a:solidFill>
            <a:prstDash val="solid"/>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sp>
        <p:nvSpPr>
          <p:cNvPr id="211" name="TextBox 210">
            <a:extLst>
              <a:ext uri="{FF2B5EF4-FFF2-40B4-BE49-F238E27FC236}">
                <a16:creationId xmlns:a16="http://schemas.microsoft.com/office/drawing/2014/main" id="{D6613421-445D-F21A-FC15-E252331225DD}"/>
              </a:ext>
            </a:extLst>
          </p:cNvPr>
          <p:cNvSpPr txBox="1"/>
          <p:nvPr/>
        </p:nvSpPr>
        <p:spPr>
          <a:xfrm>
            <a:off x="2344510" y="2056068"/>
            <a:ext cx="1344175" cy="523220"/>
          </a:xfrm>
          <a:prstGeom prst="rect">
            <a:avLst/>
          </a:prstGeom>
          <a:noFill/>
        </p:spPr>
        <p:txBody>
          <a:bodyPr wrap="square" rtlCol="0">
            <a:spAutoFit/>
          </a:bodyPr>
          <a:lstStyle/>
          <a:p>
            <a:r>
              <a:rPr lang="en-GB" sz="1400" dirty="0">
                <a:solidFill>
                  <a:srgbClr val="FF0000"/>
                </a:solidFill>
              </a:rPr>
              <a:t>Gate oxide damage</a:t>
            </a:r>
          </a:p>
        </p:txBody>
      </p:sp>
      <p:sp>
        <p:nvSpPr>
          <p:cNvPr id="215" name="TextBox 214">
            <a:extLst>
              <a:ext uri="{FF2B5EF4-FFF2-40B4-BE49-F238E27FC236}">
                <a16:creationId xmlns:a16="http://schemas.microsoft.com/office/drawing/2014/main" id="{22067CE9-F805-EE31-5124-ED4BF9D16527}"/>
              </a:ext>
            </a:extLst>
          </p:cNvPr>
          <p:cNvSpPr txBox="1"/>
          <p:nvPr/>
        </p:nvSpPr>
        <p:spPr>
          <a:xfrm>
            <a:off x="1461195" y="3976318"/>
            <a:ext cx="3264425" cy="307777"/>
          </a:xfrm>
          <a:prstGeom prst="rect">
            <a:avLst/>
          </a:prstGeom>
          <a:noFill/>
        </p:spPr>
        <p:txBody>
          <a:bodyPr wrap="square" rtlCol="0">
            <a:spAutoFit/>
          </a:bodyPr>
          <a:lstStyle/>
          <a:p>
            <a:r>
              <a:rPr lang="en-GB" sz="1400" dirty="0"/>
              <a:t>p- substrate</a:t>
            </a:r>
          </a:p>
        </p:txBody>
      </p:sp>
      <p:cxnSp>
        <p:nvCxnSpPr>
          <p:cNvPr id="216" name="Straight Connector 215">
            <a:extLst>
              <a:ext uri="{FF2B5EF4-FFF2-40B4-BE49-F238E27FC236}">
                <a16:creationId xmlns:a16="http://schemas.microsoft.com/office/drawing/2014/main" id="{0D356BFB-25F5-FBA3-518C-5972960BDFE4}"/>
              </a:ext>
            </a:extLst>
          </p:cNvPr>
          <p:cNvCxnSpPr/>
          <p:nvPr/>
        </p:nvCxnSpPr>
        <p:spPr bwMode="auto">
          <a:xfrm flipV="1">
            <a:off x="1153955" y="4283558"/>
            <a:ext cx="5184674" cy="1"/>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217" name="TextBox 216">
            <a:extLst>
              <a:ext uri="{FF2B5EF4-FFF2-40B4-BE49-F238E27FC236}">
                <a16:creationId xmlns:a16="http://schemas.microsoft.com/office/drawing/2014/main" id="{DB57EE6E-D753-5451-6A07-89C05BD33467}"/>
              </a:ext>
            </a:extLst>
          </p:cNvPr>
          <p:cNvSpPr txBox="1"/>
          <p:nvPr/>
        </p:nvSpPr>
        <p:spPr>
          <a:xfrm>
            <a:off x="2267700" y="4283558"/>
            <a:ext cx="4762220" cy="338554"/>
          </a:xfrm>
          <a:prstGeom prst="rect">
            <a:avLst/>
          </a:prstGeom>
          <a:noFill/>
        </p:spPr>
        <p:txBody>
          <a:bodyPr wrap="square" rtlCol="0">
            <a:spAutoFit/>
          </a:bodyPr>
          <a:lstStyle/>
          <a:p>
            <a:r>
              <a:rPr lang="en-GB" sz="1600" dirty="0"/>
              <a:t>Wafer grounded on chuck</a:t>
            </a:r>
          </a:p>
        </p:txBody>
      </p:sp>
      <p:sp>
        <p:nvSpPr>
          <p:cNvPr id="218" name="TextBox 217">
            <a:extLst>
              <a:ext uri="{FF2B5EF4-FFF2-40B4-BE49-F238E27FC236}">
                <a16:creationId xmlns:a16="http://schemas.microsoft.com/office/drawing/2014/main" id="{0A60C323-85E3-417F-FBD4-E42B9E11B272}"/>
              </a:ext>
            </a:extLst>
          </p:cNvPr>
          <p:cNvSpPr txBox="1"/>
          <p:nvPr/>
        </p:nvSpPr>
        <p:spPr>
          <a:xfrm>
            <a:off x="5565651" y="1245418"/>
            <a:ext cx="3110805" cy="738664"/>
          </a:xfrm>
          <a:prstGeom prst="rect">
            <a:avLst/>
          </a:prstGeom>
          <a:noFill/>
        </p:spPr>
        <p:txBody>
          <a:bodyPr wrap="square" rtlCol="0">
            <a:spAutoFit/>
          </a:bodyPr>
          <a:lstStyle/>
          <a:p>
            <a:r>
              <a:rPr lang="en-GB" sz="1400" dirty="0"/>
              <a:t>RIE (Reactive Ion Etch) and plasma processes can build up charge on gate</a:t>
            </a:r>
          </a:p>
        </p:txBody>
      </p:sp>
      <p:pic>
        <p:nvPicPr>
          <p:cNvPr id="588802" name="Picture 2">
            <a:extLst>
              <a:ext uri="{FF2B5EF4-FFF2-40B4-BE49-F238E27FC236}">
                <a16:creationId xmlns:a16="http://schemas.microsoft.com/office/drawing/2014/main" id="{1AE00524-767D-D975-2BEF-DADF38B826B5}"/>
              </a:ext>
            </a:extLst>
          </p:cNvPr>
          <p:cNvPicPr>
            <a:picLocks noChangeAspect="1" noChangeArrowheads="1"/>
          </p:cNvPicPr>
          <p:nvPr/>
        </p:nvPicPr>
        <p:blipFill>
          <a:blip r:embed="rId3" cstate="print"/>
          <a:srcRect b="60526"/>
          <a:stretch>
            <a:fillRect/>
          </a:stretch>
        </p:blipFill>
        <p:spPr bwMode="auto">
          <a:xfrm>
            <a:off x="934071" y="6045388"/>
            <a:ext cx="7384544" cy="480486"/>
          </a:xfrm>
          <a:prstGeom prst="rect">
            <a:avLst/>
          </a:prstGeom>
          <a:noFill/>
          <a:ln w="9525">
            <a:noFill/>
            <a:miter lim="800000"/>
            <a:headEnd/>
            <a:tailEnd/>
          </a:ln>
        </p:spPr>
      </p:pic>
      <p:sp>
        <p:nvSpPr>
          <p:cNvPr id="90" name="TextBox 89">
            <a:extLst>
              <a:ext uri="{FF2B5EF4-FFF2-40B4-BE49-F238E27FC236}">
                <a16:creationId xmlns:a16="http://schemas.microsoft.com/office/drawing/2014/main" id="{3EA66F4A-A0D3-3484-543C-51FD0F1DE1A7}"/>
              </a:ext>
            </a:extLst>
          </p:cNvPr>
          <p:cNvSpPr txBox="1"/>
          <p:nvPr/>
        </p:nvSpPr>
        <p:spPr>
          <a:xfrm>
            <a:off x="3697620" y="6581001"/>
            <a:ext cx="5512960" cy="276999"/>
          </a:xfrm>
          <a:prstGeom prst="rect">
            <a:avLst/>
          </a:prstGeom>
          <a:noFill/>
        </p:spPr>
        <p:txBody>
          <a:bodyPr wrap="square" rtlCol="0">
            <a:spAutoFit/>
          </a:bodyPr>
          <a:lstStyle/>
          <a:p>
            <a:r>
              <a:rPr lang="en-GB" sz="1200" dirty="0"/>
              <a:t>Text from: Design kit and Technology training CMOS8RF (CMRF8SF) V1700, p.148</a:t>
            </a:r>
          </a:p>
        </p:txBody>
      </p:sp>
      <p:sp>
        <p:nvSpPr>
          <p:cNvPr id="3" name="TextBox 2">
            <a:extLst>
              <a:ext uri="{FF2B5EF4-FFF2-40B4-BE49-F238E27FC236}">
                <a16:creationId xmlns:a16="http://schemas.microsoft.com/office/drawing/2014/main" id="{8FA9DC73-9CFC-D106-8508-76C9A01EA419}"/>
              </a:ext>
            </a:extLst>
          </p:cNvPr>
          <p:cNvSpPr txBox="1"/>
          <p:nvPr/>
        </p:nvSpPr>
        <p:spPr>
          <a:xfrm>
            <a:off x="283278" y="4594165"/>
            <a:ext cx="8640961" cy="1477328"/>
          </a:xfrm>
          <a:prstGeom prst="rect">
            <a:avLst/>
          </a:prstGeom>
          <a:noFill/>
        </p:spPr>
        <p:txBody>
          <a:bodyPr wrap="square">
            <a:spAutoFit/>
          </a:bodyPr>
          <a:lstStyle/>
          <a:p>
            <a:r>
              <a:rPr lang="en-GB" sz="1800" dirty="0">
                <a:effectLst/>
                <a:latin typeface="Aptos" panose="020B0004020202020204" pitchFamily="34" charset="0"/>
                <a:ea typeface="Aptos" panose="020B0004020202020204" pitchFamily="34" charset="0"/>
                <a:cs typeface="Aptos" panose="020B0004020202020204" pitchFamily="34" charset="0"/>
              </a:rPr>
              <a:t>The cause was found to be gate oxide damage during wafer processing</a:t>
            </a:r>
          </a:p>
          <a:p>
            <a:pPr marL="285750" indent="-285750">
              <a:buFont typeface="Arial" panose="020B0604020202020204" pitchFamily="34" charset="0"/>
              <a:buChar char="•"/>
            </a:pPr>
            <a:r>
              <a:rPr lang="en-GB" dirty="0">
                <a:latin typeface="Aptos" panose="020B0004020202020204" pitchFamily="34" charset="0"/>
                <a:ea typeface="Aptos" panose="020B0004020202020204" pitchFamily="34" charset="0"/>
                <a:cs typeface="Aptos" panose="020B0004020202020204" pitchFamily="34" charset="0"/>
              </a:rPr>
              <a:t>CMOS processes are not optimized for our large/mixed-mode chips</a:t>
            </a:r>
            <a:endParaRPr lang="en-GB" sz="1800" dirty="0">
              <a:effectLst/>
              <a:latin typeface="Aptos" panose="020B0004020202020204" pitchFamily="34" charset="0"/>
              <a:ea typeface="Aptos" panose="020B0004020202020204" pitchFamily="34" charset="0"/>
              <a:cs typeface="Aptos" panose="020B0004020202020204" pitchFamily="34" charset="0"/>
            </a:endParaRPr>
          </a:p>
          <a:p>
            <a:r>
              <a:rPr lang="en-GB" dirty="0">
                <a:latin typeface="Aptos" panose="020B0004020202020204" pitchFamily="34" charset="0"/>
              </a:rPr>
              <a:t>The solution was to change the architecture of the bias distribution (buffers) and add tie down diodes.</a:t>
            </a:r>
          </a:p>
          <a:p>
            <a:r>
              <a:rPr lang="en-GB" dirty="0">
                <a:latin typeface="Aptos" panose="020B0004020202020204" pitchFamily="34" charset="0"/>
              </a:rPr>
              <a:t>Our experience was shared with other designs in HEP, preventing the same issues</a:t>
            </a:r>
            <a:endParaRPr lang="en-GB" dirty="0"/>
          </a:p>
        </p:txBody>
      </p:sp>
    </p:spTree>
    <p:extLst>
      <p:ext uri="{BB962C8B-B14F-4D97-AF65-F5344CB8AC3E}">
        <p14:creationId xmlns:p14="http://schemas.microsoft.com/office/powerpoint/2010/main" val="18684847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9BE103-4976-6C8B-0468-D16FA99771EE}"/>
            </a:ext>
          </a:extLst>
        </p:cNvPr>
        <p:cNvGrpSpPr/>
        <p:nvPr/>
      </p:nvGrpSpPr>
      <p:grpSpPr>
        <a:xfrm>
          <a:off x="0" y="0"/>
          <a:ext cx="0" cy="0"/>
          <a:chOff x="0" y="0"/>
          <a:chExt cx="0" cy="0"/>
        </a:xfrm>
      </p:grpSpPr>
      <p:sp>
        <p:nvSpPr>
          <p:cNvPr id="219" name="Rectangle 218">
            <a:extLst>
              <a:ext uri="{FF2B5EF4-FFF2-40B4-BE49-F238E27FC236}">
                <a16:creationId xmlns:a16="http://schemas.microsoft.com/office/drawing/2014/main" id="{8E955BD5-7ED8-BD4B-8773-5FE573C31600}"/>
              </a:ext>
            </a:extLst>
          </p:cNvPr>
          <p:cNvSpPr/>
          <p:nvPr/>
        </p:nvSpPr>
        <p:spPr bwMode="auto">
          <a:xfrm>
            <a:off x="4572001" y="2555333"/>
            <a:ext cx="1613010" cy="192025"/>
          </a:xfrm>
          <a:prstGeom prst="rect">
            <a:avLst/>
          </a:prstGeom>
          <a:solidFill>
            <a:schemeClr val="tx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sp>
        <p:nvSpPr>
          <p:cNvPr id="2" name="Title 1">
            <a:extLst>
              <a:ext uri="{FF2B5EF4-FFF2-40B4-BE49-F238E27FC236}">
                <a16:creationId xmlns:a16="http://schemas.microsoft.com/office/drawing/2014/main" id="{1E33E1A1-C30A-BC45-9DB9-A68DAA54FE33}"/>
              </a:ext>
            </a:extLst>
          </p:cNvPr>
          <p:cNvSpPr>
            <a:spLocks noGrp="1"/>
          </p:cNvSpPr>
          <p:nvPr>
            <p:ph type="title"/>
          </p:nvPr>
        </p:nvSpPr>
        <p:spPr>
          <a:xfrm>
            <a:off x="0" y="0"/>
            <a:ext cx="9144000" cy="944563"/>
          </a:xfrm>
        </p:spPr>
        <p:txBody>
          <a:bodyPr/>
          <a:lstStyle/>
          <a:p>
            <a:r>
              <a:rPr lang="en-GB" dirty="0"/>
              <a:t>Antenna effects</a:t>
            </a:r>
          </a:p>
        </p:txBody>
      </p:sp>
      <p:sp>
        <p:nvSpPr>
          <p:cNvPr id="8" name="Rectangle 7">
            <a:extLst>
              <a:ext uri="{FF2B5EF4-FFF2-40B4-BE49-F238E27FC236}">
                <a16:creationId xmlns:a16="http://schemas.microsoft.com/office/drawing/2014/main" id="{FB815582-099B-D098-CF8C-2FDC561CFA31}"/>
              </a:ext>
            </a:extLst>
          </p:cNvPr>
          <p:cNvSpPr/>
          <p:nvPr/>
        </p:nvSpPr>
        <p:spPr bwMode="auto">
          <a:xfrm>
            <a:off x="2190891" y="3054598"/>
            <a:ext cx="844910" cy="307240"/>
          </a:xfrm>
          <a:prstGeom prst="rect">
            <a:avLst/>
          </a:prstGeom>
          <a:solidFill>
            <a:schemeClr val="accent2">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sp>
        <p:nvSpPr>
          <p:cNvPr id="11" name="Round Same Side Corner Rectangle 10">
            <a:extLst>
              <a:ext uri="{FF2B5EF4-FFF2-40B4-BE49-F238E27FC236}">
                <a16:creationId xmlns:a16="http://schemas.microsoft.com/office/drawing/2014/main" id="{409BB99F-1657-A8E8-2579-30D8B196D29B}"/>
              </a:ext>
            </a:extLst>
          </p:cNvPr>
          <p:cNvSpPr/>
          <p:nvPr/>
        </p:nvSpPr>
        <p:spPr bwMode="auto">
          <a:xfrm rot="10800000">
            <a:off x="1384385" y="3477849"/>
            <a:ext cx="710587" cy="421657"/>
          </a:xfrm>
          <a:prstGeom prst="round2SameRect">
            <a:avLst>
              <a:gd name="adj1" fmla="val 50000"/>
              <a:gd name="adj2" fmla="val 0"/>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sp>
        <p:nvSpPr>
          <p:cNvPr id="12" name="Round Same Side Corner Rectangle 11">
            <a:extLst>
              <a:ext uri="{FF2B5EF4-FFF2-40B4-BE49-F238E27FC236}">
                <a16:creationId xmlns:a16="http://schemas.microsoft.com/office/drawing/2014/main" id="{A36B11E2-191F-F2FE-1DEE-FF125F7F54D1}"/>
              </a:ext>
            </a:extLst>
          </p:cNvPr>
          <p:cNvSpPr/>
          <p:nvPr/>
        </p:nvSpPr>
        <p:spPr bwMode="auto">
          <a:xfrm rot="10800000">
            <a:off x="3112611" y="3477850"/>
            <a:ext cx="710587" cy="421657"/>
          </a:xfrm>
          <a:prstGeom prst="round2SameRect">
            <a:avLst>
              <a:gd name="adj1" fmla="val 50000"/>
              <a:gd name="adj2" fmla="val 0"/>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sp>
        <p:nvSpPr>
          <p:cNvPr id="13" name="Round Same Side Corner Rectangle 12">
            <a:extLst>
              <a:ext uri="{FF2B5EF4-FFF2-40B4-BE49-F238E27FC236}">
                <a16:creationId xmlns:a16="http://schemas.microsoft.com/office/drawing/2014/main" id="{495403A3-4D2B-111E-9588-B3005B404F29}"/>
              </a:ext>
            </a:extLst>
          </p:cNvPr>
          <p:cNvSpPr/>
          <p:nvPr/>
        </p:nvSpPr>
        <p:spPr bwMode="auto">
          <a:xfrm rot="10800000">
            <a:off x="1922056" y="3477850"/>
            <a:ext cx="307240" cy="153620"/>
          </a:xfrm>
          <a:prstGeom prst="round2SameRect">
            <a:avLst>
              <a:gd name="adj1" fmla="val 50000"/>
              <a:gd name="adj2" fmla="val 0"/>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sp>
        <p:nvSpPr>
          <p:cNvPr id="14" name="Round Same Side Corner Rectangle 13">
            <a:extLst>
              <a:ext uri="{FF2B5EF4-FFF2-40B4-BE49-F238E27FC236}">
                <a16:creationId xmlns:a16="http://schemas.microsoft.com/office/drawing/2014/main" id="{F5A69A84-E929-0DFE-BB60-2BBD3EF0B2C0}"/>
              </a:ext>
            </a:extLst>
          </p:cNvPr>
          <p:cNvSpPr/>
          <p:nvPr/>
        </p:nvSpPr>
        <p:spPr bwMode="auto">
          <a:xfrm rot="10800000">
            <a:off x="2997397" y="3477052"/>
            <a:ext cx="307240" cy="153620"/>
          </a:xfrm>
          <a:prstGeom prst="round2SameRect">
            <a:avLst>
              <a:gd name="adj1" fmla="val 50000"/>
              <a:gd name="adj2" fmla="val 0"/>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5" name="Straight Connector 14">
            <a:extLst>
              <a:ext uri="{FF2B5EF4-FFF2-40B4-BE49-F238E27FC236}">
                <a16:creationId xmlns:a16="http://schemas.microsoft.com/office/drawing/2014/main" id="{1627F568-B3E9-72BF-F5C4-44FFA2CC76CC}"/>
              </a:ext>
            </a:extLst>
          </p:cNvPr>
          <p:cNvCxnSpPr/>
          <p:nvPr/>
        </p:nvCxnSpPr>
        <p:spPr bwMode="auto">
          <a:xfrm flipV="1">
            <a:off x="1153956" y="3477849"/>
            <a:ext cx="5184674" cy="1"/>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76" name="Rectangle 75">
            <a:extLst>
              <a:ext uri="{FF2B5EF4-FFF2-40B4-BE49-F238E27FC236}">
                <a16:creationId xmlns:a16="http://schemas.microsoft.com/office/drawing/2014/main" id="{15EF5377-E9E9-E4EE-6F8B-08D4252C272E}"/>
              </a:ext>
            </a:extLst>
          </p:cNvPr>
          <p:cNvSpPr/>
          <p:nvPr/>
        </p:nvSpPr>
        <p:spPr bwMode="auto">
          <a:xfrm>
            <a:off x="2459726" y="2746063"/>
            <a:ext cx="192025" cy="307240"/>
          </a:xfrm>
          <a:prstGeom prst="rect">
            <a:avLst/>
          </a:prstGeom>
          <a:solidFill>
            <a:schemeClr val="tx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sp>
        <p:nvSpPr>
          <p:cNvPr id="77" name="Rectangle 76">
            <a:extLst>
              <a:ext uri="{FF2B5EF4-FFF2-40B4-BE49-F238E27FC236}">
                <a16:creationId xmlns:a16="http://schemas.microsoft.com/office/drawing/2014/main" id="{618A21B7-9377-6FF5-F8C4-536B22D251E4}"/>
              </a:ext>
            </a:extLst>
          </p:cNvPr>
          <p:cNvSpPr/>
          <p:nvPr/>
        </p:nvSpPr>
        <p:spPr bwMode="auto">
          <a:xfrm>
            <a:off x="2306105" y="2556128"/>
            <a:ext cx="2265895" cy="191229"/>
          </a:xfrm>
          <a:prstGeom prst="rect">
            <a:avLst/>
          </a:prstGeom>
          <a:solidFill>
            <a:schemeClr val="tx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sp>
        <p:nvSpPr>
          <p:cNvPr id="78" name="TextBox 77">
            <a:extLst>
              <a:ext uri="{FF2B5EF4-FFF2-40B4-BE49-F238E27FC236}">
                <a16:creationId xmlns:a16="http://schemas.microsoft.com/office/drawing/2014/main" id="{037CE2EF-C790-5BB5-2BA7-CF8FF1F746F7}"/>
              </a:ext>
            </a:extLst>
          </p:cNvPr>
          <p:cNvSpPr txBox="1"/>
          <p:nvPr/>
        </p:nvSpPr>
        <p:spPr>
          <a:xfrm>
            <a:off x="1499600" y="3477849"/>
            <a:ext cx="652885" cy="400110"/>
          </a:xfrm>
          <a:prstGeom prst="rect">
            <a:avLst/>
          </a:prstGeom>
          <a:noFill/>
        </p:spPr>
        <p:txBody>
          <a:bodyPr wrap="square" rtlCol="0">
            <a:spAutoFit/>
          </a:bodyPr>
          <a:lstStyle/>
          <a:p>
            <a:r>
              <a:rPr lang="en-GB" dirty="0"/>
              <a:t>n+</a:t>
            </a:r>
          </a:p>
        </p:txBody>
      </p:sp>
      <p:sp>
        <p:nvSpPr>
          <p:cNvPr id="79" name="TextBox 78">
            <a:extLst>
              <a:ext uri="{FF2B5EF4-FFF2-40B4-BE49-F238E27FC236}">
                <a16:creationId xmlns:a16="http://schemas.microsoft.com/office/drawing/2014/main" id="{0B92584C-7873-0ECF-C213-3DDC2515FF20}"/>
              </a:ext>
            </a:extLst>
          </p:cNvPr>
          <p:cNvSpPr txBox="1"/>
          <p:nvPr/>
        </p:nvSpPr>
        <p:spPr>
          <a:xfrm>
            <a:off x="3266230" y="3477849"/>
            <a:ext cx="652885" cy="400110"/>
          </a:xfrm>
          <a:prstGeom prst="rect">
            <a:avLst/>
          </a:prstGeom>
          <a:noFill/>
        </p:spPr>
        <p:txBody>
          <a:bodyPr wrap="square" rtlCol="0">
            <a:spAutoFit/>
          </a:bodyPr>
          <a:lstStyle/>
          <a:p>
            <a:r>
              <a:rPr lang="en-GB" dirty="0"/>
              <a:t>n+</a:t>
            </a:r>
          </a:p>
        </p:txBody>
      </p:sp>
      <p:sp>
        <p:nvSpPr>
          <p:cNvPr id="80" name="Rectangle 79">
            <a:extLst>
              <a:ext uri="{FF2B5EF4-FFF2-40B4-BE49-F238E27FC236}">
                <a16:creationId xmlns:a16="http://schemas.microsoft.com/office/drawing/2014/main" id="{2DCC53E7-7628-98AB-E7E5-A33984B8B5C4}"/>
              </a:ext>
            </a:extLst>
          </p:cNvPr>
          <p:cNvSpPr/>
          <p:nvPr/>
        </p:nvSpPr>
        <p:spPr bwMode="auto">
          <a:xfrm>
            <a:off x="5148075" y="2748154"/>
            <a:ext cx="192025" cy="729695"/>
          </a:xfrm>
          <a:prstGeom prst="rect">
            <a:avLst/>
          </a:prstGeom>
          <a:solidFill>
            <a:schemeClr val="tx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sp>
        <p:nvSpPr>
          <p:cNvPr id="83" name="Round Same Side Corner Rectangle 82">
            <a:extLst>
              <a:ext uri="{FF2B5EF4-FFF2-40B4-BE49-F238E27FC236}">
                <a16:creationId xmlns:a16="http://schemas.microsoft.com/office/drawing/2014/main" id="{B6E0BB6E-6487-980D-CEFD-AAF374BAD34F}"/>
              </a:ext>
            </a:extLst>
          </p:cNvPr>
          <p:cNvSpPr/>
          <p:nvPr/>
        </p:nvSpPr>
        <p:spPr bwMode="auto">
          <a:xfrm rot="10800000">
            <a:off x="4917645" y="3477849"/>
            <a:ext cx="710587" cy="421657"/>
          </a:xfrm>
          <a:prstGeom prst="round2SameRect">
            <a:avLst>
              <a:gd name="adj1" fmla="val 50000"/>
              <a:gd name="adj2" fmla="val 0"/>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sp>
        <p:nvSpPr>
          <p:cNvPr id="84" name="TextBox 83">
            <a:extLst>
              <a:ext uri="{FF2B5EF4-FFF2-40B4-BE49-F238E27FC236}">
                <a16:creationId xmlns:a16="http://schemas.microsoft.com/office/drawing/2014/main" id="{4A660C67-5D52-E5CB-DDA9-3CCB001FD625}"/>
              </a:ext>
            </a:extLst>
          </p:cNvPr>
          <p:cNvSpPr txBox="1"/>
          <p:nvPr/>
        </p:nvSpPr>
        <p:spPr>
          <a:xfrm>
            <a:off x="5032860" y="3477849"/>
            <a:ext cx="652885" cy="400110"/>
          </a:xfrm>
          <a:prstGeom prst="rect">
            <a:avLst/>
          </a:prstGeom>
          <a:noFill/>
        </p:spPr>
        <p:txBody>
          <a:bodyPr wrap="square" rtlCol="0">
            <a:spAutoFit/>
          </a:bodyPr>
          <a:lstStyle/>
          <a:p>
            <a:r>
              <a:rPr lang="en-GB" dirty="0"/>
              <a:t>n+</a:t>
            </a:r>
          </a:p>
        </p:txBody>
      </p:sp>
      <p:sp>
        <p:nvSpPr>
          <p:cNvPr id="85" name="Oval 84">
            <a:extLst>
              <a:ext uri="{FF2B5EF4-FFF2-40B4-BE49-F238E27FC236}">
                <a16:creationId xmlns:a16="http://schemas.microsoft.com/office/drawing/2014/main" id="{CFF80029-2241-3926-AF5B-8A38BA906BE7}"/>
              </a:ext>
            </a:extLst>
          </p:cNvPr>
          <p:cNvSpPr/>
          <p:nvPr/>
        </p:nvSpPr>
        <p:spPr bwMode="auto">
          <a:xfrm>
            <a:off x="3496661" y="1326373"/>
            <a:ext cx="614480" cy="614480"/>
          </a:xfrm>
          <a:prstGeom prst="ellips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87" name="Straight Arrow Connector 86">
            <a:extLst>
              <a:ext uri="{FF2B5EF4-FFF2-40B4-BE49-F238E27FC236}">
                <a16:creationId xmlns:a16="http://schemas.microsoft.com/office/drawing/2014/main" id="{B195D782-1C20-D576-5B4A-E7FAD7FEE944}"/>
              </a:ext>
            </a:extLst>
          </p:cNvPr>
          <p:cNvCxnSpPr/>
          <p:nvPr/>
        </p:nvCxnSpPr>
        <p:spPr bwMode="auto">
          <a:xfrm>
            <a:off x="3803900" y="1454288"/>
            <a:ext cx="0" cy="422455"/>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88" name="Straight Connector 87">
            <a:extLst>
              <a:ext uri="{FF2B5EF4-FFF2-40B4-BE49-F238E27FC236}">
                <a16:creationId xmlns:a16="http://schemas.microsoft.com/office/drawing/2014/main" id="{4D848E4D-BAED-D41C-4B1F-C822BFC532B7}"/>
              </a:ext>
            </a:extLst>
          </p:cNvPr>
          <p:cNvCxnSpPr/>
          <p:nvPr/>
        </p:nvCxnSpPr>
        <p:spPr bwMode="auto">
          <a:xfrm flipV="1">
            <a:off x="3803900" y="1940854"/>
            <a:ext cx="0" cy="614479"/>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91" name="Straight Connector 90">
            <a:extLst>
              <a:ext uri="{FF2B5EF4-FFF2-40B4-BE49-F238E27FC236}">
                <a16:creationId xmlns:a16="http://schemas.microsoft.com/office/drawing/2014/main" id="{54C12708-5AAA-3AE9-C0A4-358D1FCBB3A3}"/>
              </a:ext>
            </a:extLst>
          </p:cNvPr>
          <p:cNvCxnSpPr/>
          <p:nvPr/>
        </p:nvCxnSpPr>
        <p:spPr bwMode="auto">
          <a:xfrm flipV="1">
            <a:off x="3803900" y="980728"/>
            <a:ext cx="0" cy="345645"/>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152" name="Oval 151">
            <a:extLst>
              <a:ext uri="{FF2B5EF4-FFF2-40B4-BE49-F238E27FC236}">
                <a16:creationId xmlns:a16="http://schemas.microsoft.com/office/drawing/2014/main" id="{4B3567B4-FDCC-F945-7749-5A82BAE9FA95}"/>
              </a:ext>
            </a:extLst>
          </p:cNvPr>
          <p:cNvSpPr/>
          <p:nvPr/>
        </p:nvSpPr>
        <p:spPr bwMode="auto">
          <a:xfrm>
            <a:off x="4183071" y="1362401"/>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53" name="Straight Connector 152">
            <a:extLst>
              <a:ext uri="{FF2B5EF4-FFF2-40B4-BE49-F238E27FC236}">
                <a16:creationId xmlns:a16="http://schemas.microsoft.com/office/drawing/2014/main" id="{B37EB2D5-97F0-F01E-655D-1731487682D8}"/>
              </a:ext>
            </a:extLst>
          </p:cNvPr>
          <p:cNvCxnSpPr/>
          <p:nvPr/>
        </p:nvCxnSpPr>
        <p:spPr bwMode="auto">
          <a:xfrm>
            <a:off x="4202121" y="1423148"/>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4" name="Straight Connector 153">
            <a:extLst>
              <a:ext uri="{FF2B5EF4-FFF2-40B4-BE49-F238E27FC236}">
                <a16:creationId xmlns:a16="http://schemas.microsoft.com/office/drawing/2014/main" id="{68A575FC-E2CE-F486-663D-0AA6E4742EDB}"/>
              </a:ext>
            </a:extLst>
          </p:cNvPr>
          <p:cNvCxnSpPr/>
          <p:nvPr/>
        </p:nvCxnSpPr>
        <p:spPr bwMode="auto">
          <a:xfrm flipV="1">
            <a:off x="4241746" y="1387801"/>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55" name="Oval 154">
            <a:extLst>
              <a:ext uri="{FF2B5EF4-FFF2-40B4-BE49-F238E27FC236}">
                <a16:creationId xmlns:a16="http://schemas.microsoft.com/office/drawing/2014/main" id="{E6FDC2AA-B810-D65E-2079-1B7B18BC928A}"/>
              </a:ext>
            </a:extLst>
          </p:cNvPr>
          <p:cNvSpPr/>
          <p:nvPr/>
        </p:nvSpPr>
        <p:spPr bwMode="auto">
          <a:xfrm>
            <a:off x="4335471" y="1514801"/>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56" name="Straight Connector 155">
            <a:extLst>
              <a:ext uri="{FF2B5EF4-FFF2-40B4-BE49-F238E27FC236}">
                <a16:creationId xmlns:a16="http://schemas.microsoft.com/office/drawing/2014/main" id="{8D25552F-7332-F56E-E35E-12E615E0B0DA}"/>
              </a:ext>
            </a:extLst>
          </p:cNvPr>
          <p:cNvCxnSpPr/>
          <p:nvPr/>
        </p:nvCxnSpPr>
        <p:spPr bwMode="auto">
          <a:xfrm>
            <a:off x="4354521" y="1575548"/>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7" name="Straight Connector 156">
            <a:extLst>
              <a:ext uri="{FF2B5EF4-FFF2-40B4-BE49-F238E27FC236}">
                <a16:creationId xmlns:a16="http://schemas.microsoft.com/office/drawing/2014/main" id="{99C4A92B-697C-F3F2-7296-1BE457A3587D}"/>
              </a:ext>
            </a:extLst>
          </p:cNvPr>
          <p:cNvCxnSpPr/>
          <p:nvPr/>
        </p:nvCxnSpPr>
        <p:spPr bwMode="auto">
          <a:xfrm flipV="1">
            <a:off x="4394146" y="1540201"/>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58" name="Oval 157">
            <a:extLst>
              <a:ext uri="{FF2B5EF4-FFF2-40B4-BE49-F238E27FC236}">
                <a16:creationId xmlns:a16="http://schemas.microsoft.com/office/drawing/2014/main" id="{340E7451-F05F-9D04-9804-DEFC593ADC98}"/>
              </a:ext>
            </a:extLst>
          </p:cNvPr>
          <p:cNvSpPr/>
          <p:nvPr/>
        </p:nvSpPr>
        <p:spPr bwMode="auto">
          <a:xfrm>
            <a:off x="4487871" y="1667201"/>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59" name="Straight Connector 158">
            <a:extLst>
              <a:ext uri="{FF2B5EF4-FFF2-40B4-BE49-F238E27FC236}">
                <a16:creationId xmlns:a16="http://schemas.microsoft.com/office/drawing/2014/main" id="{483A78C0-2082-4A93-D769-3B6768610305}"/>
              </a:ext>
            </a:extLst>
          </p:cNvPr>
          <p:cNvCxnSpPr/>
          <p:nvPr/>
        </p:nvCxnSpPr>
        <p:spPr bwMode="auto">
          <a:xfrm>
            <a:off x="4506921" y="1727948"/>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0" name="Straight Connector 159">
            <a:extLst>
              <a:ext uri="{FF2B5EF4-FFF2-40B4-BE49-F238E27FC236}">
                <a16:creationId xmlns:a16="http://schemas.microsoft.com/office/drawing/2014/main" id="{33FAF6D9-EB3E-8E09-13B6-90B6CBEAD0F2}"/>
              </a:ext>
            </a:extLst>
          </p:cNvPr>
          <p:cNvCxnSpPr/>
          <p:nvPr/>
        </p:nvCxnSpPr>
        <p:spPr bwMode="auto">
          <a:xfrm flipV="1">
            <a:off x="4546546" y="1692601"/>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1" name="Oval 160">
            <a:extLst>
              <a:ext uri="{FF2B5EF4-FFF2-40B4-BE49-F238E27FC236}">
                <a16:creationId xmlns:a16="http://schemas.microsoft.com/office/drawing/2014/main" id="{C4FD2E1B-DE77-AAF7-0BEF-18C8E2508241}"/>
              </a:ext>
            </a:extLst>
          </p:cNvPr>
          <p:cNvSpPr/>
          <p:nvPr/>
        </p:nvSpPr>
        <p:spPr bwMode="auto">
          <a:xfrm>
            <a:off x="4378083" y="1172144"/>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62" name="Straight Connector 161">
            <a:extLst>
              <a:ext uri="{FF2B5EF4-FFF2-40B4-BE49-F238E27FC236}">
                <a16:creationId xmlns:a16="http://schemas.microsoft.com/office/drawing/2014/main" id="{EAA04952-11B2-F9DB-9A36-B2347518310A}"/>
              </a:ext>
            </a:extLst>
          </p:cNvPr>
          <p:cNvCxnSpPr/>
          <p:nvPr/>
        </p:nvCxnSpPr>
        <p:spPr bwMode="auto">
          <a:xfrm>
            <a:off x="4397133" y="1232891"/>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3" name="Straight Connector 162">
            <a:extLst>
              <a:ext uri="{FF2B5EF4-FFF2-40B4-BE49-F238E27FC236}">
                <a16:creationId xmlns:a16="http://schemas.microsoft.com/office/drawing/2014/main" id="{B1E6B9B2-2F4C-B74D-7BB7-37889ACBEE57}"/>
              </a:ext>
            </a:extLst>
          </p:cNvPr>
          <p:cNvCxnSpPr/>
          <p:nvPr/>
        </p:nvCxnSpPr>
        <p:spPr bwMode="auto">
          <a:xfrm flipV="1">
            <a:off x="4436758" y="1197544"/>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4" name="Oval 163">
            <a:extLst>
              <a:ext uri="{FF2B5EF4-FFF2-40B4-BE49-F238E27FC236}">
                <a16:creationId xmlns:a16="http://schemas.microsoft.com/office/drawing/2014/main" id="{EFF65E07-7C71-43C1-DE76-77ACFD9E25DE}"/>
              </a:ext>
            </a:extLst>
          </p:cNvPr>
          <p:cNvSpPr/>
          <p:nvPr/>
        </p:nvSpPr>
        <p:spPr bwMode="auto">
          <a:xfrm>
            <a:off x="4530483" y="1324544"/>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65" name="Straight Connector 164">
            <a:extLst>
              <a:ext uri="{FF2B5EF4-FFF2-40B4-BE49-F238E27FC236}">
                <a16:creationId xmlns:a16="http://schemas.microsoft.com/office/drawing/2014/main" id="{AF18D52A-B7B9-CCE6-6472-462D7D56E726}"/>
              </a:ext>
            </a:extLst>
          </p:cNvPr>
          <p:cNvCxnSpPr/>
          <p:nvPr/>
        </p:nvCxnSpPr>
        <p:spPr bwMode="auto">
          <a:xfrm>
            <a:off x="4549533" y="1385291"/>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6" name="Straight Connector 165">
            <a:extLst>
              <a:ext uri="{FF2B5EF4-FFF2-40B4-BE49-F238E27FC236}">
                <a16:creationId xmlns:a16="http://schemas.microsoft.com/office/drawing/2014/main" id="{F1D1D774-65FC-F5F6-6D02-6D49CA547CA2}"/>
              </a:ext>
            </a:extLst>
          </p:cNvPr>
          <p:cNvCxnSpPr/>
          <p:nvPr/>
        </p:nvCxnSpPr>
        <p:spPr bwMode="auto">
          <a:xfrm flipV="1">
            <a:off x="4589158" y="1349944"/>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7" name="Oval 166">
            <a:extLst>
              <a:ext uri="{FF2B5EF4-FFF2-40B4-BE49-F238E27FC236}">
                <a16:creationId xmlns:a16="http://schemas.microsoft.com/office/drawing/2014/main" id="{A379280B-9014-C1EF-B805-ABD16D55E3BA}"/>
              </a:ext>
            </a:extLst>
          </p:cNvPr>
          <p:cNvSpPr/>
          <p:nvPr/>
        </p:nvSpPr>
        <p:spPr bwMode="auto">
          <a:xfrm>
            <a:off x="4682883" y="1476944"/>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68" name="Straight Connector 167">
            <a:extLst>
              <a:ext uri="{FF2B5EF4-FFF2-40B4-BE49-F238E27FC236}">
                <a16:creationId xmlns:a16="http://schemas.microsoft.com/office/drawing/2014/main" id="{4E25CE67-409F-98EC-96AF-D4494CC797E2}"/>
              </a:ext>
            </a:extLst>
          </p:cNvPr>
          <p:cNvCxnSpPr/>
          <p:nvPr/>
        </p:nvCxnSpPr>
        <p:spPr bwMode="auto">
          <a:xfrm>
            <a:off x="4701933" y="1537691"/>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9" name="Straight Connector 168">
            <a:extLst>
              <a:ext uri="{FF2B5EF4-FFF2-40B4-BE49-F238E27FC236}">
                <a16:creationId xmlns:a16="http://schemas.microsoft.com/office/drawing/2014/main" id="{3584F16F-A05A-1F70-7A05-26EB015BAF73}"/>
              </a:ext>
            </a:extLst>
          </p:cNvPr>
          <p:cNvCxnSpPr/>
          <p:nvPr/>
        </p:nvCxnSpPr>
        <p:spPr bwMode="auto">
          <a:xfrm flipV="1">
            <a:off x="4741558" y="1502344"/>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70" name="Oval 169">
            <a:extLst>
              <a:ext uri="{FF2B5EF4-FFF2-40B4-BE49-F238E27FC236}">
                <a16:creationId xmlns:a16="http://schemas.microsoft.com/office/drawing/2014/main" id="{D8AD764E-08BA-AEAD-5B7B-735E01482A3E}"/>
              </a:ext>
            </a:extLst>
          </p:cNvPr>
          <p:cNvSpPr/>
          <p:nvPr/>
        </p:nvSpPr>
        <p:spPr bwMode="auto">
          <a:xfrm>
            <a:off x="4911546" y="1474628"/>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71" name="Straight Connector 170">
            <a:extLst>
              <a:ext uri="{FF2B5EF4-FFF2-40B4-BE49-F238E27FC236}">
                <a16:creationId xmlns:a16="http://schemas.microsoft.com/office/drawing/2014/main" id="{BF433E9A-6A7B-EB98-0DEB-5782840503FF}"/>
              </a:ext>
            </a:extLst>
          </p:cNvPr>
          <p:cNvCxnSpPr/>
          <p:nvPr/>
        </p:nvCxnSpPr>
        <p:spPr bwMode="auto">
          <a:xfrm>
            <a:off x="4930596" y="1535375"/>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72" name="Straight Connector 171">
            <a:extLst>
              <a:ext uri="{FF2B5EF4-FFF2-40B4-BE49-F238E27FC236}">
                <a16:creationId xmlns:a16="http://schemas.microsoft.com/office/drawing/2014/main" id="{09451458-BE25-FA3F-8A23-576640056237}"/>
              </a:ext>
            </a:extLst>
          </p:cNvPr>
          <p:cNvCxnSpPr/>
          <p:nvPr/>
        </p:nvCxnSpPr>
        <p:spPr bwMode="auto">
          <a:xfrm flipV="1">
            <a:off x="4970221" y="1500028"/>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73" name="Oval 172">
            <a:extLst>
              <a:ext uri="{FF2B5EF4-FFF2-40B4-BE49-F238E27FC236}">
                <a16:creationId xmlns:a16="http://schemas.microsoft.com/office/drawing/2014/main" id="{05083B11-A031-21EE-D1BD-CB44F37C5E31}"/>
              </a:ext>
            </a:extLst>
          </p:cNvPr>
          <p:cNvSpPr/>
          <p:nvPr/>
        </p:nvSpPr>
        <p:spPr bwMode="auto">
          <a:xfrm>
            <a:off x="5063946" y="1627028"/>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74" name="Straight Connector 173">
            <a:extLst>
              <a:ext uri="{FF2B5EF4-FFF2-40B4-BE49-F238E27FC236}">
                <a16:creationId xmlns:a16="http://schemas.microsoft.com/office/drawing/2014/main" id="{E72749FC-4984-C2E5-9D92-4FBE37E0C331}"/>
              </a:ext>
            </a:extLst>
          </p:cNvPr>
          <p:cNvCxnSpPr/>
          <p:nvPr/>
        </p:nvCxnSpPr>
        <p:spPr bwMode="auto">
          <a:xfrm>
            <a:off x="5082996" y="1687775"/>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75" name="Straight Connector 174">
            <a:extLst>
              <a:ext uri="{FF2B5EF4-FFF2-40B4-BE49-F238E27FC236}">
                <a16:creationId xmlns:a16="http://schemas.microsoft.com/office/drawing/2014/main" id="{92D53A0E-B389-20C3-E16B-F94845E6AE57}"/>
              </a:ext>
            </a:extLst>
          </p:cNvPr>
          <p:cNvCxnSpPr/>
          <p:nvPr/>
        </p:nvCxnSpPr>
        <p:spPr bwMode="auto">
          <a:xfrm flipV="1">
            <a:off x="5122621" y="1652428"/>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76" name="Oval 175">
            <a:extLst>
              <a:ext uri="{FF2B5EF4-FFF2-40B4-BE49-F238E27FC236}">
                <a16:creationId xmlns:a16="http://schemas.microsoft.com/office/drawing/2014/main" id="{A5182238-FF43-CF86-6814-0512EB0B3929}"/>
              </a:ext>
            </a:extLst>
          </p:cNvPr>
          <p:cNvSpPr/>
          <p:nvPr/>
        </p:nvSpPr>
        <p:spPr bwMode="auto">
          <a:xfrm>
            <a:off x="4954158" y="1131971"/>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77" name="Straight Connector 176">
            <a:extLst>
              <a:ext uri="{FF2B5EF4-FFF2-40B4-BE49-F238E27FC236}">
                <a16:creationId xmlns:a16="http://schemas.microsoft.com/office/drawing/2014/main" id="{F57A8E6C-7585-60A1-A672-8E607EC7371F}"/>
              </a:ext>
            </a:extLst>
          </p:cNvPr>
          <p:cNvCxnSpPr/>
          <p:nvPr/>
        </p:nvCxnSpPr>
        <p:spPr bwMode="auto">
          <a:xfrm>
            <a:off x="4973208" y="1192718"/>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78" name="Straight Connector 177">
            <a:extLst>
              <a:ext uri="{FF2B5EF4-FFF2-40B4-BE49-F238E27FC236}">
                <a16:creationId xmlns:a16="http://schemas.microsoft.com/office/drawing/2014/main" id="{34321AF9-C924-8FB1-8D27-1684C0B69825}"/>
              </a:ext>
            </a:extLst>
          </p:cNvPr>
          <p:cNvCxnSpPr/>
          <p:nvPr/>
        </p:nvCxnSpPr>
        <p:spPr bwMode="auto">
          <a:xfrm flipV="1">
            <a:off x="5012833" y="1157371"/>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79" name="Oval 178">
            <a:extLst>
              <a:ext uri="{FF2B5EF4-FFF2-40B4-BE49-F238E27FC236}">
                <a16:creationId xmlns:a16="http://schemas.microsoft.com/office/drawing/2014/main" id="{5CF45030-AF5B-B4C8-7D0E-4A8339D4D0AF}"/>
              </a:ext>
            </a:extLst>
          </p:cNvPr>
          <p:cNvSpPr/>
          <p:nvPr/>
        </p:nvSpPr>
        <p:spPr bwMode="auto">
          <a:xfrm>
            <a:off x="5106558" y="1284371"/>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80" name="Straight Connector 179">
            <a:extLst>
              <a:ext uri="{FF2B5EF4-FFF2-40B4-BE49-F238E27FC236}">
                <a16:creationId xmlns:a16="http://schemas.microsoft.com/office/drawing/2014/main" id="{DBC72907-4D2B-0D42-802B-82B77E516AAE}"/>
              </a:ext>
            </a:extLst>
          </p:cNvPr>
          <p:cNvCxnSpPr/>
          <p:nvPr/>
        </p:nvCxnSpPr>
        <p:spPr bwMode="auto">
          <a:xfrm>
            <a:off x="5125608" y="1345118"/>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1" name="Straight Connector 180">
            <a:extLst>
              <a:ext uri="{FF2B5EF4-FFF2-40B4-BE49-F238E27FC236}">
                <a16:creationId xmlns:a16="http://schemas.microsoft.com/office/drawing/2014/main" id="{5577B89D-442F-BF0C-A965-9F070C0D7E67}"/>
              </a:ext>
            </a:extLst>
          </p:cNvPr>
          <p:cNvCxnSpPr/>
          <p:nvPr/>
        </p:nvCxnSpPr>
        <p:spPr bwMode="auto">
          <a:xfrm flipV="1">
            <a:off x="5165233" y="1309771"/>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82" name="Oval 181">
            <a:extLst>
              <a:ext uri="{FF2B5EF4-FFF2-40B4-BE49-F238E27FC236}">
                <a16:creationId xmlns:a16="http://schemas.microsoft.com/office/drawing/2014/main" id="{1604BB58-7B30-1F00-48B0-A8B4E4811E85}"/>
              </a:ext>
            </a:extLst>
          </p:cNvPr>
          <p:cNvSpPr/>
          <p:nvPr/>
        </p:nvSpPr>
        <p:spPr bwMode="auto">
          <a:xfrm>
            <a:off x="5258958" y="1436771"/>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83" name="Straight Connector 182">
            <a:extLst>
              <a:ext uri="{FF2B5EF4-FFF2-40B4-BE49-F238E27FC236}">
                <a16:creationId xmlns:a16="http://schemas.microsoft.com/office/drawing/2014/main" id="{662833A3-9727-6F61-212F-52F6B5227A6A}"/>
              </a:ext>
            </a:extLst>
          </p:cNvPr>
          <p:cNvCxnSpPr/>
          <p:nvPr/>
        </p:nvCxnSpPr>
        <p:spPr bwMode="auto">
          <a:xfrm>
            <a:off x="5278008" y="1497518"/>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4" name="Straight Connector 183">
            <a:extLst>
              <a:ext uri="{FF2B5EF4-FFF2-40B4-BE49-F238E27FC236}">
                <a16:creationId xmlns:a16="http://schemas.microsoft.com/office/drawing/2014/main" id="{03977354-58F5-1AE3-531D-A9FBD986C453}"/>
              </a:ext>
            </a:extLst>
          </p:cNvPr>
          <p:cNvCxnSpPr/>
          <p:nvPr/>
        </p:nvCxnSpPr>
        <p:spPr bwMode="auto">
          <a:xfrm flipV="1">
            <a:off x="5317633" y="1462171"/>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85" name="Oval 184">
            <a:extLst>
              <a:ext uri="{FF2B5EF4-FFF2-40B4-BE49-F238E27FC236}">
                <a16:creationId xmlns:a16="http://schemas.microsoft.com/office/drawing/2014/main" id="{F444AFCF-A477-5D1B-8ED3-8324068555EE}"/>
              </a:ext>
            </a:extLst>
          </p:cNvPr>
          <p:cNvSpPr/>
          <p:nvPr/>
        </p:nvSpPr>
        <p:spPr bwMode="auto">
          <a:xfrm>
            <a:off x="4760366" y="1247186"/>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86" name="Straight Connector 185">
            <a:extLst>
              <a:ext uri="{FF2B5EF4-FFF2-40B4-BE49-F238E27FC236}">
                <a16:creationId xmlns:a16="http://schemas.microsoft.com/office/drawing/2014/main" id="{B6F9B2BB-6EBF-66C1-C2CF-92BC1FEAAD2F}"/>
              </a:ext>
            </a:extLst>
          </p:cNvPr>
          <p:cNvCxnSpPr/>
          <p:nvPr/>
        </p:nvCxnSpPr>
        <p:spPr bwMode="auto">
          <a:xfrm>
            <a:off x="4779416" y="1307933"/>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7" name="Straight Connector 186">
            <a:extLst>
              <a:ext uri="{FF2B5EF4-FFF2-40B4-BE49-F238E27FC236}">
                <a16:creationId xmlns:a16="http://schemas.microsoft.com/office/drawing/2014/main" id="{DFDA08D0-1A4F-A8F4-17EC-F6960C375E7F}"/>
              </a:ext>
            </a:extLst>
          </p:cNvPr>
          <p:cNvCxnSpPr/>
          <p:nvPr/>
        </p:nvCxnSpPr>
        <p:spPr bwMode="auto">
          <a:xfrm flipV="1">
            <a:off x="4819041" y="1272586"/>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88" name="Oval 187">
            <a:extLst>
              <a:ext uri="{FF2B5EF4-FFF2-40B4-BE49-F238E27FC236}">
                <a16:creationId xmlns:a16="http://schemas.microsoft.com/office/drawing/2014/main" id="{8A6D1CC5-4998-EDDC-0B2A-92A5558A8828}"/>
              </a:ext>
            </a:extLst>
          </p:cNvPr>
          <p:cNvSpPr/>
          <p:nvPr/>
        </p:nvSpPr>
        <p:spPr bwMode="auto">
          <a:xfrm>
            <a:off x="2627784" y="1502087"/>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89" name="Straight Connector 188">
            <a:extLst>
              <a:ext uri="{FF2B5EF4-FFF2-40B4-BE49-F238E27FC236}">
                <a16:creationId xmlns:a16="http://schemas.microsoft.com/office/drawing/2014/main" id="{7B410E46-02C0-5CDF-A278-2F4E4CE59EEB}"/>
              </a:ext>
            </a:extLst>
          </p:cNvPr>
          <p:cNvCxnSpPr/>
          <p:nvPr/>
        </p:nvCxnSpPr>
        <p:spPr bwMode="auto">
          <a:xfrm>
            <a:off x="2646834" y="1562834"/>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90" name="Straight Connector 189">
            <a:extLst>
              <a:ext uri="{FF2B5EF4-FFF2-40B4-BE49-F238E27FC236}">
                <a16:creationId xmlns:a16="http://schemas.microsoft.com/office/drawing/2014/main" id="{CC8CE04B-C876-CA46-BCF6-F50126623859}"/>
              </a:ext>
            </a:extLst>
          </p:cNvPr>
          <p:cNvCxnSpPr/>
          <p:nvPr/>
        </p:nvCxnSpPr>
        <p:spPr bwMode="auto">
          <a:xfrm flipV="1">
            <a:off x="2686459" y="1527487"/>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91" name="Oval 190">
            <a:extLst>
              <a:ext uri="{FF2B5EF4-FFF2-40B4-BE49-F238E27FC236}">
                <a16:creationId xmlns:a16="http://schemas.microsoft.com/office/drawing/2014/main" id="{12D2FC8C-8AFC-843B-889C-5897815423FB}"/>
              </a:ext>
            </a:extLst>
          </p:cNvPr>
          <p:cNvSpPr/>
          <p:nvPr/>
        </p:nvSpPr>
        <p:spPr bwMode="auto">
          <a:xfrm>
            <a:off x="2856447" y="1499771"/>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92" name="Straight Connector 191">
            <a:extLst>
              <a:ext uri="{FF2B5EF4-FFF2-40B4-BE49-F238E27FC236}">
                <a16:creationId xmlns:a16="http://schemas.microsoft.com/office/drawing/2014/main" id="{F40A3046-977C-A63F-671B-F73B90B8C52C}"/>
              </a:ext>
            </a:extLst>
          </p:cNvPr>
          <p:cNvCxnSpPr/>
          <p:nvPr/>
        </p:nvCxnSpPr>
        <p:spPr bwMode="auto">
          <a:xfrm>
            <a:off x="2875497" y="1560518"/>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93" name="Straight Connector 192">
            <a:extLst>
              <a:ext uri="{FF2B5EF4-FFF2-40B4-BE49-F238E27FC236}">
                <a16:creationId xmlns:a16="http://schemas.microsoft.com/office/drawing/2014/main" id="{68E820F5-AD90-9090-789A-2613F505C9C0}"/>
              </a:ext>
            </a:extLst>
          </p:cNvPr>
          <p:cNvCxnSpPr/>
          <p:nvPr/>
        </p:nvCxnSpPr>
        <p:spPr bwMode="auto">
          <a:xfrm flipV="1">
            <a:off x="2915122" y="1525171"/>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94" name="Oval 193">
            <a:extLst>
              <a:ext uri="{FF2B5EF4-FFF2-40B4-BE49-F238E27FC236}">
                <a16:creationId xmlns:a16="http://schemas.microsoft.com/office/drawing/2014/main" id="{281C73A1-5705-D000-26C4-A67DADDBE7EF}"/>
              </a:ext>
            </a:extLst>
          </p:cNvPr>
          <p:cNvSpPr/>
          <p:nvPr/>
        </p:nvSpPr>
        <p:spPr bwMode="auto">
          <a:xfrm>
            <a:off x="3008847" y="1652171"/>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95" name="Straight Connector 194">
            <a:extLst>
              <a:ext uri="{FF2B5EF4-FFF2-40B4-BE49-F238E27FC236}">
                <a16:creationId xmlns:a16="http://schemas.microsoft.com/office/drawing/2014/main" id="{C6C455F7-5FD5-6178-984E-D683ABA1D917}"/>
              </a:ext>
            </a:extLst>
          </p:cNvPr>
          <p:cNvCxnSpPr/>
          <p:nvPr/>
        </p:nvCxnSpPr>
        <p:spPr bwMode="auto">
          <a:xfrm>
            <a:off x="3027897" y="1712918"/>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96" name="Straight Connector 195">
            <a:extLst>
              <a:ext uri="{FF2B5EF4-FFF2-40B4-BE49-F238E27FC236}">
                <a16:creationId xmlns:a16="http://schemas.microsoft.com/office/drawing/2014/main" id="{FA14536C-0085-EA22-0927-90F329F9D89D}"/>
              </a:ext>
            </a:extLst>
          </p:cNvPr>
          <p:cNvCxnSpPr/>
          <p:nvPr/>
        </p:nvCxnSpPr>
        <p:spPr bwMode="auto">
          <a:xfrm flipV="1">
            <a:off x="3067522" y="1677571"/>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97" name="Oval 196">
            <a:extLst>
              <a:ext uri="{FF2B5EF4-FFF2-40B4-BE49-F238E27FC236}">
                <a16:creationId xmlns:a16="http://schemas.microsoft.com/office/drawing/2014/main" id="{6FA59EA2-E49D-ECCC-29A1-71FA8945F88B}"/>
              </a:ext>
            </a:extLst>
          </p:cNvPr>
          <p:cNvSpPr/>
          <p:nvPr/>
        </p:nvSpPr>
        <p:spPr bwMode="auto">
          <a:xfrm>
            <a:off x="2899059" y="1157114"/>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198" name="Straight Connector 197">
            <a:extLst>
              <a:ext uri="{FF2B5EF4-FFF2-40B4-BE49-F238E27FC236}">
                <a16:creationId xmlns:a16="http://schemas.microsoft.com/office/drawing/2014/main" id="{216B70A8-3203-D06D-92E4-8ED3D9612F76}"/>
              </a:ext>
            </a:extLst>
          </p:cNvPr>
          <p:cNvCxnSpPr/>
          <p:nvPr/>
        </p:nvCxnSpPr>
        <p:spPr bwMode="auto">
          <a:xfrm>
            <a:off x="2918109" y="1217861"/>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99" name="Straight Connector 198">
            <a:extLst>
              <a:ext uri="{FF2B5EF4-FFF2-40B4-BE49-F238E27FC236}">
                <a16:creationId xmlns:a16="http://schemas.microsoft.com/office/drawing/2014/main" id="{6C6F66ED-EEC9-FE4C-CDC3-8A0113076D4B}"/>
              </a:ext>
            </a:extLst>
          </p:cNvPr>
          <p:cNvCxnSpPr/>
          <p:nvPr/>
        </p:nvCxnSpPr>
        <p:spPr bwMode="auto">
          <a:xfrm flipV="1">
            <a:off x="2957734" y="1182514"/>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0" name="Oval 199">
            <a:extLst>
              <a:ext uri="{FF2B5EF4-FFF2-40B4-BE49-F238E27FC236}">
                <a16:creationId xmlns:a16="http://schemas.microsoft.com/office/drawing/2014/main" id="{33BDBED1-B94D-0EE6-D7C7-9A8DBB485AB0}"/>
              </a:ext>
            </a:extLst>
          </p:cNvPr>
          <p:cNvSpPr/>
          <p:nvPr/>
        </p:nvSpPr>
        <p:spPr bwMode="auto">
          <a:xfrm>
            <a:off x="3051459" y="1309514"/>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201" name="Straight Connector 200">
            <a:extLst>
              <a:ext uri="{FF2B5EF4-FFF2-40B4-BE49-F238E27FC236}">
                <a16:creationId xmlns:a16="http://schemas.microsoft.com/office/drawing/2014/main" id="{2519F2DD-F5F3-6694-F760-880A2819E8AC}"/>
              </a:ext>
            </a:extLst>
          </p:cNvPr>
          <p:cNvCxnSpPr/>
          <p:nvPr/>
        </p:nvCxnSpPr>
        <p:spPr bwMode="auto">
          <a:xfrm>
            <a:off x="3070509" y="1370261"/>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2" name="Straight Connector 201">
            <a:extLst>
              <a:ext uri="{FF2B5EF4-FFF2-40B4-BE49-F238E27FC236}">
                <a16:creationId xmlns:a16="http://schemas.microsoft.com/office/drawing/2014/main" id="{0C300CDA-1CFC-B181-FD26-3C0C0A9D078B}"/>
              </a:ext>
            </a:extLst>
          </p:cNvPr>
          <p:cNvCxnSpPr/>
          <p:nvPr/>
        </p:nvCxnSpPr>
        <p:spPr bwMode="auto">
          <a:xfrm flipV="1">
            <a:off x="3110134" y="1334914"/>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3" name="Oval 202">
            <a:extLst>
              <a:ext uri="{FF2B5EF4-FFF2-40B4-BE49-F238E27FC236}">
                <a16:creationId xmlns:a16="http://schemas.microsoft.com/office/drawing/2014/main" id="{D429A1D0-B0BA-1EF7-7C2E-E81262731795}"/>
              </a:ext>
            </a:extLst>
          </p:cNvPr>
          <p:cNvSpPr/>
          <p:nvPr/>
        </p:nvSpPr>
        <p:spPr bwMode="auto">
          <a:xfrm>
            <a:off x="3203859" y="1461914"/>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204" name="Straight Connector 203">
            <a:extLst>
              <a:ext uri="{FF2B5EF4-FFF2-40B4-BE49-F238E27FC236}">
                <a16:creationId xmlns:a16="http://schemas.microsoft.com/office/drawing/2014/main" id="{FBF2F984-5FE1-6C58-45DA-8761802D60EE}"/>
              </a:ext>
            </a:extLst>
          </p:cNvPr>
          <p:cNvCxnSpPr/>
          <p:nvPr/>
        </p:nvCxnSpPr>
        <p:spPr bwMode="auto">
          <a:xfrm>
            <a:off x="3222909" y="1522661"/>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5" name="Straight Connector 204">
            <a:extLst>
              <a:ext uri="{FF2B5EF4-FFF2-40B4-BE49-F238E27FC236}">
                <a16:creationId xmlns:a16="http://schemas.microsoft.com/office/drawing/2014/main" id="{1AA1D5E8-9A55-6E0A-2F9B-6680367073A4}"/>
              </a:ext>
            </a:extLst>
          </p:cNvPr>
          <p:cNvCxnSpPr/>
          <p:nvPr/>
        </p:nvCxnSpPr>
        <p:spPr bwMode="auto">
          <a:xfrm flipV="1">
            <a:off x="3262534" y="1487314"/>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6" name="Oval 205">
            <a:extLst>
              <a:ext uri="{FF2B5EF4-FFF2-40B4-BE49-F238E27FC236}">
                <a16:creationId xmlns:a16="http://schemas.microsoft.com/office/drawing/2014/main" id="{38E494E3-F845-BFBB-BD0D-5C6255719AE3}"/>
              </a:ext>
            </a:extLst>
          </p:cNvPr>
          <p:cNvSpPr/>
          <p:nvPr/>
        </p:nvSpPr>
        <p:spPr bwMode="auto">
          <a:xfrm>
            <a:off x="2705267" y="1272329"/>
            <a:ext cx="115888" cy="115887"/>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cxnSp>
        <p:nvCxnSpPr>
          <p:cNvPr id="207" name="Straight Connector 206">
            <a:extLst>
              <a:ext uri="{FF2B5EF4-FFF2-40B4-BE49-F238E27FC236}">
                <a16:creationId xmlns:a16="http://schemas.microsoft.com/office/drawing/2014/main" id="{D5CB41FF-4C57-9096-3C78-EA0217393E35}"/>
              </a:ext>
            </a:extLst>
          </p:cNvPr>
          <p:cNvCxnSpPr/>
          <p:nvPr/>
        </p:nvCxnSpPr>
        <p:spPr bwMode="auto">
          <a:xfrm>
            <a:off x="2724317" y="1333076"/>
            <a:ext cx="7681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8" name="Straight Connector 207">
            <a:extLst>
              <a:ext uri="{FF2B5EF4-FFF2-40B4-BE49-F238E27FC236}">
                <a16:creationId xmlns:a16="http://schemas.microsoft.com/office/drawing/2014/main" id="{89551E2D-6A5F-F324-084C-4AD45D6DA964}"/>
              </a:ext>
            </a:extLst>
          </p:cNvPr>
          <p:cNvCxnSpPr/>
          <p:nvPr/>
        </p:nvCxnSpPr>
        <p:spPr bwMode="auto">
          <a:xfrm flipV="1">
            <a:off x="2763942" y="1297729"/>
            <a:ext cx="0" cy="768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10" name="Freeform 209">
            <a:extLst>
              <a:ext uri="{FF2B5EF4-FFF2-40B4-BE49-F238E27FC236}">
                <a16:creationId xmlns:a16="http://schemas.microsoft.com/office/drawing/2014/main" id="{155B1932-2F11-710B-5829-4E9B7B725A61}"/>
              </a:ext>
            </a:extLst>
          </p:cNvPr>
          <p:cNvSpPr/>
          <p:nvPr/>
        </p:nvSpPr>
        <p:spPr bwMode="auto">
          <a:xfrm>
            <a:off x="2498130" y="2593738"/>
            <a:ext cx="1316566" cy="735188"/>
          </a:xfrm>
          <a:custGeom>
            <a:avLst/>
            <a:gdLst>
              <a:gd name="connsiteX0" fmla="*/ 1316566 w 1316566"/>
              <a:gd name="connsiteY0" fmla="*/ 32455 h 735188"/>
              <a:gd name="connsiteX1" fmla="*/ 207433 w 1316566"/>
              <a:gd name="connsiteY1" fmla="*/ 117122 h 735188"/>
              <a:gd name="connsiteX2" fmla="*/ 71966 w 1316566"/>
              <a:gd name="connsiteY2" fmla="*/ 735188 h 735188"/>
            </a:gdLst>
            <a:ahLst/>
            <a:cxnLst>
              <a:cxn ang="0">
                <a:pos x="connsiteX0" y="connsiteY0"/>
              </a:cxn>
              <a:cxn ang="0">
                <a:pos x="connsiteX1" y="connsiteY1"/>
              </a:cxn>
              <a:cxn ang="0">
                <a:pos x="connsiteX2" y="connsiteY2"/>
              </a:cxn>
            </a:cxnLst>
            <a:rect l="l" t="t" r="r" b="b"/>
            <a:pathLst>
              <a:path w="1316566" h="735188">
                <a:moveTo>
                  <a:pt x="1316566" y="32455"/>
                </a:moveTo>
                <a:cubicBezTo>
                  <a:pt x="865716" y="16227"/>
                  <a:pt x="414866" y="0"/>
                  <a:pt x="207433" y="117122"/>
                </a:cubicBezTo>
                <a:cubicBezTo>
                  <a:pt x="0" y="234244"/>
                  <a:pt x="35983" y="484716"/>
                  <a:pt x="71966" y="735188"/>
                </a:cubicBezTo>
              </a:path>
            </a:pathLst>
          </a:custGeom>
          <a:noFill/>
          <a:ln w="28575" cap="flat" cmpd="sng" algn="ctr">
            <a:solidFill>
              <a:srgbClr val="FF0000"/>
            </a:solidFill>
            <a:prstDash val="solid"/>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sp>
        <p:nvSpPr>
          <p:cNvPr id="211" name="TextBox 210">
            <a:extLst>
              <a:ext uri="{FF2B5EF4-FFF2-40B4-BE49-F238E27FC236}">
                <a16:creationId xmlns:a16="http://schemas.microsoft.com/office/drawing/2014/main" id="{12A63AFA-FAFF-8593-8458-D897E463871B}"/>
              </a:ext>
            </a:extLst>
          </p:cNvPr>
          <p:cNvSpPr txBox="1"/>
          <p:nvPr/>
        </p:nvSpPr>
        <p:spPr>
          <a:xfrm>
            <a:off x="2344510" y="2056068"/>
            <a:ext cx="1344175" cy="523220"/>
          </a:xfrm>
          <a:prstGeom prst="rect">
            <a:avLst/>
          </a:prstGeom>
          <a:noFill/>
        </p:spPr>
        <p:txBody>
          <a:bodyPr wrap="square" rtlCol="0">
            <a:spAutoFit/>
          </a:bodyPr>
          <a:lstStyle/>
          <a:p>
            <a:r>
              <a:rPr lang="en-GB" sz="1400" dirty="0">
                <a:solidFill>
                  <a:srgbClr val="FF0000"/>
                </a:solidFill>
              </a:rPr>
              <a:t>Gate oxide damage</a:t>
            </a:r>
          </a:p>
        </p:txBody>
      </p:sp>
      <p:sp>
        <p:nvSpPr>
          <p:cNvPr id="212" name="Freeform 211">
            <a:extLst>
              <a:ext uri="{FF2B5EF4-FFF2-40B4-BE49-F238E27FC236}">
                <a16:creationId xmlns:a16="http://schemas.microsoft.com/office/drawing/2014/main" id="{D216E485-B37A-4DF4-C09D-1B70395DFB67}"/>
              </a:ext>
            </a:extLst>
          </p:cNvPr>
          <p:cNvSpPr/>
          <p:nvPr/>
        </p:nvSpPr>
        <p:spPr bwMode="auto">
          <a:xfrm>
            <a:off x="3842305" y="2564751"/>
            <a:ext cx="1428044" cy="829734"/>
          </a:xfrm>
          <a:custGeom>
            <a:avLst/>
            <a:gdLst>
              <a:gd name="connsiteX0" fmla="*/ 0 w 1428044"/>
              <a:gd name="connsiteY0" fmla="*/ 67734 h 829734"/>
              <a:gd name="connsiteX1" fmla="*/ 990600 w 1428044"/>
              <a:gd name="connsiteY1" fmla="*/ 67734 h 829734"/>
              <a:gd name="connsiteX2" fmla="*/ 1363133 w 1428044"/>
              <a:gd name="connsiteY2" fmla="*/ 127000 h 829734"/>
              <a:gd name="connsiteX3" fmla="*/ 1380067 w 1428044"/>
              <a:gd name="connsiteY3" fmla="*/ 829734 h 829734"/>
            </a:gdLst>
            <a:ahLst/>
            <a:cxnLst>
              <a:cxn ang="0">
                <a:pos x="connsiteX0" y="connsiteY0"/>
              </a:cxn>
              <a:cxn ang="0">
                <a:pos x="connsiteX1" y="connsiteY1"/>
              </a:cxn>
              <a:cxn ang="0">
                <a:pos x="connsiteX2" y="connsiteY2"/>
              </a:cxn>
              <a:cxn ang="0">
                <a:pos x="connsiteX3" y="connsiteY3"/>
              </a:cxn>
            </a:cxnLst>
            <a:rect l="l" t="t" r="r" b="b"/>
            <a:pathLst>
              <a:path w="1428044" h="829734">
                <a:moveTo>
                  <a:pt x="0" y="67734"/>
                </a:moveTo>
                <a:cubicBezTo>
                  <a:pt x="381705" y="62795"/>
                  <a:pt x="763411" y="57856"/>
                  <a:pt x="990600" y="67734"/>
                </a:cubicBezTo>
                <a:cubicBezTo>
                  <a:pt x="1217789" y="77612"/>
                  <a:pt x="1298222" y="0"/>
                  <a:pt x="1363133" y="127000"/>
                </a:cubicBezTo>
                <a:cubicBezTo>
                  <a:pt x="1428044" y="254000"/>
                  <a:pt x="1404055" y="541867"/>
                  <a:pt x="1380067" y="829734"/>
                </a:cubicBezTo>
              </a:path>
            </a:pathLst>
          </a:custGeom>
          <a:noFill/>
          <a:ln w="28575" cap="flat" cmpd="sng" algn="ctr">
            <a:solidFill>
              <a:srgbClr val="00B050"/>
            </a:solidFill>
            <a:prstDash val="solid"/>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sp>
        <p:nvSpPr>
          <p:cNvPr id="214" name="TextBox 213">
            <a:extLst>
              <a:ext uri="{FF2B5EF4-FFF2-40B4-BE49-F238E27FC236}">
                <a16:creationId xmlns:a16="http://schemas.microsoft.com/office/drawing/2014/main" id="{45DEA95E-334A-8540-9C1D-4C4A4E198FB5}"/>
              </a:ext>
            </a:extLst>
          </p:cNvPr>
          <p:cNvSpPr txBox="1"/>
          <p:nvPr/>
        </p:nvSpPr>
        <p:spPr>
          <a:xfrm>
            <a:off x="6223415" y="2300948"/>
            <a:ext cx="2573135" cy="523220"/>
          </a:xfrm>
          <a:prstGeom prst="rect">
            <a:avLst/>
          </a:prstGeom>
          <a:noFill/>
        </p:spPr>
        <p:txBody>
          <a:bodyPr wrap="square" rtlCol="0">
            <a:spAutoFit/>
          </a:bodyPr>
          <a:lstStyle/>
          <a:p>
            <a:r>
              <a:rPr lang="en-GB" sz="1400" dirty="0">
                <a:solidFill>
                  <a:srgbClr val="FF0000"/>
                </a:solidFill>
              </a:rPr>
              <a:t>Non-destructive alternate discharge path</a:t>
            </a:r>
          </a:p>
        </p:txBody>
      </p:sp>
      <p:sp>
        <p:nvSpPr>
          <p:cNvPr id="215" name="TextBox 214">
            <a:extLst>
              <a:ext uri="{FF2B5EF4-FFF2-40B4-BE49-F238E27FC236}">
                <a16:creationId xmlns:a16="http://schemas.microsoft.com/office/drawing/2014/main" id="{726248BF-18F7-0565-5EC0-A579877BD69B}"/>
              </a:ext>
            </a:extLst>
          </p:cNvPr>
          <p:cNvSpPr txBox="1"/>
          <p:nvPr/>
        </p:nvSpPr>
        <p:spPr>
          <a:xfrm>
            <a:off x="1461195" y="3976318"/>
            <a:ext cx="3264425" cy="307777"/>
          </a:xfrm>
          <a:prstGeom prst="rect">
            <a:avLst/>
          </a:prstGeom>
          <a:noFill/>
        </p:spPr>
        <p:txBody>
          <a:bodyPr wrap="square" rtlCol="0">
            <a:spAutoFit/>
          </a:bodyPr>
          <a:lstStyle/>
          <a:p>
            <a:r>
              <a:rPr lang="en-GB" sz="1400" dirty="0"/>
              <a:t>p- substrate</a:t>
            </a:r>
          </a:p>
        </p:txBody>
      </p:sp>
      <p:cxnSp>
        <p:nvCxnSpPr>
          <p:cNvPr id="216" name="Straight Connector 215">
            <a:extLst>
              <a:ext uri="{FF2B5EF4-FFF2-40B4-BE49-F238E27FC236}">
                <a16:creationId xmlns:a16="http://schemas.microsoft.com/office/drawing/2014/main" id="{05472713-D517-99D0-F236-9DFB4B567768}"/>
              </a:ext>
            </a:extLst>
          </p:cNvPr>
          <p:cNvCxnSpPr/>
          <p:nvPr/>
        </p:nvCxnSpPr>
        <p:spPr bwMode="auto">
          <a:xfrm flipV="1">
            <a:off x="1153955" y="4283558"/>
            <a:ext cx="5184674" cy="1"/>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217" name="TextBox 216">
            <a:extLst>
              <a:ext uri="{FF2B5EF4-FFF2-40B4-BE49-F238E27FC236}">
                <a16:creationId xmlns:a16="http://schemas.microsoft.com/office/drawing/2014/main" id="{2695EFAD-398D-78D5-F9D6-9621AA7DE0BF}"/>
              </a:ext>
            </a:extLst>
          </p:cNvPr>
          <p:cNvSpPr txBox="1"/>
          <p:nvPr/>
        </p:nvSpPr>
        <p:spPr>
          <a:xfrm>
            <a:off x="2267700" y="4283558"/>
            <a:ext cx="4762220" cy="338554"/>
          </a:xfrm>
          <a:prstGeom prst="rect">
            <a:avLst/>
          </a:prstGeom>
          <a:noFill/>
        </p:spPr>
        <p:txBody>
          <a:bodyPr wrap="square" rtlCol="0">
            <a:spAutoFit/>
          </a:bodyPr>
          <a:lstStyle/>
          <a:p>
            <a:r>
              <a:rPr lang="en-GB" sz="1600" dirty="0"/>
              <a:t>Wafer grounded on chuck</a:t>
            </a:r>
          </a:p>
        </p:txBody>
      </p:sp>
      <p:sp>
        <p:nvSpPr>
          <p:cNvPr id="218" name="TextBox 217">
            <a:extLst>
              <a:ext uri="{FF2B5EF4-FFF2-40B4-BE49-F238E27FC236}">
                <a16:creationId xmlns:a16="http://schemas.microsoft.com/office/drawing/2014/main" id="{7048506B-1241-D84D-DD4D-927F72D55ED6}"/>
              </a:ext>
            </a:extLst>
          </p:cNvPr>
          <p:cNvSpPr txBox="1"/>
          <p:nvPr/>
        </p:nvSpPr>
        <p:spPr>
          <a:xfrm>
            <a:off x="5565651" y="1245418"/>
            <a:ext cx="3110805" cy="738664"/>
          </a:xfrm>
          <a:prstGeom prst="rect">
            <a:avLst/>
          </a:prstGeom>
          <a:noFill/>
        </p:spPr>
        <p:txBody>
          <a:bodyPr wrap="square" rtlCol="0">
            <a:spAutoFit/>
          </a:bodyPr>
          <a:lstStyle/>
          <a:p>
            <a:r>
              <a:rPr lang="en-GB" sz="1400" dirty="0"/>
              <a:t>RIE (Reactive Ion Etch) and plasma processes can build up charge on gate</a:t>
            </a:r>
          </a:p>
        </p:txBody>
      </p:sp>
      <p:pic>
        <p:nvPicPr>
          <p:cNvPr id="588802" name="Picture 2">
            <a:extLst>
              <a:ext uri="{FF2B5EF4-FFF2-40B4-BE49-F238E27FC236}">
                <a16:creationId xmlns:a16="http://schemas.microsoft.com/office/drawing/2014/main" id="{A13F23F8-7B30-3998-ABB6-A6822431821F}"/>
              </a:ext>
            </a:extLst>
          </p:cNvPr>
          <p:cNvPicPr>
            <a:picLocks noChangeAspect="1" noChangeArrowheads="1"/>
          </p:cNvPicPr>
          <p:nvPr/>
        </p:nvPicPr>
        <p:blipFill>
          <a:blip r:embed="rId3" cstate="print"/>
          <a:srcRect b="60526"/>
          <a:stretch>
            <a:fillRect/>
          </a:stretch>
        </p:blipFill>
        <p:spPr bwMode="auto">
          <a:xfrm>
            <a:off x="934071" y="6045388"/>
            <a:ext cx="7384544" cy="480486"/>
          </a:xfrm>
          <a:prstGeom prst="rect">
            <a:avLst/>
          </a:prstGeom>
          <a:noFill/>
          <a:ln w="9525">
            <a:noFill/>
            <a:miter lim="800000"/>
            <a:headEnd/>
            <a:tailEnd/>
          </a:ln>
        </p:spPr>
      </p:pic>
      <p:sp>
        <p:nvSpPr>
          <p:cNvPr id="90" name="TextBox 89">
            <a:extLst>
              <a:ext uri="{FF2B5EF4-FFF2-40B4-BE49-F238E27FC236}">
                <a16:creationId xmlns:a16="http://schemas.microsoft.com/office/drawing/2014/main" id="{DCE26C51-80D1-D2D4-5324-8A7FBF9FD389}"/>
              </a:ext>
            </a:extLst>
          </p:cNvPr>
          <p:cNvSpPr txBox="1"/>
          <p:nvPr/>
        </p:nvSpPr>
        <p:spPr>
          <a:xfrm>
            <a:off x="3697620" y="6581001"/>
            <a:ext cx="5512960" cy="276999"/>
          </a:xfrm>
          <a:prstGeom prst="rect">
            <a:avLst/>
          </a:prstGeom>
          <a:noFill/>
        </p:spPr>
        <p:txBody>
          <a:bodyPr wrap="square" rtlCol="0">
            <a:spAutoFit/>
          </a:bodyPr>
          <a:lstStyle/>
          <a:p>
            <a:r>
              <a:rPr lang="en-GB" sz="1200" dirty="0"/>
              <a:t>Text from: Design kit and Technology training CMOS8RF (CMRF8SF) V1700, p.148</a:t>
            </a:r>
          </a:p>
        </p:txBody>
      </p:sp>
      <p:sp>
        <p:nvSpPr>
          <p:cNvPr id="3" name="TextBox 2">
            <a:extLst>
              <a:ext uri="{FF2B5EF4-FFF2-40B4-BE49-F238E27FC236}">
                <a16:creationId xmlns:a16="http://schemas.microsoft.com/office/drawing/2014/main" id="{3DC2E82F-8937-E492-3B89-2C44765096B6}"/>
              </a:ext>
            </a:extLst>
          </p:cNvPr>
          <p:cNvSpPr txBox="1"/>
          <p:nvPr/>
        </p:nvSpPr>
        <p:spPr>
          <a:xfrm>
            <a:off x="283278" y="4594165"/>
            <a:ext cx="8640961" cy="1477328"/>
          </a:xfrm>
          <a:prstGeom prst="rect">
            <a:avLst/>
          </a:prstGeom>
          <a:noFill/>
        </p:spPr>
        <p:txBody>
          <a:bodyPr wrap="square">
            <a:spAutoFit/>
          </a:bodyPr>
          <a:lstStyle/>
          <a:p>
            <a:r>
              <a:rPr lang="en-GB" sz="1800" dirty="0">
                <a:effectLst/>
                <a:latin typeface="Aptos" panose="020B0004020202020204" pitchFamily="34" charset="0"/>
                <a:ea typeface="Aptos" panose="020B0004020202020204" pitchFamily="34" charset="0"/>
                <a:cs typeface="Aptos" panose="020B0004020202020204" pitchFamily="34" charset="0"/>
              </a:rPr>
              <a:t>The cause was found to be gate oxide damage during wafer processing</a:t>
            </a:r>
          </a:p>
          <a:p>
            <a:pPr marL="285750" indent="-285750">
              <a:buFont typeface="Arial" panose="020B0604020202020204" pitchFamily="34" charset="0"/>
              <a:buChar char="•"/>
            </a:pPr>
            <a:r>
              <a:rPr lang="en-GB" dirty="0">
                <a:latin typeface="Aptos" panose="020B0004020202020204" pitchFamily="34" charset="0"/>
                <a:ea typeface="Aptos" panose="020B0004020202020204" pitchFamily="34" charset="0"/>
                <a:cs typeface="Aptos" panose="020B0004020202020204" pitchFamily="34" charset="0"/>
              </a:rPr>
              <a:t>CMOS processes are not optimized for our large/mixed-mode chips</a:t>
            </a:r>
            <a:endParaRPr lang="en-GB" sz="1800" dirty="0">
              <a:effectLst/>
              <a:latin typeface="Aptos" panose="020B0004020202020204" pitchFamily="34" charset="0"/>
              <a:ea typeface="Aptos" panose="020B0004020202020204" pitchFamily="34" charset="0"/>
              <a:cs typeface="Aptos" panose="020B0004020202020204" pitchFamily="34" charset="0"/>
            </a:endParaRPr>
          </a:p>
          <a:p>
            <a:r>
              <a:rPr lang="en-GB" dirty="0">
                <a:latin typeface="Aptos" panose="020B0004020202020204" pitchFamily="34" charset="0"/>
              </a:rPr>
              <a:t>The solution was to change the architecture of the bias distribution (buffers) and add tie down diodes.</a:t>
            </a:r>
          </a:p>
          <a:p>
            <a:r>
              <a:rPr lang="en-GB" dirty="0">
                <a:latin typeface="Aptos" panose="020B0004020202020204" pitchFamily="34" charset="0"/>
              </a:rPr>
              <a:t>Our experience was shared with other designs in HEP, preventing the same issues</a:t>
            </a:r>
            <a:endParaRPr lang="en-GB" dirty="0"/>
          </a:p>
        </p:txBody>
      </p:sp>
    </p:spTree>
    <p:extLst>
      <p:ext uri="{BB962C8B-B14F-4D97-AF65-F5344CB8AC3E}">
        <p14:creationId xmlns:p14="http://schemas.microsoft.com/office/powerpoint/2010/main" val="7970638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srcRect l="3556" r="4684"/>
          <a:stretch>
            <a:fillRect/>
          </a:stretch>
        </p:blipFill>
        <p:spPr bwMode="auto">
          <a:xfrm>
            <a:off x="36600" y="1124700"/>
            <a:ext cx="9144000" cy="4195095"/>
          </a:xfrm>
          <a:prstGeom prst="rect">
            <a:avLst/>
          </a:prstGeom>
          <a:noFill/>
          <a:ln w="9525">
            <a:noFill/>
            <a:miter lim="800000"/>
            <a:headEnd/>
            <a:tailEnd/>
          </a:ln>
        </p:spPr>
      </p:pic>
      <p:sp>
        <p:nvSpPr>
          <p:cNvPr id="4" name="TextBox 3"/>
          <p:cNvSpPr txBox="1"/>
          <p:nvPr/>
        </p:nvSpPr>
        <p:spPr>
          <a:xfrm>
            <a:off x="1153955" y="993425"/>
            <a:ext cx="2611540" cy="400110"/>
          </a:xfrm>
          <a:prstGeom prst="rect">
            <a:avLst/>
          </a:prstGeom>
          <a:noFill/>
        </p:spPr>
        <p:txBody>
          <a:bodyPr wrap="square" rtlCol="0">
            <a:spAutoFit/>
          </a:bodyPr>
          <a:lstStyle/>
          <a:p>
            <a:r>
              <a:rPr lang="en-GB" dirty="0"/>
              <a:t>Single Pixel Mode</a:t>
            </a:r>
          </a:p>
        </p:txBody>
      </p:sp>
      <p:sp>
        <p:nvSpPr>
          <p:cNvPr id="5" name="TextBox 4"/>
          <p:cNvSpPr txBox="1"/>
          <p:nvPr/>
        </p:nvSpPr>
        <p:spPr>
          <a:xfrm>
            <a:off x="5532125" y="993425"/>
            <a:ext cx="3149210" cy="400110"/>
          </a:xfrm>
          <a:prstGeom prst="rect">
            <a:avLst/>
          </a:prstGeom>
          <a:noFill/>
        </p:spPr>
        <p:txBody>
          <a:bodyPr wrap="square" rtlCol="0">
            <a:spAutoFit/>
          </a:bodyPr>
          <a:lstStyle/>
          <a:p>
            <a:r>
              <a:rPr lang="en-GB" dirty="0"/>
              <a:t>Charge Summing Mode</a:t>
            </a:r>
          </a:p>
        </p:txBody>
      </p:sp>
      <p:sp>
        <p:nvSpPr>
          <p:cNvPr id="6" name="TextBox 5"/>
          <p:cNvSpPr txBox="1"/>
          <p:nvPr/>
        </p:nvSpPr>
        <p:spPr>
          <a:xfrm>
            <a:off x="579685" y="5264410"/>
            <a:ext cx="8564315" cy="1200329"/>
          </a:xfrm>
          <a:prstGeom prst="rect">
            <a:avLst/>
          </a:prstGeom>
          <a:noFill/>
        </p:spPr>
        <p:txBody>
          <a:bodyPr wrap="square" rtlCol="0">
            <a:spAutoFit/>
          </a:bodyPr>
          <a:lstStyle/>
          <a:p>
            <a:pPr>
              <a:buFont typeface="Arial" charset="0"/>
              <a:buChar char="•"/>
            </a:pPr>
            <a:r>
              <a:rPr lang="en-GB" dirty="0"/>
              <a:t> We observed granularity in the Charge Summing Mode image due to </a:t>
            </a:r>
            <a:r>
              <a:rPr lang="en-GB" b="1" dirty="0"/>
              <a:t>incorrect hit allocation</a:t>
            </a:r>
          </a:p>
          <a:p>
            <a:pPr>
              <a:buFont typeface="Arial" charset="0"/>
              <a:buChar char="•"/>
            </a:pPr>
            <a:r>
              <a:rPr lang="en-GB" dirty="0"/>
              <a:t> Pixels with lower threshold in their vicinity “win” the hit more often</a:t>
            </a:r>
          </a:p>
          <a:p>
            <a:pPr>
              <a:buFont typeface="Arial" charset="0"/>
              <a:buChar char="•"/>
            </a:pPr>
            <a:r>
              <a:rPr lang="en-GB" dirty="0"/>
              <a:t> This is due to the sensitivity of the architecture to high threshold dispersion</a:t>
            </a:r>
          </a:p>
        </p:txBody>
      </p:sp>
      <p:sp>
        <p:nvSpPr>
          <p:cNvPr id="7" name="Title 1">
            <a:extLst>
              <a:ext uri="{FF2B5EF4-FFF2-40B4-BE49-F238E27FC236}">
                <a16:creationId xmlns:a16="http://schemas.microsoft.com/office/drawing/2014/main" id="{AE03E6BB-35C0-6A8E-7119-A15CEC58990A}"/>
              </a:ext>
            </a:extLst>
          </p:cNvPr>
          <p:cNvSpPr txBox="1">
            <a:spLocks/>
          </p:cNvSpPr>
          <p:nvPr/>
        </p:nvSpPr>
        <p:spPr>
          <a:xfrm>
            <a:off x="0" y="0"/>
            <a:ext cx="9144000" cy="944563"/>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a:t>Imaging in CSM (</a:t>
            </a:r>
            <a:r>
              <a:rPr lang="en-GB" dirty="0" err="1"/>
              <a:t>Medipix</a:t>
            </a:r>
            <a:r>
              <a:rPr lang="en-GB" dirty="0"/>
              <a:t> 3.0)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3566221"/>
            <a:ext cx="1574510" cy="584775"/>
          </a:xfrm>
          <a:prstGeom prst="rect">
            <a:avLst/>
          </a:prstGeom>
          <a:noFill/>
        </p:spPr>
        <p:txBody>
          <a:bodyPr wrap="square" rtlCol="0">
            <a:spAutoFit/>
          </a:bodyPr>
          <a:lstStyle/>
          <a:p>
            <a:r>
              <a:rPr lang="en-GB" sz="1600" dirty="0"/>
              <a:t>dummy devices</a:t>
            </a:r>
          </a:p>
        </p:txBody>
      </p:sp>
      <p:cxnSp>
        <p:nvCxnSpPr>
          <p:cNvPr id="5" name="Straight Arrow Connector 4"/>
          <p:cNvCxnSpPr/>
          <p:nvPr/>
        </p:nvCxnSpPr>
        <p:spPr bwMode="auto">
          <a:xfrm flipV="1">
            <a:off x="1677117" y="3616169"/>
            <a:ext cx="1113840" cy="115216"/>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6" name="Straight Arrow Connector 5"/>
          <p:cNvCxnSpPr/>
          <p:nvPr/>
        </p:nvCxnSpPr>
        <p:spPr bwMode="auto">
          <a:xfrm>
            <a:off x="1677117" y="3808194"/>
            <a:ext cx="1152245" cy="1113745"/>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sp>
        <p:nvSpPr>
          <p:cNvPr id="7" name="TextBox 6"/>
          <p:cNvSpPr txBox="1"/>
          <p:nvPr/>
        </p:nvSpPr>
        <p:spPr>
          <a:xfrm>
            <a:off x="252921" y="1092383"/>
            <a:ext cx="3302830" cy="830997"/>
          </a:xfrm>
          <a:prstGeom prst="rect">
            <a:avLst/>
          </a:prstGeom>
          <a:noFill/>
        </p:spPr>
        <p:txBody>
          <a:bodyPr wrap="square" rtlCol="0">
            <a:spAutoFit/>
          </a:bodyPr>
          <a:lstStyle/>
          <a:p>
            <a:r>
              <a:rPr lang="en-GB" sz="1600" dirty="0"/>
              <a:t>Diode for protection against process induced damage connected at M1 level </a:t>
            </a:r>
          </a:p>
        </p:txBody>
      </p:sp>
      <p:cxnSp>
        <p:nvCxnSpPr>
          <p:cNvPr id="8" name="Straight Arrow Connector 7"/>
          <p:cNvCxnSpPr>
            <a:cxnSpLocks/>
          </p:cNvCxnSpPr>
          <p:nvPr/>
        </p:nvCxnSpPr>
        <p:spPr bwMode="auto">
          <a:xfrm>
            <a:off x="2368502" y="1852727"/>
            <a:ext cx="575980" cy="572887"/>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sp>
        <p:nvSpPr>
          <p:cNvPr id="9" name="TextBox 8"/>
          <p:cNvSpPr txBox="1"/>
          <p:nvPr/>
        </p:nvSpPr>
        <p:spPr>
          <a:xfrm>
            <a:off x="4058322" y="5505105"/>
            <a:ext cx="3302830" cy="338554"/>
          </a:xfrm>
          <a:prstGeom prst="rect">
            <a:avLst/>
          </a:prstGeom>
          <a:noFill/>
        </p:spPr>
        <p:txBody>
          <a:bodyPr wrap="square" rtlCol="0">
            <a:spAutoFit/>
          </a:bodyPr>
          <a:lstStyle/>
          <a:p>
            <a:r>
              <a:rPr lang="en-GB" sz="1600" dirty="0"/>
              <a:t>segmentation in 6</a:t>
            </a:r>
          </a:p>
        </p:txBody>
      </p:sp>
      <p:cxnSp>
        <p:nvCxnSpPr>
          <p:cNvPr id="10" name="Straight Arrow Connector 9"/>
          <p:cNvCxnSpPr/>
          <p:nvPr/>
        </p:nvCxnSpPr>
        <p:spPr bwMode="auto">
          <a:xfrm flipH="1" flipV="1">
            <a:off x="3558962" y="4537889"/>
            <a:ext cx="614575" cy="960125"/>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11" name="Straight Arrow Connector 10"/>
          <p:cNvCxnSpPr/>
          <p:nvPr/>
        </p:nvCxnSpPr>
        <p:spPr bwMode="auto">
          <a:xfrm flipH="1" flipV="1">
            <a:off x="4365562" y="4499485"/>
            <a:ext cx="268835" cy="960124"/>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12" name="Straight Arrow Connector 11"/>
          <p:cNvCxnSpPr/>
          <p:nvPr/>
        </p:nvCxnSpPr>
        <p:spPr bwMode="auto">
          <a:xfrm flipH="1" flipV="1">
            <a:off x="5095257" y="4499484"/>
            <a:ext cx="38404" cy="921720"/>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13" name="Straight Arrow Connector 12"/>
          <p:cNvCxnSpPr/>
          <p:nvPr/>
        </p:nvCxnSpPr>
        <p:spPr bwMode="auto">
          <a:xfrm flipV="1">
            <a:off x="5594522" y="4576294"/>
            <a:ext cx="537670" cy="883316"/>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14" name="Straight Connector 13"/>
          <p:cNvCxnSpPr/>
          <p:nvPr/>
        </p:nvCxnSpPr>
        <p:spPr bwMode="auto">
          <a:xfrm flipH="1">
            <a:off x="2560527" y="2502424"/>
            <a:ext cx="1" cy="2957185"/>
          </a:xfrm>
          <a:prstGeom prst="line">
            <a:avLst/>
          </a:prstGeom>
          <a:solidFill>
            <a:schemeClr val="accent1"/>
          </a:solidFill>
          <a:ln w="28575" cap="flat" cmpd="sng" algn="ctr">
            <a:solidFill>
              <a:schemeClr val="tx1"/>
            </a:solidFill>
            <a:prstDash val="dash"/>
            <a:round/>
            <a:headEnd type="none" w="med" len="med"/>
            <a:tailEnd type="none" w="med" len="med"/>
          </a:ln>
          <a:effectLst/>
        </p:spPr>
      </p:cxnSp>
      <p:sp>
        <p:nvSpPr>
          <p:cNvPr id="15" name="TextBox 14"/>
          <p:cNvSpPr txBox="1"/>
          <p:nvPr/>
        </p:nvSpPr>
        <p:spPr>
          <a:xfrm>
            <a:off x="563467" y="4998749"/>
            <a:ext cx="1574510" cy="738664"/>
          </a:xfrm>
          <a:prstGeom prst="rect">
            <a:avLst/>
          </a:prstGeom>
          <a:noFill/>
        </p:spPr>
        <p:txBody>
          <a:bodyPr wrap="square" rtlCol="0">
            <a:spAutoFit/>
          </a:bodyPr>
          <a:lstStyle/>
          <a:p>
            <a:r>
              <a:rPr lang="en-GB" sz="1400" dirty="0"/>
              <a:t>well edge placed identical for both devices</a:t>
            </a:r>
          </a:p>
        </p:txBody>
      </p:sp>
      <p:cxnSp>
        <p:nvCxnSpPr>
          <p:cNvPr id="16" name="Straight Arrow Connector 15"/>
          <p:cNvCxnSpPr/>
          <p:nvPr/>
        </p:nvCxnSpPr>
        <p:spPr bwMode="auto">
          <a:xfrm flipV="1">
            <a:off x="2022857" y="4845129"/>
            <a:ext cx="537670" cy="537670"/>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24" name="Straight Arrow Connector 23"/>
          <p:cNvCxnSpPr/>
          <p:nvPr/>
        </p:nvCxnSpPr>
        <p:spPr bwMode="auto">
          <a:xfrm flipV="1">
            <a:off x="5901762" y="4614699"/>
            <a:ext cx="998530" cy="921721"/>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cxnSp>
        <p:nvCxnSpPr>
          <p:cNvPr id="26" name="Straight Arrow Connector 25"/>
          <p:cNvCxnSpPr/>
          <p:nvPr/>
        </p:nvCxnSpPr>
        <p:spPr bwMode="auto">
          <a:xfrm flipV="1">
            <a:off x="5940167" y="4768319"/>
            <a:ext cx="2035465" cy="921721"/>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sp>
        <p:nvSpPr>
          <p:cNvPr id="32" name="TextBox 31"/>
          <p:cNvSpPr txBox="1"/>
          <p:nvPr/>
        </p:nvSpPr>
        <p:spPr>
          <a:xfrm>
            <a:off x="3520652" y="1395770"/>
            <a:ext cx="2496325" cy="584775"/>
          </a:xfrm>
          <a:prstGeom prst="rect">
            <a:avLst/>
          </a:prstGeom>
          <a:noFill/>
        </p:spPr>
        <p:txBody>
          <a:bodyPr wrap="square" rtlCol="0">
            <a:spAutoFit/>
          </a:bodyPr>
          <a:lstStyle/>
          <a:p>
            <a:r>
              <a:rPr lang="en-GB" sz="1600" dirty="0"/>
              <a:t>Symmetrical metal coverage</a:t>
            </a:r>
          </a:p>
        </p:txBody>
      </p:sp>
      <p:cxnSp>
        <p:nvCxnSpPr>
          <p:cNvPr id="33" name="Straight Arrow Connector 32"/>
          <p:cNvCxnSpPr/>
          <p:nvPr/>
        </p:nvCxnSpPr>
        <p:spPr bwMode="auto">
          <a:xfrm flipH="1">
            <a:off x="3866297" y="2041564"/>
            <a:ext cx="307240" cy="1766630"/>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pic>
        <p:nvPicPr>
          <p:cNvPr id="1383425" name="Picture 1" descr="Z:\temp\ShaperCurrentSources.png"/>
          <p:cNvPicPr>
            <a:picLocks noChangeAspect="1" noChangeArrowheads="1"/>
          </p:cNvPicPr>
          <p:nvPr/>
        </p:nvPicPr>
        <p:blipFill>
          <a:blip r:embed="rId3" cstate="print"/>
          <a:srcRect r="6815"/>
          <a:stretch>
            <a:fillRect/>
          </a:stretch>
        </p:blipFill>
        <p:spPr bwMode="auto">
          <a:xfrm>
            <a:off x="1754022" y="2193087"/>
            <a:ext cx="7066520" cy="4188241"/>
          </a:xfrm>
          <a:prstGeom prst="rect">
            <a:avLst/>
          </a:prstGeom>
          <a:noFill/>
        </p:spPr>
      </p:pic>
      <p:sp>
        <p:nvSpPr>
          <p:cNvPr id="2" name="Title 1">
            <a:extLst>
              <a:ext uri="{FF2B5EF4-FFF2-40B4-BE49-F238E27FC236}">
                <a16:creationId xmlns:a16="http://schemas.microsoft.com/office/drawing/2014/main" id="{5FA7F240-4685-7B3E-B076-49037897BFC4}"/>
              </a:ext>
            </a:extLst>
          </p:cNvPr>
          <p:cNvSpPr txBox="1">
            <a:spLocks/>
          </p:cNvSpPr>
          <p:nvPr/>
        </p:nvSpPr>
        <p:spPr>
          <a:xfrm>
            <a:off x="0" y="136760"/>
            <a:ext cx="91440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a:t>Many lessons were learnt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3E6D30-AEC0-7D45-5412-3714833C23BE}"/>
              </a:ext>
            </a:extLst>
          </p:cNvPr>
          <p:cNvSpPr>
            <a:spLocks noGrp="1"/>
          </p:cNvSpPr>
          <p:nvPr>
            <p:ph type="title"/>
          </p:nvPr>
        </p:nvSpPr>
        <p:spPr/>
        <p:txBody>
          <a:bodyPr/>
          <a:lstStyle/>
          <a:p>
            <a:r>
              <a:rPr lang="en-GB" dirty="0"/>
              <a:t>Outline</a:t>
            </a:r>
          </a:p>
        </p:txBody>
      </p:sp>
      <p:sp>
        <p:nvSpPr>
          <p:cNvPr id="3" name="Content Placeholder 2">
            <a:extLst>
              <a:ext uri="{FF2B5EF4-FFF2-40B4-BE49-F238E27FC236}">
                <a16:creationId xmlns:a16="http://schemas.microsoft.com/office/drawing/2014/main" id="{14399BA7-FA19-A64D-B8BE-BBF0B0AEF479}"/>
              </a:ext>
            </a:extLst>
          </p:cNvPr>
          <p:cNvSpPr>
            <a:spLocks noGrp="1"/>
          </p:cNvSpPr>
          <p:nvPr>
            <p:ph idx="1"/>
          </p:nvPr>
        </p:nvSpPr>
        <p:spPr/>
        <p:txBody>
          <a:bodyPr>
            <a:normAutofit fontScale="92500" lnSpcReduction="10000"/>
          </a:bodyPr>
          <a:lstStyle/>
          <a:p>
            <a:r>
              <a:rPr lang="en-GB" dirty="0"/>
              <a:t>Motivation</a:t>
            </a:r>
          </a:p>
          <a:p>
            <a:r>
              <a:rPr lang="en-GB" dirty="0"/>
              <a:t>Medipix3 prototype chip</a:t>
            </a:r>
          </a:p>
          <a:p>
            <a:r>
              <a:rPr lang="en-GB" dirty="0"/>
              <a:t>Medipix3.0</a:t>
            </a:r>
          </a:p>
          <a:p>
            <a:r>
              <a:rPr lang="en-GB" dirty="0"/>
              <a:t>Medipix3RX</a:t>
            </a:r>
          </a:p>
          <a:p>
            <a:pPr lvl="1"/>
            <a:r>
              <a:rPr lang="en-GB" dirty="0"/>
              <a:t>Charge Summing Mode</a:t>
            </a:r>
          </a:p>
          <a:p>
            <a:pPr lvl="1"/>
            <a:r>
              <a:rPr lang="en-GB" dirty="0"/>
              <a:t>Through Silicon Vias</a:t>
            </a:r>
          </a:p>
          <a:p>
            <a:r>
              <a:rPr lang="en-GB" dirty="0"/>
              <a:t>Medipix4</a:t>
            </a:r>
          </a:p>
          <a:p>
            <a:r>
              <a:rPr lang="en-GB" dirty="0"/>
              <a:t>Summary and conclusions</a:t>
            </a:r>
          </a:p>
          <a:p>
            <a:r>
              <a:rPr lang="en-GB" dirty="0"/>
              <a:t>Acknowledgements</a:t>
            </a:r>
          </a:p>
        </p:txBody>
      </p:sp>
      <p:sp>
        <p:nvSpPr>
          <p:cNvPr id="4" name="Slide Number Placeholder 3">
            <a:extLst>
              <a:ext uri="{FF2B5EF4-FFF2-40B4-BE49-F238E27FC236}">
                <a16:creationId xmlns:a16="http://schemas.microsoft.com/office/drawing/2014/main" id="{B6E0BF2E-D63F-7F7A-F747-0972E9874B15}"/>
              </a:ext>
            </a:extLst>
          </p:cNvPr>
          <p:cNvSpPr>
            <a:spLocks noGrp="1"/>
          </p:cNvSpPr>
          <p:nvPr>
            <p:ph type="sldNum" sz="quarter" idx="12"/>
          </p:nvPr>
        </p:nvSpPr>
        <p:spPr/>
        <p:txBody>
          <a:bodyPr/>
          <a:lstStyle/>
          <a:p>
            <a:fld id="{D251A0BC-E5D3-4A65-8506-4DFA341A4396}" type="slidenum">
              <a:rPr lang="fr-FR" smtClean="0"/>
              <a:t>2</a:t>
            </a:fld>
            <a:endParaRPr lang="fr-FR"/>
          </a:p>
        </p:txBody>
      </p:sp>
    </p:spTree>
    <p:extLst>
      <p:ext uri="{BB962C8B-B14F-4D97-AF65-F5344CB8AC3E}">
        <p14:creationId xmlns:p14="http://schemas.microsoft.com/office/powerpoint/2010/main" val="23122684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5A42CE-5E35-B644-1D3E-3DB2D93EC453}"/>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9B9E04B9-5D3B-CAD3-36B9-50D6FD153F8C}"/>
              </a:ext>
            </a:extLst>
          </p:cNvPr>
          <p:cNvSpPr>
            <a:spLocks noChangeArrowheads="1"/>
          </p:cNvSpPr>
          <p:nvPr/>
        </p:nvSpPr>
        <p:spPr bwMode="auto">
          <a:xfrm>
            <a:off x="251520" y="2492896"/>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r>
              <a:rPr lang="en-GB" sz="5400" dirty="0"/>
              <a:t>Medipix3RX: </a:t>
            </a:r>
          </a:p>
          <a:p>
            <a:pPr algn="ctr"/>
            <a:r>
              <a:rPr lang="en-GB" sz="5400" dirty="0"/>
              <a:t>The Charge Summing Mode</a:t>
            </a:r>
          </a:p>
        </p:txBody>
      </p:sp>
      <p:sp>
        <p:nvSpPr>
          <p:cNvPr id="3" name="Slide Number Placeholder 2">
            <a:extLst>
              <a:ext uri="{FF2B5EF4-FFF2-40B4-BE49-F238E27FC236}">
                <a16:creationId xmlns:a16="http://schemas.microsoft.com/office/drawing/2014/main" id="{45C83389-B715-90B3-EE74-F6E662183BBA}"/>
              </a:ext>
            </a:extLst>
          </p:cNvPr>
          <p:cNvSpPr>
            <a:spLocks noGrp="1"/>
          </p:cNvSpPr>
          <p:nvPr>
            <p:ph type="sldNum" sz="quarter" idx="12"/>
          </p:nvPr>
        </p:nvSpPr>
        <p:spPr/>
        <p:txBody>
          <a:bodyPr/>
          <a:lstStyle/>
          <a:p>
            <a:fld id="{D251A0BC-E5D3-4A65-8506-4DFA341A4396}" type="slidenum">
              <a:rPr lang="fr-FR" smtClean="0"/>
              <a:t>20</a:t>
            </a:fld>
            <a:endParaRPr lang="fr-FR" dirty="0"/>
          </a:p>
        </p:txBody>
      </p:sp>
    </p:spTree>
    <p:extLst>
      <p:ext uri="{BB962C8B-B14F-4D97-AF65-F5344CB8AC3E}">
        <p14:creationId xmlns:p14="http://schemas.microsoft.com/office/powerpoint/2010/main" val="11101182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9B891D-7824-29DE-CCFA-67DA86E32538}"/>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30301C41-C6C8-BA5C-7205-F8636E87503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32487" y="2051182"/>
            <a:ext cx="5080450" cy="3167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6">
            <a:extLst>
              <a:ext uri="{FF2B5EF4-FFF2-40B4-BE49-F238E27FC236}">
                <a16:creationId xmlns:a16="http://schemas.microsoft.com/office/drawing/2014/main" id="{8DFFC23C-835C-5051-E08F-249F59BB99B3}"/>
              </a:ext>
            </a:extLst>
          </p:cNvPr>
          <p:cNvSpPr>
            <a:spLocks noChangeArrowheads="1"/>
          </p:cNvSpPr>
          <p:nvPr/>
        </p:nvSpPr>
        <p:spPr bwMode="auto">
          <a:xfrm>
            <a:off x="17228" y="1590309"/>
            <a:ext cx="4331554" cy="944563"/>
          </a:xfrm>
          <a:prstGeom prst="rect">
            <a:avLst/>
          </a:prstGeom>
          <a:noFill/>
          <a:ln w="9525">
            <a:noFill/>
            <a:miter lim="800000"/>
            <a:headEnd/>
            <a:tailEnd/>
          </a:ln>
        </p:spPr>
        <p:txBody>
          <a:bodyPr anchor="ctr"/>
          <a:lstStyle/>
          <a:p>
            <a:pPr algn="ctr" eaLnBrk="0" hangingPunct="0"/>
            <a:endParaRPr lang="en-US" sz="1600" dirty="0">
              <a:latin typeface="+mj-lt"/>
            </a:endParaRPr>
          </a:p>
        </p:txBody>
      </p:sp>
      <p:sp>
        <p:nvSpPr>
          <p:cNvPr id="5" name="TextBox 4">
            <a:extLst>
              <a:ext uri="{FF2B5EF4-FFF2-40B4-BE49-F238E27FC236}">
                <a16:creationId xmlns:a16="http://schemas.microsoft.com/office/drawing/2014/main" id="{E0487C39-C29D-0638-8ECE-F5E2541624F2}"/>
              </a:ext>
            </a:extLst>
          </p:cNvPr>
          <p:cNvSpPr txBox="1"/>
          <p:nvPr/>
        </p:nvSpPr>
        <p:spPr>
          <a:xfrm>
            <a:off x="3995936" y="2727189"/>
            <a:ext cx="1593316" cy="307777"/>
          </a:xfrm>
          <a:prstGeom prst="rect">
            <a:avLst/>
          </a:prstGeom>
          <a:noFill/>
        </p:spPr>
        <p:txBody>
          <a:bodyPr wrap="square" rtlCol="0">
            <a:spAutoFit/>
          </a:bodyPr>
          <a:lstStyle/>
          <a:p>
            <a:r>
              <a:rPr lang="en-GB" sz="1400" dirty="0">
                <a:solidFill>
                  <a:srgbClr val="FF0000"/>
                </a:solidFill>
              </a:rPr>
              <a:t>~4.4KeV FWHM</a:t>
            </a:r>
          </a:p>
        </p:txBody>
      </p:sp>
      <p:sp>
        <p:nvSpPr>
          <p:cNvPr id="8" name="TextBox 7">
            <a:extLst>
              <a:ext uri="{FF2B5EF4-FFF2-40B4-BE49-F238E27FC236}">
                <a16:creationId xmlns:a16="http://schemas.microsoft.com/office/drawing/2014/main" id="{0E9F0445-522D-84AA-FA9D-239C6B28F46E}"/>
              </a:ext>
            </a:extLst>
          </p:cNvPr>
          <p:cNvSpPr txBox="1"/>
          <p:nvPr/>
        </p:nvSpPr>
        <p:spPr>
          <a:xfrm>
            <a:off x="251519" y="5257767"/>
            <a:ext cx="8640961" cy="1200329"/>
          </a:xfrm>
          <a:prstGeom prst="rect">
            <a:avLst/>
          </a:prstGeom>
          <a:noFill/>
        </p:spPr>
        <p:txBody>
          <a:bodyPr wrap="square" rtlCol="0">
            <a:spAutoFit/>
          </a:bodyPr>
          <a:lstStyle/>
          <a:p>
            <a:pPr marL="285750" indent="-285750">
              <a:buFont typeface="Arial" panose="020B0604020202020204" pitchFamily="34" charset="0"/>
              <a:buChar char="•"/>
            </a:pPr>
            <a:r>
              <a:rPr lang="fr-CH" dirty="0" err="1"/>
              <a:t>Energy</a:t>
            </a:r>
            <a:r>
              <a:rPr lang="fr-CH" dirty="0"/>
              <a:t> </a:t>
            </a:r>
            <a:r>
              <a:rPr lang="fr-CH" dirty="0" err="1"/>
              <a:t>spectrum</a:t>
            </a:r>
            <a:r>
              <a:rPr lang="fr-CH" dirty="0"/>
              <a:t> in Single Pixel Mode and in Charge </a:t>
            </a:r>
            <a:r>
              <a:rPr lang="fr-CH" dirty="0" err="1"/>
              <a:t>Summing</a:t>
            </a:r>
            <a:r>
              <a:rPr lang="fr-CH" dirty="0"/>
              <a:t> Mode </a:t>
            </a:r>
          </a:p>
          <a:p>
            <a:pPr marL="742950" lvl="1" indent="-285750">
              <a:buFont typeface="Arial" panose="020B0604020202020204" pitchFamily="34" charset="0"/>
              <a:buChar char="•"/>
            </a:pPr>
            <a:r>
              <a:rPr lang="fr-CH" dirty="0" err="1"/>
              <a:t>Sum</a:t>
            </a:r>
            <a:r>
              <a:rPr lang="fr-CH" dirty="0"/>
              <a:t> of all the pixels in the chip ~16k pixels</a:t>
            </a:r>
          </a:p>
          <a:p>
            <a:pPr marL="285750" indent="-285750">
              <a:buFont typeface="Arial" panose="020B0604020202020204" pitchFamily="34" charset="0"/>
              <a:buChar char="•"/>
            </a:pPr>
            <a:r>
              <a:rPr lang="en-GB" dirty="0"/>
              <a:t>Fluorescence photons are included in charge sum if their deposition takes place within the volume of the pixels neighbouring the initial deposition</a:t>
            </a:r>
          </a:p>
        </p:txBody>
      </p:sp>
      <p:sp>
        <p:nvSpPr>
          <p:cNvPr id="12" name="TextBox 11">
            <a:extLst>
              <a:ext uri="{FF2B5EF4-FFF2-40B4-BE49-F238E27FC236}">
                <a16:creationId xmlns:a16="http://schemas.microsoft.com/office/drawing/2014/main" id="{7E80986D-520A-3844-1A10-2716660283CB}"/>
              </a:ext>
            </a:extLst>
          </p:cNvPr>
          <p:cNvSpPr txBox="1"/>
          <p:nvPr/>
        </p:nvSpPr>
        <p:spPr>
          <a:xfrm>
            <a:off x="1242043" y="6019081"/>
            <a:ext cx="576759" cy="307777"/>
          </a:xfrm>
          <a:prstGeom prst="rect">
            <a:avLst/>
          </a:prstGeom>
          <a:noFill/>
        </p:spPr>
        <p:txBody>
          <a:bodyPr wrap="square" rtlCol="0">
            <a:spAutoFit/>
          </a:bodyPr>
          <a:lstStyle/>
          <a:p>
            <a:r>
              <a:rPr lang="en-GB" sz="1400" dirty="0">
                <a:solidFill>
                  <a:schemeClr val="bg1"/>
                </a:solidFill>
              </a:rPr>
              <a:t>I</a:t>
            </a:r>
          </a:p>
        </p:txBody>
      </p:sp>
      <p:cxnSp>
        <p:nvCxnSpPr>
          <p:cNvPr id="14" name="Straight Arrow Connector 13">
            <a:extLst>
              <a:ext uri="{FF2B5EF4-FFF2-40B4-BE49-F238E27FC236}">
                <a16:creationId xmlns:a16="http://schemas.microsoft.com/office/drawing/2014/main" id="{57FB1310-CC60-3767-9973-7FFD53223B92}"/>
              </a:ext>
            </a:extLst>
          </p:cNvPr>
          <p:cNvCxnSpPr/>
          <p:nvPr/>
        </p:nvCxnSpPr>
        <p:spPr>
          <a:xfrm flipH="1" flipV="1">
            <a:off x="882699" y="6117798"/>
            <a:ext cx="359344" cy="55172"/>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00A4BB72-8C0E-5D62-0940-20AA7A5ADBF7}"/>
              </a:ext>
            </a:extLst>
          </p:cNvPr>
          <p:cNvCxnSpPr/>
          <p:nvPr/>
        </p:nvCxnSpPr>
        <p:spPr>
          <a:xfrm>
            <a:off x="522658" y="5443017"/>
            <a:ext cx="180370" cy="14401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6C68FADD-859B-BAAD-96C9-99AA91B337BB}"/>
              </a:ext>
            </a:extLst>
          </p:cNvPr>
          <p:cNvCxnSpPr/>
          <p:nvPr/>
        </p:nvCxnSpPr>
        <p:spPr>
          <a:xfrm>
            <a:off x="447695" y="5478634"/>
            <a:ext cx="146971" cy="252415"/>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6303803B-DCB5-2003-2F07-D6D17A15F203}"/>
              </a:ext>
            </a:extLst>
          </p:cNvPr>
          <p:cNvPicPr>
            <a:picLocks noChangeAspect="1"/>
          </p:cNvPicPr>
          <p:nvPr/>
        </p:nvPicPr>
        <p:blipFill>
          <a:blip r:embed="rId4"/>
          <a:stretch>
            <a:fillRect/>
          </a:stretch>
        </p:blipFill>
        <p:spPr>
          <a:xfrm>
            <a:off x="769415" y="88871"/>
            <a:ext cx="7484913" cy="1715670"/>
          </a:xfrm>
          <a:prstGeom prst="rect">
            <a:avLst/>
          </a:prstGeom>
        </p:spPr>
      </p:pic>
      <p:sp>
        <p:nvSpPr>
          <p:cNvPr id="13" name="Slide Number Placeholder 2">
            <a:extLst>
              <a:ext uri="{FF2B5EF4-FFF2-40B4-BE49-F238E27FC236}">
                <a16:creationId xmlns:a16="http://schemas.microsoft.com/office/drawing/2014/main" id="{BBDAD164-47BE-0533-5A5C-5530A1FB3592}"/>
              </a:ext>
            </a:extLst>
          </p:cNvPr>
          <p:cNvSpPr>
            <a:spLocks noGrp="1"/>
          </p:cNvSpPr>
          <p:nvPr>
            <p:ph type="sldNum" sz="quarter" idx="12"/>
          </p:nvPr>
        </p:nvSpPr>
        <p:spPr>
          <a:xfrm>
            <a:off x="6553200" y="6356350"/>
            <a:ext cx="2133600" cy="365125"/>
          </a:xfrm>
        </p:spPr>
        <p:txBody>
          <a:bodyPr/>
          <a:lstStyle/>
          <a:p>
            <a:fld id="{D251A0BC-E5D3-4A65-8506-4DFA341A4396}" type="slidenum">
              <a:rPr lang="fr-FR" smtClean="0"/>
              <a:t>21</a:t>
            </a:fld>
            <a:endParaRPr lang="fr-FR" dirty="0"/>
          </a:p>
        </p:txBody>
      </p:sp>
      <p:sp>
        <p:nvSpPr>
          <p:cNvPr id="6" name="TextBox 5">
            <a:extLst>
              <a:ext uri="{FF2B5EF4-FFF2-40B4-BE49-F238E27FC236}">
                <a16:creationId xmlns:a16="http://schemas.microsoft.com/office/drawing/2014/main" id="{FF0901DB-E2BC-FB15-E2E2-216482F7154E}"/>
              </a:ext>
            </a:extLst>
          </p:cNvPr>
          <p:cNvSpPr txBox="1"/>
          <p:nvPr/>
        </p:nvSpPr>
        <p:spPr>
          <a:xfrm>
            <a:off x="2411760" y="2156033"/>
            <a:ext cx="2664296" cy="307777"/>
          </a:xfrm>
          <a:prstGeom prst="rect">
            <a:avLst/>
          </a:prstGeom>
          <a:noFill/>
        </p:spPr>
        <p:txBody>
          <a:bodyPr wrap="square">
            <a:spAutoFit/>
          </a:bodyPr>
          <a:lstStyle/>
          <a:p>
            <a:r>
              <a:rPr lang="fr-CH" sz="1400" dirty="0"/>
              <a:t>60keV, 2mm </a:t>
            </a:r>
            <a:r>
              <a:rPr lang="fr-CH" sz="1400" dirty="0" err="1"/>
              <a:t>CdTe</a:t>
            </a:r>
            <a:r>
              <a:rPr lang="fr-CH" sz="1400" dirty="0"/>
              <a:t>, 110</a:t>
            </a:r>
            <a:r>
              <a:rPr lang="fr-CH" sz="1400" dirty="0">
                <a:latin typeface="Symbol" panose="05050102010706020507" pitchFamily="18" charset="2"/>
              </a:rPr>
              <a:t>m</a:t>
            </a:r>
            <a:r>
              <a:rPr lang="fr-CH" sz="1400" dirty="0"/>
              <a:t>m pitch</a:t>
            </a:r>
          </a:p>
        </p:txBody>
      </p:sp>
    </p:spTree>
    <p:extLst>
      <p:ext uri="{BB962C8B-B14F-4D97-AF65-F5344CB8AC3E}">
        <p14:creationId xmlns:p14="http://schemas.microsoft.com/office/powerpoint/2010/main" val="12819505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1CC6D4-D929-8E18-270B-671F385E6DC6}"/>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94D25592-883D-E6C8-264D-186BB1DC6D12}"/>
              </a:ext>
            </a:extLst>
          </p:cNvPr>
          <p:cNvPicPr>
            <a:picLocks noChangeAspect="1"/>
          </p:cNvPicPr>
          <p:nvPr/>
        </p:nvPicPr>
        <p:blipFill>
          <a:blip r:embed="rId3"/>
          <a:srcRect b="21175"/>
          <a:stretch>
            <a:fillRect/>
          </a:stretch>
        </p:blipFill>
        <p:spPr>
          <a:xfrm>
            <a:off x="1374139" y="1663716"/>
            <a:ext cx="6395720" cy="3316080"/>
          </a:xfrm>
          <a:prstGeom prst="rect">
            <a:avLst/>
          </a:prstGeom>
        </p:spPr>
      </p:pic>
      <p:sp>
        <p:nvSpPr>
          <p:cNvPr id="7" name="TextBox 6">
            <a:extLst>
              <a:ext uri="{FF2B5EF4-FFF2-40B4-BE49-F238E27FC236}">
                <a16:creationId xmlns:a16="http://schemas.microsoft.com/office/drawing/2014/main" id="{EF2C6E58-BC15-5770-0104-1AFFCDE76356}"/>
              </a:ext>
            </a:extLst>
          </p:cNvPr>
          <p:cNvSpPr txBox="1"/>
          <p:nvPr/>
        </p:nvSpPr>
        <p:spPr>
          <a:xfrm>
            <a:off x="251520" y="5007632"/>
            <a:ext cx="8640961" cy="1631216"/>
          </a:xfrm>
          <a:prstGeom prst="rect">
            <a:avLst/>
          </a:prstGeom>
          <a:noFill/>
        </p:spPr>
        <p:txBody>
          <a:bodyPr wrap="square">
            <a:spAutoFit/>
          </a:bodyPr>
          <a:lstStyle/>
          <a:p>
            <a:r>
              <a:rPr lang="en-GB" sz="2000" dirty="0"/>
              <a:t>For 55um pixel (CSM), we measure an energy response function very similar to that observed for a pixel pitch of 165 µm in SPM. </a:t>
            </a:r>
          </a:p>
          <a:p>
            <a:endParaRPr lang="en-GB" sz="2000" dirty="0"/>
          </a:p>
          <a:p>
            <a:r>
              <a:rPr lang="en-GB" sz="2000" dirty="0"/>
              <a:t>This amounts to an </a:t>
            </a:r>
            <a:r>
              <a:rPr lang="en-GB" sz="2000" b="1" dirty="0"/>
              <a:t>eﬀective reduction of the pixel area</a:t>
            </a:r>
            <a:r>
              <a:rPr lang="en-GB" sz="2000" dirty="0"/>
              <a:t> by about </a:t>
            </a:r>
            <a:r>
              <a:rPr lang="en-GB" sz="2000" b="1" dirty="0"/>
              <a:t>an order of magnitude </a:t>
            </a:r>
            <a:r>
              <a:rPr lang="en-GB" sz="2000" dirty="0"/>
              <a:t>at constant energy response.</a:t>
            </a:r>
          </a:p>
        </p:txBody>
      </p:sp>
      <p:pic>
        <p:nvPicPr>
          <p:cNvPr id="9" name="Picture 8">
            <a:extLst>
              <a:ext uri="{FF2B5EF4-FFF2-40B4-BE49-F238E27FC236}">
                <a16:creationId xmlns:a16="http://schemas.microsoft.com/office/drawing/2014/main" id="{F9095147-EA12-9DC4-E58B-9CFAC3FD62EF}"/>
              </a:ext>
            </a:extLst>
          </p:cNvPr>
          <p:cNvPicPr>
            <a:picLocks noChangeAspect="1"/>
          </p:cNvPicPr>
          <p:nvPr/>
        </p:nvPicPr>
        <p:blipFill>
          <a:blip r:embed="rId4"/>
          <a:stretch>
            <a:fillRect/>
          </a:stretch>
        </p:blipFill>
        <p:spPr>
          <a:xfrm>
            <a:off x="1192981" y="116632"/>
            <a:ext cx="6758037" cy="1519249"/>
          </a:xfrm>
          <a:prstGeom prst="rect">
            <a:avLst/>
          </a:prstGeom>
        </p:spPr>
      </p:pic>
      <p:cxnSp>
        <p:nvCxnSpPr>
          <p:cNvPr id="8" name="Straight Arrow Connector 7">
            <a:extLst>
              <a:ext uri="{FF2B5EF4-FFF2-40B4-BE49-F238E27FC236}">
                <a16:creationId xmlns:a16="http://schemas.microsoft.com/office/drawing/2014/main" id="{4430A333-38EC-D4B2-5269-F2343B215B67}"/>
              </a:ext>
            </a:extLst>
          </p:cNvPr>
          <p:cNvCxnSpPr/>
          <p:nvPr/>
        </p:nvCxnSpPr>
        <p:spPr>
          <a:xfrm>
            <a:off x="2555776" y="3717032"/>
            <a:ext cx="432048" cy="21602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07057D1B-A057-513D-90F4-778E99EFBB1C}"/>
              </a:ext>
            </a:extLst>
          </p:cNvPr>
          <p:cNvCxnSpPr/>
          <p:nvPr/>
        </p:nvCxnSpPr>
        <p:spPr>
          <a:xfrm>
            <a:off x="2627784" y="3140968"/>
            <a:ext cx="432048" cy="216024"/>
          </a:xfrm>
          <a:prstGeom prst="straightConnector1">
            <a:avLst/>
          </a:prstGeom>
          <a:ln w="38100">
            <a:solidFill>
              <a:srgbClr val="0000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0035713"/>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1D3D83-4316-C6B6-2E80-94D66E26CCC7}"/>
            </a:ext>
          </a:extLst>
        </p:cNvPr>
        <p:cNvGrpSpPr/>
        <p:nvPr/>
      </p:nvGrpSpPr>
      <p:grpSpPr>
        <a:xfrm>
          <a:off x="0" y="0"/>
          <a:ext cx="0" cy="0"/>
          <a:chOff x="0" y="0"/>
          <a:chExt cx="0" cy="0"/>
        </a:xfrm>
      </p:grpSpPr>
      <p:sp>
        <p:nvSpPr>
          <p:cNvPr id="4" name="Rectangle 6">
            <a:extLst>
              <a:ext uri="{FF2B5EF4-FFF2-40B4-BE49-F238E27FC236}">
                <a16:creationId xmlns:a16="http://schemas.microsoft.com/office/drawing/2014/main" id="{BB7764F5-E561-F2F0-56A3-CF2674A05546}"/>
              </a:ext>
            </a:extLst>
          </p:cNvPr>
          <p:cNvSpPr>
            <a:spLocks noChangeArrowheads="1"/>
          </p:cNvSpPr>
          <p:nvPr/>
        </p:nvSpPr>
        <p:spPr bwMode="auto">
          <a:xfrm>
            <a:off x="17228" y="1590309"/>
            <a:ext cx="4331554" cy="944563"/>
          </a:xfrm>
          <a:prstGeom prst="rect">
            <a:avLst/>
          </a:prstGeom>
          <a:noFill/>
          <a:ln w="9525">
            <a:noFill/>
            <a:miter lim="800000"/>
            <a:headEnd/>
            <a:tailEnd/>
          </a:ln>
        </p:spPr>
        <p:txBody>
          <a:bodyPr anchor="ctr"/>
          <a:lstStyle/>
          <a:p>
            <a:pPr algn="ctr" eaLnBrk="0" hangingPunct="0"/>
            <a:endParaRPr lang="en-US" sz="1600" dirty="0">
              <a:latin typeface="+mj-lt"/>
            </a:endParaRPr>
          </a:p>
        </p:txBody>
      </p:sp>
      <p:pic>
        <p:nvPicPr>
          <p:cNvPr id="9" name="Picture 2">
            <a:extLst>
              <a:ext uri="{FF2B5EF4-FFF2-40B4-BE49-F238E27FC236}">
                <a16:creationId xmlns:a16="http://schemas.microsoft.com/office/drawing/2014/main" id="{48D29FA5-4960-0C63-1876-65D0AEAD0699}"/>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3410"/>
          <a:stretch/>
        </p:blipFill>
        <p:spPr bwMode="auto">
          <a:xfrm>
            <a:off x="1759375" y="2037089"/>
            <a:ext cx="5692741" cy="38392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a:extLst>
              <a:ext uri="{FF2B5EF4-FFF2-40B4-BE49-F238E27FC236}">
                <a16:creationId xmlns:a16="http://schemas.microsoft.com/office/drawing/2014/main" id="{7004FCF6-D336-EE70-B246-C7C39995B1F4}"/>
              </a:ext>
            </a:extLst>
          </p:cNvPr>
          <p:cNvSpPr txBox="1"/>
          <p:nvPr/>
        </p:nvSpPr>
        <p:spPr>
          <a:xfrm>
            <a:off x="415711" y="6108871"/>
            <a:ext cx="8728289" cy="646331"/>
          </a:xfrm>
          <a:prstGeom prst="rect">
            <a:avLst/>
          </a:prstGeom>
          <a:noFill/>
        </p:spPr>
        <p:txBody>
          <a:bodyPr wrap="square" rtlCol="0">
            <a:spAutoFit/>
          </a:bodyPr>
          <a:lstStyle/>
          <a:p>
            <a:pPr marL="285750" indent="-285750">
              <a:buFont typeface="Arial" panose="020B0604020202020204" pitchFamily="34" charset="0"/>
              <a:buChar char="•"/>
            </a:pPr>
            <a:r>
              <a:rPr lang="en-GB" dirty="0"/>
              <a:t>Ga K-edge can be identified in CSM images </a:t>
            </a:r>
          </a:p>
          <a:p>
            <a:pPr marL="285750" indent="-285750">
              <a:buFont typeface="Arial" panose="020B0604020202020204" pitchFamily="34" charset="0"/>
              <a:buChar char="•"/>
            </a:pPr>
            <a:r>
              <a:rPr lang="en-GB" dirty="0"/>
              <a:t>SNR higher in CSM for the higher energy thresholds</a:t>
            </a:r>
          </a:p>
        </p:txBody>
      </p:sp>
      <p:sp>
        <p:nvSpPr>
          <p:cNvPr id="12" name="TextBox 11">
            <a:extLst>
              <a:ext uri="{FF2B5EF4-FFF2-40B4-BE49-F238E27FC236}">
                <a16:creationId xmlns:a16="http://schemas.microsoft.com/office/drawing/2014/main" id="{49A6BF9B-FB60-8F2A-88ED-5AB50EE5EF63}"/>
              </a:ext>
            </a:extLst>
          </p:cNvPr>
          <p:cNvSpPr txBox="1"/>
          <p:nvPr/>
        </p:nvSpPr>
        <p:spPr>
          <a:xfrm>
            <a:off x="1242043" y="6019081"/>
            <a:ext cx="576759" cy="307777"/>
          </a:xfrm>
          <a:prstGeom prst="rect">
            <a:avLst/>
          </a:prstGeom>
          <a:noFill/>
        </p:spPr>
        <p:txBody>
          <a:bodyPr wrap="square" rtlCol="0">
            <a:spAutoFit/>
          </a:bodyPr>
          <a:lstStyle/>
          <a:p>
            <a:r>
              <a:rPr lang="en-GB" sz="1400" dirty="0">
                <a:solidFill>
                  <a:schemeClr val="bg1"/>
                </a:solidFill>
              </a:rPr>
              <a:t>I</a:t>
            </a:r>
          </a:p>
        </p:txBody>
      </p:sp>
      <p:cxnSp>
        <p:nvCxnSpPr>
          <p:cNvPr id="14" name="Straight Arrow Connector 13">
            <a:extLst>
              <a:ext uri="{FF2B5EF4-FFF2-40B4-BE49-F238E27FC236}">
                <a16:creationId xmlns:a16="http://schemas.microsoft.com/office/drawing/2014/main" id="{3FC60DB1-5FB0-4D02-C97E-487A0EBDCAEF}"/>
              </a:ext>
            </a:extLst>
          </p:cNvPr>
          <p:cNvCxnSpPr/>
          <p:nvPr/>
        </p:nvCxnSpPr>
        <p:spPr>
          <a:xfrm flipH="1" flipV="1">
            <a:off x="882699" y="6117798"/>
            <a:ext cx="359344" cy="55172"/>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AE7E25B-F6D0-DF8A-CA64-A106539F030A}"/>
              </a:ext>
            </a:extLst>
          </p:cNvPr>
          <p:cNvCxnSpPr/>
          <p:nvPr/>
        </p:nvCxnSpPr>
        <p:spPr>
          <a:xfrm flipH="1" flipV="1">
            <a:off x="1062371" y="5875065"/>
            <a:ext cx="252376" cy="242732"/>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06304D10-A73D-241B-B98B-BFA08DB13B28}"/>
              </a:ext>
            </a:extLst>
          </p:cNvPr>
          <p:cNvCxnSpPr/>
          <p:nvPr/>
        </p:nvCxnSpPr>
        <p:spPr>
          <a:xfrm>
            <a:off x="522658" y="5443017"/>
            <a:ext cx="180370" cy="14401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B590FC5-F10E-B097-330E-E4350ED301B4}"/>
              </a:ext>
            </a:extLst>
          </p:cNvPr>
          <p:cNvCxnSpPr/>
          <p:nvPr/>
        </p:nvCxnSpPr>
        <p:spPr>
          <a:xfrm>
            <a:off x="447695" y="5478634"/>
            <a:ext cx="146971" cy="252415"/>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6CC8C531-03FC-7E49-702A-32563296937F}"/>
              </a:ext>
            </a:extLst>
          </p:cNvPr>
          <p:cNvPicPr>
            <a:picLocks noChangeAspect="1"/>
          </p:cNvPicPr>
          <p:nvPr/>
        </p:nvPicPr>
        <p:blipFill>
          <a:blip r:embed="rId4"/>
          <a:stretch>
            <a:fillRect/>
          </a:stretch>
        </p:blipFill>
        <p:spPr>
          <a:xfrm>
            <a:off x="769415" y="88871"/>
            <a:ext cx="7484913" cy="1715670"/>
          </a:xfrm>
          <a:prstGeom prst="rect">
            <a:avLst/>
          </a:prstGeom>
        </p:spPr>
      </p:pic>
      <p:sp>
        <p:nvSpPr>
          <p:cNvPr id="15" name="Slide Number Placeholder 2">
            <a:extLst>
              <a:ext uri="{FF2B5EF4-FFF2-40B4-BE49-F238E27FC236}">
                <a16:creationId xmlns:a16="http://schemas.microsoft.com/office/drawing/2014/main" id="{C382DA49-36AC-6520-72D5-39EE877F8DBD}"/>
              </a:ext>
            </a:extLst>
          </p:cNvPr>
          <p:cNvSpPr>
            <a:spLocks noGrp="1"/>
          </p:cNvSpPr>
          <p:nvPr>
            <p:ph type="sldNum" sz="quarter" idx="12"/>
          </p:nvPr>
        </p:nvSpPr>
        <p:spPr>
          <a:xfrm>
            <a:off x="6553200" y="6356350"/>
            <a:ext cx="2133600" cy="365125"/>
          </a:xfrm>
        </p:spPr>
        <p:txBody>
          <a:bodyPr/>
          <a:lstStyle/>
          <a:p>
            <a:fld id="{D251A0BC-E5D3-4A65-8506-4DFA341A4396}" type="slidenum">
              <a:rPr lang="fr-FR" smtClean="0"/>
              <a:t>23</a:t>
            </a:fld>
            <a:endParaRPr lang="fr-FR" dirty="0"/>
          </a:p>
        </p:txBody>
      </p:sp>
      <p:sp>
        <p:nvSpPr>
          <p:cNvPr id="2" name="TextBox 1">
            <a:extLst>
              <a:ext uri="{FF2B5EF4-FFF2-40B4-BE49-F238E27FC236}">
                <a16:creationId xmlns:a16="http://schemas.microsoft.com/office/drawing/2014/main" id="{72294C41-2033-F5F1-39F7-C2BC1FE958BB}"/>
              </a:ext>
            </a:extLst>
          </p:cNvPr>
          <p:cNvSpPr txBox="1"/>
          <p:nvPr/>
        </p:nvSpPr>
        <p:spPr>
          <a:xfrm>
            <a:off x="1913325" y="3495040"/>
            <a:ext cx="576759" cy="307777"/>
          </a:xfrm>
          <a:prstGeom prst="rect">
            <a:avLst/>
          </a:prstGeom>
          <a:noFill/>
        </p:spPr>
        <p:txBody>
          <a:bodyPr wrap="square" rtlCol="0">
            <a:spAutoFit/>
          </a:bodyPr>
          <a:lstStyle/>
          <a:p>
            <a:r>
              <a:rPr lang="en-GB" sz="1400" dirty="0" err="1">
                <a:solidFill>
                  <a:schemeClr val="bg1"/>
                </a:solidFill>
              </a:rPr>
              <a:t>Gd</a:t>
            </a:r>
            <a:endParaRPr lang="en-GB" sz="1400" dirty="0">
              <a:solidFill>
                <a:schemeClr val="bg1"/>
              </a:solidFill>
            </a:endParaRPr>
          </a:p>
        </p:txBody>
      </p:sp>
      <p:sp>
        <p:nvSpPr>
          <p:cNvPr id="3" name="TextBox 2">
            <a:extLst>
              <a:ext uri="{FF2B5EF4-FFF2-40B4-BE49-F238E27FC236}">
                <a16:creationId xmlns:a16="http://schemas.microsoft.com/office/drawing/2014/main" id="{FB77BB7D-B896-9378-31A3-AD4F304304CD}"/>
              </a:ext>
            </a:extLst>
          </p:cNvPr>
          <p:cNvSpPr txBox="1"/>
          <p:nvPr/>
        </p:nvSpPr>
        <p:spPr>
          <a:xfrm>
            <a:off x="3203152" y="4554419"/>
            <a:ext cx="576759" cy="307777"/>
          </a:xfrm>
          <a:prstGeom prst="rect">
            <a:avLst/>
          </a:prstGeom>
          <a:noFill/>
        </p:spPr>
        <p:txBody>
          <a:bodyPr wrap="square" rtlCol="0">
            <a:spAutoFit/>
          </a:bodyPr>
          <a:lstStyle/>
          <a:p>
            <a:r>
              <a:rPr lang="en-GB" sz="1400" dirty="0">
                <a:solidFill>
                  <a:schemeClr val="bg1"/>
                </a:solidFill>
              </a:rPr>
              <a:t>I</a:t>
            </a:r>
          </a:p>
        </p:txBody>
      </p:sp>
      <p:cxnSp>
        <p:nvCxnSpPr>
          <p:cNvPr id="5" name="Straight Arrow Connector 4">
            <a:extLst>
              <a:ext uri="{FF2B5EF4-FFF2-40B4-BE49-F238E27FC236}">
                <a16:creationId xmlns:a16="http://schemas.microsoft.com/office/drawing/2014/main" id="{083EA424-DBEF-A9DC-B2BA-F61D2872DB46}"/>
              </a:ext>
            </a:extLst>
          </p:cNvPr>
          <p:cNvCxnSpPr/>
          <p:nvPr/>
        </p:nvCxnSpPr>
        <p:spPr>
          <a:xfrm flipH="1" flipV="1">
            <a:off x="2843808" y="4653136"/>
            <a:ext cx="359344" cy="55172"/>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9EB796E8-9A52-3BBB-E5BD-29AB72204CB8}"/>
              </a:ext>
            </a:extLst>
          </p:cNvPr>
          <p:cNvCxnSpPr/>
          <p:nvPr/>
        </p:nvCxnSpPr>
        <p:spPr>
          <a:xfrm flipH="1" flipV="1">
            <a:off x="3023480" y="4410403"/>
            <a:ext cx="252376" cy="242732"/>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A06F1CF2-E6E4-4F2A-008F-B52921575955}"/>
              </a:ext>
            </a:extLst>
          </p:cNvPr>
          <p:cNvCxnSpPr>
            <a:cxnSpLocks/>
          </p:cNvCxnSpPr>
          <p:nvPr/>
        </p:nvCxnSpPr>
        <p:spPr>
          <a:xfrm>
            <a:off x="2291537" y="3740234"/>
            <a:ext cx="264239" cy="144464"/>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207BD0B3-8073-423F-FC68-19DAE382E1CA}"/>
              </a:ext>
            </a:extLst>
          </p:cNvPr>
          <p:cNvCxnSpPr>
            <a:cxnSpLocks/>
            <a:stCxn id="2" idx="2"/>
          </p:cNvCxnSpPr>
          <p:nvPr/>
        </p:nvCxnSpPr>
        <p:spPr>
          <a:xfrm>
            <a:off x="2201705" y="3802817"/>
            <a:ext cx="146970" cy="312335"/>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25917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10">
          <a:extLst>
            <a:ext uri="{FF2B5EF4-FFF2-40B4-BE49-F238E27FC236}">
              <a16:creationId xmlns:a16="http://schemas.microsoft.com/office/drawing/2014/main" id="{D9782917-1B6B-3665-A9CE-D1E8F885C7A8}"/>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40878226-39F2-ABF5-E18F-CB0099107BD1}"/>
              </a:ext>
            </a:extLst>
          </p:cNvPr>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Google Shape;123;p25">
            <a:extLst>
              <a:ext uri="{FF2B5EF4-FFF2-40B4-BE49-F238E27FC236}">
                <a16:creationId xmlns:a16="http://schemas.microsoft.com/office/drawing/2014/main" id="{AF243A66-65FD-0225-5F4A-79AAB5B6A010}"/>
              </a:ext>
            </a:extLst>
          </p:cNvPr>
          <p:cNvPicPr preferRelativeResize="0">
            <a:picLocks noChangeAspect="1"/>
          </p:cNvPicPr>
          <p:nvPr/>
        </p:nvPicPr>
        <p:blipFill>
          <a:blip r:embed="rId3">
            <a:alphaModFix/>
          </a:blip>
          <a:stretch>
            <a:fillRect/>
          </a:stretch>
        </p:blipFill>
        <p:spPr>
          <a:xfrm>
            <a:off x="89756" y="182996"/>
            <a:ext cx="4680520" cy="4977921"/>
          </a:xfrm>
          <a:prstGeom prst="rect">
            <a:avLst/>
          </a:prstGeom>
          <a:noFill/>
          <a:ln>
            <a:noFill/>
          </a:ln>
        </p:spPr>
      </p:pic>
      <p:pic>
        <p:nvPicPr>
          <p:cNvPr id="6" name="Google Shape;124;p25">
            <a:extLst>
              <a:ext uri="{FF2B5EF4-FFF2-40B4-BE49-F238E27FC236}">
                <a16:creationId xmlns:a16="http://schemas.microsoft.com/office/drawing/2014/main" id="{D9E72ED3-FCF9-72D1-BF48-0AD971B00553}"/>
              </a:ext>
            </a:extLst>
          </p:cNvPr>
          <p:cNvPicPr preferRelativeResize="0">
            <a:picLocks noChangeAspect="1"/>
          </p:cNvPicPr>
          <p:nvPr/>
        </p:nvPicPr>
        <p:blipFill rotWithShape="1">
          <a:blip r:embed="rId4">
            <a:alphaModFix/>
          </a:blip>
          <a:srcRect l="8465" t="7237" r="9586"/>
          <a:stretch/>
        </p:blipFill>
        <p:spPr>
          <a:xfrm>
            <a:off x="4716331" y="0"/>
            <a:ext cx="4176149" cy="5318105"/>
          </a:xfrm>
          <a:prstGeom prst="rect">
            <a:avLst/>
          </a:prstGeom>
          <a:noFill/>
          <a:ln>
            <a:noFill/>
          </a:ln>
        </p:spPr>
      </p:pic>
      <p:sp>
        <p:nvSpPr>
          <p:cNvPr id="7" name="Google Shape;126;p25">
            <a:extLst>
              <a:ext uri="{FF2B5EF4-FFF2-40B4-BE49-F238E27FC236}">
                <a16:creationId xmlns:a16="http://schemas.microsoft.com/office/drawing/2014/main" id="{82C4DFC4-E8D3-DE58-AC03-49EAE78E0FDF}"/>
              </a:ext>
            </a:extLst>
          </p:cNvPr>
          <p:cNvSpPr txBox="1"/>
          <p:nvPr/>
        </p:nvSpPr>
        <p:spPr>
          <a:xfrm>
            <a:off x="7308304" y="6496605"/>
            <a:ext cx="2125275" cy="400079"/>
          </a:xfrm>
          <a:prstGeom prst="rect">
            <a:avLst/>
          </a:prstGeom>
          <a:noFill/>
          <a:ln>
            <a:noFill/>
          </a:ln>
        </p:spPr>
        <p:txBody>
          <a:bodyPr spcFirstLastPara="1" wrap="square" lIns="91425" tIns="91425" rIns="91425" bIns="91425" anchor="t" anchorCtr="0">
            <a:spAutoFit/>
          </a:bodyPr>
          <a:lstStyle/>
          <a:p>
            <a:r>
              <a:rPr lang="en-GB" sz="1400" i="1" dirty="0">
                <a:solidFill>
                  <a:schemeClr val="bg1"/>
                </a:solidFill>
              </a:rPr>
              <a:t>Courtesy: MARS team</a:t>
            </a:r>
            <a:endParaRPr sz="1400" i="1" dirty="0">
              <a:solidFill>
                <a:schemeClr val="bg1"/>
              </a:solidFill>
            </a:endParaRPr>
          </a:p>
        </p:txBody>
      </p:sp>
      <p:sp>
        <p:nvSpPr>
          <p:cNvPr id="112" name="Google Shape;112;p23">
            <a:extLst>
              <a:ext uri="{FF2B5EF4-FFF2-40B4-BE49-F238E27FC236}">
                <a16:creationId xmlns:a16="http://schemas.microsoft.com/office/drawing/2014/main" id="{9D641C7A-8324-1656-920B-A075BE9292E0}"/>
              </a:ext>
            </a:extLst>
          </p:cNvPr>
          <p:cNvSpPr txBox="1"/>
          <p:nvPr/>
        </p:nvSpPr>
        <p:spPr>
          <a:xfrm>
            <a:off x="2045103" y="4820029"/>
            <a:ext cx="7056784" cy="923299"/>
          </a:xfrm>
          <a:prstGeom prst="rect">
            <a:avLst/>
          </a:prstGeom>
          <a:noFill/>
          <a:ln>
            <a:noFill/>
          </a:ln>
        </p:spPr>
        <p:txBody>
          <a:bodyPr spcFirstLastPara="1" wrap="square" lIns="91425" tIns="91425" rIns="91425" bIns="91425" anchor="t" anchorCtr="0">
            <a:spAutoFit/>
          </a:bodyPr>
          <a:lstStyle/>
          <a:p>
            <a:r>
              <a:rPr lang="en-GB" sz="1600" dirty="0">
                <a:solidFill>
                  <a:srgbClr val="FFFFFF"/>
                </a:solidFill>
              </a:rPr>
              <a:t>MBI MARS clinical trial image (1x12 Medipix3RX with </a:t>
            </a:r>
            <a:r>
              <a:rPr lang="en-GB" sz="1600" dirty="0" err="1">
                <a:solidFill>
                  <a:srgbClr val="FFFFFF"/>
                </a:solidFill>
              </a:rPr>
              <a:t>CdZnTe</a:t>
            </a:r>
            <a:r>
              <a:rPr lang="en-GB" sz="1600" dirty="0">
                <a:solidFill>
                  <a:srgbClr val="FFFFFF"/>
                </a:solidFill>
              </a:rPr>
              <a:t> detectors (~24cm</a:t>
            </a:r>
            <a:r>
              <a:rPr lang="en-GB" sz="1600" baseline="30000" dirty="0">
                <a:solidFill>
                  <a:srgbClr val="FFFFFF"/>
                </a:solidFill>
              </a:rPr>
              <a:t>2</a:t>
            </a:r>
            <a:r>
              <a:rPr lang="en-GB" sz="1600" dirty="0">
                <a:solidFill>
                  <a:srgbClr val="FFFFFF"/>
                </a:solidFill>
              </a:rPr>
              <a:t>))</a:t>
            </a:r>
          </a:p>
          <a:p>
            <a:r>
              <a:rPr lang="en-GB" sz="1600" dirty="0">
                <a:solidFill>
                  <a:srgbClr val="FFFFFF"/>
                </a:solidFill>
              </a:rPr>
              <a:t>200K pixels</a:t>
            </a:r>
          </a:p>
          <a:p>
            <a:r>
              <a:rPr lang="en-GB" sz="1600" dirty="0">
                <a:solidFill>
                  <a:srgbClr val="FFFFFF"/>
                </a:solidFill>
              </a:rPr>
              <a:t>Wrist with titanium screw and steel wire</a:t>
            </a:r>
            <a:endParaRPr sz="1600" dirty="0">
              <a:solidFill>
                <a:srgbClr val="FFFFFF"/>
              </a:solidFill>
            </a:endParaRPr>
          </a:p>
        </p:txBody>
      </p:sp>
      <p:pic>
        <p:nvPicPr>
          <p:cNvPr id="3" name="Picture 2">
            <a:extLst>
              <a:ext uri="{FF2B5EF4-FFF2-40B4-BE49-F238E27FC236}">
                <a16:creationId xmlns:a16="http://schemas.microsoft.com/office/drawing/2014/main" id="{F11AB88E-9398-0027-DAE9-99FC6487AC31}"/>
              </a:ext>
            </a:extLst>
          </p:cNvPr>
          <p:cNvPicPr>
            <a:picLocks noChangeAspect="1"/>
          </p:cNvPicPr>
          <p:nvPr/>
        </p:nvPicPr>
        <p:blipFill>
          <a:blip r:embed="rId5"/>
          <a:stretch>
            <a:fillRect/>
          </a:stretch>
        </p:blipFill>
        <p:spPr>
          <a:xfrm>
            <a:off x="289579" y="5281679"/>
            <a:ext cx="1627902" cy="1481655"/>
          </a:xfrm>
          <a:prstGeom prst="rect">
            <a:avLst/>
          </a:prstGeom>
        </p:spPr>
      </p:pic>
      <p:sp>
        <p:nvSpPr>
          <p:cNvPr id="10" name="Google Shape;112;p23">
            <a:extLst>
              <a:ext uri="{FF2B5EF4-FFF2-40B4-BE49-F238E27FC236}">
                <a16:creationId xmlns:a16="http://schemas.microsoft.com/office/drawing/2014/main" id="{CB1794D9-10DB-6E18-A24A-0898212732C6}"/>
              </a:ext>
            </a:extLst>
          </p:cNvPr>
          <p:cNvSpPr txBox="1"/>
          <p:nvPr/>
        </p:nvSpPr>
        <p:spPr>
          <a:xfrm>
            <a:off x="2026053" y="5916370"/>
            <a:ext cx="3463001" cy="923299"/>
          </a:xfrm>
          <a:prstGeom prst="rect">
            <a:avLst/>
          </a:prstGeom>
          <a:noFill/>
          <a:ln>
            <a:noFill/>
          </a:ln>
        </p:spPr>
        <p:txBody>
          <a:bodyPr spcFirstLastPara="1" wrap="square" lIns="91425" tIns="91425" rIns="91425" bIns="91425" anchor="t" anchorCtr="0">
            <a:spAutoFit/>
          </a:bodyPr>
          <a:lstStyle/>
          <a:p>
            <a:r>
              <a:rPr lang="en-GB" sz="1600" dirty="0">
                <a:solidFill>
                  <a:srgbClr val="FFFFFF"/>
                </a:solidFill>
              </a:rPr>
              <a:t>Scanner installed at Centre </a:t>
            </a:r>
            <a:r>
              <a:rPr lang="en-GB" sz="1600" dirty="0" err="1">
                <a:solidFill>
                  <a:srgbClr val="FFFFFF"/>
                </a:solidFill>
              </a:rPr>
              <a:t>Hospitalier</a:t>
            </a:r>
            <a:r>
              <a:rPr lang="en-GB" sz="1600" dirty="0">
                <a:solidFill>
                  <a:srgbClr val="FFFFFF"/>
                </a:solidFill>
              </a:rPr>
              <a:t> </a:t>
            </a:r>
            <a:r>
              <a:rPr lang="en-GB" sz="1600" dirty="0" err="1">
                <a:solidFill>
                  <a:srgbClr val="FFFFFF"/>
                </a:solidFill>
              </a:rPr>
              <a:t>Universitaire</a:t>
            </a:r>
            <a:r>
              <a:rPr lang="en-GB" sz="1600" dirty="0">
                <a:solidFill>
                  <a:srgbClr val="FFFFFF"/>
                </a:solidFill>
              </a:rPr>
              <a:t> Vaudois (CHUV), Lausanne, Switzerland</a:t>
            </a:r>
            <a:endParaRPr sz="1600" dirty="0">
              <a:solidFill>
                <a:srgbClr val="FFFFFF"/>
              </a:solidFill>
            </a:endParaRPr>
          </a:p>
        </p:txBody>
      </p:sp>
    </p:spTree>
    <p:extLst>
      <p:ext uri="{BB962C8B-B14F-4D97-AF65-F5344CB8AC3E}">
        <p14:creationId xmlns:p14="http://schemas.microsoft.com/office/powerpoint/2010/main" val="1542237524"/>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905A45-90A0-912D-9C9D-CDA75778174C}"/>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22C08C6B-92B9-2946-6283-B7DA37C26DAD}"/>
              </a:ext>
            </a:extLst>
          </p:cNvPr>
          <p:cNvSpPr>
            <a:spLocks noChangeArrowheads="1"/>
          </p:cNvSpPr>
          <p:nvPr/>
        </p:nvSpPr>
        <p:spPr bwMode="auto">
          <a:xfrm>
            <a:off x="251520" y="2492896"/>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r>
              <a:rPr lang="en-GB" sz="5400" dirty="0"/>
              <a:t>Medipix3RX: </a:t>
            </a:r>
          </a:p>
          <a:p>
            <a:pPr algn="ctr"/>
            <a:r>
              <a:rPr lang="en-GB" sz="5400" dirty="0"/>
              <a:t>Through Silicon Vias</a:t>
            </a:r>
          </a:p>
        </p:txBody>
      </p:sp>
      <p:sp>
        <p:nvSpPr>
          <p:cNvPr id="3" name="Slide Number Placeholder 2">
            <a:extLst>
              <a:ext uri="{FF2B5EF4-FFF2-40B4-BE49-F238E27FC236}">
                <a16:creationId xmlns:a16="http://schemas.microsoft.com/office/drawing/2014/main" id="{08CE7078-1390-16D2-B00C-919BC9722032}"/>
              </a:ext>
            </a:extLst>
          </p:cNvPr>
          <p:cNvSpPr>
            <a:spLocks noGrp="1"/>
          </p:cNvSpPr>
          <p:nvPr>
            <p:ph type="sldNum" sz="quarter" idx="12"/>
          </p:nvPr>
        </p:nvSpPr>
        <p:spPr/>
        <p:txBody>
          <a:bodyPr/>
          <a:lstStyle/>
          <a:p>
            <a:fld id="{D251A0BC-E5D3-4A65-8506-4DFA341A4396}" type="slidenum">
              <a:rPr lang="fr-FR" smtClean="0"/>
              <a:t>25</a:t>
            </a:fld>
            <a:endParaRPr lang="fr-FR" dirty="0"/>
          </a:p>
        </p:txBody>
      </p:sp>
    </p:spTree>
    <p:extLst>
      <p:ext uri="{BB962C8B-B14F-4D97-AF65-F5344CB8AC3E}">
        <p14:creationId xmlns:p14="http://schemas.microsoft.com/office/powerpoint/2010/main" val="39779122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478C5-AF3B-8408-F904-CC12142627AA}"/>
              </a:ext>
            </a:extLst>
          </p:cNvPr>
          <p:cNvSpPr>
            <a:spLocks noGrp="1"/>
          </p:cNvSpPr>
          <p:nvPr>
            <p:ph type="title"/>
          </p:nvPr>
        </p:nvSpPr>
        <p:spPr>
          <a:xfrm>
            <a:off x="457200" y="116632"/>
            <a:ext cx="8229600" cy="1143000"/>
          </a:xfrm>
        </p:spPr>
        <p:txBody>
          <a:bodyPr/>
          <a:lstStyle/>
          <a:p>
            <a:r>
              <a:rPr lang="en-GB" dirty="0"/>
              <a:t>TSVs</a:t>
            </a:r>
          </a:p>
        </p:txBody>
      </p:sp>
      <p:sp>
        <p:nvSpPr>
          <p:cNvPr id="4" name="Slide Number Placeholder 3">
            <a:extLst>
              <a:ext uri="{FF2B5EF4-FFF2-40B4-BE49-F238E27FC236}">
                <a16:creationId xmlns:a16="http://schemas.microsoft.com/office/drawing/2014/main" id="{33CD25C2-16C8-3B98-4A30-EACA701C62E5}"/>
              </a:ext>
            </a:extLst>
          </p:cNvPr>
          <p:cNvSpPr>
            <a:spLocks noGrp="1"/>
          </p:cNvSpPr>
          <p:nvPr>
            <p:ph type="sldNum" sz="quarter" idx="12"/>
          </p:nvPr>
        </p:nvSpPr>
        <p:spPr/>
        <p:txBody>
          <a:bodyPr/>
          <a:lstStyle/>
          <a:p>
            <a:fld id="{D251A0BC-E5D3-4A65-8506-4DFA341A4396}" type="slidenum">
              <a:rPr lang="fr-FR" smtClean="0"/>
              <a:t>26</a:t>
            </a:fld>
            <a:endParaRPr lang="fr-FR"/>
          </a:p>
        </p:txBody>
      </p:sp>
      <p:pic>
        <p:nvPicPr>
          <p:cNvPr id="6" name="Picture 5">
            <a:extLst>
              <a:ext uri="{FF2B5EF4-FFF2-40B4-BE49-F238E27FC236}">
                <a16:creationId xmlns:a16="http://schemas.microsoft.com/office/drawing/2014/main" id="{E7003320-3A66-F6ED-9A42-0F9CA2086E25}"/>
              </a:ext>
            </a:extLst>
          </p:cNvPr>
          <p:cNvPicPr>
            <a:picLocks noChangeAspect="1"/>
          </p:cNvPicPr>
          <p:nvPr/>
        </p:nvPicPr>
        <p:blipFill>
          <a:blip r:embed="rId3"/>
          <a:stretch>
            <a:fillRect/>
          </a:stretch>
        </p:blipFill>
        <p:spPr>
          <a:xfrm>
            <a:off x="-3327" y="2253065"/>
            <a:ext cx="9144000" cy="3599999"/>
          </a:xfrm>
          <a:prstGeom prst="rect">
            <a:avLst/>
          </a:prstGeom>
        </p:spPr>
      </p:pic>
      <p:sp>
        <p:nvSpPr>
          <p:cNvPr id="7" name="TextBox 6">
            <a:extLst>
              <a:ext uri="{FF2B5EF4-FFF2-40B4-BE49-F238E27FC236}">
                <a16:creationId xmlns:a16="http://schemas.microsoft.com/office/drawing/2014/main" id="{FDD4993E-B7BC-92C9-98B5-D5D16B031D92}"/>
              </a:ext>
            </a:extLst>
          </p:cNvPr>
          <p:cNvSpPr txBox="1"/>
          <p:nvPr/>
        </p:nvSpPr>
        <p:spPr>
          <a:xfrm>
            <a:off x="248193" y="1052736"/>
            <a:ext cx="8640960" cy="1200329"/>
          </a:xfrm>
          <a:prstGeom prst="rect">
            <a:avLst/>
          </a:prstGeom>
          <a:noFill/>
        </p:spPr>
        <p:txBody>
          <a:bodyPr wrap="square" rtlCol="0">
            <a:spAutoFit/>
          </a:bodyPr>
          <a:lstStyle/>
          <a:p>
            <a:r>
              <a:rPr lang="en-GB" sz="2400" i="1" dirty="0"/>
              <a:t>A Through Silicon Via (TSV) is a vertical electrical connection that allows to create 3D integrated circuits (Denser / more compact / shorter interconnects (i.e. faster))</a:t>
            </a:r>
          </a:p>
        </p:txBody>
      </p:sp>
      <p:sp>
        <p:nvSpPr>
          <p:cNvPr id="9" name="TextBox 8">
            <a:extLst>
              <a:ext uri="{FF2B5EF4-FFF2-40B4-BE49-F238E27FC236}">
                <a16:creationId xmlns:a16="http://schemas.microsoft.com/office/drawing/2014/main" id="{0865E44E-C1B2-8EE6-18C5-71D5D1757B50}"/>
              </a:ext>
            </a:extLst>
          </p:cNvPr>
          <p:cNvSpPr txBox="1"/>
          <p:nvPr/>
        </p:nvSpPr>
        <p:spPr>
          <a:xfrm>
            <a:off x="5596655" y="5806783"/>
            <a:ext cx="3547345" cy="338554"/>
          </a:xfrm>
          <a:prstGeom prst="rect">
            <a:avLst/>
          </a:prstGeom>
          <a:noFill/>
        </p:spPr>
        <p:txBody>
          <a:bodyPr wrap="square">
            <a:spAutoFit/>
          </a:bodyPr>
          <a:lstStyle/>
          <a:p>
            <a:r>
              <a:rPr lang="en-GB" sz="1600" dirty="0"/>
              <a:t>64Gb DDR4 DRAM 3D, Samsung (2015)</a:t>
            </a:r>
          </a:p>
        </p:txBody>
      </p:sp>
    </p:spTree>
    <p:extLst>
      <p:ext uri="{BB962C8B-B14F-4D97-AF65-F5344CB8AC3E}">
        <p14:creationId xmlns:p14="http://schemas.microsoft.com/office/powerpoint/2010/main" val="19924970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3E1165-062A-6036-0210-14F3862C34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AD8D4A2-75E9-C93A-F9BB-3931387E5DC4}"/>
              </a:ext>
            </a:extLst>
          </p:cNvPr>
          <p:cNvSpPr>
            <a:spLocks noGrp="1"/>
          </p:cNvSpPr>
          <p:nvPr>
            <p:ph type="title"/>
          </p:nvPr>
        </p:nvSpPr>
        <p:spPr>
          <a:xfrm>
            <a:off x="457200" y="116632"/>
            <a:ext cx="8229600" cy="1143000"/>
          </a:xfrm>
        </p:spPr>
        <p:txBody>
          <a:bodyPr/>
          <a:lstStyle/>
          <a:p>
            <a:r>
              <a:rPr lang="en-GB" dirty="0"/>
              <a:t>TSVs</a:t>
            </a:r>
          </a:p>
        </p:txBody>
      </p:sp>
      <p:sp>
        <p:nvSpPr>
          <p:cNvPr id="4" name="Slide Number Placeholder 3">
            <a:extLst>
              <a:ext uri="{FF2B5EF4-FFF2-40B4-BE49-F238E27FC236}">
                <a16:creationId xmlns:a16="http://schemas.microsoft.com/office/drawing/2014/main" id="{D990ED00-D0AF-0A61-275E-FFA8524D2D4F}"/>
              </a:ext>
            </a:extLst>
          </p:cNvPr>
          <p:cNvSpPr>
            <a:spLocks noGrp="1"/>
          </p:cNvSpPr>
          <p:nvPr>
            <p:ph type="sldNum" sz="quarter" idx="12"/>
          </p:nvPr>
        </p:nvSpPr>
        <p:spPr/>
        <p:txBody>
          <a:bodyPr/>
          <a:lstStyle/>
          <a:p>
            <a:fld id="{D251A0BC-E5D3-4A65-8506-4DFA341A4396}" type="slidenum">
              <a:rPr lang="fr-FR" smtClean="0"/>
              <a:t>27</a:t>
            </a:fld>
            <a:endParaRPr lang="fr-FR"/>
          </a:p>
        </p:txBody>
      </p:sp>
      <p:sp>
        <p:nvSpPr>
          <p:cNvPr id="7" name="TextBox 6">
            <a:extLst>
              <a:ext uri="{FF2B5EF4-FFF2-40B4-BE49-F238E27FC236}">
                <a16:creationId xmlns:a16="http://schemas.microsoft.com/office/drawing/2014/main" id="{27FA34BE-CF45-DFD8-6673-03B81C6A38F7}"/>
              </a:ext>
            </a:extLst>
          </p:cNvPr>
          <p:cNvSpPr txBox="1"/>
          <p:nvPr/>
        </p:nvSpPr>
        <p:spPr>
          <a:xfrm>
            <a:off x="248193" y="1052736"/>
            <a:ext cx="8640960" cy="1200329"/>
          </a:xfrm>
          <a:prstGeom prst="rect">
            <a:avLst/>
          </a:prstGeom>
          <a:noFill/>
        </p:spPr>
        <p:txBody>
          <a:bodyPr wrap="square" rtlCol="0">
            <a:spAutoFit/>
          </a:bodyPr>
          <a:lstStyle/>
          <a:p>
            <a:r>
              <a:rPr lang="en-GB" sz="2400" i="1" dirty="0"/>
              <a:t>A Through Silicon Via (TSV) is a vertical electrical connection that allows to create 3D integrated circuits (Denser / more compact / shorter interconnects (i.e. faster))</a:t>
            </a:r>
          </a:p>
        </p:txBody>
      </p:sp>
      <p:pic>
        <p:nvPicPr>
          <p:cNvPr id="5" name="Picture 4">
            <a:extLst>
              <a:ext uri="{FF2B5EF4-FFF2-40B4-BE49-F238E27FC236}">
                <a16:creationId xmlns:a16="http://schemas.microsoft.com/office/drawing/2014/main" id="{9C986FE2-D3BB-B224-368E-6AF7A2367069}"/>
              </a:ext>
            </a:extLst>
          </p:cNvPr>
          <p:cNvPicPr>
            <a:picLocks noChangeAspect="1"/>
          </p:cNvPicPr>
          <p:nvPr/>
        </p:nvPicPr>
        <p:blipFill>
          <a:blip r:embed="rId3"/>
          <a:stretch>
            <a:fillRect/>
          </a:stretch>
        </p:blipFill>
        <p:spPr>
          <a:xfrm>
            <a:off x="410551" y="2348880"/>
            <a:ext cx="8276249" cy="3678114"/>
          </a:xfrm>
          <a:prstGeom prst="rect">
            <a:avLst/>
          </a:prstGeom>
        </p:spPr>
      </p:pic>
      <p:sp>
        <p:nvSpPr>
          <p:cNvPr id="8" name="TextBox 7">
            <a:extLst>
              <a:ext uri="{FF2B5EF4-FFF2-40B4-BE49-F238E27FC236}">
                <a16:creationId xmlns:a16="http://schemas.microsoft.com/office/drawing/2014/main" id="{2CC65C28-E8E5-56CB-B994-723DE19D3BF1}"/>
              </a:ext>
            </a:extLst>
          </p:cNvPr>
          <p:cNvSpPr txBox="1"/>
          <p:nvPr/>
        </p:nvSpPr>
        <p:spPr>
          <a:xfrm>
            <a:off x="248193" y="6017579"/>
            <a:ext cx="8640960" cy="707886"/>
          </a:xfrm>
          <a:prstGeom prst="rect">
            <a:avLst/>
          </a:prstGeom>
          <a:noFill/>
        </p:spPr>
        <p:txBody>
          <a:bodyPr wrap="square" rtlCol="0">
            <a:spAutoFit/>
          </a:bodyPr>
          <a:lstStyle/>
          <a:p>
            <a:r>
              <a:rPr lang="en-GB" sz="2000" dirty="0"/>
              <a:t>TSVs allow the design of more compact systems without wire bonds towards large and seamless detection systems.</a:t>
            </a:r>
          </a:p>
        </p:txBody>
      </p:sp>
    </p:spTree>
    <p:extLst>
      <p:ext uri="{BB962C8B-B14F-4D97-AF65-F5344CB8AC3E}">
        <p14:creationId xmlns:p14="http://schemas.microsoft.com/office/powerpoint/2010/main" val="26242299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5723E5-511F-D613-55ED-08F6F25DB3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107BE5-FBC8-E4E5-978E-667ECCEC2C6A}"/>
              </a:ext>
            </a:extLst>
          </p:cNvPr>
          <p:cNvSpPr>
            <a:spLocks noGrp="1"/>
          </p:cNvSpPr>
          <p:nvPr>
            <p:ph type="title"/>
          </p:nvPr>
        </p:nvSpPr>
        <p:spPr>
          <a:xfrm>
            <a:off x="251520" y="53752"/>
            <a:ext cx="8640960" cy="1143000"/>
          </a:xfrm>
        </p:spPr>
        <p:txBody>
          <a:bodyPr>
            <a:normAutofit fontScale="90000"/>
          </a:bodyPr>
          <a:lstStyle/>
          <a:p>
            <a:r>
              <a:rPr lang="en-GB" sz="4000" dirty="0"/>
              <a:t>Through Silicon </a:t>
            </a:r>
            <a:r>
              <a:rPr lang="en-GB" sz="4000" dirty="0" err="1"/>
              <a:t>Vias</a:t>
            </a:r>
            <a:r>
              <a:rPr lang="en-GB" sz="4000" dirty="0"/>
              <a:t> on the Medipix3RX ASIC</a:t>
            </a:r>
          </a:p>
        </p:txBody>
      </p:sp>
      <p:sp>
        <p:nvSpPr>
          <p:cNvPr id="4" name="Slide Number Placeholder 3">
            <a:extLst>
              <a:ext uri="{FF2B5EF4-FFF2-40B4-BE49-F238E27FC236}">
                <a16:creationId xmlns:a16="http://schemas.microsoft.com/office/drawing/2014/main" id="{71DD9947-2A2F-1CEA-0310-D8A0E5D81EF8}"/>
              </a:ext>
            </a:extLst>
          </p:cNvPr>
          <p:cNvSpPr>
            <a:spLocks noGrp="1"/>
          </p:cNvSpPr>
          <p:nvPr>
            <p:ph type="sldNum" sz="quarter" idx="12"/>
          </p:nvPr>
        </p:nvSpPr>
        <p:spPr>
          <a:xfrm>
            <a:off x="7010400" y="6516052"/>
            <a:ext cx="2133600" cy="365125"/>
          </a:xfrm>
        </p:spPr>
        <p:txBody>
          <a:bodyPr/>
          <a:lstStyle/>
          <a:p>
            <a:fld id="{D251A0BC-E5D3-4A65-8506-4DFA341A4396}" type="slidenum">
              <a:rPr lang="fr-FR" smtClean="0"/>
              <a:t>28</a:t>
            </a:fld>
            <a:endParaRPr lang="fr-FR" dirty="0"/>
          </a:p>
        </p:txBody>
      </p:sp>
      <p:pic>
        <p:nvPicPr>
          <p:cNvPr id="5" name="Picture 4">
            <a:extLst>
              <a:ext uri="{FF2B5EF4-FFF2-40B4-BE49-F238E27FC236}">
                <a16:creationId xmlns:a16="http://schemas.microsoft.com/office/drawing/2014/main" id="{7BCC3978-C1E2-6811-524A-1CE54782BD83}"/>
              </a:ext>
            </a:extLst>
          </p:cNvPr>
          <p:cNvPicPr>
            <a:picLocks noChangeAspect="1"/>
          </p:cNvPicPr>
          <p:nvPr/>
        </p:nvPicPr>
        <p:blipFill>
          <a:blip r:embed="rId3"/>
          <a:stretch>
            <a:fillRect/>
          </a:stretch>
        </p:blipFill>
        <p:spPr>
          <a:xfrm>
            <a:off x="107504" y="1484785"/>
            <a:ext cx="8975636" cy="4464496"/>
          </a:xfrm>
          <a:prstGeom prst="rect">
            <a:avLst/>
          </a:prstGeom>
        </p:spPr>
      </p:pic>
      <p:pic>
        <p:nvPicPr>
          <p:cNvPr id="6" name="Picture 2" descr="Scisors: imágenes, fotos de stock y vectores | Shutterstock">
            <a:extLst>
              <a:ext uri="{FF2B5EF4-FFF2-40B4-BE49-F238E27FC236}">
                <a16:creationId xmlns:a16="http://schemas.microsoft.com/office/drawing/2014/main" id="{5EE0599A-4DDC-BDC7-4402-A9E1C4B028BE}"/>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413" t="14550" r="14712" b="23351"/>
          <a:stretch/>
        </p:blipFill>
        <p:spPr bwMode="auto">
          <a:xfrm rot="10800000">
            <a:off x="6515100" y="1484785"/>
            <a:ext cx="458891" cy="45889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A1F526B-5F4E-B8FC-9450-5550C2B76AC2}"/>
              </a:ext>
            </a:extLst>
          </p:cNvPr>
          <p:cNvSpPr txBox="1"/>
          <p:nvPr/>
        </p:nvSpPr>
        <p:spPr>
          <a:xfrm>
            <a:off x="7791176" y="6516052"/>
            <a:ext cx="1224136" cy="369332"/>
          </a:xfrm>
          <a:prstGeom prst="rect">
            <a:avLst/>
          </a:prstGeom>
          <a:noFill/>
        </p:spPr>
        <p:txBody>
          <a:bodyPr wrap="square" rtlCol="0">
            <a:spAutoFit/>
          </a:bodyPr>
          <a:lstStyle/>
          <a:p>
            <a:r>
              <a:rPr lang="en-GB" i="1" dirty="0"/>
              <a:t>J. Alozy</a:t>
            </a:r>
          </a:p>
        </p:txBody>
      </p:sp>
    </p:spTree>
    <p:extLst>
      <p:ext uri="{BB962C8B-B14F-4D97-AF65-F5344CB8AC3E}">
        <p14:creationId xmlns:p14="http://schemas.microsoft.com/office/powerpoint/2010/main" val="32760910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1940C9-EA81-28D9-D2D5-95110B59294A}"/>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45416216-6C50-C8B8-A769-74FC5EBE53E9}"/>
              </a:ext>
            </a:extLst>
          </p:cNvPr>
          <p:cNvSpPr>
            <a:spLocks noChangeArrowheads="1"/>
          </p:cNvSpPr>
          <p:nvPr/>
        </p:nvSpPr>
        <p:spPr bwMode="auto">
          <a:xfrm>
            <a:off x="251520" y="2492896"/>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r>
              <a:rPr lang="en-GB" sz="5400" dirty="0"/>
              <a:t>Medipix4</a:t>
            </a:r>
          </a:p>
        </p:txBody>
      </p:sp>
      <p:sp>
        <p:nvSpPr>
          <p:cNvPr id="3" name="Slide Number Placeholder 2">
            <a:extLst>
              <a:ext uri="{FF2B5EF4-FFF2-40B4-BE49-F238E27FC236}">
                <a16:creationId xmlns:a16="http://schemas.microsoft.com/office/drawing/2014/main" id="{78115603-7BF5-CF82-BC20-7984B6D33374}"/>
              </a:ext>
            </a:extLst>
          </p:cNvPr>
          <p:cNvSpPr>
            <a:spLocks noGrp="1"/>
          </p:cNvSpPr>
          <p:nvPr>
            <p:ph type="sldNum" sz="quarter" idx="12"/>
          </p:nvPr>
        </p:nvSpPr>
        <p:spPr/>
        <p:txBody>
          <a:bodyPr/>
          <a:lstStyle/>
          <a:p>
            <a:fld id="{D251A0BC-E5D3-4A65-8506-4DFA341A4396}" type="slidenum">
              <a:rPr lang="fr-FR" smtClean="0"/>
              <a:t>29</a:t>
            </a:fld>
            <a:endParaRPr lang="fr-FR" dirty="0"/>
          </a:p>
        </p:txBody>
      </p:sp>
    </p:spTree>
    <p:extLst>
      <p:ext uri="{BB962C8B-B14F-4D97-AF65-F5344CB8AC3E}">
        <p14:creationId xmlns:p14="http://schemas.microsoft.com/office/powerpoint/2010/main" val="24831800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43D212-6A58-8B44-262B-E52CA35D6793}"/>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5CDA30CD-2674-9720-617A-B764BA52D4E3}"/>
              </a:ext>
            </a:extLst>
          </p:cNvPr>
          <p:cNvSpPr>
            <a:spLocks noChangeArrowheads="1"/>
          </p:cNvSpPr>
          <p:nvPr/>
        </p:nvSpPr>
        <p:spPr bwMode="auto">
          <a:xfrm>
            <a:off x="251520" y="2492896"/>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r>
              <a:rPr lang="en-GB" sz="5400" dirty="0"/>
              <a:t>Motivation</a:t>
            </a:r>
          </a:p>
        </p:txBody>
      </p:sp>
      <p:sp>
        <p:nvSpPr>
          <p:cNvPr id="3" name="Slide Number Placeholder 2">
            <a:extLst>
              <a:ext uri="{FF2B5EF4-FFF2-40B4-BE49-F238E27FC236}">
                <a16:creationId xmlns:a16="http://schemas.microsoft.com/office/drawing/2014/main" id="{03E71476-994C-5FB3-8FDD-7231F90188F9}"/>
              </a:ext>
            </a:extLst>
          </p:cNvPr>
          <p:cNvSpPr>
            <a:spLocks noGrp="1"/>
          </p:cNvSpPr>
          <p:nvPr>
            <p:ph type="sldNum" sz="quarter" idx="12"/>
          </p:nvPr>
        </p:nvSpPr>
        <p:spPr/>
        <p:txBody>
          <a:bodyPr/>
          <a:lstStyle/>
          <a:p>
            <a:fld id="{D251A0BC-E5D3-4A65-8506-4DFA341A4396}" type="slidenum">
              <a:rPr lang="fr-FR" smtClean="0"/>
              <a:t>3</a:t>
            </a:fld>
            <a:endParaRPr lang="fr-FR" dirty="0"/>
          </a:p>
        </p:txBody>
      </p:sp>
    </p:spTree>
    <p:extLst>
      <p:ext uri="{BB962C8B-B14F-4D97-AF65-F5344CB8AC3E}">
        <p14:creationId xmlns:p14="http://schemas.microsoft.com/office/powerpoint/2010/main" val="2036599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a:extLst>
              <a:ext uri="{FF2B5EF4-FFF2-40B4-BE49-F238E27FC236}">
                <a16:creationId xmlns:a16="http://schemas.microsoft.com/office/drawing/2014/main" id="{4CD4049B-F5A5-B153-255D-E48EF1063EA2}"/>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7" name="Picture 6" descr="A group of men standing in front of a large screen&#10;&#10;AI-generated content may be incorrect.">
            <a:extLst>
              <a:ext uri="{FF2B5EF4-FFF2-40B4-BE49-F238E27FC236}">
                <a16:creationId xmlns:a16="http://schemas.microsoft.com/office/drawing/2014/main" id="{AF2D56DD-5FCE-A9F1-8F46-05D718B5CD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8424" y="703241"/>
            <a:ext cx="6947151" cy="5210363"/>
          </a:xfrm>
          <a:prstGeom prst="rect">
            <a:avLst/>
          </a:prstGeom>
        </p:spPr>
      </p:pic>
      <p:sp>
        <p:nvSpPr>
          <p:cNvPr id="2" name="TextBox 1">
            <a:extLst>
              <a:ext uri="{FF2B5EF4-FFF2-40B4-BE49-F238E27FC236}">
                <a16:creationId xmlns:a16="http://schemas.microsoft.com/office/drawing/2014/main" id="{298045CB-F6FF-51CA-8CA9-730AF4AE56AB}"/>
              </a:ext>
            </a:extLst>
          </p:cNvPr>
          <p:cNvSpPr txBox="1"/>
          <p:nvPr/>
        </p:nvSpPr>
        <p:spPr>
          <a:xfrm>
            <a:off x="0" y="38902"/>
            <a:ext cx="9144000" cy="646331"/>
          </a:xfrm>
          <a:prstGeom prst="rect">
            <a:avLst/>
          </a:prstGeom>
          <a:noFill/>
        </p:spPr>
        <p:txBody>
          <a:bodyPr wrap="square" rtlCol="0">
            <a:spAutoFit/>
          </a:bodyPr>
          <a:lstStyle/>
          <a:p>
            <a:r>
              <a:rPr lang="en-GB" dirty="0"/>
              <a:t>“The Design and Implementation in 0.13</a:t>
            </a:r>
            <a:r>
              <a:rPr lang="en-GB" dirty="0">
                <a:latin typeface="Symbol" panose="05050102010706020507" pitchFamily="18" charset="2"/>
              </a:rPr>
              <a:t>m</a:t>
            </a:r>
            <a:r>
              <a:rPr lang="en-GB" dirty="0"/>
              <a:t>m CMOS of an Algorithm Permitting </a:t>
            </a:r>
            <a:r>
              <a:rPr lang="en-GB" b="1" dirty="0"/>
              <a:t>Spectroscopic Imaging</a:t>
            </a:r>
            <a:r>
              <a:rPr lang="en-GB" dirty="0"/>
              <a:t> with </a:t>
            </a:r>
            <a:r>
              <a:rPr lang="en-GB" b="1" dirty="0"/>
              <a:t>High Spatial Resolution </a:t>
            </a:r>
            <a:r>
              <a:rPr lang="en-GB" dirty="0"/>
              <a:t>for Hybrid Pixel Detectors” R. Ballabriga 2009, (Medipix3)</a:t>
            </a:r>
          </a:p>
        </p:txBody>
      </p:sp>
      <p:sp>
        <p:nvSpPr>
          <p:cNvPr id="3" name="TextBox 2">
            <a:extLst>
              <a:ext uri="{FF2B5EF4-FFF2-40B4-BE49-F238E27FC236}">
                <a16:creationId xmlns:a16="http://schemas.microsoft.com/office/drawing/2014/main" id="{320BED0D-2366-CDC6-CF02-784201590C58}"/>
              </a:ext>
            </a:extLst>
          </p:cNvPr>
          <p:cNvSpPr txBox="1"/>
          <p:nvPr/>
        </p:nvSpPr>
        <p:spPr>
          <a:xfrm>
            <a:off x="166446" y="5913604"/>
            <a:ext cx="8811108" cy="923330"/>
          </a:xfrm>
          <a:prstGeom prst="rect">
            <a:avLst/>
          </a:prstGeom>
          <a:noFill/>
        </p:spPr>
        <p:txBody>
          <a:bodyPr wrap="square" rtlCol="0">
            <a:spAutoFit/>
          </a:bodyPr>
          <a:lstStyle/>
          <a:p>
            <a:r>
              <a:rPr lang="en-GB" dirty="0"/>
              <a:t>“Medipix4, a High Granularity </a:t>
            </a:r>
            <a:r>
              <a:rPr lang="en-GB" b="1" dirty="0"/>
              <a:t>Four Side </a:t>
            </a:r>
            <a:r>
              <a:rPr lang="en-GB" b="1" dirty="0" err="1"/>
              <a:t>buttable</a:t>
            </a:r>
            <a:r>
              <a:rPr lang="en-GB" b="1" dirty="0"/>
              <a:t> </a:t>
            </a:r>
            <a:r>
              <a:rPr lang="en-GB" dirty="0"/>
              <a:t>Pixel Readout Chip for High Resolution Spectroscopic X-ray Imaging </a:t>
            </a:r>
            <a:r>
              <a:rPr lang="en-GB" b="1" dirty="0"/>
              <a:t>at Rates Compatible with Medical CT Scans</a:t>
            </a:r>
            <a:r>
              <a:rPr lang="en-GB" dirty="0"/>
              <a:t>” V. Sriskaran 2022</a:t>
            </a:r>
          </a:p>
          <a:p>
            <a:r>
              <a:rPr lang="en-GB" dirty="0"/>
              <a:t>(0.13</a:t>
            </a:r>
            <a:r>
              <a:rPr lang="en-GB" dirty="0">
                <a:latin typeface="Symbol" panose="05050102010706020507" pitchFamily="18" charset="2"/>
              </a:rPr>
              <a:t>m</a:t>
            </a:r>
            <a:r>
              <a:rPr lang="en-GB" dirty="0"/>
              <a:t>m CMOS Submission: Q2 2022 (V1 (1 mask change) Q2 2023))</a:t>
            </a:r>
          </a:p>
        </p:txBody>
      </p:sp>
      <p:sp>
        <p:nvSpPr>
          <p:cNvPr id="6" name="TextBox 5">
            <a:extLst>
              <a:ext uri="{FF2B5EF4-FFF2-40B4-BE49-F238E27FC236}">
                <a16:creationId xmlns:a16="http://schemas.microsoft.com/office/drawing/2014/main" id="{1F31930D-F287-F4FA-5386-9B5288AC2FE4}"/>
              </a:ext>
            </a:extLst>
          </p:cNvPr>
          <p:cNvSpPr txBox="1"/>
          <p:nvPr/>
        </p:nvSpPr>
        <p:spPr>
          <a:xfrm rot="21028993">
            <a:off x="6541326" y="1031000"/>
            <a:ext cx="2155369" cy="1354217"/>
          </a:xfrm>
          <a:prstGeom prst="rect">
            <a:avLst/>
          </a:prstGeom>
          <a:noFill/>
        </p:spPr>
        <p:txBody>
          <a:bodyPr wrap="square" rtlCol="0">
            <a:spAutoFit/>
          </a:bodyPr>
          <a:lstStyle/>
          <a:p>
            <a:r>
              <a:rPr lang="en-GB" sz="1600" dirty="0">
                <a:solidFill>
                  <a:schemeClr val="bg1"/>
                </a:solidFill>
              </a:rPr>
              <a:t>Closed </a:t>
            </a:r>
            <a:r>
              <a:rPr lang="en-GB" sz="1600" dirty="0" err="1">
                <a:solidFill>
                  <a:schemeClr val="bg1"/>
                </a:solidFill>
              </a:rPr>
              <a:t>defense</a:t>
            </a:r>
            <a:r>
              <a:rPr lang="en-GB" sz="1600" dirty="0">
                <a:solidFill>
                  <a:schemeClr val="bg1"/>
                </a:solidFill>
              </a:rPr>
              <a:t>: </a:t>
            </a:r>
          </a:p>
          <a:p>
            <a:r>
              <a:rPr lang="en-GB" sz="1600" dirty="0">
                <a:solidFill>
                  <a:schemeClr val="bg1"/>
                </a:solidFill>
              </a:rPr>
              <a:t>June 2022</a:t>
            </a:r>
          </a:p>
          <a:p>
            <a:r>
              <a:rPr lang="en-GB" sz="1600" dirty="0">
                <a:solidFill>
                  <a:schemeClr val="bg1"/>
                </a:solidFill>
              </a:rPr>
              <a:t>Public </a:t>
            </a:r>
            <a:r>
              <a:rPr lang="en-GB" sz="1600" dirty="0" err="1">
                <a:solidFill>
                  <a:schemeClr val="bg1"/>
                </a:solidFill>
              </a:rPr>
              <a:t>defense</a:t>
            </a:r>
            <a:r>
              <a:rPr lang="en-GB" sz="1600" dirty="0">
                <a:solidFill>
                  <a:schemeClr val="bg1"/>
                </a:solidFill>
              </a:rPr>
              <a:t>: December 2022</a:t>
            </a:r>
          </a:p>
          <a:p>
            <a:endParaRPr lang="en-GB" sz="1600" dirty="0">
              <a:solidFill>
                <a:schemeClr val="bg1"/>
              </a:solidFill>
            </a:endParaRPr>
          </a:p>
        </p:txBody>
      </p:sp>
    </p:spTree>
    <p:extLst>
      <p:ext uri="{BB962C8B-B14F-4D97-AF65-F5344CB8AC3E}">
        <p14:creationId xmlns:p14="http://schemas.microsoft.com/office/powerpoint/2010/main" val="23931954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0B9A0B-EB55-DE2B-A7FD-29F84941BE1A}"/>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6E342E3-3D60-1820-DC0F-31DD468B9FC0}"/>
              </a:ext>
            </a:extLst>
          </p:cNvPr>
          <p:cNvSpPr>
            <a:spLocks noGrp="1"/>
          </p:cNvSpPr>
          <p:nvPr>
            <p:ph type="sldNum" sz="quarter" idx="12"/>
          </p:nvPr>
        </p:nvSpPr>
        <p:spPr/>
        <p:txBody>
          <a:bodyPr/>
          <a:lstStyle/>
          <a:p>
            <a:fld id="{D251A0BC-E5D3-4A65-8506-4DFA341A4396}" type="slidenum">
              <a:rPr lang="fr-FR" smtClean="0"/>
              <a:t>31</a:t>
            </a:fld>
            <a:endParaRPr lang="fr-FR"/>
          </a:p>
        </p:txBody>
      </p:sp>
      <p:graphicFrame>
        <p:nvGraphicFramePr>
          <p:cNvPr id="5" name="Table 4">
            <a:extLst>
              <a:ext uri="{FF2B5EF4-FFF2-40B4-BE49-F238E27FC236}">
                <a16:creationId xmlns:a16="http://schemas.microsoft.com/office/drawing/2014/main" id="{81AC8B63-2829-3E01-2F53-8CC88189E6FA}"/>
              </a:ext>
            </a:extLst>
          </p:cNvPr>
          <p:cNvGraphicFramePr>
            <a:graphicFrameLocks noGrp="1"/>
          </p:cNvGraphicFramePr>
          <p:nvPr>
            <p:extLst>
              <p:ext uri="{D42A27DB-BD31-4B8C-83A1-F6EECF244321}">
                <p14:modId xmlns:p14="http://schemas.microsoft.com/office/powerpoint/2010/main" val="2140922957"/>
              </p:ext>
            </p:extLst>
          </p:nvPr>
        </p:nvGraphicFramePr>
        <p:xfrm>
          <a:off x="107504" y="116632"/>
          <a:ext cx="7560840" cy="6144657"/>
        </p:xfrm>
        <a:graphic>
          <a:graphicData uri="http://schemas.openxmlformats.org/drawingml/2006/table">
            <a:tbl>
              <a:tblPr firstRow="1" bandCol="1">
                <a:tableStyleId>{5C22544A-7EE6-4342-B048-85BDC9FD1C3A}</a:tableStyleId>
              </a:tblPr>
              <a:tblGrid>
                <a:gridCol w="2381631">
                  <a:extLst>
                    <a:ext uri="{9D8B030D-6E8A-4147-A177-3AD203B41FA5}">
                      <a16:colId xmlns:a16="http://schemas.microsoft.com/office/drawing/2014/main" val="16781783"/>
                    </a:ext>
                  </a:extLst>
                </a:gridCol>
                <a:gridCol w="2246212">
                  <a:extLst>
                    <a:ext uri="{9D8B030D-6E8A-4147-A177-3AD203B41FA5}">
                      <a16:colId xmlns:a16="http://schemas.microsoft.com/office/drawing/2014/main" val="2484129246"/>
                    </a:ext>
                  </a:extLst>
                </a:gridCol>
                <a:gridCol w="2932997">
                  <a:extLst>
                    <a:ext uri="{9D8B030D-6E8A-4147-A177-3AD203B41FA5}">
                      <a16:colId xmlns:a16="http://schemas.microsoft.com/office/drawing/2014/main" val="2924871921"/>
                    </a:ext>
                  </a:extLst>
                </a:gridCol>
              </a:tblGrid>
              <a:tr h="220059">
                <a:tc>
                  <a:txBody>
                    <a:bodyPr/>
                    <a:lstStyle/>
                    <a:p>
                      <a:pPr algn="l" fontAlgn="b">
                        <a:buNone/>
                      </a:pPr>
                      <a:r>
                        <a:rPr lang="en-GB" sz="1200" b="1" u="none" strike="noStrike" dirty="0">
                          <a:solidFill>
                            <a:schemeClr val="bg1"/>
                          </a:solidFill>
                          <a:effectLst/>
                        </a:rPr>
                        <a:t>Feature</a:t>
                      </a:r>
                      <a:endParaRPr lang="en-GB" sz="1200" b="1" i="0" u="none" strike="noStrike" dirty="0">
                        <a:solidFill>
                          <a:schemeClr val="bg1"/>
                        </a:solidFill>
                        <a:effectLst/>
                        <a:latin typeface="Aptos Narrow" panose="020B0004020202020204" pitchFamily="34" charset="0"/>
                      </a:endParaRPr>
                    </a:p>
                  </a:txBody>
                  <a:tcPr marL="8285" marR="8285" marT="8285" marB="0" anchor="b"/>
                </a:tc>
                <a:tc>
                  <a:txBody>
                    <a:bodyPr/>
                    <a:lstStyle/>
                    <a:p>
                      <a:pPr algn="l" fontAlgn="b">
                        <a:buNone/>
                      </a:pPr>
                      <a:r>
                        <a:rPr lang="en-GB" sz="1200" b="1" u="none" strike="noStrike" dirty="0">
                          <a:solidFill>
                            <a:schemeClr val="bg1"/>
                          </a:solidFill>
                          <a:effectLst/>
                        </a:rPr>
                        <a:t>Medipix3RX (2011)</a:t>
                      </a:r>
                      <a:endParaRPr lang="en-GB" sz="1200" b="1" i="0" u="none" strike="noStrike" dirty="0">
                        <a:solidFill>
                          <a:schemeClr val="bg1"/>
                        </a:solidFill>
                        <a:effectLst/>
                        <a:latin typeface="Aptos Narrow" panose="020B0004020202020204" pitchFamily="34" charset="0"/>
                      </a:endParaRPr>
                    </a:p>
                  </a:txBody>
                  <a:tcPr marL="8285" marR="8285" marT="8285" marB="0" anchor="b"/>
                </a:tc>
                <a:tc>
                  <a:txBody>
                    <a:bodyPr/>
                    <a:lstStyle/>
                    <a:p>
                      <a:pPr algn="l" fontAlgn="b">
                        <a:buNone/>
                      </a:pPr>
                      <a:r>
                        <a:rPr lang="en-GB" sz="1200" b="1" u="none" strike="noStrike" dirty="0">
                          <a:solidFill>
                            <a:schemeClr val="bg1"/>
                          </a:solidFill>
                          <a:effectLst/>
                        </a:rPr>
                        <a:t>Medipix4 (2022)</a:t>
                      </a:r>
                      <a:endParaRPr lang="en-GB" sz="1200" b="1" i="0" u="none" strike="noStrike" dirty="0">
                        <a:solidFill>
                          <a:schemeClr val="bg1"/>
                        </a:solidFill>
                        <a:effectLst/>
                        <a:latin typeface="Aptos Narrow" panose="020B0004020202020204" pitchFamily="34" charset="0"/>
                      </a:endParaRPr>
                    </a:p>
                  </a:txBody>
                  <a:tcPr marL="8285" marR="8285" marT="8285" marB="0" anchor="b"/>
                </a:tc>
                <a:extLst>
                  <a:ext uri="{0D108BD9-81ED-4DB2-BD59-A6C34878D82A}">
                    <a16:rowId xmlns:a16="http://schemas.microsoft.com/office/drawing/2014/main" val="2108342767"/>
                  </a:ext>
                </a:extLst>
              </a:tr>
              <a:tr h="220059">
                <a:tc>
                  <a:txBody>
                    <a:bodyPr/>
                    <a:lstStyle/>
                    <a:p>
                      <a:pPr algn="l" fontAlgn="b">
                        <a:buNone/>
                      </a:pPr>
                      <a:r>
                        <a:rPr lang="en-GB" sz="1200" b="1" u="none" strike="noStrike" dirty="0">
                          <a:solidFill>
                            <a:srgbClr val="000000"/>
                          </a:solidFill>
                          <a:effectLst/>
                        </a:rPr>
                        <a:t>Technology</a:t>
                      </a:r>
                      <a:endParaRPr lang="en-GB" sz="1200" b="1" i="0" u="none" strike="noStrike" dirty="0">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u="none" strike="noStrike" dirty="0">
                          <a:solidFill>
                            <a:srgbClr val="000000"/>
                          </a:solidFill>
                          <a:effectLst/>
                        </a:rPr>
                        <a:t>130 nm + 8 metals</a:t>
                      </a:r>
                      <a:endParaRPr lang="en-GB" sz="1200" b="0" i="0" u="none" strike="noStrike" dirty="0">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u="none" strike="noStrike">
                          <a:solidFill>
                            <a:srgbClr val="000000"/>
                          </a:solidFill>
                          <a:effectLst/>
                        </a:rPr>
                        <a:t>130 nm + 9 metals</a:t>
                      </a:r>
                      <a:endParaRPr lang="en-GB" sz="1200" b="0" i="0" u="none" strike="noStrike">
                        <a:solidFill>
                          <a:srgbClr val="000000"/>
                        </a:solidFill>
                        <a:effectLst/>
                        <a:latin typeface="Aptos Narrow" panose="020B0004020202020204" pitchFamily="34" charset="0"/>
                      </a:endParaRPr>
                    </a:p>
                  </a:txBody>
                  <a:tcPr marL="8285" marR="8285" marT="8285" marB="0"/>
                </a:tc>
                <a:extLst>
                  <a:ext uri="{0D108BD9-81ED-4DB2-BD59-A6C34878D82A}">
                    <a16:rowId xmlns:a16="http://schemas.microsoft.com/office/drawing/2014/main" val="768983074"/>
                  </a:ext>
                </a:extLst>
              </a:tr>
              <a:tr h="430581">
                <a:tc>
                  <a:txBody>
                    <a:bodyPr/>
                    <a:lstStyle/>
                    <a:p>
                      <a:pPr algn="l" fontAlgn="b">
                        <a:buNone/>
                      </a:pPr>
                      <a:r>
                        <a:rPr lang="en-GB" sz="1200" b="1" u="none" strike="noStrike" dirty="0">
                          <a:solidFill>
                            <a:srgbClr val="000000"/>
                          </a:solidFill>
                          <a:effectLst/>
                        </a:rPr>
                        <a:t>Pixel pitch (µm)</a:t>
                      </a:r>
                      <a:endParaRPr lang="en-GB" sz="1200" b="1" i="0" u="none" strike="noStrike" dirty="0">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u="none" strike="noStrike" dirty="0">
                          <a:solidFill>
                            <a:srgbClr val="000000"/>
                          </a:solidFill>
                          <a:effectLst/>
                        </a:rPr>
                        <a:t>Fine pitch mode: 55 </a:t>
                      </a:r>
                      <a:r>
                        <a:rPr lang="en-GB" sz="1200" b="0" u="none" strike="noStrike" dirty="0">
                          <a:solidFill>
                            <a:srgbClr val="000000"/>
                          </a:solidFill>
                          <a:effectLst/>
                          <a:latin typeface="Symbol" panose="05050102010706020507" pitchFamily="18" charset="2"/>
                        </a:rPr>
                        <a:t>m</a:t>
                      </a:r>
                      <a:r>
                        <a:rPr lang="en-GB" sz="1200" b="0" u="none" strike="noStrike" dirty="0">
                          <a:solidFill>
                            <a:srgbClr val="000000"/>
                          </a:solidFill>
                          <a:effectLst/>
                        </a:rPr>
                        <a:t>m</a:t>
                      </a:r>
                      <a:br>
                        <a:rPr lang="en-GB" sz="1200" b="0" u="none" strike="noStrike" dirty="0">
                          <a:solidFill>
                            <a:srgbClr val="000000"/>
                          </a:solidFill>
                          <a:effectLst/>
                        </a:rPr>
                      </a:br>
                      <a:r>
                        <a:rPr lang="en-GB" sz="1200" b="0" u="none" strike="noStrike" dirty="0">
                          <a:solidFill>
                            <a:srgbClr val="000000"/>
                          </a:solidFill>
                          <a:effectLst/>
                        </a:rPr>
                        <a:t>Spectroscopic Mode: 110 </a:t>
                      </a:r>
                      <a:r>
                        <a:rPr lang="en-GB" sz="1200" b="0" u="none" strike="noStrike" dirty="0">
                          <a:solidFill>
                            <a:srgbClr val="000000"/>
                          </a:solidFill>
                          <a:effectLst/>
                          <a:latin typeface="Symbol" panose="05050102010706020507" pitchFamily="18" charset="2"/>
                        </a:rPr>
                        <a:t>m</a:t>
                      </a:r>
                      <a:r>
                        <a:rPr lang="en-GB" sz="1200" b="0" u="none" strike="noStrike" dirty="0">
                          <a:solidFill>
                            <a:srgbClr val="000000"/>
                          </a:solidFill>
                          <a:effectLst/>
                        </a:rPr>
                        <a:t>m</a:t>
                      </a:r>
                      <a:endParaRPr lang="en-GB" sz="1200" b="0" i="0" u="none" strike="noStrike" dirty="0">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u="none" strike="noStrike" dirty="0">
                          <a:solidFill>
                            <a:srgbClr val="000000"/>
                          </a:solidFill>
                          <a:effectLst/>
                        </a:rPr>
                        <a:t>Fine pitch mode: 75 </a:t>
                      </a:r>
                      <a:r>
                        <a:rPr lang="en-GB" sz="1200" b="0" u="none" strike="noStrike" dirty="0">
                          <a:solidFill>
                            <a:srgbClr val="000000"/>
                          </a:solidFill>
                          <a:effectLst/>
                          <a:latin typeface="Symbol" panose="05050102010706020507" pitchFamily="18" charset="2"/>
                        </a:rPr>
                        <a:t>m</a:t>
                      </a:r>
                      <a:r>
                        <a:rPr lang="en-GB" sz="1200" b="0" u="none" strike="noStrike" dirty="0">
                          <a:solidFill>
                            <a:srgbClr val="000000"/>
                          </a:solidFill>
                          <a:effectLst/>
                        </a:rPr>
                        <a:t>m</a:t>
                      </a:r>
                      <a:br>
                        <a:rPr lang="en-GB" sz="1200" b="0" u="none" strike="noStrike" dirty="0">
                          <a:solidFill>
                            <a:srgbClr val="000000"/>
                          </a:solidFill>
                          <a:effectLst/>
                        </a:rPr>
                      </a:br>
                      <a:r>
                        <a:rPr lang="en-GB" sz="1200" b="0" u="none" strike="noStrike" dirty="0">
                          <a:solidFill>
                            <a:srgbClr val="000000"/>
                          </a:solidFill>
                          <a:effectLst/>
                        </a:rPr>
                        <a:t>Spectroscopic Mode: 150 </a:t>
                      </a:r>
                      <a:r>
                        <a:rPr lang="en-GB" sz="1200" b="0" u="none" strike="noStrike" dirty="0">
                          <a:solidFill>
                            <a:srgbClr val="000000"/>
                          </a:solidFill>
                          <a:effectLst/>
                          <a:latin typeface="Symbol" panose="05050102010706020507" pitchFamily="18" charset="2"/>
                        </a:rPr>
                        <a:t>m</a:t>
                      </a:r>
                      <a:r>
                        <a:rPr lang="en-GB" sz="1200" b="0" u="none" strike="noStrike" dirty="0">
                          <a:solidFill>
                            <a:srgbClr val="000000"/>
                          </a:solidFill>
                          <a:effectLst/>
                        </a:rPr>
                        <a:t>m</a:t>
                      </a:r>
                      <a:endParaRPr lang="en-GB" sz="1200" b="0" i="0" u="none" strike="noStrike" dirty="0">
                        <a:solidFill>
                          <a:srgbClr val="000000"/>
                        </a:solidFill>
                        <a:effectLst/>
                        <a:latin typeface="Aptos Narrow" panose="020B0004020202020204" pitchFamily="34" charset="0"/>
                      </a:endParaRPr>
                    </a:p>
                  </a:txBody>
                  <a:tcPr marL="8285" marR="8285" marT="8285" marB="0"/>
                </a:tc>
                <a:extLst>
                  <a:ext uri="{0D108BD9-81ED-4DB2-BD59-A6C34878D82A}">
                    <a16:rowId xmlns:a16="http://schemas.microsoft.com/office/drawing/2014/main" val="2966496190"/>
                  </a:ext>
                </a:extLst>
              </a:tr>
              <a:tr h="430581">
                <a:tc>
                  <a:txBody>
                    <a:bodyPr/>
                    <a:lstStyle/>
                    <a:p>
                      <a:pPr algn="l" fontAlgn="b">
                        <a:buNone/>
                      </a:pPr>
                      <a:r>
                        <a:rPr lang="en-GB" sz="1200" b="1" u="none" strike="noStrike" dirty="0">
                          <a:solidFill>
                            <a:srgbClr val="000000"/>
                          </a:solidFill>
                          <a:effectLst/>
                        </a:rPr>
                        <a:t>Number of pixels</a:t>
                      </a:r>
                      <a:endParaRPr lang="en-GB" sz="1200" b="1" i="0" u="none" strike="noStrike" dirty="0">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u="none" strike="noStrike" dirty="0">
                          <a:solidFill>
                            <a:srgbClr val="000000"/>
                          </a:solidFill>
                          <a:effectLst/>
                        </a:rPr>
                        <a:t>Fine pitch mode: 256x256</a:t>
                      </a:r>
                    </a:p>
                    <a:p>
                      <a:pPr algn="l" fontAlgn="b">
                        <a:buNone/>
                      </a:pPr>
                      <a:r>
                        <a:rPr lang="en-GB" sz="1200" b="0" u="none" strike="noStrike" dirty="0">
                          <a:solidFill>
                            <a:srgbClr val="000000"/>
                          </a:solidFill>
                          <a:effectLst/>
                        </a:rPr>
                        <a:t>Spectroscopic Mode: 128x128</a:t>
                      </a:r>
                      <a:endParaRPr lang="en-GB" sz="1200" b="0" i="0" u="none" strike="noStrike" dirty="0">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u="none" strike="noStrike" dirty="0">
                          <a:solidFill>
                            <a:srgbClr val="000000"/>
                          </a:solidFill>
                          <a:effectLst/>
                        </a:rPr>
                        <a:t>Fine pitch mode: 320x320</a:t>
                      </a:r>
                    </a:p>
                    <a:p>
                      <a:pPr algn="l" fontAlgn="b">
                        <a:buNone/>
                      </a:pPr>
                      <a:r>
                        <a:rPr lang="en-GB" sz="1200" b="0" u="none" strike="noStrike" dirty="0">
                          <a:solidFill>
                            <a:srgbClr val="000000"/>
                          </a:solidFill>
                          <a:effectLst/>
                        </a:rPr>
                        <a:t>Spectroscopic Mode: 160x160</a:t>
                      </a:r>
                      <a:endParaRPr lang="en-GB" sz="1200" b="0" i="0" u="none" strike="noStrike" dirty="0">
                        <a:solidFill>
                          <a:srgbClr val="000000"/>
                        </a:solidFill>
                        <a:effectLst/>
                        <a:latin typeface="Aptos Narrow" panose="020B0004020202020204" pitchFamily="34" charset="0"/>
                      </a:endParaRPr>
                    </a:p>
                  </a:txBody>
                  <a:tcPr marL="8285" marR="8285" marT="8285" marB="0"/>
                </a:tc>
                <a:extLst>
                  <a:ext uri="{0D108BD9-81ED-4DB2-BD59-A6C34878D82A}">
                    <a16:rowId xmlns:a16="http://schemas.microsoft.com/office/drawing/2014/main" val="93380496"/>
                  </a:ext>
                </a:extLst>
              </a:tr>
              <a:tr h="220059">
                <a:tc>
                  <a:txBody>
                    <a:bodyPr/>
                    <a:lstStyle/>
                    <a:p>
                      <a:pPr algn="l" fontAlgn="b">
                        <a:buNone/>
                      </a:pPr>
                      <a:r>
                        <a:rPr lang="en-GB" sz="1200" b="1" u="none" strike="noStrike">
                          <a:solidFill>
                            <a:srgbClr val="000000"/>
                          </a:solidFill>
                          <a:effectLst/>
                        </a:rPr>
                        <a:t>Matrix arrangement</a:t>
                      </a:r>
                      <a:endParaRPr lang="en-GB" sz="1200" b="1" i="0" u="none" strike="noStrike">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u="none" strike="noStrike" dirty="0">
                          <a:solidFill>
                            <a:srgbClr val="000000"/>
                          </a:solidFill>
                          <a:effectLst/>
                        </a:rPr>
                        <a:t>3-side </a:t>
                      </a:r>
                      <a:r>
                        <a:rPr lang="en-GB" sz="1200" b="0" u="none" strike="noStrike" dirty="0" err="1">
                          <a:solidFill>
                            <a:srgbClr val="000000"/>
                          </a:solidFill>
                          <a:effectLst/>
                        </a:rPr>
                        <a:t>buttable</a:t>
                      </a:r>
                      <a:r>
                        <a:rPr lang="en-GB" sz="1200" b="0" u="none" strike="noStrike" dirty="0">
                          <a:solidFill>
                            <a:srgbClr val="000000"/>
                          </a:solidFill>
                          <a:effectLst/>
                        </a:rPr>
                        <a:t> (test vehicle for TSVs)</a:t>
                      </a:r>
                      <a:endParaRPr lang="en-GB" sz="1200" b="0" i="0" u="none" strike="noStrike" dirty="0">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u="none" strike="noStrike">
                          <a:solidFill>
                            <a:srgbClr val="000000"/>
                          </a:solidFill>
                          <a:effectLst/>
                        </a:rPr>
                        <a:t>4-side buttable</a:t>
                      </a:r>
                      <a:endParaRPr lang="en-GB" sz="1200" b="0" i="0" u="none" strike="noStrike">
                        <a:solidFill>
                          <a:srgbClr val="000000"/>
                        </a:solidFill>
                        <a:effectLst/>
                        <a:latin typeface="Aptos Narrow" panose="020B0004020202020204" pitchFamily="34" charset="0"/>
                      </a:endParaRPr>
                    </a:p>
                  </a:txBody>
                  <a:tcPr marL="8285" marR="8285" marT="8285" marB="0"/>
                </a:tc>
                <a:extLst>
                  <a:ext uri="{0D108BD9-81ED-4DB2-BD59-A6C34878D82A}">
                    <a16:rowId xmlns:a16="http://schemas.microsoft.com/office/drawing/2014/main" val="374899509"/>
                  </a:ext>
                </a:extLst>
              </a:tr>
              <a:tr h="153611">
                <a:tc>
                  <a:txBody>
                    <a:bodyPr/>
                    <a:lstStyle/>
                    <a:p>
                      <a:pPr algn="l" fontAlgn="b">
                        <a:buNone/>
                      </a:pPr>
                      <a:r>
                        <a:rPr lang="en-GB" sz="1200" b="1" u="none" strike="noStrike" dirty="0">
                          <a:solidFill>
                            <a:srgbClr val="000000"/>
                          </a:solidFill>
                          <a:effectLst/>
                        </a:rPr>
                        <a:t>Sensitive area (cm</a:t>
                      </a:r>
                      <a:r>
                        <a:rPr lang="en-GB" sz="1200" b="1" u="none" strike="noStrike" baseline="30000" dirty="0">
                          <a:solidFill>
                            <a:srgbClr val="000000"/>
                          </a:solidFill>
                          <a:effectLst/>
                        </a:rPr>
                        <a:t>2</a:t>
                      </a:r>
                      <a:r>
                        <a:rPr lang="en-GB" sz="1200" b="1" u="none" strike="noStrike" dirty="0">
                          <a:solidFill>
                            <a:srgbClr val="000000"/>
                          </a:solidFill>
                          <a:effectLst/>
                        </a:rPr>
                        <a:t>)</a:t>
                      </a:r>
                      <a:endParaRPr lang="en-GB" sz="1200" b="1" i="0" u="none" strike="noStrike" dirty="0">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u="none" strike="noStrike" dirty="0">
                          <a:solidFill>
                            <a:srgbClr val="000000"/>
                          </a:solidFill>
                          <a:effectLst/>
                        </a:rPr>
                        <a:t>1.98</a:t>
                      </a:r>
                      <a:endParaRPr lang="en-GB" sz="1200" b="0" i="0" u="none" strike="noStrike" dirty="0">
                        <a:solidFill>
                          <a:srgbClr val="000000"/>
                        </a:solidFill>
                        <a:effectLst/>
                        <a:latin typeface="Aptos Narrow" panose="020B0004020202020204" pitchFamily="34" charset="0"/>
                      </a:endParaRPr>
                    </a:p>
                  </a:txBody>
                  <a:tcPr marL="8285" marR="8285" marT="8285" marB="0"/>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200" b="0" u="none" strike="noStrike" dirty="0">
                          <a:solidFill>
                            <a:srgbClr val="000000"/>
                          </a:solidFill>
                          <a:effectLst/>
                        </a:rPr>
                        <a:t>5.76</a:t>
                      </a:r>
                      <a:endParaRPr lang="en-GB" sz="1200" b="0" i="0" u="none" strike="noStrike" dirty="0">
                        <a:solidFill>
                          <a:srgbClr val="000000"/>
                        </a:solidFill>
                        <a:effectLst/>
                        <a:latin typeface="Aptos Narrow" panose="020B0004020202020204" pitchFamily="34" charset="0"/>
                      </a:endParaRPr>
                    </a:p>
                    <a:p>
                      <a:pPr algn="l" fontAlgn="b">
                        <a:buNone/>
                      </a:pPr>
                      <a:endParaRPr lang="en-GB" sz="1200" b="0" i="0" u="none" strike="noStrike" dirty="0">
                        <a:solidFill>
                          <a:srgbClr val="000000"/>
                        </a:solidFill>
                        <a:effectLst/>
                        <a:latin typeface="Aptos Narrow" panose="020B0004020202020204" pitchFamily="34" charset="0"/>
                      </a:endParaRPr>
                    </a:p>
                  </a:txBody>
                  <a:tcPr marL="8285" marR="8285" marT="8285" marB="0"/>
                </a:tc>
                <a:extLst>
                  <a:ext uri="{0D108BD9-81ED-4DB2-BD59-A6C34878D82A}">
                    <a16:rowId xmlns:a16="http://schemas.microsoft.com/office/drawing/2014/main" val="819725532"/>
                  </a:ext>
                </a:extLst>
              </a:tr>
              <a:tr h="430581">
                <a:tc>
                  <a:txBody>
                    <a:bodyPr/>
                    <a:lstStyle/>
                    <a:p>
                      <a:pPr algn="l" fontAlgn="b">
                        <a:buNone/>
                      </a:pPr>
                      <a:r>
                        <a:rPr lang="en-GB" sz="1200" b="1" u="none" strike="noStrike" dirty="0">
                          <a:solidFill>
                            <a:srgbClr val="000000"/>
                          </a:solidFill>
                          <a:effectLst/>
                        </a:rPr>
                        <a:t>Sensitive area / Total active area (%)</a:t>
                      </a:r>
                      <a:endParaRPr lang="en-GB" sz="1200" b="1" i="0" u="none" strike="noStrike" dirty="0">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u="none" strike="noStrike" dirty="0">
                          <a:solidFill>
                            <a:srgbClr val="000000"/>
                          </a:solidFill>
                          <a:effectLst/>
                        </a:rPr>
                        <a:t>Without TSV: 88.7%</a:t>
                      </a:r>
                    </a:p>
                    <a:p>
                      <a:pPr algn="l" fontAlgn="b">
                        <a:buNone/>
                      </a:pPr>
                      <a:r>
                        <a:rPr lang="en-GB" sz="1200" b="0" u="none" strike="noStrike" dirty="0">
                          <a:solidFill>
                            <a:srgbClr val="000000"/>
                          </a:solidFill>
                          <a:effectLst/>
                        </a:rPr>
                        <a:t>With TSVs: 94.6%</a:t>
                      </a:r>
                      <a:endParaRPr lang="en-GB" sz="1200" b="0" i="0" u="none" strike="noStrike" dirty="0">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u="none" strike="noStrike" dirty="0">
                          <a:solidFill>
                            <a:srgbClr val="000000"/>
                          </a:solidFill>
                          <a:effectLst/>
                        </a:rPr>
                        <a:t>Without TSV: 93.5%</a:t>
                      </a:r>
                    </a:p>
                    <a:p>
                      <a:pPr algn="l" fontAlgn="b">
                        <a:buNone/>
                      </a:pPr>
                      <a:r>
                        <a:rPr lang="en-GB" sz="1200" b="0" u="none" strike="noStrike" dirty="0">
                          <a:solidFill>
                            <a:srgbClr val="000000"/>
                          </a:solidFill>
                          <a:effectLst/>
                        </a:rPr>
                        <a:t>With TSVs: 99.4%</a:t>
                      </a:r>
                      <a:endParaRPr lang="en-GB" sz="1200" b="0" i="0" u="none" strike="noStrike" dirty="0">
                        <a:solidFill>
                          <a:srgbClr val="000000"/>
                        </a:solidFill>
                        <a:effectLst/>
                        <a:latin typeface="Aptos Narrow" panose="020B0004020202020204" pitchFamily="34" charset="0"/>
                      </a:endParaRPr>
                    </a:p>
                  </a:txBody>
                  <a:tcPr marL="8285" marR="8285" marT="8285" marB="0"/>
                </a:tc>
                <a:extLst>
                  <a:ext uri="{0D108BD9-81ED-4DB2-BD59-A6C34878D82A}">
                    <a16:rowId xmlns:a16="http://schemas.microsoft.com/office/drawing/2014/main" val="2102569799"/>
                  </a:ext>
                </a:extLst>
              </a:tr>
              <a:tr h="430581">
                <a:tc>
                  <a:txBody>
                    <a:bodyPr/>
                    <a:lstStyle/>
                    <a:p>
                      <a:pPr algn="l" fontAlgn="b">
                        <a:buNone/>
                      </a:pPr>
                      <a:r>
                        <a:rPr lang="en-GB" sz="1200" b="1" u="none" strike="noStrike" dirty="0">
                          <a:solidFill>
                            <a:srgbClr val="000000"/>
                          </a:solidFill>
                          <a:effectLst/>
                        </a:rPr>
                        <a:t>Acquisition mode</a:t>
                      </a:r>
                      <a:endParaRPr lang="en-GB" sz="1200" b="1" i="0" u="none" strike="noStrike" dirty="0">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u="none" strike="noStrike" dirty="0">
                          <a:solidFill>
                            <a:srgbClr val="000000"/>
                          </a:solidFill>
                          <a:effectLst/>
                        </a:rPr>
                        <a:t>Single Pixel Mode (SPM) / Charge Summing Mode (CSM)</a:t>
                      </a:r>
                      <a:endParaRPr lang="en-GB" sz="1200" b="0" i="0" u="none" strike="noStrike" dirty="0">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u="none" strike="noStrike" dirty="0">
                          <a:solidFill>
                            <a:srgbClr val="000000"/>
                          </a:solidFill>
                          <a:effectLst/>
                        </a:rPr>
                        <a:t>Single Pixel Mode (SPM) / Charge Summing Mode (CSM)</a:t>
                      </a:r>
                      <a:endParaRPr lang="en-GB" sz="1200" b="0" i="0" u="none" strike="noStrike" dirty="0">
                        <a:solidFill>
                          <a:srgbClr val="000000"/>
                        </a:solidFill>
                        <a:effectLst/>
                        <a:latin typeface="Aptos Narrow" panose="020B0004020202020204" pitchFamily="34" charset="0"/>
                      </a:endParaRPr>
                    </a:p>
                  </a:txBody>
                  <a:tcPr marL="8285" marR="8285" marT="8285" marB="0"/>
                </a:tc>
                <a:extLst>
                  <a:ext uri="{0D108BD9-81ED-4DB2-BD59-A6C34878D82A}">
                    <a16:rowId xmlns:a16="http://schemas.microsoft.com/office/drawing/2014/main" val="1731950418"/>
                  </a:ext>
                </a:extLst>
              </a:tr>
              <a:tr h="430581">
                <a:tc>
                  <a:txBody>
                    <a:bodyPr/>
                    <a:lstStyle/>
                    <a:p>
                      <a:pPr algn="l" fontAlgn="b">
                        <a:buNone/>
                      </a:pPr>
                      <a:r>
                        <a:rPr lang="en-GB" sz="1200" b="1" i="0" u="none" strike="noStrike" dirty="0">
                          <a:solidFill>
                            <a:srgbClr val="000000"/>
                          </a:solidFill>
                          <a:effectLst/>
                          <a:latin typeface="Aptos Narrow" panose="020B0004020202020204" pitchFamily="34" charset="0"/>
                        </a:rPr>
                        <a:t>Energy Resolution (measurement, preliminary)</a:t>
                      </a:r>
                    </a:p>
                  </a:txBody>
                  <a:tcPr marL="8285" marR="8285" marT="8285" marB="0"/>
                </a:tc>
                <a:tc>
                  <a:txBody>
                    <a:bodyPr/>
                    <a:lstStyle/>
                    <a:p>
                      <a:pPr algn="l" fontAlgn="b">
                        <a:buNone/>
                      </a:pPr>
                      <a:r>
                        <a:rPr lang="en-GB" sz="1200" b="0" i="0" u="none" strike="noStrike" dirty="0">
                          <a:solidFill>
                            <a:srgbClr val="000000"/>
                          </a:solidFill>
                          <a:effectLst/>
                          <a:latin typeface="+mn-lt"/>
                        </a:rPr>
                        <a:t>SPM: 1.4 keV FWHM (Cu Ka)</a:t>
                      </a:r>
                    </a:p>
                    <a:p>
                      <a:pPr marL="0" marR="0" lvl="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a:solidFill>
                            <a:srgbClr val="000000"/>
                          </a:solidFill>
                          <a:effectLst/>
                          <a:latin typeface="+mn-lt"/>
                        </a:rPr>
                        <a:t>CSM: 2.0 keV FWHM (Cu Ka)</a:t>
                      </a:r>
                    </a:p>
                  </a:txBody>
                  <a:tcPr marL="8285" marR="8285" marT="8285" marB="0"/>
                </a:tc>
                <a:tc>
                  <a:txBody>
                    <a:bodyPr/>
                    <a:lstStyle/>
                    <a:p>
                      <a:pPr algn="l" fontAlgn="b">
                        <a:buNone/>
                      </a:pPr>
                      <a:r>
                        <a:rPr lang="en-GB" sz="1200" b="0" i="0" u="none" strike="noStrike" dirty="0">
                          <a:solidFill>
                            <a:srgbClr val="000000"/>
                          </a:solidFill>
                          <a:effectLst/>
                          <a:latin typeface="+mn-lt"/>
                        </a:rPr>
                        <a:t>SPM: 2.0 keV FWHM (Cu Ka)</a:t>
                      </a:r>
                    </a:p>
                    <a:p>
                      <a:pPr marL="0" marR="0" lvl="0" indent="0" algn="l" defTabSz="914400" rtl="0" eaLnBrk="1" fontAlgn="b" latinLnBrk="0" hangingPunct="1">
                        <a:lnSpc>
                          <a:spcPct val="100000"/>
                        </a:lnSpc>
                        <a:spcBef>
                          <a:spcPts val="0"/>
                        </a:spcBef>
                        <a:spcAft>
                          <a:spcPts val="0"/>
                        </a:spcAft>
                        <a:buClrTx/>
                        <a:buSzTx/>
                        <a:buFontTx/>
                        <a:buNone/>
                        <a:tabLst/>
                        <a:defRPr/>
                      </a:pPr>
                      <a:r>
                        <a:rPr lang="en-GB" sz="1200" b="0" i="0" u="none" strike="noStrike" dirty="0">
                          <a:solidFill>
                            <a:srgbClr val="000000"/>
                          </a:solidFill>
                          <a:effectLst/>
                          <a:latin typeface="+mn-lt"/>
                        </a:rPr>
                        <a:t>CSM: 2.6 keV FWHM (Cu Ka)</a:t>
                      </a:r>
                    </a:p>
                  </a:txBody>
                  <a:tcPr marL="8285" marR="8285" marT="8285" marB="0"/>
                </a:tc>
                <a:extLst>
                  <a:ext uri="{0D108BD9-81ED-4DB2-BD59-A6C34878D82A}">
                    <a16:rowId xmlns:a16="http://schemas.microsoft.com/office/drawing/2014/main" val="3752918937"/>
                  </a:ext>
                </a:extLst>
              </a:tr>
              <a:tr h="220059">
                <a:tc>
                  <a:txBody>
                    <a:bodyPr/>
                    <a:lstStyle/>
                    <a:p>
                      <a:pPr algn="l" fontAlgn="b">
                        <a:buNone/>
                      </a:pPr>
                      <a:r>
                        <a:rPr lang="en-GB" sz="1200" b="1" u="none" strike="noStrike" dirty="0">
                          <a:solidFill>
                            <a:srgbClr val="000000"/>
                          </a:solidFill>
                          <a:effectLst/>
                        </a:rPr>
                        <a:t>Dynamic Range (keV, </a:t>
                      </a:r>
                      <a:r>
                        <a:rPr lang="en-GB" sz="1200" b="1" u="none" strike="noStrike" dirty="0" err="1">
                          <a:solidFill>
                            <a:srgbClr val="000000"/>
                          </a:solidFill>
                          <a:effectLst/>
                        </a:rPr>
                        <a:t>CdTe</a:t>
                      </a:r>
                      <a:r>
                        <a:rPr lang="en-GB" sz="1200" b="1" u="none" strike="noStrike" dirty="0">
                          <a:solidFill>
                            <a:srgbClr val="000000"/>
                          </a:solidFill>
                          <a:effectLst/>
                        </a:rPr>
                        <a:t>)</a:t>
                      </a:r>
                      <a:endParaRPr lang="en-GB" sz="1200" b="1" i="0" u="none" strike="noStrike" dirty="0">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u="none" strike="noStrike" dirty="0">
                          <a:solidFill>
                            <a:srgbClr val="000000"/>
                          </a:solidFill>
                          <a:effectLst/>
                        </a:rPr>
                        <a:t>110</a:t>
                      </a:r>
                      <a:endParaRPr lang="en-GB" sz="1200" b="0" i="0" u="none" strike="noStrike" dirty="0">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u="none" strike="noStrike" dirty="0">
                          <a:solidFill>
                            <a:srgbClr val="000000"/>
                          </a:solidFill>
                          <a:effectLst/>
                        </a:rPr>
                        <a:t>150</a:t>
                      </a:r>
                      <a:endParaRPr lang="en-GB" sz="1200" b="0" i="0" u="none" strike="noStrike" dirty="0">
                        <a:solidFill>
                          <a:srgbClr val="000000"/>
                        </a:solidFill>
                        <a:effectLst/>
                        <a:latin typeface="Aptos Narrow" panose="020B0004020202020204" pitchFamily="34" charset="0"/>
                      </a:endParaRPr>
                    </a:p>
                  </a:txBody>
                  <a:tcPr marL="8285" marR="8285" marT="8285" marB="0"/>
                </a:tc>
                <a:extLst>
                  <a:ext uri="{0D108BD9-81ED-4DB2-BD59-A6C34878D82A}">
                    <a16:rowId xmlns:a16="http://schemas.microsoft.com/office/drawing/2014/main" val="3783797376"/>
                  </a:ext>
                </a:extLst>
              </a:tr>
              <a:tr h="641102">
                <a:tc>
                  <a:txBody>
                    <a:bodyPr/>
                    <a:lstStyle/>
                    <a:p>
                      <a:pPr algn="l" fontAlgn="b">
                        <a:buNone/>
                      </a:pPr>
                      <a:r>
                        <a:rPr lang="en-GB" sz="1200" b="1" u="none" strike="noStrike" dirty="0">
                          <a:solidFill>
                            <a:srgbClr val="000000"/>
                          </a:solidFill>
                          <a:effectLst/>
                        </a:rPr>
                        <a:t>Count Rate (10% dead time loss) (</a:t>
                      </a:r>
                      <a:r>
                        <a:rPr lang="en-GB" sz="1200" b="1" u="none" strike="noStrike" dirty="0" err="1">
                          <a:solidFill>
                            <a:srgbClr val="000000"/>
                          </a:solidFill>
                          <a:effectLst/>
                        </a:rPr>
                        <a:t>Mphotons</a:t>
                      </a:r>
                      <a:r>
                        <a:rPr lang="en-GB" sz="1200" b="1" u="none" strike="noStrike" dirty="0">
                          <a:solidFill>
                            <a:srgbClr val="000000"/>
                          </a:solidFill>
                          <a:effectLst/>
                        </a:rPr>
                        <a:t>/mm</a:t>
                      </a:r>
                      <a:r>
                        <a:rPr lang="en-GB" sz="1200" b="1" u="none" strike="noStrike" baseline="30000" dirty="0">
                          <a:solidFill>
                            <a:srgbClr val="000000"/>
                          </a:solidFill>
                          <a:effectLst/>
                        </a:rPr>
                        <a:t>2</a:t>
                      </a:r>
                      <a:r>
                        <a:rPr lang="en-GB" sz="1200" b="1" u="none" strike="noStrike" dirty="0">
                          <a:solidFill>
                            <a:srgbClr val="000000"/>
                          </a:solidFill>
                          <a:effectLst/>
                        </a:rPr>
                        <a:t>s)  </a:t>
                      </a:r>
                    </a:p>
                    <a:p>
                      <a:pPr algn="l" fontAlgn="b">
                        <a:buNone/>
                      </a:pPr>
                      <a:r>
                        <a:rPr lang="en-GB" sz="1200" b="1" u="none" strike="noStrike" dirty="0">
                          <a:solidFill>
                            <a:srgbClr val="000000"/>
                          </a:solidFill>
                          <a:effectLst/>
                        </a:rPr>
                        <a:t>Spectroscopic Mode with CSM</a:t>
                      </a:r>
                      <a:endParaRPr lang="en-GB" sz="1200" b="1" i="0" u="none" strike="noStrike" dirty="0">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u="none" strike="noStrike" dirty="0">
                          <a:solidFill>
                            <a:srgbClr val="000000"/>
                          </a:solidFill>
                          <a:effectLst/>
                        </a:rPr>
                        <a:t>4.3</a:t>
                      </a:r>
                      <a:endParaRPr lang="en-GB" sz="1200" b="0" i="0" u="none" strike="noStrike" dirty="0">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u="none" strike="noStrike" dirty="0">
                          <a:solidFill>
                            <a:srgbClr val="000000"/>
                          </a:solidFill>
                          <a:effectLst/>
                        </a:rPr>
                        <a:t>19</a:t>
                      </a:r>
                      <a:endParaRPr lang="en-GB" sz="1200" b="0" i="0" u="none" strike="noStrike" dirty="0">
                        <a:solidFill>
                          <a:srgbClr val="000000"/>
                        </a:solidFill>
                        <a:effectLst/>
                        <a:latin typeface="Aptos Narrow" panose="020B0004020202020204" pitchFamily="34" charset="0"/>
                      </a:endParaRPr>
                    </a:p>
                  </a:txBody>
                  <a:tcPr marL="8285" marR="8285" marT="8285" marB="0"/>
                </a:tc>
                <a:extLst>
                  <a:ext uri="{0D108BD9-81ED-4DB2-BD59-A6C34878D82A}">
                    <a16:rowId xmlns:a16="http://schemas.microsoft.com/office/drawing/2014/main" val="1894002824"/>
                  </a:ext>
                </a:extLst>
              </a:tr>
              <a:tr h="220059">
                <a:tc>
                  <a:txBody>
                    <a:bodyPr/>
                    <a:lstStyle/>
                    <a:p>
                      <a:pPr algn="l" fontAlgn="b">
                        <a:buNone/>
                      </a:pPr>
                      <a:r>
                        <a:rPr lang="en-GB" sz="1200" b="1" u="none" strike="noStrike">
                          <a:solidFill>
                            <a:srgbClr val="000000"/>
                          </a:solidFill>
                          <a:effectLst/>
                        </a:rPr>
                        <a:t>Number of thresholds in SM-CSM</a:t>
                      </a:r>
                      <a:endParaRPr lang="en-GB" sz="1200" b="1" i="0" u="none" strike="noStrike">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u="none" strike="noStrike" dirty="0">
                          <a:solidFill>
                            <a:srgbClr val="000000"/>
                          </a:solidFill>
                          <a:effectLst/>
                        </a:rPr>
                        <a:t>4 </a:t>
                      </a:r>
                      <a:r>
                        <a:rPr lang="en-GB" sz="1200" b="0" u="none" strike="noStrike" dirty="0" err="1">
                          <a:solidFill>
                            <a:srgbClr val="000000"/>
                          </a:solidFill>
                          <a:effectLst/>
                        </a:rPr>
                        <a:t>SPMa</a:t>
                      </a:r>
                      <a:r>
                        <a:rPr lang="en-GB" sz="1200" b="0" u="none" strike="noStrike" dirty="0">
                          <a:solidFill>
                            <a:srgbClr val="000000"/>
                          </a:solidFill>
                          <a:effectLst/>
                        </a:rPr>
                        <a:t> + 4 CSM</a:t>
                      </a:r>
                      <a:endParaRPr lang="en-GB" sz="1200" b="0" i="0" u="none" strike="noStrike" dirty="0">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u="none" strike="noStrike" dirty="0">
                          <a:solidFill>
                            <a:srgbClr val="000000"/>
                          </a:solidFill>
                          <a:effectLst/>
                        </a:rPr>
                        <a:t>1 </a:t>
                      </a:r>
                      <a:r>
                        <a:rPr lang="en-GB" sz="1200" b="0" u="none" strike="noStrike" dirty="0" err="1">
                          <a:solidFill>
                            <a:srgbClr val="000000"/>
                          </a:solidFill>
                          <a:effectLst/>
                        </a:rPr>
                        <a:t>SPMa</a:t>
                      </a:r>
                      <a:r>
                        <a:rPr lang="en-GB" sz="1200" b="0" u="none" strike="noStrike" dirty="0">
                          <a:solidFill>
                            <a:srgbClr val="000000"/>
                          </a:solidFill>
                          <a:effectLst/>
                        </a:rPr>
                        <a:t> + 7 CSM</a:t>
                      </a:r>
                      <a:endParaRPr lang="en-GB" sz="1200" b="0" i="0" u="none" strike="noStrike" dirty="0">
                        <a:solidFill>
                          <a:srgbClr val="000000"/>
                        </a:solidFill>
                        <a:effectLst/>
                        <a:latin typeface="Aptos Narrow" panose="020B0004020202020204" pitchFamily="34" charset="0"/>
                      </a:endParaRPr>
                    </a:p>
                  </a:txBody>
                  <a:tcPr marL="8285" marR="8285" marT="8285" marB="0"/>
                </a:tc>
                <a:extLst>
                  <a:ext uri="{0D108BD9-81ED-4DB2-BD59-A6C34878D82A}">
                    <a16:rowId xmlns:a16="http://schemas.microsoft.com/office/drawing/2014/main" val="3614146892"/>
                  </a:ext>
                </a:extLst>
              </a:tr>
              <a:tr h="430581">
                <a:tc>
                  <a:txBody>
                    <a:bodyPr/>
                    <a:lstStyle/>
                    <a:p>
                      <a:pPr algn="l" fontAlgn="b">
                        <a:buNone/>
                      </a:pPr>
                      <a:r>
                        <a:rPr lang="en-GB" sz="1200" b="1" u="none" strike="noStrike" dirty="0">
                          <a:solidFill>
                            <a:srgbClr val="000000"/>
                          </a:solidFill>
                          <a:effectLst/>
                        </a:rPr>
                        <a:t>Pixel counters in SRW, Fine Pitch Mode (bit depth)</a:t>
                      </a:r>
                      <a:endParaRPr lang="en-GB" sz="1200" b="1" i="0" u="none" strike="noStrike" dirty="0">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i="0" u="none" strike="noStrike" dirty="0">
                          <a:solidFill>
                            <a:srgbClr val="000000"/>
                          </a:solidFill>
                          <a:effectLst/>
                          <a:latin typeface="Aptos Narrow" panose="020B0004020202020204" pitchFamily="34" charset="0"/>
                        </a:rPr>
                        <a:t>2x [1, 2, 6, 12] or 1x [24]</a:t>
                      </a:r>
                    </a:p>
                  </a:txBody>
                  <a:tcPr marL="8285" marR="8285" marT="8285" marB="0"/>
                </a:tc>
                <a:tc>
                  <a:txBody>
                    <a:bodyPr/>
                    <a:lstStyle/>
                    <a:p>
                      <a:pPr algn="l" fontAlgn="b">
                        <a:buNone/>
                      </a:pPr>
                      <a:r>
                        <a:rPr lang="en-GB" sz="1200" b="0" i="0" u="none" strike="noStrike" dirty="0">
                          <a:solidFill>
                            <a:srgbClr val="000000"/>
                          </a:solidFill>
                          <a:effectLst/>
                          <a:latin typeface="Aptos Narrow" panose="020B0004020202020204" pitchFamily="34" charset="0"/>
                        </a:rPr>
                        <a:t>2x [1, 2, 6, 12]</a:t>
                      </a:r>
                    </a:p>
                  </a:txBody>
                  <a:tcPr marL="8285" marR="8285" marT="8285" marB="0"/>
                </a:tc>
                <a:extLst>
                  <a:ext uri="{0D108BD9-81ED-4DB2-BD59-A6C34878D82A}">
                    <a16:rowId xmlns:a16="http://schemas.microsoft.com/office/drawing/2014/main" val="3654584752"/>
                  </a:ext>
                </a:extLst>
              </a:tr>
              <a:tr h="430581">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200" b="1" u="none" strike="noStrike" dirty="0">
                          <a:solidFill>
                            <a:srgbClr val="000000"/>
                          </a:solidFill>
                          <a:effectLst/>
                        </a:rPr>
                        <a:t>Pixel counters in SRW, Spectroscopic Mode (bit depth)</a:t>
                      </a:r>
                      <a:endParaRPr lang="en-GB" sz="1200" b="1" i="0" u="none" strike="noStrike" dirty="0">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i="0" u="none" strike="noStrike" dirty="0">
                          <a:solidFill>
                            <a:srgbClr val="000000"/>
                          </a:solidFill>
                          <a:effectLst/>
                          <a:latin typeface="Aptos Narrow" panose="020B0004020202020204" pitchFamily="34" charset="0"/>
                        </a:rPr>
                        <a:t>8x [1, 2, 6, 12] or 4x [24]</a:t>
                      </a:r>
                    </a:p>
                  </a:txBody>
                  <a:tcPr marL="8285" marR="8285" marT="8285" marB="0"/>
                </a:tc>
                <a:tc>
                  <a:txBody>
                    <a:bodyPr/>
                    <a:lstStyle/>
                    <a:p>
                      <a:pPr algn="l" fontAlgn="b">
                        <a:buNone/>
                      </a:pPr>
                      <a:r>
                        <a:rPr lang="en-GB" sz="1200" b="0" i="0" u="none" strike="noStrike" dirty="0">
                          <a:solidFill>
                            <a:srgbClr val="000000"/>
                          </a:solidFill>
                          <a:effectLst/>
                          <a:latin typeface="Aptos Narrow" panose="020B0004020202020204" pitchFamily="34" charset="0"/>
                        </a:rPr>
                        <a:t>8x [1, 2, 6, 12]</a:t>
                      </a:r>
                    </a:p>
                  </a:txBody>
                  <a:tcPr marL="8285" marR="8285" marT="8285" marB="0"/>
                </a:tc>
                <a:extLst>
                  <a:ext uri="{0D108BD9-81ED-4DB2-BD59-A6C34878D82A}">
                    <a16:rowId xmlns:a16="http://schemas.microsoft.com/office/drawing/2014/main" val="1841820660"/>
                  </a:ext>
                </a:extLst>
              </a:tr>
              <a:tr h="430581">
                <a:tc>
                  <a:txBody>
                    <a:bodyPr/>
                    <a:lstStyle/>
                    <a:p>
                      <a:pPr algn="l" fontAlgn="b">
                        <a:buNone/>
                      </a:pPr>
                      <a:r>
                        <a:rPr lang="en-GB" sz="1200" b="1" u="none" strike="noStrike" dirty="0">
                          <a:solidFill>
                            <a:srgbClr val="000000"/>
                          </a:solidFill>
                          <a:effectLst/>
                        </a:rPr>
                        <a:t>Pixel counters in CRW, Fine Pitch Mode (bit depth)</a:t>
                      </a:r>
                      <a:endParaRPr lang="en-GB" sz="1200" b="1" i="0" u="none" strike="noStrike" dirty="0">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i="0" u="none" strike="noStrike" dirty="0">
                          <a:solidFill>
                            <a:srgbClr val="000000"/>
                          </a:solidFill>
                          <a:effectLst/>
                          <a:latin typeface="Aptos Narrow" panose="020B0004020202020204" pitchFamily="34" charset="0"/>
                        </a:rPr>
                        <a:t>1x [1, 2, 6, 12] </a:t>
                      </a:r>
                    </a:p>
                  </a:txBody>
                  <a:tcPr marL="8285" marR="8285" marT="8285" marB="0"/>
                </a:tc>
                <a:tc>
                  <a:txBody>
                    <a:bodyPr/>
                    <a:lstStyle/>
                    <a:p>
                      <a:pPr algn="l" fontAlgn="b">
                        <a:buNone/>
                      </a:pPr>
                      <a:r>
                        <a:rPr lang="en-GB" sz="1200" b="0" i="0" u="none" strike="noStrike" dirty="0">
                          <a:solidFill>
                            <a:srgbClr val="000000"/>
                          </a:solidFill>
                          <a:effectLst/>
                          <a:latin typeface="Aptos Narrow" panose="020B0004020202020204" pitchFamily="34" charset="0"/>
                        </a:rPr>
                        <a:t>2x [1, 12] </a:t>
                      </a:r>
                    </a:p>
                    <a:p>
                      <a:pPr algn="l" fontAlgn="b">
                        <a:buNone/>
                      </a:pPr>
                      <a:endParaRPr lang="en-GB" sz="1200" b="0" i="0" u="none" strike="noStrike" dirty="0">
                        <a:solidFill>
                          <a:srgbClr val="000000"/>
                        </a:solidFill>
                        <a:effectLst/>
                        <a:latin typeface="Aptos Narrow" panose="020B0004020202020204" pitchFamily="34" charset="0"/>
                      </a:endParaRPr>
                    </a:p>
                  </a:txBody>
                  <a:tcPr marL="8285" marR="8285" marT="8285" marB="0"/>
                </a:tc>
                <a:extLst>
                  <a:ext uri="{0D108BD9-81ED-4DB2-BD59-A6C34878D82A}">
                    <a16:rowId xmlns:a16="http://schemas.microsoft.com/office/drawing/2014/main" val="478391221"/>
                  </a:ext>
                </a:extLst>
              </a:tr>
              <a:tr h="430581">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200" b="1" u="none" strike="noStrike" dirty="0">
                          <a:solidFill>
                            <a:srgbClr val="000000"/>
                          </a:solidFill>
                          <a:effectLst/>
                        </a:rPr>
                        <a:t>Pixel counters in CRW, Spectroscopic Mode (bit depth)</a:t>
                      </a:r>
                      <a:endParaRPr lang="en-GB" sz="1200" b="1" i="0" u="none" strike="noStrike" dirty="0">
                        <a:solidFill>
                          <a:srgbClr val="000000"/>
                        </a:solidFill>
                        <a:effectLst/>
                        <a:latin typeface="Aptos Narrow" panose="020B0004020202020204" pitchFamily="34" charset="0"/>
                      </a:endParaRPr>
                    </a:p>
                  </a:txBody>
                  <a:tcPr marL="8285" marR="8285" marT="8285" marB="0"/>
                </a:tc>
                <a:tc>
                  <a:txBody>
                    <a:bodyPr/>
                    <a:lstStyle/>
                    <a:p>
                      <a:pPr algn="l" fontAlgn="b">
                        <a:buNone/>
                      </a:pPr>
                      <a:r>
                        <a:rPr lang="en-GB" sz="1200" b="0" i="0" u="none" strike="noStrike" dirty="0">
                          <a:solidFill>
                            <a:srgbClr val="000000"/>
                          </a:solidFill>
                          <a:effectLst/>
                          <a:latin typeface="Aptos Narrow" panose="020B0004020202020204" pitchFamily="34" charset="0"/>
                        </a:rPr>
                        <a:t>4x [1, 2, 6, 12] </a:t>
                      </a:r>
                    </a:p>
                  </a:txBody>
                  <a:tcPr marL="8285" marR="8285" marT="8285" marB="0"/>
                </a:tc>
                <a:tc>
                  <a:txBody>
                    <a:bodyPr/>
                    <a:lstStyle/>
                    <a:p>
                      <a:pPr algn="l" fontAlgn="b">
                        <a:buNone/>
                      </a:pPr>
                      <a:r>
                        <a:rPr lang="en-GB" sz="1200" b="0" i="0" u="none" strike="noStrike" dirty="0">
                          <a:solidFill>
                            <a:srgbClr val="000000"/>
                          </a:solidFill>
                          <a:effectLst/>
                          <a:latin typeface="Aptos Narrow" panose="020B0004020202020204" pitchFamily="34" charset="0"/>
                        </a:rPr>
                        <a:t>8x [1, 12] </a:t>
                      </a:r>
                    </a:p>
                    <a:p>
                      <a:pPr algn="l" fontAlgn="b">
                        <a:buNone/>
                      </a:pPr>
                      <a:endParaRPr lang="en-GB" sz="1200" b="0" i="0" u="none" strike="noStrike" dirty="0">
                        <a:solidFill>
                          <a:srgbClr val="000000"/>
                        </a:solidFill>
                        <a:effectLst/>
                        <a:latin typeface="Aptos Narrow" panose="020B0004020202020204" pitchFamily="34" charset="0"/>
                      </a:endParaRPr>
                    </a:p>
                  </a:txBody>
                  <a:tcPr marL="8285" marR="8285" marT="8285" marB="0"/>
                </a:tc>
                <a:extLst>
                  <a:ext uri="{0D108BD9-81ED-4DB2-BD59-A6C34878D82A}">
                    <a16:rowId xmlns:a16="http://schemas.microsoft.com/office/drawing/2014/main" val="2700696828"/>
                  </a:ext>
                </a:extLst>
              </a:tr>
            </a:tbl>
          </a:graphicData>
        </a:graphic>
      </p:graphicFrame>
      <p:sp>
        <p:nvSpPr>
          <p:cNvPr id="6" name="TextBox 5">
            <a:extLst>
              <a:ext uri="{FF2B5EF4-FFF2-40B4-BE49-F238E27FC236}">
                <a16:creationId xmlns:a16="http://schemas.microsoft.com/office/drawing/2014/main" id="{565D1961-21A5-F8AD-15D1-DEA420509C7A}"/>
              </a:ext>
            </a:extLst>
          </p:cNvPr>
          <p:cNvSpPr txBox="1"/>
          <p:nvPr/>
        </p:nvSpPr>
        <p:spPr>
          <a:xfrm>
            <a:off x="7703651" y="1877941"/>
            <a:ext cx="1367863" cy="261610"/>
          </a:xfrm>
          <a:prstGeom prst="rect">
            <a:avLst/>
          </a:prstGeom>
          <a:noFill/>
        </p:spPr>
        <p:txBody>
          <a:bodyPr wrap="square" rtlCol="0">
            <a:spAutoFit/>
          </a:bodyPr>
          <a:lstStyle/>
          <a:p>
            <a:r>
              <a:rPr lang="en-GB" sz="1100" dirty="0"/>
              <a:t>Area increases x1.86</a:t>
            </a:r>
          </a:p>
        </p:txBody>
      </p:sp>
      <p:sp>
        <p:nvSpPr>
          <p:cNvPr id="7" name="TextBox 6">
            <a:extLst>
              <a:ext uri="{FF2B5EF4-FFF2-40B4-BE49-F238E27FC236}">
                <a16:creationId xmlns:a16="http://schemas.microsoft.com/office/drawing/2014/main" id="{9D55B693-6350-05EB-2E0E-3A6B1E24AACD}"/>
              </a:ext>
            </a:extLst>
          </p:cNvPr>
          <p:cNvSpPr txBox="1"/>
          <p:nvPr/>
        </p:nvSpPr>
        <p:spPr>
          <a:xfrm>
            <a:off x="7740650" y="3461751"/>
            <a:ext cx="1254629" cy="261610"/>
          </a:xfrm>
          <a:prstGeom prst="rect">
            <a:avLst/>
          </a:prstGeom>
          <a:noFill/>
        </p:spPr>
        <p:txBody>
          <a:bodyPr wrap="square" rtlCol="0">
            <a:spAutoFit/>
          </a:bodyPr>
          <a:lstStyle/>
          <a:p>
            <a:r>
              <a:rPr lang="en-GB" sz="1100" dirty="0"/>
              <a:t>DR increases x1.36</a:t>
            </a:r>
          </a:p>
        </p:txBody>
      </p:sp>
      <p:sp>
        <p:nvSpPr>
          <p:cNvPr id="8" name="TextBox 7">
            <a:extLst>
              <a:ext uri="{FF2B5EF4-FFF2-40B4-BE49-F238E27FC236}">
                <a16:creationId xmlns:a16="http://schemas.microsoft.com/office/drawing/2014/main" id="{7058AE21-EB7A-12E4-9AE4-AC506602F5B2}"/>
              </a:ext>
            </a:extLst>
          </p:cNvPr>
          <p:cNvSpPr txBox="1"/>
          <p:nvPr/>
        </p:nvSpPr>
        <p:spPr>
          <a:xfrm>
            <a:off x="7740650" y="3684869"/>
            <a:ext cx="1254629" cy="261610"/>
          </a:xfrm>
          <a:prstGeom prst="rect">
            <a:avLst/>
          </a:prstGeom>
          <a:noFill/>
        </p:spPr>
        <p:txBody>
          <a:bodyPr wrap="square" rtlCol="0">
            <a:spAutoFit/>
          </a:bodyPr>
          <a:lstStyle/>
          <a:p>
            <a:r>
              <a:rPr lang="en-GB" sz="1100" dirty="0"/>
              <a:t>CR increases x4.3</a:t>
            </a:r>
          </a:p>
        </p:txBody>
      </p:sp>
      <p:sp>
        <p:nvSpPr>
          <p:cNvPr id="10" name="TextBox 9">
            <a:extLst>
              <a:ext uri="{FF2B5EF4-FFF2-40B4-BE49-F238E27FC236}">
                <a16:creationId xmlns:a16="http://schemas.microsoft.com/office/drawing/2014/main" id="{71233366-CCC7-6D43-9D83-0B6F51E16AC0}"/>
              </a:ext>
            </a:extLst>
          </p:cNvPr>
          <p:cNvSpPr txBox="1"/>
          <p:nvPr/>
        </p:nvSpPr>
        <p:spPr>
          <a:xfrm>
            <a:off x="7740352" y="4308134"/>
            <a:ext cx="1367863" cy="261610"/>
          </a:xfrm>
          <a:prstGeom prst="rect">
            <a:avLst/>
          </a:prstGeom>
          <a:noFill/>
        </p:spPr>
        <p:txBody>
          <a:bodyPr wrap="square" rtlCol="0">
            <a:spAutoFit/>
          </a:bodyPr>
          <a:lstStyle/>
          <a:p>
            <a:r>
              <a:rPr lang="en-GB" sz="1100" dirty="0"/>
              <a:t>3+ CSM thresholds</a:t>
            </a:r>
          </a:p>
        </p:txBody>
      </p:sp>
      <p:sp>
        <p:nvSpPr>
          <p:cNvPr id="11" name="TextBox 10">
            <a:extLst>
              <a:ext uri="{FF2B5EF4-FFF2-40B4-BE49-F238E27FC236}">
                <a16:creationId xmlns:a16="http://schemas.microsoft.com/office/drawing/2014/main" id="{B356A1C9-A0D8-DFF5-B73F-D3F156E805F9}"/>
              </a:ext>
            </a:extLst>
          </p:cNvPr>
          <p:cNvSpPr txBox="1"/>
          <p:nvPr/>
        </p:nvSpPr>
        <p:spPr>
          <a:xfrm>
            <a:off x="135382" y="6339812"/>
            <a:ext cx="7532962" cy="600164"/>
          </a:xfrm>
          <a:prstGeom prst="rect">
            <a:avLst/>
          </a:prstGeom>
          <a:noFill/>
        </p:spPr>
        <p:txBody>
          <a:bodyPr wrap="square" rtlCol="0">
            <a:spAutoFit/>
          </a:bodyPr>
          <a:lstStyle/>
          <a:p>
            <a:r>
              <a:rPr lang="en-GB" sz="1100" b="1" dirty="0"/>
              <a:t>SPM: </a:t>
            </a:r>
            <a:r>
              <a:rPr lang="en-GB" sz="1100" dirty="0"/>
              <a:t>Single Pixel Mode,</a:t>
            </a:r>
            <a:r>
              <a:rPr lang="en-GB" sz="1100" b="1" dirty="0"/>
              <a:t> CSM: </a:t>
            </a:r>
            <a:r>
              <a:rPr lang="en-GB" sz="1100" dirty="0"/>
              <a:t>Charge Summing Mode</a:t>
            </a:r>
          </a:p>
          <a:p>
            <a:r>
              <a:rPr lang="en-GB" sz="1100" b="1" dirty="0"/>
              <a:t>SRW:</a:t>
            </a:r>
            <a:r>
              <a:rPr lang="en-GB" sz="1100" dirty="0"/>
              <a:t> Sequential Read Write, </a:t>
            </a:r>
            <a:r>
              <a:rPr lang="en-GB" sz="1100" b="1" dirty="0"/>
              <a:t>CRW:</a:t>
            </a:r>
            <a:r>
              <a:rPr lang="en-GB" sz="1100" dirty="0"/>
              <a:t> Continuous Read Write</a:t>
            </a:r>
          </a:p>
          <a:p>
            <a:endParaRPr lang="en-GB" sz="1100" dirty="0"/>
          </a:p>
        </p:txBody>
      </p:sp>
      <p:sp>
        <p:nvSpPr>
          <p:cNvPr id="3" name="Rectangle 2">
            <a:extLst>
              <a:ext uri="{FF2B5EF4-FFF2-40B4-BE49-F238E27FC236}">
                <a16:creationId xmlns:a16="http://schemas.microsoft.com/office/drawing/2014/main" id="{894C5A31-F300-9877-A488-0A2377EA31CD}"/>
              </a:ext>
            </a:extLst>
          </p:cNvPr>
          <p:cNvSpPr/>
          <p:nvPr/>
        </p:nvSpPr>
        <p:spPr>
          <a:xfrm>
            <a:off x="57267" y="332656"/>
            <a:ext cx="7668155" cy="216619"/>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723925F0-1DB9-297E-D5B6-2FF2487667BA}"/>
              </a:ext>
            </a:extLst>
          </p:cNvPr>
          <p:cNvSpPr/>
          <p:nvPr/>
        </p:nvSpPr>
        <p:spPr>
          <a:xfrm>
            <a:off x="57267" y="565813"/>
            <a:ext cx="7668155" cy="414915"/>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5F033EB0-ACCD-0734-7F7D-8E9955AEE437}"/>
              </a:ext>
            </a:extLst>
          </p:cNvPr>
          <p:cNvSpPr/>
          <p:nvPr/>
        </p:nvSpPr>
        <p:spPr>
          <a:xfrm>
            <a:off x="67785" y="1408138"/>
            <a:ext cx="7668155" cy="414915"/>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43CEE49F-6339-F3A0-D682-687ED6C95D74}"/>
              </a:ext>
            </a:extLst>
          </p:cNvPr>
          <p:cNvSpPr/>
          <p:nvPr/>
        </p:nvSpPr>
        <p:spPr>
          <a:xfrm>
            <a:off x="67785" y="2179352"/>
            <a:ext cx="7668155" cy="414915"/>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2F728C0D-2BB4-ADE3-9B17-6693A25950CC}"/>
              </a:ext>
            </a:extLst>
          </p:cNvPr>
          <p:cNvSpPr/>
          <p:nvPr/>
        </p:nvSpPr>
        <p:spPr>
          <a:xfrm>
            <a:off x="67785" y="3459554"/>
            <a:ext cx="7668155" cy="225315"/>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0D37524C-E85B-01DB-D71E-5793B971B6CE}"/>
              </a:ext>
            </a:extLst>
          </p:cNvPr>
          <p:cNvSpPr/>
          <p:nvPr/>
        </p:nvSpPr>
        <p:spPr>
          <a:xfrm>
            <a:off x="67785" y="3691780"/>
            <a:ext cx="7668155" cy="616354"/>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30C3A7B7-5C04-B77D-8341-B5C6EF48F894}"/>
              </a:ext>
            </a:extLst>
          </p:cNvPr>
          <p:cNvSpPr/>
          <p:nvPr/>
        </p:nvSpPr>
        <p:spPr>
          <a:xfrm>
            <a:off x="67785" y="4315045"/>
            <a:ext cx="7668155" cy="235111"/>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01442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3"/>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1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13"/>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xit" presetSubtype="0" fill="hold" grpId="1" nodeType="withEffect">
                                  <p:stCondLst>
                                    <p:cond delay="0"/>
                                  </p:stCondLst>
                                  <p:childTnLst>
                                    <p:set>
                                      <p:cBhvr>
                                        <p:cTn id="30" dur="1" fill="hold">
                                          <p:stCondLst>
                                            <p:cond delay="0"/>
                                          </p:stCondLst>
                                        </p:cTn>
                                        <p:tgtEl>
                                          <p:spTgt spid="14"/>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par>
                                <p:cTn id="35" presetID="1" presetClass="exit" presetSubtype="0" fill="hold" grpId="1" nodeType="withEffect">
                                  <p:stCondLst>
                                    <p:cond delay="0"/>
                                  </p:stCondLst>
                                  <p:childTnLst>
                                    <p:set>
                                      <p:cBhvr>
                                        <p:cTn id="36" dur="1" fill="hold">
                                          <p:stCondLst>
                                            <p:cond delay="0"/>
                                          </p:stCondLst>
                                        </p:cTn>
                                        <p:tgtEl>
                                          <p:spTgt spid="15"/>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par>
                                <p:cTn id="41" presetID="1" presetClass="exit" presetSubtype="0" fill="hold" grpId="1" nodeType="withEffect">
                                  <p:stCondLst>
                                    <p:cond delay="0"/>
                                  </p:stCondLst>
                                  <p:childTnLst>
                                    <p:set>
                                      <p:cBhvr>
                                        <p:cTn id="42"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84">
          <a:extLst>
            <a:ext uri="{FF2B5EF4-FFF2-40B4-BE49-F238E27FC236}">
              <a16:creationId xmlns:a16="http://schemas.microsoft.com/office/drawing/2014/main" id="{4277E6E4-2AD9-BB85-BDA4-9B5B5AB2884D}"/>
            </a:ext>
          </a:extLst>
        </p:cNvPr>
        <p:cNvGrpSpPr/>
        <p:nvPr/>
      </p:nvGrpSpPr>
      <p:grpSpPr>
        <a:xfrm>
          <a:off x="0" y="0"/>
          <a:ext cx="0" cy="0"/>
          <a:chOff x="0" y="0"/>
          <a:chExt cx="0" cy="0"/>
        </a:xfrm>
      </p:grpSpPr>
      <p:pic>
        <p:nvPicPr>
          <p:cNvPr id="689" name="Google Shape;689;p56">
            <a:extLst>
              <a:ext uri="{FF2B5EF4-FFF2-40B4-BE49-F238E27FC236}">
                <a16:creationId xmlns:a16="http://schemas.microsoft.com/office/drawing/2014/main" id="{81E47E2B-AF0B-0B30-5269-5319013E9219}"/>
              </a:ext>
            </a:extLst>
          </p:cNvPr>
          <p:cNvPicPr preferRelativeResize="0"/>
          <p:nvPr/>
        </p:nvPicPr>
        <p:blipFill rotWithShape="1">
          <a:blip r:embed="rId3">
            <a:alphaModFix/>
          </a:blip>
          <a:srcRect r="27388"/>
          <a:stretch/>
        </p:blipFill>
        <p:spPr>
          <a:xfrm>
            <a:off x="1741917" y="1786768"/>
            <a:ext cx="5264253" cy="3625050"/>
          </a:xfrm>
          <a:prstGeom prst="rect">
            <a:avLst/>
          </a:prstGeom>
          <a:noFill/>
          <a:ln>
            <a:noFill/>
          </a:ln>
        </p:spPr>
      </p:pic>
      <p:cxnSp>
        <p:nvCxnSpPr>
          <p:cNvPr id="690" name="Google Shape;690;p56">
            <a:extLst>
              <a:ext uri="{FF2B5EF4-FFF2-40B4-BE49-F238E27FC236}">
                <a16:creationId xmlns:a16="http://schemas.microsoft.com/office/drawing/2014/main" id="{C64D40C8-A42D-B730-8FBB-089C8254560D}"/>
              </a:ext>
            </a:extLst>
          </p:cNvPr>
          <p:cNvCxnSpPr>
            <a:endCxn id="691" idx="5"/>
          </p:cNvCxnSpPr>
          <p:nvPr/>
        </p:nvCxnSpPr>
        <p:spPr>
          <a:xfrm flipH="1">
            <a:off x="4129894" y="4386793"/>
            <a:ext cx="820200" cy="327300"/>
          </a:xfrm>
          <a:prstGeom prst="straightConnector1">
            <a:avLst/>
          </a:prstGeom>
          <a:noFill/>
          <a:ln w="19050" cap="flat" cmpd="sng">
            <a:solidFill>
              <a:srgbClr val="FF0000"/>
            </a:solidFill>
            <a:prstDash val="solid"/>
            <a:round/>
            <a:headEnd type="none" w="med" len="med"/>
            <a:tailEnd type="stealth" w="med" len="med"/>
          </a:ln>
        </p:spPr>
      </p:cxnSp>
      <p:pic>
        <p:nvPicPr>
          <p:cNvPr id="693" name="Google Shape;693;p56" title="log_correctedTHR2_10.000_0.dat.png">
            <a:extLst>
              <a:ext uri="{FF2B5EF4-FFF2-40B4-BE49-F238E27FC236}">
                <a16:creationId xmlns:a16="http://schemas.microsoft.com/office/drawing/2014/main" id="{78247588-7061-5D65-CF74-9EA7A5B73360}"/>
              </a:ext>
            </a:extLst>
          </p:cNvPr>
          <p:cNvPicPr preferRelativeResize="0"/>
          <p:nvPr/>
        </p:nvPicPr>
        <p:blipFill rotWithShape="1">
          <a:blip r:embed="rId4">
            <a:alphaModFix/>
          </a:blip>
          <a:srcRect l="21751" r="21677"/>
          <a:stretch/>
        </p:blipFill>
        <p:spPr>
          <a:xfrm>
            <a:off x="4070894" y="1341244"/>
            <a:ext cx="3454182" cy="3053025"/>
          </a:xfrm>
          <a:prstGeom prst="rect">
            <a:avLst/>
          </a:prstGeom>
          <a:noFill/>
          <a:ln>
            <a:noFill/>
          </a:ln>
        </p:spPr>
      </p:pic>
      <p:sp>
        <p:nvSpPr>
          <p:cNvPr id="691" name="Google Shape;691;p56">
            <a:extLst>
              <a:ext uri="{FF2B5EF4-FFF2-40B4-BE49-F238E27FC236}">
                <a16:creationId xmlns:a16="http://schemas.microsoft.com/office/drawing/2014/main" id="{EBADDB31-6983-493C-72A4-5B5A626E7CAD}"/>
              </a:ext>
            </a:extLst>
          </p:cNvPr>
          <p:cNvSpPr/>
          <p:nvPr/>
        </p:nvSpPr>
        <p:spPr>
          <a:xfrm>
            <a:off x="3854494" y="4552543"/>
            <a:ext cx="550800" cy="323100"/>
          </a:xfrm>
          <a:prstGeom prst="rtTriangle">
            <a:avLst/>
          </a:prstGeom>
          <a:solidFill>
            <a:srgbClr val="C9DAF8"/>
          </a:solidFill>
          <a:ln w="9525" cap="flat" cmpd="sng">
            <a:solidFill>
              <a:srgbClr val="C9DAF8"/>
            </a:solidFill>
            <a:prstDash val="solid"/>
            <a:round/>
            <a:headEnd type="none" w="sm" len="sm"/>
            <a:tailEnd type="none" w="sm" len="sm"/>
          </a:ln>
        </p:spPr>
        <p:txBody>
          <a:bodyPr spcFirstLastPara="1" wrap="square" lIns="91425" tIns="91425" rIns="91425" bIns="91425" anchor="ctr" anchorCtr="0">
            <a:noAutofit/>
          </a:bodyPr>
          <a:lstStyle/>
          <a:p>
            <a:pPr algn="ctr"/>
            <a:endParaRPr/>
          </a:p>
        </p:txBody>
      </p:sp>
      <p:sp>
        <p:nvSpPr>
          <p:cNvPr id="694" name="Google Shape;694;p56">
            <a:extLst>
              <a:ext uri="{FF2B5EF4-FFF2-40B4-BE49-F238E27FC236}">
                <a16:creationId xmlns:a16="http://schemas.microsoft.com/office/drawing/2014/main" id="{E1BB209D-0B84-93DA-98E3-328DBEAB9C6E}"/>
              </a:ext>
            </a:extLst>
          </p:cNvPr>
          <p:cNvSpPr/>
          <p:nvPr/>
        </p:nvSpPr>
        <p:spPr>
          <a:xfrm>
            <a:off x="3854494" y="4875643"/>
            <a:ext cx="550800" cy="203700"/>
          </a:xfrm>
          <a:prstGeom prst="rect">
            <a:avLst/>
          </a:prstGeom>
          <a:solidFill>
            <a:srgbClr val="C9DAF8"/>
          </a:solidFill>
          <a:ln w="9525" cap="flat" cmpd="sng">
            <a:solidFill>
              <a:srgbClr val="C9DAF8"/>
            </a:solidFill>
            <a:prstDash val="solid"/>
            <a:round/>
            <a:headEnd type="none" w="sm" len="sm"/>
            <a:tailEnd type="none" w="sm" len="sm"/>
          </a:ln>
        </p:spPr>
        <p:txBody>
          <a:bodyPr spcFirstLastPara="1" wrap="square" lIns="91425" tIns="91425" rIns="91425" bIns="91425" anchor="ctr" anchorCtr="0">
            <a:noAutofit/>
          </a:bodyPr>
          <a:lstStyle/>
          <a:p>
            <a:pPr algn="ctr"/>
            <a:endParaRPr/>
          </a:p>
        </p:txBody>
      </p:sp>
      <p:sp>
        <p:nvSpPr>
          <p:cNvPr id="2" name="Google Shape;666;p55">
            <a:extLst>
              <a:ext uri="{FF2B5EF4-FFF2-40B4-BE49-F238E27FC236}">
                <a16:creationId xmlns:a16="http://schemas.microsoft.com/office/drawing/2014/main" id="{48B859CD-A25A-6BFB-5606-ADD4E042E4D5}"/>
              </a:ext>
            </a:extLst>
          </p:cNvPr>
          <p:cNvSpPr txBox="1"/>
          <p:nvPr/>
        </p:nvSpPr>
        <p:spPr>
          <a:xfrm>
            <a:off x="278700" y="5552028"/>
            <a:ext cx="8613780" cy="736500"/>
          </a:xfrm>
          <a:prstGeom prst="rect">
            <a:avLst/>
          </a:prstGeom>
          <a:noFill/>
          <a:ln>
            <a:noFill/>
          </a:ln>
        </p:spPr>
        <p:txBody>
          <a:bodyPr spcFirstLastPara="1" wrap="square" lIns="91425" tIns="91425" rIns="91425" bIns="91425" anchor="t" anchorCtr="0">
            <a:noAutofit/>
          </a:bodyPr>
          <a:lstStyle/>
          <a:p>
            <a:pPr>
              <a:lnSpc>
                <a:spcPct val="115000"/>
              </a:lnSpc>
            </a:pPr>
            <a:r>
              <a:rPr lang="it" sz="1300" dirty="0"/>
              <a:t>Acquisition Spectroscopic mode (150</a:t>
            </a:r>
            <a:r>
              <a:rPr lang="it" sz="1300" dirty="0">
                <a:latin typeface="Symbol" panose="05050102010706020507" pitchFamily="18" charset="2"/>
              </a:rPr>
              <a:t>m</a:t>
            </a:r>
            <a:r>
              <a:rPr lang="it" sz="1300" dirty="0"/>
              <a:t>m pixel), CSM, 24-bit counter, THRL = 5 keV, higher THR at 4 keV step each (flat field corrected and log scale)</a:t>
            </a:r>
            <a:endParaRPr sz="1300" dirty="0"/>
          </a:p>
          <a:p>
            <a:pPr>
              <a:lnSpc>
                <a:spcPct val="115000"/>
              </a:lnSpc>
            </a:pPr>
            <a:r>
              <a:rPr lang="it" sz="1300" dirty="0"/>
              <a:t>10.0 s acquisition</a:t>
            </a:r>
            <a:endParaRPr sz="1300" dirty="0"/>
          </a:p>
          <a:p>
            <a:pPr>
              <a:lnSpc>
                <a:spcPct val="115000"/>
              </a:lnSpc>
            </a:pPr>
            <a:r>
              <a:rPr lang="it" sz="1300" dirty="0"/>
              <a:t>Tube settings: 30 kV, 10 mA</a:t>
            </a:r>
            <a:endParaRPr sz="1300" dirty="0"/>
          </a:p>
          <a:p>
            <a:pPr>
              <a:lnSpc>
                <a:spcPct val="115000"/>
              </a:lnSpc>
            </a:pPr>
            <a:endParaRPr sz="1300" dirty="0"/>
          </a:p>
        </p:txBody>
      </p:sp>
      <p:sp>
        <p:nvSpPr>
          <p:cNvPr id="3" name="Title 1">
            <a:extLst>
              <a:ext uri="{FF2B5EF4-FFF2-40B4-BE49-F238E27FC236}">
                <a16:creationId xmlns:a16="http://schemas.microsoft.com/office/drawing/2014/main" id="{EBA7E0DA-3AB3-5FC2-FEB5-3BCADBD6B009}"/>
              </a:ext>
            </a:extLst>
          </p:cNvPr>
          <p:cNvSpPr txBox="1">
            <a:spLocks/>
          </p:cNvSpPr>
          <p:nvPr/>
        </p:nvSpPr>
        <p:spPr>
          <a:xfrm>
            <a:off x="251520" y="53752"/>
            <a:ext cx="8640960"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dirty="0"/>
              <a:t>Medipix4 first images</a:t>
            </a:r>
          </a:p>
        </p:txBody>
      </p:sp>
      <p:sp>
        <p:nvSpPr>
          <p:cNvPr id="4" name="TextBox 3">
            <a:extLst>
              <a:ext uri="{FF2B5EF4-FFF2-40B4-BE49-F238E27FC236}">
                <a16:creationId xmlns:a16="http://schemas.microsoft.com/office/drawing/2014/main" id="{23351EFA-CB4E-92F6-4482-4EDBF2A1FABE}"/>
              </a:ext>
            </a:extLst>
          </p:cNvPr>
          <p:cNvSpPr txBox="1"/>
          <p:nvPr/>
        </p:nvSpPr>
        <p:spPr>
          <a:xfrm>
            <a:off x="6052126" y="6541585"/>
            <a:ext cx="3091749" cy="477054"/>
          </a:xfrm>
          <a:prstGeom prst="rect">
            <a:avLst/>
          </a:prstGeom>
          <a:noFill/>
        </p:spPr>
        <p:txBody>
          <a:bodyPr wrap="square" rtlCol="0">
            <a:spAutoFit/>
          </a:bodyPr>
          <a:lstStyle/>
          <a:p>
            <a:r>
              <a:rPr lang="en-GB" sz="1400" dirty="0"/>
              <a:t>Ongoing measurements: R. Bolzonella</a:t>
            </a:r>
          </a:p>
          <a:p>
            <a:endParaRPr lang="en-GB" sz="1100" dirty="0"/>
          </a:p>
        </p:txBody>
      </p:sp>
    </p:spTree>
    <p:extLst>
      <p:ext uri="{BB962C8B-B14F-4D97-AF65-F5344CB8AC3E}">
        <p14:creationId xmlns:p14="http://schemas.microsoft.com/office/powerpoint/2010/main" val="33526253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b="22709"/>
          <a:stretch/>
        </p:blipFill>
        <p:spPr>
          <a:xfrm>
            <a:off x="0" y="620688"/>
            <a:ext cx="9144000" cy="4612063"/>
          </a:xfrm>
          <a:prstGeom prst="rect">
            <a:avLst/>
          </a:prstGeom>
        </p:spPr>
      </p:pic>
      <p:sp>
        <p:nvSpPr>
          <p:cNvPr id="12" name="TextBox 11"/>
          <p:cNvSpPr txBox="1"/>
          <p:nvPr/>
        </p:nvSpPr>
        <p:spPr>
          <a:xfrm>
            <a:off x="3680123" y="2593649"/>
            <a:ext cx="1944216" cy="261610"/>
          </a:xfrm>
          <a:prstGeom prst="rect">
            <a:avLst/>
          </a:prstGeom>
          <a:noFill/>
        </p:spPr>
        <p:txBody>
          <a:bodyPr wrap="square" rtlCol="0">
            <a:spAutoFit/>
          </a:bodyPr>
          <a:lstStyle/>
          <a:p>
            <a:r>
              <a:rPr lang="en-GB" sz="1050" i="1" dirty="0"/>
              <a:t>CT (chromAix2, Philips)</a:t>
            </a:r>
          </a:p>
        </p:txBody>
      </p:sp>
      <p:sp>
        <p:nvSpPr>
          <p:cNvPr id="13" name="TextBox 12"/>
          <p:cNvSpPr txBox="1"/>
          <p:nvPr/>
        </p:nvSpPr>
        <p:spPr>
          <a:xfrm>
            <a:off x="2660765" y="2339866"/>
            <a:ext cx="1911235" cy="261610"/>
          </a:xfrm>
          <a:prstGeom prst="rect">
            <a:avLst/>
          </a:prstGeom>
          <a:noFill/>
        </p:spPr>
        <p:txBody>
          <a:bodyPr wrap="square" rtlCol="0">
            <a:spAutoFit/>
          </a:bodyPr>
          <a:lstStyle/>
          <a:p>
            <a:r>
              <a:rPr lang="en-GB" sz="1050" i="1" dirty="0"/>
              <a:t>CT (chromAix1, Philips)</a:t>
            </a:r>
          </a:p>
        </p:txBody>
      </p:sp>
      <p:sp>
        <p:nvSpPr>
          <p:cNvPr id="15" name="TextBox 14"/>
          <p:cNvSpPr txBox="1"/>
          <p:nvPr/>
        </p:nvSpPr>
        <p:spPr>
          <a:xfrm>
            <a:off x="3343253" y="1723627"/>
            <a:ext cx="1502384" cy="415498"/>
          </a:xfrm>
          <a:prstGeom prst="rect">
            <a:avLst/>
          </a:prstGeom>
          <a:noFill/>
        </p:spPr>
        <p:txBody>
          <a:bodyPr wrap="square" rtlCol="0">
            <a:spAutoFit/>
          </a:bodyPr>
          <a:lstStyle/>
          <a:p>
            <a:r>
              <a:rPr lang="en-GB" sz="1050" i="1" dirty="0"/>
              <a:t>CT (Prismatic detectors, Acquired by GE) </a:t>
            </a:r>
          </a:p>
        </p:txBody>
      </p:sp>
      <p:sp>
        <p:nvSpPr>
          <p:cNvPr id="16" name="TextBox 15"/>
          <p:cNvSpPr txBox="1"/>
          <p:nvPr/>
        </p:nvSpPr>
        <p:spPr>
          <a:xfrm>
            <a:off x="2689613" y="3059130"/>
            <a:ext cx="1502384" cy="261610"/>
          </a:xfrm>
          <a:prstGeom prst="rect">
            <a:avLst/>
          </a:prstGeom>
          <a:noFill/>
        </p:spPr>
        <p:txBody>
          <a:bodyPr wrap="square" rtlCol="0">
            <a:spAutoFit/>
          </a:bodyPr>
          <a:lstStyle/>
          <a:p>
            <a:r>
              <a:rPr lang="en-GB" sz="1050" i="1" dirty="0"/>
              <a:t>CT (CIX 0.2)</a:t>
            </a:r>
          </a:p>
        </p:txBody>
      </p:sp>
      <p:sp>
        <p:nvSpPr>
          <p:cNvPr id="17" name="TextBox 16"/>
          <p:cNvSpPr txBox="1"/>
          <p:nvPr/>
        </p:nvSpPr>
        <p:spPr>
          <a:xfrm>
            <a:off x="3595000" y="3347523"/>
            <a:ext cx="1502384" cy="261610"/>
          </a:xfrm>
          <a:prstGeom prst="rect">
            <a:avLst/>
          </a:prstGeom>
          <a:noFill/>
        </p:spPr>
        <p:txBody>
          <a:bodyPr wrap="square" rtlCol="0">
            <a:spAutoFit/>
          </a:bodyPr>
          <a:lstStyle/>
          <a:p>
            <a:r>
              <a:rPr lang="en-GB" sz="1050" i="1" dirty="0"/>
              <a:t>CT (</a:t>
            </a:r>
            <a:r>
              <a:rPr lang="en-GB" sz="1050" i="1" dirty="0" err="1"/>
              <a:t>DXRay</a:t>
            </a:r>
            <a:r>
              <a:rPr lang="en-GB" sz="1050" i="1" dirty="0"/>
              <a:t>)</a:t>
            </a:r>
          </a:p>
        </p:txBody>
      </p:sp>
      <p:sp>
        <p:nvSpPr>
          <p:cNvPr id="18" name="TextBox 17"/>
          <p:cNvSpPr txBox="1"/>
          <p:nvPr/>
        </p:nvSpPr>
        <p:spPr>
          <a:xfrm>
            <a:off x="2253668" y="2034741"/>
            <a:ext cx="1502384" cy="253916"/>
          </a:xfrm>
          <a:prstGeom prst="rect">
            <a:avLst/>
          </a:prstGeom>
          <a:noFill/>
        </p:spPr>
        <p:txBody>
          <a:bodyPr wrap="square" rtlCol="0">
            <a:spAutoFit/>
          </a:bodyPr>
          <a:lstStyle/>
          <a:p>
            <a:r>
              <a:rPr lang="en-GB" sz="1050" i="1" dirty="0"/>
              <a:t>CT (</a:t>
            </a:r>
            <a:r>
              <a:rPr lang="en-GB" sz="1050" i="1" dirty="0" err="1"/>
              <a:t>CEA,Siemens</a:t>
            </a:r>
            <a:r>
              <a:rPr lang="en-GB" sz="1050" i="1" dirty="0"/>
              <a:t>)</a:t>
            </a:r>
          </a:p>
        </p:txBody>
      </p:sp>
      <p:sp>
        <p:nvSpPr>
          <p:cNvPr id="19" name="Oval 18"/>
          <p:cNvSpPr/>
          <p:nvPr/>
        </p:nvSpPr>
        <p:spPr>
          <a:xfrm rot="1173270">
            <a:off x="2177028" y="1335010"/>
            <a:ext cx="2929165" cy="224396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2066186" y="836641"/>
            <a:ext cx="6458978" cy="338554"/>
          </a:xfrm>
          <a:prstGeom prst="rect">
            <a:avLst/>
          </a:prstGeom>
          <a:noFill/>
        </p:spPr>
        <p:txBody>
          <a:bodyPr wrap="square" rtlCol="0">
            <a:spAutoFit/>
          </a:bodyPr>
          <a:lstStyle/>
          <a:p>
            <a:r>
              <a:rPr lang="en-GB" sz="1600" i="1" dirty="0"/>
              <a:t>Medipix4 (Measurement, 75um pixel, CSM, Si sensor, 25kVp, THL @4.6keV)</a:t>
            </a:r>
          </a:p>
        </p:txBody>
      </p:sp>
      <p:sp>
        <p:nvSpPr>
          <p:cNvPr id="3" name="Oval 2">
            <a:extLst>
              <a:ext uri="{FF2B5EF4-FFF2-40B4-BE49-F238E27FC236}">
                <a16:creationId xmlns:a16="http://schemas.microsoft.com/office/drawing/2014/main" id="{A7D03548-D238-94AD-ABD8-7FCCC5618434}"/>
              </a:ext>
            </a:extLst>
          </p:cNvPr>
          <p:cNvSpPr/>
          <p:nvPr/>
        </p:nvSpPr>
        <p:spPr>
          <a:xfrm>
            <a:off x="1403648" y="2145556"/>
            <a:ext cx="144016" cy="144016"/>
          </a:xfrm>
          <a:prstGeom prst="ellipse">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B050"/>
              </a:solidFill>
            </a:endParaRPr>
          </a:p>
        </p:txBody>
      </p:sp>
      <p:cxnSp>
        <p:nvCxnSpPr>
          <p:cNvPr id="7" name="Straight Arrow Connector 6">
            <a:extLst>
              <a:ext uri="{FF2B5EF4-FFF2-40B4-BE49-F238E27FC236}">
                <a16:creationId xmlns:a16="http://schemas.microsoft.com/office/drawing/2014/main" id="{C830A743-4C58-8694-F8F1-ADA02E36CD74}"/>
              </a:ext>
            </a:extLst>
          </p:cNvPr>
          <p:cNvCxnSpPr/>
          <p:nvPr/>
        </p:nvCxnSpPr>
        <p:spPr bwMode="auto">
          <a:xfrm flipV="1">
            <a:off x="1015754" y="4546431"/>
            <a:ext cx="288291" cy="53397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8" name="Straight Arrow Connector 7">
            <a:extLst>
              <a:ext uri="{FF2B5EF4-FFF2-40B4-BE49-F238E27FC236}">
                <a16:creationId xmlns:a16="http://schemas.microsoft.com/office/drawing/2014/main" id="{24FC2037-555C-3354-BA02-60EDB8FF0834}"/>
              </a:ext>
            </a:extLst>
          </p:cNvPr>
          <p:cNvCxnSpPr/>
          <p:nvPr/>
        </p:nvCxnSpPr>
        <p:spPr bwMode="auto">
          <a:xfrm flipH="1" flipV="1">
            <a:off x="1693599" y="4436871"/>
            <a:ext cx="1161790" cy="64923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 name="Straight Arrow Connector 8">
            <a:extLst>
              <a:ext uri="{FF2B5EF4-FFF2-40B4-BE49-F238E27FC236}">
                <a16:creationId xmlns:a16="http://schemas.microsoft.com/office/drawing/2014/main" id="{6625E12F-68BF-090A-2DC0-03165D400B13}"/>
              </a:ext>
            </a:extLst>
          </p:cNvPr>
          <p:cNvCxnSpPr/>
          <p:nvPr/>
        </p:nvCxnSpPr>
        <p:spPr bwMode="auto">
          <a:xfrm flipH="1" flipV="1">
            <a:off x="2721971" y="4429277"/>
            <a:ext cx="1990515" cy="651127"/>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 name="Straight Arrow Connector 9">
            <a:extLst>
              <a:ext uri="{FF2B5EF4-FFF2-40B4-BE49-F238E27FC236}">
                <a16:creationId xmlns:a16="http://schemas.microsoft.com/office/drawing/2014/main" id="{2F1A5EF9-7F8F-4820-C3E5-EE6F74C4B274}"/>
              </a:ext>
            </a:extLst>
          </p:cNvPr>
          <p:cNvCxnSpPr/>
          <p:nvPr/>
        </p:nvCxnSpPr>
        <p:spPr bwMode="auto">
          <a:xfrm flipH="1" flipV="1">
            <a:off x="3841537" y="4431216"/>
            <a:ext cx="2600983" cy="65532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1" name="Straight Arrow Connector 10">
            <a:extLst>
              <a:ext uri="{FF2B5EF4-FFF2-40B4-BE49-F238E27FC236}">
                <a16:creationId xmlns:a16="http://schemas.microsoft.com/office/drawing/2014/main" id="{220CBE80-2B82-7B9C-ADD1-721F963273AB}"/>
              </a:ext>
            </a:extLst>
          </p:cNvPr>
          <p:cNvCxnSpPr/>
          <p:nvPr/>
        </p:nvCxnSpPr>
        <p:spPr bwMode="auto">
          <a:xfrm flipH="1" flipV="1">
            <a:off x="6674320" y="4431216"/>
            <a:ext cx="1567186" cy="65311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4" name="Straight Connector 23">
            <a:extLst>
              <a:ext uri="{FF2B5EF4-FFF2-40B4-BE49-F238E27FC236}">
                <a16:creationId xmlns:a16="http://schemas.microsoft.com/office/drawing/2014/main" id="{3FE29E58-793F-ADEF-CDE0-E7C21F2CA8A9}"/>
              </a:ext>
            </a:extLst>
          </p:cNvPr>
          <p:cNvCxnSpPr/>
          <p:nvPr/>
        </p:nvCxnSpPr>
        <p:spPr bwMode="auto">
          <a:xfrm flipV="1">
            <a:off x="1676440" y="1052736"/>
            <a:ext cx="0" cy="3493695"/>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25" name="Straight Connector 24">
            <a:extLst>
              <a:ext uri="{FF2B5EF4-FFF2-40B4-BE49-F238E27FC236}">
                <a16:creationId xmlns:a16="http://schemas.microsoft.com/office/drawing/2014/main" id="{A4063D92-4F1F-77C5-CF50-51C5C96CC91A}"/>
              </a:ext>
            </a:extLst>
          </p:cNvPr>
          <p:cNvCxnSpPr/>
          <p:nvPr/>
        </p:nvCxnSpPr>
        <p:spPr bwMode="auto">
          <a:xfrm flipH="1" flipV="1">
            <a:off x="1304046" y="692696"/>
            <a:ext cx="3638" cy="3853735"/>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26" name="Straight Connector 25">
            <a:extLst>
              <a:ext uri="{FF2B5EF4-FFF2-40B4-BE49-F238E27FC236}">
                <a16:creationId xmlns:a16="http://schemas.microsoft.com/office/drawing/2014/main" id="{753C5E51-60F5-DBDD-94C6-7B3352601256}"/>
              </a:ext>
            </a:extLst>
          </p:cNvPr>
          <p:cNvCxnSpPr/>
          <p:nvPr/>
        </p:nvCxnSpPr>
        <p:spPr bwMode="auto">
          <a:xfrm flipV="1">
            <a:off x="2722652" y="1739169"/>
            <a:ext cx="0" cy="2807262"/>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27" name="Straight Connector 26">
            <a:extLst>
              <a:ext uri="{FF2B5EF4-FFF2-40B4-BE49-F238E27FC236}">
                <a16:creationId xmlns:a16="http://schemas.microsoft.com/office/drawing/2014/main" id="{B1BA3F24-0EAE-D2EA-8BEC-284C3BC9137E}"/>
              </a:ext>
            </a:extLst>
          </p:cNvPr>
          <p:cNvCxnSpPr/>
          <p:nvPr/>
        </p:nvCxnSpPr>
        <p:spPr bwMode="auto">
          <a:xfrm flipV="1">
            <a:off x="3851275" y="2204864"/>
            <a:ext cx="0" cy="2341567"/>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28" name="Straight Connector 27">
            <a:extLst>
              <a:ext uri="{FF2B5EF4-FFF2-40B4-BE49-F238E27FC236}">
                <a16:creationId xmlns:a16="http://schemas.microsoft.com/office/drawing/2014/main" id="{0FD25442-CBED-06CA-1EB2-EB7EED8B5949}"/>
              </a:ext>
            </a:extLst>
          </p:cNvPr>
          <p:cNvCxnSpPr/>
          <p:nvPr/>
        </p:nvCxnSpPr>
        <p:spPr bwMode="auto">
          <a:xfrm flipV="1">
            <a:off x="6674320" y="2799584"/>
            <a:ext cx="0" cy="1637287"/>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29" name="TextBox 28">
            <a:extLst>
              <a:ext uri="{FF2B5EF4-FFF2-40B4-BE49-F238E27FC236}">
                <a16:creationId xmlns:a16="http://schemas.microsoft.com/office/drawing/2014/main" id="{F17E0090-2C37-815E-45AF-845173596581}"/>
              </a:ext>
            </a:extLst>
          </p:cNvPr>
          <p:cNvSpPr txBox="1"/>
          <p:nvPr/>
        </p:nvSpPr>
        <p:spPr>
          <a:xfrm>
            <a:off x="824585" y="6543719"/>
            <a:ext cx="8317610" cy="261610"/>
          </a:xfrm>
          <a:prstGeom prst="rect">
            <a:avLst/>
          </a:prstGeom>
          <a:noFill/>
        </p:spPr>
        <p:txBody>
          <a:bodyPr wrap="square" rtlCol="0">
            <a:spAutoFit/>
          </a:bodyPr>
          <a:lstStyle/>
          <a:p>
            <a:r>
              <a:rPr lang="en-GB" sz="1100" dirty="0"/>
              <a:t>Simulation 80keV photons, 2mm </a:t>
            </a:r>
            <a:r>
              <a:rPr lang="en-GB" sz="1100" dirty="0" err="1"/>
              <a:t>CdTe</a:t>
            </a:r>
            <a:r>
              <a:rPr lang="en-GB" sz="1100" dirty="0"/>
              <a:t>, -800V, 100e- </a:t>
            </a:r>
            <a:r>
              <a:rPr lang="en-GB" sz="1100" dirty="0" err="1"/>
              <a:t>r.m.s</a:t>
            </a:r>
            <a:r>
              <a:rPr lang="en-GB" sz="1100" dirty="0"/>
              <a:t>. noise (no threshold dispersion, no charge trapping)</a:t>
            </a:r>
          </a:p>
        </p:txBody>
      </p:sp>
      <p:pic>
        <p:nvPicPr>
          <p:cNvPr id="30" name="Picture 3">
            <a:extLst>
              <a:ext uri="{FF2B5EF4-FFF2-40B4-BE49-F238E27FC236}">
                <a16:creationId xmlns:a16="http://schemas.microsoft.com/office/drawing/2014/main" id="{CBA8CFB5-93FC-8467-4462-09D23F81A2C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60350" y="5092705"/>
            <a:ext cx="1979808" cy="1484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4">
            <a:extLst>
              <a:ext uri="{FF2B5EF4-FFF2-40B4-BE49-F238E27FC236}">
                <a16:creationId xmlns:a16="http://schemas.microsoft.com/office/drawing/2014/main" id="{69574AFF-F2D4-5011-F4E5-D1FF9D01172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71143" y="5088892"/>
            <a:ext cx="1984895" cy="1488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5">
            <a:extLst>
              <a:ext uri="{FF2B5EF4-FFF2-40B4-BE49-F238E27FC236}">
                <a16:creationId xmlns:a16="http://schemas.microsoft.com/office/drawing/2014/main" id="{957C246B-6633-777A-7C6E-63644AA44CC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55433" y="5088718"/>
            <a:ext cx="1985128" cy="1488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6">
            <a:extLst>
              <a:ext uri="{FF2B5EF4-FFF2-40B4-BE49-F238E27FC236}">
                <a16:creationId xmlns:a16="http://schemas.microsoft.com/office/drawing/2014/main" id="{34B38616-2C24-199E-CE1E-835FF5B38585}"/>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43398" y="5088577"/>
            <a:ext cx="1975961" cy="1481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7">
            <a:extLst>
              <a:ext uri="{FF2B5EF4-FFF2-40B4-BE49-F238E27FC236}">
                <a16:creationId xmlns:a16="http://schemas.microsoft.com/office/drawing/2014/main" id="{B4084114-3F20-4F16-C2A9-FE152987ADB4}"/>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2505" y="5080264"/>
            <a:ext cx="1998139" cy="1497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 name="Title 1">
            <a:extLst>
              <a:ext uri="{FF2B5EF4-FFF2-40B4-BE49-F238E27FC236}">
                <a16:creationId xmlns:a16="http://schemas.microsoft.com/office/drawing/2014/main" id="{4D31FB36-E5B9-656A-C474-6A3710694EEE}"/>
              </a:ext>
            </a:extLst>
          </p:cNvPr>
          <p:cNvSpPr>
            <a:spLocks noGrp="1"/>
          </p:cNvSpPr>
          <p:nvPr>
            <p:ph type="title"/>
          </p:nvPr>
        </p:nvSpPr>
        <p:spPr>
          <a:xfrm>
            <a:off x="22505" y="-235947"/>
            <a:ext cx="9121495" cy="1143000"/>
          </a:xfrm>
        </p:spPr>
        <p:txBody>
          <a:bodyPr>
            <a:noAutofit/>
          </a:bodyPr>
          <a:lstStyle/>
          <a:p>
            <a:r>
              <a:rPr lang="en-GB" sz="2800" dirty="0"/>
              <a:t>Maximum count rates (</a:t>
            </a:r>
            <a:r>
              <a:rPr lang="en-GB" sz="2800" dirty="0" err="1"/>
              <a:t>Mcps</a:t>
            </a:r>
            <a:r>
              <a:rPr lang="en-GB" sz="2800" dirty="0"/>
              <a:t>/mm</a:t>
            </a:r>
            <a:r>
              <a:rPr lang="en-GB" sz="2800" baseline="30000" dirty="0"/>
              <a:t>2</a:t>
            </a:r>
            <a:r>
              <a:rPr lang="en-GB" sz="2800" dirty="0"/>
              <a:t>) vs pixel size (</a:t>
            </a:r>
            <a:r>
              <a:rPr lang="en-GB" sz="2800" dirty="0">
                <a:latin typeface="Symbol" panose="05050102010706020507" pitchFamily="18" charset="2"/>
              </a:rPr>
              <a:t>m</a:t>
            </a:r>
            <a:r>
              <a:rPr lang="en-GB" sz="2800" dirty="0"/>
              <a:t>m)</a:t>
            </a:r>
          </a:p>
        </p:txBody>
      </p:sp>
      <p:cxnSp>
        <p:nvCxnSpPr>
          <p:cNvPr id="37" name="Straight Arrow Connector 36">
            <a:extLst>
              <a:ext uri="{FF2B5EF4-FFF2-40B4-BE49-F238E27FC236}">
                <a16:creationId xmlns:a16="http://schemas.microsoft.com/office/drawing/2014/main" id="{F8E49458-D980-7B35-2E1B-3D5CEB54B484}"/>
              </a:ext>
            </a:extLst>
          </p:cNvPr>
          <p:cNvCxnSpPr>
            <a:cxnSpLocks/>
          </p:cNvCxnSpPr>
          <p:nvPr/>
        </p:nvCxnSpPr>
        <p:spPr>
          <a:xfrm flipH="1">
            <a:off x="1536227" y="1175195"/>
            <a:ext cx="621283" cy="9865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 name="Straight Arrow Connector 3">
            <a:extLst>
              <a:ext uri="{FF2B5EF4-FFF2-40B4-BE49-F238E27FC236}">
                <a16:creationId xmlns:a16="http://schemas.microsoft.com/office/drawing/2014/main" id="{DE199044-8AB4-5FF2-8C11-A827BE9FA686}"/>
              </a:ext>
            </a:extLst>
          </p:cNvPr>
          <p:cNvCxnSpPr>
            <a:cxnSpLocks/>
          </p:cNvCxnSpPr>
          <p:nvPr/>
        </p:nvCxnSpPr>
        <p:spPr>
          <a:xfrm flipV="1">
            <a:off x="907059" y="2917313"/>
            <a:ext cx="379829" cy="40342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EAFD5068-35C5-0791-FFF6-1C98342CB947}"/>
              </a:ext>
            </a:extLst>
          </p:cNvPr>
          <p:cNvSpPr txBox="1"/>
          <p:nvPr/>
        </p:nvSpPr>
        <p:spPr>
          <a:xfrm>
            <a:off x="335165" y="3296114"/>
            <a:ext cx="970457" cy="338554"/>
          </a:xfrm>
          <a:prstGeom prst="rect">
            <a:avLst/>
          </a:prstGeom>
          <a:noFill/>
        </p:spPr>
        <p:txBody>
          <a:bodyPr wrap="square" rtlCol="0">
            <a:spAutoFit/>
          </a:bodyPr>
          <a:lstStyle/>
          <a:p>
            <a:r>
              <a:rPr lang="en-GB" sz="1600" i="1" dirty="0"/>
              <a:t>Medipix3</a:t>
            </a:r>
          </a:p>
        </p:txBody>
      </p:sp>
    </p:spTree>
    <p:extLst>
      <p:ext uri="{BB962C8B-B14F-4D97-AF65-F5344CB8AC3E}">
        <p14:creationId xmlns:p14="http://schemas.microsoft.com/office/powerpoint/2010/main" val="2760050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3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3"/>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p:bldP spid="16" grpId="0"/>
      <p:bldP spid="17" grpId="0"/>
      <p:bldP spid="18" grpId="0"/>
      <p:bldP spid="19" grpId="0" animBg="1"/>
      <p:bldP spid="23" grpId="0"/>
      <p:bldP spid="3" grpId="0" animBg="1"/>
      <p:bldP spid="29" grpId="0"/>
      <p:bldP spid="1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4259BC-1E4A-A57A-8312-7D69E87956F0}"/>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B828A16D-994B-9BDB-F5DE-A43AD98E5374}"/>
              </a:ext>
            </a:extLst>
          </p:cNvPr>
          <p:cNvSpPr>
            <a:spLocks noChangeArrowheads="1"/>
          </p:cNvSpPr>
          <p:nvPr/>
        </p:nvSpPr>
        <p:spPr bwMode="auto">
          <a:xfrm>
            <a:off x="251520" y="2492896"/>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r>
              <a:rPr lang="en-GB" sz="5400" dirty="0"/>
              <a:t>Summary and Conclusions</a:t>
            </a:r>
          </a:p>
        </p:txBody>
      </p:sp>
      <p:sp>
        <p:nvSpPr>
          <p:cNvPr id="3" name="Slide Number Placeholder 2">
            <a:extLst>
              <a:ext uri="{FF2B5EF4-FFF2-40B4-BE49-F238E27FC236}">
                <a16:creationId xmlns:a16="http://schemas.microsoft.com/office/drawing/2014/main" id="{49180CBD-5F6F-6E23-BB76-1B4C2DE8B017}"/>
              </a:ext>
            </a:extLst>
          </p:cNvPr>
          <p:cNvSpPr>
            <a:spLocks noGrp="1"/>
          </p:cNvSpPr>
          <p:nvPr>
            <p:ph type="sldNum" sz="quarter" idx="12"/>
          </p:nvPr>
        </p:nvSpPr>
        <p:spPr/>
        <p:txBody>
          <a:bodyPr/>
          <a:lstStyle/>
          <a:p>
            <a:fld id="{D251A0BC-E5D3-4A65-8506-4DFA341A4396}" type="slidenum">
              <a:rPr lang="fr-FR" smtClean="0"/>
              <a:t>34</a:t>
            </a:fld>
            <a:endParaRPr lang="fr-FR" dirty="0"/>
          </a:p>
        </p:txBody>
      </p:sp>
    </p:spTree>
    <p:extLst>
      <p:ext uri="{BB962C8B-B14F-4D97-AF65-F5344CB8AC3E}">
        <p14:creationId xmlns:p14="http://schemas.microsoft.com/office/powerpoint/2010/main" val="2646196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ECCEE-ED1B-75B7-154C-63AB06BCD581}"/>
              </a:ext>
            </a:extLst>
          </p:cNvPr>
          <p:cNvSpPr>
            <a:spLocks noGrp="1"/>
          </p:cNvSpPr>
          <p:nvPr>
            <p:ph type="title"/>
          </p:nvPr>
        </p:nvSpPr>
        <p:spPr>
          <a:xfrm>
            <a:off x="457200" y="44624"/>
            <a:ext cx="8229600" cy="1143000"/>
          </a:xfrm>
        </p:spPr>
        <p:txBody>
          <a:bodyPr/>
          <a:lstStyle/>
          <a:p>
            <a:r>
              <a:rPr lang="en-GB" dirty="0"/>
              <a:t>Summary and conclusions</a:t>
            </a:r>
          </a:p>
        </p:txBody>
      </p:sp>
      <p:sp>
        <p:nvSpPr>
          <p:cNvPr id="3" name="Content Placeholder 2">
            <a:extLst>
              <a:ext uri="{FF2B5EF4-FFF2-40B4-BE49-F238E27FC236}">
                <a16:creationId xmlns:a16="http://schemas.microsoft.com/office/drawing/2014/main" id="{7B795CF2-9A3C-5DB1-7678-64BCA28755C3}"/>
              </a:ext>
            </a:extLst>
          </p:cNvPr>
          <p:cNvSpPr>
            <a:spLocks noGrp="1"/>
          </p:cNvSpPr>
          <p:nvPr>
            <p:ph idx="1"/>
          </p:nvPr>
        </p:nvSpPr>
        <p:spPr>
          <a:xfrm>
            <a:off x="251520" y="1124744"/>
            <a:ext cx="8640960" cy="5380707"/>
          </a:xfrm>
        </p:spPr>
        <p:txBody>
          <a:bodyPr>
            <a:normAutofit fontScale="62500" lnSpcReduction="20000"/>
          </a:bodyPr>
          <a:lstStyle/>
          <a:p>
            <a:r>
              <a:rPr lang="en-GB" dirty="0"/>
              <a:t>The essence of this family of chips is to achieve </a:t>
            </a:r>
            <a:r>
              <a:rPr lang="en-GB" b="1" dirty="0"/>
              <a:t>spectral resolution </a:t>
            </a:r>
            <a:r>
              <a:rPr lang="en-GB" dirty="0"/>
              <a:t>at </a:t>
            </a:r>
            <a:r>
              <a:rPr lang="en-GB" b="1" dirty="0"/>
              <a:t>high spatial resolution</a:t>
            </a:r>
            <a:r>
              <a:rPr lang="en-GB" dirty="0"/>
              <a:t> while processing the largest possible incoming flux (which requires on-pixel hardware algorithms).</a:t>
            </a:r>
          </a:p>
          <a:p>
            <a:endParaRPr lang="en-GB" dirty="0"/>
          </a:p>
          <a:p>
            <a:r>
              <a:rPr lang="en-GB" dirty="0"/>
              <a:t>To achieve that, we need to address the distortions in the energy spectrum caused by charge sharing and fluorescence photons (Medipix3).</a:t>
            </a:r>
          </a:p>
          <a:p>
            <a:endParaRPr lang="en-GB" dirty="0"/>
          </a:p>
          <a:p>
            <a:r>
              <a:rPr lang="en-GB" dirty="0" err="1"/>
              <a:t>Medipix</a:t>
            </a:r>
            <a:r>
              <a:rPr lang="en-GB" dirty="0"/>
              <a:t> 4 aims to address these distortions while dealing with a larger photon flux.</a:t>
            </a:r>
          </a:p>
          <a:p>
            <a:endParaRPr lang="en-GB" dirty="0"/>
          </a:p>
          <a:p>
            <a:r>
              <a:rPr lang="en-GB" dirty="0"/>
              <a:t>Every chip went beyond the state of the art in terms of innovations in the architecture and thanks to advances in the microelectronics industry.</a:t>
            </a:r>
          </a:p>
          <a:p>
            <a:endParaRPr lang="en-GB" dirty="0"/>
          </a:p>
          <a:p>
            <a:r>
              <a:rPr lang="en-GB" dirty="0"/>
              <a:t>It was not always an easy path (Random Telegraphic Noise, unexpected mismatch) in part due to the uniqueness of our designs.</a:t>
            </a:r>
          </a:p>
          <a:p>
            <a:endParaRPr lang="en-GB" dirty="0"/>
          </a:p>
          <a:p>
            <a:r>
              <a:rPr lang="en-GB" dirty="0"/>
              <a:t>Collaboration has been key to bring competences on different topics (design, physics simulations, characterization (imaging properties, synchrotron)).</a:t>
            </a:r>
          </a:p>
        </p:txBody>
      </p:sp>
      <p:sp>
        <p:nvSpPr>
          <p:cNvPr id="4" name="Slide Number Placeholder 3">
            <a:extLst>
              <a:ext uri="{FF2B5EF4-FFF2-40B4-BE49-F238E27FC236}">
                <a16:creationId xmlns:a16="http://schemas.microsoft.com/office/drawing/2014/main" id="{16C0D1C8-C551-0E80-0BC7-25D81C9767BE}"/>
              </a:ext>
            </a:extLst>
          </p:cNvPr>
          <p:cNvSpPr>
            <a:spLocks noGrp="1"/>
          </p:cNvSpPr>
          <p:nvPr>
            <p:ph type="sldNum" sz="quarter" idx="12"/>
          </p:nvPr>
        </p:nvSpPr>
        <p:spPr/>
        <p:txBody>
          <a:bodyPr/>
          <a:lstStyle/>
          <a:p>
            <a:fld id="{D251A0BC-E5D3-4A65-8506-4DFA341A4396}" type="slidenum">
              <a:rPr lang="fr-FR" smtClean="0"/>
              <a:t>35</a:t>
            </a:fld>
            <a:endParaRPr lang="fr-FR" dirty="0"/>
          </a:p>
        </p:txBody>
      </p:sp>
    </p:spTree>
    <p:extLst>
      <p:ext uri="{BB962C8B-B14F-4D97-AF65-F5344CB8AC3E}">
        <p14:creationId xmlns:p14="http://schemas.microsoft.com/office/powerpoint/2010/main" val="988300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5D471C-9281-47AD-A348-F94AE38D77A2}"/>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2B3F559-8452-830B-2768-5E6FAEE7AD71}"/>
              </a:ext>
            </a:extLst>
          </p:cNvPr>
          <p:cNvSpPr>
            <a:spLocks noChangeArrowheads="1"/>
          </p:cNvSpPr>
          <p:nvPr/>
        </p:nvSpPr>
        <p:spPr bwMode="auto">
          <a:xfrm>
            <a:off x="251520" y="2492896"/>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r>
              <a:rPr lang="en-GB" sz="5400" dirty="0"/>
              <a:t>Acknowledgements</a:t>
            </a:r>
          </a:p>
        </p:txBody>
      </p:sp>
      <p:sp>
        <p:nvSpPr>
          <p:cNvPr id="3" name="Slide Number Placeholder 2">
            <a:extLst>
              <a:ext uri="{FF2B5EF4-FFF2-40B4-BE49-F238E27FC236}">
                <a16:creationId xmlns:a16="http://schemas.microsoft.com/office/drawing/2014/main" id="{CFB2C2BC-17F0-F513-77EB-1E554B73357C}"/>
              </a:ext>
            </a:extLst>
          </p:cNvPr>
          <p:cNvSpPr>
            <a:spLocks noGrp="1"/>
          </p:cNvSpPr>
          <p:nvPr>
            <p:ph type="sldNum" sz="quarter" idx="12"/>
          </p:nvPr>
        </p:nvSpPr>
        <p:spPr/>
        <p:txBody>
          <a:bodyPr/>
          <a:lstStyle/>
          <a:p>
            <a:fld id="{D251A0BC-E5D3-4A65-8506-4DFA341A4396}" type="slidenum">
              <a:rPr lang="fr-FR" smtClean="0"/>
              <a:t>36</a:t>
            </a:fld>
            <a:endParaRPr lang="fr-FR" dirty="0"/>
          </a:p>
        </p:txBody>
      </p:sp>
    </p:spTree>
    <p:extLst>
      <p:ext uri="{BB962C8B-B14F-4D97-AF65-F5344CB8AC3E}">
        <p14:creationId xmlns:p14="http://schemas.microsoft.com/office/powerpoint/2010/main" val="7746161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0ABE847-AADB-206A-8D88-6F910CC7E36F}"/>
              </a:ext>
            </a:extLst>
          </p:cNvPr>
          <p:cNvSpPr>
            <a:spLocks noGrp="1"/>
          </p:cNvSpPr>
          <p:nvPr>
            <p:ph type="sldNum" sz="quarter" idx="12"/>
          </p:nvPr>
        </p:nvSpPr>
        <p:spPr/>
        <p:txBody>
          <a:bodyPr/>
          <a:lstStyle/>
          <a:p>
            <a:fld id="{D251A0BC-E5D3-4A65-8506-4DFA341A4396}" type="slidenum">
              <a:rPr lang="fr-FR" smtClean="0"/>
              <a:t>37</a:t>
            </a:fld>
            <a:endParaRPr lang="fr-FR"/>
          </a:p>
        </p:txBody>
      </p:sp>
      <p:pic>
        <p:nvPicPr>
          <p:cNvPr id="4" name="Picture 2" descr="\\cern.ch\dfs\Users\r\rballabr\Desktop\2012-04-24-088.jpg">
            <a:extLst>
              <a:ext uri="{FF2B5EF4-FFF2-40B4-BE49-F238E27FC236}">
                <a16:creationId xmlns:a16="http://schemas.microsoft.com/office/drawing/2014/main" id="{12BB2B6F-60B5-969E-3148-CF6DB9F4CB0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03648" y="2780928"/>
            <a:ext cx="6054854" cy="339794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A1A6054-AB5E-79C6-FE2D-5453546F7A4C}"/>
              </a:ext>
            </a:extLst>
          </p:cNvPr>
          <p:cNvSpPr txBox="1"/>
          <p:nvPr/>
        </p:nvSpPr>
        <p:spPr>
          <a:xfrm>
            <a:off x="1259632" y="6215746"/>
            <a:ext cx="4752528" cy="646331"/>
          </a:xfrm>
          <a:prstGeom prst="rect">
            <a:avLst/>
          </a:prstGeom>
          <a:noFill/>
        </p:spPr>
        <p:txBody>
          <a:bodyPr wrap="square" rtlCol="0">
            <a:spAutoFit/>
          </a:bodyPr>
          <a:lstStyle/>
          <a:p>
            <a:r>
              <a:rPr lang="en-GB" dirty="0"/>
              <a:t>IEAP, CTU: D. Turecek, V. Kraus, M. Holik </a:t>
            </a:r>
          </a:p>
          <a:p>
            <a:r>
              <a:rPr lang="en-GB" dirty="0"/>
              <a:t>CERN: R. Ballabriga, X. Llopart</a:t>
            </a:r>
          </a:p>
        </p:txBody>
      </p:sp>
      <p:pic>
        <p:nvPicPr>
          <p:cNvPr id="3" name="Picture 2">
            <a:extLst>
              <a:ext uri="{FF2B5EF4-FFF2-40B4-BE49-F238E27FC236}">
                <a16:creationId xmlns:a16="http://schemas.microsoft.com/office/drawing/2014/main" id="{956F231E-CFBD-1AEA-FDA0-560509F7071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92080" y="672098"/>
            <a:ext cx="3518917" cy="2345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id="{055B136A-0C24-B359-99B7-8E4312DF56DF}"/>
              </a:ext>
            </a:extLst>
          </p:cNvPr>
          <p:cNvSpPr txBox="1"/>
          <p:nvPr/>
        </p:nvSpPr>
        <p:spPr>
          <a:xfrm rot="20747539">
            <a:off x="253084" y="829848"/>
            <a:ext cx="4821033" cy="1200329"/>
          </a:xfrm>
          <a:prstGeom prst="rect">
            <a:avLst/>
          </a:prstGeom>
          <a:noFill/>
        </p:spPr>
        <p:txBody>
          <a:bodyPr wrap="square" rtlCol="0">
            <a:spAutoFit/>
          </a:bodyPr>
          <a:lstStyle/>
          <a:p>
            <a:r>
              <a:rPr lang="en-GB" dirty="0"/>
              <a:t>To readout system developers</a:t>
            </a:r>
          </a:p>
          <a:p>
            <a:r>
              <a:rPr lang="en-GB" dirty="0"/>
              <a:t>In particular to IEAP, CTU in Prague for preparing the system that we used for the initial Medipix3 characterization</a:t>
            </a:r>
          </a:p>
        </p:txBody>
      </p:sp>
    </p:spTree>
    <p:extLst>
      <p:ext uri="{BB962C8B-B14F-4D97-AF65-F5344CB8AC3E}">
        <p14:creationId xmlns:p14="http://schemas.microsoft.com/office/powerpoint/2010/main" val="31940263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2CAE808-7025-4A3F-97A6-AA6B7C0F3F81}"/>
              </a:ext>
            </a:extLst>
          </p:cNvPr>
          <p:cNvPicPr>
            <a:picLocks noChangeAspect="1"/>
          </p:cNvPicPr>
          <p:nvPr/>
        </p:nvPicPr>
        <p:blipFill>
          <a:blip r:embed="rId2"/>
          <a:srcRect t="15001" b="7993"/>
          <a:stretch/>
        </p:blipFill>
        <p:spPr>
          <a:xfrm>
            <a:off x="683288" y="1268760"/>
            <a:ext cx="7777424" cy="3960814"/>
          </a:xfrm>
          <a:prstGeom prst="rect">
            <a:avLst/>
          </a:prstGeom>
        </p:spPr>
      </p:pic>
      <p:sp>
        <p:nvSpPr>
          <p:cNvPr id="2" name="Rectangle 2">
            <a:extLst>
              <a:ext uri="{FF2B5EF4-FFF2-40B4-BE49-F238E27FC236}">
                <a16:creationId xmlns:a16="http://schemas.microsoft.com/office/drawing/2014/main" id="{416FE85C-A803-FECD-F08D-47B418D3A78A}"/>
              </a:ext>
            </a:extLst>
          </p:cNvPr>
          <p:cNvSpPr>
            <a:spLocks noGrp="1" noChangeArrowheads="1"/>
          </p:cNvSpPr>
          <p:nvPr>
            <p:ph type="title"/>
          </p:nvPr>
        </p:nvSpPr>
        <p:spPr>
          <a:xfrm>
            <a:off x="0" y="138336"/>
            <a:ext cx="9144000" cy="914400"/>
          </a:xfrm>
        </p:spPr>
        <p:txBody>
          <a:bodyPr>
            <a:normAutofit/>
          </a:bodyPr>
          <a:lstStyle/>
          <a:p>
            <a:pPr>
              <a:lnSpc>
                <a:spcPct val="95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4000" dirty="0" err="1"/>
              <a:t>Medipix</a:t>
            </a:r>
            <a:r>
              <a:rPr lang="en-GB" sz="4000" dirty="0"/>
              <a:t> 2, 4 and 3 collaborations</a:t>
            </a:r>
          </a:p>
        </p:txBody>
      </p:sp>
      <p:sp>
        <p:nvSpPr>
          <p:cNvPr id="3" name="TextBox 2">
            <a:extLst>
              <a:ext uri="{FF2B5EF4-FFF2-40B4-BE49-F238E27FC236}">
                <a16:creationId xmlns:a16="http://schemas.microsoft.com/office/drawing/2014/main" id="{CC173F86-5C62-7F2A-53FB-AD1F5FB373A8}"/>
              </a:ext>
            </a:extLst>
          </p:cNvPr>
          <p:cNvSpPr txBox="1"/>
          <p:nvPr/>
        </p:nvSpPr>
        <p:spPr>
          <a:xfrm>
            <a:off x="251520" y="5285526"/>
            <a:ext cx="8892480" cy="1815882"/>
          </a:xfrm>
          <a:prstGeom prst="rect">
            <a:avLst/>
          </a:prstGeom>
          <a:noFill/>
        </p:spPr>
        <p:txBody>
          <a:bodyPr wrap="square" rtlCol="0">
            <a:spAutoFit/>
          </a:bodyPr>
          <a:lstStyle/>
          <a:p>
            <a:r>
              <a:rPr lang="en-GB" sz="1400" dirty="0"/>
              <a:t>Albert-Ludwig Universität Freiburg (Germany), AMOLF (The Netherlands), Brazilian Light Source (Brazil), CEA (France), CERN (Switzerland), DESY-Hamburg (Germany), Diamond Light Source (UK), ESRF (France), IEAP, Czech Technical University (Czech Republic), KIT/ANKA, </a:t>
            </a:r>
            <a:r>
              <a:rPr lang="en-GB" sz="1400" dirty="0" err="1"/>
              <a:t>Forschungszentrum</a:t>
            </a:r>
            <a:r>
              <a:rPr lang="en-GB" sz="1400" dirty="0"/>
              <a:t> Karlsruhe (Germany), Mid Sweden University (Sweden), NIKHEF (The Netherlands), Universidad de </a:t>
            </a:r>
            <a:r>
              <a:rPr lang="en-GB" sz="1400" dirty="0" err="1"/>
              <a:t>los</a:t>
            </a:r>
            <a:r>
              <a:rPr lang="en-GB" sz="1400" dirty="0"/>
              <a:t> Andes (Colombia), University of Bonn (Germany), University of California (USA), University of Canterbury (New Zealand), Universität Erlangen-Nurnberg (Germany), University of Glasgow (UK), University of Houston (USA), University of Leiden (The Netherlands), Technical University of Munich (Germany), VTT Information Technology (Finland)</a:t>
            </a:r>
          </a:p>
          <a:p>
            <a:endParaRPr lang="en-GB" sz="1400" dirty="0"/>
          </a:p>
        </p:txBody>
      </p:sp>
      <p:sp>
        <p:nvSpPr>
          <p:cNvPr id="4" name="TextBox 3">
            <a:extLst>
              <a:ext uri="{FF2B5EF4-FFF2-40B4-BE49-F238E27FC236}">
                <a16:creationId xmlns:a16="http://schemas.microsoft.com/office/drawing/2014/main" id="{EE513AA2-135D-6FA3-E2D9-32C46B58B15A}"/>
              </a:ext>
            </a:extLst>
          </p:cNvPr>
          <p:cNvSpPr txBox="1"/>
          <p:nvPr/>
        </p:nvSpPr>
        <p:spPr>
          <a:xfrm rot="20747539">
            <a:off x="657397" y="3554595"/>
            <a:ext cx="2933356" cy="1200329"/>
          </a:xfrm>
          <a:prstGeom prst="rect">
            <a:avLst/>
          </a:prstGeom>
          <a:noFill/>
        </p:spPr>
        <p:txBody>
          <a:bodyPr wrap="square" rtlCol="0">
            <a:spAutoFit/>
          </a:bodyPr>
          <a:lstStyle/>
          <a:p>
            <a:r>
              <a:rPr lang="en-GB" dirty="0"/>
              <a:t>For always supporting us providing resources, encouragement and new ideas and concepts</a:t>
            </a:r>
          </a:p>
        </p:txBody>
      </p:sp>
    </p:spTree>
    <p:extLst>
      <p:ext uri="{BB962C8B-B14F-4D97-AF65-F5344CB8AC3E}">
        <p14:creationId xmlns:p14="http://schemas.microsoft.com/office/powerpoint/2010/main" val="5128075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44345" y="2572928"/>
            <a:ext cx="3468104" cy="330860"/>
          </a:xfrm>
          <a:prstGeom prst="rect">
            <a:avLst/>
          </a:prstGeom>
        </p:spPr>
        <p:txBody>
          <a:bodyPr wrap="square">
            <a:spAutoFit/>
          </a:bodyPr>
          <a:lstStyle/>
          <a:p>
            <a:pPr marL="257168" indent="-257168" defTabSz="685783">
              <a:lnSpc>
                <a:spcPct val="107000"/>
              </a:lnSpc>
              <a:buFont typeface="Wingdings" panose="05000000000000000000" pitchFamily="2" charset="2"/>
              <a:buChar char=""/>
            </a:pPr>
            <a:r>
              <a:rPr lang="pt-PT" sz="1500" dirty="0">
                <a:solidFill>
                  <a:prstClr val="black"/>
                </a:solidFill>
                <a:latin typeface="Aptos Display" panose="02110004020202020204"/>
                <a:ea typeface="Calibri" panose="020F0502020204030204" pitchFamily="34" charset="0"/>
                <a:cs typeface="Times New Roman" panose="02020603050405020304" pitchFamily="18" charset="0"/>
              </a:rPr>
              <a:t>ADVACAM s.r.o.</a:t>
            </a:r>
          </a:p>
        </p:txBody>
      </p:sp>
      <p:sp>
        <p:nvSpPr>
          <p:cNvPr id="22" name="Rectangle 21"/>
          <p:cNvSpPr/>
          <p:nvPr/>
        </p:nvSpPr>
        <p:spPr>
          <a:xfrm>
            <a:off x="444346" y="3035944"/>
            <a:ext cx="3536289" cy="330860"/>
          </a:xfrm>
          <a:prstGeom prst="rect">
            <a:avLst/>
          </a:prstGeom>
        </p:spPr>
        <p:txBody>
          <a:bodyPr wrap="none">
            <a:spAutoFit/>
          </a:bodyPr>
          <a:lstStyle/>
          <a:p>
            <a:pPr marL="257168" indent="-257168" defTabSz="685783">
              <a:lnSpc>
                <a:spcPct val="107000"/>
              </a:lnSpc>
              <a:buFont typeface="Wingdings" panose="05000000000000000000" pitchFamily="2" charset="2"/>
              <a:buChar char=""/>
            </a:pPr>
            <a:r>
              <a:rPr lang="fr-CH" sz="1500" dirty="0">
                <a:solidFill>
                  <a:prstClr val="black"/>
                </a:solidFill>
                <a:latin typeface="Aptos Display" panose="02110004020202020204"/>
                <a:ea typeface="Calibri" panose="020F0502020204030204" pitchFamily="34" charset="0"/>
                <a:cs typeface="Times New Roman" panose="02020603050405020304" pitchFamily="18" charset="0"/>
              </a:rPr>
              <a:t>Amsterdam Scientific Instruments (ASI) </a:t>
            </a:r>
          </a:p>
        </p:txBody>
      </p:sp>
      <p:sp>
        <p:nvSpPr>
          <p:cNvPr id="23" name="Rectangle 22"/>
          <p:cNvSpPr/>
          <p:nvPr/>
        </p:nvSpPr>
        <p:spPr>
          <a:xfrm>
            <a:off x="444346" y="3485204"/>
            <a:ext cx="1989775" cy="330860"/>
          </a:xfrm>
          <a:prstGeom prst="rect">
            <a:avLst/>
          </a:prstGeom>
        </p:spPr>
        <p:txBody>
          <a:bodyPr wrap="none">
            <a:spAutoFit/>
          </a:bodyPr>
          <a:lstStyle/>
          <a:p>
            <a:pPr marL="257168" indent="-257168" defTabSz="685783">
              <a:lnSpc>
                <a:spcPct val="107000"/>
              </a:lnSpc>
              <a:buFont typeface="Wingdings" panose="05000000000000000000" pitchFamily="2" charset="2"/>
              <a:buChar char=""/>
            </a:pPr>
            <a:r>
              <a:rPr lang="en-US" sz="1500" dirty="0">
                <a:solidFill>
                  <a:prstClr val="black"/>
                </a:solidFill>
                <a:latin typeface="Aptos Display" panose="02110004020202020204"/>
                <a:ea typeface="Calibri" panose="020F0502020204030204" pitchFamily="34" charset="0"/>
                <a:cs typeface="Times New Roman" panose="02020603050405020304" pitchFamily="18" charset="0"/>
              </a:rPr>
              <a:t>Malvern Panalytical </a:t>
            </a:r>
          </a:p>
        </p:txBody>
      </p:sp>
      <p:sp>
        <p:nvSpPr>
          <p:cNvPr id="24" name="Rectangle 23"/>
          <p:cNvSpPr/>
          <p:nvPr/>
        </p:nvSpPr>
        <p:spPr>
          <a:xfrm>
            <a:off x="444346" y="3936614"/>
            <a:ext cx="2340705" cy="330860"/>
          </a:xfrm>
          <a:prstGeom prst="rect">
            <a:avLst/>
          </a:prstGeom>
        </p:spPr>
        <p:txBody>
          <a:bodyPr wrap="none">
            <a:spAutoFit/>
          </a:bodyPr>
          <a:lstStyle/>
          <a:p>
            <a:pPr marL="257168" indent="-257168" defTabSz="685783">
              <a:lnSpc>
                <a:spcPct val="107000"/>
              </a:lnSpc>
              <a:buFont typeface="Wingdings" panose="05000000000000000000" pitchFamily="2" charset="2"/>
              <a:buChar char=""/>
            </a:pPr>
            <a:r>
              <a:rPr lang="en-US" sz="1500" dirty="0">
                <a:solidFill>
                  <a:prstClr val="black"/>
                </a:solidFill>
                <a:latin typeface="Aptos Display" panose="02110004020202020204"/>
              </a:rPr>
              <a:t>MARS Bio Imaging (MBI) </a:t>
            </a:r>
          </a:p>
        </p:txBody>
      </p:sp>
      <p:sp>
        <p:nvSpPr>
          <p:cNvPr id="25" name="Rectangle 24"/>
          <p:cNvSpPr/>
          <p:nvPr/>
        </p:nvSpPr>
        <p:spPr>
          <a:xfrm>
            <a:off x="444346" y="4419250"/>
            <a:ext cx="2429896" cy="330860"/>
          </a:xfrm>
          <a:prstGeom prst="rect">
            <a:avLst/>
          </a:prstGeom>
        </p:spPr>
        <p:txBody>
          <a:bodyPr wrap="none">
            <a:spAutoFit/>
          </a:bodyPr>
          <a:lstStyle/>
          <a:p>
            <a:pPr marL="257168" indent="-257168" defTabSz="685783">
              <a:lnSpc>
                <a:spcPct val="107000"/>
              </a:lnSpc>
              <a:buFont typeface="Wingdings" panose="05000000000000000000" pitchFamily="2" charset="2"/>
              <a:buChar char=""/>
            </a:pPr>
            <a:r>
              <a:rPr lang="en-GB" sz="1500" dirty="0">
                <a:solidFill>
                  <a:prstClr val="black"/>
                </a:solidFill>
                <a:latin typeface="Aptos Display" panose="02110004020202020204"/>
              </a:rPr>
              <a:t>Quantum Detectors</a:t>
            </a:r>
            <a:r>
              <a:rPr lang="en-US" sz="1500" dirty="0">
                <a:solidFill>
                  <a:prstClr val="black"/>
                </a:solidFill>
                <a:latin typeface="Aptos Display" panose="02110004020202020204"/>
              </a:rPr>
              <a:t> (QD) </a:t>
            </a:r>
            <a:endParaRPr lang="en-GB" sz="1500" dirty="0">
              <a:solidFill>
                <a:prstClr val="black"/>
              </a:solidFill>
              <a:latin typeface="Aptos Display" panose="02110004020202020204"/>
              <a:ea typeface="Calibri" panose="020F0502020204030204" pitchFamily="34" charset="0"/>
              <a:cs typeface="Times New Roman" panose="02020603050405020304" pitchFamily="18" charset="0"/>
            </a:endParaRPr>
          </a:p>
        </p:txBody>
      </p:sp>
      <p:sp>
        <p:nvSpPr>
          <p:cNvPr id="26" name="Rectangle 25"/>
          <p:cNvSpPr/>
          <p:nvPr/>
        </p:nvSpPr>
        <p:spPr>
          <a:xfrm>
            <a:off x="444345" y="4868510"/>
            <a:ext cx="1377108" cy="330860"/>
          </a:xfrm>
          <a:prstGeom prst="rect">
            <a:avLst/>
          </a:prstGeom>
        </p:spPr>
        <p:txBody>
          <a:bodyPr wrap="none">
            <a:spAutoFit/>
          </a:bodyPr>
          <a:lstStyle/>
          <a:p>
            <a:pPr marL="257168" indent="-257168" defTabSz="685783">
              <a:lnSpc>
                <a:spcPct val="107000"/>
              </a:lnSpc>
              <a:buFont typeface="Wingdings" panose="05000000000000000000" pitchFamily="2" charset="2"/>
              <a:buChar char=""/>
            </a:pPr>
            <a:r>
              <a:rPr lang="en-US" sz="1500" dirty="0">
                <a:solidFill>
                  <a:prstClr val="black"/>
                </a:solidFill>
                <a:latin typeface="Aptos Display" panose="02110004020202020204"/>
              </a:rPr>
              <a:t>X-Spectrum</a:t>
            </a:r>
            <a:endParaRPr lang="en-GB" sz="1500" dirty="0">
              <a:solidFill>
                <a:prstClr val="black"/>
              </a:solidFill>
              <a:latin typeface="Aptos Display" panose="02110004020202020204"/>
              <a:ea typeface="Calibri" panose="020F0502020204030204" pitchFamily="34" charset="0"/>
              <a:cs typeface="Times New Roman" panose="02020603050405020304" pitchFamily="18" charset="0"/>
            </a:endParaRPr>
          </a:p>
        </p:txBody>
      </p:sp>
      <p:sp>
        <p:nvSpPr>
          <p:cNvPr id="31" name="TextBox 30"/>
          <p:cNvSpPr txBox="1"/>
          <p:nvPr/>
        </p:nvSpPr>
        <p:spPr>
          <a:xfrm>
            <a:off x="251521" y="1929668"/>
            <a:ext cx="3760638" cy="507831"/>
          </a:xfrm>
          <a:prstGeom prst="rect">
            <a:avLst/>
          </a:prstGeom>
          <a:noFill/>
        </p:spPr>
        <p:txBody>
          <a:bodyPr wrap="square" rtlCol="0">
            <a:spAutoFit/>
          </a:bodyPr>
          <a:lstStyle/>
          <a:p>
            <a:pPr defTabSz="685783"/>
            <a:r>
              <a:rPr lang="en-US" sz="2700" b="1" dirty="0">
                <a:solidFill>
                  <a:srgbClr val="305D96"/>
                </a:solidFill>
                <a:latin typeface="Aptos Display" panose="02110004020202020204"/>
              </a:rPr>
              <a:t>MEDIPIX3 Licensees</a:t>
            </a:r>
            <a:endParaRPr lang="en-GB" sz="2700" b="1" dirty="0">
              <a:solidFill>
                <a:srgbClr val="305D96"/>
              </a:solidFill>
              <a:latin typeface="Aptos Display" panose="02110004020202020204"/>
            </a:endParaRPr>
          </a:p>
        </p:txBody>
      </p:sp>
      <p:sp>
        <p:nvSpPr>
          <p:cNvPr id="20" name="Rectangle 19"/>
          <p:cNvSpPr/>
          <p:nvPr/>
        </p:nvSpPr>
        <p:spPr>
          <a:xfrm>
            <a:off x="452306" y="5279299"/>
            <a:ext cx="968855" cy="330860"/>
          </a:xfrm>
          <a:prstGeom prst="rect">
            <a:avLst/>
          </a:prstGeom>
        </p:spPr>
        <p:txBody>
          <a:bodyPr wrap="none">
            <a:spAutoFit/>
          </a:bodyPr>
          <a:lstStyle/>
          <a:p>
            <a:pPr marL="257168" indent="-257168" defTabSz="685783">
              <a:lnSpc>
                <a:spcPct val="107000"/>
              </a:lnSpc>
              <a:buFont typeface="Wingdings" panose="05000000000000000000" pitchFamily="2" charset="2"/>
              <a:buChar char=""/>
            </a:pPr>
            <a:r>
              <a:rPr lang="en-US" sz="1500" dirty="0">
                <a:solidFill>
                  <a:prstClr val="black"/>
                </a:solidFill>
                <a:latin typeface="Aptos Display" panose="02110004020202020204"/>
              </a:rPr>
              <a:t>Pi-TEC</a:t>
            </a:r>
            <a:endParaRPr lang="en-GB" sz="1500" dirty="0">
              <a:solidFill>
                <a:prstClr val="black"/>
              </a:solidFill>
              <a:latin typeface="Aptos Display" panose="02110004020202020204"/>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5FF78187-E974-D45E-0D5D-04BD04F86CF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69791" y="2563089"/>
            <a:ext cx="1139901" cy="196681"/>
          </a:xfrm>
          <a:prstGeom prst="rect">
            <a:avLst/>
          </a:prstGeom>
          <a:ln>
            <a:noFill/>
          </a:ln>
        </p:spPr>
      </p:pic>
      <p:pic>
        <p:nvPicPr>
          <p:cNvPr id="11" name="Picture 10">
            <a:extLst>
              <a:ext uri="{FF2B5EF4-FFF2-40B4-BE49-F238E27FC236}">
                <a16:creationId xmlns:a16="http://schemas.microsoft.com/office/drawing/2014/main" id="{96841240-BA05-5EA3-4608-5D37C23D939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9652" t="-3513"/>
          <a:stretch/>
        </p:blipFill>
        <p:spPr>
          <a:xfrm>
            <a:off x="3627207" y="2655628"/>
            <a:ext cx="588018" cy="405913"/>
          </a:xfrm>
          <a:prstGeom prst="rect">
            <a:avLst/>
          </a:prstGeom>
        </p:spPr>
      </p:pic>
      <p:pic>
        <p:nvPicPr>
          <p:cNvPr id="12" name="Picture 11">
            <a:extLst>
              <a:ext uri="{FF2B5EF4-FFF2-40B4-BE49-F238E27FC236}">
                <a16:creationId xmlns:a16="http://schemas.microsoft.com/office/drawing/2014/main" id="{FED18BF9-FFA3-8F2F-79FC-2135E36A96C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9760" t="20157" r="8712" b="21828"/>
          <a:stretch/>
        </p:blipFill>
        <p:spPr>
          <a:xfrm>
            <a:off x="2333180" y="3355163"/>
            <a:ext cx="1123748" cy="447809"/>
          </a:xfrm>
          <a:prstGeom prst="rect">
            <a:avLst/>
          </a:prstGeom>
        </p:spPr>
      </p:pic>
      <p:pic>
        <p:nvPicPr>
          <p:cNvPr id="13" name="Picture 12">
            <a:extLst>
              <a:ext uri="{FF2B5EF4-FFF2-40B4-BE49-F238E27FC236}">
                <a16:creationId xmlns:a16="http://schemas.microsoft.com/office/drawing/2014/main" id="{9638BC36-37D2-D10F-1BAA-BD762BFC6EC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89694" y="4393535"/>
            <a:ext cx="1567561" cy="439962"/>
          </a:xfrm>
          <a:prstGeom prst="rect">
            <a:avLst/>
          </a:prstGeom>
        </p:spPr>
      </p:pic>
      <p:pic>
        <p:nvPicPr>
          <p:cNvPr id="14" name="Picture 13">
            <a:extLst>
              <a:ext uri="{FF2B5EF4-FFF2-40B4-BE49-F238E27FC236}">
                <a16:creationId xmlns:a16="http://schemas.microsoft.com/office/drawing/2014/main" id="{A0F46149-55A5-320F-D914-BEE5FA06215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789693" y="3931785"/>
            <a:ext cx="819743" cy="367540"/>
          </a:xfrm>
          <a:prstGeom prst="rect">
            <a:avLst/>
          </a:prstGeom>
        </p:spPr>
      </p:pic>
      <p:pic>
        <p:nvPicPr>
          <p:cNvPr id="15" name="Picture 14">
            <a:extLst>
              <a:ext uri="{FF2B5EF4-FFF2-40B4-BE49-F238E27FC236}">
                <a16:creationId xmlns:a16="http://schemas.microsoft.com/office/drawing/2014/main" id="{344223DA-B080-0964-E5AF-855EA23E6A9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819431" y="4915602"/>
            <a:ext cx="1487103" cy="246882"/>
          </a:xfrm>
          <a:prstGeom prst="rect">
            <a:avLst/>
          </a:prstGeom>
        </p:spPr>
      </p:pic>
      <p:pic>
        <p:nvPicPr>
          <p:cNvPr id="17" name="Picture 16">
            <a:extLst>
              <a:ext uri="{FF2B5EF4-FFF2-40B4-BE49-F238E27FC236}">
                <a16:creationId xmlns:a16="http://schemas.microsoft.com/office/drawing/2014/main" id="{00E53788-7993-B18E-7D32-F941A4CA5344}"/>
              </a:ext>
            </a:extLst>
          </p:cNvPr>
          <p:cNvPicPr>
            <a:picLocks noChangeAspect="1"/>
          </p:cNvPicPr>
          <p:nvPr/>
        </p:nvPicPr>
        <p:blipFill>
          <a:blip r:embed="rId9"/>
          <a:stretch>
            <a:fillRect/>
          </a:stretch>
        </p:blipFill>
        <p:spPr>
          <a:xfrm>
            <a:off x="1551385" y="5353561"/>
            <a:ext cx="835031" cy="303036"/>
          </a:xfrm>
          <a:prstGeom prst="rect">
            <a:avLst/>
          </a:prstGeom>
        </p:spPr>
      </p:pic>
      <p:sp>
        <p:nvSpPr>
          <p:cNvPr id="7" name="Rectangle 6">
            <a:extLst>
              <a:ext uri="{FF2B5EF4-FFF2-40B4-BE49-F238E27FC236}">
                <a16:creationId xmlns:a16="http://schemas.microsoft.com/office/drawing/2014/main" id="{107D2464-FA50-24F2-8CA5-F47B195EC718}"/>
              </a:ext>
            </a:extLst>
          </p:cNvPr>
          <p:cNvSpPr/>
          <p:nvPr/>
        </p:nvSpPr>
        <p:spPr>
          <a:xfrm>
            <a:off x="5044363" y="2410189"/>
            <a:ext cx="3468104" cy="1444050"/>
          </a:xfrm>
          <a:prstGeom prst="rect">
            <a:avLst/>
          </a:prstGeom>
        </p:spPr>
        <p:txBody>
          <a:bodyPr wrap="square">
            <a:spAutoFit/>
          </a:bodyPr>
          <a:lstStyle/>
          <a:p>
            <a:pPr marL="257168" indent="-257168" defTabSz="685783">
              <a:lnSpc>
                <a:spcPct val="150000"/>
              </a:lnSpc>
              <a:buFont typeface="Wingdings" panose="05000000000000000000" pitchFamily="2" charset="2"/>
              <a:buChar char=""/>
            </a:pPr>
            <a:r>
              <a:rPr lang="pt-PT" sz="1500" dirty="0">
                <a:solidFill>
                  <a:prstClr val="black"/>
                </a:solidFill>
                <a:latin typeface="Aptos Display" panose="02110004020202020204"/>
                <a:ea typeface="Calibri" panose="020F0502020204030204" pitchFamily="34" charset="0"/>
                <a:cs typeface="Times New Roman" panose="02020603050405020304" pitchFamily="18" charset="0"/>
              </a:rPr>
              <a:t>ADVACAM s.r.o.</a:t>
            </a:r>
          </a:p>
          <a:p>
            <a:pPr marL="257168" indent="-257168" defTabSz="685783">
              <a:lnSpc>
                <a:spcPct val="150000"/>
              </a:lnSpc>
              <a:buFont typeface="Wingdings" panose="05000000000000000000" pitchFamily="2" charset="2"/>
              <a:buChar char=""/>
            </a:pPr>
            <a:r>
              <a:rPr lang="pt-PT" sz="1500" dirty="0">
                <a:solidFill>
                  <a:prstClr val="black"/>
                </a:solidFill>
                <a:latin typeface="Aptos Display" panose="02110004020202020204"/>
                <a:ea typeface="Calibri" panose="020F0502020204030204" pitchFamily="34" charset="0"/>
                <a:cs typeface="Times New Roman" panose="02020603050405020304" pitchFamily="18" charset="0"/>
              </a:rPr>
              <a:t>Amsterdam Scientific Instruments (ASI)</a:t>
            </a:r>
          </a:p>
          <a:p>
            <a:pPr marL="257168" indent="-257168" defTabSz="685783">
              <a:lnSpc>
                <a:spcPct val="150000"/>
              </a:lnSpc>
              <a:buFont typeface="Wingdings" panose="05000000000000000000" pitchFamily="2" charset="2"/>
              <a:buChar char=""/>
            </a:pPr>
            <a:r>
              <a:rPr lang="pt-PT" sz="1500" dirty="0" err="1">
                <a:solidFill>
                  <a:prstClr val="black"/>
                </a:solidFill>
                <a:latin typeface="Aptos Display" panose="02110004020202020204"/>
                <a:ea typeface="Calibri" panose="020F0502020204030204" pitchFamily="34" charset="0"/>
                <a:cs typeface="Times New Roman" panose="02020603050405020304" pitchFamily="18" charset="0"/>
              </a:rPr>
              <a:t>Kromek</a:t>
            </a:r>
            <a:r>
              <a:rPr lang="pt-PT" sz="1500" dirty="0">
                <a:solidFill>
                  <a:prstClr val="black"/>
                </a:solidFill>
                <a:latin typeface="Aptos Display" panose="02110004020202020204"/>
                <a:ea typeface="Calibri" panose="020F0502020204030204" pitchFamily="34" charset="0"/>
                <a:cs typeface="Times New Roman" panose="02020603050405020304" pitchFamily="18" charset="0"/>
              </a:rPr>
              <a:t> (R&amp;D)</a:t>
            </a:r>
          </a:p>
          <a:p>
            <a:pPr marL="257168" indent="-257168" defTabSz="685783">
              <a:lnSpc>
                <a:spcPct val="150000"/>
              </a:lnSpc>
              <a:buFont typeface="Wingdings" panose="05000000000000000000" pitchFamily="2" charset="2"/>
              <a:buChar char=""/>
            </a:pPr>
            <a:r>
              <a:rPr lang="pt-PT" sz="1500" dirty="0" err="1">
                <a:solidFill>
                  <a:prstClr val="black"/>
                </a:solidFill>
                <a:latin typeface="Aptos Display" panose="02110004020202020204"/>
                <a:cs typeface="Times New Roman" panose="02020603050405020304" pitchFamily="18" charset="0"/>
              </a:rPr>
              <a:t>Lund</a:t>
            </a:r>
            <a:r>
              <a:rPr lang="pt-PT" sz="1500" dirty="0">
                <a:solidFill>
                  <a:prstClr val="black"/>
                </a:solidFill>
                <a:latin typeface="Aptos Display" panose="02110004020202020204"/>
                <a:cs typeface="Times New Roman" panose="02020603050405020304" pitchFamily="18" charset="0"/>
              </a:rPr>
              <a:t> </a:t>
            </a:r>
            <a:r>
              <a:rPr lang="pt-PT" sz="1500" dirty="0" err="1">
                <a:solidFill>
                  <a:prstClr val="black"/>
                </a:solidFill>
                <a:latin typeface="Aptos Display" panose="02110004020202020204"/>
                <a:cs typeface="Times New Roman" panose="02020603050405020304" pitchFamily="18" charset="0"/>
              </a:rPr>
              <a:t>Univ</a:t>
            </a:r>
            <a:r>
              <a:rPr lang="pt-PT" sz="1500" dirty="0">
                <a:solidFill>
                  <a:prstClr val="black"/>
                </a:solidFill>
                <a:latin typeface="Aptos Display" panose="02110004020202020204"/>
                <a:cs typeface="Times New Roman" panose="02020603050405020304" pitchFamily="18" charset="0"/>
              </a:rPr>
              <a:t> (R&amp;D)</a:t>
            </a:r>
          </a:p>
        </p:txBody>
      </p:sp>
      <p:sp>
        <p:nvSpPr>
          <p:cNvPr id="16" name="TextBox 15">
            <a:extLst>
              <a:ext uri="{FF2B5EF4-FFF2-40B4-BE49-F238E27FC236}">
                <a16:creationId xmlns:a16="http://schemas.microsoft.com/office/drawing/2014/main" id="{2891699E-0F57-A123-2800-953A087DD2A0}"/>
              </a:ext>
            </a:extLst>
          </p:cNvPr>
          <p:cNvSpPr txBox="1"/>
          <p:nvPr/>
        </p:nvSpPr>
        <p:spPr>
          <a:xfrm>
            <a:off x="4825151" y="1942145"/>
            <a:ext cx="4116512" cy="507831"/>
          </a:xfrm>
          <a:prstGeom prst="rect">
            <a:avLst/>
          </a:prstGeom>
          <a:noFill/>
        </p:spPr>
        <p:txBody>
          <a:bodyPr wrap="square" rtlCol="0">
            <a:spAutoFit/>
          </a:bodyPr>
          <a:lstStyle/>
          <a:p>
            <a:pPr defTabSz="685783"/>
            <a:r>
              <a:rPr lang="en-US" sz="2700" b="1" dirty="0">
                <a:solidFill>
                  <a:srgbClr val="305D96"/>
                </a:solidFill>
                <a:latin typeface="Aptos Display" panose="02110004020202020204"/>
              </a:rPr>
              <a:t>TIMEPIX3 Licensees</a:t>
            </a:r>
            <a:endParaRPr lang="en-GB" sz="2700" b="1" dirty="0">
              <a:solidFill>
                <a:srgbClr val="305D96"/>
              </a:solidFill>
              <a:latin typeface="Aptos Display" panose="02110004020202020204"/>
            </a:endParaRPr>
          </a:p>
        </p:txBody>
      </p:sp>
      <p:pic>
        <p:nvPicPr>
          <p:cNvPr id="29" name="Picture 28">
            <a:extLst>
              <a:ext uri="{FF2B5EF4-FFF2-40B4-BE49-F238E27FC236}">
                <a16:creationId xmlns:a16="http://schemas.microsoft.com/office/drawing/2014/main" id="{1E2C18C1-EC35-067E-C82E-9AD2DD90E07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99218" y="2484166"/>
            <a:ext cx="1229900" cy="212210"/>
          </a:xfrm>
          <a:prstGeom prst="rect">
            <a:avLst/>
          </a:prstGeom>
          <a:ln>
            <a:noFill/>
          </a:ln>
        </p:spPr>
      </p:pic>
      <p:pic>
        <p:nvPicPr>
          <p:cNvPr id="30" name="Picture 29">
            <a:extLst>
              <a:ext uri="{FF2B5EF4-FFF2-40B4-BE49-F238E27FC236}">
                <a16:creationId xmlns:a16="http://schemas.microsoft.com/office/drawing/2014/main" id="{FB6430E6-B6B9-313B-738B-41040267D64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9652" t="-3513"/>
          <a:stretch/>
        </p:blipFill>
        <p:spPr>
          <a:xfrm>
            <a:off x="8415630" y="2785273"/>
            <a:ext cx="647771" cy="447161"/>
          </a:xfrm>
          <a:prstGeom prst="rect">
            <a:avLst/>
          </a:prstGeom>
        </p:spPr>
      </p:pic>
      <p:pic>
        <p:nvPicPr>
          <p:cNvPr id="32" name="Picture 2" descr="LINXS Partner Events - MAX IV Strategy workshops: Energy Technologies and  Materials — LINXS">
            <a:extLst>
              <a:ext uri="{FF2B5EF4-FFF2-40B4-BE49-F238E27FC236}">
                <a16:creationId xmlns:a16="http://schemas.microsoft.com/office/drawing/2014/main" id="{45CBFE23-45EA-057C-3112-B4CEA131C32D}"/>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706400" y="3333567"/>
            <a:ext cx="692858" cy="628269"/>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a:extLst>
              <a:ext uri="{FF2B5EF4-FFF2-40B4-BE49-F238E27FC236}">
                <a16:creationId xmlns:a16="http://schemas.microsoft.com/office/drawing/2014/main" id="{6A197A43-5FB7-D204-49E4-A048C179FD35}"/>
              </a:ext>
            </a:extLst>
          </p:cNvPr>
          <p:cNvPicPr>
            <a:picLocks noChangeAspect="1"/>
          </p:cNvPicPr>
          <p:nvPr/>
        </p:nvPicPr>
        <p:blipFill>
          <a:blip r:embed="rId11"/>
          <a:stretch>
            <a:fillRect/>
          </a:stretch>
        </p:blipFill>
        <p:spPr>
          <a:xfrm>
            <a:off x="6967739" y="3238632"/>
            <a:ext cx="732639" cy="174002"/>
          </a:xfrm>
          <a:prstGeom prst="rect">
            <a:avLst/>
          </a:prstGeom>
        </p:spPr>
      </p:pic>
      <p:pic>
        <p:nvPicPr>
          <p:cNvPr id="34" name="Picture 33">
            <a:extLst>
              <a:ext uri="{FF2B5EF4-FFF2-40B4-BE49-F238E27FC236}">
                <a16:creationId xmlns:a16="http://schemas.microsoft.com/office/drawing/2014/main" id="{9F3A826D-3A1B-16DB-254D-301A7739E28F}"/>
              </a:ext>
            </a:extLst>
          </p:cNvPr>
          <p:cNvPicPr>
            <a:picLocks noChangeAspect="1"/>
          </p:cNvPicPr>
          <p:nvPr/>
        </p:nvPicPr>
        <p:blipFill rotWithShape="1">
          <a:blip r:embed="rId12"/>
          <a:srcRect b="33376"/>
          <a:stretch/>
        </p:blipFill>
        <p:spPr>
          <a:xfrm>
            <a:off x="5347866" y="3898558"/>
            <a:ext cx="2861096" cy="1273436"/>
          </a:xfrm>
          <a:prstGeom prst="rect">
            <a:avLst/>
          </a:prstGeom>
        </p:spPr>
      </p:pic>
      <p:cxnSp>
        <p:nvCxnSpPr>
          <p:cNvPr id="35" name="Straight Connector 34">
            <a:extLst>
              <a:ext uri="{FF2B5EF4-FFF2-40B4-BE49-F238E27FC236}">
                <a16:creationId xmlns:a16="http://schemas.microsoft.com/office/drawing/2014/main" id="{DD3D90A8-5124-31C3-5520-07FC0F2D8D6D}"/>
              </a:ext>
            </a:extLst>
          </p:cNvPr>
          <p:cNvCxnSpPr>
            <a:cxnSpLocks/>
          </p:cNvCxnSpPr>
          <p:nvPr/>
        </p:nvCxnSpPr>
        <p:spPr>
          <a:xfrm>
            <a:off x="4572000" y="1919843"/>
            <a:ext cx="0" cy="3957429"/>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30B2D159-E9DD-5E1C-5CFD-3828BCBC3CFB}"/>
              </a:ext>
            </a:extLst>
          </p:cNvPr>
          <p:cNvSpPr txBox="1"/>
          <p:nvPr/>
        </p:nvSpPr>
        <p:spPr>
          <a:xfrm rot="20747539">
            <a:off x="100593" y="318734"/>
            <a:ext cx="3699530" cy="1200329"/>
          </a:xfrm>
          <a:prstGeom prst="rect">
            <a:avLst/>
          </a:prstGeom>
          <a:noFill/>
        </p:spPr>
        <p:txBody>
          <a:bodyPr wrap="square" rtlCol="0">
            <a:spAutoFit/>
          </a:bodyPr>
          <a:lstStyle/>
          <a:p>
            <a:r>
              <a:rPr lang="en-GB" dirty="0"/>
              <a:t>For always supporting us providing, for their feedback that helped improving and for the dissemination of the technology</a:t>
            </a:r>
          </a:p>
        </p:txBody>
      </p:sp>
    </p:spTree>
    <p:extLst>
      <p:ext uri="{BB962C8B-B14F-4D97-AF65-F5344CB8AC3E}">
        <p14:creationId xmlns:p14="http://schemas.microsoft.com/office/powerpoint/2010/main" val="999522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21B6E9-303C-08EC-139A-FE869548D97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CDDEA5C-7497-3AEA-1AAF-FEFADA6BA8AF}"/>
              </a:ext>
            </a:extLst>
          </p:cNvPr>
          <p:cNvSpPr>
            <a:spLocks noGrp="1"/>
          </p:cNvSpPr>
          <p:nvPr>
            <p:ph type="sldNum" sz="quarter" idx="12"/>
          </p:nvPr>
        </p:nvSpPr>
        <p:spPr>
          <a:xfrm>
            <a:off x="6876256" y="6482157"/>
            <a:ext cx="2133600" cy="365125"/>
          </a:xfrm>
        </p:spPr>
        <p:txBody>
          <a:bodyPr/>
          <a:lstStyle/>
          <a:p>
            <a:fld id="{D251A0BC-E5D3-4A65-8506-4DFA341A4396}" type="slidenum">
              <a:rPr lang="fr-FR" smtClean="0"/>
              <a:t>4</a:t>
            </a:fld>
            <a:endParaRPr lang="fr-FR"/>
          </a:p>
        </p:txBody>
      </p:sp>
      <p:sp>
        <p:nvSpPr>
          <p:cNvPr id="16" name="AutoShape 10" descr="Home - IEEE NSS MIC 2021">
            <a:extLst>
              <a:ext uri="{FF2B5EF4-FFF2-40B4-BE49-F238E27FC236}">
                <a16:creationId xmlns:a16="http://schemas.microsoft.com/office/drawing/2014/main" id="{7E6D1D34-3027-F2DD-D368-FCCCA05B75B2}"/>
              </a:ext>
            </a:extLst>
          </p:cNvP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TextBox 6">
            <a:extLst>
              <a:ext uri="{FF2B5EF4-FFF2-40B4-BE49-F238E27FC236}">
                <a16:creationId xmlns:a16="http://schemas.microsoft.com/office/drawing/2014/main" id="{0BCD0411-46B8-CD67-DCAC-56B4D34AA4DD}"/>
              </a:ext>
            </a:extLst>
          </p:cNvPr>
          <p:cNvSpPr txBox="1"/>
          <p:nvPr/>
        </p:nvSpPr>
        <p:spPr>
          <a:xfrm>
            <a:off x="251520" y="980728"/>
            <a:ext cx="8640959" cy="2308324"/>
          </a:xfrm>
          <a:prstGeom prst="rect">
            <a:avLst/>
          </a:prstGeom>
          <a:noFill/>
        </p:spPr>
        <p:txBody>
          <a:bodyPr wrap="square" rtlCol="0">
            <a:spAutoFit/>
          </a:bodyPr>
          <a:lstStyle/>
          <a:p>
            <a:r>
              <a:rPr lang="en-GB" sz="2400" dirty="0"/>
              <a:t>The essence of this family of chips is to achieve </a:t>
            </a:r>
            <a:r>
              <a:rPr lang="en-GB" sz="2400" b="1" dirty="0"/>
              <a:t>spectral resolution </a:t>
            </a:r>
            <a:r>
              <a:rPr lang="en-GB" sz="2400" dirty="0"/>
              <a:t>at </a:t>
            </a:r>
            <a:r>
              <a:rPr lang="en-GB" sz="2400" b="1" dirty="0"/>
              <a:t>high spatial resolution </a:t>
            </a:r>
            <a:r>
              <a:rPr lang="en-GB" sz="2400" dirty="0"/>
              <a:t>while processing the largest possible incoming flux (which requires on-pixel hardware algorithms).</a:t>
            </a:r>
          </a:p>
          <a:p>
            <a:endParaRPr lang="en-GB" sz="2400" dirty="0"/>
          </a:p>
          <a:p>
            <a:r>
              <a:rPr lang="en-GB" sz="2400" dirty="0"/>
              <a:t>To achieve that, we need to address the distortions in the energy spectrum caused by charge sharing and fluorescence photons.</a:t>
            </a:r>
          </a:p>
        </p:txBody>
      </p:sp>
      <p:sp>
        <p:nvSpPr>
          <p:cNvPr id="5" name="Title 1">
            <a:extLst>
              <a:ext uri="{FF2B5EF4-FFF2-40B4-BE49-F238E27FC236}">
                <a16:creationId xmlns:a16="http://schemas.microsoft.com/office/drawing/2014/main" id="{E0BA1B03-AA21-A7F7-21FB-300D764872FC}"/>
              </a:ext>
            </a:extLst>
          </p:cNvPr>
          <p:cNvSpPr txBox="1">
            <a:spLocks/>
          </p:cNvSpPr>
          <p:nvPr/>
        </p:nvSpPr>
        <p:spPr>
          <a:xfrm>
            <a:off x="0" y="160338"/>
            <a:ext cx="91440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err="1"/>
              <a:t>Medipix</a:t>
            </a:r>
            <a:r>
              <a:rPr lang="en-GB" dirty="0"/>
              <a:t>: The Essence</a:t>
            </a:r>
          </a:p>
        </p:txBody>
      </p:sp>
      <p:pic>
        <p:nvPicPr>
          <p:cNvPr id="6" name="Picture 5">
            <a:extLst>
              <a:ext uri="{FF2B5EF4-FFF2-40B4-BE49-F238E27FC236}">
                <a16:creationId xmlns:a16="http://schemas.microsoft.com/office/drawing/2014/main" id="{F580CDD0-CAF0-9DD5-FAF8-A31DC3A3E63F}"/>
              </a:ext>
            </a:extLst>
          </p:cNvPr>
          <p:cNvPicPr>
            <a:picLocks noChangeAspect="1"/>
          </p:cNvPicPr>
          <p:nvPr/>
        </p:nvPicPr>
        <p:blipFill>
          <a:blip r:embed="rId3"/>
          <a:stretch>
            <a:fillRect/>
          </a:stretch>
        </p:blipFill>
        <p:spPr>
          <a:xfrm>
            <a:off x="185547" y="3212976"/>
            <a:ext cx="8772904" cy="3344349"/>
          </a:xfrm>
          <a:prstGeom prst="rect">
            <a:avLst/>
          </a:prstGeom>
        </p:spPr>
      </p:pic>
    </p:spTree>
    <p:extLst>
      <p:ext uri="{BB962C8B-B14F-4D97-AF65-F5344CB8AC3E}">
        <p14:creationId xmlns:p14="http://schemas.microsoft.com/office/powerpoint/2010/main" val="3437768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6BBA822-140C-A7FE-0BC5-ABE5FAE9273C}"/>
              </a:ext>
            </a:extLst>
          </p:cNvPr>
          <p:cNvSpPr/>
          <p:nvPr/>
        </p:nvSpPr>
        <p:spPr>
          <a:xfrm>
            <a:off x="0" y="0"/>
            <a:ext cx="9144000" cy="6858000"/>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bwMode="auto">
          <a:xfrm>
            <a:off x="251172" y="404664"/>
            <a:ext cx="8641655" cy="576064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fontAlgn="base">
              <a:spcBef>
                <a:spcPct val="0"/>
              </a:spcBef>
              <a:spcAft>
                <a:spcPct val="0"/>
              </a:spcAft>
            </a:pPr>
            <a:endParaRPr lang="en-GB" sz="1500">
              <a:latin typeface="Arial"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99844" y="3498942"/>
            <a:ext cx="2468573" cy="2468573"/>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204" y="3386788"/>
            <a:ext cx="2461118" cy="2461118"/>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2070" y="779812"/>
            <a:ext cx="2231828" cy="2231828"/>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70034" y="633641"/>
            <a:ext cx="2016218" cy="2686965"/>
          </a:xfrm>
          <a:prstGeom prst="rect">
            <a:avLst/>
          </a:prstGeom>
        </p:spPr>
      </p:pic>
      <p:graphicFrame>
        <p:nvGraphicFramePr>
          <p:cNvPr id="3" name="Table 2">
            <a:extLst>
              <a:ext uri="{FF2B5EF4-FFF2-40B4-BE49-F238E27FC236}">
                <a16:creationId xmlns:a16="http://schemas.microsoft.com/office/drawing/2014/main" id="{A973FB9B-ED65-8942-CA89-903D074A1A42}"/>
              </a:ext>
            </a:extLst>
          </p:cNvPr>
          <p:cNvGraphicFramePr>
            <a:graphicFrameLocks noGrp="1"/>
          </p:cNvGraphicFramePr>
          <p:nvPr>
            <p:extLst>
              <p:ext uri="{D42A27DB-BD31-4B8C-83A1-F6EECF244321}">
                <p14:modId xmlns:p14="http://schemas.microsoft.com/office/powerpoint/2010/main" val="3533856373"/>
              </p:ext>
            </p:extLst>
          </p:nvPr>
        </p:nvGraphicFramePr>
        <p:xfrm>
          <a:off x="3194105" y="900808"/>
          <a:ext cx="3024336" cy="5398680"/>
        </p:xfrm>
        <a:graphic>
          <a:graphicData uri="http://schemas.openxmlformats.org/drawingml/2006/table">
            <a:tbl>
              <a:tblPr/>
              <a:tblGrid>
                <a:gridCol w="3024336">
                  <a:extLst>
                    <a:ext uri="{9D8B030D-6E8A-4147-A177-3AD203B41FA5}">
                      <a16:colId xmlns:a16="http://schemas.microsoft.com/office/drawing/2014/main" val="2026115683"/>
                    </a:ext>
                  </a:extLst>
                </a:gridCol>
              </a:tblGrid>
              <a:tr h="323283">
                <a:tc>
                  <a:txBody>
                    <a:bodyPr/>
                    <a:lstStyle/>
                    <a:p>
                      <a:pPr>
                        <a:buNone/>
                      </a:pPr>
                      <a:endParaRPr lang="en-GB" sz="2000" dirty="0">
                        <a:solidFill>
                          <a:schemeClr val="bg1"/>
                        </a:solidFill>
                        <a:latin typeface="Brush Script MT" panose="03060802040406070304" pitchFamily="66" charset="0"/>
                      </a:endParaRPr>
                    </a:p>
                  </a:txBody>
                  <a:tcPr marL="80821" marR="80821" marT="40410" marB="40410" anchor="ctr">
                    <a:lnL>
                      <a:noFill/>
                    </a:lnL>
                    <a:lnR>
                      <a:noFill/>
                    </a:lnR>
                    <a:lnT>
                      <a:noFill/>
                    </a:lnT>
                    <a:lnB>
                      <a:noFill/>
                    </a:lnB>
                    <a:noFill/>
                  </a:tcPr>
                </a:tc>
                <a:extLst>
                  <a:ext uri="{0D108BD9-81ED-4DB2-BD59-A6C34878D82A}">
                    <a16:rowId xmlns:a16="http://schemas.microsoft.com/office/drawing/2014/main" val="1725966864"/>
                  </a:ext>
                </a:extLst>
              </a:tr>
              <a:tr h="323283">
                <a:tc>
                  <a:txBody>
                    <a:bodyPr/>
                    <a:lstStyle/>
                    <a:p>
                      <a:pPr>
                        <a:buNone/>
                      </a:pPr>
                      <a:endParaRPr lang="en-GB" sz="2000" dirty="0">
                        <a:solidFill>
                          <a:schemeClr val="bg1"/>
                        </a:solidFill>
                        <a:latin typeface="Brush Script MT" panose="03060802040406070304" pitchFamily="66" charset="0"/>
                      </a:endParaRPr>
                    </a:p>
                  </a:txBody>
                  <a:tcPr marL="80821" marR="80821" marT="40410" marB="40410" anchor="ctr">
                    <a:lnL>
                      <a:noFill/>
                    </a:lnL>
                    <a:lnR>
                      <a:noFill/>
                    </a:lnR>
                    <a:lnT>
                      <a:noFill/>
                    </a:lnT>
                    <a:lnB>
                      <a:noFill/>
                    </a:lnB>
                    <a:noFill/>
                  </a:tcPr>
                </a:tc>
                <a:extLst>
                  <a:ext uri="{0D108BD9-81ED-4DB2-BD59-A6C34878D82A}">
                    <a16:rowId xmlns:a16="http://schemas.microsoft.com/office/drawing/2014/main" val="1135039487"/>
                  </a:ext>
                </a:extLst>
              </a:tr>
              <a:tr h="323283">
                <a:tc>
                  <a:txBody>
                    <a:bodyPr/>
                    <a:lstStyle/>
                    <a:p>
                      <a:pPr>
                        <a:buNone/>
                      </a:pPr>
                      <a:endParaRPr lang="en-GB" sz="2000" dirty="0">
                        <a:solidFill>
                          <a:schemeClr val="bg1"/>
                        </a:solidFill>
                        <a:latin typeface="Brush Script MT" panose="03060802040406070304" pitchFamily="66" charset="0"/>
                      </a:endParaRPr>
                    </a:p>
                  </a:txBody>
                  <a:tcPr marL="80821" marR="80821" marT="40410" marB="40410" anchor="ctr">
                    <a:lnL>
                      <a:noFill/>
                    </a:lnL>
                    <a:lnR>
                      <a:noFill/>
                    </a:lnR>
                    <a:lnT>
                      <a:noFill/>
                    </a:lnT>
                    <a:lnB>
                      <a:noFill/>
                    </a:lnB>
                    <a:noFill/>
                  </a:tcPr>
                </a:tc>
                <a:extLst>
                  <a:ext uri="{0D108BD9-81ED-4DB2-BD59-A6C34878D82A}">
                    <a16:rowId xmlns:a16="http://schemas.microsoft.com/office/drawing/2014/main" val="2362057991"/>
                  </a:ext>
                </a:extLst>
              </a:tr>
              <a:tr h="323283">
                <a:tc>
                  <a:txBody>
                    <a:bodyPr/>
                    <a:lstStyle/>
                    <a:p>
                      <a:pPr>
                        <a:buNone/>
                      </a:pPr>
                      <a:endParaRPr lang="en-GB" sz="2000" dirty="0">
                        <a:solidFill>
                          <a:schemeClr val="bg1"/>
                        </a:solidFill>
                        <a:latin typeface="Brush Script MT" panose="03060802040406070304" pitchFamily="66" charset="0"/>
                      </a:endParaRPr>
                    </a:p>
                  </a:txBody>
                  <a:tcPr marL="80821" marR="80821" marT="40410" marB="40410" anchor="ctr">
                    <a:lnL>
                      <a:noFill/>
                    </a:lnL>
                    <a:lnR>
                      <a:noFill/>
                    </a:lnR>
                    <a:lnT>
                      <a:noFill/>
                    </a:lnT>
                    <a:lnB>
                      <a:noFill/>
                    </a:lnB>
                    <a:noFill/>
                  </a:tcPr>
                </a:tc>
                <a:extLst>
                  <a:ext uri="{0D108BD9-81ED-4DB2-BD59-A6C34878D82A}">
                    <a16:rowId xmlns:a16="http://schemas.microsoft.com/office/drawing/2014/main" val="3694700565"/>
                  </a:ext>
                </a:extLst>
              </a:tr>
              <a:tr h="323283">
                <a:tc>
                  <a:txBody>
                    <a:bodyPr/>
                    <a:lstStyle/>
                    <a:p>
                      <a:pPr>
                        <a:buNone/>
                      </a:pPr>
                      <a:endParaRPr lang="en-GB" sz="2000" dirty="0">
                        <a:solidFill>
                          <a:schemeClr val="bg1"/>
                        </a:solidFill>
                        <a:latin typeface="Brush Script MT" panose="03060802040406070304" pitchFamily="66" charset="0"/>
                      </a:endParaRPr>
                    </a:p>
                  </a:txBody>
                  <a:tcPr marL="80821" marR="80821" marT="40410" marB="40410" anchor="ctr">
                    <a:lnL>
                      <a:noFill/>
                    </a:lnL>
                    <a:lnR>
                      <a:noFill/>
                    </a:lnR>
                    <a:lnT>
                      <a:noFill/>
                    </a:lnT>
                    <a:lnB>
                      <a:noFill/>
                    </a:lnB>
                    <a:noFill/>
                  </a:tcPr>
                </a:tc>
                <a:extLst>
                  <a:ext uri="{0D108BD9-81ED-4DB2-BD59-A6C34878D82A}">
                    <a16:rowId xmlns:a16="http://schemas.microsoft.com/office/drawing/2014/main" val="2110582636"/>
                  </a:ext>
                </a:extLst>
              </a:tr>
              <a:tr h="323283">
                <a:tc>
                  <a:txBody>
                    <a:bodyPr/>
                    <a:lstStyle/>
                    <a:p>
                      <a:pPr>
                        <a:buNone/>
                      </a:pPr>
                      <a:endParaRPr lang="en-GB" sz="2000" dirty="0">
                        <a:solidFill>
                          <a:schemeClr val="bg1"/>
                        </a:solidFill>
                        <a:latin typeface="Brush Script MT" panose="03060802040406070304" pitchFamily="66" charset="0"/>
                      </a:endParaRPr>
                    </a:p>
                  </a:txBody>
                  <a:tcPr marL="80821" marR="80821" marT="40410" marB="40410" anchor="ctr">
                    <a:lnL>
                      <a:noFill/>
                    </a:lnL>
                    <a:lnR>
                      <a:noFill/>
                    </a:lnR>
                    <a:lnT>
                      <a:noFill/>
                    </a:lnT>
                    <a:lnB>
                      <a:noFill/>
                    </a:lnB>
                    <a:noFill/>
                  </a:tcPr>
                </a:tc>
                <a:extLst>
                  <a:ext uri="{0D108BD9-81ED-4DB2-BD59-A6C34878D82A}">
                    <a16:rowId xmlns:a16="http://schemas.microsoft.com/office/drawing/2014/main" val="1785787107"/>
                  </a:ext>
                </a:extLst>
              </a:tr>
              <a:tr h="323283">
                <a:tc>
                  <a:txBody>
                    <a:bodyPr/>
                    <a:lstStyle/>
                    <a:p>
                      <a:pPr>
                        <a:buNone/>
                      </a:pPr>
                      <a:endParaRPr lang="en-GB" sz="2000" dirty="0">
                        <a:solidFill>
                          <a:schemeClr val="bg1"/>
                        </a:solidFill>
                        <a:latin typeface="Brush Script MT" panose="03060802040406070304" pitchFamily="66" charset="0"/>
                      </a:endParaRPr>
                    </a:p>
                  </a:txBody>
                  <a:tcPr marL="80821" marR="80821" marT="40410" marB="40410" anchor="ctr">
                    <a:lnL>
                      <a:noFill/>
                    </a:lnL>
                    <a:lnR>
                      <a:noFill/>
                    </a:lnR>
                    <a:lnT>
                      <a:noFill/>
                    </a:lnT>
                    <a:lnB>
                      <a:noFill/>
                    </a:lnB>
                    <a:noFill/>
                  </a:tcPr>
                </a:tc>
                <a:extLst>
                  <a:ext uri="{0D108BD9-81ED-4DB2-BD59-A6C34878D82A}">
                    <a16:rowId xmlns:a16="http://schemas.microsoft.com/office/drawing/2014/main" val="3592572588"/>
                  </a:ext>
                </a:extLst>
              </a:tr>
              <a:tr h="323283">
                <a:tc>
                  <a:txBody>
                    <a:bodyPr/>
                    <a:lstStyle/>
                    <a:p>
                      <a:pPr>
                        <a:buNone/>
                      </a:pPr>
                      <a:endParaRPr lang="en-GB" sz="2000" dirty="0">
                        <a:solidFill>
                          <a:schemeClr val="bg1"/>
                        </a:solidFill>
                        <a:latin typeface="Brush Script MT" panose="03060802040406070304" pitchFamily="66" charset="0"/>
                      </a:endParaRPr>
                    </a:p>
                  </a:txBody>
                  <a:tcPr marL="80821" marR="80821" marT="40410" marB="40410" anchor="ctr">
                    <a:lnL>
                      <a:noFill/>
                    </a:lnL>
                    <a:lnR>
                      <a:noFill/>
                    </a:lnR>
                    <a:lnT>
                      <a:noFill/>
                    </a:lnT>
                    <a:lnB>
                      <a:noFill/>
                    </a:lnB>
                    <a:noFill/>
                  </a:tcPr>
                </a:tc>
                <a:extLst>
                  <a:ext uri="{0D108BD9-81ED-4DB2-BD59-A6C34878D82A}">
                    <a16:rowId xmlns:a16="http://schemas.microsoft.com/office/drawing/2014/main" val="3105616219"/>
                  </a:ext>
                </a:extLst>
              </a:tr>
              <a:tr h="323283">
                <a:tc>
                  <a:txBody>
                    <a:bodyPr/>
                    <a:lstStyle/>
                    <a:p>
                      <a:pPr>
                        <a:buNone/>
                      </a:pPr>
                      <a:endParaRPr lang="en-GB" sz="2000" dirty="0">
                        <a:solidFill>
                          <a:schemeClr val="bg1"/>
                        </a:solidFill>
                        <a:latin typeface="Brush Script MT" panose="03060802040406070304" pitchFamily="66" charset="0"/>
                      </a:endParaRPr>
                    </a:p>
                  </a:txBody>
                  <a:tcPr marL="80821" marR="80821" marT="40410" marB="40410" anchor="ctr">
                    <a:lnL>
                      <a:noFill/>
                    </a:lnL>
                    <a:lnR>
                      <a:noFill/>
                    </a:lnR>
                    <a:lnT>
                      <a:noFill/>
                    </a:lnT>
                    <a:lnB>
                      <a:noFill/>
                    </a:lnB>
                    <a:noFill/>
                  </a:tcPr>
                </a:tc>
                <a:extLst>
                  <a:ext uri="{0D108BD9-81ED-4DB2-BD59-A6C34878D82A}">
                    <a16:rowId xmlns:a16="http://schemas.microsoft.com/office/drawing/2014/main" val="3050088026"/>
                  </a:ext>
                </a:extLst>
              </a:tr>
              <a:tr h="323283">
                <a:tc>
                  <a:txBody>
                    <a:bodyPr/>
                    <a:lstStyle/>
                    <a:p>
                      <a:pPr>
                        <a:buNone/>
                      </a:pPr>
                      <a:endParaRPr lang="en-GB" sz="2000" dirty="0">
                        <a:solidFill>
                          <a:schemeClr val="bg1"/>
                        </a:solidFill>
                        <a:latin typeface="Brush Script MT" panose="03060802040406070304" pitchFamily="66" charset="0"/>
                      </a:endParaRPr>
                    </a:p>
                  </a:txBody>
                  <a:tcPr marL="80821" marR="80821" marT="40410" marB="40410" anchor="ctr">
                    <a:lnL>
                      <a:noFill/>
                    </a:lnL>
                    <a:lnR>
                      <a:noFill/>
                    </a:lnR>
                    <a:lnT>
                      <a:noFill/>
                    </a:lnT>
                    <a:lnB>
                      <a:noFill/>
                    </a:lnB>
                    <a:noFill/>
                  </a:tcPr>
                </a:tc>
                <a:extLst>
                  <a:ext uri="{0D108BD9-81ED-4DB2-BD59-A6C34878D82A}">
                    <a16:rowId xmlns:a16="http://schemas.microsoft.com/office/drawing/2014/main" val="2530689801"/>
                  </a:ext>
                </a:extLst>
              </a:tr>
              <a:tr h="323283">
                <a:tc>
                  <a:txBody>
                    <a:bodyPr/>
                    <a:lstStyle/>
                    <a:p>
                      <a:pPr>
                        <a:buNone/>
                      </a:pPr>
                      <a:endParaRPr lang="en-GB" sz="2000" dirty="0">
                        <a:solidFill>
                          <a:schemeClr val="bg1"/>
                        </a:solidFill>
                        <a:latin typeface="Brush Script MT" panose="03060802040406070304" pitchFamily="66" charset="0"/>
                      </a:endParaRPr>
                    </a:p>
                  </a:txBody>
                  <a:tcPr marL="80821" marR="80821" marT="40410" marB="40410" anchor="ctr">
                    <a:lnL>
                      <a:noFill/>
                    </a:lnL>
                    <a:lnR>
                      <a:noFill/>
                    </a:lnR>
                    <a:lnT>
                      <a:noFill/>
                    </a:lnT>
                    <a:lnB>
                      <a:noFill/>
                    </a:lnB>
                    <a:noFill/>
                  </a:tcPr>
                </a:tc>
                <a:extLst>
                  <a:ext uri="{0D108BD9-81ED-4DB2-BD59-A6C34878D82A}">
                    <a16:rowId xmlns:a16="http://schemas.microsoft.com/office/drawing/2014/main" val="390093621"/>
                  </a:ext>
                </a:extLst>
              </a:tr>
              <a:tr h="323283">
                <a:tc>
                  <a:txBody>
                    <a:bodyPr/>
                    <a:lstStyle/>
                    <a:p>
                      <a:pPr>
                        <a:buNone/>
                      </a:pPr>
                      <a:endParaRPr lang="en-GB" sz="2000" dirty="0">
                        <a:solidFill>
                          <a:schemeClr val="bg1"/>
                        </a:solidFill>
                        <a:latin typeface="Brush Script MT" panose="03060802040406070304" pitchFamily="66" charset="0"/>
                      </a:endParaRPr>
                    </a:p>
                  </a:txBody>
                  <a:tcPr marL="80821" marR="80821" marT="40410" marB="40410" anchor="ctr">
                    <a:lnL>
                      <a:noFill/>
                    </a:lnL>
                    <a:lnR>
                      <a:noFill/>
                    </a:lnR>
                    <a:lnT>
                      <a:noFill/>
                    </a:lnT>
                    <a:lnB>
                      <a:noFill/>
                    </a:lnB>
                    <a:noFill/>
                  </a:tcPr>
                </a:tc>
                <a:extLst>
                  <a:ext uri="{0D108BD9-81ED-4DB2-BD59-A6C34878D82A}">
                    <a16:rowId xmlns:a16="http://schemas.microsoft.com/office/drawing/2014/main" val="942962604"/>
                  </a:ext>
                </a:extLst>
              </a:tr>
              <a:tr h="323283">
                <a:tc>
                  <a:txBody>
                    <a:bodyPr/>
                    <a:lstStyle/>
                    <a:p>
                      <a:pPr>
                        <a:buNone/>
                      </a:pPr>
                      <a:endParaRPr lang="en-GB" sz="2000" dirty="0">
                        <a:solidFill>
                          <a:schemeClr val="bg1"/>
                        </a:solidFill>
                        <a:latin typeface="Brush Script MT" panose="03060802040406070304" pitchFamily="66" charset="0"/>
                      </a:endParaRPr>
                    </a:p>
                  </a:txBody>
                  <a:tcPr marL="80821" marR="80821" marT="40410" marB="40410" anchor="ctr">
                    <a:lnL>
                      <a:noFill/>
                    </a:lnL>
                    <a:lnR>
                      <a:noFill/>
                    </a:lnR>
                    <a:lnT>
                      <a:noFill/>
                    </a:lnT>
                    <a:lnB>
                      <a:noFill/>
                    </a:lnB>
                    <a:noFill/>
                  </a:tcPr>
                </a:tc>
                <a:extLst>
                  <a:ext uri="{0D108BD9-81ED-4DB2-BD59-A6C34878D82A}">
                    <a16:rowId xmlns:a16="http://schemas.microsoft.com/office/drawing/2014/main" val="2390741061"/>
                  </a:ext>
                </a:extLst>
              </a:tr>
              <a:tr h="323283">
                <a:tc>
                  <a:txBody>
                    <a:bodyPr/>
                    <a:lstStyle/>
                    <a:p>
                      <a:pPr>
                        <a:buNone/>
                      </a:pPr>
                      <a:endParaRPr lang="en-GB" sz="2000" dirty="0">
                        <a:solidFill>
                          <a:schemeClr val="bg1"/>
                        </a:solidFill>
                        <a:latin typeface="Brush Script MT" panose="03060802040406070304" pitchFamily="66" charset="0"/>
                      </a:endParaRPr>
                    </a:p>
                  </a:txBody>
                  <a:tcPr marL="80821" marR="80821" marT="40410" marB="40410" anchor="ctr">
                    <a:lnL>
                      <a:noFill/>
                    </a:lnL>
                    <a:lnR>
                      <a:noFill/>
                    </a:lnR>
                    <a:lnT>
                      <a:noFill/>
                    </a:lnT>
                    <a:lnB>
                      <a:noFill/>
                    </a:lnB>
                    <a:noFill/>
                  </a:tcPr>
                </a:tc>
                <a:extLst>
                  <a:ext uri="{0D108BD9-81ED-4DB2-BD59-A6C34878D82A}">
                    <a16:rowId xmlns:a16="http://schemas.microsoft.com/office/drawing/2014/main" val="1070916411"/>
                  </a:ext>
                </a:extLst>
              </a:tr>
            </a:tbl>
          </a:graphicData>
        </a:graphic>
      </p:graphicFrame>
      <p:sp>
        <p:nvSpPr>
          <p:cNvPr id="11" name="TextBox 10">
            <a:extLst>
              <a:ext uri="{FF2B5EF4-FFF2-40B4-BE49-F238E27FC236}">
                <a16:creationId xmlns:a16="http://schemas.microsoft.com/office/drawing/2014/main" id="{B1C542CD-6394-82D7-8B23-6BF613433416}"/>
              </a:ext>
            </a:extLst>
          </p:cNvPr>
          <p:cNvSpPr txBox="1"/>
          <p:nvPr/>
        </p:nvSpPr>
        <p:spPr>
          <a:xfrm>
            <a:off x="4925788" y="1300081"/>
            <a:ext cx="1580395" cy="461665"/>
          </a:xfrm>
          <a:prstGeom prst="rect">
            <a:avLst/>
          </a:prstGeom>
          <a:noFill/>
        </p:spPr>
        <p:txBody>
          <a:bodyPr wrap="square">
            <a:spAutoFit/>
          </a:bodyPr>
          <a:lstStyle/>
          <a:p>
            <a:pPr>
              <a:buNone/>
            </a:pPr>
            <a:r>
              <a:rPr lang="en-GB" sz="2400" dirty="0" err="1">
                <a:solidFill>
                  <a:schemeClr val="bg1"/>
                </a:solidFill>
                <a:latin typeface="Times New Roman" panose="02020603050405020304" pitchFamily="18" charset="0"/>
                <a:cs typeface="Times New Roman" panose="02020603050405020304" pitchFamily="18" charset="0"/>
              </a:rPr>
              <a:t>Obrigado</a:t>
            </a:r>
            <a:r>
              <a:rPr lang="en-GB" sz="2400" dirty="0">
                <a:solidFill>
                  <a:schemeClr val="bg1"/>
                </a:solidFill>
                <a:latin typeface="Times New Roman" panose="02020603050405020304" pitchFamily="18" charset="0"/>
                <a:cs typeface="Times New Roman" panose="02020603050405020304" pitchFamily="18" charset="0"/>
              </a:rPr>
              <a:t> </a:t>
            </a:r>
          </a:p>
        </p:txBody>
      </p:sp>
      <p:sp>
        <p:nvSpPr>
          <p:cNvPr id="13" name="TextBox 12">
            <a:extLst>
              <a:ext uri="{FF2B5EF4-FFF2-40B4-BE49-F238E27FC236}">
                <a16:creationId xmlns:a16="http://schemas.microsoft.com/office/drawing/2014/main" id="{C731F243-411F-55EF-B50F-F2BD58053D4E}"/>
              </a:ext>
            </a:extLst>
          </p:cNvPr>
          <p:cNvSpPr txBox="1"/>
          <p:nvPr/>
        </p:nvSpPr>
        <p:spPr>
          <a:xfrm>
            <a:off x="5915117" y="2261707"/>
            <a:ext cx="1371520" cy="461665"/>
          </a:xfrm>
          <a:prstGeom prst="rect">
            <a:avLst/>
          </a:prstGeom>
          <a:noFill/>
        </p:spPr>
        <p:txBody>
          <a:bodyPr wrap="square">
            <a:spAutoFit/>
          </a:bodyPr>
          <a:lstStyle/>
          <a:p>
            <a:pPr>
              <a:buNone/>
            </a:pPr>
            <a:r>
              <a:rPr lang="en-GB" sz="2400" dirty="0">
                <a:solidFill>
                  <a:schemeClr val="bg1"/>
                </a:solidFill>
                <a:latin typeface="Times New Roman" panose="02020603050405020304" pitchFamily="18" charset="0"/>
                <a:cs typeface="Times New Roman" panose="02020603050405020304" pitchFamily="18" charset="0"/>
              </a:rPr>
              <a:t>Gracias</a:t>
            </a:r>
          </a:p>
        </p:txBody>
      </p:sp>
      <p:sp>
        <p:nvSpPr>
          <p:cNvPr id="17" name="TextBox 16">
            <a:extLst>
              <a:ext uri="{FF2B5EF4-FFF2-40B4-BE49-F238E27FC236}">
                <a16:creationId xmlns:a16="http://schemas.microsoft.com/office/drawing/2014/main" id="{6286ADB3-7E5D-0ECC-3ECB-53CC979B3713}"/>
              </a:ext>
            </a:extLst>
          </p:cNvPr>
          <p:cNvSpPr txBox="1"/>
          <p:nvPr/>
        </p:nvSpPr>
        <p:spPr>
          <a:xfrm>
            <a:off x="5615211" y="4023379"/>
            <a:ext cx="1781944" cy="461665"/>
          </a:xfrm>
          <a:prstGeom prst="rect">
            <a:avLst/>
          </a:prstGeom>
          <a:noFill/>
        </p:spPr>
        <p:txBody>
          <a:bodyPr wrap="square">
            <a:spAutoFit/>
          </a:bodyPr>
          <a:lstStyle/>
          <a:p>
            <a:pPr>
              <a:buNone/>
            </a:pPr>
            <a:r>
              <a:rPr lang="en-GB" sz="2400" dirty="0">
                <a:solidFill>
                  <a:schemeClr val="bg1"/>
                </a:solidFill>
                <a:latin typeface="Times New Roman" panose="02020603050405020304" pitchFamily="18" charset="0"/>
                <a:cs typeface="Times New Roman" panose="02020603050405020304" pitchFamily="18" charset="0"/>
              </a:rPr>
              <a:t>Kiitos</a:t>
            </a:r>
          </a:p>
        </p:txBody>
      </p:sp>
      <p:sp>
        <p:nvSpPr>
          <p:cNvPr id="19" name="TextBox 18">
            <a:extLst>
              <a:ext uri="{FF2B5EF4-FFF2-40B4-BE49-F238E27FC236}">
                <a16:creationId xmlns:a16="http://schemas.microsoft.com/office/drawing/2014/main" id="{6AD50618-B3C0-12C2-3A42-F61A280758C7}"/>
              </a:ext>
            </a:extLst>
          </p:cNvPr>
          <p:cNvSpPr txBox="1"/>
          <p:nvPr/>
        </p:nvSpPr>
        <p:spPr>
          <a:xfrm>
            <a:off x="5297193" y="1907557"/>
            <a:ext cx="1336400" cy="461665"/>
          </a:xfrm>
          <a:prstGeom prst="rect">
            <a:avLst/>
          </a:prstGeom>
          <a:noFill/>
        </p:spPr>
        <p:txBody>
          <a:bodyPr wrap="square">
            <a:spAutoFit/>
          </a:bodyPr>
          <a:lstStyle/>
          <a:p>
            <a:pPr>
              <a:buNone/>
            </a:pPr>
            <a:r>
              <a:rPr lang="en-GB" sz="2400" dirty="0">
                <a:solidFill>
                  <a:schemeClr val="bg1"/>
                </a:solidFill>
                <a:latin typeface="Times New Roman" panose="02020603050405020304" pitchFamily="18" charset="0"/>
                <a:cs typeface="Times New Roman" panose="02020603050405020304" pitchFamily="18" charset="0"/>
              </a:rPr>
              <a:t>Merci</a:t>
            </a:r>
          </a:p>
        </p:txBody>
      </p:sp>
      <p:sp>
        <p:nvSpPr>
          <p:cNvPr id="21" name="TextBox 20">
            <a:extLst>
              <a:ext uri="{FF2B5EF4-FFF2-40B4-BE49-F238E27FC236}">
                <a16:creationId xmlns:a16="http://schemas.microsoft.com/office/drawing/2014/main" id="{1268E3D4-EFCA-A388-97A2-6C80652BC720}"/>
              </a:ext>
            </a:extLst>
          </p:cNvPr>
          <p:cNvSpPr txBox="1"/>
          <p:nvPr/>
        </p:nvSpPr>
        <p:spPr>
          <a:xfrm>
            <a:off x="5297193" y="4645714"/>
            <a:ext cx="1346115" cy="461665"/>
          </a:xfrm>
          <a:prstGeom prst="rect">
            <a:avLst/>
          </a:prstGeom>
          <a:noFill/>
        </p:spPr>
        <p:txBody>
          <a:bodyPr wrap="square">
            <a:spAutoFit/>
          </a:bodyPr>
          <a:lstStyle/>
          <a:p>
            <a:pPr>
              <a:buNone/>
            </a:pPr>
            <a:r>
              <a:rPr lang="en-GB" sz="2400" dirty="0">
                <a:solidFill>
                  <a:schemeClr val="bg1"/>
                </a:solidFill>
                <a:latin typeface="Times New Roman" panose="02020603050405020304" pitchFamily="18" charset="0"/>
                <a:cs typeface="Times New Roman" panose="02020603050405020304" pitchFamily="18" charset="0"/>
              </a:rPr>
              <a:t>Danke</a:t>
            </a:r>
          </a:p>
        </p:txBody>
      </p:sp>
      <p:sp>
        <p:nvSpPr>
          <p:cNvPr id="23" name="TextBox 22">
            <a:extLst>
              <a:ext uri="{FF2B5EF4-FFF2-40B4-BE49-F238E27FC236}">
                <a16:creationId xmlns:a16="http://schemas.microsoft.com/office/drawing/2014/main" id="{FC9F101C-807D-FF1F-6A58-44C519FFD3E8}"/>
              </a:ext>
            </a:extLst>
          </p:cNvPr>
          <p:cNvSpPr txBox="1"/>
          <p:nvPr/>
        </p:nvSpPr>
        <p:spPr>
          <a:xfrm>
            <a:off x="6102057" y="2840193"/>
            <a:ext cx="1432073" cy="461665"/>
          </a:xfrm>
          <a:prstGeom prst="rect">
            <a:avLst/>
          </a:prstGeom>
          <a:noFill/>
        </p:spPr>
        <p:txBody>
          <a:bodyPr wrap="square">
            <a:spAutoFit/>
          </a:bodyPr>
          <a:lstStyle/>
          <a:p>
            <a:pPr>
              <a:buNone/>
            </a:pPr>
            <a:r>
              <a:rPr lang="en-GB" sz="2400" dirty="0">
                <a:solidFill>
                  <a:schemeClr val="bg1"/>
                </a:solidFill>
                <a:latin typeface="Times New Roman" panose="02020603050405020304" pitchFamily="18" charset="0"/>
                <a:cs typeface="Times New Roman" panose="02020603050405020304" pitchFamily="18" charset="0"/>
              </a:rPr>
              <a:t>Dank u </a:t>
            </a:r>
          </a:p>
        </p:txBody>
      </p:sp>
      <p:sp>
        <p:nvSpPr>
          <p:cNvPr id="25" name="TextBox 24">
            <a:extLst>
              <a:ext uri="{FF2B5EF4-FFF2-40B4-BE49-F238E27FC236}">
                <a16:creationId xmlns:a16="http://schemas.microsoft.com/office/drawing/2014/main" id="{780C102D-16F3-A579-C1B8-6D505526BCDE}"/>
              </a:ext>
            </a:extLst>
          </p:cNvPr>
          <p:cNvSpPr txBox="1"/>
          <p:nvPr/>
        </p:nvSpPr>
        <p:spPr>
          <a:xfrm>
            <a:off x="3668232" y="2927705"/>
            <a:ext cx="2714060" cy="646331"/>
          </a:xfrm>
          <a:prstGeom prst="rect">
            <a:avLst/>
          </a:prstGeom>
          <a:noFill/>
        </p:spPr>
        <p:txBody>
          <a:bodyPr wrap="square">
            <a:spAutoFit/>
          </a:bodyPr>
          <a:lstStyle/>
          <a:p>
            <a:pPr>
              <a:buNone/>
            </a:pPr>
            <a:r>
              <a:rPr lang="en-GB" sz="3600" dirty="0">
                <a:solidFill>
                  <a:schemeClr val="bg1"/>
                </a:solidFill>
                <a:latin typeface="Times New Roman" panose="02020603050405020304" pitchFamily="18" charset="0"/>
                <a:cs typeface="Times New Roman" panose="02020603050405020304" pitchFamily="18" charset="0"/>
              </a:rPr>
              <a:t>Thank you </a:t>
            </a:r>
          </a:p>
        </p:txBody>
      </p:sp>
      <p:sp>
        <p:nvSpPr>
          <p:cNvPr id="27" name="TextBox 26">
            <a:extLst>
              <a:ext uri="{FF2B5EF4-FFF2-40B4-BE49-F238E27FC236}">
                <a16:creationId xmlns:a16="http://schemas.microsoft.com/office/drawing/2014/main" id="{B47680E5-0CF5-4140-7AA5-EE5106B0DB83}"/>
              </a:ext>
            </a:extLst>
          </p:cNvPr>
          <p:cNvSpPr txBox="1"/>
          <p:nvPr/>
        </p:nvSpPr>
        <p:spPr>
          <a:xfrm>
            <a:off x="3431232" y="1240260"/>
            <a:ext cx="845840" cy="461665"/>
          </a:xfrm>
          <a:prstGeom prst="rect">
            <a:avLst/>
          </a:prstGeom>
          <a:noFill/>
        </p:spPr>
        <p:txBody>
          <a:bodyPr wrap="square">
            <a:spAutoFit/>
          </a:bodyPr>
          <a:lstStyle/>
          <a:p>
            <a:pPr>
              <a:buNone/>
            </a:pPr>
            <a:r>
              <a:rPr lang="en-GB" sz="2400" dirty="0">
                <a:solidFill>
                  <a:schemeClr val="bg1"/>
                </a:solidFill>
                <a:latin typeface="Times New Roman" panose="02020603050405020304" pitchFamily="18" charset="0"/>
                <a:cs typeface="Times New Roman" panose="02020603050405020304" pitchFamily="18" charset="0"/>
              </a:rPr>
              <a:t>Tack</a:t>
            </a:r>
          </a:p>
        </p:txBody>
      </p:sp>
      <p:sp>
        <p:nvSpPr>
          <p:cNvPr id="31" name="TextBox 30">
            <a:extLst>
              <a:ext uri="{FF2B5EF4-FFF2-40B4-BE49-F238E27FC236}">
                <a16:creationId xmlns:a16="http://schemas.microsoft.com/office/drawing/2014/main" id="{5C06ECC6-C46F-B420-1B2B-491DE4502ABB}"/>
              </a:ext>
            </a:extLst>
          </p:cNvPr>
          <p:cNvSpPr txBox="1"/>
          <p:nvPr/>
        </p:nvSpPr>
        <p:spPr>
          <a:xfrm>
            <a:off x="2323551" y="2967556"/>
            <a:ext cx="1280919" cy="461665"/>
          </a:xfrm>
          <a:prstGeom prst="rect">
            <a:avLst/>
          </a:prstGeom>
          <a:noFill/>
        </p:spPr>
        <p:txBody>
          <a:bodyPr wrap="square">
            <a:spAutoFit/>
          </a:bodyPr>
          <a:lstStyle/>
          <a:p>
            <a:pPr>
              <a:buNone/>
            </a:pPr>
            <a:r>
              <a:rPr lang="en-GB" sz="2400" dirty="0">
                <a:solidFill>
                  <a:schemeClr val="bg1"/>
                </a:solidFill>
                <a:latin typeface="Times New Roman" panose="02020603050405020304" pitchFamily="18" charset="0"/>
                <a:cs typeface="Times New Roman" panose="02020603050405020304" pitchFamily="18" charset="0"/>
              </a:rPr>
              <a:t>Grazie</a:t>
            </a:r>
          </a:p>
        </p:txBody>
      </p:sp>
      <p:sp>
        <p:nvSpPr>
          <p:cNvPr id="33" name="TextBox 32">
            <a:extLst>
              <a:ext uri="{FF2B5EF4-FFF2-40B4-BE49-F238E27FC236}">
                <a16:creationId xmlns:a16="http://schemas.microsoft.com/office/drawing/2014/main" id="{337B28AA-5C0E-46DD-C281-2E2DB8FF1B4E}"/>
              </a:ext>
            </a:extLst>
          </p:cNvPr>
          <p:cNvSpPr txBox="1"/>
          <p:nvPr/>
        </p:nvSpPr>
        <p:spPr>
          <a:xfrm>
            <a:off x="3904501" y="3939790"/>
            <a:ext cx="1444527" cy="461665"/>
          </a:xfrm>
          <a:prstGeom prst="rect">
            <a:avLst/>
          </a:prstGeom>
          <a:noFill/>
        </p:spPr>
        <p:txBody>
          <a:bodyPr wrap="square">
            <a:spAutoFit/>
          </a:bodyPr>
          <a:lstStyle/>
          <a:p>
            <a:pPr>
              <a:buNone/>
            </a:pPr>
            <a:r>
              <a:rPr lang="en-GB" sz="2400" dirty="0" err="1">
                <a:solidFill>
                  <a:schemeClr val="bg1"/>
                </a:solidFill>
                <a:latin typeface="Times New Roman" panose="02020603050405020304" pitchFamily="18" charset="0"/>
                <a:cs typeface="Times New Roman" panose="02020603050405020304" pitchFamily="18" charset="0"/>
              </a:rPr>
              <a:t>Grazcha</a:t>
            </a:r>
            <a:endParaRPr lang="en-GB" sz="2400" dirty="0">
              <a:solidFill>
                <a:schemeClr val="bg1"/>
              </a:solidFill>
              <a:latin typeface="Times New Roman" panose="02020603050405020304" pitchFamily="18" charset="0"/>
              <a:cs typeface="Times New Roman" panose="02020603050405020304" pitchFamily="18" charset="0"/>
            </a:endParaRPr>
          </a:p>
        </p:txBody>
      </p:sp>
      <p:sp>
        <p:nvSpPr>
          <p:cNvPr id="35" name="TextBox 34">
            <a:extLst>
              <a:ext uri="{FF2B5EF4-FFF2-40B4-BE49-F238E27FC236}">
                <a16:creationId xmlns:a16="http://schemas.microsoft.com/office/drawing/2014/main" id="{1859B475-C881-9211-3CAA-680C97CCE65E}"/>
              </a:ext>
            </a:extLst>
          </p:cNvPr>
          <p:cNvSpPr txBox="1"/>
          <p:nvPr/>
        </p:nvSpPr>
        <p:spPr>
          <a:xfrm>
            <a:off x="2860950" y="4480412"/>
            <a:ext cx="1597028" cy="461665"/>
          </a:xfrm>
          <a:prstGeom prst="rect">
            <a:avLst/>
          </a:prstGeom>
          <a:noFill/>
        </p:spPr>
        <p:txBody>
          <a:bodyPr wrap="square">
            <a:spAutoFit/>
          </a:bodyPr>
          <a:lstStyle/>
          <a:p>
            <a:pPr>
              <a:buNone/>
            </a:pPr>
            <a:r>
              <a:rPr lang="en-GB" sz="2400" dirty="0" err="1">
                <a:solidFill>
                  <a:schemeClr val="bg1"/>
                </a:solidFill>
                <a:latin typeface="Times New Roman" panose="02020603050405020304" pitchFamily="18" charset="0"/>
                <a:cs typeface="Times New Roman" panose="02020603050405020304" pitchFamily="18" charset="0"/>
              </a:rPr>
              <a:t>Ngā</a:t>
            </a:r>
            <a:r>
              <a:rPr lang="en-GB" sz="2400" dirty="0">
                <a:solidFill>
                  <a:schemeClr val="bg1"/>
                </a:solidFill>
                <a:latin typeface="Times New Roman" panose="02020603050405020304" pitchFamily="18" charset="0"/>
                <a:cs typeface="Times New Roman" panose="02020603050405020304" pitchFamily="18" charset="0"/>
              </a:rPr>
              <a:t> mihi</a:t>
            </a:r>
          </a:p>
        </p:txBody>
      </p:sp>
      <p:sp>
        <p:nvSpPr>
          <p:cNvPr id="37" name="TextBox 36">
            <a:extLst>
              <a:ext uri="{FF2B5EF4-FFF2-40B4-BE49-F238E27FC236}">
                <a16:creationId xmlns:a16="http://schemas.microsoft.com/office/drawing/2014/main" id="{2A4A405A-20EB-1726-47F8-AC08D21D6938}"/>
              </a:ext>
            </a:extLst>
          </p:cNvPr>
          <p:cNvSpPr txBox="1"/>
          <p:nvPr/>
        </p:nvSpPr>
        <p:spPr>
          <a:xfrm>
            <a:off x="3535716" y="5076587"/>
            <a:ext cx="1405034" cy="461665"/>
          </a:xfrm>
          <a:prstGeom prst="rect">
            <a:avLst/>
          </a:prstGeom>
          <a:noFill/>
        </p:spPr>
        <p:txBody>
          <a:bodyPr wrap="square">
            <a:spAutoFit/>
          </a:bodyPr>
          <a:lstStyle/>
          <a:p>
            <a:pPr>
              <a:buNone/>
            </a:pPr>
            <a:r>
              <a:rPr lang="en-GB" sz="2400" dirty="0" err="1">
                <a:solidFill>
                  <a:schemeClr val="bg1"/>
                </a:solidFill>
                <a:latin typeface="Times New Roman" panose="02020603050405020304" pitchFamily="18" charset="0"/>
                <a:cs typeface="Times New Roman" panose="02020603050405020304" pitchFamily="18" charset="0"/>
              </a:rPr>
              <a:t>Gràcies</a:t>
            </a:r>
            <a:endParaRPr lang="en-GB" sz="2400" dirty="0">
              <a:solidFill>
                <a:schemeClr val="bg1"/>
              </a:solidFill>
              <a:latin typeface="Times New Roman" panose="02020603050405020304" pitchFamily="18" charset="0"/>
              <a:cs typeface="Times New Roman" panose="02020603050405020304" pitchFamily="18" charset="0"/>
            </a:endParaRPr>
          </a:p>
        </p:txBody>
      </p:sp>
      <p:sp>
        <p:nvSpPr>
          <p:cNvPr id="39" name="TextBox 38">
            <a:extLst>
              <a:ext uri="{FF2B5EF4-FFF2-40B4-BE49-F238E27FC236}">
                <a16:creationId xmlns:a16="http://schemas.microsoft.com/office/drawing/2014/main" id="{49354A78-A2D7-1B59-D4E2-9DC193C06B48}"/>
              </a:ext>
            </a:extLst>
          </p:cNvPr>
          <p:cNvSpPr txBox="1"/>
          <p:nvPr/>
        </p:nvSpPr>
        <p:spPr>
          <a:xfrm>
            <a:off x="2579879" y="1955809"/>
            <a:ext cx="1723885" cy="461665"/>
          </a:xfrm>
          <a:prstGeom prst="rect">
            <a:avLst/>
          </a:prstGeom>
          <a:noFill/>
        </p:spPr>
        <p:txBody>
          <a:bodyPr wrap="square">
            <a:spAutoFit/>
          </a:bodyPr>
          <a:lstStyle/>
          <a:p>
            <a:pPr>
              <a:buNone/>
            </a:pPr>
            <a:r>
              <a:rPr lang="en-GB" sz="2400" dirty="0" err="1">
                <a:solidFill>
                  <a:schemeClr val="bg1"/>
                </a:solidFill>
                <a:latin typeface="Times New Roman" panose="02020603050405020304" pitchFamily="18" charset="0"/>
                <a:cs typeface="Times New Roman" panose="02020603050405020304" pitchFamily="18" charset="0"/>
              </a:rPr>
              <a:t>Děkuji</a:t>
            </a:r>
            <a:endParaRPr lang="en-GB" sz="24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49143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3796DB-5CFC-EC73-ECEC-CB8CF57E8373}"/>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3A511FDA-BC87-5E57-6B84-3E7D06E44A1A}"/>
              </a:ext>
            </a:extLst>
          </p:cNvPr>
          <p:cNvSpPr>
            <a:spLocks noChangeArrowheads="1"/>
          </p:cNvSpPr>
          <p:nvPr/>
        </p:nvSpPr>
        <p:spPr bwMode="auto">
          <a:xfrm>
            <a:off x="251520" y="2492896"/>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r>
              <a:rPr lang="en-GB" sz="5400" dirty="0"/>
              <a:t>Additional slides</a:t>
            </a:r>
          </a:p>
        </p:txBody>
      </p:sp>
      <p:sp>
        <p:nvSpPr>
          <p:cNvPr id="3" name="Slide Number Placeholder 2">
            <a:extLst>
              <a:ext uri="{FF2B5EF4-FFF2-40B4-BE49-F238E27FC236}">
                <a16:creationId xmlns:a16="http://schemas.microsoft.com/office/drawing/2014/main" id="{1CF06795-3C82-935A-D12B-BAB7C98A653F}"/>
              </a:ext>
            </a:extLst>
          </p:cNvPr>
          <p:cNvSpPr>
            <a:spLocks noGrp="1"/>
          </p:cNvSpPr>
          <p:nvPr>
            <p:ph type="sldNum" sz="quarter" idx="12"/>
          </p:nvPr>
        </p:nvSpPr>
        <p:spPr/>
        <p:txBody>
          <a:bodyPr/>
          <a:lstStyle/>
          <a:p>
            <a:fld id="{D251A0BC-E5D3-4A65-8506-4DFA341A4396}" type="slidenum">
              <a:rPr lang="fr-FR" smtClean="0"/>
              <a:t>41</a:t>
            </a:fld>
            <a:endParaRPr lang="fr-FR" dirty="0"/>
          </a:p>
        </p:txBody>
      </p:sp>
    </p:spTree>
    <p:extLst>
      <p:ext uri="{BB962C8B-B14F-4D97-AF65-F5344CB8AC3E}">
        <p14:creationId xmlns:p14="http://schemas.microsoft.com/office/powerpoint/2010/main" val="24899023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0F6F59-2AA8-368F-E69A-D03778DF84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B30F78-A438-7FE0-8F01-990AF314AD31}"/>
              </a:ext>
            </a:extLst>
          </p:cNvPr>
          <p:cNvSpPr>
            <a:spLocks noGrp="1"/>
          </p:cNvSpPr>
          <p:nvPr>
            <p:ph type="title"/>
          </p:nvPr>
        </p:nvSpPr>
        <p:spPr>
          <a:xfrm>
            <a:off x="0" y="-27384"/>
            <a:ext cx="9144000" cy="1143000"/>
          </a:xfrm>
        </p:spPr>
        <p:txBody>
          <a:bodyPr>
            <a:noAutofit/>
          </a:bodyPr>
          <a:lstStyle/>
          <a:p>
            <a:r>
              <a:rPr lang="en-US" sz="4000" dirty="0"/>
              <a:t>On-Pixel Charge Sharing Correction</a:t>
            </a:r>
            <a:endParaRPr lang="en-GB" sz="4000" dirty="0"/>
          </a:p>
        </p:txBody>
      </p:sp>
      <p:cxnSp>
        <p:nvCxnSpPr>
          <p:cNvPr id="7" name="Straight Connector 6">
            <a:extLst>
              <a:ext uri="{FF2B5EF4-FFF2-40B4-BE49-F238E27FC236}">
                <a16:creationId xmlns:a16="http://schemas.microsoft.com/office/drawing/2014/main" id="{11201BA5-74BF-422A-C0A2-F11263D42906}"/>
              </a:ext>
            </a:extLst>
          </p:cNvPr>
          <p:cNvCxnSpPr/>
          <p:nvPr/>
        </p:nvCxnSpPr>
        <p:spPr bwMode="auto">
          <a:xfrm>
            <a:off x="282468" y="2138104"/>
            <a:ext cx="4320563"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 name="Straight Connector 7">
            <a:extLst>
              <a:ext uri="{FF2B5EF4-FFF2-40B4-BE49-F238E27FC236}">
                <a16:creationId xmlns:a16="http://schemas.microsoft.com/office/drawing/2014/main" id="{A5B125D6-31AF-2CAF-1D1F-92941FDA7B21}"/>
              </a:ext>
            </a:extLst>
          </p:cNvPr>
          <p:cNvCxnSpPr/>
          <p:nvPr/>
        </p:nvCxnSpPr>
        <p:spPr bwMode="auto">
          <a:xfrm>
            <a:off x="282468" y="3203843"/>
            <a:ext cx="4320563"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9" name="Straight Connector 8">
            <a:extLst>
              <a:ext uri="{FF2B5EF4-FFF2-40B4-BE49-F238E27FC236}">
                <a16:creationId xmlns:a16="http://schemas.microsoft.com/office/drawing/2014/main" id="{0BE04A59-FEE8-EC6C-7E3D-164A23E29645}"/>
              </a:ext>
            </a:extLst>
          </p:cNvPr>
          <p:cNvCxnSpPr/>
          <p:nvPr/>
        </p:nvCxnSpPr>
        <p:spPr bwMode="auto">
          <a:xfrm rot="5400000">
            <a:off x="1365580" y="3203844"/>
            <a:ext cx="4320564"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0" name="Straight Connector 9">
            <a:extLst>
              <a:ext uri="{FF2B5EF4-FFF2-40B4-BE49-F238E27FC236}">
                <a16:creationId xmlns:a16="http://schemas.microsoft.com/office/drawing/2014/main" id="{D608A841-CDC8-FEB1-3C64-176FD02860AD}"/>
              </a:ext>
            </a:extLst>
          </p:cNvPr>
          <p:cNvCxnSpPr/>
          <p:nvPr/>
        </p:nvCxnSpPr>
        <p:spPr bwMode="auto">
          <a:xfrm rot="5400000">
            <a:off x="282467" y="3203844"/>
            <a:ext cx="4320564"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1" name="Straight Connector 10">
            <a:extLst>
              <a:ext uri="{FF2B5EF4-FFF2-40B4-BE49-F238E27FC236}">
                <a16:creationId xmlns:a16="http://schemas.microsoft.com/office/drawing/2014/main" id="{9C5EDFDF-E7C0-11CC-2183-CAD20A8EA6DC}"/>
              </a:ext>
            </a:extLst>
          </p:cNvPr>
          <p:cNvCxnSpPr/>
          <p:nvPr/>
        </p:nvCxnSpPr>
        <p:spPr bwMode="auto">
          <a:xfrm rot="5400000">
            <a:off x="-783268" y="3203841"/>
            <a:ext cx="4320565" cy="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2" name="Straight Connector 11">
            <a:extLst>
              <a:ext uri="{FF2B5EF4-FFF2-40B4-BE49-F238E27FC236}">
                <a16:creationId xmlns:a16="http://schemas.microsoft.com/office/drawing/2014/main" id="{ACD88865-286C-D0CD-86DD-BA574C52E5D0}"/>
              </a:ext>
            </a:extLst>
          </p:cNvPr>
          <p:cNvCxnSpPr/>
          <p:nvPr/>
        </p:nvCxnSpPr>
        <p:spPr bwMode="auto">
          <a:xfrm>
            <a:off x="282468" y="4269582"/>
            <a:ext cx="4320563"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pic>
        <p:nvPicPr>
          <p:cNvPr id="13" name="Picture 2">
            <a:extLst>
              <a:ext uri="{FF2B5EF4-FFF2-40B4-BE49-F238E27FC236}">
                <a16:creationId xmlns:a16="http://schemas.microsoft.com/office/drawing/2014/main" id="{B77FF0E1-3B45-A7CE-FCF8-95DEC37A19A2}"/>
              </a:ext>
            </a:extLst>
          </p:cNvPr>
          <p:cNvPicPr>
            <a:picLocks noChangeAspect="1" noChangeArrowheads="1"/>
          </p:cNvPicPr>
          <p:nvPr/>
        </p:nvPicPr>
        <p:blipFill>
          <a:blip r:embed="rId3" cstate="print"/>
          <a:srcRect r="59102" b="57660"/>
          <a:stretch>
            <a:fillRect/>
          </a:stretch>
        </p:blipFill>
        <p:spPr bwMode="auto">
          <a:xfrm>
            <a:off x="2154192" y="2838675"/>
            <a:ext cx="309698" cy="359933"/>
          </a:xfrm>
          <a:prstGeom prst="rect">
            <a:avLst/>
          </a:prstGeom>
          <a:noFill/>
          <a:ln w="9525">
            <a:noFill/>
            <a:miter lim="800000"/>
            <a:headEnd/>
            <a:tailEnd/>
          </a:ln>
          <a:effectLst/>
        </p:spPr>
      </p:pic>
      <p:pic>
        <p:nvPicPr>
          <p:cNvPr id="14" name="Picture 3">
            <a:extLst>
              <a:ext uri="{FF2B5EF4-FFF2-40B4-BE49-F238E27FC236}">
                <a16:creationId xmlns:a16="http://schemas.microsoft.com/office/drawing/2014/main" id="{0B4F5F4D-2E3C-0172-C247-7AFBF4065ACC}"/>
              </a:ext>
            </a:extLst>
          </p:cNvPr>
          <p:cNvPicPr>
            <a:picLocks noChangeAspect="1" noChangeArrowheads="1"/>
          </p:cNvPicPr>
          <p:nvPr/>
        </p:nvPicPr>
        <p:blipFill>
          <a:blip r:embed="rId4" cstate="print"/>
          <a:srcRect t="38400" r="72329"/>
          <a:stretch>
            <a:fillRect/>
          </a:stretch>
        </p:blipFill>
        <p:spPr bwMode="auto">
          <a:xfrm>
            <a:off x="2262264" y="3198837"/>
            <a:ext cx="201626" cy="369645"/>
          </a:xfrm>
          <a:prstGeom prst="rect">
            <a:avLst/>
          </a:prstGeom>
          <a:noFill/>
          <a:ln w="9525">
            <a:noFill/>
            <a:miter lim="800000"/>
            <a:headEnd/>
            <a:tailEnd/>
          </a:ln>
          <a:effectLst/>
        </p:spPr>
      </p:pic>
      <p:pic>
        <p:nvPicPr>
          <p:cNvPr id="15" name="Picture 4">
            <a:extLst>
              <a:ext uri="{FF2B5EF4-FFF2-40B4-BE49-F238E27FC236}">
                <a16:creationId xmlns:a16="http://schemas.microsoft.com/office/drawing/2014/main" id="{E2DEFBE8-5257-59BA-5BA7-B738A805A79A}"/>
              </a:ext>
            </a:extLst>
          </p:cNvPr>
          <p:cNvPicPr>
            <a:picLocks noChangeAspect="1" noChangeArrowheads="1"/>
          </p:cNvPicPr>
          <p:nvPr/>
        </p:nvPicPr>
        <p:blipFill>
          <a:blip r:embed="rId5" cstate="print"/>
          <a:srcRect l="44777" t="51362"/>
          <a:stretch>
            <a:fillRect/>
          </a:stretch>
        </p:blipFill>
        <p:spPr bwMode="auto">
          <a:xfrm>
            <a:off x="2449602" y="3205752"/>
            <a:ext cx="532579" cy="361358"/>
          </a:xfrm>
          <a:prstGeom prst="rect">
            <a:avLst/>
          </a:prstGeom>
          <a:noFill/>
          <a:ln w="9525">
            <a:noFill/>
            <a:miter lim="800000"/>
            <a:headEnd/>
            <a:tailEnd/>
          </a:ln>
          <a:effectLst/>
        </p:spPr>
      </p:pic>
      <p:pic>
        <p:nvPicPr>
          <p:cNvPr id="16" name="Picture 5">
            <a:extLst>
              <a:ext uri="{FF2B5EF4-FFF2-40B4-BE49-F238E27FC236}">
                <a16:creationId xmlns:a16="http://schemas.microsoft.com/office/drawing/2014/main" id="{8830309A-10F6-56A0-FABE-219E668DA94B}"/>
              </a:ext>
            </a:extLst>
          </p:cNvPr>
          <p:cNvPicPr>
            <a:picLocks noChangeAspect="1" noChangeArrowheads="1"/>
          </p:cNvPicPr>
          <p:nvPr/>
        </p:nvPicPr>
        <p:blipFill>
          <a:blip r:embed="rId6" cstate="print"/>
          <a:srcRect l="48434" b="49110"/>
          <a:stretch>
            <a:fillRect/>
          </a:stretch>
        </p:blipFill>
        <p:spPr bwMode="auto">
          <a:xfrm>
            <a:off x="2456975" y="2824388"/>
            <a:ext cx="475200" cy="374449"/>
          </a:xfrm>
          <a:prstGeom prst="rect">
            <a:avLst/>
          </a:prstGeom>
          <a:noFill/>
          <a:ln w="9525">
            <a:noFill/>
            <a:miter lim="800000"/>
            <a:headEnd/>
            <a:tailEnd/>
          </a:ln>
          <a:effectLst/>
        </p:spPr>
      </p:pic>
      <p:sp>
        <p:nvSpPr>
          <p:cNvPr id="17" name="Oval 16">
            <a:extLst>
              <a:ext uri="{FF2B5EF4-FFF2-40B4-BE49-F238E27FC236}">
                <a16:creationId xmlns:a16="http://schemas.microsoft.com/office/drawing/2014/main" id="{24FC838A-5774-9706-C33C-9927D3A1C4AD}"/>
              </a:ext>
            </a:extLst>
          </p:cNvPr>
          <p:cNvSpPr>
            <a:spLocks noChangeAspect="1"/>
          </p:cNvSpPr>
          <p:nvPr/>
        </p:nvSpPr>
        <p:spPr bwMode="auto">
          <a:xfrm>
            <a:off x="3357035" y="4120099"/>
            <a:ext cx="345645" cy="345645"/>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pPr>
            <a:endParaRPr lang="en-GB" sz="1500">
              <a:latin typeface="Arial" charset="0"/>
            </a:endParaRPr>
          </a:p>
        </p:txBody>
      </p:sp>
      <p:sp>
        <p:nvSpPr>
          <p:cNvPr id="18" name="Oval 17">
            <a:extLst>
              <a:ext uri="{FF2B5EF4-FFF2-40B4-BE49-F238E27FC236}">
                <a16:creationId xmlns:a16="http://schemas.microsoft.com/office/drawing/2014/main" id="{3A155EEE-12DB-52A1-47AC-798280041D51}"/>
              </a:ext>
            </a:extLst>
          </p:cNvPr>
          <p:cNvSpPr>
            <a:spLocks noChangeAspect="1"/>
          </p:cNvSpPr>
          <p:nvPr/>
        </p:nvSpPr>
        <p:spPr bwMode="auto">
          <a:xfrm>
            <a:off x="2247976" y="4084152"/>
            <a:ext cx="403253" cy="403253"/>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pPr>
            <a:endParaRPr lang="en-GB" sz="1500">
              <a:latin typeface="Arial" charset="0"/>
            </a:endParaRPr>
          </a:p>
        </p:txBody>
      </p:sp>
      <p:sp>
        <p:nvSpPr>
          <p:cNvPr id="19" name="Oval 18">
            <a:extLst>
              <a:ext uri="{FF2B5EF4-FFF2-40B4-BE49-F238E27FC236}">
                <a16:creationId xmlns:a16="http://schemas.microsoft.com/office/drawing/2014/main" id="{6E8068EF-6052-E44F-E700-D9C107E8D4C2}"/>
              </a:ext>
            </a:extLst>
          </p:cNvPr>
          <p:cNvSpPr>
            <a:spLocks noChangeAspect="1"/>
          </p:cNvSpPr>
          <p:nvPr/>
        </p:nvSpPr>
        <p:spPr bwMode="auto">
          <a:xfrm>
            <a:off x="1268878" y="4192224"/>
            <a:ext cx="201626" cy="201626"/>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pPr>
            <a:endParaRPr lang="en-GB" sz="1500">
              <a:latin typeface="Arial" charset="0"/>
            </a:endParaRPr>
          </a:p>
        </p:txBody>
      </p:sp>
      <p:sp>
        <p:nvSpPr>
          <p:cNvPr id="20" name="Oval 19">
            <a:extLst>
              <a:ext uri="{FF2B5EF4-FFF2-40B4-BE49-F238E27FC236}">
                <a16:creationId xmlns:a16="http://schemas.microsoft.com/office/drawing/2014/main" id="{42E6C406-D119-8434-D2F3-DF980C91D610}"/>
              </a:ext>
            </a:extLst>
          </p:cNvPr>
          <p:cNvSpPr>
            <a:spLocks noChangeAspect="1"/>
          </p:cNvSpPr>
          <p:nvPr/>
        </p:nvSpPr>
        <p:spPr bwMode="auto">
          <a:xfrm>
            <a:off x="1225557" y="3061733"/>
            <a:ext cx="288038" cy="288038"/>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pPr>
            <a:endParaRPr lang="en-GB" sz="1500">
              <a:latin typeface="Arial" charset="0"/>
            </a:endParaRPr>
          </a:p>
        </p:txBody>
      </p:sp>
      <p:sp>
        <p:nvSpPr>
          <p:cNvPr id="21" name="Oval 20">
            <a:extLst>
              <a:ext uri="{FF2B5EF4-FFF2-40B4-BE49-F238E27FC236}">
                <a16:creationId xmlns:a16="http://schemas.microsoft.com/office/drawing/2014/main" id="{B9F80DF1-45EE-6BED-D2BB-76FC8F7FA93E}"/>
              </a:ext>
            </a:extLst>
          </p:cNvPr>
          <p:cNvSpPr>
            <a:spLocks noChangeAspect="1"/>
          </p:cNvSpPr>
          <p:nvPr/>
        </p:nvSpPr>
        <p:spPr bwMode="auto">
          <a:xfrm>
            <a:off x="3327773" y="3011040"/>
            <a:ext cx="404168" cy="404168"/>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pPr>
            <a:endParaRPr lang="en-GB" sz="1500">
              <a:latin typeface="Arial" charset="0"/>
            </a:endParaRPr>
          </a:p>
        </p:txBody>
      </p:sp>
      <p:sp>
        <p:nvSpPr>
          <p:cNvPr id="22" name="Oval 21">
            <a:extLst>
              <a:ext uri="{FF2B5EF4-FFF2-40B4-BE49-F238E27FC236}">
                <a16:creationId xmlns:a16="http://schemas.microsoft.com/office/drawing/2014/main" id="{12C974E8-810F-4791-1A70-5A0B328C61E5}"/>
              </a:ext>
            </a:extLst>
          </p:cNvPr>
          <p:cNvSpPr>
            <a:spLocks noChangeAspect="1"/>
          </p:cNvSpPr>
          <p:nvPr/>
        </p:nvSpPr>
        <p:spPr bwMode="auto">
          <a:xfrm>
            <a:off x="1268878" y="2024799"/>
            <a:ext cx="201626" cy="201626"/>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pPr>
            <a:endParaRPr lang="en-GB" sz="1500">
              <a:latin typeface="Arial" charset="0"/>
            </a:endParaRPr>
          </a:p>
        </p:txBody>
      </p:sp>
      <p:sp>
        <p:nvSpPr>
          <p:cNvPr id="23" name="Oval 22">
            <a:extLst>
              <a:ext uri="{FF2B5EF4-FFF2-40B4-BE49-F238E27FC236}">
                <a16:creationId xmlns:a16="http://schemas.microsoft.com/office/drawing/2014/main" id="{6A89913D-6B07-98B7-099B-0DA17034B67E}"/>
              </a:ext>
            </a:extLst>
          </p:cNvPr>
          <p:cNvSpPr>
            <a:spLocks noChangeAspect="1"/>
          </p:cNvSpPr>
          <p:nvPr/>
        </p:nvSpPr>
        <p:spPr bwMode="auto">
          <a:xfrm>
            <a:off x="2247976" y="1931014"/>
            <a:ext cx="403253" cy="403253"/>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pPr>
            <a:endParaRPr lang="en-GB" sz="1500">
              <a:latin typeface="Arial" charset="0"/>
            </a:endParaRPr>
          </a:p>
        </p:txBody>
      </p:sp>
      <p:sp>
        <p:nvSpPr>
          <p:cNvPr id="24" name="Oval 23">
            <a:extLst>
              <a:ext uri="{FF2B5EF4-FFF2-40B4-BE49-F238E27FC236}">
                <a16:creationId xmlns:a16="http://schemas.microsoft.com/office/drawing/2014/main" id="{B2664B79-120D-CA9E-4691-66635585DDEF}"/>
              </a:ext>
            </a:extLst>
          </p:cNvPr>
          <p:cNvSpPr>
            <a:spLocks noChangeAspect="1"/>
          </p:cNvSpPr>
          <p:nvPr/>
        </p:nvSpPr>
        <p:spPr bwMode="auto">
          <a:xfrm>
            <a:off x="3385838" y="1981707"/>
            <a:ext cx="288038" cy="288038"/>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pPr>
            <a:endParaRPr lang="en-GB" sz="1500">
              <a:latin typeface="Arial" charset="0"/>
            </a:endParaRPr>
          </a:p>
        </p:txBody>
      </p:sp>
      <p:sp>
        <p:nvSpPr>
          <p:cNvPr id="25" name="Oval 24">
            <a:extLst>
              <a:ext uri="{FF2B5EF4-FFF2-40B4-BE49-F238E27FC236}">
                <a16:creationId xmlns:a16="http://schemas.microsoft.com/office/drawing/2014/main" id="{F20741A2-1BED-13B4-2B3C-D38AD80AEA39}"/>
              </a:ext>
            </a:extLst>
          </p:cNvPr>
          <p:cNvSpPr/>
          <p:nvPr/>
        </p:nvSpPr>
        <p:spPr bwMode="auto">
          <a:xfrm>
            <a:off x="2176081" y="2917715"/>
            <a:ext cx="547271" cy="547271"/>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pPr>
            <a:endParaRPr lang="en-GB" sz="1500">
              <a:latin typeface="Arial" charset="0"/>
            </a:endParaRPr>
          </a:p>
        </p:txBody>
      </p:sp>
      <p:sp>
        <p:nvSpPr>
          <p:cNvPr id="26" name="TextBox 25">
            <a:extLst>
              <a:ext uri="{FF2B5EF4-FFF2-40B4-BE49-F238E27FC236}">
                <a16:creationId xmlns:a16="http://schemas.microsoft.com/office/drawing/2014/main" id="{04E4AF37-4F0D-710C-3179-5A306145A627}"/>
              </a:ext>
            </a:extLst>
          </p:cNvPr>
          <p:cNvSpPr txBox="1"/>
          <p:nvPr/>
        </p:nvSpPr>
        <p:spPr>
          <a:xfrm>
            <a:off x="4769266" y="1349349"/>
            <a:ext cx="3471957" cy="300082"/>
          </a:xfrm>
          <a:prstGeom prst="rect">
            <a:avLst/>
          </a:prstGeom>
          <a:noFill/>
          <a:ln w="28575">
            <a:noFill/>
          </a:ln>
        </p:spPr>
        <p:txBody>
          <a:bodyPr wrap="square" rtlCol="0">
            <a:spAutoFit/>
          </a:bodyPr>
          <a:lstStyle/>
          <a:p>
            <a:r>
              <a:rPr lang="en-GB" sz="1350" dirty="0"/>
              <a:t>1. TH0 is applied to the local signal</a:t>
            </a:r>
          </a:p>
        </p:txBody>
      </p:sp>
      <p:sp>
        <p:nvSpPr>
          <p:cNvPr id="27" name="TextBox 26">
            <a:extLst>
              <a:ext uri="{FF2B5EF4-FFF2-40B4-BE49-F238E27FC236}">
                <a16:creationId xmlns:a16="http://schemas.microsoft.com/office/drawing/2014/main" id="{BEB9701D-3D29-59FE-4E76-C0E4DB8E4A2F}"/>
              </a:ext>
            </a:extLst>
          </p:cNvPr>
          <p:cNvSpPr txBox="1"/>
          <p:nvPr/>
        </p:nvSpPr>
        <p:spPr>
          <a:xfrm>
            <a:off x="4770150" y="1784053"/>
            <a:ext cx="4096444" cy="507831"/>
          </a:xfrm>
          <a:prstGeom prst="rect">
            <a:avLst/>
          </a:prstGeom>
          <a:noFill/>
          <a:ln w="28575">
            <a:noFill/>
          </a:ln>
        </p:spPr>
        <p:txBody>
          <a:bodyPr wrap="square" rtlCol="0">
            <a:spAutoFit/>
          </a:bodyPr>
          <a:lstStyle/>
          <a:p>
            <a:pPr algn="just"/>
            <a:r>
              <a:rPr lang="en-GB" sz="1350" dirty="0"/>
              <a:t>2. Arbitration circuitry identifies the pixel with largest charge and supresses the pixels with lower signal</a:t>
            </a:r>
          </a:p>
        </p:txBody>
      </p:sp>
      <p:sp>
        <p:nvSpPr>
          <p:cNvPr id="28" name="TextBox 27">
            <a:extLst>
              <a:ext uri="{FF2B5EF4-FFF2-40B4-BE49-F238E27FC236}">
                <a16:creationId xmlns:a16="http://schemas.microsoft.com/office/drawing/2014/main" id="{E7FD4AF8-6B7E-198C-641D-42900D4E6549}"/>
              </a:ext>
            </a:extLst>
          </p:cNvPr>
          <p:cNvSpPr txBox="1"/>
          <p:nvPr/>
        </p:nvSpPr>
        <p:spPr>
          <a:xfrm>
            <a:off x="4783516" y="3068960"/>
            <a:ext cx="4001709" cy="715581"/>
          </a:xfrm>
          <a:prstGeom prst="rect">
            <a:avLst/>
          </a:prstGeom>
          <a:noFill/>
          <a:ln w="28575">
            <a:noFill/>
          </a:ln>
        </p:spPr>
        <p:txBody>
          <a:bodyPr wrap="square" rtlCol="0">
            <a:spAutoFit/>
          </a:bodyPr>
          <a:lstStyle/>
          <a:p>
            <a:pPr algn="just"/>
            <a:r>
              <a:rPr lang="en-GB" sz="1350" dirty="0"/>
              <a:t>4. The pixel with highest charge checks the adjacent summing circuits to see if at least one of them exceeds Charge Summing node Threshold</a:t>
            </a:r>
          </a:p>
        </p:txBody>
      </p:sp>
      <p:sp>
        <p:nvSpPr>
          <p:cNvPr id="29" name="TextBox 28">
            <a:extLst>
              <a:ext uri="{FF2B5EF4-FFF2-40B4-BE49-F238E27FC236}">
                <a16:creationId xmlns:a16="http://schemas.microsoft.com/office/drawing/2014/main" id="{1B10F2C9-E914-A548-3D3F-BAA834885172}"/>
              </a:ext>
            </a:extLst>
          </p:cNvPr>
          <p:cNvSpPr txBox="1"/>
          <p:nvPr/>
        </p:nvSpPr>
        <p:spPr>
          <a:xfrm>
            <a:off x="4769266" y="2426506"/>
            <a:ext cx="4097328" cy="507831"/>
          </a:xfrm>
          <a:prstGeom prst="rect">
            <a:avLst/>
          </a:prstGeom>
          <a:noFill/>
          <a:ln w="28575">
            <a:noFill/>
          </a:ln>
        </p:spPr>
        <p:txBody>
          <a:bodyPr wrap="square" rtlCol="0">
            <a:spAutoFit/>
          </a:bodyPr>
          <a:lstStyle/>
          <a:p>
            <a:pPr algn="just"/>
            <a:r>
              <a:rPr lang="en-GB" sz="1350" dirty="0"/>
              <a:t>3. In parallel, the charge has been reconstructed in the analog summing circuits</a:t>
            </a:r>
          </a:p>
        </p:txBody>
      </p:sp>
      <p:sp>
        <p:nvSpPr>
          <p:cNvPr id="30" name="Oval 29">
            <a:extLst>
              <a:ext uri="{FF2B5EF4-FFF2-40B4-BE49-F238E27FC236}">
                <a16:creationId xmlns:a16="http://schemas.microsoft.com/office/drawing/2014/main" id="{271E54BE-892F-F14F-CAF8-2D659F1AE873}"/>
              </a:ext>
            </a:extLst>
          </p:cNvPr>
          <p:cNvSpPr/>
          <p:nvPr/>
        </p:nvSpPr>
        <p:spPr bwMode="auto">
          <a:xfrm>
            <a:off x="2291525" y="2975322"/>
            <a:ext cx="547271" cy="54727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pPr>
            <a:endParaRPr lang="en-GB" sz="1500">
              <a:latin typeface="Arial" charset="0"/>
            </a:endParaRPr>
          </a:p>
        </p:txBody>
      </p:sp>
      <p:cxnSp>
        <p:nvCxnSpPr>
          <p:cNvPr id="31" name="Straight Connector 30">
            <a:extLst>
              <a:ext uri="{FF2B5EF4-FFF2-40B4-BE49-F238E27FC236}">
                <a16:creationId xmlns:a16="http://schemas.microsoft.com/office/drawing/2014/main" id="{0B1949B3-49E4-F680-CBE4-C6D0F71661EA}"/>
              </a:ext>
            </a:extLst>
          </p:cNvPr>
          <p:cNvCxnSpPr/>
          <p:nvPr/>
        </p:nvCxnSpPr>
        <p:spPr bwMode="auto">
          <a:xfrm>
            <a:off x="282468" y="1043562"/>
            <a:ext cx="4320563"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32" name="Straight Connector 31">
            <a:extLst>
              <a:ext uri="{FF2B5EF4-FFF2-40B4-BE49-F238E27FC236}">
                <a16:creationId xmlns:a16="http://schemas.microsoft.com/office/drawing/2014/main" id="{27BD7554-1BBD-A9F9-CCC9-B4C1BD535527}"/>
              </a:ext>
            </a:extLst>
          </p:cNvPr>
          <p:cNvCxnSpPr/>
          <p:nvPr/>
        </p:nvCxnSpPr>
        <p:spPr bwMode="auto">
          <a:xfrm>
            <a:off x="282468" y="5364124"/>
            <a:ext cx="4320563"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33" name="Straight Connector 32">
            <a:extLst>
              <a:ext uri="{FF2B5EF4-FFF2-40B4-BE49-F238E27FC236}">
                <a16:creationId xmlns:a16="http://schemas.microsoft.com/office/drawing/2014/main" id="{56EF8C0E-EE7A-E29D-54BB-9C821DCA0AA2}"/>
              </a:ext>
            </a:extLst>
          </p:cNvPr>
          <p:cNvCxnSpPr/>
          <p:nvPr/>
        </p:nvCxnSpPr>
        <p:spPr bwMode="auto">
          <a:xfrm rot="5400000">
            <a:off x="-1877811" y="3203842"/>
            <a:ext cx="4320563" cy="4"/>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34" name="Straight Connector 33">
            <a:extLst>
              <a:ext uri="{FF2B5EF4-FFF2-40B4-BE49-F238E27FC236}">
                <a16:creationId xmlns:a16="http://schemas.microsoft.com/office/drawing/2014/main" id="{3BF175EB-67B0-E085-59F1-95264BC76E68}"/>
              </a:ext>
            </a:extLst>
          </p:cNvPr>
          <p:cNvCxnSpPr/>
          <p:nvPr/>
        </p:nvCxnSpPr>
        <p:spPr bwMode="auto">
          <a:xfrm rot="5400000">
            <a:off x="2442749" y="3203843"/>
            <a:ext cx="4320564"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35" name="Rectangle 34">
            <a:extLst>
              <a:ext uri="{FF2B5EF4-FFF2-40B4-BE49-F238E27FC236}">
                <a16:creationId xmlns:a16="http://schemas.microsoft.com/office/drawing/2014/main" id="{CF2A2097-6FDA-5AC1-A173-89229E161A58}"/>
              </a:ext>
            </a:extLst>
          </p:cNvPr>
          <p:cNvSpPr/>
          <p:nvPr/>
        </p:nvSpPr>
        <p:spPr>
          <a:xfrm>
            <a:off x="283460" y="5670685"/>
            <a:ext cx="8317681" cy="892552"/>
          </a:xfrm>
          <a:prstGeom prst="rect">
            <a:avLst/>
          </a:prstGeom>
        </p:spPr>
        <p:txBody>
          <a:bodyPr wrap="square">
            <a:spAutoFit/>
          </a:bodyPr>
          <a:lstStyle/>
          <a:p>
            <a:pPr marL="214313" indent="-214313" algn="just">
              <a:spcAft>
                <a:spcPts val="600"/>
              </a:spcAft>
              <a:buFont typeface="Arial" panose="020B0604020202020204" pitchFamily="34" charset="0"/>
              <a:buChar char="•"/>
            </a:pPr>
            <a:r>
              <a:rPr lang="en-US" sz="1400" b="1" dirty="0">
                <a:solidFill>
                  <a:srgbClr val="1E8E2B"/>
                </a:solidFill>
                <a:ea typeface="Calibri" panose="020F0502020204030204" pitchFamily="34" charset="0"/>
                <a:cs typeface="Times New Roman" panose="02020603050405020304" pitchFamily="18" charset="0"/>
              </a:rPr>
              <a:t>Advantage of having small pixels without disadvantage of charge sharing</a:t>
            </a:r>
          </a:p>
          <a:p>
            <a:pPr marL="214313" indent="-214313" algn="just">
              <a:spcAft>
                <a:spcPts val="600"/>
              </a:spcAft>
              <a:buFont typeface="Arial" panose="020B0604020202020204" pitchFamily="34" charset="0"/>
              <a:buChar char="•"/>
            </a:pPr>
            <a:r>
              <a:rPr lang="en-GB" sz="1400" b="1" dirty="0">
                <a:solidFill>
                  <a:srgbClr val="1E8E2B"/>
                </a:solidFill>
              </a:rPr>
              <a:t>In Charge Summing Mode (CSM) the energy is reconstructed and each photon is counted once</a:t>
            </a:r>
          </a:p>
          <a:p>
            <a:pPr algn="just">
              <a:spcAft>
                <a:spcPts val="600"/>
              </a:spcAft>
            </a:pPr>
            <a:endParaRPr lang="en-GB" sz="1400" b="1" dirty="0">
              <a:solidFill>
                <a:srgbClr val="FF0000"/>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id="{A8E4BCA2-269F-4C19-22A5-57AE0EC9C060}"/>
              </a:ext>
            </a:extLst>
          </p:cNvPr>
          <p:cNvSpPr>
            <a:spLocks noGrp="1"/>
          </p:cNvSpPr>
          <p:nvPr>
            <p:ph type="sldNum" sz="quarter" idx="12"/>
          </p:nvPr>
        </p:nvSpPr>
        <p:spPr/>
        <p:txBody>
          <a:bodyPr/>
          <a:lstStyle/>
          <a:p>
            <a:fld id="{D251A0BC-E5D3-4A65-8506-4DFA341A4396}" type="slidenum">
              <a:rPr lang="fr-FR" smtClean="0"/>
              <a:t>42</a:t>
            </a:fld>
            <a:endParaRPr lang="fr-FR"/>
          </a:p>
        </p:txBody>
      </p:sp>
    </p:spTree>
    <p:extLst>
      <p:ext uri="{BB962C8B-B14F-4D97-AF65-F5344CB8AC3E}">
        <p14:creationId xmlns:p14="http://schemas.microsoft.com/office/powerpoint/2010/main" val="3187678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hidden"/>
                                      </p:to>
                                    </p:set>
                                  </p:childTnLst>
                                </p:cTn>
                              </p:par>
                              <p:par>
                                <p:cTn id="7" presetID="56" presetClass="path" presetSubtype="0" accel="50000" decel="50000" fill="hold" nodeType="withEffect">
                                  <p:stCondLst>
                                    <p:cond delay="0"/>
                                  </p:stCondLst>
                                  <p:childTnLst>
                                    <p:animMotion origin="layout" path="M 1.94444E-6 -3.7037E-7 L 0.04305 -0.06852 " pathEditMode="relative" rAng="0" ptsTypes="AA">
                                      <p:cBhvr>
                                        <p:cTn id="8" dur="2000" fill="hold"/>
                                        <p:tgtEl>
                                          <p:spTgt spid="16"/>
                                        </p:tgtEl>
                                        <p:attrNameLst>
                                          <p:attrName>ppt_x</p:attrName>
                                          <p:attrName>ppt_y</p:attrName>
                                        </p:attrNameLst>
                                      </p:cBhvr>
                                      <p:rCtr x="2153" y="-3426"/>
                                    </p:animMotion>
                                  </p:childTnLst>
                                </p:cTn>
                              </p:par>
                              <p:par>
                                <p:cTn id="9" presetID="49" presetClass="path" presetSubtype="0" accel="50000" decel="50000" fill="hold" nodeType="withEffect">
                                  <p:stCondLst>
                                    <p:cond delay="0"/>
                                  </p:stCondLst>
                                  <p:childTnLst>
                                    <p:animMotion origin="layout" path="M -5.55556E-7 3.7037E-6 L -0.05833 -0.06991 " pathEditMode="relative" rAng="0" ptsTypes="AA">
                                      <p:cBhvr>
                                        <p:cTn id="10" dur="2000" fill="hold"/>
                                        <p:tgtEl>
                                          <p:spTgt spid="13"/>
                                        </p:tgtEl>
                                        <p:attrNameLst>
                                          <p:attrName>ppt_x</p:attrName>
                                          <p:attrName>ppt_y</p:attrName>
                                        </p:attrNameLst>
                                      </p:cBhvr>
                                      <p:rCtr x="-2917" y="-3495"/>
                                    </p:animMotion>
                                  </p:childTnLst>
                                </p:cTn>
                              </p:par>
                              <p:par>
                                <p:cTn id="11" presetID="56" presetClass="path" presetSubtype="0" accel="50000" decel="50000" fill="hold" nodeType="withEffect">
                                  <p:stCondLst>
                                    <p:cond delay="0"/>
                                  </p:stCondLst>
                                  <p:childTnLst>
                                    <p:animMotion origin="layout" path="M -3.33333E-6 2.96296E-6 L -0.06093 0.0662 " pathEditMode="relative" rAng="0" ptsTypes="AA">
                                      <p:cBhvr>
                                        <p:cTn id="12" dur="2000" fill="hold"/>
                                        <p:tgtEl>
                                          <p:spTgt spid="14"/>
                                        </p:tgtEl>
                                        <p:attrNameLst>
                                          <p:attrName>ppt_x</p:attrName>
                                          <p:attrName>ppt_y</p:attrName>
                                        </p:attrNameLst>
                                      </p:cBhvr>
                                      <p:rCtr x="-3056" y="3310"/>
                                    </p:animMotion>
                                  </p:childTnLst>
                                </p:cTn>
                              </p:par>
                              <p:par>
                                <p:cTn id="13" presetID="56" presetClass="path" presetSubtype="0" accel="50000" decel="50000" fill="hold" nodeType="withEffect">
                                  <p:stCondLst>
                                    <p:cond delay="0"/>
                                  </p:stCondLst>
                                  <p:childTnLst>
                                    <p:animMotion origin="layout" path="M 1.38889E-6 0 L 0.03316 0.0581 " pathEditMode="relative" rAng="0" ptsTypes="AA">
                                      <p:cBhvr>
                                        <p:cTn id="14" dur="2000" fill="hold"/>
                                        <p:tgtEl>
                                          <p:spTgt spid="15"/>
                                        </p:tgtEl>
                                        <p:attrNameLst>
                                          <p:attrName>ppt_x</p:attrName>
                                          <p:attrName>ppt_y</p:attrName>
                                        </p:attrNameLst>
                                      </p:cBhvr>
                                      <p:rCtr x="1649" y="2894"/>
                                    </p:animMotion>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2000"/>
                                        <p:tgtEl>
                                          <p:spTgt spid="16"/>
                                        </p:tgtEl>
                                      </p:cBhvr>
                                    </p:animEffect>
                                    <p:set>
                                      <p:cBhvr>
                                        <p:cTn id="21" dur="1" fill="hold">
                                          <p:stCondLst>
                                            <p:cond delay="1999"/>
                                          </p:stCondLst>
                                        </p:cTn>
                                        <p:tgtEl>
                                          <p:spTgt spid="16"/>
                                        </p:tgtEl>
                                        <p:attrNameLst>
                                          <p:attrName>style.visibility</p:attrName>
                                        </p:attrNameLst>
                                      </p:cBhvr>
                                      <p:to>
                                        <p:strVal val="hidden"/>
                                      </p:to>
                                    </p:set>
                                  </p:childTnLst>
                                </p:cTn>
                              </p:par>
                              <p:par>
                                <p:cTn id="22" presetID="10" presetClass="exit" presetSubtype="0" fill="hold" nodeType="withEffect">
                                  <p:stCondLst>
                                    <p:cond delay="0"/>
                                  </p:stCondLst>
                                  <p:childTnLst>
                                    <p:animEffect transition="out" filter="fade">
                                      <p:cBhvr>
                                        <p:cTn id="23" dur="2000"/>
                                        <p:tgtEl>
                                          <p:spTgt spid="13"/>
                                        </p:tgtEl>
                                      </p:cBhvr>
                                    </p:animEffect>
                                    <p:set>
                                      <p:cBhvr>
                                        <p:cTn id="24" dur="1" fill="hold">
                                          <p:stCondLst>
                                            <p:cond delay="1999"/>
                                          </p:stCondLst>
                                        </p:cTn>
                                        <p:tgtEl>
                                          <p:spTgt spid="13"/>
                                        </p:tgtEl>
                                        <p:attrNameLst>
                                          <p:attrName>style.visibility</p:attrName>
                                        </p:attrNameLst>
                                      </p:cBhvr>
                                      <p:to>
                                        <p:strVal val="hidden"/>
                                      </p:to>
                                    </p:set>
                                  </p:childTnLst>
                                </p:cTn>
                              </p:par>
                              <p:par>
                                <p:cTn id="25" presetID="10" presetClass="exit" presetSubtype="0" fill="hold" nodeType="withEffect">
                                  <p:stCondLst>
                                    <p:cond delay="0"/>
                                  </p:stCondLst>
                                  <p:childTnLst>
                                    <p:animEffect transition="out" filter="fade">
                                      <p:cBhvr>
                                        <p:cTn id="26" dur="2000"/>
                                        <p:tgtEl>
                                          <p:spTgt spid="14"/>
                                        </p:tgtEl>
                                      </p:cBhvr>
                                    </p:animEffect>
                                    <p:set>
                                      <p:cBhvr>
                                        <p:cTn id="27" dur="1" fill="hold">
                                          <p:stCondLst>
                                            <p:cond delay="1999"/>
                                          </p:stCondLst>
                                        </p:cTn>
                                        <p:tgtEl>
                                          <p:spTgt spid="14"/>
                                        </p:tgtEl>
                                        <p:attrNameLst>
                                          <p:attrName>style.visibility</p:attrName>
                                        </p:attrNameLst>
                                      </p:cBhvr>
                                      <p:to>
                                        <p:strVal val="hidden"/>
                                      </p:to>
                                    </p:set>
                                  </p:childTnLst>
                                </p:cTn>
                              </p:par>
                              <p:par>
                                <p:cTn id="28" presetID="1"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20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2000"/>
                                        <p:tgtEl>
                                          <p:spTgt spid="2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2000"/>
                                        <p:tgtEl>
                                          <p:spTgt spid="2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2000"/>
                                        <p:tgtEl>
                                          <p:spTgt spid="2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2000"/>
                                        <p:tgtEl>
                                          <p:spTgt spid="2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2000"/>
                                        <p:tgtEl>
                                          <p:spTgt spid="1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2000"/>
                                        <p:tgtEl>
                                          <p:spTgt spid="1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2000"/>
                                        <p:tgtEl>
                                          <p:spTgt spid="1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2000"/>
                                        <p:tgtEl>
                                          <p:spTgt spid="25"/>
                                        </p:tgtEl>
                                      </p:cBhvr>
                                    </p:animEffect>
                                  </p:childTnLst>
                                </p:cTn>
                              </p:par>
                              <p:par>
                                <p:cTn id="59" presetID="1" presetClass="entr" presetSubtype="0" fill="hold" grpId="0" nodeType="withEffect">
                                  <p:stCondLst>
                                    <p:cond delay="0"/>
                                  </p:stCondLst>
                                  <p:childTnLst>
                                    <p:set>
                                      <p:cBhvr>
                                        <p:cTn id="60" dur="1" fill="hold">
                                          <p:stCondLst>
                                            <p:cond delay="0"/>
                                          </p:stCondLst>
                                        </p:cTn>
                                        <p:tgtEl>
                                          <p:spTgt spid="29"/>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56" presetClass="path" presetSubtype="0" accel="50000" decel="50000" fill="hold" grpId="1" nodeType="clickEffect">
                                  <p:stCondLst>
                                    <p:cond delay="0"/>
                                  </p:stCondLst>
                                  <p:childTnLst>
                                    <p:animMotion origin="layout" path="M -1.94444E-6 2.22222E-6 L 0.05764 0.08565 " pathEditMode="relative" rAng="0" ptsTypes="AA">
                                      <p:cBhvr>
                                        <p:cTn id="64" dur="2000" fill="hold"/>
                                        <p:tgtEl>
                                          <p:spTgt spid="25"/>
                                        </p:tgtEl>
                                        <p:attrNameLst>
                                          <p:attrName>ppt_x</p:attrName>
                                          <p:attrName>ppt_y</p:attrName>
                                        </p:attrNameLst>
                                      </p:cBhvr>
                                      <p:rCtr x="2882" y="4282"/>
                                    </p:animMotion>
                                  </p:childTnLst>
                                </p:cTn>
                              </p:par>
                              <p:par>
                                <p:cTn id="65" presetID="1" presetClass="entr" presetSubtype="0"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childTnLst>
                                </p:cTn>
                              </p:par>
                              <p:par>
                                <p:cTn id="67" presetID="10" presetClass="exit" presetSubtype="0" fill="hold" grpId="1" nodeType="withEffect">
                                  <p:stCondLst>
                                    <p:cond delay="0"/>
                                  </p:stCondLst>
                                  <p:childTnLst>
                                    <p:animEffect transition="out" filter="fade">
                                      <p:cBhvr>
                                        <p:cTn id="68" dur="2000"/>
                                        <p:tgtEl>
                                          <p:spTgt spid="20"/>
                                        </p:tgtEl>
                                      </p:cBhvr>
                                    </p:animEffect>
                                    <p:set>
                                      <p:cBhvr>
                                        <p:cTn id="69" dur="1" fill="hold">
                                          <p:stCondLst>
                                            <p:cond delay="1999"/>
                                          </p:stCondLst>
                                        </p:cTn>
                                        <p:tgtEl>
                                          <p:spTgt spid="20"/>
                                        </p:tgtEl>
                                        <p:attrNameLst>
                                          <p:attrName>style.visibility</p:attrName>
                                        </p:attrNameLst>
                                      </p:cBhvr>
                                      <p:to>
                                        <p:strVal val="hidden"/>
                                      </p:to>
                                    </p:set>
                                  </p:childTnLst>
                                </p:cTn>
                              </p:par>
                              <p:par>
                                <p:cTn id="70" presetID="10" presetClass="exit" presetSubtype="0" fill="hold" grpId="1" nodeType="withEffect">
                                  <p:stCondLst>
                                    <p:cond delay="0"/>
                                  </p:stCondLst>
                                  <p:childTnLst>
                                    <p:animEffect transition="out" filter="fade">
                                      <p:cBhvr>
                                        <p:cTn id="71" dur="2000"/>
                                        <p:tgtEl>
                                          <p:spTgt spid="22"/>
                                        </p:tgtEl>
                                      </p:cBhvr>
                                    </p:animEffect>
                                    <p:set>
                                      <p:cBhvr>
                                        <p:cTn id="72" dur="1" fill="hold">
                                          <p:stCondLst>
                                            <p:cond delay="1999"/>
                                          </p:stCondLst>
                                        </p:cTn>
                                        <p:tgtEl>
                                          <p:spTgt spid="22"/>
                                        </p:tgtEl>
                                        <p:attrNameLst>
                                          <p:attrName>style.visibility</p:attrName>
                                        </p:attrNameLst>
                                      </p:cBhvr>
                                      <p:to>
                                        <p:strVal val="hidden"/>
                                      </p:to>
                                    </p:set>
                                  </p:childTnLst>
                                </p:cTn>
                              </p:par>
                              <p:par>
                                <p:cTn id="73" presetID="10" presetClass="exit" presetSubtype="0" fill="hold" grpId="1" nodeType="withEffect">
                                  <p:stCondLst>
                                    <p:cond delay="0"/>
                                  </p:stCondLst>
                                  <p:childTnLst>
                                    <p:animEffect transition="out" filter="fade">
                                      <p:cBhvr>
                                        <p:cTn id="74" dur="2000"/>
                                        <p:tgtEl>
                                          <p:spTgt spid="19"/>
                                        </p:tgtEl>
                                      </p:cBhvr>
                                    </p:animEffect>
                                    <p:set>
                                      <p:cBhvr>
                                        <p:cTn id="75" dur="1" fill="hold">
                                          <p:stCondLst>
                                            <p:cond delay="1999"/>
                                          </p:stCondLst>
                                        </p:cTn>
                                        <p:tgtEl>
                                          <p:spTgt spid="19"/>
                                        </p:tgtEl>
                                        <p:attrNameLst>
                                          <p:attrName>style.visibility</p:attrName>
                                        </p:attrNameLst>
                                      </p:cBhvr>
                                      <p:to>
                                        <p:strVal val="hidden"/>
                                      </p:to>
                                    </p:set>
                                  </p:childTnLst>
                                </p:cTn>
                              </p:par>
                              <p:par>
                                <p:cTn id="76" presetID="10" presetClass="exit" presetSubtype="0" fill="hold" grpId="1" nodeType="withEffect">
                                  <p:stCondLst>
                                    <p:cond delay="0"/>
                                  </p:stCondLst>
                                  <p:childTnLst>
                                    <p:animEffect transition="out" filter="fade">
                                      <p:cBhvr>
                                        <p:cTn id="77" dur="2000"/>
                                        <p:tgtEl>
                                          <p:spTgt spid="18"/>
                                        </p:tgtEl>
                                      </p:cBhvr>
                                    </p:animEffect>
                                    <p:set>
                                      <p:cBhvr>
                                        <p:cTn id="78" dur="1" fill="hold">
                                          <p:stCondLst>
                                            <p:cond delay="1999"/>
                                          </p:stCondLst>
                                        </p:cTn>
                                        <p:tgtEl>
                                          <p:spTgt spid="18"/>
                                        </p:tgtEl>
                                        <p:attrNameLst>
                                          <p:attrName>style.visibility</p:attrName>
                                        </p:attrNameLst>
                                      </p:cBhvr>
                                      <p:to>
                                        <p:strVal val="hidden"/>
                                      </p:to>
                                    </p:set>
                                  </p:childTnLst>
                                </p:cTn>
                              </p:par>
                              <p:par>
                                <p:cTn id="79" presetID="10" presetClass="exit" presetSubtype="0" fill="hold" grpId="1" nodeType="withEffect">
                                  <p:stCondLst>
                                    <p:cond delay="0"/>
                                  </p:stCondLst>
                                  <p:childTnLst>
                                    <p:animEffect transition="out" filter="fade">
                                      <p:cBhvr>
                                        <p:cTn id="80" dur="2000"/>
                                        <p:tgtEl>
                                          <p:spTgt spid="17"/>
                                        </p:tgtEl>
                                      </p:cBhvr>
                                    </p:animEffect>
                                    <p:set>
                                      <p:cBhvr>
                                        <p:cTn id="81" dur="1" fill="hold">
                                          <p:stCondLst>
                                            <p:cond delay="1999"/>
                                          </p:stCondLst>
                                        </p:cTn>
                                        <p:tgtEl>
                                          <p:spTgt spid="17"/>
                                        </p:tgtEl>
                                        <p:attrNameLst>
                                          <p:attrName>style.visibility</p:attrName>
                                        </p:attrNameLst>
                                      </p:cBhvr>
                                      <p:to>
                                        <p:strVal val="hidden"/>
                                      </p:to>
                                    </p:set>
                                  </p:childTnLst>
                                </p:cTn>
                              </p:par>
                              <p:par>
                                <p:cTn id="82" presetID="10" presetClass="exit" presetSubtype="0" fill="hold" grpId="1" nodeType="withEffect">
                                  <p:stCondLst>
                                    <p:cond delay="0"/>
                                  </p:stCondLst>
                                  <p:childTnLst>
                                    <p:animEffect transition="out" filter="fade">
                                      <p:cBhvr>
                                        <p:cTn id="83" dur="2000"/>
                                        <p:tgtEl>
                                          <p:spTgt spid="21"/>
                                        </p:tgtEl>
                                      </p:cBhvr>
                                    </p:animEffect>
                                    <p:set>
                                      <p:cBhvr>
                                        <p:cTn id="84" dur="1" fill="hold">
                                          <p:stCondLst>
                                            <p:cond delay="1999"/>
                                          </p:stCondLst>
                                        </p:cTn>
                                        <p:tgtEl>
                                          <p:spTgt spid="21"/>
                                        </p:tgtEl>
                                        <p:attrNameLst>
                                          <p:attrName>style.visibility</p:attrName>
                                        </p:attrNameLst>
                                      </p:cBhvr>
                                      <p:to>
                                        <p:strVal val="hidden"/>
                                      </p:to>
                                    </p:set>
                                  </p:childTnLst>
                                </p:cTn>
                              </p:par>
                              <p:par>
                                <p:cTn id="85" presetID="10" presetClass="exit" presetSubtype="0" fill="hold" grpId="1" nodeType="withEffect">
                                  <p:stCondLst>
                                    <p:cond delay="0"/>
                                  </p:stCondLst>
                                  <p:childTnLst>
                                    <p:animEffect transition="out" filter="fade">
                                      <p:cBhvr>
                                        <p:cTn id="86" dur="2000"/>
                                        <p:tgtEl>
                                          <p:spTgt spid="24"/>
                                        </p:tgtEl>
                                      </p:cBhvr>
                                    </p:animEffect>
                                    <p:set>
                                      <p:cBhvr>
                                        <p:cTn id="87" dur="1" fill="hold">
                                          <p:stCondLst>
                                            <p:cond delay="1999"/>
                                          </p:stCondLst>
                                        </p:cTn>
                                        <p:tgtEl>
                                          <p:spTgt spid="24"/>
                                        </p:tgtEl>
                                        <p:attrNameLst>
                                          <p:attrName>style.visibility</p:attrName>
                                        </p:attrNameLst>
                                      </p:cBhvr>
                                      <p:to>
                                        <p:strVal val="hidden"/>
                                      </p:to>
                                    </p:set>
                                  </p:childTnLst>
                                </p:cTn>
                              </p:par>
                              <p:par>
                                <p:cTn id="88" presetID="10" presetClass="exit" presetSubtype="0" fill="hold" grpId="1" nodeType="withEffect">
                                  <p:stCondLst>
                                    <p:cond delay="0"/>
                                  </p:stCondLst>
                                  <p:childTnLst>
                                    <p:animEffect transition="out" filter="fade">
                                      <p:cBhvr>
                                        <p:cTn id="89" dur="2000"/>
                                        <p:tgtEl>
                                          <p:spTgt spid="23"/>
                                        </p:tgtEl>
                                      </p:cBhvr>
                                    </p:animEffect>
                                    <p:set>
                                      <p:cBhvr>
                                        <p:cTn id="90" dur="1" fill="hold">
                                          <p:stCondLst>
                                            <p:cond delay="1999"/>
                                          </p:stCondLst>
                                        </p:cTn>
                                        <p:tgtEl>
                                          <p:spTgt spid="23"/>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p:bldP spid="27" grpId="0"/>
      <p:bldP spid="28" grpId="0"/>
      <p:bldP spid="29" grpId="0"/>
      <p:bldP spid="30" grpId="0" animBg="1"/>
      <p:bldP spid="3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43</a:t>
            </a:fld>
            <a:endParaRPr lang="fr-FR"/>
          </a:p>
        </p:txBody>
      </p:sp>
      <p:pic>
        <p:nvPicPr>
          <p:cNvPr id="5" name="Picture 4"/>
          <p:cNvPicPr>
            <a:picLocks noChangeAspect="1"/>
          </p:cNvPicPr>
          <p:nvPr/>
        </p:nvPicPr>
        <p:blipFill>
          <a:blip r:embed="rId3"/>
          <a:stretch>
            <a:fillRect/>
          </a:stretch>
        </p:blipFill>
        <p:spPr>
          <a:xfrm>
            <a:off x="251520" y="193622"/>
            <a:ext cx="8767559" cy="5544616"/>
          </a:xfrm>
          <a:prstGeom prst="rect">
            <a:avLst/>
          </a:prstGeom>
        </p:spPr>
      </p:pic>
      <p:pic>
        <p:nvPicPr>
          <p:cNvPr id="99" name="Picture 98"/>
          <p:cNvPicPr>
            <a:picLocks noChangeAspect="1"/>
          </p:cNvPicPr>
          <p:nvPr/>
        </p:nvPicPr>
        <p:blipFill rotWithShape="1">
          <a:blip r:embed="rId4"/>
          <a:srcRect r="93028" b="70011"/>
          <a:stretch/>
        </p:blipFill>
        <p:spPr>
          <a:xfrm>
            <a:off x="3851920" y="-272"/>
            <a:ext cx="571136" cy="1490038"/>
          </a:xfrm>
          <a:prstGeom prst="rect">
            <a:avLst/>
          </a:prstGeom>
        </p:spPr>
      </p:pic>
      <p:pic>
        <p:nvPicPr>
          <p:cNvPr id="111" name="Picture 110"/>
          <p:cNvPicPr>
            <a:picLocks noChangeAspect="1"/>
          </p:cNvPicPr>
          <p:nvPr/>
        </p:nvPicPr>
        <p:blipFill rotWithShape="1">
          <a:blip r:embed="rId5"/>
          <a:srcRect r="70867"/>
          <a:stretch/>
        </p:blipFill>
        <p:spPr>
          <a:xfrm>
            <a:off x="4308288" y="1345470"/>
            <a:ext cx="494519" cy="592830"/>
          </a:xfrm>
          <a:prstGeom prst="rect">
            <a:avLst/>
          </a:prstGeom>
        </p:spPr>
      </p:pic>
      <p:pic>
        <p:nvPicPr>
          <p:cNvPr id="112" name="Picture 111"/>
          <p:cNvPicPr>
            <a:picLocks noChangeAspect="1"/>
          </p:cNvPicPr>
          <p:nvPr/>
        </p:nvPicPr>
        <p:blipFill>
          <a:blip r:embed="rId6"/>
          <a:stretch>
            <a:fillRect/>
          </a:stretch>
        </p:blipFill>
        <p:spPr>
          <a:xfrm>
            <a:off x="4180228" y="265630"/>
            <a:ext cx="704296" cy="4702650"/>
          </a:xfrm>
          <a:prstGeom prst="rect">
            <a:avLst/>
          </a:prstGeom>
        </p:spPr>
      </p:pic>
      <p:sp>
        <p:nvSpPr>
          <p:cNvPr id="15" name="TextBox 14"/>
          <p:cNvSpPr txBox="1"/>
          <p:nvPr/>
        </p:nvSpPr>
        <p:spPr>
          <a:xfrm>
            <a:off x="806864" y="1638887"/>
            <a:ext cx="2520280" cy="461665"/>
          </a:xfrm>
          <a:prstGeom prst="rect">
            <a:avLst/>
          </a:prstGeom>
          <a:noFill/>
        </p:spPr>
        <p:txBody>
          <a:bodyPr wrap="square" rtlCol="0">
            <a:spAutoFit/>
          </a:bodyPr>
          <a:lstStyle/>
          <a:p>
            <a:r>
              <a:rPr lang="en-GB" sz="2400" dirty="0"/>
              <a:t>Charge sharing</a:t>
            </a:r>
          </a:p>
        </p:txBody>
      </p:sp>
      <p:sp>
        <p:nvSpPr>
          <p:cNvPr id="2" name="Oval 1">
            <a:extLst>
              <a:ext uri="{FF2B5EF4-FFF2-40B4-BE49-F238E27FC236}">
                <a16:creationId xmlns:a16="http://schemas.microsoft.com/office/drawing/2014/main" id="{0C13BBB4-7D1C-817D-E148-C58D696F836B}"/>
              </a:ext>
            </a:extLst>
          </p:cNvPr>
          <p:cNvSpPr/>
          <p:nvPr/>
        </p:nvSpPr>
        <p:spPr>
          <a:xfrm>
            <a:off x="4175684" y="1268760"/>
            <a:ext cx="704296" cy="720080"/>
          </a:xfrm>
          <a:prstGeom prst="ellipse">
            <a:avLst/>
          </a:prstGeom>
          <a:noFill/>
          <a:ln>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Arrow Connector 5">
            <a:extLst>
              <a:ext uri="{FF2B5EF4-FFF2-40B4-BE49-F238E27FC236}">
                <a16:creationId xmlns:a16="http://schemas.microsoft.com/office/drawing/2014/main" id="{D9A0D674-BC6E-64DE-3EA1-A4491892A1D7}"/>
              </a:ext>
            </a:extLst>
          </p:cNvPr>
          <p:cNvCxnSpPr/>
          <p:nvPr/>
        </p:nvCxnSpPr>
        <p:spPr>
          <a:xfrm>
            <a:off x="4879980" y="1638887"/>
            <a:ext cx="340092"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7" name="Straight Arrow Connector 6">
            <a:extLst>
              <a:ext uri="{FF2B5EF4-FFF2-40B4-BE49-F238E27FC236}">
                <a16:creationId xmlns:a16="http://schemas.microsoft.com/office/drawing/2014/main" id="{60D87B4F-04A4-C81F-9B9D-B36CA298F90F}"/>
              </a:ext>
            </a:extLst>
          </p:cNvPr>
          <p:cNvCxnSpPr>
            <a:cxnSpLocks/>
          </p:cNvCxnSpPr>
          <p:nvPr/>
        </p:nvCxnSpPr>
        <p:spPr>
          <a:xfrm>
            <a:off x="4766216" y="1958643"/>
            <a:ext cx="187692" cy="260543"/>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0" name="Straight Arrow Connector 9">
            <a:extLst>
              <a:ext uri="{FF2B5EF4-FFF2-40B4-BE49-F238E27FC236}">
                <a16:creationId xmlns:a16="http://schemas.microsoft.com/office/drawing/2014/main" id="{DA262CCF-5B8B-1B25-610A-9249893893CF}"/>
              </a:ext>
            </a:extLst>
          </p:cNvPr>
          <p:cNvCxnSpPr>
            <a:cxnSpLocks/>
          </p:cNvCxnSpPr>
          <p:nvPr/>
        </p:nvCxnSpPr>
        <p:spPr>
          <a:xfrm flipH="1">
            <a:off x="3972740" y="1772816"/>
            <a:ext cx="331004" cy="246247"/>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3" name="Straight Arrow Connector 12">
            <a:extLst>
              <a:ext uri="{FF2B5EF4-FFF2-40B4-BE49-F238E27FC236}">
                <a16:creationId xmlns:a16="http://schemas.microsoft.com/office/drawing/2014/main" id="{BC704E61-E8F8-65BC-AAA5-C9C062E2C3C2}"/>
              </a:ext>
            </a:extLst>
          </p:cNvPr>
          <p:cNvCxnSpPr>
            <a:cxnSpLocks/>
          </p:cNvCxnSpPr>
          <p:nvPr/>
        </p:nvCxnSpPr>
        <p:spPr>
          <a:xfrm flipH="1" flipV="1">
            <a:off x="3968196" y="1345470"/>
            <a:ext cx="331004" cy="181099"/>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6" name="Straight Arrow Connector 15">
            <a:extLst>
              <a:ext uri="{FF2B5EF4-FFF2-40B4-BE49-F238E27FC236}">
                <a16:creationId xmlns:a16="http://schemas.microsoft.com/office/drawing/2014/main" id="{5A2CAEA1-E096-A4C1-CCF2-B4298D528DF9}"/>
              </a:ext>
            </a:extLst>
          </p:cNvPr>
          <p:cNvCxnSpPr>
            <a:cxnSpLocks/>
          </p:cNvCxnSpPr>
          <p:nvPr/>
        </p:nvCxnSpPr>
        <p:spPr>
          <a:xfrm flipV="1">
            <a:off x="4720946" y="1180702"/>
            <a:ext cx="284805" cy="255317"/>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89186628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44</a:t>
            </a:fld>
            <a:endParaRPr lang="fr-FR"/>
          </a:p>
        </p:txBody>
      </p:sp>
      <p:pic>
        <p:nvPicPr>
          <p:cNvPr id="5" name="Picture 4"/>
          <p:cNvPicPr>
            <a:picLocks noChangeAspect="1"/>
          </p:cNvPicPr>
          <p:nvPr/>
        </p:nvPicPr>
        <p:blipFill>
          <a:blip r:embed="rId3"/>
          <a:stretch>
            <a:fillRect/>
          </a:stretch>
        </p:blipFill>
        <p:spPr>
          <a:xfrm>
            <a:off x="251520" y="193622"/>
            <a:ext cx="8767559" cy="5544616"/>
          </a:xfrm>
          <a:prstGeom prst="rect">
            <a:avLst/>
          </a:prstGeom>
        </p:spPr>
      </p:pic>
      <p:pic>
        <p:nvPicPr>
          <p:cNvPr id="103" name="Picture 102"/>
          <p:cNvPicPr>
            <a:picLocks noChangeAspect="1"/>
          </p:cNvPicPr>
          <p:nvPr/>
        </p:nvPicPr>
        <p:blipFill rotWithShape="1">
          <a:blip r:embed="rId4"/>
          <a:srcRect l="24613" r="52532"/>
          <a:stretch/>
        </p:blipFill>
        <p:spPr>
          <a:xfrm>
            <a:off x="3419872" y="0"/>
            <a:ext cx="1872208" cy="4968552"/>
          </a:xfrm>
          <a:prstGeom prst="rect">
            <a:avLst/>
          </a:prstGeom>
        </p:spPr>
      </p:pic>
      <p:sp>
        <p:nvSpPr>
          <p:cNvPr id="16" name="TextBox 15"/>
          <p:cNvSpPr txBox="1"/>
          <p:nvPr/>
        </p:nvSpPr>
        <p:spPr>
          <a:xfrm>
            <a:off x="899592" y="836712"/>
            <a:ext cx="2304256" cy="461665"/>
          </a:xfrm>
          <a:prstGeom prst="rect">
            <a:avLst/>
          </a:prstGeom>
          <a:noFill/>
        </p:spPr>
        <p:txBody>
          <a:bodyPr wrap="square" rtlCol="0">
            <a:spAutoFit/>
          </a:bodyPr>
          <a:lstStyle/>
          <a:p>
            <a:r>
              <a:rPr lang="en-GB" sz="2400" dirty="0"/>
              <a:t>Fluorescence</a:t>
            </a:r>
          </a:p>
        </p:txBody>
      </p:sp>
    </p:spTree>
    <p:extLst>
      <p:ext uri="{BB962C8B-B14F-4D97-AF65-F5344CB8AC3E}">
        <p14:creationId xmlns:p14="http://schemas.microsoft.com/office/powerpoint/2010/main" val="35929141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2D0AA2-563E-94A1-AD4A-756CA9357706}"/>
            </a:ext>
          </a:extLst>
        </p:cNvPr>
        <p:cNvGrpSpPr/>
        <p:nvPr/>
      </p:nvGrpSpPr>
      <p:grpSpPr>
        <a:xfrm>
          <a:off x="0" y="0"/>
          <a:ext cx="0" cy="0"/>
          <a:chOff x="0" y="0"/>
          <a:chExt cx="0" cy="0"/>
        </a:xfrm>
      </p:grpSpPr>
      <p:sp>
        <p:nvSpPr>
          <p:cNvPr id="22533" name="Text Box 5">
            <a:extLst>
              <a:ext uri="{FF2B5EF4-FFF2-40B4-BE49-F238E27FC236}">
                <a16:creationId xmlns:a16="http://schemas.microsoft.com/office/drawing/2014/main" id="{8B197066-FED7-BCEC-D658-81CA9B4BEBBA}"/>
              </a:ext>
            </a:extLst>
          </p:cNvPr>
          <p:cNvSpPr txBox="1">
            <a:spLocks noChangeArrowheads="1"/>
          </p:cNvSpPr>
          <p:nvPr/>
        </p:nvSpPr>
        <p:spPr bwMode="auto">
          <a:xfrm>
            <a:off x="5198094" y="1124744"/>
            <a:ext cx="3894380" cy="30469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spcBef>
                <a:spcPct val="50000"/>
              </a:spcBef>
              <a:buFontTx/>
              <a:buChar char="•"/>
            </a:pPr>
            <a:r>
              <a:rPr lang="en-US" altLang="en-US" sz="1600" b="1" i="1" dirty="0"/>
              <a:t> Simulated Data</a:t>
            </a:r>
          </a:p>
          <a:p>
            <a:pPr>
              <a:spcBef>
                <a:spcPct val="50000"/>
              </a:spcBef>
              <a:buFontTx/>
              <a:buChar char="•"/>
            </a:pPr>
            <a:r>
              <a:rPr lang="en-US" altLang="en-US" sz="1600" b="1" i="1" dirty="0"/>
              <a:t> GaAs 300</a:t>
            </a:r>
            <a:r>
              <a:rPr lang="en-US" altLang="en-US" sz="1600" b="1" i="1" dirty="0">
                <a:latin typeface="Symbol" panose="05050102010706020507" pitchFamily="18" charset="2"/>
              </a:rPr>
              <a:t>m</a:t>
            </a:r>
            <a:r>
              <a:rPr lang="en-US" altLang="en-US" sz="1600" b="1" i="1" dirty="0"/>
              <a:t>m, 55</a:t>
            </a:r>
            <a:r>
              <a:rPr lang="en-US" altLang="en-US" sz="1600" b="1" i="1" dirty="0">
                <a:latin typeface="Symbol" panose="05050102010706020507" pitchFamily="18" charset="2"/>
              </a:rPr>
              <a:t>m</a:t>
            </a:r>
            <a:r>
              <a:rPr lang="en-US" altLang="en-US" sz="1600" b="1" i="1" dirty="0"/>
              <a:t>m pixel</a:t>
            </a:r>
          </a:p>
          <a:p>
            <a:pPr>
              <a:spcBef>
                <a:spcPct val="50000"/>
              </a:spcBef>
              <a:buFontTx/>
              <a:buChar char="•"/>
            </a:pPr>
            <a:r>
              <a:rPr lang="en-US" altLang="en-US" sz="1600" b="1" i="1" dirty="0"/>
              <a:t>100e</a:t>
            </a:r>
            <a:r>
              <a:rPr lang="en-US" altLang="en-US" sz="1600" b="1" i="1" baseline="30000" dirty="0"/>
              <a:t>-</a:t>
            </a:r>
            <a:r>
              <a:rPr lang="en-US" altLang="en-US" sz="1600" b="1" i="1" dirty="0"/>
              <a:t> </a:t>
            </a:r>
            <a:r>
              <a:rPr lang="en-US" altLang="en-US" sz="1600" b="1" i="1" dirty="0" err="1"/>
              <a:t>r.m.s</a:t>
            </a:r>
            <a:r>
              <a:rPr lang="en-US" altLang="en-US" sz="1600" b="1" i="1" dirty="0"/>
              <a:t>. noise</a:t>
            </a:r>
          </a:p>
          <a:p>
            <a:pPr>
              <a:spcBef>
                <a:spcPct val="50000"/>
              </a:spcBef>
              <a:buFontTx/>
              <a:buChar char="•"/>
            </a:pPr>
            <a:r>
              <a:rPr lang="en-US" altLang="en-US" sz="1600" b="1" i="1" dirty="0"/>
              <a:t> 20keV monochromatic photon beam</a:t>
            </a:r>
          </a:p>
          <a:p>
            <a:pPr>
              <a:spcBef>
                <a:spcPct val="50000"/>
              </a:spcBef>
              <a:buFontTx/>
              <a:buChar char="•"/>
            </a:pPr>
            <a:r>
              <a:rPr lang="en-GB" sz="1600" b="1" i="1" dirty="0"/>
              <a:t> the charge deposited by the fluorescence photon will be included in the charge sum provided the deposition takes place in the sensor volume of the pixels neighbouring the initial conversion</a:t>
            </a:r>
            <a:endParaRPr lang="en-US" altLang="en-US" sz="1600" b="1" i="1" dirty="0"/>
          </a:p>
        </p:txBody>
      </p:sp>
      <p:sp>
        <p:nvSpPr>
          <p:cNvPr id="22540" name="Text Box 13">
            <a:extLst>
              <a:ext uri="{FF2B5EF4-FFF2-40B4-BE49-F238E27FC236}">
                <a16:creationId xmlns:a16="http://schemas.microsoft.com/office/drawing/2014/main" id="{5AD60DD9-176B-A799-BBE2-AD02955E3B36}"/>
              </a:ext>
            </a:extLst>
          </p:cNvPr>
          <p:cNvSpPr txBox="1">
            <a:spLocks noChangeArrowheads="1"/>
          </p:cNvSpPr>
          <p:nvPr/>
        </p:nvSpPr>
        <p:spPr bwMode="auto">
          <a:xfrm>
            <a:off x="6680318" y="6538912"/>
            <a:ext cx="241215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spcBef>
                <a:spcPct val="50000"/>
              </a:spcBef>
            </a:pPr>
            <a:r>
              <a:rPr lang="fr-CH" altLang="en-US" sz="1600" i="1" dirty="0"/>
              <a:t>Simulation: L. </a:t>
            </a:r>
            <a:r>
              <a:rPr lang="fr-CH" altLang="en-US" sz="1600" i="1" dirty="0" err="1"/>
              <a:t>Tlustos</a:t>
            </a:r>
            <a:endParaRPr lang="en-US" altLang="en-US" sz="1600" i="1" dirty="0"/>
          </a:p>
        </p:txBody>
      </p:sp>
      <p:sp>
        <p:nvSpPr>
          <p:cNvPr id="2" name="Rectangle 1">
            <a:extLst>
              <a:ext uri="{FF2B5EF4-FFF2-40B4-BE49-F238E27FC236}">
                <a16:creationId xmlns:a16="http://schemas.microsoft.com/office/drawing/2014/main" id="{C036A416-7F74-084B-842F-9E9C704FDA8D}"/>
              </a:ext>
            </a:extLst>
          </p:cNvPr>
          <p:cNvSpPr/>
          <p:nvPr/>
        </p:nvSpPr>
        <p:spPr>
          <a:xfrm>
            <a:off x="1166912" y="2989999"/>
            <a:ext cx="2088232" cy="6137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itle 1">
            <a:extLst>
              <a:ext uri="{FF2B5EF4-FFF2-40B4-BE49-F238E27FC236}">
                <a16:creationId xmlns:a16="http://schemas.microsoft.com/office/drawing/2014/main" id="{3F6FF3C3-00C2-E63E-1502-9301455A96F0}"/>
              </a:ext>
            </a:extLst>
          </p:cNvPr>
          <p:cNvSpPr txBox="1">
            <a:spLocks/>
          </p:cNvSpPr>
          <p:nvPr/>
        </p:nvSpPr>
        <p:spPr>
          <a:xfrm>
            <a:off x="0" y="-18256"/>
            <a:ext cx="91440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a:t>Fluorescence photons</a:t>
            </a:r>
          </a:p>
        </p:txBody>
      </p:sp>
      <p:sp>
        <p:nvSpPr>
          <p:cNvPr id="3" name="Slide Number Placeholder 2">
            <a:extLst>
              <a:ext uri="{FF2B5EF4-FFF2-40B4-BE49-F238E27FC236}">
                <a16:creationId xmlns:a16="http://schemas.microsoft.com/office/drawing/2014/main" id="{21953E77-CF00-7ABC-F5FE-83D4B4E7D9D6}"/>
              </a:ext>
            </a:extLst>
          </p:cNvPr>
          <p:cNvSpPr>
            <a:spLocks noGrp="1"/>
          </p:cNvSpPr>
          <p:nvPr>
            <p:ph type="sldNum" sz="quarter" idx="12"/>
          </p:nvPr>
        </p:nvSpPr>
        <p:spPr/>
        <p:txBody>
          <a:bodyPr/>
          <a:lstStyle/>
          <a:p>
            <a:fld id="{D251A0BC-E5D3-4A65-8506-4DFA341A4396}" type="slidenum">
              <a:rPr lang="fr-FR" smtClean="0"/>
              <a:t>45</a:t>
            </a:fld>
            <a:endParaRPr lang="fr-FR" dirty="0"/>
          </a:p>
        </p:txBody>
      </p:sp>
      <p:pic>
        <p:nvPicPr>
          <p:cNvPr id="2050" name="Picture 2">
            <a:extLst>
              <a:ext uri="{FF2B5EF4-FFF2-40B4-BE49-F238E27FC236}">
                <a16:creationId xmlns:a16="http://schemas.microsoft.com/office/drawing/2014/main" id="{E5765280-31F9-F903-0003-2CD9815A0A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3581" r="3033"/>
          <a:stretch>
            <a:fillRect/>
          </a:stretch>
        </p:blipFill>
        <p:spPr bwMode="auto">
          <a:xfrm>
            <a:off x="0" y="825678"/>
            <a:ext cx="5076056" cy="3915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Table 3">
            <a:extLst>
              <a:ext uri="{FF2B5EF4-FFF2-40B4-BE49-F238E27FC236}">
                <a16:creationId xmlns:a16="http://schemas.microsoft.com/office/drawing/2014/main" id="{D48EF3CD-B19F-B55B-2890-1221DB5F35A0}"/>
              </a:ext>
            </a:extLst>
          </p:cNvPr>
          <p:cNvGraphicFramePr>
            <a:graphicFrameLocks noGrp="1"/>
          </p:cNvGraphicFramePr>
          <p:nvPr/>
        </p:nvGraphicFramePr>
        <p:xfrm>
          <a:off x="95884" y="4642350"/>
          <a:ext cx="6457316" cy="2027010"/>
        </p:xfrm>
        <a:graphic>
          <a:graphicData uri="http://schemas.openxmlformats.org/drawingml/2006/table">
            <a:tbl>
              <a:tblPr firstRow="1" firstCol="1" bandRow="1">
                <a:tableStyleId>{68D230F3-CF80-4859-8CE7-A43EE81993B5}</a:tableStyleId>
              </a:tblPr>
              <a:tblGrid>
                <a:gridCol w="600516">
                  <a:extLst>
                    <a:ext uri="{9D8B030D-6E8A-4147-A177-3AD203B41FA5}">
                      <a16:colId xmlns:a16="http://schemas.microsoft.com/office/drawing/2014/main" val="2438783703"/>
                    </a:ext>
                  </a:extLst>
                </a:gridCol>
                <a:gridCol w="1217125">
                  <a:extLst>
                    <a:ext uri="{9D8B030D-6E8A-4147-A177-3AD203B41FA5}">
                      <a16:colId xmlns:a16="http://schemas.microsoft.com/office/drawing/2014/main" val="1478282750"/>
                    </a:ext>
                  </a:extLst>
                </a:gridCol>
                <a:gridCol w="453734">
                  <a:extLst>
                    <a:ext uri="{9D8B030D-6E8A-4147-A177-3AD203B41FA5}">
                      <a16:colId xmlns:a16="http://schemas.microsoft.com/office/drawing/2014/main" val="3971257052"/>
                    </a:ext>
                  </a:extLst>
                </a:gridCol>
                <a:gridCol w="960465">
                  <a:extLst>
                    <a:ext uri="{9D8B030D-6E8A-4147-A177-3AD203B41FA5}">
                      <a16:colId xmlns:a16="http://schemas.microsoft.com/office/drawing/2014/main" val="1176048866"/>
                    </a:ext>
                  </a:extLst>
                </a:gridCol>
                <a:gridCol w="859859">
                  <a:extLst>
                    <a:ext uri="{9D8B030D-6E8A-4147-A177-3AD203B41FA5}">
                      <a16:colId xmlns:a16="http://schemas.microsoft.com/office/drawing/2014/main" val="1698201019"/>
                    </a:ext>
                  </a:extLst>
                </a:gridCol>
                <a:gridCol w="850922">
                  <a:extLst>
                    <a:ext uri="{9D8B030D-6E8A-4147-A177-3AD203B41FA5}">
                      <a16:colId xmlns:a16="http://schemas.microsoft.com/office/drawing/2014/main" val="3516648830"/>
                    </a:ext>
                  </a:extLst>
                </a:gridCol>
                <a:gridCol w="824880">
                  <a:extLst>
                    <a:ext uri="{9D8B030D-6E8A-4147-A177-3AD203B41FA5}">
                      <a16:colId xmlns:a16="http://schemas.microsoft.com/office/drawing/2014/main" val="1379566646"/>
                    </a:ext>
                  </a:extLst>
                </a:gridCol>
                <a:gridCol w="689815">
                  <a:extLst>
                    <a:ext uri="{9D8B030D-6E8A-4147-A177-3AD203B41FA5}">
                      <a16:colId xmlns:a16="http://schemas.microsoft.com/office/drawing/2014/main" val="3181749656"/>
                    </a:ext>
                  </a:extLst>
                </a:gridCol>
              </a:tblGrid>
              <a:tr h="545667">
                <a:tc gridSpan="2">
                  <a:txBody>
                    <a:bodyPr/>
                    <a:lstStyle/>
                    <a:p>
                      <a:pPr algn="l">
                        <a:lnSpc>
                          <a:spcPct val="115000"/>
                        </a:lnSpc>
                        <a:spcAft>
                          <a:spcPts val="0"/>
                        </a:spcAft>
                      </a:pPr>
                      <a:r>
                        <a:rPr lang="en-GB" sz="1400" dirty="0">
                          <a:effectLst/>
                        </a:rPr>
                        <a:t>Material</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hMerge="1">
                  <a:txBody>
                    <a:bodyPr/>
                    <a:lstStyle/>
                    <a:p>
                      <a:endParaRPr lang="en-GB"/>
                    </a:p>
                  </a:txBody>
                  <a:tcPr/>
                </a:tc>
                <a:tc>
                  <a:txBody>
                    <a:bodyPr/>
                    <a:lstStyle/>
                    <a:p>
                      <a:pPr algn="l">
                        <a:lnSpc>
                          <a:spcPct val="115000"/>
                        </a:lnSpc>
                        <a:spcAft>
                          <a:spcPts val="0"/>
                        </a:spcAft>
                      </a:pPr>
                      <a:r>
                        <a:rPr lang="en-GB" sz="1400" dirty="0">
                          <a:effectLst/>
                        </a:rPr>
                        <a:t>N</a:t>
                      </a:r>
                      <a:r>
                        <a:rPr lang="en-GB" sz="1400" baseline="30000" dirty="0">
                          <a:effectLst/>
                        </a:rPr>
                        <a:t>a</a:t>
                      </a:r>
                      <a:endParaRPr lang="en-GB" sz="14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dirty="0">
                          <a:effectLst/>
                        </a:rPr>
                        <a:t>K</a:t>
                      </a:r>
                      <a:r>
                        <a:rPr lang="en-GB" sz="1400" baseline="-25000" dirty="0">
                          <a:effectLst/>
                        </a:rPr>
                        <a:t>α1</a:t>
                      </a:r>
                      <a:r>
                        <a:rPr lang="en-GB" sz="1400" dirty="0">
                          <a:effectLst/>
                        </a:rPr>
                        <a:t> [keV]</a:t>
                      </a:r>
                      <a:r>
                        <a:rPr lang="en-GB" sz="1400" baseline="30000" dirty="0">
                          <a:effectLst/>
                        </a:rPr>
                        <a:t>b</a:t>
                      </a:r>
                      <a:endParaRPr lang="en-GB" sz="14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dirty="0">
                          <a:effectLst/>
                        </a:rPr>
                        <a:t>K</a:t>
                      </a:r>
                      <a:r>
                        <a:rPr lang="en-GB" sz="1400" baseline="-25000" dirty="0">
                          <a:effectLst/>
                        </a:rPr>
                        <a:t>α2</a:t>
                      </a:r>
                      <a:r>
                        <a:rPr lang="en-GB" sz="1400" dirty="0">
                          <a:effectLst/>
                        </a:rPr>
                        <a:t> [keV]</a:t>
                      </a:r>
                      <a:r>
                        <a:rPr lang="en-GB" sz="1400" baseline="30000" dirty="0">
                          <a:effectLst/>
                        </a:rPr>
                        <a:t> b</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dirty="0">
                          <a:effectLst/>
                        </a:rPr>
                        <a:t>d</a:t>
                      </a:r>
                      <a:r>
                        <a:rPr lang="en-GB" sz="1400" baseline="-25000" dirty="0">
                          <a:effectLst/>
                        </a:rPr>
                        <a:t>α1</a:t>
                      </a:r>
                      <a:r>
                        <a:rPr lang="en-GB" sz="1400" dirty="0">
                          <a:effectLst/>
                        </a:rPr>
                        <a:t> [µm]</a:t>
                      </a:r>
                      <a:r>
                        <a:rPr lang="en-GB" sz="1400" baseline="30000" dirty="0">
                          <a:effectLst/>
                        </a:rPr>
                        <a:t>c</a:t>
                      </a:r>
                      <a:endParaRPr lang="en-GB" sz="14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dirty="0">
                          <a:effectLst/>
                        </a:rPr>
                        <a:t>d</a:t>
                      </a:r>
                      <a:r>
                        <a:rPr lang="en-GB" sz="1400" baseline="-25000" dirty="0">
                          <a:effectLst/>
                        </a:rPr>
                        <a:t>α2</a:t>
                      </a:r>
                      <a:r>
                        <a:rPr lang="en-GB" sz="1400" dirty="0">
                          <a:effectLst/>
                        </a:rPr>
                        <a:t> [µm]</a:t>
                      </a:r>
                      <a:r>
                        <a:rPr lang="en-GB" sz="1400" baseline="30000" dirty="0">
                          <a:effectLst/>
                        </a:rPr>
                        <a:t>c</a:t>
                      </a:r>
                      <a:endParaRPr lang="en-GB" sz="14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dirty="0">
                          <a:effectLst/>
                        </a:rPr>
                        <a:t>η[%]</a:t>
                      </a:r>
                      <a:r>
                        <a:rPr lang="en-GB" sz="1400" baseline="30000" dirty="0">
                          <a:effectLst/>
                        </a:rPr>
                        <a:t>d</a:t>
                      </a:r>
                      <a:endParaRPr lang="en-GB" sz="1400" baseline="30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701486107"/>
                  </a:ext>
                </a:extLst>
              </a:tr>
              <a:tr h="296269">
                <a:tc gridSpan="2">
                  <a:txBody>
                    <a:bodyPr/>
                    <a:lstStyle/>
                    <a:p>
                      <a:pPr algn="l">
                        <a:lnSpc>
                          <a:spcPct val="115000"/>
                        </a:lnSpc>
                        <a:spcAft>
                          <a:spcPts val="0"/>
                        </a:spcAft>
                      </a:pPr>
                      <a:r>
                        <a:rPr lang="en-GB" sz="1400" b="1" baseline="0" dirty="0">
                          <a:solidFill>
                            <a:schemeClr val="tx1"/>
                          </a:solidFill>
                          <a:effectLst/>
                        </a:rPr>
                        <a:t>Si</a:t>
                      </a:r>
                      <a:endParaRPr lang="en-GB" sz="1400" b="1"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hMerge="1">
                  <a:txBody>
                    <a:bodyPr/>
                    <a:lstStyle/>
                    <a:p>
                      <a:endParaRPr lang="en-GB"/>
                    </a:p>
                  </a:txBody>
                  <a:tcPr/>
                </a:tc>
                <a:tc>
                  <a:txBody>
                    <a:bodyPr/>
                    <a:lstStyle/>
                    <a:p>
                      <a:pPr algn="l">
                        <a:lnSpc>
                          <a:spcPct val="115000"/>
                        </a:lnSpc>
                        <a:spcAft>
                          <a:spcPts val="0"/>
                        </a:spcAft>
                      </a:pPr>
                      <a:r>
                        <a:rPr lang="en-GB" sz="1400" b="0" baseline="0">
                          <a:solidFill>
                            <a:schemeClr val="tx1"/>
                          </a:solidFill>
                          <a:effectLst/>
                        </a:rPr>
                        <a:t>14</a:t>
                      </a:r>
                      <a:endParaRPr lang="en-GB" sz="1400" b="0" baseline="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b="0" baseline="0">
                          <a:solidFill>
                            <a:schemeClr val="tx1"/>
                          </a:solidFill>
                          <a:effectLst/>
                        </a:rPr>
                        <a:t>1.74</a:t>
                      </a:r>
                      <a:endParaRPr lang="en-GB" sz="1400" b="0" baseline="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b="0" baseline="0">
                          <a:solidFill>
                            <a:schemeClr val="tx1"/>
                          </a:solidFill>
                          <a:effectLst/>
                        </a:rPr>
                        <a:t>1.74</a:t>
                      </a:r>
                      <a:endParaRPr lang="en-GB" sz="1400" b="0" baseline="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b="0" baseline="0">
                          <a:solidFill>
                            <a:schemeClr val="tx1"/>
                          </a:solidFill>
                          <a:effectLst/>
                        </a:rPr>
                        <a:t>11.86</a:t>
                      </a:r>
                      <a:endParaRPr lang="en-GB" sz="1400" b="0" baseline="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b="0" baseline="0">
                          <a:solidFill>
                            <a:schemeClr val="tx1"/>
                          </a:solidFill>
                          <a:effectLst/>
                        </a:rPr>
                        <a:t>11.86</a:t>
                      </a:r>
                      <a:endParaRPr lang="en-GB" sz="1400" b="0" baseline="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b="0" baseline="0" dirty="0">
                          <a:solidFill>
                            <a:schemeClr val="tx1"/>
                          </a:solidFill>
                          <a:effectLst/>
                        </a:rPr>
                        <a:t>4.1</a:t>
                      </a:r>
                      <a:endParaRPr lang="en-GB" sz="1400" b="0"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650383317"/>
                  </a:ext>
                </a:extLst>
              </a:tr>
              <a:tr h="592537">
                <a:tc>
                  <a:txBody>
                    <a:bodyPr/>
                    <a:lstStyle/>
                    <a:p>
                      <a:pPr algn="l">
                        <a:lnSpc>
                          <a:spcPct val="115000"/>
                        </a:lnSpc>
                        <a:spcAft>
                          <a:spcPts val="0"/>
                        </a:spcAft>
                      </a:pPr>
                      <a:r>
                        <a:rPr lang="en-GB" sz="1400" b="1" baseline="0" dirty="0">
                          <a:solidFill>
                            <a:schemeClr val="tx1"/>
                          </a:solidFill>
                          <a:effectLst/>
                        </a:rPr>
                        <a:t>GaAs</a:t>
                      </a:r>
                    </a:p>
                    <a:p>
                      <a:pPr algn="l">
                        <a:lnSpc>
                          <a:spcPct val="115000"/>
                        </a:lnSpc>
                        <a:spcAft>
                          <a:spcPts val="0"/>
                        </a:spcAft>
                      </a:pPr>
                      <a:r>
                        <a:rPr lang="en-GB" sz="1400" b="0" baseline="0" dirty="0">
                          <a:solidFill>
                            <a:schemeClr val="tx1"/>
                          </a:solidFill>
                          <a:effectLst/>
                        </a:rPr>
                        <a:t> </a:t>
                      </a:r>
                      <a:endParaRPr lang="en-GB" sz="1400" b="0"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b="0" baseline="0">
                          <a:solidFill>
                            <a:schemeClr val="tx1"/>
                          </a:solidFill>
                          <a:effectLst/>
                        </a:rPr>
                        <a:t>Ga, 48.20%</a:t>
                      </a:r>
                    </a:p>
                    <a:p>
                      <a:pPr algn="l">
                        <a:lnSpc>
                          <a:spcPct val="115000"/>
                        </a:lnSpc>
                        <a:spcAft>
                          <a:spcPts val="0"/>
                        </a:spcAft>
                      </a:pPr>
                      <a:r>
                        <a:rPr lang="en-GB" sz="1400" b="0" baseline="0">
                          <a:solidFill>
                            <a:schemeClr val="tx1"/>
                          </a:solidFill>
                          <a:effectLst/>
                        </a:rPr>
                        <a:t>As, 51.80%</a:t>
                      </a:r>
                      <a:endParaRPr lang="en-GB" sz="1400" b="0" baseline="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b="0" baseline="0">
                          <a:solidFill>
                            <a:schemeClr val="tx1"/>
                          </a:solidFill>
                          <a:effectLst/>
                        </a:rPr>
                        <a:t>31</a:t>
                      </a:r>
                    </a:p>
                    <a:p>
                      <a:pPr algn="l">
                        <a:lnSpc>
                          <a:spcPct val="115000"/>
                        </a:lnSpc>
                        <a:spcAft>
                          <a:spcPts val="0"/>
                        </a:spcAft>
                      </a:pPr>
                      <a:r>
                        <a:rPr lang="en-GB" sz="1400" b="0" baseline="0">
                          <a:solidFill>
                            <a:schemeClr val="tx1"/>
                          </a:solidFill>
                          <a:effectLst/>
                        </a:rPr>
                        <a:t>33</a:t>
                      </a:r>
                      <a:endParaRPr lang="en-GB" sz="1400" b="0" baseline="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b="0" baseline="0">
                          <a:solidFill>
                            <a:schemeClr val="tx1"/>
                          </a:solidFill>
                          <a:effectLst/>
                        </a:rPr>
                        <a:t>9.25</a:t>
                      </a:r>
                    </a:p>
                    <a:p>
                      <a:pPr algn="l">
                        <a:lnSpc>
                          <a:spcPct val="115000"/>
                        </a:lnSpc>
                        <a:spcAft>
                          <a:spcPts val="0"/>
                        </a:spcAft>
                      </a:pPr>
                      <a:r>
                        <a:rPr lang="en-GB" sz="1400" b="0" baseline="0">
                          <a:solidFill>
                            <a:schemeClr val="tx1"/>
                          </a:solidFill>
                          <a:effectLst/>
                        </a:rPr>
                        <a:t>10.54</a:t>
                      </a:r>
                      <a:endParaRPr lang="en-GB" sz="1400" b="0" baseline="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b="0" baseline="0">
                          <a:solidFill>
                            <a:schemeClr val="tx1"/>
                          </a:solidFill>
                          <a:effectLst/>
                        </a:rPr>
                        <a:t>9.22</a:t>
                      </a:r>
                    </a:p>
                    <a:p>
                      <a:pPr algn="l">
                        <a:lnSpc>
                          <a:spcPct val="115000"/>
                        </a:lnSpc>
                        <a:spcAft>
                          <a:spcPts val="0"/>
                        </a:spcAft>
                      </a:pPr>
                      <a:r>
                        <a:rPr lang="en-GB" sz="1400" b="0" baseline="0">
                          <a:solidFill>
                            <a:schemeClr val="tx1"/>
                          </a:solidFill>
                          <a:effectLst/>
                        </a:rPr>
                        <a:t>10.50</a:t>
                      </a:r>
                      <a:endParaRPr lang="en-GB" sz="1400" b="0" baseline="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b="0" baseline="0" dirty="0">
                          <a:solidFill>
                            <a:schemeClr val="tx1"/>
                          </a:solidFill>
                          <a:effectLst/>
                        </a:rPr>
                        <a:t>40.62</a:t>
                      </a:r>
                    </a:p>
                    <a:p>
                      <a:pPr algn="l">
                        <a:lnSpc>
                          <a:spcPct val="115000"/>
                        </a:lnSpc>
                        <a:spcAft>
                          <a:spcPts val="0"/>
                        </a:spcAft>
                      </a:pPr>
                      <a:r>
                        <a:rPr lang="en-GB" sz="1400" b="0" baseline="0" dirty="0">
                          <a:solidFill>
                            <a:schemeClr val="tx1"/>
                          </a:solidFill>
                          <a:effectLst/>
                        </a:rPr>
                        <a:t>15.62</a:t>
                      </a:r>
                      <a:endParaRPr lang="en-GB" sz="1400" b="0"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b="0" baseline="0">
                          <a:solidFill>
                            <a:schemeClr val="tx1"/>
                          </a:solidFill>
                          <a:effectLst/>
                        </a:rPr>
                        <a:t>40.28</a:t>
                      </a:r>
                    </a:p>
                    <a:p>
                      <a:pPr algn="l">
                        <a:lnSpc>
                          <a:spcPct val="115000"/>
                        </a:lnSpc>
                        <a:spcAft>
                          <a:spcPts val="0"/>
                        </a:spcAft>
                      </a:pPr>
                      <a:r>
                        <a:rPr lang="en-GB" sz="1400" b="0" baseline="0">
                          <a:solidFill>
                            <a:schemeClr val="tx1"/>
                          </a:solidFill>
                          <a:effectLst/>
                        </a:rPr>
                        <a:t>15.47</a:t>
                      </a:r>
                      <a:endParaRPr lang="en-GB" sz="1400" b="0" baseline="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b="0" baseline="0" dirty="0">
                          <a:solidFill>
                            <a:schemeClr val="tx1"/>
                          </a:solidFill>
                          <a:effectLst/>
                        </a:rPr>
                        <a:t>50.5</a:t>
                      </a:r>
                    </a:p>
                    <a:p>
                      <a:pPr algn="l">
                        <a:lnSpc>
                          <a:spcPct val="115000"/>
                        </a:lnSpc>
                        <a:spcAft>
                          <a:spcPts val="0"/>
                        </a:spcAft>
                      </a:pPr>
                      <a:r>
                        <a:rPr lang="en-GB" sz="1400" b="0" baseline="0" dirty="0">
                          <a:solidFill>
                            <a:schemeClr val="tx1"/>
                          </a:solidFill>
                          <a:effectLst/>
                        </a:rPr>
                        <a:t>56.6</a:t>
                      </a:r>
                      <a:endParaRPr lang="en-GB" sz="1400" b="0"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555993280"/>
                  </a:ext>
                </a:extLst>
              </a:tr>
              <a:tr h="592537">
                <a:tc>
                  <a:txBody>
                    <a:bodyPr/>
                    <a:lstStyle/>
                    <a:p>
                      <a:pPr algn="l">
                        <a:lnSpc>
                          <a:spcPct val="115000"/>
                        </a:lnSpc>
                        <a:spcAft>
                          <a:spcPts val="0"/>
                        </a:spcAft>
                      </a:pPr>
                      <a:r>
                        <a:rPr lang="en-GB" sz="1400" b="1" baseline="0" dirty="0" err="1">
                          <a:solidFill>
                            <a:schemeClr val="tx1"/>
                          </a:solidFill>
                          <a:effectLst/>
                        </a:rPr>
                        <a:t>CdTe</a:t>
                      </a:r>
                      <a:endParaRPr lang="en-GB" sz="1400" b="1" baseline="0" dirty="0">
                        <a:solidFill>
                          <a:schemeClr val="tx1"/>
                        </a:solidFill>
                        <a:effectLst/>
                      </a:endParaRPr>
                    </a:p>
                    <a:p>
                      <a:pPr algn="l">
                        <a:lnSpc>
                          <a:spcPct val="115000"/>
                        </a:lnSpc>
                        <a:spcAft>
                          <a:spcPts val="0"/>
                        </a:spcAft>
                      </a:pPr>
                      <a:r>
                        <a:rPr lang="en-GB" sz="1400" b="0" baseline="0" dirty="0">
                          <a:solidFill>
                            <a:schemeClr val="tx1"/>
                          </a:solidFill>
                          <a:effectLst/>
                        </a:rPr>
                        <a:t> </a:t>
                      </a:r>
                      <a:endParaRPr lang="en-GB" sz="1400" b="0"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b="0" baseline="0">
                          <a:solidFill>
                            <a:schemeClr val="tx1"/>
                          </a:solidFill>
                          <a:effectLst/>
                        </a:rPr>
                        <a:t>Cd, 46.84%</a:t>
                      </a:r>
                    </a:p>
                    <a:p>
                      <a:pPr algn="l">
                        <a:lnSpc>
                          <a:spcPct val="115000"/>
                        </a:lnSpc>
                        <a:spcAft>
                          <a:spcPts val="0"/>
                        </a:spcAft>
                      </a:pPr>
                      <a:r>
                        <a:rPr lang="en-GB" sz="1400" b="0" baseline="0">
                          <a:solidFill>
                            <a:schemeClr val="tx1"/>
                          </a:solidFill>
                          <a:effectLst/>
                        </a:rPr>
                        <a:t>Te, 53.16%</a:t>
                      </a:r>
                      <a:endParaRPr lang="en-GB" sz="1400" b="0" baseline="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b="0" baseline="0">
                          <a:solidFill>
                            <a:schemeClr val="tx1"/>
                          </a:solidFill>
                          <a:effectLst/>
                        </a:rPr>
                        <a:t>48</a:t>
                      </a:r>
                    </a:p>
                    <a:p>
                      <a:pPr algn="l">
                        <a:lnSpc>
                          <a:spcPct val="115000"/>
                        </a:lnSpc>
                        <a:spcAft>
                          <a:spcPts val="0"/>
                        </a:spcAft>
                      </a:pPr>
                      <a:r>
                        <a:rPr lang="en-GB" sz="1400" b="0" baseline="0">
                          <a:solidFill>
                            <a:schemeClr val="tx1"/>
                          </a:solidFill>
                          <a:effectLst/>
                        </a:rPr>
                        <a:t>52</a:t>
                      </a:r>
                      <a:endParaRPr lang="en-GB" sz="1400" b="0" baseline="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b="0" baseline="0" dirty="0">
                          <a:solidFill>
                            <a:schemeClr val="tx1"/>
                          </a:solidFill>
                          <a:effectLst/>
                        </a:rPr>
                        <a:t>23.17</a:t>
                      </a:r>
                    </a:p>
                    <a:p>
                      <a:pPr algn="l">
                        <a:lnSpc>
                          <a:spcPct val="115000"/>
                        </a:lnSpc>
                        <a:spcAft>
                          <a:spcPts val="0"/>
                        </a:spcAft>
                      </a:pPr>
                      <a:r>
                        <a:rPr lang="en-GB" sz="1400" b="0" baseline="0" dirty="0">
                          <a:solidFill>
                            <a:schemeClr val="tx1"/>
                          </a:solidFill>
                          <a:effectLst/>
                        </a:rPr>
                        <a:t>27.47</a:t>
                      </a:r>
                      <a:endParaRPr lang="en-GB" sz="1400" b="0"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b="0" baseline="0" dirty="0">
                          <a:solidFill>
                            <a:schemeClr val="tx1"/>
                          </a:solidFill>
                          <a:effectLst/>
                        </a:rPr>
                        <a:t>22.98</a:t>
                      </a:r>
                    </a:p>
                    <a:p>
                      <a:pPr algn="l">
                        <a:lnSpc>
                          <a:spcPct val="115000"/>
                        </a:lnSpc>
                        <a:spcAft>
                          <a:spcPts val="0"/>
                        </a:spcAft>
                      </a:pPr>
                      <a:r>
                        <a:rPr lang="en-GB" sz="1400" b="0" baseline="0" dirty="0">
                          <a:solidFill>
                            <a:schemeClr val="tx1"/>
                          </a:solidFill>
                          <a:effectLst/>
                        </a:rPr>
                        <a:t>27.20</a:t>
                      </a:r>
                      <a:endParaRPr lang="en-GB" sz="1400" b="0"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b="0" baseline="0" dirty="0">
                          <a:solidFill>
                            <a:schemeClr val="tx1"/>
                          </a:solidFill>
                          <a:effectLst/>
                        </a:rPr>
                        <a:t>113.20</a:t>
                      </a:r>
                    </a:p>
                    <a:p>
                      <a:pPr algn="l">
                        <a:lnSpc>
                          <a:spcPct val="115000"/>
                        </a:lnSpc>
                        <a:spcAft>
                          <a:spcPts val="0"/>
                        </a:spcAft>
                      </a:pPr>
                      <a:r>
                        <a:rPr lang="en-GB" sz="1400" b="0" baseline="0" dirty="0">
                          <a:solidFill>
                            <a:schemeClr val="tx1"/>
                          </a:solidFill>
                          <a:effectLst/>
                        </a:rPr>
                        <a:t>59.32</a:t>
                      </a:r>
                      <a:endParaRPr lang="en-GB" sz="1400" b="0"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b="0" baseline="0" dirty="0">
                          <a:solidFill>
                            <a:schemeClr val="tx1"/>
                          </a:solidFill>
                          <a:effectLst/>
                        </a:rPr>
                        <a:t>110.75</a:t>
                      </a:r>
                    </a:p>
                    <a:p>
                      <a:pPr algn="l">
                        <a:lnSpc>
                          <a:spcPct val="115000"/>
                        </a:lnSpc>
                        <a:spcAft>
                          <a:spcPts val="0"/>
                        </a:spcAft>
                      </a:pPr>
                      <a:r>
                        <a:rPr lang="en-GB" sz="1400" b="0" baseline="0" dirty="0">
                          <a:solidFill>
                            <a:schemeClr val="tx1"/>
                          </a:solidFill>
                          <a:effectLst/>
                        </a:rPr>
                        <a:t>57.85</a:t>
                      </a:r>
                      <a:endParaRPr lang="en-GB" sz="1400" b="0"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en-GB" sz="1400" b="0" baseline="0" dirty="0">
                          <a:solidFill>
                            <a:schemeClr val="tx1"/>
                          </a:solidFill>
                          <a:effectLst/>
                        </a:rPr>
                        <a:t>83.6</a:t>
                      </a:r>
                    </a:p>
                    <a:p>
                      <a:pPr algn="l">
                        <a:lnSpc>
                          <a:spcPct val="115000"/>
                        </a:lnSpc>
                        <a:spcAft>
                          <a:spcPts val="0"/>
                        </a:spcAft>
                      </a:pPr>
                      <a:r>
                        <a:rPr lang="en-GB" sz="1400" b="0" baseline="0" dirty="0">
                          <a:solidFill>
                            <a:schemeClr val="tx1"/>
                          </a:solidFill>
                          <a:effectLst/>
                        </a:rPr>
                        <a:t>87.3</a:t>
                      </a:r>
                      <a:endParaRPr lang="en-GB" sz="1400" b="0"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819481733"/>
                  </a:ext>
                </a:extLst>
              </a:tr>
            </a:tbl>
          </a:graphicData>
        </a:graphic>
      </p:graphicFrame>
      <p:sp>
        <p:nvSpPr>
          <p:cNvPr id="11" name="Text Box 12">
            <a:extLst>
              <a:ext uri="{FF2B5EF4-FFF2-40B4-BE49-F238E27FC236}">
                <a16:creationId xmlns:a16="http://schemas.microsoft.com/office/drawing/2014/main" id="{89A903AB-8352-3566-ABAC-35694D45D39C}"/>
              </a:ext>
            </a:extLst>
          </p:cNvPr>
          <p:cNvSpPr txBox="1">
            <a:spLocks noChangeArrowheads="1"/>
          </p:cNvSpPr>
          <p:nvPr/>
        </p:nvSpPr>
        <p:spPr bwMode="auto">
          <a:xfrm>
            <a:off x="6618786" y="4618519"/>
            <a:ext cx="2390258" cy="224676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457200" indent="-457200">
              <a:spcBef>
                <a:spcPct val="50000"/>
              </a:spcBef>
              <a:buAutoNum type="alphaLcPeriod"/>
            </a:pPr>
            <a:r>
              <a:rPr lang="en-US" sz="1400" b="0" dirty="0">
                <a:solidFill>
                  <a:srgbClr val="0033CC"/>
                </a:solidFill>
              </a:rPr>
              <a:t>Z</a:t>
            </a:r>
          </a:p>
          <a:p>
            <a:pPr marL="457200" indent="-457200">
              <a:spcBef>
                <a:spcPct val="50000"/>
              </a:spcBef>
              <a:buAutoNum type="alphaLcPeriod"/>
            </a:pPr>
            <a:r>
              <a:rPr lang="en-US" sz="1400" b="0" dirty="0">
                <a:solidFill>
                  <a:srgbClr val="0033CC"/>
                </a:solidFill>
              </a:rPr>
              <a:t>Energy fluorescence photons [keV]</a:t>
            </a:r>
          </a:p>
          <a:p>
            <a:pPr marL="457200" indent="-457200">
              <a:spcBef>
                <a:spcPct val="50000"/>
              </a:spcBef>
              <a:buFontTx/>
              <a:buAutoNum type="alphaLcPeriod"/>
            </a:pPr>
            <a:r>
              <a:rPr lang="en-US" sz="1400" dirty="0">
                <a:solidFill>
                  <a:srgbClr val="0033CC"/>
                </a:solidFill>
              </a:rPr>
              <a:t>Mean free path of fluorescence photon [</a:t>
            </a:r>
            <a:r>
              <a:rPr lang="en-US" sz="1400" dirty="0">
                <a:solidFill>
                  <a:srgbClr val="0033CC"/>
                </a:solidFill>
                <a:latin typeface="Symbol" pitchFamily="18" charset="2"/>
              </a:rPr>
              <a:t>m</a:t>
            </a:r>
            <a:r>
              <a:rPr lang="en-US" sz="1400" dirty="0">
                <a:solidFill>
                  <a:srgbClr val="0033CC"/>
                </a:solidFill>
              </a:rPr>
              <a:t>m]</a:t>
            </a:r>
          </a:p>
          <a:p>
            <a:pPr marL="457200" indent="-457200">
              <a:spcBef>
                <a:spcPct val="50000"/>
              </a:spcBef>
              <a:buFontTx/>
              <a:buAutoNum type="alphaLcPeriod"/>
            </a:pPr>
            <a:r>
              <a:rPr lang="en-US" sz="1400" dirty="0">
                <a:solidFill>
                  <a:srgbClr val="0033CC"/>
                </a:solidFill>
              </a:rPr>
              <a:t>Fluorescence yield [%]</a:t>
            </a:r>
          </a:p>
          <a:p>
            <a:pPr marL="457200" indent="-457200">
              <a:spcBef>
                <a:spcPct val="50000"/>
              </a:spcBef>
              <a:buAutoNum type="alphaLcPeriod"/>
            </a:pPr>
            <a:endParaRPr lang="en-US" sz="1400" b="0" dirty="0">
              <a:solidFill>
                <a:srgbClr val="0033CC"/>
              </a:solidFill>
            </a:endParaRPr>
          </a:p>
        </p:txBody>
      </p:sp>
    </p:spTree>
    <p:extLst>
      <p:ext uri="{BB962C8B-B14F-4D97-AF65-F5344CB8AC3E}">
        <p14:creationId xmlns:p14="http://schemas.microsoft.com/office/powerpoint/2010/main" val="2399186399"/>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1143000"/>
          </a:xfrm>
        </p:spPr>
        <p:txBody>
          <a:bodyPr>
            <a:noAutofit/>
          </a:bodyPr>
          <a:lstStyle/>
          <a:p>
            <a:r>
              <a:rPr lang="en-US" sz="4000" dirty="0"/>
              <a:t>On-Pixel Charge Sharing Correction</a:t>
            </a:r>
            <a:endParaRPr lang="en-GB" sz="4000" dirty="0"/>
          </a:p>
        </p:txBody>
      </p:sp>
      <p:cxnSp>
        <p:nvCxnSpPr>
          <p:cNvPr id="7" name="Straight Connector 6"/>
          <p:cNvCxnSpPr/>
          <p:nvPr/>
        </p:nvCxnSpPr>
        <p:spPr bwMode="auto">
          <a:xfrm>
            <a:off x="282468" y="2138104"/>
            <a:ext cx="4320563"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 name="Straight Connector 7"/>
          <p:cNvCxnSpPr/>
          <p:nvPr/>
        </p:nvCxnSpPr>
        <p:spPr bwMode="auto">
          <a:xfrm>
            <a:off x="282468" y="3203843"/>
            <a:ext cx="4320563"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9" name="Straight Connector 8"/>
          <p:cNvCxnSpPr/>
          <p:nvPr/>
        </p:nvCxnSpPr>
        <p:spPr bwMode="auto">
          <a:xfrm rot="5400000">
            <a:off x="1365580" y="3203844"/>
            <a:ext cx="4320564"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rot="5400000">
            <a:off x="282467" y="3203844"/>
            <a:ext cx="4320564"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rot="5400000">
            <a:off x="-783268" y="3203841"/>
            <a:ext cx="4320565" cy="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a:off x="282468" y="4269582"/>
            <a:ext cx="4320563"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pic>
        <p:nvPicPr>
          <p:cNvPr id="13" name="Picture 2"/>
          <p:cNvPicPr>
            <a:picLocks noChangeAspect="1" noChangeArrowheads="1"/>
          </p:cNvPicPr>
          <p:nvPr/>
        </p:nvPicPr>
        <p:blipFill>
          <a:blip r:embed="rId3" cstate="print"/>
          <a:srcRect r="59102" b="57660"/>
          <a:stretch>
            <a:fillRect/>
          </a:stretch>
        </p:blipFill>
        <p:spPr bwMode="auto">
          <a:xfrm>
            <a:off x="2154192" y="2838675"/>
            <a:ext cx="309698" cy="359933"/>
          </a:xfrm>
          <a:prstGeom prst="rect">
            <a:avLst/>
          </a:prstGeom>
          <a:noFill/>
          <a:ln w="9525">
            <a:noFill/>
            <a:miter lim="800000"/>
            <a:headEnd/>
            <a:tailEnd/>
          </a:ln>
          <a:effectLst/>
        </p:spPr>
      </p:pic>
      <p:pic>
        <p:nvPicPr>
          <p:cNvPr id="14" name="Picture 3"/>
          <p:cNvPicPr>
            <a:picLocks noChangeAspect="1" noChangeArrowheads="1"/>
          </p:cNvPicPr>
          <p:nvPr/>
        </p:nvPicPr>
        <p:blipFill>
          <a:blip r:embed="rId4" cstate="print"/>
          <a:srcRect t="38400" r="72329"/>
          <a:stretch>
            <a:fillRect/>
          </a:stretch>
        </p:blipFill>
        <p:spPr bwMode="auto">
          <a:xfrm>
            <a:off x="2262264" y="3198837"/>
            <a:ext cx="201626" cy="369645"/>
          </a:xfrm>
          <a:prstGeom prst="rect">
            <a:avLst/>
          </a:prstGeom>
          <a:noFill/>
          <a:ln w="9525">
            <a:noFill/>
            <a:miter lim="800000"/>
            <a:headEnd/>
            <a:tailEnd/>
          </a:ln>
          <a:effectLst/>
        </p:spPr>
      </p:pic>
      <p:pic>
        <p:nvPicPr>
          <p:cNvPr id="15" name="Picture 4"/>
          <p:cNvPicPr>
            <a:picLocks noChangeAspect="1" noChangeArrowheads="1"/>
          </p:cNvPicPr>
          <p:nvPr/>
        </p:nvPicPr>
        <p:blipFill>
          <a:blip r:embed="rId5" cstate="print"/>
          <a:srcRect l="44777" t="51362"/>
          <a:stretch>
            <a:fillRect/>
          </a:stretch>
        </p:blipFill>
        <p:spPr bwMode="auto">
          <a:xfrm>
            <a:off x="2449602" y="3205752"/>
            <a:ext cx="532579" cy="361358"/>
          </a:xfrm>
          <a:prstGeom prst="rect">
            <a:avLst/>
          </a:prstGeom>
          <a:noFill/>
          <a:ln w="9525">
            <a:noFill/>
            <a:miter lim="800000"/>
            <a:headEnd/>
            <a:tailEnd/>
          </a:ln>
          <a:effectLst/>
        </p:spPr>
      </p:pic>
      <p:pic>
        <p:nvPicPr>
          <p:cNvPr id="16" name="Picture 5"/>
          <p:cNvPicPr>
            <a:picLocks noChangeAspect="1" noChangeArrowheads="1"/>
          </p:cNvPicPr>
          <p:nvPr/>
        </p:nvPicPr>
        <p:blipFill>
          <a:blip r:embed="rId6" cstate="print"/>
          <a:srcRect l="48434" b="49110"/>
          <a:stretch>
            <a:fillRect/>
          </a:stretch>
        </p:blipFill>
        <p:spPr bwMode="auto">
          <a:xfrm>
            <a:off x="2456975" y="2824388"/>
            <a:ext cx="475200" cy="374449"/>
          </a:xfrm>
          <a:prstGeom prst="rect">
            <a:avLst/>
          </a:prstGeom>
          <a:noFill/>
          <a:ln w="9525">
            <a:noFill/>
            <a:miter lim="800000"/>
            <a:headEnd/>
            <a:tailEnd/>
          </a:ln>
          <a:effectLst/>
        </p:spPr>
      </p:pic>
      <p:sp>
        <p:nvSpPr>
          <p:cNvPr id="17" name="Oval 16"/>
          <p:cNvSpPr>
            <a:spLocks noChangeAspect="1"/>
          </p:cNvSpPr>
          <p:nvPr/>
        </p:nvSpPr>
        <p:spPr bwMode="auto">
          <a:xfrm>
            <a:off x="3357035" y="4120099"/>
            <a:ext cx="345645" cy="345645"/>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pPr>
            <a:endParaRPr lang="en-GB" sz="1500">
              <a:latin typeface="Arial" charset="0"/>
            </a:endParaRPr>
          </a:p>
        </p:txBody>
      </p:sp>
      <p:sp>
        <p:nvSpPr>
          <p:cNvPr id="18" name="Oval 17"/>
          <p:cNvSpPr>
            <a:spLocks noChangeAspect="1"/>
          </p:cNvSpPr>
          <p:nvPr/>
        </p:nvSpPr>
        <p:spPr bwMode="auto">
          <a:xfrm>
            <a:off x="2247976" y="4084152"/>
            <a:ext cx="403253" cy="403253"/>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pPr>
            <a:endParaRPr lang="en-GB" sz="1500">
              <a:latin typeface="Arial" charset="0"/>
            </a:endParaRPr>
          </a:p>
        </p:txBody>
      </p:sp>
      <p:sp>
        <p:nvSpPr>
          <p:cNvPr id="19" name="Oval 18"/>
          <p:cNvSpPr>
            <a:spLocks noChangeAspect="1"/>
          </p:cNvSpPr>
          <p:nvPr/>
        </p:nvSpPr>
        <p:spPr bwMode="auto">
          <a:xfrm>
            <a:off x="1268878" y="4192224"/>
            <a:ext cx="201626" cy="201626"/>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pPr>
            <a:endParaRPr lang="en-GB" sz="1500">
              <a:latin typeface="Arial" charset="0"/>
            </a:endParaRPr>
          </a:p>
        </p:txBody>
      </p:sp>
      <p:sp>
        <p:nvSpPr>
          <p:cNvPr id="20" name="Oval 19"/>
          <p:cNvSpPr>
            <a:spLocks noChangeAspect="1"/>
          </p:cNvSpPr>
          <p:nvPr/>
        </p:nvSpPr>
        <p:spPr bwMode="auto">
          <a:xfrm>
            <a:off x="1225557" y="3061733"/>
            <a:ext cx="288038" cy="288038"/>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pPr>
            <a:endParaRPr lang="en-GB" sz="1500">
              <a:latin typeface="Arial" charset="0"/>
            </a:endParaRPr>
          </a:p>
        </p:txBody>
      </p:sp>
      <p:sp>
        <p:nvSpPr>
          <p:cNvPr id="21" name="Oval 20"/>
          <p:cNvSpPr>
            <a:spLocks noChangeAspect="1"/>
          </p:cNvSpPr>
          <p:nvPr/>
        </p:nvSpPr>
        <p:spPr bwMode="auto">
          <a:xfrm>
            <a:off x="3327773" y="3011040"/>
            <a:ext cx="404168" cy="404168"/>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pPr>
            <a:endParaRPr lang="en-GB" sz="1500">
              <a:latin typeface="Arial" charset="0"/>
            </a:endParaRPr>
          </a:p>
        </p:txBody>
      </p:sp>
      <p:sp>
        <p:nvSpPr>
          <p:cNvPr id="22" name="Oval 21"/>
          <p:cNvSpPr>
            <a:spLocks noChangeAspect="1"/>
          </p:cNvSpPr>
          <p:nvPr/>
        </p:nvSpPr>
        <p:spPr bwMode="auto">
          <a:xfrm>
            <a:off x="1268878" y="2024799"/>
            <a:ext cx="201626" cy="201626"/>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pPr>
            <a:endParaRPr lang="en-GB" sz="1500">
              <a:latin typeface="Arial" charset="0"/>
            </a:endParaRPr>
          </a:p>
        </p:txBody>
      </p:sp>
      <p:sp>
        <p:nvSpPr>
          <p:cNvPr id="23" name="Oval 22"/>
          <p:cNvSpPr>
            <a:spLocks noChangeAspect="1"/>
          </p:cNvSpPr>
          <p:nvPr/>
        </p:nvSpPr>
        <p:spPr bwMode="auto">
          <a:xfrm>
            <a:off x="2247976" y="1931014"/>
            <a:ext cx="403253" cy="403253"/>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pPr>
            <a:endParaRPr lang="en-GB" sz="1500">
              <a:latin typeface="Arial" charset="0"/>
            </a:endParaRPr>
          </a:p>
        </p:txBody>
      </p:sp>
      <p:sp>
        <p:nvSpPr>
          <p:cNvPr id="24" name="Oval 23"/>
          <p:cNvSpPr>
            <a:spLocks noChangeAspect="1"/>
          </p:cNvSpPr>
          <p:nvPr/>
        </p:nvSpPr>
        <p:spPr bwMode="auto">
          <a:xfrm>
            <a:off x="3385838" y="1981707"/>
            <a:ext cx="288038" cy="288038"/>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pPr>
            <a:endParaRPr lang="en-GB" sz="1500">
              <a:latin typeface="Arial" charset="0"/>
            </a:endParaRPr>
          </a:p>
        </p:txBody>
      </p:sp>
      <p:sp>
        <p:nvSpPr>
          <p:cNvPr id="25" name="Oval 24"/>
          <p:cNvSpPr/>
          <p:nvPr/>
        </p:nvSpPr>
        <p:spPr bwMode="auto">
          <a:xfrm>
            <a:off x="2176081" y="2917715"/>
            <a:ext cx="547271" cy="547271"/>
          </a:xfrm>
          <a:prstGeom prst="ellipse">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pPr>
            <a:endParaRPr lang="en-GB" sz="1500">
              <a:latin typeface="Arial" charset="0"/>
            </a:endParaRPr>
          </a:p>
        </p:txBody>
      </p:sp>
      <p:sp>
        <p:nvSpPr>
          <p:cNvPr id="26" name="TextBox 25"/>
          <p:cNvSpPr txBox="1"/>
          <p:nvPr/>
        </p:nvSpPr>
        <p:spPr>
          <a:xfrm>
            <a:off x="4769266" y="1349349"/>
            <a:ext cx="3471957" cy="300082"/>
          </a:xfrm>
          <a:prstGeom prst="rect">
            <a:avLst/>
          </a:prstGeom>
          <a:noFill/>
          <a:ln w="28575">
            <a:noFill/>
          </a:ln>
        </p:spPr>
        <p:txBody>
          <a:bodyPr wrap="square" rtlCol="0">
            <a:spAutoFit/>
          </a:bodyPr>
          <a:lstStyle/>
          <a:p>
            <a:r>
              <a:rPr lang="en-GB" sz="1350" dirty="0"/>
              <a:t>1. TH0 is applied to the local signal</a:t>
            </a:r>
          </a:p>
        </p:txBody>
      </p:sp>
      <p:sp>
        <p:nvSpPr>
          <p:cNvPr id="27" name="TextBox 26"/>
          <p:cNvSpPr txBox="1"/>
          <p:nvPr/>
        </p:nvSpPr>
        <p:spPr>
          <a:xfrm>
            <a:off x="4770150" y="1784053"/>
            <a:ext cx="4096444" cy="507831"/>
          </a:xfrm>
          <a:prstGeom prst="rect">
            <a:avLst/>
          </a:prstGeom>
          <a:noFill/>
          <a:ln w="28575">
            <a:noFill/>
          </a:ln>
        </p:spPr>
        <p:txBody>
          <a:bodyPr wrap="square" rtlCol="0">
            <a:spAutoFit/>
          </a:bodyPr>
          <a:lstStyle/>
          <a:p>
            <a:pPr algn="just"/>
            <a:r>
              <a:rPr lang="en-GB" sz="1350" dirty="0"/>
              <a:t>2. Arbitration circuitry identifies the pixel with largest charge and supresses the pixels with lower signal</a:t>
            </a:r>
          </a:p>
        </p:txBody>
      </p:sp>
      <p:sp>
        <p:nvSpPr>
          <p:cNvPr id="28" name="TextBox 27"/>
          <p:cNvSpPr txBox="1"/>
          <p:nvPr/>
        </p:nvSpPr>
        <p:spPr>
          <a:xfrm>
            <a:off x="4783516" y="3068960"/>
            <a:ext cx="4001709" cy="715581"/>
          </a:xfrm>
          <a:prstGeom prst="rect">
            <a:avLst/>
          </a:prstGeom>
          <a:noFill/>
          <a:ln w="28575">
            <a:noFill/>
          </a:ln>
        </p:spPr>
        <p:txBody>
          <a:bodyPr wrap="square" rtlCol="0">
            <a:spAutoFit/>
          </a:bodyPr>
          <a:lstStyle/>
          <a:p>
            <a:pPr algn="just"/>
            <a:r>
              <a:rPr lang="en-GB" sz="1350" dirty="0"/>
              <a:t>4. The pixel with highest charge checks the adjacent summing circuits to see if at least one of them exceeds Charge Summing node Threshold</a:t>
            </a:r>
          </a:p>
        </p:txBody>
      </p:sp>
      <p:sp>
        <p:nvSpPr>
          <p:cNvPr id="29" name="TextBox 28"/>
          <p:cNvSpPr txBox="1"/>
          <p:nvPr/>
        </p:nvSpPr>
        <p:spPr>
          <a:xfrm>
            <a:off x="4769266" y="2426506"/>
            <a:ext cx="4097328" cy="507831"/>
          </a:xfrm>
          <a:prstGeom prst="rect">
            <a:avLst/>
          </a:prstGeom>
          <a:noFill/>
          <a:ln w="28575">
            <a:noFill/>
          </a:ln>
        </p:spPr>
        <p:txBody>
          <a:bodyPr wrap="square" rtlCol="0">
            <a:spAutoFit/>
          </a:bodyPr>
          <a:lstStyle/>
          <a:p>
            <a:pPr algn="just"/>
            <a:r>
              <a:rPr lang="en-GB" sz="1350" dirty="0"/>
              <a:t>3. In parallel, the charge has been reconstructed in the analog summing circuits</a:t>
            </a:r>
          </a:p>
        </p:txBody>
      </p:sp>
      <p:sp>
        <p:nvSpPr>
          <p:cNvPr id="30" name="Oval 29"/>
          <p:cNvSpPr/>
          <p:nvPr/>
        </p:nvSpPr>
        <p:spPr bwMode="auto">
          <a:xfrm>
            <a:off x="2291525" y="2975322"/>
            <a:ext cx="547271" cy="547271"/>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fontAlgn="base">
              <a:spcBef>
                <a:spcPct val="0"/>
              </a:spcBef>
              <a:spcAft>
                <a:spcPct val="0"/>
              </a:spcAft>
            </a:pPr>
            <a:endParaRPr lang="en-GB" sz="1500">
              <a:latin typeface="Arial" charset="0"/>
            </a:endParaRPr>
          </a:p>
        </p:txBody>
      </p:sp>
      <p:cxnSp>
        <p:nvCxnSpPr>
          <p:cNvPr id="31" name="Straight Connector 30"/>
          <p:cNvCxnSpPr/>
          <p:nvPr/>
        </p:nvCxnSpPr>
        <p:spPr bwMode="auto">
          <a:xfrm>
            <a:off x="282468" y="1043562"/>
            <a:ext cx="4320563"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32" name="Straight Connector 31"/>
          <p:cNvCxnSpPr/>
          <p:nvPr/>
        </p:nvCxnSpPr>
        <p:spPr bwMode="auto">
          <a:xfrm>
            <a:off x="282468" y="5364124"/>
            <a:ext cx="4320563"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33" name="Straight Connector 32"/>
          <p:cNvCxnSpPr/>
          <p:nvPr/>
        </p:nvCxnSpPr>
        <p:spPr bwMode="auto">
          <a:xfrm rot="5400000">
            <a:off x="-1877811" y="3203842"/>
            <a:ext cx="4320563" cy="4"/>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34" name="Straight Connector 33"/>
          <p:cNvCxnSpPr/>
          <p:nvPr/>
        </p:nvCxnSpPr>
        <p:spPr bwMode="auto">
          <a:xfrm rot="5400000">
            <a:off x="2442749" y="3203843"/>
            <a:ext cx="4320564"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35" name="Rectangle 34"/>
          <p:cNvSpPr/>
          <p:nvPr/>
        </p:nvSpPr>
        <p:spPr>
          <a:xfrm>
            <a:off x="283460" y="5670685"/>
            <a:ext cx="8317681" cy="892552"/>
          </a:xfrm>
          <a:prstGeom prst="rect">
            <a:avLst/>
          </a:prstGeom>
        </p:spPr>
        <p:txBody>
          <a:bodyPr wrap="square">
            <a:spAutoFit/>
          </a:bodyPr>
          <a:lstStyle/>
          <a:p>
            <a:pPr marL="214313" indent="-214313" algn="just">
              <a:spcAft>
                <a:spcPts val="600"/>
              </a:spcAft>
              <a:buFont typeface="Arial" panose="020B0604020202020204" pitchFamily="34" charset="0"/>
              <a:buChar char="•"/>
            </a:pPr>
            <a:r>
              <a:rPr lang="en-US" sz="1400" b="1" dirty="0">
                <a:solidFill>
                  <a:srgbClr val="1E8E2B"/>
                </a:solidFill>
                <a:ea typeface="Calibri" panose="020F0502020204030204" pitchFamily="34" charset="0"/>
                <a:cs typeface="Times New Roman" panose="02020603050405020304" pitchFamily="18" charset="0"/>
              </a:rPr>
              <a:t>Advantage of having small pixels without disadvantage of charge sharing</a:t>
            </a:r>
          </a:p>
          <a:p>
            <a:pPr marL="214313" indent="-214313" algn="just">
              <a:spcAft>
                <a:spcPts val="600"/>
              </a:spcAft>
              <a:buFont typeface="Arial" panose="020B0604020202020204" pitchFamily="34" charset="0"/>
              <a:buChar char="•"/>
            </a:pPr>
            <a:r>
              <a:rPr lang="en-GB" sz="1400" b="1" dirty="0">
                <a:solidFill>
                  <a:srgbClr val="1E8E2B"/>
                </a:solidFill>
              </a:rPr>
              <a:t>In Charge Summing Mode (CSM) the energy is reconstructed and each photon is counted once</a:t>
            </a:r>
          </a:p>
          <a:p>
            <a:pPr algn="just">
              <a:spcAft>
                <a:spcPts val="600"/>
              </a:spcAft>
            </a:pPr>
            <a:endParaRPr lang="en-GB" sz="1400" b="1" dirty="0">
              <a:solidFill>
                <a:srgbClr val="FF0000"/>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D251A0BC-E5D3-4A65-8506-4DFA341A4396}" type="slidenum">
              <a:rPr lang="fr-FR" smtClean="0"/>
              <a:t>46</a:t>
            </a:fld>
            <a:endParaRPr lang="fr-FR"/>
          </a:p>
        </p:txBody>
      </p:sp>
    </p:spTree>
    <p:extLst>
      <p:ext uri="{BB962C8B-B14F-4D97-AF65-F5344CB8AC3E}">
        <p14:creationId xmlns:p14="http://schemas.microsoft.com/office/powerpoint/2010/main" val="964901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hidden"/>
                                      </p:to>
                                    </p:set>
                                  </p:childTnLst>
                                </p:cTn>
                              </p:par>
                              <p:par>
                                <p:cTn id="7" presetID="56" presetClass="path" presetSubtype="0" accel="50000" decel="50000" fill="hold" nodeType="withEffect">
                                  <p:stCondLst>
                                    <p:cond delay="0"/>
                                  </p:stCondLst>
                                  <p:childTnLst>
                                    <p:animMotion origin="layout" path="M 1.94444E-6 -3.7037E-7 L 0.04305 -0.06852 " pathEditMode="relative" rAng="0" ptsTypes="AA">
                                      <p:cBhvr>
                                        <p:cTn id="8" dur="2000" fill="hold"/>
                                        <p:tgtEl>
                                          <p:spTgt spid="16"/>
                                        </p:tgtEl>
                                        <p:attrNameLst>
                                          <p:attrName>ppt_x</p:attrName>
                                          <p:attrName>ppt_y</p:attrName>
                                        </p:attrNameLst>
                                      </p:cBhvr>
                                      <p:rCtr x="2153" y="-3426"/>
                                    </p:animMotion>
                                  </p:childTnLst>
                                </p:cTn>
                              </p:par>
                              <p:par>
                                <p:cTn id="9" presetID="49" presetClass="path" presetSubtype="0" accel="50000" decel="50000" fill="hold" nodeType="withEffect">
                                  <p:stCondLst>
                                    <p:cond delay="0"/>
                                  </p:stCondLst>
                                  <p:childTnLst>
                                    <p:animMotion origin="layout" path="M -5.55556E-7 3.7037E-6 L -0.05833 -0.06991 " pathEditMode="relative" rAng="0" ptsTypes="AA">
                                      <p:cBhvr>
                                        <p:cTn id="10" dur="2000" fill="hold"/>
                                        <p:tgtEl>
                                          <p:spTgt spid="13"/>
                                        </p:tgtEl>
                                        <p:attrNameLst>
                                          <p:attrName>ppt_x</p:attrName>
                                          <p:attrName>ppt_y</p:attrName>
                                        </p:attrNameLst>
                                      </p:cBhvr>
                                      <p:rCtr x="-2917" y="-3495"/>
                                    </p:animMotion>
                                  </p:childTnLst>
                                </p:cTn>
                              </p:par>
                              <p:par>
                                <p:cTn id="11" presetID="56" presetClass="path" presetSubtype="0" accel="50000" decel="50000" fill="hold" nodeType="withEffect">
                                  <p:stCondLst>
                                    <p:cond delay="0"/>
                                  </p:stCondLst>
                                  <p:childTnLst>
                                    <p:animMotion origin="layout" path="M -3.33333E-6 2.96296E-6 L -0.06093 0.0662 " pathEditMode="relative" rAng="0" ptsTypes="AA">
                                      <p:cBhvr>
                                        <p:cTn id="12" dur="2000" fill="hold"/>
                                        <p:tgtEl>
                                          <p:spTgt spid="14"/>
                                        </p:tgtEl>
                                        <p:attrNameLst>
                                          <p:attrName>ppt_x</p:attrName>
                                          <p:attrName>ppt_y</p:attrName>
                                        </p:attrNameLst>
                                      </p:cBhvr>
                                      <p:rCtr x="-3056" y="3310"/>
                                    </p:animMotion>
                                  </p:childTnLst>
                                </p:cTn>
                              </p:par>
                              <p:par>
                                <p:cTn id="13" presetID="56" presetClass="path" presetSubtype="0" accel="50000" decel="50000" fill="hold" nodeType="withEffect">
                                  <p:stCondLst>
                                    <p:cond delay="0"/>
                                  </p:stCondLst>
                                  <p:childTnLst>
                                    <p:animMotion origin="layout" path="M 1.38889E-6 0 L 0.03316 0.0581 " pathEditMode="relative" rAng="0" ptsTypes="AA">
                                      <p:cBhvr>
                                        <p:cTn id="14" dur="2000" fill="hold"/>
                                        <p:tgtEl>
                                          <p:spTgt spid="15"/>
                                        </p:tgtEl>
                                        <p:attrNameLst>
                                          <p:attrName>ppt_x</p:attrName>
                                          <p:attrName>ppt_y</p:attrName>
                                        </p:attrNameLst>
                                      </p:cBhvr>
                                      <p:rCtr x="1649" y="2894"/>
                                    </p:animMotion>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2000"/>
                                        <p:tgtEl>
                                          <p:spTgt spid="16"/>
                                        </p:tgtEl>
                                      </p:cBhvr>
                                    </p:animEffect>
                                    <p:set>
                                      <p:cBhvr>
                                        <p:cTn id="21" dur="1" fill="hold">
                                          <p:stCondLst>
                                            <p:cond delay="1999"/>
                                          </p:stCondLst>
                                        </p:cTn>
                                        <p:tgtEl>
                                          <p:spTgt spid="16"/>
                                        </p:tgtEl>
                                        <p:attrNameLst>
                                          <p:attrName>style.visibility</p:attrName>
                                        </p:attrNameLst>
                                      </p:cBhvr>
                                      <p:to>
                                        <p:strVal val="hidden"/>
                                      </p:to>
                                    </p:set>
                                  </p:childTnLst>
                                </p:cTn>
                              </p:par>
                              <p:par>
                                <p:cTn id="22" presetID="10" presetClass="exit" presetSubtype="0" fill="hold" nodeType="withEffect">
                                  <p:stCondLst>
                                    <p:cond delay="0"/>
                                  </p:stCondLst>
                                  <p:childTnLst>
                                    <p:animEffect transition="out" filter="fade">
                                      <p:cBhvr>
                                        <p:cTn id="23" dur="2000"/>
                                        <p:tgtEl>
                                          <p:spTgt spid="13"/>
                                        </p:tgtEl>
                                      </p:cBhvr>
                                    </p:animEffect>
                                    <p:set>
                                      <p:cBhvr>
                                        <p:cTn id="24" dur="1" fill="hold">
                                          <p:stCondLst>
                                            <p:cond delay="1999"/>
                                          </p:stCondLst>
                                        </p:cTn>
                                        <p:tgtEl>
                                          <p:spTgt spid="13"/>
                                        </p:tgtEl>
                                        <p:attrNameLst>
                                          <p:attrName>style.visibility</p:attrName>
                                        </p:attrNameLst>
                                      </p:cBhvr>
                                      <p:to>
                                        <p:strVal val="hidden"/>
                                      </p:to>
                                    </p:set>
                                  </p:childTnLst>
                                </p:cTn>
                              </p:par>
                              <p:par>
                                <p:cTn id="25" presetID="10" presetClass="exit" presetSubtype="0" fill="hold" nodeType="withEffect">
                                  <p:stCondLst>
                                    <p:cond delay="0"/>
                                  </p:stCondLst>
                                  <p:childTnLst>
                                    <p:animEffect transition="out" filter="fade">
                                      <p:cBhvr>
                                        <p:cTn id="26" dur="2000"/>
                                        <p:tgtEl>
                                          <p:spTgt spid="14"/>
                                        </p:tgtEl>
                                      </p:cBhvr>
                                    </p:animEffect>
                                    <p:set>
                                      <p:cBhvr>
                                        <p:cTn id="27" dur="1" fill="hold">
                                          <p:stCondLst>
                                            <p:cond delay="1999"/>
                                          </p:stCondLst>
                                        </p:cTn>
                                        <p:tgtEl>
                                          <p:spTgt spid="14"/>
                                        </p:tgtEl>
                                        <p:attrNameLst>
                                          <p:attrName>style.visibility</p:attrName>
                                        </p:attrNameLst>
                                      </p:cBhvr>
                                      <p:to>
                                        <p:strVal val="hidden"/>
                                      </p:to>
                                    </p:set>
                                  </p:childTnLst>
                                </p:cTn>
                              </p:par>
                              <p:par>
                                <p:cTn id="28" presetID="1"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20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2000"/>
                                        <p:tgtEl>
                                          <p:spTgt spid="2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2000"/>
                                        <p:tgtEl>
                                          <p:spTgt spid="2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2000"/>
                                        <p:tgtEl>
                                          <p:spTgt spid="2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2000"/>
                                        <p:tgtEl>
                                          <p:spTgt spid="2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2000"/>
                                        <p:tgtEl>
                                          <p:spTgt spid="1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2000"/>
                                        <p:tgtEl>
                                          <p:spTgt spid="1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2000"/>
                                        <p:tgtEl>
                                          <p:spTgt spid="1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2000"/>
                                        <p:tgtEl>
                                          <p:spTgt spid="25"/>
                                        </p:tgtEl>
                                      </p:cBhvr>
                                    </p:animEffect>
                                  </p:childTnLst>
                                </p:cTn>
                              </p:par>
                              <p:par>
                                <p:cTn id="59" presetID="1" presetClass="entr" presetSubtype="0" fill="hold" grpId="0" nodeType="withEffect">
                                  <p:stCondLst>
                                    <p:cond delay="0"/>
                                  </p:stCondLst>
                                  <p:childTnLst>
                                    <p:set>
                                      <p:cBhvr>
                                        <p:cTn id="60" dur="1" fill="hold">
                                          <p:stCondLst>
                                            <p:cond delay="0"/>
                                          </p:stCondLst>
                                        </p:cTn>
                                        <p:tgtEl>
                                          <p:spTgt spid="29"/>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56" presetClass="path" presetSubtype="0" accel="50000" decel="50000" fill="hold" grpId="1" nodeType="clickEffect">
                                  <p:stCondLst>
                                    <p:cond delay="0"/>
                                  </p:stCondLst>
                                  <p:childTnLst>
                                    <p:animMotion origin="layout" path="M -1.94444E-6 2.22222E-6 L 0.05764 0.08565 " pathEditMode="relative" rAng="0" ptsTypes="AA">
                                      <p:cBhvr>
                                        <p:cTn id="64" dur="2000" fill="hold"/>
                                        <p:tgtEl>
                                          <p:spTgt spid="25"/>
                                        </p:tgtEl>
                                        <p:attrNameLst>
                                          <p:attrName>ppt_x</p:attrName>
                                          <p:attrName>ppt_y</p:attrName>
                                        </p:attrNameLst>
                                      </p:cBhvr>
                                      <p:rCtr x="2882" y="4282"/>
                                    </p:animMotion>
                                  </p:childTnLst>
                                </p:cTn>
                              </p:par>
                              <p:par>
                                <p:cTn id="65" presetID="1" presetClass="entr" presetSubtype="0"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childTnLst>
                                </p:cTn>
                              </p:par>
                              <p:par>
                                <p:cTn id="67" presetID="10" presetClass="exit" presetSubtype="0" fill="hold" grpId="1" nodeType="withEffect">
                                  <p:stCondLst>
                                    <p:cond delay="0"/>
                                  </p:stCondLst>
                                  <p:childTnLst>
                                    <p:animEffect transition="out" filter="fade">
                                      <p:cBhvr>
                                        <p:cTn id="68" dur="2000"/>
                                        <p:tgtEl>
                                          <p:spTgt spid="20"/>
                                        </p:tgtEl>
                                      </p:cBhvr>
                                    </p:animEffect>
                                    <p:set>
                                      <p:cBhvr>
                                        <p:cTn id="69" dur="1" fill="hold">
                                          <p:stCondLst>
                                            <p:cond delay="1999"/>
                                          </p:stCondLst>
                                        </p:cTn>
                                        <p:tgtEl>
                                          <p:spTgt spid="20"/>
                                        </p:tgtEl>
                                        <p:attrNameLst>
                                          <p:attrName>style.visibility</p:attrName>
                                        </p:attrNameLst>
                                      </p:cBhvr>
                                      <p:to>
                                        <p:strVal val="hidden"/>
                                      </p:to>
                                    </p:set>
                                  </p:childTnLst>
                                </p:cTn>
                              </p:par>
                              <p:par>
                                <p:cTn id="70" presetID="10" presetClass="exit" presetSubtype="0" fill="hold" grpId="1" nodeType="withEffect">
                                  <p:stCondLst>
                                    <p:cond delay="0"/>
                                  </p:stCondLst>
                                  <p:childTnLst>
                                    <p:animEffect transition="out" filter="fade">
                                      <p:cBhvr>
                                        <p:cTn id="71" dur="2000"/>
                                        <p:tgtEl>
                                          <p:spTgt spid="22"/>
                                        </p:tgtEl>
                                      </p:cBhvr>
                                    </p:animEffect>
                                    <p:set>
                                      <p:cBhvr>
                                        <p:cTn id="72" dur="1" fill="hold">
                                          <p:stCondLst>
                                            <p:cond delay="1999"/>
                                          </p:stCondLst>
                                        </p:cTn>
                                        <p:tgtEl>
                                          <p:spTgt spid="22"/>
                                        </p:tgtEl>
                                        <p:attrNameLst>
                                          <p:attrName>style.visibility</p:attrName>
                                        </p:attrNameLst>
                                      </p:cBhvr>
                                      <p:to>
                                        <p:strVal val="hidden"/>
                                      </p:to>
                                    </p:set>
                                  </p:childTnLst>
                                </p:cTn>
                              </p:par>
                              <p:par>
                                <p:cTn id="73" presetID="10" presetClass="exit" presetSubtype="0" fill="hold" grpId="1" nodeType="withEffect">
                                  <p:stCondLst>
                                    <p:cond delay="0"/>
                                  </p:stCondLst>
                                  <p:childTnLst>
                                    <p:animEffect transition="out" filter="fade">
                                      <p:cBhvr>
                                        <p:cTn id="74" dur="2000"/>
                                        <p:tgtEl>
                                          <p:spTgt spid="19"/>
                                        </p:tgtEl>
                                      </p:cBhvr>
                                    </p:animEffect>
                                    <p:set>
                                      <p:cBhvr>
                                        <p:cTn id="75" dur="1" fill="hold">
                                          <p:stCondLst>
                                            <p:cond delay="1999"/>
                                          </p:stCondLst>
                                        </p:cTn>
                                        <p:tgtEl>
                                          <p:spTgt spid="19"/>
                                        </p:tgtEl>
                                        <p:attrNameLst>
                                          <p:attrName>style.visibility</p:attrName>
                                        </p:attrNameLst>
                                      </p:cBhvr>
                                      <p:to>
                                        <p:strVal val="hidden"/>
                                      </p:to>
                                    </p:set>
                                  </p:childTnLst>
                                </p:cTn>
                              </p:par>
                              <p:par>
                                <p:cTn id="76" presetID="10" presetClass="exit" presetSubtype="0" fill="hold" grpId="1" nodeType="withEffect">
                                  <p:stCondLst>
                                    <p:cond delay="0"/>
                                  </p:stCondLst>
                                  <p:childTnLst>
                                    <p:animEffect transition="out" filter="fade">
                                      <p:cBhvr>
                                        <p:cTn id="77" dur="2000"/>
                                        <p:tgtEl>
                                          <p:spTgt spid="18"/>
                                        </p:tgtEl>
                                      </p:cBhvr>
                                    </p:animEffect>
                                    <p:set>
                                      <p:cBhvr>
                                        <p:cTn id="78" dur="1" fill="hold">
                                          <p:stCondLst>
                                            <p:cond delay="1999"/>
                                          </p:stCondLst>
                                        </p:cTn>
                                        <p:tgtEl>
                                          <p:spTgt spid="18"/>
                                        </p:tgtEl>
                                        <p:attrNameLst>
                                          <p:attrName>style.visibility</p:attrName>
                                        </p:attrNameLst>
                                      </p:cBhvr>
                                      <p:to>
                                        <p:strVal val="hidden"/>
                                      </p:to>
                                    </p:set>
                                  </p:childTnLst>
                                </p:cTn>
                              </p:par>
                              <p:par>
                                <p:cTn id="79" presetID="10" presetClass="exit" presetSubtype="0" fill="hold" grpId="1" nodeType="withEffect">
                                  <p:stCondLst>
                                    <p:cond delay="0"/>
                                  </p:stCondLst>
                                  <p:childTnLst>
                                    <p:animEffect transition="out" filter="fade">
                                      <p:cBhvr>
                                        <p:cTn id="80" dur="2000"/>
                                        <p:tgtEl>
                                          <p:spTgt spid="17"/>
                                        </p:tgtEl>
                                      </p:cBhvr>
                                    </p:animEffect>
                                    <p:set>
                                      <p:cBhvr>
                                        <p:cTn id="81" dur="1" fill="hold">
                                          <p:stCondLst>
                                            <p:cond delay="1999"/>
                                          </p:stCondLst>
                                        </p:cTn>
                                        <p:tgtEl>
                                          <p:spTgt spid="17"/>
                                        </p:tgtEl>
                                        <p:attrNameLst>
                                          <p:attrName>style.visibility</p:attrName>
                                        </p:attrNameLst>
                                      </p:cBhvr>
                                      <p:to>
                                        <p:strVal val="hidden"/>
                                      </p:to>
                                    </p:set>
                                  </p:childTnLst>
                                </p:cTn>
                              </p:par>
                              <p:par>
                                <p:cTn id="82" presetID="10" presetClass="exit" presetSubtype="0" fill="hold" grpId="1" nodeType="withEffect">
                                  <p:stCondLst>
                                    <p:cond delay="0"/>
                                  </p:stCondLst>
                                  <p:childTnLst>
                                    <p:animEffect transition="out" filter="fade">
                                      <p:cBhvr>
                                        <p:cTn id="83" dur="2000"/>
                                        <p:tgtEl>
                                          <p:spTgt spid="21"/>
                                        </p:tgtEl>
                                      </p:cBhvr>
                                    </p:animEffect>
                                    <p:set>
                                      <p:cBhvr>
                                        <p:cTn id="84" dur="1" fill="hold">
                                          <p:stCondLst>
                                            <p:cond delay="1999"/>
                                          </p:stCondLst>
                                        </p:cTn>
                                        <p:tgtEl>
                                          <p:spTgt spid="21"/>
                                        </p:tgtEl>
                                        <p:attrNameLst>
                                          <p:attrName>style.visibility</p:attrName>
                                        </p:attrNameLst>
                                      </p:cBhvr>
                                      <p:to>
                                        <p:strVal val="hidden"/>
                                      </p:to>
                                    </p:set>
                                  </p:childTnLst>
                                </p:cTn>
                              </p:par>
                              <p:par>
                                <p:cTn id="85" presetID="10" presetClass="exit" presetSubtype="0" fill="hold" grpId="1" nodeType="withEffect">
                                  <p:stCondLst>
                                    <p:cond delay="0"/>
                                  </p:stCondLst>
                                  <p:childTnLst>
                                    <p:animEffect transition="out" filter="fade">
                                      <p:cBhvr>
                                        <p:cTn id="86" dur="2000"/>
                                        <p:tgtEl>
                                          <p:spTgt spid="24"/>
                                        </p:tgtEl>
                                      </p:cBhvr>
                                    </p:animEffect>
                                    <p:set>
                                      <p:cBhvr>
                                        <p:cTn id="87" dur="1" fill="hold">
                                          <p:stCondLst>
                                            <p:cond delay="1999"/>
                                          </p:stCondLst>
                                        </p:cTn>
                                        <p:tgtEl>
                                          <p:spTgt spid="24"/>
                                        </p:tgtEl>
                                        <p:attrNameLst>
                                          <p:attrName>style.visibility</p:attrName>
                                        </p:attrNameLst>
                                      </p:cBhvr>
                                      <p:to>
                                        <p:strVal val="hidden"/>
                                      </p:to>
                                    </p:set>
                                  </p:childTnLst>
                                </p:cTn>
                              </p:par>
                              <p:par>
                                <p:cTn id="88" presetID="10" presetClass="exit" presetSubtype="0" fill="hold" grpId="1" nodeType="withEffect">
                                  <p:stCondLst>
                                    <p:cond delay="0"/>
                                  </p:stCondLst>
                                  <p:childTnLst>
                                    <p:animEffect transition="out" filter="fade">
                                      <p:cBhvr>
                                        <p:cTn id="89" dur="2000"/>
                                        <p:tgtEl>
                                          <p:spTgt spid="23"/>
                                        </p:tgtEl>
                                      </p:cBhvr>
                                    </p:animEffect>
                                    <p:set>
                                      <p:cBhvr>
                                        <p:cTn id="90" dur="1" fill="hold">
                                          <p:stCondLst>
                                            <p:cond delay="1999"/>
                                          </p:stCondLst>
                                        </p:cTn>
                                        <p:tgtEl>
                                          <p:spTgt spid="23"/>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p:bldP spid="27" grpId="0"/>
      <p:bldP spid="28" grpId="0"/>
      <p:bldP spid="29" grpId="0"/>
      <p:bldP spid="30" grpId="0" animBg="1"/>
      <p:bldP spid="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043" name="Rectangle 11"/>
          <p:cNvSpPr>
            <a:spLocks noChangeArrowheads="1"/>
          </p:cNvSpPr>
          <p:nvPr/>
        </p:nvSpPr>
        <p:spPr bwMode="auto">
          <a:xfrm>
            <a:off x="0" y="1009650"/>
            <a:ext cx="1346200" cy="5453063"/>
          </a:xfrm>
          <a:prstGeom prst="rect">
            <a:avLst/>
          </a:prstGeom>
          <a:solidFill>
            <a:schemeClr val="bg1"/>
          </a:solidFill>
          <a:ln w="9525">
            <a:noFill/>
            <a:miter lim="800000"/>
            <a:headEnd/>
            <a:tailEnd/>
          </a:ln>
          <a:effectLst/>
        </p:spPr>
        <p:txBody>
          <a:bodyPr wrap="none" anchor="ctr"/>
          <a:lstStyle/>
          <a:p>
            <a:endParaRPr lang="en-GB"/>
          </a:p>
        </p:txBody>
      </p:sp>
      <p:pic>
        <p:nvPicPr>
          <p:cNvPr id="556034" name="Picture 2"/>
          <p:cNvPicPr>
            <a:picLocks noChangeAspect="1" noChangeArrowheads="1"/>
          </p:cNvPicPr>
          <p:nvPr/>
        </p:nvPicPr>
        <p:blipFill>
          <a:blip r:embed="rId3" cstate="print"/>
          <a:srcRect/>
          <a:stretch>
            <a:fillRect/>
          </a:stretch>
        </p:blipFill>
        <p:spPr bwMode="auto">
          <a:xfrm>
            <a:off x="-749300" y="544513"/>
            <a:ext cx="10928350" cy="6148387"/>
          </a:xfrm>
          <a:prstGeom prst="rect">
            <a:avLst/>
          </a:prstGeom>
          <a:noFill/>
          <a:ln w="12700">
            <a:noFill/>
            <a:miter lim="800000"/>
            <a:headEnd type="none" w="sm" len="sm"/>
            <a:tailEnd type="none" w="sm" len="sm"/>
          </a:ln>
          <a:effectLst/>
        </p:spPr>
      </p:pic>
      <p:sp>
        <p:nvSpPr>
          <p:cNvPr id="556037" name="Text Box 5"/>
          <p:cNvSpPr txBox="1">
            <a:spLocks noChangeArrowheads="1"/>
          </p:cNvSpPr>
          <p:nvPr/>
        </p:nvSpPr>
        <p:spPr bwMode="auto">
          <a:xfrm>
            <a:off x="6305550" y="1412776"/>
            <a:ext cx="2962275" cy="1477328"/>
          </a:xfrm>
          <a:prstGeom prst="rect">
            <a:avLst/>
          </a:prstGeom>
          <a:noFill/>
          <a:ln w="12700">
            <a:noFill/>
            <a:miter lim="800000"/>
            <a:headEnd type="none" w="sm" len="sm"/>
            <a:tailEnd type="none" w="sm" len="sm"/>
          </a:ln>
          <a:effectLst/>
        </p:spPr>
        <p:txBody>
          <a:bodyPr>
            <a:spAutoFit/>
          </a:bodyPr>
          <a:lstStyle/>
          <a:p>
            <a:pPr eaLnBrk="0" hangingPunct="0">
              <a:spcBef>
                <a:spcPct val="50000"/>
              </a:spcBef>
              <a:buFontTx/>
              <a:buChar char="•"/>
            </a:pPr>
            <a:r>
              <a:rPr lang="en-US" dirty="0"/>
              <a:t> Simulated Data</a:t>
            </a:r>
          </a:p>
          <a:p>
            <a:pPr eaLnBrk="0" hangingPunct="0">
              <a:spcBef>
                <a:spcPct val="50000"/>
              </a:spcBef>
              <a:buFontTx/>
              <a:buChar char="•"/>
            </a:pPr>
            <a:r>
              <a:rPr lang="en-US" dirty="0"/>
              <a:t> Si 300</a:t>
            </a:r>
            <a:r>
              <a:rPr lang="en-US" dirty="0">
                <a:latin typeface="Symbol" pitchFamily="18" charset="2"/>
              </a:rPr>
              <a:t>m</a:t>
            </a:r>
            <a:r>
              <a:rPr lang="en-US" dirty="0"/>
              <a:t>m, 55</a:t>
            </a:r>
            <a:r>
              <a:rPr lang="en-US" dirty="0">
                <a:latin typeface="Symbol" pitchFamily="18" charset="2"/>
              </a:rPr>
              <a:t>m</a:t>
            </a:r>
            <a:r>
              <a:rPr lang="en-US" dirty="0"/>
              <a:t>m pixel</a:t>
            </a:r>
          </a:p>
          <a:p>
            <a:pPr eaLnBrk="0" hangingPunct="0">
              <a:spcBef>
                <a:spcPct val="50000"/>
              </a:spcBef>
              <a:buFontTx/>
              <a:buChar char="•"/>
            </a:pPr>
            <a:r>
              <a:rPr lang="en-US" dirty="0"/>
              <a:t> 10keV monochromatic photon beam</a:t>
            </a:r>
          </a:p>
        </p:txBody>
      </p:sp>
      <p:sp>
        <p:nvSpPr>
          <p:cNvPr id="556038" name="Text Box 6"/>
          <p:cNvSpPr txBox="1">
            <a:spLocks noChangeArrowheads="1"/>
          </p:cNvSpPr>
          <p:nvPr/>
        </p:nvSpPr>
        <p:spPr bwMode="auto">
          <a:xfrm>
            <a:off x="6305551" y="3140968"/>
            <a:ext cx="2825602" cy="2585323"/>
          </a:xfrm>
          <a:prstGeom prst="rect">
            <a:avLst/>
          </a:prstGeom>
          <a:noFill/>
          <a:ln w="12700">
            <a:noFill/>
            <a:miter lim="800000"/>
            <a:headEnd type="none" w="sm" len="sm"/>
            <a:tailEnd type="none" w="sm" len="sm"/>
          </a:ln>
          <a:effectLst/>
        </p:spPr>
        <p:txBody>
          <a:bodyPr wrap="square">
            <a:spAutoFit/>
          </a:bodyPr>
          <a:lstStyle/>
          <a:p>
            <a:pPr eaLnBrk="0" hangingPunct="0">
              <a:spcBef>
                <a:spcPct val="50000"/>
              </a:spcBef>
              <a:buFontTx/>
              <a:buChar char="•"/>
            </a:pPr>
            <a:r>
              <a:rPr lang="en-US" dirty="0"/>
              <a:t> Charge diffusion produces “charge sharing” tail</a:t>
            </a:r>
          </a:p>
          <a:p>
            <a:pPr eaLnBrk="0" hangingPunct="0">
              <a:spcBef>
                <a:spcPct val="50000"/>
              </a:spcBef>
              <a:buFontTx/>
              <a:buChar char="•"/>
            </a:pPr>
            <a:r>
              <a:rPr lang="en-US" dirty="0"/>
              <a:t> Its impact is higher the smaller the pixel </a:t>
            </a:r>
            <a:r>
              <a:rPr lang="en-US" dirty="0" err="1"/>
              <a:t>wrt</a:t>
            </a:r>
            <a:r>
              <a:rPr lang="en-US" dirty="0"/>
              <a:t> the sensor thickness</a:t>
            </a:r>
          </a:p>
          <a:p>
            <a:pPr eaLnBrk="0" hangingPunct="0">
              <a:spcBef>
                <a:spcPct val="50000"/>
              </a:spcBef>
              <a:buFontTx/>
              <a:buChar char="•"/>
            </a:pPr>
            <a:r>
              <a:rPr lang="en-US" dirty="0"/>
              <a:t> But in some situations “Charge Sharing is our friend” Stanislav Pospisil</a:t>
            </a:r>
          </a:p>
        </p:txBody>
      </p:sp>
      <p:sp>
        <p:nvSpPr>
          <p:cNvPr id="556045" name="Text Box 13"/>
          <p:cNvSpPr txBox="1">
            <a:spLocks noChangeArrowheads="1"/>
          </p:cNvSpPr>
          <p:nvPr/>
        </p:nvSpPr>
        <p:spPr bwMode="auto">
          <a:xfrm>
            <a:off x="6660233" y="6115655"/>
            <a:ext cx="2470920" cy="369332"/>
          </a:xfrm>
          <a:prstGeom prst="rect">
            <a:avLst/>
          </a:prstGeom>
          <a:noFill/>
          <a:ln w="9525">
            <a:noFill/>
            <a:miter lim="800000"/>
            <a:headEnd/>
            <a:tailEnd/>
          </a:ln>
          <a:effectLst/>
        </p:spPr>
        <p:txBody>
          <a:bodyPr wrap="square">
            <a:spAutoFit/>
          </a:bodyPr>
          <a:lstStyle/>
          <a:p>
            <a:pPr>
              <a:spcBef>
                <a:spcPct val="50000"/>
              </a:spcBef>
            </a:pPr>
            <a:r>
              <a:rPr lang="fr-CH" sz="1800" dirty="0"/>
              <a:t>Simulation: L. Tlustos</a:t>
            </a:r>
            <a:endParaRPr lang="en-US" sz="1800" dirty="0"/>
          </a:p>
        </p:txBody>
      </p:sp>
      <p:sp>
        <p:nvSpPr>
          <p:cNvPr id="2" name="Rectangle 1"/>
          <p:cNvSpPr/>
          <p:nvPr/>
        </p:nvSpPr>
        <p:spPr bwMode="auto">
          <a:xfrm>
            <a:off x="961930" y="1623965"/>
            <a:ext cx="2265895" cy="652885"/>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ndParaRPr>
          </a:p>
        </p:txBody>
      </p:sp>
      <p:sp>
        <p:nvSpPr>
          <p:cNvPr id="3" name="Title 1">
            <a:extLst>
              <a:ext uri="{FF2B5EF4-FFF2-40B4-BE49-F238E27FC236}">
                <a16:creationId xmlns:a16="http://schemas.microsoft.com/office/drawing/2014/main" id="{86996D3D-1F58-8F6A-2316-C9DFCBD588C4}"/>
              </a:ext>
            </a:extLst>
          </p:cNvPr>
          <p:cNvSpPr txBox="1">
            <a:spLocks/>
          </p:cNvSpPr>
          <p:nvPr/>
        </p:nvSpPr>
        <p:spPr>
          <a:xfrm>
            <a:off x="0" y="6617"/>
            <a:ext cx="91440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a:t>Charge Sharing</a:t>
            </a:r>
          </a:p>
        </p:txBody>
      </p:sp>
    </p:spTree>
    <p:extLst>
      <p:ext uri="{BB962C8B-B14F-4D97-AF65-F5344CB8AC3E}">
        <p14:creationId xmlns:p14="http://schemas.microsoft.com/office/powerpoint/2010/main" val="62118730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603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44A630-57C8-7845-4B93-10889B6DC886}"/>
            </a:ext>
          </a:extLst>
        </p:cNvPr>
        <p:cNvGrpSpPr/>
        <p:nvPr/>
      </p:nvGrpSpPr>
      <p:grpSpPr>
        <a:xfrm>
          <a:off x="0" y="0"/>
          <a:ext cx="0" cy="0"/>
          <a:chOff x="0" y="0"/>
          <a:chExt cx="0" cy="0"/>
        </a:xfrm>
      </p:grpSpPr>
      <p:pic>
        <p:nvPicPr>
          <p:cNvPr id="10" name="Picture 3">
            <a:extLst>
              <a:ext uri="{FF2B5EF4-FFF2-40B4-BE49-F238E27FC236}">
                <a16:creationId xmlns:a16="http://schemas.microsoft.com/office/drawing/2014/main" id="{8A62E3B1-8387-9951-2374-34403B4AAA0E}"/>
              </a:ext>
            </a:extLst>
          </p:cNvPr>
          <p:cNvPicPr>
            <a:picLocks noChangeAspect="1" noChangeArrowheads="1"/>
          </p:cNvPicPr>
          <p:nvPr/>
        </p:nvPicPr>
        <p:blipFill rotWithShape="1">
          <a:blip r:embed="rId3" cstate="print"/>
          <a:srcRect l="5291" r="27686"/>
          <a:stretch/>
        </p:blipFill>
        <p:spPr bwMode="auto">
          <a:xfrm>
            <a:off x="-148531" y="941761"/>
            <a:ext cx="6376715" cy="5373102"/>
          </a:xfrm>
          <a:prstGeom prst="rect">
            <a:avLst/>
          </a:prstGeom>
          <a:noFill/>
          <a:ln w="12700">
            <a:noFill/>
            <a:miter lim="800000"/>
            <a:headEnd type="none" w="sm" len="sm"/>
            <a:tailEnd type="none" w="sm" len="sm"/>
          </a:ln>
          <a:effectLst/>
        </p:spPr>
      </p:pic>
      <p:sp>
        <p:nvSpPr>
          <p:cNvPr id="22533" name="Text Box 5">
            <a:extLst>
              <a:ext uri="{FF2B5EF4-FFF2-40B4-BE49-F238E27FC236}">
                <a16:creationId xmlns:a16="http://schemas.microsoft.com/office/drawing/2014/main" id="{C6158887-FC5B-55D4-A876-5F6CB1C2F89D}"/>
              </a:ext>
            </a:extLst>
          </p:cNvPr>
          <p:cNvSpPr txBox="1">
            <a:spLocks noChangeArrowheads="1"/>
          </p:cNvSpPr>
          <p:nvPr/>
        </p:nvSpPr>
        <p:spPr bwMode="auto">
          <a:xfrm>
            <a:off x="5579605" y="1760476"/>
            <a:ext cx="3564395" cy="397031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a:spcBef>
                <a:spcPct val="50000"/>
              </a:spcBef>
              <a:buFontTx/>
              <a:buChar char="•"/>
            </a:pPr>
            <a:r>
              <a:rPr lang="en-US" altLang="en-US" sz="1800" dirty="0">
                <a:latin typeface="+mn-lt"/>
              </a:rPr>
              <a:t> Simulated Data</a:t>
            </a:r>
          </a:p>
          <a:p>
            <a:pPr>
              <a:spcBef>
                <a:spcPct val="50000"/>
              </a:spcBef>
              <a:buFontTx/>
              <a:buChar char="•"/>
            </a:pPr>
            <a:r>
              <a:rPr lang="en-US" altLang="en-US" sz="1800" dirty="0">
                <a:latin typeface="+mn-lt"/>
              </a:rPr>
              <a:t> Si 300</a:t>
            </a:r>
            <a:r>
              <a:rPr lang="en-US" altLang="en-US" sz="1800" dirty="0">
                <a:latin typeface="Symbol" panose="05050102010706020507" pitchFamily="18" charset="2"/>
              </a:rPr>
              <a:t>m</a:t>
            </a:r>
            <a:r>
              <a:rPr lang="en-US" altLang="en-US" sz="1800" dirty="0">
                <a:latin typeface="+mn-lt"/>
              </a:rPr>
              <a:t>m, 55</a:t>
            </a:r>
            <a:r>
              <a:rPr lang="en-US" altLang="en-US" sz="1800" dirty="0">
                <a:latin typeface="Symbol" panose="05050102010706020507" pitchFamily="18" charset="2"/>
              </a:rPr>
              <a:t>m</a:t>
            </a:r>
            <a:r>
              <a:rPr lang="en-US" altLang="en-US" sz="1800" dirty="0">
                <a:latin typeface="+mn-lt"/>
              </a:rPr>
              <a:t>m pixel</a:t>
            </a:r>
          </a:p>
          <a:p>
            <a:pPr>
              <a:spcBef>
                <a:spcPct val="50000"/>
              </a:spcBef>
              <a:buFontTx/>
              <a:buChar char="•"/>
            </a:pPr>
            <a:r>
              <a:rPr lang="en-US" altLang="en-US" sz="1800" dirty="0">
                <a:latin typeface="+mn-lt"/>
              </a:rPr>
              <a:t>100e</a:t>
            </a:r>
            <a:r>
              <a:rPr lang="en-US" altLang="en-US" sz="1800" baseline="30000" dirty="0">
                <a:latin typeface="+mn-lt"/>
              </a:rPr>
              <a:t>-</a:t>
            </a:r>
            <a:r>
              <a:rPr lang="en-US" altLang="en-US" sz="1800" dirty="0">
                <a:latin typeface="+mn-lt"/>
              </a:rPr>
              <a:t> </a:t>
            </a:r>
            <a:r>
              <a:rPr lang="en-US" altLang="en-US" sz="1800" dirty="0" err="1">
                <a:latin typeface="+mn-lt"/>
              </a:rPr>
              <a:t>r.m.s</a:t>
            </a:r>
            <a:r>
              <a:rPr lang="en-US" altLang="en-US" sz="1800" dirty="0">
                <a:latin typeface="+mn-lt"/>
              </a:rPr>
              <a:t>. noise</a:t>
            </a:r>
          </a:p>
          <a:p>
            <a:pPr>
              <a:spcBef>
                <a:spcPct val="50000"/>
              </a:spcBef>
              <a:buFontTx/>
              <a:buChar char="•"/>
            </a:pPr>
            <a:r>
              <a:rPr lang="en-US" altLang="en-US" sz="1800" dirty="0">
                <a:latin typeface="+mn-lt"/>
              </a:rPr>
              <a:t> 10keV monochromatic photon beam</a:t>
            </a:r>
          </a:p>
          <a:p>
            <a:pPr>
              <a:spcBef>
                <a:spcPct val="50000"/>
              </a:spcBef>
              <a:buFontTx/>
              <a:buChar char="•"/>
            </a:pPr>
            <a:endParaRPr lang="en-US" altLang="en-US" sz="1800" dirty="0">
              <a:latin typeface="+mn-lt"/>
            </a:endParaRPr>
          </a:p>
          <a:p>
            <a:pPr>
              <a:spcBef>
                <a:spcPct val="50000"/>
              </a:spcBef>
              <a:buFontTx/>
              <a:buChar char="•"/>
            </a:pPr>
            <a:r>
              <a:rPr lang="en-GB" sz="1800" dirty="0">
                <a:latin typeface="+mn-lt"/>
              </a:rPr>
              <a:t> Distortion in the energy spectrum is corrected by </a:t>
            </a:r>
            <a:r>
              <a:rPr lang="en-GB" sz="1800" dirty="0" err="1">
                <a:latin typeface="+mn-lt"/>
              </a:rPr>
              <a:t>analog</a:t>
            </a:r>
            <a:r>
              <a:rPr lang="en-GB" sz="1800" dirty="0">
                <a:latin typeface="+mn-lt"/>
              </a:rPr>
              <a:t> summing and assigning the contribution to the pixel with the largest deposition</a:t>
            </a:r>
          </a:p>
          <a:p>
            <a:pPr>
              <a:spcBef>
                <a:spcPct val="50000"/>
              </a:spcBef>
              <a:buFontTx/>
              <a:buChar char="•"/>
            </a:pPr>
            <a:endParaRPr lang="en-US" altLang="en-US" sz="1800" dirty="0">
              <a:latin typeface="+mn-lt"/>
            </a:endParaRPr>
          </a:p>
        </p:txBody>
      </p:sp>
      <p:sp>
        <p:nvSpPr>
          <p:cNvPr id="22540" name="Text Box 13">
            <a:extLst>
              <a:ext uri="{FF2B5EF4-FFF2-40B4-BE49-F238E27FC236}">
                <a16:creationId xmlns:a16="http://schemas.microsoft.com/office/drawing/2014/main" id="{8E50CEB3-C038-C82F-5080-267223A21523}"/>
              </a:ext>
            </a:extLst>
          </p:cNvPr>
          <p:cNvSpPr txBox="1">
            <a:spLocks noChangeArrowheads="1"/>
          </p:cNvSpPr>
          <p:nvPr/>
        </p:nvSpPr>
        <p:spPr bwMode="auto">
          <a:xfrm>
            <a:off x="189197" y="6233079"/>
            <a:ext cx="8856983"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000">
                <a:solidFill>
                  <a:schemeClr val="tx1"/>
                </a:solidFill>
                <a:latin typeface="Arial" panose="020B0604020202020204" pitchFamily="34" charset="0"/>
              </a:defRPr>
            </a:lvl1pPr>
            <a:lvl2pPr marL="742950" indent="-285750" eaLnBrk="0" hangingPunct="0">
              <a:defRPr sz="2000">
                <a:solidFill>
                  <a:schemeClr val="tx1"/>
                </a:solidFill>
                <a:latin typeface="Arial" panose="020B0604020202020204" pitchFamily="34" charset="0"/>
              </a:defRPr>
            </a:lvl2pPr>
            <a:lvl3pPr marL="1143000" indent="-228600" eaLnBrk="0" hangingPunct="0">
              <a:defRPr sz="2000">
                <a:solidFill>
                  <a:schemeClr val="tx1"/>
                </a:solidFill>
                <a:latin typeface="Arial" panose="020B0604020202020204" pitchFamily="34" charset="0"/>
              </a:defRPr>
            </a:lvl3pPr>
            <a:lvl4pPr marL="1600200" indent="-228600" eaLnBrk="0" hangingPunct="0">
              <a:defRPr sz="2000">
                <a:solidFill>
                  <a:schemeClr val="tx1"/>
                </a:solidFill>
                <a:latin typeface="Arial" panose="020B0604020202020204" pitchFamily="34" charset="0"/>
              </a:defRPr>
            </a:lvl4pPr>
            <a:lvl5pPr marL="2057400" indent="-228600" eaLnBrk="0" hangingPunct="0">
              <a:defRPr sz="2000">
                <a:solidFill>
                  <a:schemeClr val="tx1"/>
                </a:solidFill>
                <a:latin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Arial" panose="020B0604020202020204" pitchFamily="34" charset="0"/>
              </a:defRPr>
            </a:lvl9pPr>
          </a:lstStyle>
          <a:p>
            <a:pPr eaLnBrk="1" hangingPunct="1">
              <a:spcBef>
                <a:spcPct val="50000"/>
              </a:spcBef>
            </a:pPr>
            <a:r>
              <a:rPr lang="fr-CH" altLang="en-US" sz="1200" i="1" dirty="0"/>
              <a:t>Simulation: L. Tlustos</a:t>
            </a:r>
          </a:p>
          <a:p>
            <a:pPr eaLnBrk="1" hangingPunct="1">
              <a:spcBef>
                <a:spcPct val="50000"/>
              </a:spcBef>
            </a:pPr>
            <a:r>
              <a:rPr lang="fr-CH" altLang="en-US" sz="1200" i="1" dirty="0" err="1"/>
              <a:t>Acknowledgements</a:t>
            </a:r>
            <a:r>
              <a:rPr lang="fr-CH" altLang="en-US" sz="1200" i="1" dirty="0"/>
              <a:t> for key simulations: D. Pennicard 2011 JINST 6 P06007</a:t>
            </a:r>
            <a:endParaRPr lang="en-US" altLang="en-US" sz="1200" i="1" dirty="0"/>
          </a:p>
        </p:txBody>
      </p:sp>
      <p:sp>
        <p:nvSpPr>
          <p:cNvPr id="2" name="Rectangle 1">
            <a:extLst>
              <a:ext uri="{FF2B5EF4-FFF2-40B4-BE49-F238E27FC236}">
                <a16:creationId xmlns:a16="http://schemas.microsoft.com/office/drawing/2014/main" id="{D0E49DDD-08F4-7E9C-0F83-DC2FBECB62D2}"/>
              </a:ext>
            </a:extLst>
          </p:cNvPr>
          <p:cNvSpPr/>
          <p:nvPr/>
        </p:nvSpPr>
        <p:spPr>
          <a:xfrm>
            <a:off x="1166912" y="2989999"/>
            <a:ext cx="2088232" cy="6137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itle 1">
            <a:extLst>
              <a:ext uri="{FF2B5EF4-FFF2-40B4-BE49-F238E27FC236}">
                <a16:creationId xmlns:a16="http://schemas.microsoft.com/office/drawing/2014/main" id="{285390A6-81BA-2A9A-C6AC-9B428DC8B6F4}"/>
              </a:ext>
            </a:extLst>
          </p:cNvPr>
          <p:cNvSpPr txBox="1">
            <a:spLocks/>
          </p:cNvSpPr>
          <p:nvPr/>
        </p:nvSpPr>
        <p:spPr>
          <a:xfrm>
            <a:off x="0" y="188640"/>
            <a:ext cx="91440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a:t>Charge Sharing</a:t>
            </a:r>
          </a:p>
        </p:txBody>
      </p:sp>
      <p:sp>
        <p:nvSpPr>
          <p:cNvPr id="3" name="Slide Number Placeholder 2">
            <a:extLst>
              <a:ext uri="{FF2B5EF4-FFF2-40B4-BE49-F238E27FC236}">
                <a16:creationId xmlns:a16="http://schemas.microsoft.com/office/drawing/2014/main" id="{EF7D4CE6-E8AE-E63F-06DC-1BDAC2DBF19A}"/>
              </a:ext>
            </a:extLst>
          </p:cNvPr>
          <p:cNvSpPr>
            <a:spLocks noGrp="1"/>
          </p:cNvSpPr>
          <p:nvPr>
            <p:ph type="sldNum" sz="quarter" idx="12"/>
          </p:nvPr>
        </p:nvSpPr>
        <p:spPr/>
        <p:txBody>
          <a:bodyPr/>
          <a:lstStyle/>
          <a:p>
            <a:fld id="{D251A0BC-E5D3-4A65-8506-4DFA341A4396}" type="slidenum">
              <a:rPr lang="fr-FR" smtClean="0"/>
              <a:t>6</a:t>
            </a:fld>
            <a:endParaRPr lang="fr-FR" dirty="0"/>
          </a:p>
        </p:txBody>
      </p:sp>
    </p:spTree>
    <p:extLst>
      <p:ext uri="{BB962C8B-B14F-4D97-AF65-F5344CB8AC3E}">
        <p14:creationId xmlns:p14="http://schemas.microsoft.com/office/powerpoint/2010/main" val="211816759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0A94148-CFC1-92BA-2F9A-A75314D42D23}"/>
              </a:ext>
            </a:extLst>
          </p:cNvPr>
          <p:cNvSpPr>
            <a:spLocks noGrp="1"/>
          </p:cNvSpPr>
          <p:nvPr>
            <p:ph type="sldNum" sz="quarter" idx="12"/>
          </p:nvPr>
        </p:nvSpPr>
        <p:spPr/>
        <p:txBody>
          <a:bodyPr/>
          <a:lstStyle/>
          <a:p>
            <a:fld id="{D251A0BC-E5D3-4A65-8506-4DFA341A4396}" type="slidenum">
              <a:rPr lang="fr-FR" smtClean="0"/>
              <a:t>7</a:t>
            </a:fld>
            <a:endParaRPr lang="fr-FR"/>
          </a:p>
        </p:txBody>
      </p:sp>
      <p:pic>
        <p:nvPicPr>
          <p:cNvPr id="6" name="Picture 5">
            <a:extLst>
              <a:ext uri="{FF2B5EF4-FFF2-40B4-BE49-F238E27FC236}">
                <a16:creationId xmlns:a16="http://schemas.microsoft.com/office/drawing/2014/main" id="{AECFBF6F-F71D-8402-A966-174DBFA1DF95}"/>
              </a:ext>
            </a:extLst>
          </p:cNvPr>
          <p:cNvPicPr>
            <a:picLocks noChangeAspect="1"/>
          </p:cNvPicPr>
          <p:nvPr/>
        </p:nvPicPr>
        <p:blipFill>
          <a:blip r:embed="rId3"/>
          <a:stretch>
            <a:fillRect/>
          </a:stretch>
        </p:blipFill>
        <p:spPr>
          <a:xfrm>
            <a:off x="1625661" y="136525"/>
            <a:ext cx="5892678" cy="1602532"/>
          </a:xfrm>
          <a:prstGeom prst="rect">
            <a:avLst/>
          </a:prstGeom>
        </p:spPr>
      </p:pic>
      <p:pic>
        <p:nvPicPr>
          <p:cNvPr id="10" name="Picture 9">
            <a:extLst>
              <a:ext uri="{FF2B5EF4-FFF2-40B4-BE49-F238E27FC236}">
                <a16:creationId xmlns:a16="http://schemas.microsoft.com/office/drawing/2014/main" id="{A9DDA271-7BE0-A561-87E1-A29C5D901B9D}"/>
              </a:ext>
            </a:extLst>
          </p:cNvPr>
          <p:cNvPicPr>
            <a:picLocks noChangeAspect="1"/>
          </p:cNvPicPr>
          <p:nvPr/>
        </p:nvPicPr>
        <p:blipFill>
          <a:blip r:embed="rId4"/>
          <a:srcRect b="21571"/>
          <a:stretch>
            <a:fillRect/>
          </a:stretch>
        </p:blipFill>
        <p:spPr>
          <a:xfrm>
            <a:off x="4860032" y="2666581"/>
            <a:ext cx="3634214" cy="1524837"/>
          </a:xfrm>
          <a:prstGeom prst="rect">
            <a:avLst/>
          </a:prstGeom>
        </p:spPr>
      </p:pic>
      <p:pic>
        <p:nvPicPr>
          <p:cNvPr id="12" name="Picture 11">
            <a:extLst>
              <a:ext uri="{FF2B5EF4-FFF2-40B4-BE49-F238E27FC236}">
                <a16:creationId xmlns:a16="http://schemas.microsoft.com/office/drawing/2014/main" id="{D48F9C70-232D-D910-61B9-91438BEB0CEE}"/>
              </a:ext>
            </a:extLst>
          </p:cNvPr>
          <p:cNvPicPr>
            <a:picLocks noChangeAspect="1"/>
          </p:cNvPicPr>
          <p:nvPr/>
        </p:nvPicPr>
        <p:blipFill>
          <a:blip r:embed="rId5"/>
          <a:stretch>
            <a:fillRect/>
          </a:stretch>
        </p:blipFill>
        <p:spPr>
          <a:xfrm>
            <a:off x="115811" y="3244384"/>
            <a:ext cx="2007917" cy="2159608"/>
          </a:xfrm>
          <a:prstGeom prst="rect">
            <a:avLst/>
          </a:prstGeom>
        </p:spPr>
      </p:pic>
      <p:sp>
        <p:nvSpPr>
          <p:cNvPr id="13" name="TextBox 12">
            <a:extLst>
              <a:ext uri="{FF2B5EF4-FFF2-40B4-BE49-F238E27FC236}">
                <a16:creationId xmlns:a16="http://schemas.microsoft.com/office/drawing/2014/main" id="{F0869B62-37B1-5718-1BD5-3330BC5FA8FB}"/>
              </a:ext>
            </a:extLst>
          </p:cNvPr>
          <p:cNvSpPr txBox="1"/>
          <p:nvPr/>
        </p:nvSpPr>
        <p:spPr>
          <a:xfrm>
            <a:off x="251520" y="1785590"/>
            <a:ext cx="8640960" cy="830997"/>
          </a:xfrm>
          <a:prstGeom prst="rect">
            <a:avLst/>
          </a:prstGeom>
          <a:noFill/>
        </p:spPr>
        <p:txBody>
          <a:bodyPr wrap="square" rtlCol="0">
            <a:spAutoFit/>
          </a:bodyPr>
          <a:lstStyle/>
          <a:p>
            <a:r>
              <a:rPr lang="en-GB" sz="1600" dirty="0"/>
              <a:t>Future developments section</a:t>
            </a:r>
          </a:p>
          <a:p>
            <a:r>
              <a:rPr lang="en-GB" sz="1600" dirty="0"/>
              <a:t>“We describe two different approaches to reduce or cancel the effects of charge sharing, one at the </a:t>
            </a:r>
            <a:r>
              <a:rPr lang="en-GB" sz="1600" b="1" dirty="0"/>
              <a:t>detector level </a:t>
            </a:r>
            <a:r>
              <a:rPr lang="en-GB" sz="1600" dirty="0"/>
              <a:t>and the other one at the </a:t>
            </a:r>
            <a:r>
              <a:rPr lang="en-GB" sz="1600" b="1" dirty="0"/>
              <a:t>electronics level</a:t>
            </a:r>
            <a:r>
              <a:rPr lang="en-GB" sz="1600" dirty="0"/>
              <a:t>.”</a:t>
            </a:r>
          </a:p>
        </p:txBody>
      </p:sp>
      <p:sp>
        <p:nvSpPr>
          <p:cNvPr id="14" name="TextBox 13">
            <a:extLst>
              <a:ext uri="{FF2B5EF4-FFF2-40B4-BE49-F238E27FC236}">
                <a16:creationId xmlns:a16="http://schemas.microsoft.com/office/drawing/2014/main" id="{ED87798F-D63E-B397-AF6F-200272B5D057}"/>
              </a:ext>
            </a:extLst>
          </p:cNvPr>
          <p:cNvSpPr txBox="1"/>
          <p:nvPr/>
        </p:nvSpPr>
        <p:spPr>
          <a:xfrm>
            <a:off x="2148969" y="3416247"/>
            <a:ext cx="2106821" cy="1815882"/>
          </a:xfrm>
          <a:prstGeom prst="rect">
            <a:avLst/>
          </a:prstGeom>
          <a:noFill/>
        </p:spPr>
        <p:txBody>
          <a:bodyPr wrap="square" rtlCol="0">
            <a:spAutoFit/>
          </a:bodyPr>
          <a:lstStyle/>
          <a:p>
            <a:r>
              <a:rPr lang="en-GB" sz="1400" b="1" dirty="0"/>
              <a:t>Detector level</a:t>
            </a:r>
            <a:r>
              <a:rPr lang="en-GB" sz="1400" dirty="0"/>
              <a:t>: use hexagonal pixels to create an homogeneous environment for each pixel where the distance between neighbouring pixels is constant in all directions.</a:t>
            </a:r>
          </a:p>
        </p:txBody>
      </p:sp>
      <p:sp>
        <p:nvSpPr>
          <p:cNvPr id="15" name="Rectangle 14">
            <a:extLst>
              <a:ext uri="{FF2B5EF4-FFF2-40B4-BE49-F238E27FC236}">
                <a16:creationId xmlns:a16="http://schemas.microsoft.com/office/drawing/2014/main" id="{1EEE9BB5-0E6B-0202-F306-618134611E06}"/>
              </a:ext>
            </a:extLst>
          </p:cNvPr>
          <p:cNvSpPr/>
          <p:nvPr/>
        </p:nvSpPr>
        <p:spPr>
          <a:xfrm>
            <a:off x="115811" y="2676494"/>
            <a:ext cx="4096150" cy="3024337"/>
          </a:xfrm>
          <a:prstGeom prst="rect">
            <a:avLst/>
          </a:prstGeom>
          <a:noFill/>
          <a:ln>
            <a:solidFill>
              <a:schemeClr val="tx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27D9E986-3A31-1D98-A14D-8F1C2B4A5B5F}"/>
              </a:ext>
            </a:extLst>
          </p:cNvPr>
          <p:cNvSpPr txBox="1"/>
          <p:nvPr/>
        </p:nvSpPr>
        <p:spPr>
          <a:xfrm>
            <a:off x="4427985" y="4147874"/>
            <a:ext cx="4680520" cy="2677656"/>
          </a:xfrm>
          <a:prstGeom prst="rect">
            <a:avLst/>
          </a:prstGeom>
          <a:noFill/>
        </p:spPr>
        <p:txBody>
          <a:bodyPr wrap="square">
            <a:spAutoFit/>
          </a:bodyPr>
          <a:lstStyle/>
          <a:p>
            <a:r>
              <a:rPr lang="en-GB" sz="1400" b="1" dirty="0"/>
              <a:t>Electronics level: </a:t>
            </a:r>
            <a:r>
              <a:rPr lang="en-GB" sz="1400" dirty="0"/>
              <a:t>“The discriminator output pulse length is proportional to the charge of the detected particle in this case”.</a:t>
            </a:r>
          </a:p>
          <a:p>
            <a:r>
              <a:rPr lang="en-GB" sz="1400" b="1" dirty="0"/>
              <a:t>Position information: </a:t>
            </a:r>
            <a:r>
              <a:rPr lang="en-GB" sz="1400" dirty="0"/>
              <a:t>“if the local pulse length is longer than any of the other six </a:t>
            </a:r>
            <a:r>
              <a:rPr lang="en-GB" sz="1400" dirty="0" err="1"/>
              <a:t>neighboring</a:t>
            </a:r>
            <a:r>
              <a:rPr lang="en-GB" sz="1400" dirty="0"/>
              <a:t> pixel pulses, then the local pixel collected the biggest share of charge generated by the incoming detected particle”</a:t>
            </a:r>
          </a:p>
          <a:p>
            <a:r>
              <a:rPr lang="en-GB" sz="1400" b="1" dirty="0"/>
              <a:t>Energy information: </a:t>
            </a:r>
            <a:r>
              <a:rPr lang="en-GB" sz="1400" dirty="0"/>
              <a:t>“adding up all the discriminator pulses, one can get the total deposited charge in this seven-pixel cluster”</a:t>
            </a:r>
          </a:p>
          <a:p>
            <a:r>
              <a:rPr lang="en-GB" sz="1400" dirty="0"/>
              <a:t>The two conditions must be asserted to increment the counter.</a:t>
            </a:r>
          </a:p>
        </p:txBody>
      </p:sp>
      <p:sp>
        <p:nvSpPr>
          <p:cNvPr id="18" name="Rectangle 17">
            <a:extLst>
              <a:ext uri="{FF2B5EF4-FFF2-40B4-BE49-F238E27FC236}">
                <a16:creationId xmlns:a16="http://schemas.microsoft.com/office/drawing/2014/main" id="{861254E5-28E2-C138-D5B5-0B09E1E8FC1C}"/>
              </a:ext>
            </a:extLst>
          </p:cNvPr>
          <p:cNvSpPr/>
          <p:nvPr/>
        </p:nvSpPr>
        <p:spPr>
          <a:xfrm>
            <a:off x="4332929" y="2663120"/>
            <a:ext cx="4695259" cy="4122933"/>
          </a:xfrm>
          <a:prstGeom prst="rect">
            <a:avLst/>
          </a:prstGeom>
          <a:noFill/>
          <a:ln>
            <a:solidFill>
              <a:schemeClr val="tx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E13A481F-7490-15D2-CBFA-B71E6FBEE85F}"/>
              </a:ext>
            </a:extLst>
          </p:cNvPr>
          <p:cNvSpPr txBox="1"/>
          <p:nvPr/>
        </p:nvSpPr>
        <p:spPr>
          <a:xfrm>
            <a:off x="161807" y="5760738"/>
            <a:ext cx="4078273" cy="1015663"/>
          </a:xfrm>
          <a:prstGeom prst="rect">
            <a:avLst/>
          </a:prstGeom>
          <a:noFill/>
        </p:spPr>
        <p:txBody>
          <a:bodyPr wrap="square">
            <a:spAutoFit/>
          </a:bodyPr>
          <a:lstStyle/>
          <a:p>
            <a:r>
              <a:rPr lang="en-GB" sz="1200" dirty="0"/>
              <a:t>[…] very difficult to achieve with our actual design technology (0.25</a:t>
            </a:r>
            <a:r>
              <a:rPr lang="en-GB" sz="1200" dirty="0">
                <a:latin typeface="Symbol" panose="05050102010706020507" pitchFamily="18" charset="2"/>
              </a:rPr>
              <a:t>m</a:t>
            </a:r>
            <a:r>
              <a:rPr lang="en-GB" sz="1200" dirty="0"/>
              <a:t>m minimum gate length and 6-metal layers). This can be overcome by moving to newer commercial CMOS deep submicron technologies with smaller gate length and more interconnection metal layers. […]</a:t>
            </a:r>
          </a:p>
        </p:txBody>
      </p:sp>
      <p:sp>
        <p:nvSpPr>
          <p:cNvPr id="21" name="TextBox 20">
            <a:extLst>
              <a:ext uri="{FF2B5EF4-FFF2-40B4-BE49-F238E27FC236}">
                <a16:creationId xmlns:a16="http://schemas.microsoft.com/office/drawing/2014/main" id="{1A7DAB1B-DFD7-8833-F43D-9CCE738C6330}"/>
              </a:ext>
            </a:extLst>
          </p:cNvPr>
          <p:cNvSpPr txBox="1"/>
          <p:nvPr/>
        </p:nvSpPr>
        <p:spPr>
          <a:xfrm rot="19820237">
            <a:off x="7020272" y="723706"/>
            <a:ext cx="1666528" cy="380244"/>
          </a:xfrm>
          <a:prstGeom prst="rect">
            <a:avLst/>
          </a:prstGeom>
          <a:noFill/>
        </p:spPr>
        <p:txBody>
          <a:bodyPr wrap="square" rtlCol="0">
            <a:spAutoFit/>
          </a:bodyPr>
          <a:lstStyle/>
          <a:p>
            <a:r>
              <a:rPr lang="en-GB" dirty="0"/>
              <a:t>0.25</a:t>
            </a:r>
            <a:r>
              <a:rPr lang="en-GB" dirty="0">
                <a:latin typeface="Symbol" panose="05050102010706020507" pitchFamily="18" charset="2"/>
              </a:rPr>
              <a:t>m</a:t>
            </a:r>
            <a:r>
              <a:rPr lang="en-GB" dirty="0"/>
              <a:t>m CMOS</a:t>
            </a:r>
          </a:p>
        </p:txBody>
      </p:sp>
      <p:sp>
        <p:nvSpPr>
          <p:cNvPr id="2" name="TextBox 1">
            <a:extLst>
              <a:ext uri="{FF2B5EF4-FFF2-40B4-BE49-F238E27FC236}">
                <a16:creationId xmlns:a16="http://schemas.microsoft.com/office/drawing/2014/main" id="{5EBA4858-771E-F4AF-95B4-5434E5DAE69E}"/>
              </a:ext>
            </a:extLst>
          </p:cNvPr>
          <p:cNvSpPr txBox="1"/>
          <p:nvPr/>
        </p:nvSpPr>
        <p:spPr>
          <a:xfrm rot="19820237">
            <a:off x="-25761" y="502017"/>
            <a:ext cx="1666528" cy="380244"/>
          </a:xfrm>
          <a:prstGeom prst="rect">
            <a:avLst/>
          </a:prstGeom>
          <a:noFill/>
        </p:spPr>
        <p:txBody>
          <a:bodyPr wrap="square" rtlCol="0">
            <a:spAutoFit/>
          </a:bodyPr>
          <a:lstStyle/>
          <a:p>
            <a:r>
              <a:rPr lang="en-GB" dirty="0"/>
              <a:t>October 2002</a:t>
            </a:r>
          </a:p>
        </p:txBody>
      </p:sp>
    </p:spTree>
    <p:extLst>
      <p:ext uri="{BB962C8B-B14F-4D97-AF65-F5344CB8AC3E}">
        <p14:creationId xmlns:p14="http://schemas.microsoft.com/office/powerpoint/2010/main" val="1169720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8652C9-0252-EC32-5BD6-A88940AFC401}"/>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CBC6FD17-A4C9-8C88-D617-6785202740B4}"/>
              </a:ext>
            </a:extLst>
          </p:cNvPr>
          <p:cNvSpPr>
            <a:spLocks noChangeArrowheads="1"/>
          </p:cNvSpPr>
          <p:nvPr/>
        </p:nvSpPr>
        <p:spPr bwMode="auto">
          <a:xfrm>
            <a:off x="251520" y="2492896"/>
            <a:ext cx="864096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r>
              <a:rPr lang="en-GB" sz="5400" dirty="0"/>
              <a:t>Medipix3 prototype chip</a:t>
            </a:r>
          </a:p>
        </p:txBody>
      </p:sp>
      <p:sp>
        <p:nvSpPr>
          <p:cNvPr id="3" name="Slide Number Placeholder 2">
            <a:extLst>
              <a:ext uri="{FF2B5EF4-FFF2-40B4-BE49-F238E27FC236}">
                <a16:creationId xmlns:a16="http://schemas.microsoft.com/office/drawing/2014/main" id="{74724736-8451-2BFE-4B4B-AB017F6EC742}"/>
              </a:ext>
            </a:extLst>
          </p:cNvPr>
          <p:cNvSpPr>
            <a:spLocks noGrp="1"/>
          </p:cNvSpPr>
          <p:nvPr>
            <p:ph type="sldNum" sz="quarter" idx="12"/>
          </p:nvPr>
        </p:nvSpPr>
        <p:spPr/>
        <p:txBody>
          <a:bodyPr/>
          <a:lstStyle/>
          <a:p>
            <a:fld id="{D251A0BC-E5D3-4A65-8506-4DFA341A4396}" type="slidenum">
              <a:rPr lang="fr-FR" smtClean="0"/>
              <a:t>8</a:t>
            </a:fld>
            <a:endParaRPr lang="fr-FR" dirty="0"/>
          </a:p>
        </p:txBody>
      </p:sp>
    </p:spTree>
    <p:extLst>
      <p:ext uri="{BB962C8B-B14F-4D97-AF65-F5344CB8AC3E}">
        <p14:creationId xmlns:p14="http://schemas.microsoft.com/office/powerpoint/2010/main" val="36762480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0CC5679-FFB4-AE24-89F7-C54699A3AF6B}"/>
              </a:ext>
            </a:extLst>
          </p:cNvPr>
          <p:cNvSpPr>
            <a:spLocks noGrp="1"/>
          </p:cNvSpPr>
          <p:nvPr>
            <p:ph type="sldNum" sz="quarter" idx="12"/>
          </p:nvPr>
        </p:nvSpPr>
        <p:spPr/>
        <p:txBody>
          <a:bodyPr/>
          <a:lstStyle/>
          <a:p>
            <a:fld id="{D251A0BC-E5D3-4A65-8506-4DFA341A4396}" type="slidenum">
              <a:rPr lang="fr-FR" smtClean="0"/>
              <a:t>9</a:t>
            </a:fld>
            <a:endParaRPr lang="fr-FR"/>
          </a:p>
        </p:txBody>
      </p:sp>
      <p:pic>
        <p:nvPicPr>
          <p:cNvPr id="5" name="Picture 7" descr="mpx3test_b">
            <a:extLst>
              <a:ext uri="{FF2B5EF4-FFF2-40B4-BE49-F238E27FC236}">
                <a16:creationId xmlns:a16="http://schemas.microsoft.com/office/drawing/2014/main" id="{8E5CC73D-3592-CA9B-422D-19721BAEBAA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178" t="25111" r="22756" b="13698"/>
          <a:stretch/>
        </p:blipFill>
        <p:spPr bwMode="auto">
          <a:xfrm rot="5400000">
            <a:off x="-75243" y="2522048"/>
            <a:ext cx="4392786" cy="2731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Line 11">
            <a:extLst>
              <a:ext uri="{FF2B5EF4-FFF2-40B4-BE49-F238E27FC236}">
                <a16:creationId xmlns:a16="http://schemas.microsoft.com/office/drawing/2014/main" id="{C74442EB-415B-2A2E-29B1-FDC44E8E2344}"/>
              </a:ext>
            </a:extLst>
          </p:cNvPr>
          <p:cNvSpPr>
            <a:spLocks noChangeShapeType="1"/>
          </p:cNvSpPr>
          <p:nvPr/>
        </p:nvSpPr>
        <p:spPr bwMode="auto">
          <a:xfrm rot="5400000">
            <a:off x="-1481961" y="3876372"/>
            <a:ext cx="3960440" cy="22498"/>
          </a:xfrm>
          <a:prstGeom prst="line">
            <a:avLst/>
          </a:prstGeom>
          <a:noFill/>
          <a:ln w="28575">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 name="Text Box 12">
            <a:extLst>
              <a:ext uri="{FF2B5EF4-FFF2-40B4-BE49-F238E27FC236}">
                <a16:creationId xmlns:a16="http://schemas.microsoft.com/office/drawing/2014/main" id="{F68EA943-1A37-96D0-1ECF-A54AF85C37AA}"/>
              </a:ext>
            </a:extLst>
          </p:cNvPr>
          <p:cNvSpPr txBox="1">
            <a:spLocks noChangeArrowheads="1"/>
          </p:cNvSpPr>
          <p:nvPr/>
        </p:nvSpPr>
        <p:spPr bwMode="auto">
          <a:xfrm rot="16200000">
            <a:off x="6799" y="3653281"/>
            <a:ext cx="960423" cy="338554"/>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en-US" sz="1600" b="0" dirty="0">
                <a:latin typeface="+mn-lt"/>
              </a:rPr>
              <a:t>2mm</a:t>
            </a:r>
          </a:p>
        </p:txBody>
      </p:sp>
      <p:sp>
        <p:nvSpPr>
          <p:cNvPr id="8" name="Line 11">
            <a:extLst>
              <a:ext uri="{FF2B5EF4-FFF2-40B4-BE49-F238E27FC236}">
                <a16:creationId xmlns:a16="http://schemas.microsoft.com/office/drawing/2014/main" id="{4DBD4F0D-31CE-239D-36E5-EBC1EDDEC7F7}"/>
              </a:ext>
            </a:extLst>
          </p:cNvPr>
          <p:cNvSpPr>
            <a:spLocks noChangeShapeType="1"/>
          </p:cNvSpPr>
          <p:nvPr/>
        </p:nvSpPr>
        <p:spPr bwMode="auto">
          <a:xfrm rot="5400000" flipH="1">
            <a:off x="2159731" y="5207829"/>
            <a:ext cx="2" cy="2232249"/>
          </a:xfrm>
          <a:prstGeom prst="line">
            <a:avLst/>
          </a:prstGeom>
          <a:noFill/>
          <a:ln w="28575">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 name="Text Box 12">
            <a:extLst>
              <a:ext uri="{FF2B5EF4-FFF2-40B4-BE49-F238E27FC236}">
                <a16:creationId xmlns:a16="http://schemas.microsoft.com/office/drawing/2014/main" id="{96CE7154-889C-A65A-3CEF-7DDDD98D3C59}"/>
              </a:ext>
            </a:extLst>
          </p:cNvPr>
          <p:cNvSpPr txBox="1">
            <a:spLocks noChangeArrowheads="1"/>
          </p:cNvSpPr>
          <p:nvPr/>
        </p:nvSpPr>
        <p:spPr bwMode="auto">
          <a:xfrm>
            <a:off x="1677296" y="6165259"/>
            <a:ext cx="960423" cy="338554"/>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en-US" sz="1600" b="0" dirty="0">
                <a:latin typeface="+mn-lt"/>
              </a:rPr>
              <a:t>1.2mm</a:t>
            </a:r>
          </a:p>
        </p:txBody>
      </p:sp>
      <p:pic>
        <p:nvPicPr>
          <p:cNvPr id="19" name="Picture 18">
            <a:extLst>
              <a:ext uri="{FF2B5EF4-FFF2-40B4-BE49-F238E27FC236}">
                <a16:creationId xmlns:a16="http://schemas.microsoft.com/office/drawing/2014/main" id="{274FB999-B086-783B-3F5E-79B475F488B0}"/>
              </a:ext>
            </a:extLst>
          </p:cNvPr>
          <p:cNvPicPr>
            <a:picLocks noChangeAspect="1"/>
          </p:cNvPicPr>
          <p:nvPr/>
        </p:nvPicPr>
        <p:blipFill>
          <a:blip r:embed="rId4"/>
          <a:stretch>
            <a:fillRect/>
          </a:stretch>
        </p:blipFill>
        <p:spPr>
          <a:xfrm>
            <a:off x="1798500" y="9560"/>
            <a:ext cx="5310052" cy="1441730"/>
          </a:xfrm>
          <a:prstGeom prst="rect">
            <a:avLst/>
          </a:prstGeom>
        </p:spPr>
      </p:pic>
      <p:pic>
        <p:nvPicPr>
          <p:cNvPr id="20" name="Picture 19">
            <a:extLst>
              <a:ext uri="{FF2B5EF4-FFF2-40B4-BE49-F238E27FC236}">
                <a16:creationId xmlns:a16="http://schemas.microsoft.com/office/drawing/2014/main" id="{9E87535E-2BE1-B64F-A10B-4B32268470F4}"/>
              </a:ext>
            </a:extLst>
          </p:cNvPr>
          <p:cNvPicPr>
            <a:picLocks noChangeAspect="1"/>
          </p:cNvPicPr>
          <p:nvPr/>
        </p:nvPicPr>
        <p:blipFill>
          <a:blip r:embed="rId5"/>
          <a:stretch>
            <a:fillRect/>
          </a:stretch>
        </p:blipFill>
        <p:spPr>
          <a:xfrm>
            <a:off x="4355976" y="1691228"/>
            <a:ext cx="3843203" cy="3600171"/>
          </a:xfrm>
          <a:prstGeom prst="rect">
            <a:avLst/>
          </a:prstGeom>
        </p:spPr>
      </p:pic>
      <p:sp>
        <p:nvSpPr>
          <p:cNvPr id="22" name="TextBox 21">
            <a:extLst>
              <a:ext uri="{FF2B5EF4-FFF2-40B4-BE49-F238E27FC236}">
                <a16:creationId xmlns:a16="http://schemas.microsoft.com/office/drawing/2014/main" id="{3F1031BB-E8C9-719A-2645-3261CE901D68}"/>
              </a:ext>
            </a:extLst>
          </p:cNvPr>
          <p:cNvSpPr txBox="1"/>
          <p:nvPr/>
        </p:nvSpPr>
        <p:spPr>
          <a:xfrm>
            <a:off x="3732792" y="5353455"/>
            <a:ext cx="5256584" cy="646331"/>
          </a:xfrm>
          <a:prstGeom prst="rect">
            <a:avLst/>
          </a:prstGeom>
          <a:noFill/>
        </p:spPr>
        <p:txBody>
          <a:bodyPr wrap="square">
            <a:spAutoFit/>
          </a:bodyPr>
          <a:lstStyle/>
          <a:p>
            <a:r>
              <a:rPr lang="en-GB" sz="1200" dirty="0"/>
              <a:t>1) Preampliﬁer. 2) Shaper. 3) 2x discriminators containing a 4-bit DAC each for threshold adjustment. 4) Control Logic. 5) 2x 15-bit counters. 6) 19x conﬁguration bits. 7) Arbitration logic for charge allocation.</a:t>
            </a:r>
          </a:p>
        </p:txBody>
      </p:sp>
      <p:sp>
        <p:nvSpPr>
          <p:cNvPr id="23" name="TextBox 22">
            <a:extLst>
              <a:ext uri="{FF2B5EF4-FFF2-40B4-BE49-F238E27FC236}">
                <a16:creationId xmlns:a16="http://schemas.microsoft.com/office/drawing/2014/main" id="{23BC6961-EEB4-5479-023D-69A6982DAF92}"/>
              </a:ext>
            </a:extLst>
          </p:cNvPr>
          <p:cNvSpPr txBox="1"/>
          <p:nvPr/>
        </p:nvSpPr>
        <p:spPr>
          <a:xfrm rot="19820237">
            <a:off x="7020272" y="729162"/>
            <a:ext cx="1666528" cy="369332"/>
          </a:xfrm>
          <a:prstGeom prst="rect">
            <a:avLst/>
          </a:prstGeom>
          <a:noFill/>
        </p:spPr>
        <p:txBody>
          <a:bodyPr wrap="square" rtlCol="0">
            <a:spAutoFit/>
          </a:bodyPr>
          <a:lstStyle/>
          <a:p>
            <a:r>
              <a:rPr lang="en-GB" dirty="0"/>
              <a:t>0.13</a:t>
            </a:r>
            <a:r>
              <a:rPr lang="en-GB" dirty="0">
                <a:latin typeface="Symbol" panose="05050102010706020507" pitchFamily="18" charset="2"/>
              </a:rPr>
              <a:t>m</a:t>
            </a:r>
            <a:r>
              <a:rPr lang="en-GB" dirty="0"/>
              <a:t>m CMOS</a:t>
            </a:r>
          </a:p>
        </p:txBody>
      </p:sp>
      <p:sp>
        <p:nvSpPr>
          <p:cNvPr id="2" name="TextBox 1">
            <a:extLst>
              <a:ext uri="{FF2B5EF4-FFF2-40B4-BE49-F238E27FC236}">
                <a16:creationId xmlns:a16="http://schemas.microsoft.com/office/drawing/2014/main" id="{ECF23D7C-74ED-265F-A46D-93386C447120}"/>
              </a:ext>
            </a:extLst>
          </p:cNvPr>
          <p:cNvSpPr txBox="1"/>
          <p:nvPr/>
        </p:nvSpPr>
        <p:spPr>
          <a:xfrm rot="19820237">
            <a:off x="111557" y="194499"/>
            <a:ext cx="1666528" cy="1200329"/>
          </a:xfrm>
          <a:prstGeom prst="rect">
            <a:avLst/>
          </a:prstGeom>
          <a:noFill/>
        </p:spPr>
        <p:txBody>
          <a:bodyPr wrap="square" rtlCol="0">
            <a:spAutoFit/>
          </a:bodyPr>
          <a:lstStyle/>
          <a:p>
            <a:r>
              <a:rPr lang="en-GB" dirty="0"/>
              <a:t>Start design: June 2004</a:t>
            </a:r>
          </a:p>
          <a:p>
            <a:r>
              <a:rPr lang="en-GB" dirty="0"/>
              <a:t>Submission: December 2005</a:t>
            </a:r>
          </a:p>
        </p:txBody>
      </p:sp>
    </p:spTree>
    <p:extLst>
      <p:ext uri="{BB962C8B-B14F-4D97-AF65-F5344CB8AC3E}">
        <p14:creationId xmlns:p14="http://schemas.microsoft.com/office/powerpoint/2010/main" val="41636007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369656</TotalTime>
  <Words>4181</Words>
  <Application>Microsoft Office PowerPoint</Application>
  <PresentationFormat>On-screen Show (4:3)</PresentationFormat>
  <Paragraphs>525</Paragraphs>
  <Slides>46</Slides>
  <Notes>44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46</vt:i4>
      </vt:variant>
    </vt:vector>
  </HeadingPairs>
  <TitlesOfParts>
    <vt:vector size="58" baseType="lpstr">
      <vt:lpstr>-apple-system</vt:lpstr>
      <vt:lpstr>Aptos</vt:lpstr>
      <vt:lpstr>Aptos Display</vt:lpstr>
      <vt:lpstr>Aptos Narrow</vt:lpstr>
      <vt:lpstr>Arial</vt:lpstr>
      <vt:lpstr>Brush Script MT</vt:lpstr>
      <vt:lpstr>Calibri</vt:lpstr>
      <vt:lpstr>Garamond</vt:lpstr>
      <vt:lpstr>Symbol</vt:lpstr>
      <vt:lpstr>Times New Roman</vt:lpstr>
      <vt:lpstr>Wingdings</vt:lpstr>
      <vt:lpstr>Office Theme</vt:lpstr>
      <vt:lpstr>PowerPoint Presentation</vt:lpstr>
      <vt:lpstr>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Antenna effects</vt:lpstr>
      <vt:lpstr>Antenna effects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TSVs</vt:lpstr>
      <vt:lpstr>TSVs</vt:lpstr>
      <vt:lpstr>Through Silicon Vias on the Medipix3RX ASIC</vt:lpstr>
      <vt:lpstr>PowerPoint Presentation</vt:lpstr>
      <vt:lpstr>PowerPoint Presentation</vt:lpstr>
      <vt:lpstr>PowerPoint Presentation</vt:lpstr>
      <vt:lpstr>PowerPoint Presentation</vt:lpstr>
      <vt:lpstr>Maximum count rates (Mcps/mm2) vs pixel size (mm)</vt:lpstr>
      <vt:lpstr>PowerPoint Presentation</vt:lpstr>
      <vt:lpstr>Summary and conclusions</vt:lpstr>
      <vt:lpstr>PowerPoint Presentation</vt:lpstr>
      <vt:lpstr>PowerPoint Presentation</vt:lpstr>
      <vt:lpstr>Medipix 2, 4 and 3 collaborations</vt:lpstr>
      <vt:lpstr>PowerPoint Presentation</vt:lpstr>
      <vt:lpstr>PowerPoint Presentation</vt:lpstr>
      <vt:lpstr>PowerPoint Presentation</vt:lpstr>
      <vt:lpstr>On-Pixel Charge Sharing Correction</vt:lpstr>
      <vt:lpstr>PowerPoint Presentation</vt:lpstr>
      <vt:lpstr>PowerPoint Presentation</vt:lpstr>
      <vt:lpstr>PowerPoint Presentation</vt:lpstr>
      <vt:lpstr>On-Pixel Charge Sharing Correction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Equalization with fluorescence from Cu target</dc:title>
  <dc:creator>Rafael Ballabriga Sune</dc:creator>
  <cp:lastModifiedBy>Rafael Ballabriga Sune</cp:lastModifiedBy>
  <cp:revision>2384</cp:revision>
  <cp:lastPrinted>2025-09-18T15:20:52Z</cp:lastPrinted>
  <dcterms:created xsi:type="dcterms:W3CDTF">2013-03-22T16:58:57Z</dcterms:created>
  <dcterms:modified xsi:type="dcterms:W3CDTF">2025-09-22T20:32:55Z</dcterms:modified>
</cp:coreProperties>
</file>