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5" r:id="rId1"/>
  </p:sldMasterIdLst>
  <p:notesMasterIdLst>
    <p:notesMasterId r:id="rId33"/>
  </p:notesMasterIdLst>
  <p:sldIdLst>
    <p:sldId id="256" r:id="rId2"/>
    <p:sldId id="437" r:id="rId3"/>
    <p:sldId id="438" r:id="rId4"/>
    <p:sldId id="439" r:id="rId5"/>
    <p:sldId id="290" r:id="rId6"/>
    <p:sldId id="462" r:id="rId7"/>
    <p:sldId id="281" r:id="rId8"/>
    <p:sldId id="457" r:id="rId9"/>
    <p:sldId id="467" r:id="rId10"/>
    <p:sldId id="464" r:id="rId11"/>
    <p:sldId id="455" r:id="rId12"/>
    <p:sldId id="470" r:id="rId13"/>
    <p:sldId id="471" r:id="rId14"/>
    <p:sldId id="284" r:id="rId15"/>
    <p:sldId id="302" r:id="rId16"/>
    <p:sldId id="451" r:id="rId17"/>
    <p:sldId id="443" r:id="rId18"/>
    <p:sldId id="376" r:id="rId19"/>
    <p:sldId id="458" r:id="rId20"/>
    <p:sldId id="466" r:id="rId21"/>
    <p:sldId id="452" r:id="rId22"/>
    <p:sldId id="449" r:id="rId23"/>
    <p:sldId id="456" r:id="rId24"/>
    <p:sldId id="448" r:id="rId25"/>
    <p:sldId id="472" r:id="rId26"/>
    <p:sldId id="436" r:id="rId27"/>
    <p:sldId id="421" r:id="rId28"/>
    <p:sldId id="422" r:id="rId29"/>
    <p:sldId id="447" r:id="rId30"/>
    <p:sldId id="418" r:id="rId31"/>
    <p:sldId id="420" r:id="rId3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00"/>
    <a:srgbClr val="00FFFF"/>
    <a:srgbClr val="D883FF"/>
    <a:srgbClr val="92D051"/>
    <a:srgbClr val="632522"/>
    <a:srgbClr val="9B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362"/>
    <p:restoredTop sz="96281"/>
  </p:normalViewPr>
  <p:slideViewPr>
    <p:cSldViewPr snapToGrid="0" snapToObjects="1">
      <p:cViewPr>
        <p:scale>
          <a:sx n="161" d="100"/>
          <a:sy n="161" d="100"/>
        </p:scale>
        <p:origin x="560" y="2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FA69C6-35B7-6D4C-B102-5BC1C23DF6BC}" type="datetimeFigureOut">
              <a:rPr lang="en-US" smtClean="0"/>
              <a:t>9/22/25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476E07-1C39-A54D-9C9F-5AC3B16E78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563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50A55-CF5E-F149-A19A-E49D48AB04C8}" type="datetimeFigureOut">
              <a:rPr lang="en-US" smtClean="0"/>
              <a:t>9/22/25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7D096-577C-F949-A091-DE21921F6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0375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50A55-CF5E-F149-A19A-E49D48AB04C8}" type="datetimeFigureOut">
              <a:rPr lang="en-US" smtClean="0"/>
              <a:t>9/22/25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7D096-577C-F949-A091-DE21921F6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709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50A55-CF5E-F149-A19A-E49D48AB04C8}" type="datetimeFigureOut">
              <a:rPr lang="en-US" smtClean="0"/>
              <a:t>9/22/25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7D096-577C-F949-A091-DE21921F6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506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780" y="0"/>
            <a:ext cx="7886700" cy="537814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FF0000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780" y="639752"/>
            <a:ext cx="8597544" cy="3932247"/>
          </a:xfrm>
        </p:spPr>
        <p:txBody>
          <a:bodyPr>
            <a:noAutofit/>
          </a:bodyPr>
          <a:lstStyle>
            <a:lvl1pPr>
              <a:defRPr sz="2000"/>
            </a:lvl1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720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50A55-CF5E-F149-A19A-E49D48AB04C8}" type="datetimeFigureOut">
              <a:rPr lang="en-US" smtClean="0"/>
              <a:t>9/22/25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7D096-577C-F949-A091-DE21921F6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300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50A55-CF5E-F149-A19A-E49D48AB04C8}" type="datetimeFigureOut">
              <a:rPr lang="en-US" smtClean="0"/>
              <a:t>9/22/25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7D096-577C-F949-A091-DE21921F6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128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50A55-CF5E-F149-A19A-E49D48AB04C8}" type="datetimeFigureOut">
              <a:rPr lang="en-US" smtClean="0"/>
              <a:t>9/22/25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7D096-577C-F949-A091-DE21921F6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601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50A55-CF5E-F149-A19A-E49D48AB04C8}" type="datetimeFigureOut">
              <a:rPr lang="en-US" smtClean="0"/>
              <a:t>9/22/25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7D096-577C-F949-A091-DE21921F6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418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50A55-CF5E-F149-A19A-E49D48AB04C8}" type="datetimeFigureOut">
              <a:rPr lang="en-US" smtClean="0"/>
              <a:t>9/22/25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7D096-577C-F949-A091-DE21921F6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564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50A55-CF5E-F149-A19A-E49D48AB04C8}" type="datetimeFigureOut">
              <a:rPr lang="en-US" smtClean="0"/>
              <a:t>9/22/25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7D096-577C-F949-A091-DE21921F6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36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50A55-CF5E-F149-A19A-E49D48AB04C8}" type="datetimeFigureOut">
              <a:rPr lang="en-US" smtClean="0"/>
              <a:t>9/22/25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7D096-577C-F949-A091-DE21921F6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044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9/22/25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Rechthoek">
            <a:extLst>
              <a:ext uri="{FF2B5EF4-FFF2-40B4-BE49-F238E27FC236}">
                <a16:creationId xmlns:a16="http://schemas.microsoft.com/office/drawing/2014/main" id="{4F77CEEF-F8EA-A753-5C0D-DA14F2265EA2}"/>
              </a:ext>
            </a:extLst>
          </p:cNvPr>
          <p:cNvSpPr/>
          <p:nvPr userDrawn="1"/>
        </p:nvSpPr>
        <p:spPr>
          <a:xfrm>
            <a:off x="0" y="4869655"/>
            <a:ext cx="9144000" cy="281777"/>
          </a:xfrm>
          <a:prstGeom prst="rect">
            <a:avLst/>
          </a:pr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2880"/>
          </a:p>
        </p:txBody>
      </p:sp>
      <p:sp>
        <p:nvSpPr>
          <p:cNvPr id="8" name="Dianummer">
            <a:extLst>
              <a:ext uri="{FF2B5EF4-FFF2-40B4-BE49-F238E27FC236}">
                <a16:creationId xmlns:a16="http://schemas.microsoft.com/office/drawing/2014/main" id="{1CD1463D-D1F0-6F77-90EC-901A296AA788}"/>
              </a:ext>
            </a:extLst>
          </p:cNvPr>
          <p:cNvSpPr txBox="1">
            <a:spLocks/>
          </p:cNvSpPr>
          <p:nvPr userDrawn="1"/>
        </p:nvSpPr>
        <p:spPr>
          <a:xfrm>
            <a:off x="158216" y="4915519"/>
            <a:ext cx="161904" cy="166199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3000" kern="1200" cap="none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6CB4B4D-7CA3-9044-876B-883B54F8677D}" type="slidenum">
              <a:rPr lang="en-GB" sz="1080" smtClean="0"/>
              <a:pPr/>
              <a:t>‹#›</a:t>
            </a:fld>
            <a:endParaRPr lang="en-GB" sz="2700" dirty="0"/>
          </a:p>
        </p:txBody>
      </p:sp>
      <p:sp>
        <p:nvSpPr>
          <p:cNvPr id="9" name="Tijdelijke aanduiding voor voettekst 9">
            <a:extLst>
              <a:ext uri="{FF2B5EF4-FFF2-40B4-BE49-F238E27FC236}">
                <a16:creationId xmlns:a16="http://schemas.microsoft.com/office/drawing/2014/main" id="{912BADA3-765F-D814-CF48-285894AD26BE}"/>
              </a:ext>
            </a:extLst>
          </p:cNvPr>
          <p:cNvSpPr txBox="1">
            <a:spLocks/>
          </p:cNvSpPr>
          <p:nvPr userDrawn="1"/>
        </p:nvSpPr>
        <p:spPr>
          <a:xfrm>
            <a:off x="1155010" y="4800678"/>
            <a:ext cx="7016729" cy="419724"/>
          </a:xfrm>
          <a:prstGeom prst="rect">
            <a:avLst/>
          </a:prstGeom>
        </p:spPr>
        <p:txBody>
          <a:bodyPr vert="horz" lIns="82296" tIns="41148" rIns="82296" bIns="41148" rtlCol="0" anchor="ctr"/>
          <a:lstStyle>
            <a:defPPr>
              <a:defRPr lang="en-US"/>
            </a:defPPr>
            <a:lvl1pPr marL="0" algn="l" defTabSz="914400" rtl="0" eaLnBrk="1" latinLnBrk="0" hangingPunct="1">
              <a:defRPr lang="nl-NL" sz="3000" b="0" i="0" u="none" strike="noStrike" kern="1200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80" dirty="0"/>
              <a:t>Novel sensors                    	 Martin van Beuzekom                           	22/9/2025</a:t>
            </a:r>
            <a:endParaRPr lang="mr-IN" sz="1080" dirty="0"/>
          </a:p>
        </p:txBody>
      </p:sp>
      <p:sp>
        <p:nvSpPr>
          <p:cNvPr id="10" name="Vorm">
            <a:extLst>
              <a:ext uri="{FF2B5EF4-FFF2-40B4-BE49-F238E27FC236}">
                <a16:creationId xmlns:a16="http://schemas.microsoft.com/office/drawing/2014/main" id="{88FAB7B4-2E9B-18A7-2575-8CD01F1C6030}"/>
              </a:ext>
            </a:extLst>
          </p:cNvPr>
          <p:cNvSpPr/>
          <p:nvPr userDrawn="1"/>
        </p:nvSpPr>
        <p:spPr>
          <a:xfrm rot="10800000">
            <a:off x="7728865" y="4869655"/>
            <a:ext cx="1415141" cy="2817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8427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2880"/>
          </a:p>
        </p:txBody>
      </p:sp>
      <p:pic>
        <p:nvPicPr>
          <p:cNvPr id="11" name="NIKHEF_LOGO.png" descr="NIKHEF_LOGO.png">
            <a:extLst>
              <a:ext uri="{FF2B5EF4-FFF2-40B4-BE49-F238E27FC236}">
                <a16:creationId xmlns:a16="http://schemas.microsoft.com/office/drawing/2014/main" id="{816AF2FD-4668-8EAC-7576-CF9AC40A7CEC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8251371" y="4886644"/>
            <a:ext cx="643042" cy="25168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726692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gif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4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i.org/10.1088/1748-0221/17/07/P07006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sv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gi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gif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svg"/><Relationship Id="rId4" Type="http://schemas.openxmlformats.org/officeDocument/2006/relationships/image" Target="../media/image4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sv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i.org/10.1016/j.nima.2022.167489" TargetMode="External"/><Relationship Id="rId4" Type="http://schemas.openxmlformats.org/officeDocument/2006/relationships/image" Target="../media/image57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88/1748-0221/16/07/P07035" TargetMode="External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png"/><Relationship Id="rId4" Type="http://schemas.openxmlformats.org/officeDocument/2006/relationships/image" Target="../media/image6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arxiv.org/abs/2503.15207" TargetMode="External"/><Relationship Id="rId4" Type="http://schemas.openxmlformats.org/officeDocument/2006/relationships/image" Target="../media/image19.sv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B4920C-A2C8-A2BC-0C0E-A803726677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9073" y="0"/>
            <a:ext cx="8325853" cy="179070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0F0202"/>
                </a:solidFill>
                <a:latin typeface="+mn-lt"/>
              </a:rPr>
              <a:t>Enabling Novel Sensor Designs with </a:t>
            </a:r>
            <a:r>
              <a:rPr lang="en-GB" dirty="0" err="1">
                <a:solidFill>
                  <a:srgbClr val="0F0202"/>
                </a:solidFill>
                <a:latin typeface="+mn-lt"/>
              </a:rPr>
              <a:t>Timepix</a:t>
            </a:r>
            <a:endParaRPr lang="en-US" dirty="0">
              <a:latin typeface="+mn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B5D3A5-30B7-B722-162E-F802B99E78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1171" y="2196266"/>
            <a:ext cx="7815313" cy="1418946"/>
          </a:xfrm>
        </p:spPr>
        <p:txBody>
          <a:bodyPr>
            <a:normAutofit/>
          </a:bodyPr>
          <a:lstStyle/>
          <a:p>
            <a:r>
              <a:rPr lang="en-US" dirty="0" err="1"/>
              <a:t>Medipix</a:t>
            </a:r>
            <a:r>
              <a:rPr lang="en-US" dirty="0"/>
              <a:t> and </a:t>
            </a:r>
            <a:r>
              <a:rPr lang="en-US" dirty="0" err="1"/>
              <a:t>Timepix</a:t>
            </a:r>
            <a:r>
              <a:rPr lang="en-US" dirty="0"/>
              <a:t> symposium </a:t>
            </a:r>
          </a:p>
          <a:p>
            <a:r>
              <a:rPr lang="en-US" dirty="0"/>
              <a:t>22 September 2025</a:t>
            </a:r>
          </a:p>
          <a:p>
            <a:endParaRPr lang="en-US" dirty="0"/>
          </a:p>
          <a:p>
            <a:r>
              <a:rPr lang="en-US" dirty="0"/>
              <a:t>Martin van Beuzekom</a:t>
            </a:r>
          </a:p>
        </p:txBody>
      </p:sp>
      <p:pic>
        <p:nvPicPr>
          <p:cNvPr id="5" name="Google Shape;60;p13">
            <a:extLst>
              <a:ext uri="{FF2B5EF4-FFF2-40B4-BE49-F238E27FC236}">
                <a16:creationId xmlns:a16="http://schemas.microsoft.com/office/drawing/2014/main" id="{3D57C180-EDFF-BC5B-1119-00CDBBE068E9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157091" y="3583727"/>
            <a:ext cx="902488" cy="4370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263015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E15895E-4ADB-021F-8F7C-B992ADEF57D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54122"/>
          <a:stretch>
            <a:fillRect/>
          </a:stretch>
        </p:blipFill>
        <p:spPr>
          <a:xfrm>
            <a:off x="0" y="537814"/>
            <a:ext cx="9144000" cy="1937029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5A71F454-4570-A129-E727-7A3D0DD078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Timepix4 beam telescope at SPS H8 beam line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3D03092-6D32-F9F4-9A54-D108A5C11B6B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t="17126" b="32467"/>
          <a:stretch>
            <a:fillRect/>
          </a:stretch>
        </p:blipFill>
        <p:spPr>
          <a:xfrm>
            <a:off x="0" y="2474843"/>
            <a:ext cx="7246883" cy="24328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513697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582D6-4D39-5FFE-6331-79C1EA7515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Telescope performance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9864DE-8564-44FB-207F-CB258F0487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8825" y="1181437"/>
            <a:ext cx="3609027" cy="2683982"/>
          </a:xfrm>
        </p:spPr>
        <p:txBody>
          <a:bodyPr/>
          <a:lstStyle/>
          <a:p>
            <a:r>
              <a:rPr lang="en-US" dirty="0"/>
              <a:t>180 GeV/c mixed hadron beam</a:t>
            </a:r>
          </a:p>
          <a:p>
            <a:r>
              <a:rPr lang="en-US" dirty="0">
                <a:solidFill>
                  <a:srgbClr val="0000FF"/>
                </a:solidFill>
              </a:rPr>
              <a:t>2-3 </a:t>
            </a:r>
            <a:r>
              <a:rPr lang="en-US" dirty="0">
                <a:solidFill>
                  <a:srgbClr val="0000FF"/>
                </a:solidFill>
                <a:latin typeface="Symbol" pitchFamily="2" charset="2"/>
              </a:rPr>
              <a:t>m</a:t>
            </a:r>
            <a:r>
              <a:rPr lang="en-US" dirty="0">
                <a:solidFill>
                  <a:srgbClr val="0000FF"/>
                </a:solidFill>
              </a:rPr>
              <a:t>m pointing resolution</a:t>
            </a:r>
          </a:p>
          <a:p>
            <a:pPr lvl="1"/>
            <a:r>
              <a:rPr lang="en-US" dirty="0"/>
              <a:t>Allows </a:t>
            </a:r>
            <a:r>
              <a:rPr lang="en-US" dirty="0" err="1"/>
              <a:t>intrapixel</a:t>
            </a:r>
            <a:r>
              <a:rPr lang="en-US" dirty="0"/>
              <a:t> studies</a:t>
            </a:r>
            <a:endParaRPr lang="en-US" dirty="0">
              <a:solidFill>
                <a:srgbClr val="0000FF"/>
              </a:solidFill>
            </a:endParaRPr>
          </a:p>
          <a:p>
            <a:r>
              <a:rPr lang="en-US" dirty="0"/>
              <a:t>12 </a:t>
            </a:r>
            <a:r>
              <a:rPr lang="en-US" dirty="0" err="1"/>
              <a:t>ps</a:t>
            </a:r>
            <a:r>
              <a:rPr lang="en-US" dirty="0"/>
              <a:t> time resolution with MCP</a:t>
            </a:r>
          </a:p>
          <a:p>
            <a:pPr lvl="1"/>
            <a:r>
              <a:rPr lang="en-US" dirty="0"/>
              <a:t>~ 90 </a:t>
            </a:r>
            <a:r>
              <a:rPr lang="en-US" dirty="0" err="1"/>
              <a:t>ps</a:t>
            </a:r>
            <a:r>
              <a:rPr lang="en-US" dirty="0"/>
              <a:t> with timepix4 only</a:t>
            </a:r>
          </a:p>
          <a:p>
            <a:endParaRPr lang="en-US" dirty="0"/>
          </a:p>
          <a:p>
            <a:r>
              <a:rPr lang="en-US" dirty="0"/>
              <a:t>4D-tracking demonstrator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559FA9F-942A-292B-EF37-F0564A8B9CD4}"/>
              </a:ext>
            </a:extLst>
          </p:cNvPr>
          <p:cNvGrpSpPr/>
          <p:nvPr/>
        </p:nvGrpSpPr>
        <p:grpSpPr>
          <a:xfrm>
            <a:off x="4023644" y="606287"/>
            <a:ext cx="5120356" cy="3623738"/>
            <a:chOff x="-1205872" y="-2"/>
            <a:chExt cx="7267785" cy="5143500"/>
          </a:xfrm>
        </p:grpSpPr>
        <p:pic>
          <p:nvPicPr>
            <p:cNvPr id="5" name="Google Shape;66;p14">
              <a:extLst>
                <a:ext uri="{FF2B5EF4-FFF2-40B4-BE49-F238E27FC236}">
                  <a16:creationId xmlns:a16="http://schemas.microsoft.com/office/drawing/2014/main" id="{31906FA9-70E1-7CE9-7562-0DB9024CB175}"/>
                </a:ext>
              </a:extLst>
            </p:cNvPr>
            <p:cNvPicPr preferRelativeResize="0"/>
            <p:nvPr/>
          </p:nvPicPr>
          <p:blipFill rotWithShape="1">
            <a:blip r:embed="rId2">
              <a:alphaModFix/>
            </a:blip>
            <a:srcRect l="5639"/>
            <a:stretch/>
          </p:blipFill>
          <p:spPr>
            <a:xfrm>
              <a:off x="-1205872" y="-2"/>
              <a:ext cx="7267785" cy="51435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Google Shape;67;p14">
              <a:extLst>
                <a:ext uri="{FF2B5EF4-FFF2-40B4-BE49-F238E27FC236}">
                  <a16:creationId xmlns:a16="http://schemas.microsoft.com/office/drawing/2014/main" id="{702B4283-3325-64CC-509A-1BA2D88A8ED1}"/>
                </a:ext>
              </a:extLst>
            </p:cNvPr>
            <p:cNvSpPr txBox="1"/>
            <p:nvPr/>
          </p:nvSpPr>
          <p:spPr>
            <a:xfrm>
              <a:off x="-706837" y="4357201"/>
              <a:ext cx="3000000" cy="786297"/>
            </a:xfrm>
            <a:prstGeom prst="rect">
              <a:avLst/>
            </a:prstGeom>
            <a:noFill/>
            <a:ln>
              <a:noFill/>
            </a:ln>
            <a:effectLst>
              <a:outerShdw blurRad="128588" algn="bl" rotWithShape="0">
                <a:srgbClr val="000000">
                  <a:alpha val="95000"/>
                </a:srgbClr>
              </a:outerShdw>
            </a:effectLst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2400" dirty="0">
                  <a:solidFill>
                    <a:srgbClr val="FFFFFF"/>
                  </a:solidFill>
                  <a:ea typeface="Noto Serif"/>
                  <a:cs typeface="Noto Serif"/>
                  <a:sym typeface="Noto Serif"/>
                </a:rPr>
                <a:t>Timepix4</a:t>
              </a:r>
              <a:endParaRPr sz="1200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15929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6E829C-C354-B8FB-6FFE-EB44A2BAF3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B14CB-F061-E92F-4407-8BFAB3F750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576262"/>
            <a:ext cx="7886700" cy="2139553"/>
          </a:xfrm>
        </p:spPr>
        <p:txBody>
          <a:bodyPr/>
          <a:lstStyle/>
          <a:p>
            <a:r>
              <a:rPr lang="en-US" dirty="0"/>
              <a:t>How sensors affect timing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E8334B-CECD-AB32-7181-BB11180924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1791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3A49BB-5960-7AC5-564C-EC9D0E1855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40A430-7062-B4FB-B18B-53D1F055CF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780" y="9633"/>
            <a:ext cx="7886700" cy="537814"/>
          </a:xfrm>
        </p:spPr>
        <p:txBody>
          <a:bodyPr>
            <a:normAutofit/>
          </a:bodyPr>
          <a:lstStyle/>
          <a:p>
            <a:r>
              <a:rPr lang="en-US" dirty="0"/>
              <a:t>A closer look at the sensor: signal induction 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A8A5F0-CA90-00A8-F453-3C97DDBBB6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71722" y="885325"/>
            <a:ext cx="5984709" cy="3171501"/>
          </a:xfrm>
        </p:spPr>
        <p:txBody>
          <a:bodyPr>
            <a:noAutofit/>
          </a:bodyPr>
          <a:lstStyle/>
          <a:p>
            <a:r>
              <a:rPr lang="en-US" sz="1800" dirty="0">
                <a:solidFill>
                  <a:srgbClr val="0000FF"/>
                </a:solidFill>
              </a:rPr>
              <a:t>Current is induced in the electrodes when charges move</a:t>
            </a:r>
          </a:p>
          <a:p>
            <a:r>
              <a:rPr lang="en-US" sz="1800" dirty="0">
                <a:solidFill>
                  <a:srgbClr val="0000FF"/>
                </a:solidFill>
              </a:rPr>
              <a:t>Both the electrons and holes induce current</a:t>
            </a:r>
          </a:p>
          <a:p>
            <a:endParaRPr lang="en-US" sz="1800" dirty="0">
              <a:solidFill>
                <a:srgbClr val="0000FF"/>
              </a:solidFill>
            </a:endParaRPr>
          </a:p>
          <a:p>
            <a:r>
              <a:rPr lang="en-US" sz="1800" dirty="0"/>
              <a:t>described by </a:t>
            </a:r>
            <a:r>
              <a:rPr lang="en-US" sz="1800" dirty="0" err="1"/>
              <a:t>Ramo</a:t>
            </a:r>
            <a:r>
              <a:rPr lang="en-US" sz="1800" dirty="0"/>
              <a:t>-Shockley theorem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dirty="0"/>
          </a:p>
          <a:p>
            <a:r>
              <a:rPr lang="en-US" sz="1800" dirty="0"/>
              <a:t>Weighting field </a:t>
            </a:r>
            <a:r>
              <a:rPr lang="en-US" sz="1800" dirty="0" err="1"/>
              <a:t>E</a:t>
            </a:r>
            <a:r>
              <a:rPr lang="en-US" sz="1800" baseline="-25000" dirty="0" err="1"/>
              <a:t>w</a:t>
            </a:r>
            <a:r>
              <a:rPr lang="en-US" sz="1800" dirty="0"/>
              <a:t> describes the coupling between location of the charge and the collecting electrode(s)</a:t>
            </a:r>
          </a:p>
          <a:p>
            <a:endParaRPr lang="en-US" sz="1800" dirty="0"/>
          </a:p>
          <a:p>
            <a:endParaRPr lang="en-US" sz="1800" dirty="0"/>
          </a:p>
          <a:p>
            <a:r>
              <a:rPr lang="en-US" sz="1800" dirty="0" err="1"/>
              <a:t>E</a:t>
            </a:r>
            <a:r>
              <a:rPr lang="en-US" sz="1800" baseline="-25000" dirty="0" err="1"/>
              <a:t>w</a:t>
            </a:r>
            <a:r>
              <a:rPr lang="en-US" sz="1800" dirty="0"/>
              <a:t> defined by the geometrical arrangement of electrodes</a:t>
            </a:r>
          </a:p>
          <a:p>
            <a:endParaRPr lang="en-US" sz="1800" dirty="0"/>
          </a:p>
          <a:p>
            <a:endParaRPr lang="en-US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808AFA6-5568-70A9-09EE-AC79372CDF67}"/>
                  </a:ext>
                </a:extLst>
              </p:cNvPr>
              <p:cNvSpPr txBox="1"/>
              <p:nvPr/>
            </p:nvSpPr>
            <p:spPr>
              <a:xfrm>
                <a:off x="3231090" y="2411930"/>
                <a:ext cx="3130216" cy="31963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d>
                        <m:dPr>
                          <m:ctrlPr>
                            <a:rPr lang="nl-NL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nl-NL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𝑞</m:t>
                      </m:r>
                      <m:acc>
                        <m:accPr>
                          <m:chr m:val="⃗"/>
                          <m:ctrlPr>
                            <a:rPr lang="nl-NL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nl-NL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  <m:r>
                            <a:rPr lang="nl-NL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nl-NL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nl-NL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nl-NL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nl-NL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nl-NL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nl-NL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acc>
                      <m:r>
                        <a:rPr lang="nl-NL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acc>
                        <m:accPr>
                          <m:chr m:val="⃗"/>
                          <m:ctrlP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l-NL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nl-NL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  <m:r>
                            <a:rPr lang="nl-NL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nl-NL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nl-NL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nl-NL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nl-NL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nl-NL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nl-NL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acc>
                    </m:oMath>
                  </m:oMathPara>
                </a14:m>
                <a:endParaRPr lang="en-US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808AFA6-5568-70A9-09EE-AC79372CDF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1090" y="2411930"/>
                <a:ext cx="3130216" cy="319639"/>
              </a:xfrm>
              <a:prstGeom prst="rect">
                <a:avLst/>
              </a:prstGeom>
              <a:blipFill>
                <a:blip r:embed="rId2"/>
                <a:stretch>
                  <a:fillRect r="-403" b="-307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AC341F0-C6E0-BF13-E781-94364185D396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3407272" y="3818201"/>
                <a:ext cx="1589715" cy="31657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14:m>
                  <m:oMath xmlns:m="http://schemas.openxmlformats.org/officeDocument/2006/math"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nl-NL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nl-NL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  <m:d>
                          <m:dPr>
                            <m:ctrlPr>
                              <a:rPr lang="nl-NL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nl-NL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</m:d>
                        <m:r>
                          <a:rPr lang="nl-NL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nl-NL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nary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= 1</a:t>
                </a:r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AC341F0-C6E0-BF13-E781-94364185D3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7272" y="3818201"/>
                <a:ext cx="1589715" cy="316570"/>
              </a:xfrm>
              <a:prstGeom prst="rect">
                <a:avLst/>
              </a:prstGeom>
              <a:blipFill>
                <a:blip r:embed="rId3"/>
                <a:stretch>
                  <a:fillRect l="-30952" t="-169231" b="-2461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9365CE5-96CB-134F-90BC-E05EA3E5B263}"/>
                  </a:ext>
                </a:extLst>
              </p:cNvPr>
              <p:cNvSpPr txBox="1"/>
              <p:nvPr/>
            </p:nvSpPr>
            <p:spPr>
              <a:xfrm>
                <a:off x="6962861" y="2433249"/>
                <a:ext cx="157735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nl-NL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and</m:t>
                      </m:r>
                      <m:r>
                        <a:rPr lang="nl-NL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nl-NL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v</m:t>
                      </m:r>
                      <m:r>
                        <a:rPr lang="nl-NL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nl-NL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f</m:t>
                      </m:r>
                      <m:r>
                        <a:rPr lang="nl-NL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nl-NL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Edrift</m:t>
                      </m:r>
                      <m:r>
                        <a:rPr lang="nl-NL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9365CE5-96CB-134F-90BC-E05EA3E5B2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2861" y="2433249"/>
                <a:ext cx="1577355" cy="276999"/>
              </a:xfrm>
              <a:prstGeom prst="rect">
                <a:avLst/>
              </a:prstGeom>
              <a:blipFill>
                <a:blip r:embed="rId4"/>
                <a:stretch>
                  <a:fillRect l="-3200" t="-4348" r="-4800" b="-347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>
            <a:extLst>
              <a:ext uri="{FF2B5EF4-FFF2-40B4-BE49-F238E27FC236}">
                <a16:creationId xmlns:a16="http://schemas.microsoft.com/office/drawing/2014/main" id="{4B37DCB2-2E5B-36BB-3B4F-37CE70DE87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4542" y="1251581"/>
            <a:ext cx="2640333" cy="2640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868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4BA164-92E6-CE44-0904-E9B3B3645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4106" y="56604"/>
            <a:ext cx="8852807" cy="553470"/>
          </a:xfrm>
        </p:spPr>
        <p:txBody>
          <a:bodyPr>
            <a:normAutofit fontScale="90000"/>
          </a:bodyPr>
          <a:lstStyle/>
          <a:p>
            <a:r>
              <a:rPr lang="en-US" dirty="0"/>
              <a:t>How to get good time resolution (electronics viewpoint)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57C1D2A-3765-35AE-EF38-E24A79C5EB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129" y="1187956"/>
            <a:ext cx="8652370" cy="3634006"/>
          </a:xfrm>
        </p:spPr>
        <p:txBody>
          <a:bodyPr/>
          <a:lstStyle/>
          <a:p>
            <a:r>
              <a:rPr lang="en-GB" dirty="0"/>
              <a:t>Time resolution</a:t>
            </a:r>
            <a:r>
              <a:rPr lang="en-GB" dirty="0">
                <a:latin typeface="Symbol" pitchFamily="2" charset="2"/>
              </a:rPr>
              <a:t> </a:t>
            </a:r>
            <a:endParaRPr lang="en-GB" dirty="0"/>
          </a:p>
          <a:p>
            <a:pPr marL="342900" lvl="1" indent="0">
              <a:buNone/>
            </a:pPr>
            <a:endParaRPr lang="en-GB" dirty="0">
              <a:latin typeface="Symbol" pitchFamily="2" charset="2"/>
            </a:endParaRPr>
          </a:p>
          <a:p>
            <a:pPr lvl="1"/>
            <a:endParaRPr lang="en-GB" dirty="0"/>
          </a:p>
          <a:p>
            <a:r>
              <a:rPr lang="en-GB" dirty="0">
                <a:solidFill>
                  <a:srgbClr val="ED00FF"/>
                </a:solidFill>
              </a:rPr>
              <a:t>Minimise capacitance C </a:t>
            </a:r>
          </a:p>
          <a:p>
            <a:pPr lvl="1"/>
            <a:r>
              <a:rPr lang="en-GB" dirty="0"/>
              <a:t>Small pixel -&gt; can fit less functionality per pixel </a:t>
            </a:r>
          </a:p>
          <a:p>
            <a:pPr lvl="1"/>
            <a:r>
              <a:rPr lang="en-GB" dirty="0"/>
              <a:t>Small electrode -&gt;  less uniform fields -&gt; more sensitive to drift time differences</a:t>
            </a:r>
          </a:p>
          <a:p>
            <a:r>
              <a:rPr lang="en-GB" dirty="0">
                <a:solidFill>
                  <a:srgbClr val="0000FF"/>
                </a:solidFill>
              </a:rPr>
              <a:t>Maximise signal Q</a:t>
            </a:r>
            <a:r>
              <a:rPr lang="en-GB" dirty="0"/>
              <a:t> in shortest possible time (</a:t>
            </a:r>
            <a:r>
              <a:rPr lang="en-GB" dirty="0" err="1"/>
              <a:t>dQ</a:t>
            </a:r>
            <a:r>
              <a:rPr lang="en-GB" dirty="0"/>
              <a:t>/dt = current)</a:t>
            </a:r>
          </a:p>
          <a:p>
            <a:pPr lvl="1"/>
            <a:r>
              <a:rPr lang="en-GB" dirty="0"/>
              <a:t>Short drift distance, high drift speed (large bias voltage), avalanche gain</a:t>
            </a:r>
          </a:p>
          <a:p>
            <a:r>
              <a:rPr lang="en-GB" dirty="0"/>
              <a:t>Large </a:t>
            </a:r>
            <a:r>
              <a:rPr lang="en-GB" dirty="0">
                <a:solidFill>
                  <a:srgbClr val="00B050"/>
                </a:solidFill>
              </a:rPr>
              <a:t>power P</a:t>
            </a:r>
            <a:r>
              <a:rPr lang="en-GB" dirty="0"/>
              <a:t> </a:t>
            </a:r>
          </a:p>
          <a:p>
            <a:pPr lvl="1"/>
            <a:r>
              <a:rPr lang="en-GB" dirty="0"/>
              <a:t>Last resort, ‘costly’ in terms of material needed to provide power and cooling</a:t>
            </a:r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D2436ECE-F826-0025-6937-B26EC952CBC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087247" y="1034081"/>
                <a:ext cx="872263" cy="55347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nl-NL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nl-NL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 </m:t>
                      </m:r>
                      <m:f>
                        <m:fPr>
                          <m:ctrlPr>
                            <a:rPr lang="nl-NL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nl-NL" sz="2000" b="0" i="0" dirty="0" smtClean="0">
                              <a:solidFill>
                                <a:srgbClr val="ED00FF"/>
                              </a:solidFill>
                            </a:rPr>
                            <m:t>Ca</m:t>
                          </m:r>
                          <m:r>
                            <m:rPr>
                              <m:nor/>
                            </m:rPr>
                            <a:rPr lang="en-GB" sz="2000" dirty="0">
                              <a:solidFill>
                                <a:srgbClr val="ED00FF"/>
                              </a:solidFill>
                            </a:rPr>
                            <m:t>pacitance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nl-NL" sz="2000" b="0" i="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Charge</m:t>
                          </m:r>
                          <m:r>
                            <a:rPr lang="nl-NL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 </m:t>
                          </m:r>
                          <m:r>
                            <m:rPr>
                              <m:sty m:val="p"/>
                            </m:rPr>
                            <a:rPr lang="nl-NL" sz="2000" b="0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Power</m:t>
                          </m:r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D2436ECE-F826-0025-6937-B26EC952CB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7247" y="1034081"/>
                <a:ext cx="872263" cy="553470"/>
              </a:xfrm>
              <a:prstGeom prst="rect">
                <a:avLst/>
              </a:prstGeom>
              <a:blipFill>
                <a:blip r:embed="rId2"/>
                <a:stretch>
                  <a:fillRect t="-4545" r="-156522" b="-318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412A5BBE-26F4-0344-DB53-91C96016C2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501922"/>
            <a:ext cx="1869624" cy="1869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973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00289-F5D9-B1E7-B073-61316937E0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2984" y="-31698"/>
            <a:ext cx="7264092" cy="494770"/>
          </a:xfrm>
        </p:spPr>
        <p:txBody>
          <a:bodyPr>
            <a:noAutofit/>
          </a:bodyPr>
          <a:lstStyle/>
          <a:p>
            <a:r>
              <a:rPr lang="en-US" sz="2520" dirty="0"/>
              <a:t>Overview of different hybrid s</a:t>
            </a:r>
            <a:r>
              <a:rPr lang="en-US" sz="2520" b="1" dirty="0"/>
              <a:t>ensors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6BB5DA3-B519-381A-661B-0F39A786CEE1}"/>
              </a:ext>
            </a:extLst>
          </p:cNvPr>
          <p:cNvGrpSpPr/>
          <p:nvPr/>
        </p:nvGrpSpPr>
        <p:grpSpPr>
          <a:xfrm>
            <a:off x="387184" y="675347"/>
            <a:ext cx="2021772" cy="3521246"/>
            <a:chOff x="28953" y="541894"/>
            <a:chExt cx="2021772" cy="3521246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80178E9C-BF5A-73C1-6B11-35FDD8B63B05}"/>
                </a:ext>
              </a:extLst>
            </p:cNvPr>
            <p:cNvGrpSpPr/>
            <p:nvPr/>
          </p:nvGrpSpPr>
          <p:grpSpPr>
            <a:xfrm>
              <a:off x="28953" y="928406"/>
              <a:ext cx="2021772" cy="3134734"/>
              <a:chOff x="28953" y="633439"/>
              <a:chExt cx="2021772" cy="3134734"/>
            </a:xfrm>
          </p:grpSpPr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4EBBA41-3624-8CE3-5A9E-B30AD3D14D4C}"/>
                  </a:ext>
                </a:extLst>
              </p:cNvPr>
              <p:cNvSpPr txBox="1"/>
              <p:nvPr/>
            </p:nvSpPr>
            <p:spPr>
              <a:xfrm>
                <a:off x="28953" y="3011043"/>
                <a:ext cx="2021772" cy="7571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57172" indent="-257172">
                  <a:buFont typeface="Arial" panose="020B0604020202020204" pitchFamily="34" charset="0"/>
                  <a:buChar char="•"/>
                </a:pPr>
                <a:r>
                  <a:rPr lang="en-US" sz="1440" dirty="0">
                    <a:solidFill>
                      <a:srgbClr val="FF0000"/>
                    </a:solidFill>
                  </a:rPr>
                  <a:t>Small signal if thin</a:t>
                </a:r>
              </a:p>
              <a:p>
                <a:pPr marL="257172" indent="-257172">
                  <a:buFont typeface="Arial" panose="020B0604020202020204" pitchFamily="34" charset="0"/>
                  <a:buChar char="•"/>
                </a:pPr>
                <a:r>
                  <a:rPr lang="en-US" sz="1440" dirty="0"/>
                  <a:t>Medium capacitance</a:t>
                </a:r>
              </a:p>
              <a:p>
                <a:pPr marL="257172" indent="-257172">
                  <a:buFont typeface="Arial" panose="020B0604020202020204" pitchFamily="34" charset="0"/>
                  <a:buChar char="•"/>
                </a:pPr>
                <a:r>
                  <a:rPr lang="en-US" sz="1440" dirty="0"/>
                  <a:t>Reasonably rad. hard</a:t>
                </a:r>
              </a:p>
            </p:txBody>
          </p:sp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46DA1F78-CA8E-BB80-4C3A-B6E1BCB005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99679" y="633439"/>
                <a:ext cx="1751046" cy="2257732"/>
              </a:xfrm>
              <a:prstGeom prst="rect">
                <a:avLst/>
              </a:prstGeom>
            </p:spPr>
          </p:pic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F4599397-3605-FA28-AFFE-3C6178ADB916}"/>
                </a:ext>
              </a:extLst>
            </p:cNvPr>
            <p:cNvSpPr txBox="1"/>
            <p:nvPr/>
          </p:nvSpPr>
          <p:spPr>
            <a:xfrm>
              <a:off x="693174" y="541894"/>
              <a:ext cx="615874" cy="276999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Planar 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03FEB2E1-C92A-DE97-5428-E7539E2480DC}"/>
              </a:ext>
            </a:extLst>
          </p:cNvPr>
          <p:cNvGrpSpPr/>
          <p:nvPr/>
        </p:nvGrpSpPr>
        <p:grpSpPr>
          <a:xfrm>
            <a:off x="3106493" y="536848"/>
            <a:ext cx="2006703" cy="3677584"/>
            <a:chOff x="2347992" y="441058"/>
            <a:chExt cx="2006703" cy="3677584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6327E476-DC72-A705-DE98-6B145DDF44BE}"/>
                </a:ext>
              </a:extLst>
            </p:cNvPr>
            <p:cNvGrpSpPr/>
            <p:nvPr/>
          </p:nvGrpSpPr>
          <p:grpSpPr>
            <a:xfrm>
              <a:off x="2347992" y="861322"/>
              <a:ext cx="2006703" cy="3257320"/>
              <a:chOff x="2347992" y="566355"/>
              <a:chExt cx="2006703" cy="3257320"/>
            </a:xfrm>
          </p:grpSpPr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CB5CBF4-7DB5-85EC-A064-184E86D8B508}"/>
                  </a:ext>
                </a:extLst>
              </p:cNvPr>
              <p:cNvSpPr txBox="1"/>
              <p:nvPr/>
            </p:nvSpPr>
            <p:spPr>
              <a:xfrm>
                <a:off x="2347992" y="3066545"/>
                <a:ext cx="2006703" cy="7571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57172" indent="-257172">
                  <a:buFont typeface="Arial" panose="020B0604020202020204" pitchFamily="34" charset="0"/>
                  <a:buChar char="•"/>
                </a:pPr>
                <a:r>
                  <a:rPr lang="en-US" sz="1440" dirty="0">
                    <a:solidFill>
                      <a:srgbClr val="0000FF"/>
                    </a:solidFill>
                  </a:rPr>
                  <a:t>Large signal (gain)</a:t>
                </a:r>
              </a:p>
              <a:p>
                <a:pPr marL="257172" indent="-257172">
                  <a:buFont typeface="Arial" panose="020B0604020202020204" pitchFamily="34" charset="0"/>
                  <a:buChar char="•"/>
                </a:pPr>
                <a:r>
                  <a:rPr lang="en-US" sz="1440" dirty="0"/>
                  <a:t>Medium capacitance</a:t>
                </a:r>
              </a:p>
              <a:p>
                <a:pPr marL="257172" indent="-257172">
                  <a:buFont typeface="Arial" panose="020B0604020202020204" pitchFamily="34" charset="0"/>
                  <a:buChar char="•"/>
                </a:pPr>
                <a:r>
                  <a:rPr lang="en-US" sz="1440" dirty="0">
                    <a:solidFill>
                      <a:srgbClr val="FF0000"/>
                    </a:solidFill>
                  </a:rPr>
                  <a:t>Modest rad. hard</a:t>
                </a:r>
              </a:p>
            </p:txBody>
          </p:sp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99A8675E-2812-56C7-1245-150B094A109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507675" y="566355"/>
                <a:ext cx="1847020" cy="2367974"/>
              </a:xfrm>
              <a:prstGeom prst="rect">
                <a:avLst/>
              </a:prstGeom>
            </p:spPr>
          </p:pic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1AD579C-F55A-2F1C-DDD8-B820B3F533E8}"/>
                </a:ext>
              </a:extLst>
            </p:cNvPr>
            <p:cNvSpPr txBox="1"/>
            <p:nvPr/>
          </p:nvSpPr>
          <p:spPr>
            <a:xfrm>
              <a:off x="2572485" y="441058"/>
              <a:ext cx="1443431" cy="461665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Low Gain Avalanche Detector (LGAD)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619DEEC-207C-9522-09EC-BB43FEA55B7D}"/>
              </a:ext>
            </a:extLst>
          </p:cNvPr>
          <p:cNvGrpSpPr/>
          <p:nvPr/>
        </p:nvGrpSpPr>
        <p:grpSpPr>
          <a:xfrm>
            <a:off x="6044154" y="536848"/>
            <a:ext cx="2242922" cy="4252545"/>
            <a:chOff x="4579009" y="432890"/>
            <a:chExt cx="2242922" cy="4252545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BB589F8-BD2C-140E-EEAB-EEFFC47B22EC}"/>
                </a:ext>
              </a:extLst>
            </p:cNvPr>
            <p:cNvSpPr txBox="1"/>
            <p:nvPr/>
          </p:nvSpPr>
          <p:spPr>
            <a:xfrm>
              <a:off x="4579009" y="3706706"/>
              <a:ext cx="2242922" cy="9787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57172" indent="-257172">
                <a:buFont typeface="Arial" panose="020B0604020202020204" pitchFamily="34" charset="0"/>
                <a:buChar char="•"/>
              </a:pPr>
              <a:r>
                <a:rPr lang="en-US" sz="1440" dirty="0">
                  <a:solidFill>
                    <a:srgbClr val="0000FF"/>
                  </a:solidFill>
                </a:rPr>
                <a:t>Large signal (thick)</a:t>
              </a:r>
            </a:p>
            <a:p>
              <a:pPr marL="257172" indent="-257172">
                <a:buFont typeface="Arial" panose="020B0604020202020204" pitchFamily="34" charset="0"/>
                <a:buChar char="•"/>
              </a:pPr>
              <a:r>
                <a:rPr lang="en-US" sz="1440" dirty="0">
                  <a:solidFill>
                    <a:srgbClr val="0000FF"/>
                  </a:solidFill>
                </a:rPr>
                <a:t>Rad. Hard (shown 3E16)</a:t>
              </a:r>
            </a:p>
            <a:p>
              <a:pPr marL="257172" indent="-257172">
                <a:buFont typeface="Arial" panose="020B0604020202020204" pitchFamily="34" charset="0"/>
                <a:buChar char="•"/>
              </a:pPr>
              <a:r>
                <a:rPr lang="en-US" sz="1440" dirty="0">
                  <a:solidFill>
                    <a:srgbClr val="FF0000"/>
                  </a:solidFill>
                </a:rPr>
                <a:t>High capacitance</a:t>
              </a:r>
            </a:p>
            <a:p>
              <a:pPr marL="257172" indent="-257172">
                <a:buFont typeface="Arial" panose="020B0604020202020204" pitchFamily="34" charset="0"/>
                <a:buChar char="•"/>
              </a:pPr>
              <a:r>
                <a:rPr lang="en-US" sz="1440" dirty="0">
                  <a:solidFill>
                    <a:srgbClr val="FF0000"/>
                  </a:solidFill>
                </a:rPr>
                <a:t>More material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6151AED-8801-7831-DFA1-589EA2539945}"/>
                </a:ext>
              </a:extLst>
            </p:cNvPr>
            <p:cNvSpPr txBox="1"/>
            <p:nvPr/>
          </p:nvSpPr>
          <p:spPr>
            <a:xfrm>
              <a:off x="5428986" y="432890"/>
              <a:ext cx="393056" cy="276999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3D </a:t>
              </a:r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BF5B770B-D1E7-7DB6-E316-C2A8518153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09711" y="15828"/>
            <a:ext cx="1164766" cy="399717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A5D46A7F-551C-0C89-7F91-CD6D2A7A4F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2502" y="952346"/>
            <a:ext cx="1543781" cy="2884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910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10324F-E809-68F2-11AA-E757791088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can be achieved with planar sensors?</a:t>
            </a:r>
          </a:p>
        </p:txBody>
      </p:sp>
      <p:pic>
        <p:nvPicPr>
          <p:cNvPr id="18" name="Content Placeholder 17">
            <a:extLst>
              <a:ext uri="{FF2B5EF4-FFF2-40B4-BE49-F238E27FC236}">
                <a16:creationId xmlns:a16="http://schemas.microsoft.com/office/drawing/2014/main" id="{875D5F29-C732-7266-8E71-A16E0B7694B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28319" y="1965037"/>
            <a:ext cx="3942328" cy="2894992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A299A1-8ECA-7BB6-7921-27ED6175F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93E06-7BA5-7D48-8F44-96490DBAF3DE}" type="slidenum">
              <a:rPr lang="en-US" smtClean="0"/>
              <a:t>16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76FF8D6-7191-8BA9-095A-72619FCC3DFE}"/>
              </a:ext>
            </a:extLst>
          </p:cNvPr>
          <p:cNvSpPr txBox="1"/>
          <p:nvPr/>
        </p:nvSpPr>
        <p:spPr>
          <a:xfrm>
            <a:off x="7075440" y="6319080"/>
            <a:ext cx="5268960" cy="261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2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Mean time resolution of the TPX4 analog front-end versus injected charge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3B5AE391-E3D5-9871-181E-318E4C720DCE}"/>
              </a:ext>
            </a:extLst>
          </p:cNvPr>
          <p:cNvSpPr txBox="1">
            <a:spLocks/>
          </p:cNvSpPr>
          <p:nvPr/>
        </p:nvSpPr>
        <p:spPr>
          <a:xfrm>
            <a:off x="192714" y="552324"/>
            <a:ext cx="7479932" cy="39322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Planar (electron collecting) sensors on Timepix4 as benchmark</a:t>
            </a:r>
          </a:p>
          <a:p>
            <a:r>
              <a:rPr lang="en-US" sz="1800" dirty="0"/>
              <a:t>Though thicker sensors give more signal, time resolution does not improve</a:t>
            </a:r>
          </a:p>
          <a:p>
            <a:pPr lvl="1"/>
            <a:r>
              <a:rPr lang="en-US" sz="1600" dirty="0"/>
              <a:t> Drift time is too long;  ‘extra’ charge arrives too late</a:t>
            </a:r>
          </a:p>
          <a:p>
            <a:r>
              <a:rPr lang="en-US" sz="1800" dirty="0"/>
              <a:t>Very thin sensor do not provide enough signal; front-end jitter dominates</a:t>
            </a:r>
          </a:p>
          <a:p>
            <a:endParaRPr lang="en-US" sz="1800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709E0DC5-AF4B-AF6A-1759-C60075B9D2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0640" y="2200563"/>
            <a:ext cx="3847249" cy="2385823"/>
          </a:xfrm>
          <a:prstGeom prst="rect">
            <a:avLst/>
          </a:prstGeom>
        </p:spPr>
      </p:pic>
      <p:sp>
        <p:nvSpPr>
          <p:cNvPr id="22" name="Text Placeholder 7">
            <a:extLst>
              <a:ext uri="{FF2B5EF4-FFF2-40B4-BE49-F238E27FC236}">
                <a16:creationId xmlns:a16="http://schemas.microsoft.com/office/drawing/2014/main" id="{29376598-4BFA-E414-668F-1269340F32DD}"/>
              </a:ext>
            </a:extLst>
          </p:cNvPr>
          <p:cNvSpPr txBox="1">
            <a:spLocks/>
          </p:cNvSpPr>
          <p:nvPr/>
        </p:nvSpPr>
        <p:spPr>
          <a:xfrm>
            <a:off x="5646202" y="4628958"/>
            <a:ext cx="2858475" cy="1885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c="http://schemas.openxmlformats.org/markup-compatibility/2006" val="1"/>
            </a:ext>
          </a:extLst>
        </p:spPr>
        <p:txBody>
          <a:bodyPr wrap="none" lIns="34290" tIns="17145" rIns="34290" bIns="17145">
            <a:spAutoFit/>
          </a:bodyPr>
          <a:lstStyle>
            <a:lvl1pPr marL="0" marR="0" indent="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  <a:lvl2pPr marL="0" marR="0" indent="2286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chemeClr val="tx2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2pPr>
            <a:lvl3pPr marL="0" marR="0" indent="4572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500" b="0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3pPr>
            <a:lvl4pPr marL="0" marR="0" indent="6858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0" i="0" u="none" strike="noStrike" cap="none" spc="0" baseline="0">
                <a:ln>
                  <a:noFill/>
                </a:ln>
                <a:solidFill>
                  <a:schemeClr val="accent3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4pPr>
            <a:lvl5pPr marL="0" marR="0" indent="9144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0" i="0" u="none" strike="noStrike" cap="none" spc="0" baseline="0">
                <a:ln>
                  <a:noFill/>
                </a:ln>
                <a:solidFill>
                  <a:schemeClr val="accent3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5pPr>
            <a:lvl6pPr marL="0" marR="0" indent="11430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6pPr>
            <a:lvl7pPr marL="0" marR="0" indent="13716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7pPr>
            <a:lvl8pPr marL="0" marR="0" indent="16002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8pPr>
            <a:lvl9pPr marL="0" marR="0" indent="18288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9pPr>
          </a:lstStyle>
          <a:p>
            <a:r>
              <a:rPr lang="en-US" sz="1000" dirty="0">
                <a:highlight>
                  <a:srgbClr val="FFFF00"/>
                </a:highlight>
              </a:rPr>
              <a:t>[K. </a:t>
            </a:r>
            <a:r>
              <a:rPr lang="en-US" sz="1000" dirty="0" err="1">
                <a:highlight>
                  <a:srgbClr val="FFFF00"/>
                </a:highlight>
              </a:rPr>
              <a:t>Heijhoff</a:t>
            </a:r>
            <a:r>
              <a:rPr lang="en-US" sz="1000" dirty="0">
                <a:highlight>
                  <a:srgbClr val="FFFF00"/>
                </a:highlight>
              </a:rPr>
              <a:t>, </a:t>
            </a:r>
            <a:r>
              <a:rPr lang="en-GB" sz="1000" dirty="0">
                <a:highlight>
                  <a:srgbClr val="FFFF00"/>
                </a:highlight>
              </a:rPr>
              <a:t>DOI: </a:t>
            </a:r>
            <a:r>
              <a:rPr lang="en-GB" sz="1000" dirty="0">
                <a:highlight>
                  <a:srgbClr val="FFFF00"/>
                </a:highlight>
                <a:hlinkClick r:id="rId4"/>
              </a:rPr>
              <a:t>10.1088/1748-0221/17/07/P07006</a:t>
            </a:r>
            <a:r>
              <a:rPr lang="en-GB" sz="1000" dirty="0">
                <a:highlight>
                  <a:srgbClr val="FFFF00"/>
                </a:highlight>
              </a:rPr>
              <a:t>]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5559ED8-B529-6C48-50E2-2ED2BD67358B}"/>
              </a:ext>
            </a:extLst>
          </p:cNvPr>
          <p:cNvCxnSpPr/>
          <p:nvPr/>
        </p:nvCxnSpPr>
        <p:spPr>
          <a:xfrm>
            <a:off x="6068291" y="2028304"/>
            <a:ext cx="0" cy="22444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C2B928E3-70DF-0DD3-A3E5-25199C52E86F}"/>
              </a:ext>
            </a:extLst>
          </p:cNvPr>
          <p:cNvCxnSpPr/>
          <p:nvPr/>
        </p:nvCxnSpPr>
        <p:spPr>
          <a:xfrm>
            <a:off x="6553200" y="2028304"/>
            <a:ext cx="0" cy="22444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11D8A7E9-1775-FB03-DA2A-A343DAECBD93}"/>
              </a:ext>
            </a:extLst>
          </p:cNvPr>
          <p:cNvCxnSpPr/>
          <p:nvPr/>
        </p:nvCxnSpPr>
        <p:spPr>
          <a:xfrm>
            <a:off x="7536873" y="2019991"/>
            <a:ext cx="0" cy="22444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59E95E7C-67CE-01DC-8760-630234FF9FB3}"/>
              </a:ext>
            </a:extLst>
          </p:cNvPr>
          <p:cNvSpPr txBox="1"/>
          <p:nvPr/>
        </p:nvSpPr>
        <p:spPr>
          <a:xfrm>
            <a:off x="5812896" y="1828799"/>
            <a:ext cx="58862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50 </a:t>
            </a:r>
            <a:r>
              <a:rPr lang="en-US" sz="1200" dirty="0">
                <a:latin typeface="Symbol" pitchFamily="2" charset="2"/>
              </a:rPr>
              <a:t>m</a:t>
            </a:r>
            <a:r>
              <a:rPr lang="en-US" sz="1200" dirty="0"/>
              <a:t>m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3C770FA-4269-B6DA-B394-4407E3EEFAB9}"/>
              </a:ext>
            </a:extLst>
          </p:cNvPr>
          <p:cNvSpPr txBox="1"/>
          <p:nvPr/>
        </p:nvSpPr>
        <p:spPr>
          <a:xfrm>
            <a:off x="6323687" y="1829917"/>
            <a:ext cx="66717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100 </a:t>
            </a:r>
            <a:r>
              <a:rPr lang="en-US" sz="1200" dirty="0">
                <a:latin typeface="Symbol" pitchFamily="2" charset="2"/>
              </a:rPr>
              <a:t>m</a:t>
            </a:r>
            <a:r>
              <a:rPr lang="en-US" sz="1200" dirty="0"/>
              <a:t>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A77BF62-7B4A-78A4-F290-97079757CCB2}"/>
              </a:ext>
            </a:extLst>
          </p:cNvPr>
          <p:cNvSpPr txBox="1"/>
          <p:nvPr/>
        </p:nvSpPr>
        <p:spPr>
          <a:xfrm>
            <a:off x="7203288" y="1833278"/>
            <a:ext cx="66717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200 </a:t>
            </a:r>
            <a:r>
              <a:rPr lang="en-US" sz="1200" dirty="0">
                <a:latin typeface="Symbol" pitchFamily="2" charset="2"/>
              </a:rPr>
              <a:t>m</a:t>
            </a:r>
            <a:r>
              <a:rPr lang="en-US" sz="1200" dirty="0"/>
              <a:t>m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5BF757C-89EF-B240-AB3D-917ACB1725FF}"/>
              </a:ext>
            </a:extLst>
          </p:cNvPr>
          <p:cNvSpPr txBox="1"/>
          <p:nvPr/>
        </p:nvSpPr>
        <p:spPr>
          <a:xfrm>
            <a:off x="7860594" y="2957607"/>
            <a:ext cx="814647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err="1"/>
              <a:t>Testpulse</a:t>
            </a:r>
            <a:endParaRPr lang="en-US" sz="1200" dirty="0"/>
          </a:p>
          <a:p>
            <a:r>
              <a:rPr lang="en-US" sz="1200" dirty="0"/>
              <a:t>No sensor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152A81D-9348-868C-2EFC-5372E3887FA9}"/>
              </a:ext>
            </a:extLst>
          </p:cNvPr>
          <p:cNvSpPr txBox="1"/>
          <p:nvPr/>
        </p:nvSpPr>
        <p:spPr>
          <a:xfrm>
            <a:off x="1379912" y="2255764"/>
            <a:ext cx="8983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21296590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6C6CA4-1A8C-B9A5-504B-E0E194682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Low Gain Avalanche Detector (LGAD)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73D8B963-111E-4858-543D-291FB5D1045D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53135" r="12027"/>
          <a:stretch>
            <a:fillRect/>
          </a:stretch>
        </p:blipFill>
        <p:spPr>
          <a:xfrm>
            <a:off x="6389967" y="3187834"/>
            <a:ext cx="974066" cy="15035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4C560F2-59E7-6C74-39F5-BDF4207F0F8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0836"/>
          <a:stretch/>
        </p:blipFill>
        <p:spPr>
          <a:xfrm>
            <a:off x="4215984" y="2079240"/>
            <a:ext cx="2171628" cy="2743199"/>
          </a:xfrm>
          <a:prstGeom prst="rect">
            <a:avLst/>
          </a:prstGeom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A18C9CD9-6D63-F81E-31FB-C7760A5F3F06}"/>
              </a:ext>
            </a:extLst>
          </p:cNvPr>
          <p:cNvSpPr/>
          <p:nvPr/>
        </p:nvSpPr>
        <p:spPr>
          <a:xfrm>
            <a:off x="6332831" y="605771"/>
            <a:ext cx="2759772" cy="207849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800080">
              <a:alpha val="0"/>
            </a:srgbClr>
          </a:solidFill>
          <a:ln w="38160">
            <a:solidFill>
              <a:schemeClr val="bg1">
                <a:lumMod val="75000"/>
              </a:schemeClr>
            </a:solidFill>
            <a:prstDash val="solid"/>
          </a:ln>
        </p:spPr>
        <p:txBody>
          <a:bodyPr wrap="square" lIns="108720" tIns="63720" rIns="108720" bIns="63720" anchor="ctr" anchorCtr="0" compatLnSpc="0">
            <a:no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22" name="Bent Up Arrow 21">
            <a:extLst>
              <a:ext uri="{FF2B5EF4-FFF2-40B4-BE49-F238E27FC236}">
                <a16:creationId xmlns:a16="http://schemas.microsoft.com/office/drawing/2014/main" id="{9415F8CE-69F6-6194-4389-E9380E4D5CBE}"/>
              </a:ext>
            </a:extLst>
          </p:cNvPr>
          <p:cNvSpPr/>
          <p:nvPr/>
        </p:nvSpPr>
        <p:spPr>
          <a:xfrm>
            <a:off x="7497463" y="2747325"/>
            <a:ext cx="509433" cy="911269"/>
          </a:xfrm>
          <a:prstGeom prst="bentUpArrow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940AB50-6B16-E874-22FF-D829BF29A854}"/>
              </a:ext>
            </a:extLst>
          </p:cNvPr>
          <p:cNvSpPr txBox="1"/>
          <p:nvPr/>
        </p:nvSpPr>
        <p:spPr>
          <a:xfrm>
            <a:off x="5453366" y="3527789"/>
            <a:ext cx="76335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Gain layer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AD631E-FCF9-0544-72DA-F6FE3804C5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328" y="890192"/>
            <a:ext cx="5150608" cy="3932247"/>
          </a:xfrm>
        </p:spPr>
        <p:txBody>
          <a:bodyPr/>
          <a:lstStyle/>
          <a:p>
            <a:r>
              <a:rPr lang="en-US" sz="1800" dirty="0"/>
              <a:t>Avalanche multiplication in a high electric field</a:t>
            </a:r>
          </a:p>
          <a:p>
            <a:r>
              <a:rPr lang="en-US" sz="1800" dirty="0"/>
              <a:t>High E-field from high (acceptor) doping level</a:t>
            </a:r>
          </a:p>
          <a:p>
            <a:pPr lvl="1"/>
            <a:r>
              <a:rPr lang="en-US" sz="1600" dirty="0"/>
              <a:t>Sensitive to radiation damage</a:t>
            </a:r>
            <a:endParaRPr lang="en-US" sz="1800" dirty="0"/>
          </a:p>
          <a:p>
            <a:r>
              <a:rPr lang="en-US" sz="1800" dirty="0"/>
              <a:t>Electrons (   ) accelerate, collide and liberate extra electrons, which in turn liberate more electrons</a:t>
            </a:r>
            <a:endParaRPr lang="en-US" sz="1600" dirty="0"/>
          </a:p>
          <a:p>
            <a:r>
              <a:rPr lang="en-US" sz="1800" dirty="0"/>
              <a:t>Most of the induced current is from the </a:t>
            </a:r>
          </a:p>
          <a:p>
            <a:pPr marL="0" indent="0">
              <a:buNone/>
            </a:pPr>
            <a:r>
              <a:rPr lang="en-US" sz="1800" dirty="0"/>
              <a:t>   backward travelling holes (   )</a:t>
            </a:r>
          </a:p>
          <a:p>
            <a:r>
              <a:rPr lang="en-US" sz="1800" dirty="0"/>
              <a:t>Aim for gain of order 10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Atlas / CMS achieve ~30 </a:t>
            </a:r>
            <a:r>
              <a:rPr lang="en-US" sz="1800" dirty="0" err="1"/>
              <a:t>ps</a:t>
            </a:r>
            <a:r>
              <a:rPr lang="en-US" sz="1800" dirty="0"/>
              <a:t> resolution with</a:t>
            </a:r>
          </a:p>
          <a:p>
            <a:pPr marL="0" indent="0">
              <a:buNone/>
            </a:pPr>
            <a:r>
              <a:rPr lang="en-US" sz="1800" dirty="0"/>
              <a:t>1 mm ‘pixels’ in a 50 </a:t>
            </a:r>
            <a:r>
              <a:rPr lang="en-US" sz="1800" dirty="0">
                <a:latin typeface="Symbol" pitchFamily="2" charset="2"/>
              </a:rPr>
              <a:t>m</a:t>
            </a:r>
            <a:r>
              <a:rPr lang="en-US" sz="1800" dirty="0"/>
              <a:t>m thick sensor</a:t>
            </a:r>
          </a:p>
          <a:p>
            <a:endParaRPr lang="en-US" sz="1800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AE4CB19-6DDE-DAEC-770F-D31007BF05FB}"/>
              </a:ext>
            </a:extLst>
          </p:cNvPr>
          <p:cNvSpPr/>
          <p:nvPr/>
        </p:nvSpPr>
        <p:spPr>
          <a:xfrm>
            <a:off x="1426846" y="1974093"/>
            <a:ext cx="115503" cy="112678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80880CC8-3ACC-7B03-20FA-9E8B64BA280A}"/>
              </a:ext>
            </a:extLst>
          </p:cNvPr>
          <p:cNvSpPr/>
          <p:nvPr/>
        </p:nvSpPr>
        <p:spPr>
          <a:xfrm>
            <a:off x="2926790" y="2907022"/>
            <a:ext cx="115503" cy="112678"/>
          </a:xfrm>
          <a:prstGeom prst="ellipse">
            <a:avLst/>
          </a:prstGeom>
          <a:solidFill>
            <a:srgbClr val="00FF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984781C9-0756-2889-F0B4-FA9C90291F18}"/>
              </a:ext>
            </a:extLst>
          </p:cNvPr>
          <p:cNvGrpSpPr/>
          <p:nvPr/>
        </p:nvGrpSpPr>
        <p:grpSpPr>
          <a:xfrm>
            <a:off x="6333378" y="743817"/>
            <a:ext cx="2759772" cy="1872491"/>
            <a:chOff x="2431566" y="1149201"/>
            <a:chExt cx="2759772" cy="1872491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649CDD0A-BCA3-6D41-47C1-50CED046F169}"/>
                </a:ext>
              </a:extLst>
            </p:cNvPr>
            <p:cNvSpPr txBox="1"/>
            <p:nvPr/>
          </p:nvSpPr>
          <p:spPr>
            <a:xfrm>
              <a:off x="2431566" y="1322186"/>
              <a:ext cx="1260720" cy="267915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90000" tIns="45000" rIns="90000" bIns="45000" anchorCtr="0" compatLnSpc="0">
              <a:sp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1200" b="0" i="0" u="none" strike="noStrike" kern="1200" cap="none" dirty="0">
                  <a:ln>
                    <a:noFill/>
                  </a:ln>
                  <a:latin typeface="Liberation Sans" pitchFamily="18"/>
                  <a:ea typeface="Noto Sans CJK SC" pitchFamily="2"/>
                  <a:cs typeface="Lohit Devanagari" pitchFamily="2"/>
                </a:rPr>
                <a:t>Accelerate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71FA2F0-3785-D246-855A-D14D0FE243AA}"/>
                </a:ext>
              </a:extLst>
            </p:cNvPr>
            <p:cNvSpPr txBox="1"/>
            <p:nvPr/>
          </p:nvSpPr>
          <p:spPr>
            <a:xfrm>
              <a:off x="2660979" y="1782155"/>
              <a:ext cx="1260720" cy="267915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90000" tIns="45000" rIns="90000" bIns="45000" anchorCtr="0" compatLnSpc="0">
              <a:sp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1200" b="0" i="0" u="none" strike="noStrike" kern="1200" cap="none" dirty="0">
                  <a:ln>
                    <a:noFill/>
                  </a:ln>
                  <a:latin typeface="Liberation Sans" pitchFamily="18"/>
                  <a:ea typeface="Noto Sans CJK SC" pitchFamily="2"/>
                  <a:cs typeface="Lohit Devanagari" pitchFamily="2"/>
                </a:rPr>
                <a:t>Accelerate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DB6A79D3-2C05-ACB6-3908-D2CB296F0779}"/>
                </a:ext>
              </a:extLst>
            </p:cNvPr>
            <p:cNvSpPr txBox="1"/>
            <p:nvPr/>
          </p:nvSpPr>
          <p:spPr>
            <a:xfrm>
              <a:off x="2864096" y="2250498"/>
              <a:ext cx="1260720" cy="267915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90000" tIns="45000" rIns="90000" bIns="45000" anchorCtr="0" compatLnSpc="0">
              <a:sp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1200" b="0" i="0" u="none" strike="noStrike" kern="1200" cap="none" dirty="0">
                  <a:ln>
                    <a:noFill/>
                  </a:ln>
                  <a:latin typeface="Liberation Sans" pitchFamily="18"/>
                  <a:ea typeface="Noto Sans CJK SC" pitchFamily="2"/>
                  <a:cs typeface="Lohit Devanagari" pitchFamily="2"/>
                </a:rPr>
                <a:t>Accelerate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1DFFEE1-1434-9B04-0B5D-591CA217ABAC}"/>
                </a:ext>
              </a:extLst>
            </p:cNvPr>
            <p:cNvSpPr txBox="1"/>
            <p:nvPr/>
          </p:nvSpPr>
          <p:spPr>
            <a:xfrm>
              <a:off x="3047882" y="2587733"/>
              <a:ext cx="1260720" cy="267915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90000" tIns="45000" rIns="90000" bIns="45000" anchorCtr="0" compatLnSpc="0">
              <a:sp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1200" b="0" i="0" u="none" strike="noStrike" kern="1200" cap="none" dirty="0">
                  <a:ln>
                    <a:noFill/>
                  </a:ln>
                  <a:latin typeface="Liberation Sans" pitchFamily="18"/>
                  <a:ea typeface="Noto Sans CJK SC" pitchFamily="2"/>
                  <a:cs typeface="Lohit Devanagari" pitchFamily="2"/>
                </a:rPr>
                <a:t>Accelerate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5F46725C-9881-9690-5072-160B003B0D5F}"/>
                </a:ext>
              </a:extLst>
            </p:cNvPr>
            <p:cNvSpPr txBox="1"/>
            <p:nvPr/>
          </p:nvSpPr>
          <p:spPr>
            <a:xfrm>
              <a:off x="4311858" y="1997796"/>
              <a:ext cx="879480" cy="267915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90000" tIns="45000" rIns="90000" bIns="45000" anchorCtr="0" compatLnSpc="0">
              <a:sp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1200" b="0" i="0" u="none" strike="noStrike" kern="1200" cap="none" dirty="0">
                  <a:ln>
                    <a:noFill/>
                  </a:ln>
                  <a:latin typeface="Liberation Sans" pitchFamily="18"/>
                  <a:ea typeface="Noto Sans CJK SC" pitchFamily="2"/>
                  <a:cs typeface="Lohit Devanagari" pitchFamily="2"/>
                </a:rPr>
                <a:t>Collide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1D7344E-4C48-9B1E-8B8F-3B6277EDA876}"/>
                </a:ext>
              </a:extLst>
            </p:cNvPr>
            <p:cNvSpPr txBox="1"/>
            <p:nvPr/>
          </p:nvSpPr>
          <p:spPr>
            <a:xfrm>
              <a:off x="4124816" y="2409190"/>
              <a:ext cx="879480" cy="267915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90000" tIns="45000" rIns="90000" bIns="45000" anchorCtr="0" compatLnSpc="0">
              <a:sp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1200" b="0" i="0" u="none" strike="noStrike" kern="1200" cap="none" dirty="0">
                  <a:ln>
                    <a:noFill/>
                  </a:ln>
                  <a:latin typeface="Liberation Sans" pitchFamily="18"/>
                  <a:ea typeface="Noto Sans CJK SC" pitchFamily="2"/>
                  <a:cs typeface="Lohit Devanagari" pitchFamily="2"/>
                </a:rPr>
                <a:t>Collide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43A17032-91D9-3A8F-EBE2-A7D509A8BEB1}"/>
                </a:ext>
              </a:extLst>
            </p:cNvPr>
            <p:cNvSpPr/>
            <p:nvPr/>
          </p:nvSpPr>
          <p:spPr>
            <a:xfrm>
              <a:off x="3214145" y="1149201"/>
              <a:ext cx="92990" cy="93600"/>
            </a:xfrm>
            <a:prstGeom prst="ellipse">
              <a:avLst/>
            </a:prstGeom>
            <a:solidFill>
              <a:srgbClr val="FFC000"/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AD135B87-6EF1-6E94-E514-AC630469DBFE}"/>
                </a:ext>
              </a:extLst>
            </p:cNvPr>
            <p:cNvSpPr/>
            <p:nvPr/>
          </p:nvSpPr>
          <p:spPr>
            <a:xfrm>
              <a:off x="3307135" y="1150355"/>
              <a:ext cx="92990" cy="93600"/>
            </a:xfrm>
            <a:prstGeom prst="ellipse">
              <a:avLst/>
            </a:prstGeom>
            <a:solidFill>
              <a:srgbClr val="FFC000"/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9FC39D07-F7C3-F9E2-AE50-9366D6E795FE}"/>
                </a:ext>
              </a:extLst>
            </p:cNvPr>
            <p:cNvSpPr/>
            <p:nvPr/>
          </p:nvSpPr>
          <p:spPr>
            <a:xfrm>
              <a:off x="3552284" y="1159635"/>
              <a:ext cx="92990" cy="93600"/>
            </a:xfrm>
            <a:prstGeom prst="ellipse">
              <a:avLst/>
            </a:prstGeom>
            <a:solidFill>
              <a:srgbClr val="FFC000"/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4BF44E8D-903B-3534-11AD-7157505263C1}"/>
                </a:ext>
              </a:extLst>
            </p:cNvPr>
            <p:cNvSpPr/>
            <p:nvPr/>
          </p:nvSpPr>
          <p:spPr>
            <a:xfrm>
              <a:off x="3624954" y="1155572"/>
              <a:ext cx="92990" cy="93600"/>
            </a:xfrm>
            <a:prstGeom prst="ellipse">
              <a:avLst/>
            </a:prstGeom>
            <a:solidFill>
              <a:srgbClr val="FFC000"/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35726D66-F7EE-DF70-F667-45F98D66671F}"/>
                </a:ext>
              </a:extLst>
            </p:cNvPr>
            <p:cNvSpPr/>
            <p:nvPr/>
          </p:nvSpPr>
          <p:spPr>
            <a:xfrm>
              <a:off x="3787883" y="1154981"/>
              <a:ext cx="92990" cy="93600"/>
            </a:xfrm>
            <a:prstGeom prst="ellipse">
              <a:avLst/>
            </a:prstGeom>
            <a:solidFill>
              <a:srgbClr val="FFC000"/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3201F8CF-C67E-D173-BE70-A2DE0FB9E70D}"/>
                </a:ext>
              </a:extLst>
            </p:cNvPr>
            <p:cNvSpPr/>
            <p:nvPr/>
          </p:nvSpPr>
          <p:spPr>
            <a:xfrm>
              <a:off x="3855473" y="1161078"/>
              <a:ext cx="92990" cy="93600"/>
            </a:xfrm>
            <a:prstGeom prst="ellipse">
              <a:avLst/>
            </a:prstGeom>
            <a:solidFill>
              <a:srgbClr val="FFC000"/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5F947319-493E-FDE5-103B-8C51E9AECC58}"/>
                </a:ext>
              </a:extLst>
            </p:cNvPr>
            <p:cNvSpPr/>
            <p:nvPr/>
          </p:nvSpPr>
          <p:spPr>
            <a:xfrm>
              <a:off x="3676984" y="1155572"/>
              <a:ext cx="92990" cy="93600"/>
            </a:xfrm>
            <a:prstGeom prst="ellipse">
              <a:avLst/>
            </a:prstGeom>
            <a:solidFill>
              <a:srgbClr val="FFC000"/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1AC73058-F9D8-1C08-5122-FF4783050A62}"/>
                </a:ext>
              </a:extLst>
            </p:cNvPr>
            <p:cNvSpPr/>
            <p:nvPr/>
          </p:nvSpPr>
          <p:spPr>
            <a:xfrm>
              <a:off x="3744574" y="1161669"/>
              <a:ext cx="92990" cy="93600"/>
            </a:xfrm>
            <a:prstGeom prst="ellipse">
              <a:avLst/>
            </a:prstGeom>
            <a:solidFill>
              <a:srgbClr val="FFC000"/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414F8E9C-CB7B-C1A0-0D6A-A69E0369294C}"/>
                </a:ext>
              </a:extLst>
            </p:cNvPr>
            <p:cNvSpPr/>
            <p:nvPr/>
          </p:nvSpPr>
          <p:spPr>
            <a:xfrm>
              <a:off x="3983413" y="1166323"/>
              <a:ext cx="92990" cy="93600"/>
            </a:xfrm>
            <a:prstGeom prst="ellipse">
              <a:avLst/>
            </a:prstGeom>
            <a:solidFill>
              <a:srgbClr val="FFC000"/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0514E96F-3A68-3D02-12A0-F991A3BCF2FF}"/>
                </a:ext>
              </a:extLst>
            </p:cNvPr>
            <p:cNvSpPr/>
            <p:nvPr/>
          </p:nvSpPr>
          <p:spPr>
            <a:xfrm>
              <a:off x="4056083" y="1162260"/>
              <a:ext cx="92990" cy="93600"/>
            </a:xfrm>
            <a:prstGeom prst="ellipse">
              <a:avLst/>
            </a:prstGeom>
            <a:solidFill>
              <a:srgbClr val="FFC000"/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36DC0851-F1ED-7C13-3787-EA4AFADA19D8}"/>
                </a:ext>
              </a:extLst>
            </p:cNvPr>
            <p:cNvSpPr/>
            <p:nvPr/>
          </p:nvSpPr>
          <p:spPr>
            <a:xfrm>
              <a:off x="4219012" y="1161669"/>
              <a:ext cx="92990" cy="93600"/>
            </a:xfrm>
            <a:prstGeom prst="ellipse">
              <a:avLst/>
            </a:prstGeom>
            <a:solidFill>
              <a:srgbClr val="FFC000"/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50864CC9-37D7-16F2-A178-F6296ADEC381}"/>
                </a:ext>
              </a:extLst>
            </p:cNvPr>
            <p:cNvSpPr/>
            <p:nvPr/>
          </p:nvSpPr>
          <p:spPr>
            <a:xfrm>
              <a:off x="4286602" y="1167766"/>
              <a:ext cx="92990" cy="93600"/>
            </a:xfrm>
            <a:prstGeom prst="ellipse">
              <a:avLst/>
            </a:prstGeom>
            <a:solidFill>
              <a:srgbClr val="FFC000"/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D0C025B0-0AAB-2161-FE9C-A2A72F3B9A97}"/>
                </a:ext>
              </a:extLst>
            </p:cNvPr>
            <p:cNvSpPr/>
            <p:nvPr/>
          </p:nvSpPr>
          <p:spPr>
            <a:xfrm>
              <a:off x="4108113" y="1162260"/>
              <a:ext cx="92990" cy="93600"/>
            </a:xfrm>
            <a:prstGeom prst="ellipse">
              <a:avLst/>
            </a:prstGeom>
            <a:solidFill>
              <a:srgbClr val="FFC000"/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A09F0253-F060-77F5-CF4F-F7C627AE363D}"/>
                </a:ext>
              </a:extLst>
            </p:cNvPr>
            <p:cNvSpPr/>
            <p:nvPr/>
          </p:nvSpPr>
          <p:spPr>
            <a:xfrm>
              <a:off x="4175703" y="1168357"/>
              <a:ext cx="92990" cy="93600"/>
            </a:xfrm>
            <a:prstGeom prst="ellipse">
              <a:avLst/>
            </a:prstGeom>
            <a:solidFill>
              <a:srgbClr val="FFC000"/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415CBB83-2A22-BF09-3B72-E9DACE13215B}"/>
                </a:ext>
              </a:extLst>
            </p:cNvPr>
            <p:cNvSpPr/>
            <p:nvPr/>
          </p:nvSpPr>
          <p:spPr>
            <a:xfrm>
              <a:off x="4540025" y="1179955"/>
              <a:ext cx="92990" cy="93600"/>
            </a:xfrm>
            <a:prstGeom prst="ellipse">
              <a:avLst/>
            </a:prstGeom>
            <a:solidFill>
              <a:srgbClr val="FFC000"/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C25FE8DA-EC27-3710-80BE-3845CA222CD4}"/>
                </a:ext>
              </a:extLst>
            </p:cNvPr>
            <p:cNvSpPr/>
            <p:nvPr/>
          </p:nvSpPr>
          <p:spPr>
            <a:xfrm>
              <a:off x="4633015" y="1180972"/>
              <a:ext cx="92990" cy="93600"/>
            </a:xfrm>
            <a:prstGeom prst="ellipse">
              <a:avLst/>
            </a:prstGeom>
            <a:solidFill>
              <a:srgbClr val="FFC000"/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80D8144C-9C21-BE84-780F-5DC00CFF1BFE}"/>
                </a:ext>
              </a:extLst>
            </p:cNvPr>
            <p:cNvSpPr/>
            <p:nvPr/>
          </p:nvSpPr>
          <p:spPr>
            <a:xfrm>
              <a:off x="4301265" y="1632075"/>
              <a:ext cx="92990" cy="93600"/>
            </a:xfrm>
            <a:prstGeom prst="ellipse">
              <a:avLst/>
            </a:prstGeom>
            <a:solidFill>
              <a:srgbClr val="FFC000"/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CBD49DBD-B4A2-4EC5-1914-447196091DD1}"/>
                </a:ext>
              </a:extLst>
            </p:cNvPr>
            <p:cNvSpPr/>
            <p:nvPr/>
          </p:nvSpPr>
          <p:spPr>
            <a:xfrm>
              <a:off x="4394255" y="1633092"/>
              <a:ext cx="92990" cy="93600"/>
            </a:xfrm>
            <a:prstGeom prst="ellipse">
              <a:avLst/>
            </a:prstGeom>
            <a:solidFill>
              <a:srgbClr val="FFC000"/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458C3CFF-A865-408D-DEF2-D1A9253F82B7}"/>
                </a:ext>
              </a:extLst>
            </p:cNvPr>
            <p:cNvSpPr/>
            <p:nvPr/>
          </p:nvSpPr>
          <p:spPr>
            <a:xfrm>
              <a:off x="3427505" y="1617235"/>
              <a:ext cx="92990" cy="102960"/>
            </a:xfrm>
            <a:prstGeom prst="ellipse">
              <a:avLst/>
            </a:prstGeom>
            <a:solidFill>
              <a:srgbClr val="FFC000"/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5B89A90C-2A49-99C8-01CD-B66518B9E41C}"/>
                </a:ext>
              </a:extLst>
            </p:cNvPr>
            <p:cNvSpPr/>
            <p:nvPr/>
          </p:nvSpPr>
          <p:spPr>
            <a:xfrm>
              <a:off x="3520495" y="1618252"/>
              <a:ext cx="92990" cy="102960"/>
            </a:xfrm>
            <a:prstGeom prst="ellipse">
              <a:avLst/>
            </a:prstGeom>
            <a:solidFill>
              <a:srgbClr val="FFC000"/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2EB79CBF-0326-3BDD-A634-EF98B9ECAA9B}"/>
                </a:ext>
              </a:extLst>
            </p:cNvPr>
            <p:cNvSpPr/>
            <p:nvPr/>
          </p:nvSpPr>
          <p:spPr>
            <a:xfrm>
              <a:off x="3840535" y="1613172"/>
              <a:ext cx="92990" cy="102960"/>
            </a:xfrm>
            <a:prstGeom prst="ellipse">
              <a:avLst/>
            </a:prstGeom>
            <a:solidFill>
              <a:srgbClr val="FFC000"/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477120D5-0806-B982-E08D-7E2FF9054E31}"/>
                </a:ext>
              </a:extLst>
            </p:cNvPr>
            <p:cNvSpPr/>
            <p:nvPr/>
          </p:nvSpPr>
          <p:spPr>
            <a:xfrm>
              <a:off x="4028495" y="1613172"/>
              <a:ext cx="92990" cy="102960"/>
            </a:xfrm>
            <a:prstGeom prst="ellipse">
              <a:avLst/>
            </a:prstGeom>
            <a:solidFill>
              <a:srgbClr val="FFC000"/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8CB8E049-31A5-3528-AD04-60628E7568D3}"/>
                </a:ext>
              </a:extLst>
            </p:cNvPr>
            <p:cNvSpPr/>
            <p:nvPr/>
          </p:nvSpPr>
          <p:spPr>
            <a:xfrm>
              <a:off x="4092985" y="2038875"/>
              <a:ext cx="92990" cy="102960"/>
            </a:xfrm>
            <a:prstGeom prst="ellipse">
              <a:avLst/>
            </a:prstGeom>
            <a:solidFill>
              <a:srgbClr val="FFC000"/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4CE58941-095F-30C3-4B76-D4D05E48D661}"/>
                </a:ext>
              </a:extLst>
            </p:cNvPr>
            <p:cNvSpPr/>
            <p:nvPr/>
          </p:nvSpPr>
          <p:spPr>
            <a:xfrm>
              <a:off x="4185975" y="2039892"/>
              <a:ext cx="92990" cy="102960"/>
            </a:xfrm>
            <a:prstGeom prst="ellipse">
              <a:avLst/>
            </a:prstGeom>
            <a:solidFill>
              <a:srgbClr val="FFC000"/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9A44E50C-A5A4-D1C4-DC45-408068CC4A37}"/>
                </a:ext>
              </a:extLst>
            </p:cNvPr>
            <p:cNvSpPr/>
            <p:nvPr/>
          </p:nvSpPr>
          <p:spPr>
            <a:xfrm>
              <a:off x="3738935" y="2050052"/>
              <a:ext cx="92990" cy="102960"/>
            </a:xfrm>
            <a:prstGeom prst="ellipse">
              <a:avLst/>
            </a:prstGeom>
            <a:solidFill>
              <a:srgbClr val="FFC000"/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E0BBE63B-640C-BFBD-156C-03B2CAB11722}"/>
                </a:ext>
              </a:extLst>
            </p:cNvPr>
            <p:cNvSpPr/>
            <p:nvPr/>
          </p:nvSpPr>
          <p:spPr>
            <a:xfrm>
              <a:off x="3962455" y="2476772"/>
              <a:ext cx="92990" cy="102960"/>
            </a:xfrm>
            <a:prstGeom prst="ellipse">
              <a:avLst/>
            </a:prstGeom>
            <a:solidFill>
              <a:srgbClr val="FFC000"/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C65D581C-8C9F-F9C0-3C9B-CFBF79AE9335}"/>
                </a:ext>
              </a:extLst>
            </p:cNvPr>
            <p:cNvSpPr/>
            <p:nvPr/>
          </p:nvSpPr>
          <p:spPr>
            <a:xfrm>
              <a:off x="3919783" y="2918732"/>
              <a:ext cx="92990" cy="102960"/>
            </a:xfrm>
            <a:prstGeom prst="ellipse">
              <a:avLst/>
            </a:prstGeom>
            <a:solidFill>
              <a:srgbClr val="FFC000"/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26B4DD1E-E860-D02B-54E4-FF151631771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64060" y="2566441"/>
              <a:ext cx="0" cy="35229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17D30421-FEA0-2E01-F0B9-1360CB1268C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28495" y="2123464"/>
              <a:ext cx="157480" cy="35229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F5DA8BCD-C3F5-DCE8-6CAF-D3C627D5ECD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738935" y="2141835"/>
              <a:ext cx="157480" cy="35229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D611F50B-769A-1166-3008-B22676F179E3}"/>
                </a:ext>
              </a:extLst>
            </p:cNvPr>
            <p:cNvSpPr/>
            <p:nvPr/>
          </p:nvSpPr>
          <p:spPr>
            <a:xfrm>
              <a:off x="3869465" y="2475755"/>
              <a:ext cx="92990" cy="102960"/>
            </a:xfrm>
            <a:prstGeom prst="ellipse">
              <a:avLst/>
            </a:prstGeom>
            <a:solidFill>
              <a:srgbClr val="FFC000"/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097DED40-25C8-51D0-096B-231CB51634D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525575" y="1708312"/>
              <a:ext cx="157480" cy="35229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D6A26526-DBC7-01EE-5FCA-379461F0E7C6}"/>
                </a:ext>
              </a:extLst>
            </p:cNvPr>
            <p:cNvSpPr/>
            <p:nvPr/>
          </p:nvSpPr>
          <p:spPr>
            <a:xfrm>
              <a:off x="3645945" y="2049035"/>
              <a:ext cx="92990" cy="102960"/>
            </a:xfrm>
            <a:prstGeom prst="ellipse">
              <a:avLst/>
            </a:prstGeom>
            <a:solidFill>
              <a:srgbClr val="FFC000"/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71B90622-78DE-5568-C438-736F8CFEB096}"/>
                </a:ext>
              </a:extLst>
            </p:cNvPr>
            <p:cNvCxnSpPr>
              <a:cxnSpLocks/>
              <a:stCxn id="55" idx="0"/>
            </p:cNvCxnSpPr>
            <p:nvPr/>
          </p:nvCxnSpPr>
          <p:spPr>
            <a:xfrm flipH="1" flipV="1">
              <a:off x="4036965" y="1702556"/>
              <a:ext cx="102515" cy="33631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DBF991DF-88BA-3C1C-0A90-5EE955A368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88835" y="1702062"/>
              <a:ext cx="53784" cy="34164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84D0FAC7-F45B-D5DE-18AA-55E299C68E2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7368" y="1721484"/>
              <a:ext cx="146887" cy="31979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6F251B75-0997-C1D7-22B5-1CFBDBF0D604}"/>
                </a:ext>
              </a:extLst>
            </p:cNvPr>
            <p:cNvCxnSpPr>
              <a:cxnSpLocks/>
              <a:stCxn id="51" idx="0"/>
            </p:cNvCxnSpPr>
            <p:nvPr/>
          </p:nvCxnSpPr>
          <p:spPr>
            <a:xfrm flipH="1" flipV="1">
              <a:off x="3303937" y="1234472"/>
              <a:ext cx="170063" cy="38276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>
              <a:extLst>
                <a:ext uri="{FF2B5EF4-FFF2-40B4-BE49-F238E27FC236}">
                  <a16:creationId xmlns:a16="http://schemas.microsoft.com/office/drawing/2014/main" id="{83A02991-4781-2BF3-F384-08B85D811BD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626689" y="1250040"/>
              <a:ext cx="170063" cy="38276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391E4C0C-BD64-D90A-416D-36D02B934FB6}"/>
                </a:ext>
              </a:extLst>
            </p:cNvPr>
            <p:cNvSpPr/>
            <p:nvPr/>
          </p:nvSpPr>
          <p:spPr>
            <a:xfrm>
              <a:off x="3747545" y="1612155"/>
              <a:ext cx="92990" cy="102960"/>
            </a:xfrm>
            <a:prstGeom prst="ellipse">
              <a:avLst/>
            </a:prstGeom>
            <a:solidFill>
              <a:srgbClr val="FFC000"/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47DB4D87-0206-B91B-0727-90CCA0709C4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819729" y="1243944"/>
              <a:ext cx="170063" cy="38276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96A40103-E56D-01CA-2194-AB6CA021AB23}"/>
                </a:ext>
              </a:extLst>
            </p:cNvPr>
            <p:cNvSpPr/>
            <p:nvPr/>
          </p:nvSpPr>
          <p:spPr>
            <a:xfrm>
              <a:off x="3935505" y="1612155"/>
              <a:ext cx="92990" cy="102960"/>
            </a:xfrm>
            <a:prstGeom prst="ellipse">
              <a:avLst/>
            </a:prstGeom>
            <a:solidFill>
              <a:srgbClr val="FFC000"/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4" name="Straight Arrow Connector 73">
              <a:extLst>
                <a:ext uri="{FF2B5EF4-FFF2-40B4-BE49-F238E27FC236}">
                  <a16:creationId xmlns:a16="http://schemas.microsoft.com/office/drawing/2014/main" id="{D23FF4DC-30A7-397A-C265-228FA3C4EB0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170919" y="1257981"/>
              <a:ext cx="170063" cy="38276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Arrow Connector 74">
              <a:extLst>
                <a:ext uri="{FF2B5EF4-FFF2-40B4-BE49-F238E27FC236}">
                  <a16:creationId xmlns:a16="http://schemas.microsoft.com/office/drawing/2014/main" id="{10B2D9E5-FF0D-2861-E2D4-3E23C0F6874D}"/>
                </a:ext>
              </a:extLst>
            </p:cNvPr>
            <p:cNvCxnSpPr>
              <a:cxnSpLocks/>
              <a:stCxn id="50" idx="0"/>
            </p:cNvCxnSpPr>
            <p:nvPr/>
          </p:nvCxnSpPr>
          <p:spPr>
            <a:xfrm flipV="1">
              <a:off x="4440750" y="1270304"/>
              <a:ext cx="197249" cy="36278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Arrow Connector 75">
              <a:extLst>
                <a:ext uri="{FF2B5EF4-FFF2-40B4-BE49-F238E27FC236}">
                  <a16:creationId xmlns:a16="http://schemas.microsoft.com/office/drawing/2014/main" id="{9DD77EFD-1E05-E3AE-A61C-2553A65CCD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97261" y="1260027"/>
              <a:ext cx="197249" cy="36278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76">
              <a:extLst>
                <a:ext uri="{FF2B5EF4-FFF2-40B4-BE49-F238E27FC236}">
                  <a16:creationId xmlns:a16="http://schemas.microsoft.com/office/drawing/2014/main" id="{436D4B8D-BFC1-FBB2-917E-5FF44F084CE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84326" y="1255859"/>
              <a:ext cx="197249" cy="36278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2DAF7EC5-0E25-31F0-67E0-3BFA78691CB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63527" y="1253235"/>
              <a:ext cx="197249" cy="36278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900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E6DB83-24E6-5A07-FD5C-45D6D3735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about LGADs with small pixels?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B3B600-07A7-C3F1-1864-0B0FE232F6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5848" y="697369"/>
            <a:ext cx="7499784" cy="1658220"/>
          </a:xfrm>
        </p:spPr>
        <p:txBody>
          <a:bodyPr/>
          <a:lstStyle/>
          <a:p>
            <a:r>
              <a:rPr lang="en-US" sz="1800" dirty="0">
                <a:solidFill>
                  <a:srgbClr val="0000FF"/>
                </a:solidFill>
              </a:rPr>
              <a:t>Regular LGADs have a ‘dead’ (no-gain) region between pixels of  &gt; 50 </a:t>
            </a:r>
            <a:r>
              <a:rPr lang="en-US" sz="1800" dirty="0">
                <a:solidFill>
                  <a:srgbClr val="0000FF"/>
                </a:solidFill>
                <a:latin typeface="Symbol" pitchFamily="2" charset="2"/>
              </a:rPr>
              <a:t>m</a:t>
            </a:r>
            <a:r>
              <a:rPr lang="en-US" sz="1800" dirty="0">
                <a:solidFill>
                  <a:srgbClr val="0000FF"/>
                </a:solidFill>
              </a:rPr>
              <a:t>m</a:t>
            </a:r>
          </a:p>
          <a:p>
            <a:r>
              <a:rPr lang="en-US" sz="1800" dirty="0"/>
              <a:t>Junction termination extension (JTE) because of high E-fields</a:t>
            </a:r>
          </a:p>
          <a:p>
            <a:pPr lvl="1"/>
            <a:r>
              <a:rPr lang="en-US" sz="1600" dirty="0"/>
              <a:t>Not a problem for ATLAS/CMS size pixels</a:t>
            </a:r>
          </a:p>
          <a:p>
            <a:pPr lvl="1"/>
            <a:r>
              <a:rPr lang="en-US" sz="1600" dirty="0"/>
              <a:t>But very low efficiency for small pixels</a:t>
            </a:r>
          </a:p>
          <a:p>
            <a:r>
              <a:rPr lang="en-US" sz="1800" dirty="0"/>
              <a:t>Alternatives: trench isolation (TI-LGAD), inverted LGAD </a:t>
            </a:r>
          </a:p>
        </p:txBody>
      </p:sp>
      <p:pic>
        <p:nvPicPr>
          <p:cNvPr id="89" name="Picture 88">
            <a:extLst>
              <a:ext uri="{FF2B5EF4-FFF2-40B4-BE49-F238E27FC236}">
                <a16:creationId xmlns:a16="http://schemas.microsoft.com/office/drawing/2014/main" id="{929F7AC1-6F30-9CEB-3B62-2941BB6FC1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696" y="2986530"/>
            <a:ext cx="7499784" cy="1809287"/>
          </a:xfrm>
          <a:prstGeom prst="rect">
            <a:avLst/>
          </a:prstGeom>
        </p:spPr>
      </p:pic>
      <p:sp>
        <p:nvSpPr>
          <p:cNvPr id="90" name="TextBox 89">
            <a:extLst>
              <a:ext uri="{FF2B5EF4-FFF2-40B4-BE49-F238E27FC236}">
                <a16:creationId xmlns:a16="http://schemas.microsoft.com/office/drawing/2014/main" id="{3E94B4F3-3038-4C0F-25BF-FB1FDA7A2782}"/>
              </a:ext>
            </a:extLst>
          </p:cNvPr>
          <p:cNvSpPr txBox="1"/>
          <p:nvPr/>
        </p:nvSpPr>
        <p:spPr>
          <a:xfrm>
            <a:off x="1319031" y="2463310"/>
            <a:ext cx="1203663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'regular’</a:t>
            </a:r>
          </a:p>
          <a:p>
            <a:r>
              <a:rPr lang="en-US" sz="1400" dirty="0"/>
              <a:t>(JTE + p-stop) 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263770D4-4765-E1EA-1E28-7C4F83F22628}"/>
              </a:ext>
            </a:extLst>
          </p:cNvPr>
          <p:cNvSpPr txBox="1"/>
          <p:nvPr/>
        </p:nvSpPr>
        <p:spPr>
          <a:xfrm>
            <a:off x="3838193" y="2606398"/>
            <a:ext cx="1292854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Trench isolated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42106DB1-9255-98A4-E968-E769ACF3C894}"/>
              </a:ext>
            </a:extLst>
          </p:cNvPr>
          <p:cNvSpPr txBox="1"/>
          <p:nvPr/>
        </p:nvSpPr>
        <p:spPr>
          <a:xfrm>
            <a:off x="6158758" y="2571031"/>
            <a:ext cx="1236749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Inverted LGAD</a:t>
            </a:r>
          </a:p>
        </p:txBody>
      </p: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39443C10-98FA-32B8-F076-DE5E53D71E97}"/>
              </a:ext>
            </a:extLst>
          </p:cNvPr>
          <p:cNvCxnSpPr>
            <a:cxnSpLocks/>
          </p:cNvCxnSpPr>
          <p:nvPr/>
        </p:nvCxnSpPr>
        <p:spPr>
          <a:xfrm flipV="1">
            <a:off x="697880" y="3801979"/>
            <a:ext cx="548193" cy="3735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>
            <a:extLst>
              <a:ext uri="{FF2B5EF4-FFF2-40B4-BE49-F238E27FC236}">
                <a16:creationId xmlns:a16="http://schemas.microsoft.com/office/drawing/2014/main" id="{75FBD720-5C1A-4B56-832E-B021AC3EED27}"/>
              </a:ext>
            </a:extLst>
          </p:cNvPr>
          <p:cNvSpPr txBox="1"/>
          <p:nvPr/>
        </p:nvSpPr>
        <p:spPr>
          <a:xfrm>
            <a:off x="279176" y="4021632"/>
            <a:ext cx="3850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JTE</a:t>
            </a:r>
          </a:p>
        </p:txBody>
      </p: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A3C68617-EAC8-79A7-6ACA-60687D7F06AA}"/>
              </a:ext>
            </a:extLst>
          </p:cNvPr>
          <p:cNvCxnSpPr>
            <a:cxnSpLocks/>
          </p:cNvCxnSpPr>
          <p:nvPr/>
        </p:nvCxnSpPr>
        <p:spPr>
          <a:xfrm flipV="1">
            <a:off x="1064400" y="3726918"/>
            <a:ext cx="363347" cy="8611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>
            <a:extLst>
              <a:ext uri="{FF2B5EF4-FFF2-40B4-BE49-F238E27FC236}">
                <a16:creationId xmlns:a16="http://schemas.microsoft.com/office/drawing/2014/main" id="{F8FBCBB8-F6A7-A5D0-AD1E-3C5584146B85}"/>
              </a:ext>
            </a:extLst>
          </p:cNvPr>
          <p:cNvSpPr txBox="1"/>
          <p:nvPr/>
        </p:nvSpPr>
        <p:spPr>
          <a:xfrm>
            <a:off x="855048" y="4538041"/>
            <a:ext cx="5822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p-stop</a:t>
            </a:r>
          </a:p>
        </p:txBody>
      </p:sp>
    </p:spTree>
    <p:extLst>
      <p:ext uri="{BB962C8B-B14F-4D97-AF65-F5344CB8AC3E}">
        <p14:creationId xmlns:p14="http://schemas.microsoft.com/office/powerpoint/2010/main" val="9628098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70590F-17B8-8370-6C95-070BE7C701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TI-LGAD on Timepix4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BD41EC-697F-0B68-CC2B-EEC6F29991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779" y="639752"/>
            <a:ext cx="4499875" cy="1721943"/>
          </a:xfrm>
        </p:spPr>
        <p:txBody>
          <a:bodyPr/>
          <a:lstStyle/>
          <a:p>
            <a:r>
              <a:rPr lang="en-US" dirty="0"/>
              <a:t>Tested multiple sensor variants</a:t>
            </a:r>
          </a:p>
          <a:p>
            <a:pPr lvl="1"/>
            <a:r>
              <a:rPr lang="en-US" dirty="0"/>
              <a:t>1 or 2 trenches</a:t>
            </a:r>
          </a:p>
          <a:p>
            <a:pPr lvl="1"/>
            <a:r>
              <a:rPr lang="en-US" dirty="0"/>
              <a:t>Different distance gain layer to trench</a:t>
            </a:r>
          </a:p>
          <a:p>
            <a:pPr lvl="1"/>
            <a:r>
              <a:rPr lang="en-US" dirty="0"/>
              <a:t>Different doping levels, Carbon co-implantation (radiation hardness)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1759D4B-48F2-E98A-1C62-37E564EBDA9B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5053449" y="353749"/>
            <a:ext cx="4049451" cy="2277726"/>
          </a:xfrm>
          <a:prstGeom prst="rect">
            <a:avLst/>
          </a:prstGeom>
          <a:solidFill>
            <a:srgbClr val="FF0000"/>
          </a:solidFill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CF2E008-30E3-C888-FB3A-BC602ED791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779" y="2781806"/>
            <a:ext cx="1303691" cy="1988130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01C6AD1-1DC3-3839-954F-268A9C8DD603}"/>
              </a:ext>
            </a:extLst>
          </p:cNvPr>
          <p:cNvCxnSpPr>
            <a:cxnSpLocks/>
          </p:cNvCxnSpPr>
          <p:nvPr/>
        </p:nvCxnSpPr>
        <p:spPr>
          <a:xfrm flipH="1">
            <a:off x="7066033" y="241146"/>
            <a:ext cx="68123" cy="83947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C768712-2003-91D8-1273-2E3252801986}"/>
              </a:ext>
            </a:extLst>
          </p:cNvPr>
          <p:cNvCxnSpPr>
            <a:cxnSpLocks/>
          </p:cNvCxnSpPr>
          <p:nvPr/>
        </p:nvCxnSpPr>
        <p:spPr>
          <a:xfrm>
            <a:off x="7206966" y="241146"/>
            <a:ext cx="85398" cy="83947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3FB963C-08C9-9791-E190-7D4CD0CF183E}"/>
              </a:ext>
            </a:extLst>
          </p:cNvPr>
          <p:cNvSpPr txBox="1"/>
          <p:nvPr/>
        </p:nvSpPr>
        <p:spPr>
          <a:xfrm>
            <a:off x="6569188" y="-8092"/>
            <a:ext cx="1017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here they are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5B3222B-B679-D2D3-38C6-3274B4A041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2057" y="2463633"/>
            <a:ext cx="2906597" cy="2422164"/>
          </a:xfrm>
          <a:prstGeom prst="rect">
            <a:avLst/>
          </a:prstGeom>
        </p:spPr>
      </p:pic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0A8FFECE-C435-6057-4210-2075CAB9C3C6}"/>
              </a:ext>
            </a:extLst>
          </p:cNvPr>
          <p:cNvSpPr txBox="1">
            <a:spLocks/>
          </p:cNvSpPr>
          <p:nvPr/>
        </p:nvSpPr>
        <p:spPr>
          <a:xfrm>
            <a:off x="4917273" y="2985224"/>
            <a:ext cx="4316181" cy="172194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Gain of ~11</a:t>
            </a:r>
          </a:p>
          <a:p>
            <a:r>
              <a:rPr lang="en-US" dirty="0">
                <a:solidFill>
                  <a:srgbClr val="0000FF"/>
                </a:solidFill>
              </a:rPr>
              <a:t>Best time resolution achieved is 99 </a:t>
            </a:r>
            <a:r>
              <a:rPr lang="en-US" dirty="0" err="1">
                <a:solidFill>
                  <a:srgbClr val="0000FF"/>
                </a:solidFill>
              </a:rPr>
              <a:t>ps</a:t>
            </a:r>
            <a:endParaRPr lang="en-US" dirty="0">
              <a:solidFill>
                <a:srgbClr val="0000FF"/>
              </a:solidFill>
            </a:endParaRPr>
          </a:p>
          <a:p>
            <a:pPr lvl="1"/>
            <a:r>
              <a:rPr lang="en-US" dirty="0"/>
              <a:t>For the innermost 40% of the pixel</a:t>
            </a:r>
          </a:p>
          <a:p>
            <a:r>
              <a:rPr lang="en-US" dirty="0"/>
              <a:t>Expect improvement by cooling the sensor, and higher voltage operation</a:t>
            </a:r>
          </a:p>
          <a:p>
            <a:pPr lvl="1"/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6403B4E-66B0-64AE-C491-88EB9E36DB27}"/>
              </a:ext>
            </a:extLst>
          </p:cNvPr>
          <p:cNvSpPr txBox="1"/>
          <p:nvPr/>
        </p:nvSpPr>
        <p:spPr>
          <a:xfrm>
            <a:off x="75381" y="2320141"/>
            <a:ext cx="14818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Top view, single pixel</a:t>
            </a:r>
          </a:p>
          <a:p>
            <a:r>
              <a:rPr lang="en-US" sz="1200" dirty="0"/>
              <a:t>1 and 2 trenches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0BAA932-E044-FC3B-2DD8-53C435D8ED45}"/>
              </a:ext>
            </a:extLst>
          </p:cNvPr>
          <p:cNvSpPr txBox="1"/>
          <p:nvPr/>
        </p:nvSpPr>
        <p:spPr>
          <a:xfrm>
            <a:off x="2793075" y="2643306"/>
            <a:ext cx="8983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31835551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63416CD-8AD1-5465-7A2D-0DE0C95CE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779" y="0"/>
            <a:ext cx="8440839" cy="537814"/>
          </a:xfrm>
        </p:spPr>
        <p:txBody>
          <a:bodyPr>
            <a:normAutofit fontScale="90000"/>
          </a:bodyPr>
          <a:lstStyle/>
          <a:p>
            <a:r>
              <a:rPr lang="en-US" dirty="0"/>
              <a:t>Long history of sensor development with Timepix1-4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B089D50-7D6E-DF88-EBAF-827DFA3DD2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257" y="542367"/>
            <a:ext cx="2112790" cy="2712968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F4AC23D-8068-88AD-22F4-87AC0CCD8FAB}"/>
              </a:ext>
            </a:extLst>
          </p:cNvPr>
          <p:cNvSpPr txBox="1"/>
          <p:nvPr/>
        </p:nvSpPr>
        <p:spPr>
          <a:xfrm>
            <a:off x="528754" y="3265094"/>
            <a:ext cx="24432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InGrid</a:t>
            </a:r>
            <a:r>
              <a:rPr lang="en-US" sz="1600" dirty="0"/>
              <a:t>/</a:t>
            </a:r>
            <a:r>
              <a:rPr lang="en-US" sz="1600" dirty="0" err="1"/>
              <a:t>Gridpix</a:t>
            </a:r>
            <a:r>
              <a:rPr lang="en-US" sz="1600" dirty="0"/>
              <a:t> on Timepix1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95B8D8D-7BDF-70DB-BB6C-93BF380A8779}"/>
              </a:ext>
            </a:extLst>
          </p:cNvPr>
          <p:cNvGrpSpPr/>
          <p:nvPr/>
        </p:nvGrpSpPr>
        <p:grpSpPr>
          <a:xfrm>
            <a:off x="6605895" y="721284"/>
            <a:ext cx="2443299" cy="3243025"/>
            <a:chOff x="76200" y="2034526"/>
            <a:chExt cx="6837138" cy="1071371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CBA91CE-65C7-83BA-30DC-096AAA21C45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328" t="29986" r="23543" b="28173"/>
            <a:stretch/>
          </p:blipFill>
          <p:spPr>
            <a:xfrm>
              <a:off x="76200" y="2034526"/>
              <a:ext cx="6837138" cy="10713714"/>
            </a:xfrm>
            <a:prstGeom prst="rect">
              <a:avLst/>
            </a:prstGeom>
            <a:effectLst/>
          </p:spPr>
        </p:pic>
        <p:sp>
          <p:nvSpPr>
            <p:cNvPr id="12" name="Text Placeholder 7">
              <a:extLst>
                <a:ext uri="{FF2B5EF4-FFF2-40B4-BE49-F238E27FC236}">
                  <a16:creationId xmlns:a16="http://schemas.microsoft.com/office/drawing/2014/main" id="{383EE6D6-BE53-1A85-BF79-78C4B0A52A1B}"/>
                </a:ext>
              </a:extLst>
            </p:cNvPr>
            <p:cNvSpPr txBox="1">
              <a:spLocks/>
            </p:cNvSpPr>
            <p:nvPr/>
          </p:nvSpPr>
          <p:spPr>
            <a:xfrm>
              <a:off x="4464486" y="7820893"/>
              <a:ext cx="1837682" cy="1647159"/>
            </a:xfrm>
            <a:prstGeom prst="rect">
              <a:avLst/>
            </a:prstGeom>
            <a:solidFill>
              <a:srgbClr val="FFFFFF">
                <a:alpha val="80000"/>
              </a:srgbClr>
            </a:solidFill>
            <a:ln w="31750">
              <a:noFill/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108000" tIns="36000" rIns="108000" bIns="64800" anchor="ctr" anchorCtr="0">
              <a:spAutoFit/>
            </a:bodyPr>
            <a:lstStyle>
              <a:lvl1pPr marL="0" marR="0" indent="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55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1pPr>
              <a:lvl2pPr marL="0" marR="0" indent="2286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5000" b="0" i="0" u="none" strike="noStrike" cap="none" spc="0" baseline="0">
                  <a:ln>
                    <a:noFill/>
                  </a:ln>
                  <a:solidFill>
                    <a:schemeClr val="tx2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2pPr>
              <a:lvl3pPr marL="0" marR="0" indent="4572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4500" b="0" i="0" u="none" strike="noStrike" cap="none" spc="0" baseline="0">
                  <a:ln>
                    <a:noFill/>
                  </a:ln>
                  <a:solidFill>
                    <a:schemeClr val="tx1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3pPr>
              <a:lvl4pPr marL="0" marR="0" indent="6858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4000" b="0" i="0" u="none" strike="noStrike" cap="none" spc="0" baseline="0">
                  <a:ln>
                    <a:noFill/>
                  </a:ln>
                  <a:solidFill>
                    <a:schemeClr val="accent3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4pPr>
              <a:lvl5pPr marL="0" marR="0" indent="9144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4000" b="0" i="0" u="none" strike="noStrike" cap="none" spc="0" baseline="0">
                  <a:ln>
                    <a:noFill/>
                  </a:ln>
                  <a:solidFill>
                    <a:schemeClr val="accent3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5pPr>
              <a:lvl6pPr marL="0" marR="0" indent="11430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5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6pPr>
              <a:lvl7pPr marL="0" marR="0" indent="13716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5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7pPr>
              <a:lvl8pPr marL="0" marR="0" indent="16002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5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8pPr>
              <a:lvl9pPr marL="0" marR="0" indent="18288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5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9pPr>
            </a:lstStyle>
            <a:p>
              <a:r>
                <a:rPr lang="en-US" sz="1400" dirty="0"/>
                <a:t>Silicon</a:t>
              </a:r>
            </a:p>
            <a:p>
              <a:r>
                <a:rPr lang="en-US" sz="1400" dirty="0"/>
                <a:t>Sensor</a:t>
              </a:r>
            </a:p>
          </p:txBody>
        </p:sp>
        <p:sp>
          <p:nvSpPr>
            <p:cNvPr id="13" name="Text Placeholder 7">
              <a:extLst>
                <a:ext uri="{FF2B5EF4-FFF2-40B4-BE49-F238E27FC236}">
                  <a16:creationId xmlns:a16="http://schemas.microsoft.com/office/drawing/2014/main" id="{FA1DEC24-2AA8-2F11-EA1C-633D0FE98A1B}"/>
                </a:ext>
              </a:extLst>
            </p:cNvPr>
            <p:cNvSpPr txBox="1">
              <a:spLocks/>
            </p:cNvSpPr>
            <p:nvPr/>
          </p:nvSpPr>
          <p:spPr>
            <a:xfrm>
              <a:off x="2578130" y="9846342"/>
              <a:ext cx="2805198" cy="1048000"/>
            </a:xfrm>
            <a:prstGeom prst="rect">
              <a:avLst/>
            </a:prstGeom>
            <a:solidFill>
              <a:srgbClr val="FFFFFF">
                <a:alpha val="80000"/>
              </a:srgbClr>
            </a:solidFill>
            <a:ln w="38100">
              <a:noFill/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108000" tIns="36000" rIns="108000" bIns="64800" anchor="ctr" anchorCtr="0">
              <a:spAutoFit/>
            </a:bodyPr>
            <a:lstStyle>
              <a:lvl1pPr marL="0" marR="0" indent="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55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1pPr>
              <a:lvl2pPr marL="0" marR="0" indent="2286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5000" b="0" i="0" u="none" strike="noStrike" cap="none" spc="0" baseline="0">
                  <a:ln>
                    <a:noFill/>
                  </a:ln>
                  <a:solidFill>
                    <a:schemeClr val="tx2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2pPr>
              <a:lvl3pPr marL="0" marR="0" indent="4572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4500" b="0" i="0" u="none" strike="noStrike" cap="none" spc="0" baseline="0">
                  <a:ln>
                    <a:noFill/>
                  </a:ln>
                  <a:solidFill>
                    <a:schemeClr val="tx1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3pPr>
              <a:lvl4pPr marL="0" marR="0" indent="6858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4000" b="0" i="0" u="none" strike="noStrike" cap="none" spc="0" baseline="0">
                  <a:ln>
                    <a:noFill/>
                  </a:ln>
                  <a:solidFill>
                    <a:schemeClr val="accent3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4pPr>
              <a:lvl5pPr marL="0" marR="0" indent="9144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4000" b="0" i="0" u="none" strike="noStrike" cap="none" spc="0" baseline="0">
                  <a:ln>
                    <a:noFill/>
                  </a:ln>
                  <a:solidFill>
                    <a:schemeClr val="accent3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5pPr>
              <a:lvl6pPr marL="0" marR="0" indent="11430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5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6pPr>
              <a:lvl7pPr marL="0" marR="0" indent="13716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5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7pPr>
              <a:lvl8pPr marL="0" marR="0" indent="16002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5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8pPr>
              <a:lvl9pPr marL="0" marR="0" indent="18288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5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9pPr>
            </a:lstStyle>
            <a:p>
              <a:r>
                <a:rPr lang="en-US" sz="1400" dirty="0"/>
                <a:t>Timepix4</a:t>
              </a:r>
            </a:p>
          </p:txBody>
        </p:sp>
        <p:sp>
          <p:nvSpPr>
            <p:cNvPr id="14" name="Text Placeholder 7">
              <a:extLst>
                <a:ext uri="{FF2B5EF4-FFF2-40B4-BE49-F238E27FC236}">
                  <a16:creationId xmlns:a16="http://schemas.microsoft.com/office/drawing/2014/main" id="{722B49A1-28B8-E7DB-6241-9C54B26C7CE4}"/>
                </a:ext>
              </a:extLst>
            </p:cNvPr>
            <p:cNvSpPr txBox="1">
              <a:spLocks/>
            </p:cNvSpPr>
            <p:nvPr/>
          </p:nvSpPr>
          <p:spPr>
            <a:xfrm>
              <a:off x="269749" y="8476583"/>
              <a:ext cx="2993488" cy="1048000"/>
            </a:xfrm>
            <a:prstGeom prst="rect">
              <a:avLst/>
            </a:prstGeom>
            <a:solidFill>
              <a:srgbClr val="FFFFFF">
                <a:alpha val="80000"/>
              </a:srgbClr>
            </a:solidFill>
            <a:ln w="31750">
              <a:noFill/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108000" tIns="36000" rIns="108000" bIns="64800" anchor="ctr" anchorCtr="0">
              <a:spAutoFit/>
            </a:bodyPr>
            <a:lstStyle>
              <a:lvl1pPr marL="0" marR="0" indent="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55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1pPr>
              <a:lvl2pPr marL="0" marR="0" indent="2286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5000" b="0" i="0" u="none" strike="noStrike" cap="none" spc="0" baseline="0">
                  <a:ln>
                    <a:noFill/>
                  </a:ln>
                  <a:solidFill>
                    <a:schemeClr val="tx2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2pPr>
              <a:lvl3pPr marL="0" marR="0" indent="4572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4500" b="0" i="0" u="none" strike="noStrike" cap="none" spc="0" baseline="0">
                  <a:ln>
                    <a:noFill/>
                  </a:ln>
                  <a:solidFill>
                    <a:schemeClr val="tx1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3pPr>
              <a:lvl4pPr marL="0" marR="0" indent="6858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4000" b="0" i="0" u="none" strike="noStrike" cap="none" spc="0" baseline="0">
                  <a:ln>
                    <a:noFill/>
                  </a:ln>
                  <a:solidFill>
                    <a:schemeClr val="accent3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4pPr>
              <a:lvl5pPr marL="0" marR="0" indent="9144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4000" b="0" i="0" u="none" strike="noStrike" cap="none" spc="0" baseline="0">
                  <a:ln>
                    <a:noFill/>
                  </a:ln>
                  <a:solidFill>
                    <a:schemeClr val="accent3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5pPr>
              <a:lvl6pPr marL="0" marR="0" indent="11430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5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6pPr>
              <a:lvl7pPr marL="0" marR="0" indent="13716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5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7pPr>
              <a:lvl8pPr marL="0" marR="0" indent="16002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5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8pPr>
              <a:lvl9pPr marL="0" marR="0" indent="18288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5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9pPr>
            </a:lstStyle>
            <a:p>
              <a:r>
                <a:rPr lang="en-US" sz="1400" dirty="0" err="1"/>
                <a:t>Wirebonds</a:t>
              </a:r>
              <a:endParaRPr lang="en-US" sz="1400" dirty="0"/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076492AB-0E11-8792-2E6C-01FD0BCE0A39}"/>
                </a:ext>
              </a:extLst>
            </p:cNvPr>
            <p:cNvCxnSpPr>
              <a:cxnSpLocks/>
              <a:stCxn id="13" idx="0"/>
            </p:cNvCxnSpPr>
            <p:nvPr/>
          </p:nvCxnSpPr>
          <p:spPr>
            <a:xfrm flipH="1" flipV="1">
              <a:off x="3727532" y="6978155"/>
              <a:ext cx="253198" cy="2868187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>
              <a:glow rad="63500">
                <a:srgbClr val="FFFFFF">
                  <a:alpha val="40000"/>
                </a:srgbClr>
              </a:glo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34026E2-E0C2-C625-CE07-95AAB84C9FC7}"/>
                </a:ext>
              </a:extLst>
            </p:cNvPr>
            <p:cNvCxnSpPr>
              <a:cxnSpLocks/>
              <a:stCxn id="14" idx="0"/>
            </p:cNvCxnSpPr>
            <p:nvPr/>
          </p:nvCxnSpPr>
          <p:spPr>
            <a:xfrm flipH="1" flipV="1">
              <a:off x="1605097" y="7181849"/>
              <a:ext cx="161396" cy="1294734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>
              <a:glow rad="63500">
                <a:srgbClr val="FFFFFF">
                  <a:alpha val="40000"/>
                </a:srgbClr>
              </a:glo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9BD7E74B-0BD9-B97B-DA68-7433BFE3E9B3}"/>
                </a:ext>
              </a:extLst>
            </p:cNvPr>
            <p:cNvCxnSpPr>
              <a:cxnSpLocks/>
              <a:stCxn id="12" idx="0"/>
            </p:cNvCxnSpPr>
            <p:nvPr/>
          </p:nvCxnSpPr>
          <p:spPr>
            <a:xfrm flipV="1">
              <a:off x="5383327" y="5978764"/>
              <a:ext cx="2930" cy="1842128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>
              <a:glow rad="63500">
                <a:srgbClr val="FFFFFF">
                  <a:alpha val="40000"/>
                </a:srgbClr>
              </a:glo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268C14E7-EE15-9698-F2C9-A23A2547BE31}"/>
              </a:ext>
            </a:extLst>
          </p:cNvPr>
          <p:cNvSpPr txBox="1"/>
          <p:nvPr/>
        </p:nvSpPr>
        <p:spPr>
          <a:xfrm>
            <a:off x="416209" y="3880229"/>
            <a:ext cx="73989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We use </a:t>
            </a:r>
            <a:r>
              <a:rPr lang="en-US" dirty="0" err="1"/>
              <a:t>Timepix</a:t>
            </a:r>
            <a:r>
              <a:rPr lang="en-US" dirty="0"/>
              <a:t> primarily for charged particle tracking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But also some photon (visible &amp; X-ray) detectors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Focus changed from Gaseous to Semiconductor sensors (mainly silicon)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0B6BD5C-F07B-22A2-4BD0-0FB2C94EE7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71953" y="716800"/>
            <a:ext cx="1600199" cy="253853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BABCE91-0ABD-43A4-0045-2E723A9B9E0D}"/>
              </a:ext>
            </a:extLst>
          </p:cNvPr>
          <p:cNvSpPr txBox="1"/>
          <p:nvPr/>
        </p:nvSpPr>
        <p:spPr>
          <a:xfrm>
            <a:off x="6681416" y="3658741"/>
            <a:ext cx="23854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Silicon sensor on Timepix4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B2833A00-D300-C5A2-F2B1-F7DAA0F7BC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477" y="716800"/>
            <a:ext cx="2424639" cy="1827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33BFDC5C-DD7C-0879-A0E4-8CD12C9F3BF8}"/>
              </a:ext>
            </a:extLst>
          </p:cNvPr>
          <p:cNvSpPr txBox="1"/>
          <p:nvPr/>
        </p:nvSpPr>
        <p:spPr>
          <a:xfrm>
            <a:off x="3967937" y="2584724"/>
            <a:ext cx="24797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LHCb VELO sensor</a:t>
            </a:r>
          </a:p>
          <a:p>
            <a:r>
              <a:rPr lang="en-US" sz="1600" dirty="0"/>
              <a:t>qualification with Timepix3 </a:t>
            </a:r>
          </a:p>
        </p:txBody>
      </p:sp>
    </p:spTree>
    <p:extLst>
      <p:ext uri="{BB962C8B-B14F-4D97-AF65-F5344CB8AC3E}">
        <p14:creationId xmlns:p14="http://schemas.microsoft.com/office/powerpoint/2010/main" val="37892087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389D0-525A-5AC3-B388-0552E6A1FA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Inverted LGAD (provided by Glasgow University)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33AB24-1C8C-E669-49C9-F570E54658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155" y="550424"/>
            <a:ext cx="8597544" cy="1931998"/>
          </a:xfrm>
        </p:spPr>
        <p:txBody>
          <a:bodyPr/>
          <a:lstStyle/>
          <a:p>
            <a:r>
              <a:rPr lang="en-US" dirty="0"/>
              <a:t>Continuous gain layer on back side -&gt; </a:t>
            </a:r>
            <a:r>
              <a:rPr lang="en-US" dirty="0">
                <a:solidFill>
                  <a:srgbClr val="0000FF"/>
                </a:solidFill>
              </a:rPr>
              <a:t>uniform response across pixel</a:t>
            </a:r>
          </a:p>
          <a:p>
            <a:r>
              <a:rPr lang="en-US" dirty="0"/>
              <a:t>Hole collecting devices -&gt; Timepix4 front-end not optimal</a:t>
            </a:r>
          </a:p>
          <a:p>
            <a:r>
              <a:rPr lang="en-US" dirty="0"/>
              <a:t>Currently we only have 250 </a:t>
            </a:r>
            <a:r>
              <a:rPr lang="en-US" dirty="0">
                <a:latin typeface="Symbol" pitchFamily="2" charset="2"/>
              </a:rPr>
              <a:t>m</a:t>
            </a:r>
            <a:r>
              <a:rPr lang="en-US" dirty="0"/>
              <a:t>m thick sensors, with a gain of only ~4</a:t>
            </a:r>
          </a:p>
          <a:p>
            <a:pPr lvl="1"/>
            <a:r>
              <a:rPr lang="en-US" dirty="0"/>
              <a:t>Hence time resolution is not great, ~370 </a:t>
            </a:r>
            <a:r>
              <a:rPr lang="en-US" dirty="0" err="1"/>
              <a:t>ps</a:t>
            </a:r>
            <a:endParaRPr lang="en-US" dirty="0"/>
          </a:p>
          <a:p>
            <a:pPr lvl="1"/>
            <a:r>
              <a:rPr lang="en-US" dirty="0"/>
              <a:t>Unfortunately, two thin sensor productions failed</a:t>
            </a:r>
          </a:p>
          <a:p>
            <a:r>
              <a:rPr lang="en-US" dirty="0"/>
              <a:t>These are still very interesting devices for studies, not only timing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9B69CF6-FAB3-B317-E864-60BFC4719D7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 l="36509" t="28363" r="28155" b="28647"/>
          <a:stretch>
            <a:fillRect/>
          </a:stretch>
        </p:blipFill>
        <p:spPr>
          <a:xfrm rot="10800000">
            <a:off x="7446844" y="483708"/>
            <a:ext cx="1645512" cy="217758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Afbeelding 17">
            <a:extLst>
              <a:ext uri="{FF2B5EF4-FFF2-40B4-BE49-F238E27FC236}">
                <a16:creationId xmlns:a16="http://schemas.microsoft.com/office/drawing/2014/main" id="{914ED711-7059-037D-C20E-FDC53E70C10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325"/>
          <a:stretch/>
        </p:blipFill>
        <p:spPr>
          <a:xfrm>
            <a:off x="2614043" y="2828307"/>
            <a:ext cx="3044674" cy="2072025"/>
          </a:xfrm>
          <a:prstGeom prst="rect">
            <a:avLst/>
          </a:prstGeom>
        </p:spPr>
      </p:pic>
      <p:pic>
        <p:nvPicPr>
          <p:cNvPr id="8" name="Afbeelding 15">
            <a:extLst>
              <a:ext uri="{FF2B5EF4-FFF2-40B4-BE49-F238E27FC236}">
                <a16:creationId xmlns:a16="http://schemas.microsoft.com/office/drawing/2014/main" id="{1567EDCF-5119-05D4-5F4C-1F7604346A8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9489" r="10892"/>
          <a:stretch>
            <a:fillRect/>
          </a:stretch>
        </p:blipFill>
        <p:spPr>
          <a:xfrm>
            <a:off x="5532362" y="2889740"/>
            <a:ext cx="2695480" cy="201059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A256CB5-FF63-2847-E957-44A675CCC2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9212" y="3049628"/>
            <a:ext cx="1515822" cy="160327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09A48B5-7A52-D78E-23AD-DDD222DF9B2F}"/>
              </a:ext>
            </a:extLst>
          </p:cNvPr>
          <p:cNvSpPr txBox="1"/>
          <p:nvPr/>
        </p:nvSpPr>
        <p:spPr>
          <a:xfrm>
            <a:off x="3295576" y="2612136"/>
            <a:ext cx="14062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No gain region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969C760-80BF-BF14-C6C8-4F8AA5F252DB}"/>
              </a:ext>
            </a:extLst>
          </p:cNvPr>
          <p:cNvSpPr txBox="1"/>
          <p:nvPr/>
        </p:nvSpPr>
        <p:spPr>
          <a:xfrm>
            <a:off x="6618093" y="2639559"/>
            <a:ext cx="11139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Gain region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1688A3D-98FA-9EDC-EC71-1867C7244837}"/>
              </a:ext>
            </a:extLst>
          </p:cNvPr>
          <p:cNvSpPr txBox="1"/>
          <p:nvPr/>
        </p:nvSpPr>
        <p:spPr>
          <a:xfrm>
            <a:off x="4786805" y="2593392"/>
            <a:ext cx="1491114" cy="30777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Am-241 spectrum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A316B28-8D93-7CED-1123-2C76D06451E8}"/>
              </a:ext>
            </a:extLst>
          </p:cNvPr>
          <p:cNvCxnSpPr/>
          <p:nvPr/>
        </p:nvCxnSpPr>
        <p:spPr>
          <a:xfrm>
            <a:off x="679212" y="2956244"/>
            <a:ext cx="151582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4F9C477-B75C-917C-BC0A-B721819DF69B}"/>
              </a:ext>
            </a:extLst>
          </p:cNvPr>
          <p:cNvCxnSpPr>
            <a:cxnSpLocks/>
          </p:cNvCxnSpPr>
          <p:nvPr/>
        </p:nvCxnSpPr>
        <p:spPr>
          <a:xfrm>
            <a:off x="540668" y="3049628"/>
            <a:ext cx="0" cy="153068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2591E99E-F830-B352-8D3E-9D3CA2BA171C}"/>
              </a:ext>
            </a:extLst>
          </p:cNvPr>
          <p:cNvSpPr txBox="1"/>
          <p:nvPr/>
        </p:nvSpPr>
        <p:spPr>
          <a:xfrm>
            <a:off x="1090714" y="2674418"/>
            <a:ext cx="692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14 mm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E9DAC56-BA45-8EFB-F5EB-2E5FD7C913D9}"/>
              </a:ext>
            </a:extLst>
          </p:cNvPr>
          <p:cNvSpPr txBox="1"/>
          <p:nvPr/>
        </p:nvSpPr>
        <p:spPr>
          <a:xfrm rot="16200000">
            <a:off x="40371" y="3635084"/>
            <a:ext cx="692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14 mm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95E61BD-9CD8-2ABF-188A-4761B1AFF2C8}"/>
              </a:ext>
            </a:extLst>
          </p:cNvPr>
          <p:cNvSpPr txBox="1"/>
          <p:nvPr/>
        </p:nvSpPr>
        <p:spPr>
          <a:xfrm>
            <a:off x="4337643" y="3851264"/>
            <a:ext cx="8983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Preliminary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9E1CFBA-65CD-DDE3-DDA8-27CA527B73CA}"/>
              </a:ext>
            </a:extLst>
          </p:cNvPr>
          <p:cNvSpPr txBox="1"/>
          <p:nvPr/>
        </p:nvSpPr>
        <p:spPr>
          <a:xfrm>
            <a:off x="7223763" y="3814971"/>
            <a:ext cx="8983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17611779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590A5-D600-6994-DE6A-60B8B61B7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3D silicon sensors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235F614-7617-8D1E-FAC6-C174112230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5713" y="2605875"/>
            <a:ext cx="2324237" cy="219797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19C0694-2A32-16CB-9E67-E90C2CC7763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462" t="9775" r="5809" b="7556"/>
          <a:stretch/>
        </p:blipFill>
        <p:spPr>
          <a:xfrm>
            <a:off x="7028403" y="1985978"/>
            <a:ext cx="1913839" cy="2768280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C17BA215-0D18-7087-C041-3F9C3786A416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72189" y="2784973"/>
            <a:ext cx="2775072" cy="188896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AC27A41-E2DE-C295-A7B6-7C31745D55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The electrodes of 3D sensors penetrate the silicon bulk</a:t>
            </a:r>
          </a:p>
          <a:p>
            <a:r>
              <a:rPr lang="en-US" sz="1800" dirty="0">
                <a:solidFill>
                  <a:srgbClr val="0000FF"/>
                </a:solidFill>
              </a:rPr>
              <a:t>Electron-hole pairs drift perpendicular to track direction</a:t>
            </a:r>
          </a:p>
          <a:p>
            <a:pPr lvl="1"/>
            <a:r>
              <a:rPr lang="en-US" sz="1600" dirty="0"/>
              <a:t>Track length (= signal magnitude) decoupled from drift distance</a:t>
            </a:r>
          </a:p>
          <a:p>
            <a:r>
              <a:rPr lang="en-US" sz="1800" dirty="0"/>
              <a:t>O(5 </a:t>
            </a:r>
            <a:r>
              <a:rPr lang="en-US" sz="1800" dirty="0">
                <a:latin typeface="Symbol" pitchFamily="2" charset="2"/>
              </a:rPr>
              <a:t>m</a:t>
            </a:r>
            <a:r>
              <a:rPr lang="en-US" sz="1800" dirty="0"/>
              <a:t>m) holes etched via Deep Reactive Ion Etching (DRIE), then doped</a:t>
            </a:r>
          </a:p>
          <a:p>
            <a:r>
              <a:rPr lang="en-US" sz="1800" dirty="0">
                <a:solidFill>
                  <a:srgbClr val="0000FF"/>
                </a:solidFill>
              </a:rPr>
              <a:t>Shown to be sufficiently radiation hard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70206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3984AA-D9B9-DF63-8737-E3C4A332BC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3D sensor on Timepix3 and Timepix4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E15B2C-BF64-C39A-04AB-22D066CA83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338" y="537814"/>
            <a:ext cx="8153723" cy="3266501"/>
          </a:xfrm>
        </p:spPr>
        <p:txBody>
          <a:bodyPr/>
          <a:lstStyle/>
          <a:p>
            <a:r>
              <a:rPr lang="en-US" sz="1800" dirty="0"/>
              <a:t>Recent sensor batches suffer from excessive leakage current</a:t>
            </a:r>
          </a:p>
          <a:p>
            <a:r>
              <a:rPr lang="en-US" sz="1800" dirty="0"/>
              <a:t>Hence, transplanted old 3D sensor (2012) from TPX3 to TPX4 (by Advafab)</a:t>
            </a:r>
          </a:p>
          <a:p>
            <a:r>
              <a:rPr lang="en-US" sz="1800" dirty="0"/>
              <a:t>Unfortunately hole collecting, and large diameter pillars</a:t>
            </a:r>
          </a:p>
          <a:p>
            <a:endParaRPr lang="en-US" sz="1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381B450-CAF6-DB13-942C-4A9F4E675F4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855" t="11064" r="13404" b="12798"/>
          <a:stretch>
            <a:fillRect/>
          </a:stretch>
        </p:blipFill>
        <p:spPr>
          <a:xfrm rot="5400000">
            <a:off x="5972330" y="1933670"/>
            <a:ext cx="2868073" cy="230516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A14BBA3-27A2-89FD-69E7-D773B082E82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6576" t="21633" r="23859" b="18507"/>
          <a:stretch>
            <a:fillRect/>
          </a:stretch>
        </p:blipFill>
        <p:spPr>
          <a:xfrm rot="5400000">
            <a:off x="3585644" y="2125747"/>
            <a:ext cx="2953471" cy="200640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3574724-B498-CB09-DDB7-F79DCF0FAF0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0384"/>
          <a:stretch>
            <a:fillRect/>
          </a:stretch>
        </p:blipFill>
        <p:spPr>
          <a:xfrm>
            <a:off x="225056" y="1981310"/>
            <a:ext cx="3057237" cy="262437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0E1C292-2453-5D4B-C67A-C5932F517B96}"/>
              </a:ext>
            </a:extLst>
          </p:cNvPr>
          <p:cNvSpPr txBox="1"/>
          <p:nvPr/>
        </p:nvSpPr>
        <p:spPr>
          <a:xfrm>
            <a:off x="4703456" y="4605686"/>
            <a:ext cx="8531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Timepix3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CA5D24B-9E89-CCC2-09D6-6B809F508449}"/>
              </a:ext>
            </a:extLst>
          </p:cNvPr>
          <p:cNvSpPr txBox="1"/>
          <p:nvPr/>
        </p:nvSpPr>
        <p:spPr>
          <a:xfrm>
            <a:off x="6898301" y="4562523"/>
            <a:ext cx="8531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Timepix4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594D57E-31AF-8FE9-AE0C-8FCBD5823460}"/>
              </a:ext>
            </a:extLst>
          </p:cNvPr>
          <p:cNvCxnSpPr>
            <a:cxnSpLocks/>
          </p:cNvCxnSpPr>
          <p:nvPr/>
        </p:nvCxnSpPr>
        <p:spPr>
          <a:xfrm>
            <a:off x="5097436" y="2211355"/>
            <a:ext cx="2062066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20868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EA670C-DC3D-5EF9-37FD-997B07436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3D time resolution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CDCEF89-8FB4-1D2B-9848-8EC371534D4B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5993091" y="2684283"/>
            <a:ext cx="3026218" cy="219430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23B8006A-69C9-FCAA-A89C-6D639DAA6675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t="5745"/>
          <a:stretch>
            <a:fillRect/>
          </a:stretch>
        </p:blipFill>
        <p:spPr>
          <a:xfrm>
            <a:off x="5922272" y="-85557"/>
            <a:ext cx="3221728" cy="2769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85D6157-50AB-2089-60D6-2E7510118D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6011" y="428047"/>
            <a:ext cx="3702047" cy="2884974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CA8492B-E6ED-4E22-9846-430680EC15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780" y="3313021"/>
            <a:ext cx="5609620" cy="1440826"/>
          </a:xfrm>
        </p:spPr>
        <p:txBody>
          <a:bodyPr/>
          <a:lstStyle/>
          <a:p>
            <a:r>
              <a:rPr lang="en-US" dirty="0"/>
              <a:t>New sensor productions are being launched </a:t>
            </a:r>
          </a:p>
          <a:p>
            <a:r>
              <a:rPr lang="en-US" dirty="0"/>
              <a:t>Narrower and shorter pillars (lower capacitance)</a:t>
            </a:r>
          </a:p>
          <a:p>
            <a:r>
              <a:rPr lang="en-US" dirty="0"/>
              <a:t>Electron collecting</a:t>
            </a:r>
          </a:p>
          <a:p>
            <a:r>
              <a:rPr lang="en-US" dirty="0"/>
              <a:t>Different layouts </a:t>
            </a:r>
          </a:p>
          <a:p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A8E518F-E861-96DF-E752-F573C10C355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4461590" y="3312946"/>
            <a:ext cx="693366" cy="218843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85C7574-5959-61FB-C9FF-9084707B7AAF}"/>
              </a:ext>
            </a:extLst>
          </p:cNvPr>
          <p:cNvSpPr txBox="1"/>
          <p:nvPr/>
        </p:nvSpPr>
        <p:spPr>
          <a:xfrm>
            <a:off x="3303807" y="1472549"/>
            <a:ext cx="8983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Preliminary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2F40B6F-87E2-22DC-9003-E1564D14D3D9}"/>
              </a:ext>
            </a:extLst>
          </p:cNvPr>
          <p:cNvSpPr txBox="1"/>
          <p:nvPr/>
        </p:nvSpPr>
        <p:spPr>
          <a:xfrm>
            <a:off x="7920141" y="3477875"/>
            <a:ext cx="8983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30903625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EEB3C-53BB-F21F-F800-261905A0F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02BAC8-47A4-1DC2-C065-18B51F2D42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780" y="691416"/>
            <a:ext cx="8756418" cy="3932247"/>
          </a:xfrm>
        </p:spPr>
        <p:txBody>
          <a:bodyPr/>
          <a:lstStyle/>
          <a:p>
            <a:r>
              <a:rPr lang="en-GB" dirty="0"/>
              <a:t>The </a:t>
            </a:r>
            <a:r>
              <a:rPr lang="en-GB" dirty="0" err="1"/>
              <a:t>Timepix</a:t>
            </a:r>
            <a:r>
              <a:rPr lang="en-GB" dirty="0"/>
              <a:t> family provides an excellent platform for testing novel sensors in realistic conditions</a:t>
            </a:r>
          </a:p>
          <a:p>
            <a:pPr lvl="1"/>
            <a:r>
              <a:rPr lang="en-US" dirty="0"/>
              <a:t>Large number of pixels, which brings corresponding challenges</a:t>
            </a:r>
          </a:p>
          <a:p>
            <a:pPr lvl="1"/>
            <a:r>
              <a:rPr lang="en-US" dirty="0"/>
              <a:t>In addition to ‘single pixel’ performance tests</a:t>
            </a:r>
          </a:p>
          <a:p>
            <a:r>
              <a:rPr lang="en-US" dirty="0"/>
              <a:t>Why </a:t>
            </a:r>
            <a:r>
              <a:rPr lang="en-US" dirty="0" err="1"/>
              <a:t>Timepix</a:t>
            </a:r>
            <a:r>
              <a:rPr lang="en-US" dirty="0"/>
              <a:t>?</a:t>
            </a:r>
          </a:p>
          <a:p>
            <a:pPr lvl="1"/>
            <a:r>
              <a:rPr lang="en-US" dirty="0">
                <a:solidFill>
                  <a:srgbClr val="0000FF"/>
                </a:solidFill>
              </a:rPr>
              <a:t>ASICs with superior performance, thanks to a world class design team</a:t>
            </a:r>
          </a:p>
          <a:p>
            <a:pPr lvl="1"/>
            <a:r>
              <a:rPr lang="en-US" dirty="0">
                <a:solidFill>
                  <a:srgbClr val="0000FF"/>
                </a:solidFill>
              </a:rPr>
              <a:t>Many operation modes, tuning options -&gt; flexibility / versatile</a:t>
            </a:r>
          </a:p>
          <a:p>
            <a:pPr lvl="1"/>
            <a:r>
              <a:rPr lang="en-US" dirty="0">
                <a:solidFill>
                  <a:srgbClr val="0000FF"/>
                </a:solidFill>
              </a:rPr>
              <a:t>Excellent support </a:t>
            </a:r>
          </a:p>
          <a:p>
            <a:pPr lvl="1"/>
            <a:r>
              <a:rPr lang="en-US" dirty="0">
                <a:solidFill>
                  <a:srgbClr val="0000FF"/>
                </a:solidFill>
              </a:rPr>
              <a:t>Benefits of a large and very active collaboration</a:t>
            </a:r>
            <a:endParaRPr lang="en-US" dirty="0"/>
          </a:p>
          <a:p>
            <a:r>
              <a:rPr lang="en-US" dirty="0"/>
              <a:t>What’s next?</a:t>
            </a:r>
          </a:p>
          <a:p>
            <a:pPr lvl="1"/>
            <a:r>
              <a:rPr lang="en-US" dirty="0"/>
              <a:t>More sensors with gain: thin </a:t>
            </a:r>
            <a:r>
              <a:rPr lang="en-US" dirty="0" err="1"/>
              <a:t>iLGAD</a:t>
            </a:r>
            <a:r>
              <a:rPr lang="en-US" dirty="0"/>
              <a:t>, TI-LGAD, AC-LGAD, SPAD, </a:t>
            </a:r>
            <a:r>
              <a:rPr lang="en-US" dirty="0" err="1"/>
              <a:t>SiEM</a:t>
            </a:r>
            <a:endParaRPr lang="en-US" dirty="0"/>
          </a:p>
          <a:p>
            <a:pPr lvl="1"/>
            <a:r>
              <a:rPr lang="en-US" dirty="0"/>
              <a:t>3D sensors with lower capacitance, and possibly with gain</a:t>
            </a:r>
          </a:p>
          <a:p>
            <a:pPr lvl="1"/>
            <a:r>
              <a:rPr lang="en-US" dirty="0"/>
              <a:t>Other sensor material such as </a:t>
            </a:r>
            <a:r>
              <a:rPr lang="en-US" dirty="0" err="1"/>
              <a:t>SiC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3015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6D70388-CFF1-28DB-FBAA-964109AE83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576262"/>
            <a:ext cx="7886700" cy="2139553"/>
          </a:xfrm>
        </p:spPr>
        <p:txBody>
          <a:bodyPr/>
          <a:lstStyle/>
          <a:p>
            <a:pPr algn="ctr"/>
            <a:r>
              <a:rPr lang="en-US" dirty="0"/>
              <a:t>Thank you!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0926AE-522C-046E-BF5C-9D1E6CA0BC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8975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60DB228-1346-7866-2B3A-E96EAC589B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432197"/>
            <a:ext cx="7886700" cy="2139553"/>
          </a:xfrm>
        </p:spPr>
        <p:txBody>
          <a:bodyPr/>
          <a:lstStyle/>
          <a:p>
            <a:pPr algn="ctr"/>
            <a:r>
              <a:rPr lang="en-US" dirty="0"/>
              <a:t>Backup slides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06B974A-7046-2E25-A276-6B11D72D0C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5713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461A42E-EB9B-912C-BF22-6DE75B47D86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9" t="1650" r="421" b="11048"/>
          <a:stretch/>
        </p:blipFill>
        <p:spPr>
          <a:xfrm>
            <a:off x="102298" y="745265"/>
            <a:ext cx="8936546" cy="3608394"/>
          </a:xfrm>
          <a:prstGeom prst="rect">
            <a:avLst/>
          </a:prstGeom>
        </p:spPr>
      </p:pic>
      <p:sp>
        <p:nvSpPr>
          <p:cNvPr id="5" name="Title 11">
            <a:extLst>
              <a:ext uri="{FF2B5EF4-FFF2-40B4-BE49-F238E27FC236}">
                <a16:creationId xmlns:a16="http://schemas.microsoft.com/office/drawing/2014/main" id="{C7F870B0-11C3-D4C0-7E87-080F61B4CBF3}"/>
              </a:ext>
            </a:extLst>
          </p:cNvPr>
          <p:cNvSpPr txBox="1">
            <a:spLocks/>
          </p:cNvSpPr>
          <p:nvPr/>
        </p:nvSpPr>
        <p:spPr>
          <a:xfrm>
            <a:off x="410652" y="87521"/>
            <a:ext cx="7886700" cy="553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Timepix4 telescope configuration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BDB91D-B76D-D6DB-1EF3-17C58071CC3C}"/>
              </a:ext>
            </a:extLst>
          </p:cNvPr>
          <p:cNvSpPr txBox="1"/>
          <p:nvPr/>
        </p:nvSpPr>
        <p:spPr>
          <a:xfrm>
            <a:off x="7631380" y="468266"/>
            <a:ext cx="1101968" cy="2769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12 </a:t>
            </a:r>
            <a:r>
              <a:rPr lang="en-US" sz="1200" dirty="0" err="1"/>
              <a:t>ps</a:t>
            </a:r>
            <a:r>
              <a:rPr lang="en-US" sz="1200" dirty="0"/>
              <a:t> time res.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50385DF-784F-92AD-EB62-1795D205445B}"/>
              </a:ext>
            </a:extLst>
          </p:cNvPr>
          <p:cNvSpPr txBox="1"/>
          <p:nvPr/>
        </p:nvSpPr>
        <p:spPr>
          <a:xfrm>
            <a:off x="2922105" y="4476769"/>
            <a:ext cx="4184543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Writing paper with performance of Timepix4 telescope</a:t>
            </a:r>
          </a:p>
        </p:txBody>
      </p:sp>
    </p:spTree>
    <p:extLst>
      <p:ext uri="{BB962C8B-B14F-4D97-AF65-F5344CB8AC3E}">
        <p14:creationId xmlns:p14="http://schemas.microsoft.com/office/powerpoint/2010/main" val="15139543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78EDDD-8EE1-76A7-824C-AE3562BA3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148" y="10566"/>
            <a:ext cx="7886700" cy="537814"/>
          </a:xfrm>
        </p:spPr>
        <p:txBody>
          <a:bodyPr/>
          <a:lstStyle/>
          <a:p>
            <a:r>
              <a:rPr lang="en-US" dirty="0"/>
              <a:t>Timepix4 and SPIDR4 readout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A413DFE-8C37-9493-97B2-DD3D1DFECE57}"/>
              </a:ext>
            </a:extLst>
          </p:cNvPr>
          <p:cNvGrpSpPr/>
          <p:nvPr/>
        </p:nvGrpSpPr>
        <p:grpSpPr>
          <a:xfrm>
            <a:off x="18073" y="905467"/>
            <a:ext cx="2687419" cy="3894543"/>
            <a:chOff x="76200" y="2034526"/>
            <a:chExt cx="6837138" cy="1071371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C6AFB76-FC72-6B6E-8895-134135A9365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328" t="29986" r="23543" b="28173"/>
            <a:stretch/>
          </p:blipFill>
          <p:spPr>
            <a:xfrm>
              <a:off x="76200" y="2034526"/>
              <a:ext cx="6837138" cy="10713714"/>
            </a:xfrm>
            <a:prstGeom prst="rect">
              <a:avLst/>
            </a:prstGeom>
            <a:effectLst/>
          </p:spPr>
        </p:pic>
        <p:sp>
          <p:nvSpPr>
            <p:cNvPr id="6" name="Text Placeholder 7">
              <a:extLst>
                <a:ext uri="{FF2B5EF4-FFF2-40B4-BE49-F238E27FC236}">
                  <a16:creationId xmlns:a16="http://schemas.microsoft.com/office/drawing/2014/main" id="{7C96A07C-0F83-D5BB-6FBC-1429230266EE}"/>
                </a:ext>
              </a:extLst>
            </p:cNvPr>
            <p:cNvSpPr txBox="1">
              <a:spLocks/>
            </p:cNvSpPr>
            <p:nvPr/>
          </p:nvSpPr>
          <p:spPr>
            <a:xfrm>
              <a:off x="4464484" y="8229654"/>
              <a:ext cx="1861655" cy="829645"/>
            </a:xfrm>
            <a:prstGeom prst="rect">
              <a:avLst/>
            </a:prstGeom>
            <a:solidFill>
              <a:srgbClr val="FFFFFF">
                <a:alpha val="80000"/>
              </a:srgbClr>
            </a:solidFill>
            <a:ln w="31750">
              <a:noFill/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108000" tIns="36000" rIns="108000" bIns="64800" anchor="ctr" anchorCtr="0">
              <a:spAutoFit/>
            </a:bodyPr>
            <a:lstStyle>
              <a:lvl1pPr marL="0" marR="0" indent="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55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1pPr>
              <a:lvl2pPr marL="0" marR="0" indent="2286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5000" b="0" i="0" u="none" strike="noStrike" cap="none" spc="0" baseline="0">
                  <a:ln>
                    <a:noFill/>
                  </a:ln>
                  <a:solidFill>
                    <a:schemeClr val="tx2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2pPr>
              <a:lvl3pPr marL="0" marR="0" indent="4572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4500" b="0" i="0" u="none" strike="noStrike" cap="none" spc="0" baseline="0">
                  <a:ln>
                    <a:noFill/>
                  </a:ln>
                  <a:solidFill>
                    <a:schemeClr val="tx1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3pPr>
              <a:lvl4pPr marL="0" marR="0" indent="6858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4000" b="0" i="0" u="none" strike="noStrike" cap="none" spc="0" baseline="0">
                  <a:ln>
                    <a:noFill/>
                  </a:ln>
                  <a:solidFill>
                    <a:schemeClr val="accent3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4pPr>
              <a:lvl5pPr marL="0" marR="0" indent="9144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4000" b="0" i="0" u="none" strike="noStrike" cap="none" spc="0" baseline="0">
                  <a:ln>
                    <a:noFill/>
                  </a:ln>
                  <a:solidFill>
                    <a:schemeClr val="accent3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5pPr>
              <a:lvl6pPr marL="0" marR="0" indent="11430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5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6pPr>
              <a:lvl7pPr marL="0" marR="0" indent="13716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5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7pPr>
              <a:lvl8pPr marL="0" marR="0" indent="16002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5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8pPr>
              <a:lvl9pPr marL="0" marR="0" indent="18288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5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9pPr>
            </a:lstStyle>
            <a:p>
              <a:r>
                <a:rPr lang="en-US" sz="1400" dirty="0"/>
                <a:t>Sensor</a:t>
              </a:r>
            </a:p>
          </p:txBody>
        </p:sp>
        <p:sp>
          <p:nvSpPr>
            <p:cNvPr id="7" name="Text Placeholder 7">
              <a:extLst>
                <a:ext uri="{FF2B5EF4-FFF2-40B4-BE49-F238E27FC236}">
                  <a16:creationId xmlns:a16="http://schemas.microsoft.com/office/drawing/2014/main" id="{2E02F797-102D-ACAD-D47D-3FE6E893AF15}"/>
                </a:ext>
              </a:extLst>
            </p:cNvPr>
            <p:cNvSpPr txBox="1">
              <a:spLocks/>
            </p:cNvSpPr>
            <p:nvPr/>
          </p:nvSpPr>
          <p:spPr>
            <a:xfrm>
              <a:off x="2578132" y="9955516"/>
              <a:ext cx="2298807" cy="829645"/>
            </a:xfrm>
            <a:prstGeom prst="rect">
              <a:avLst/>
            </a:prstGeom>
            <a:solidFill>
              <a:srgbClr val="FFFFFF">
                <a:alpha val="80000"/>
              </a:srgbClr>
            </a:solidFill>
            <a:ln w="38100">
              <a:noFill/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108000" tIns="36000" rIns="108000" bIns="64800" anchor="ctr" anchorCtr="0">
              <a:spAutoFit/>
            </a:bodyPr>
            <a:lstStyle>
              <a:lvl1pPr marL="0" marR="0" indent="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55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1pPr>
              <a:lvl2pPr marL="0" marR="0" indent="2286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5000" b="0" i="0" u="none" strike="noStrike" cap="none" spc="0" baseline="0">
                  <a:ln>
                    <a:noFill/>
                  </a:ln>
                  <a:solidFill>
                    <a:schemeClr val="tx2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2pPr>
              <a:lvl3pPr marL="0" marR="0" indent="4572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4500" b="0" i="0" u="none" strike="noStrike" cap="none" spc="0" baseline="0">
                  <a:ln>
                    <a:noFill/>
                  </a:ln>
                  <a:solidFill>
                    <a:schemeClr val="tx1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3pPr>
              <a:lvl4pPr marL="0" marR="0" indent="6858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4000" b="0" i="0" u="none" strike="noStrike" cap="none" spc="0" baseline="0">
                  <a:ln>
                    <a:noFill/>
                  </a:ln>
                  <a:solidFill>
                    <a:schemeClr val="accent3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4pPr>
              <a:lvl5pPr marL="0" marR="0" indent="9144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4000" b="0" i="0" u="none" strike="noStrike" cap="none" spc="0" baseline="0">
                  <a:ln>
                    <a:noFill/>
                  </a:ln>
                  <a:solidFill>
                    <a:schemeClr val="accent3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5pPr>
              <a:lvl6pPr marL="0" marR="0" indent="11430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5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6pPr>
              <a:lvl7pPr marL="0" marR="0" indent="13716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5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7pPr>
              <a:lvl8pPr marL="0" marR="0" indent="16002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5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8pPr>
              <a:lvl9pPr marL="0" marR="0" indent="18288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5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9pPr>
            </a:lstStyle>
            <a:p>
              <a:r>
                <a:rPr lang="en-US" sz="1400" dirty="0"/>
                <a:t>Timepix4</a:t>
              </a:r>
            </a:p>
          </p:txBody>
        </p:sp>
        <p:sp>
          <p:nvSpPr>
            <p:cNvPr id="8" name="Text Placeholder 7">
              <a:extLst>
                <a:ext uri="{FF2B5EF4-FFF2-40B4-BE49-F238E27FC236}">
                  <a16:creationId xmlns:a16="http://schemas.microsoft.com/office/drawing/2014/main" id="{7943F509-1F34-85F1-24F0-02C7C850081E}"/>
                </a:ext>
              </a:extLst>
            </p:cNvPr>
            <p:cNvSpPr txBox="1">
              <a:spLocks/>
            </p:cNvSpPr>
            <p:nvPr/>
          </p:nvSpPr>
          <p:spPr>
            <a:xfrm>
              <a:off x="269745" y="8585763"/>
              <a:ext cx="2670705" cy="829645"/>
            </a:xfrm>
            <a:prstGeom prst="rect">
              <a:avLst/>
            </a:prstGeom>
            <a:solidFill>
              <a:srgbClr val="FFFFFF">
                <a:alpha val="80000"/>
              </a:srgbClr>
            </a:solidFill>
            <a:ln w="31750">
              <a:noFill/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108000" tIns="36000" rIns="108000" bIns="64800" anchor="ctr" anchorCtr="0">
              <a:spAutoFit/>
            </a:bodyPr>
            <a:lstStyle>
              <a:lvl1pPr marL="0" marR="0" indent="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55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1pPr>
              <a:lvl2pPr marL="0" marR="0" indent="2286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5000" b="0" i="0" u="none" strike="noStrike" cap="none" spc="0" baseline="0">
                  <a:ln>
                    <a:noFill/>
                  </a:ln>
                  <a:solidFill>
                    <a:schemeClr val="tx2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2pPr>
              <a:lvl3pPr marL="0" marR="0" indent="4572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4500" b="0" i="0" u="none" strike="noStrike" cap="none" spc="0" baseline="0">
                  <a:ln>
                    <a:noFill/>
                  </a:ln>
                  <a:solidFill>
                    <a:schemeClr val="tx1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3pPr>
              <a:lvl4pPr marL="0" marR="0" indent="6858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4000" b="0" i="0" u="none" strike="noStrike" cap="none" spc="0" baseline="0">
                  <a:ln>
                    <a:noFill/>
                  </a:ln>
                  <a:solidFill>
                    <a:schemeClr val="accent3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4pPr>
              <a:lvl5pPr marL="0" marR="0" indent="9144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4000" b="0" i="0" u="none" strike="noStrike" cap="none" spc="0" baseline="0">
                  <a:ln>
                    <a:noFill/>
                  </a:ln>
                  <a:solidFill>
                    <a:schemeClr val="accent3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5pPr>
              <a:lvl6pPr marL="0" marR="0" indent="11430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5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6pPr>
              <a:lvl7pPr marL="0" marR="0" indent="13716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5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7pPr>
              <a:lvl8pPr marL="0" marR="0" indent="16002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5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8pPr>
              <a:lvl9pPr marL="0" marR="0" indent="18288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5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9pPr>
            </a:lstStyle>
            <a:p>
              <a:r>
                <a:rPr lang="en-US" sz="1400" dirty="0" err="1"/>
                <a:t>Wirebonds</a:t>
              </a:r>
              <a:endParaRPr lang="en-US" sz="1400" dirty="0"/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8E3ED4EE-2802-D5EB-DA2D-D194E6DB6832}"/>
                </a:ext>
              </a:extLst>
            </p:cNvPr>
            <p:cNvCxnSpPr>
              <a:cxnSpLocks/>
              <a:stCxn id="7" idx="0"/>
            </p:cNvCxnSpPr>
            <p:nvPr/>
          </p:nvCxnSpPr>
          <p:spPr>
            <a:xfrm flipV="1">
              <a:off x="3727535" y="6978152"/>
              <a:ext cx="0" cy="2977364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>
              <a:glow rad="63500">
                <a:srgbClr val="FFFFFF">
                  <a:alpha val="40000"/>
                </a:srgbClr>
              </a:glo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92B4EDF2-CC20-81A4-932E-C807AFF4890F}"/>
                </a:ext>
              </a:extLst>
            </p:cNvPr>
            <p:cNvCxnSpPr>
              <a:cxnSpLocks/>
              <a:stCxn id="8" idx="0"/>
            </p:cNvCxnSpPr>
            <p:nvPr/>
          </p:nvCxnSpPr>
          <p:spPr>
            <a:xfrm flipV="1">
              <a:off x="1605098" y="7181850"/>
              <a:ext cx="0" cy="1403914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>
              <a:glow rad="63500">
                <a:srgbClr val="FFFFFF">
                  <a:alpha val="40000"/>
                </a:srgbClr>
              </a:glo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EFD707B-E345-9B12-0794-EBEBE8ED154D}"/>
                </a:ext>
              </a:extLst>
            </p:cNvPr>
            <p:cNvCxnSpPr>
              <a:cxnSpLocks/>
              <a:stCxn id="6" idx="0"/>
            </p:cNvCxnSpPr>
            <p:nvPr/>
          </p:nvCxnSpPr>
          <p:spPr>
            <a:xfrm flipH="1" flipV="1">
              <a:off x="5386260" y="5978762"/>
              <a:ext cx="9052" cy="2250893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>
              <a:glow rad="63500">
                <a:srgbClr val="FFFFFF">
                  <a:alpha val="40000"/>
                </a:srgbClr>
              </a:glo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EAEDFF5B-EF20-ED14-4F9C-D4C8EC5C10D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4733" y="895680"/>
            <a:ext cx="6307445" cy="389454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8429A66-5537-EBE9-9FE3-2BCFC24C0637}"/>
              </a:ext>
            </a:extLst>
          </p:cNvPr>
          <p:cNvSpPr txBox="1"/>
          <p:nvPr/>
        </p:nvSpPr>
        <p:spPr>
          <a:xfrm>
            <a:off x="171512" y="4480472"/>
            <a:ext cx="2380539" cy="30777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512x448 pixels, 55 um pitch</a:t>
            </a:r>
          </a:p>
        </p:txBody>
      </p:sp>
    </p:spTree>
    <p:extLst>
      <p:ext uri="{BB962C8B-B14F-4D97-AF65-F5344CB8AC3E}">
        <p14:creationId xmlns:p14="http://schemas.microsoft.com/office/powerpoint/2010/main" val="240990622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0AB859-AB56-9A9F-79AD-1F919F966F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 and example from a real sensor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CBE7052-45B6-C5CF-D7B4-B7AB6C92FC4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49320"/>
          <a:stretch>
            <a:fillRect/>
          </a:stretch>
        </p:blipFill>
        <p:spPr>
          <a:xfrm>
            <a:off x="698880" y="1373682"/>
            <a:ext cx="3503250" cy="31996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66A6519-F667-3EF7-5267-241A08B59F9D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r="50180"/>
          <a:stretch>
            <a:fillRect/>
          </a:stretch>
        </p:blipFill>
        <p:spPr>
          <a:xfrm>
            <a:off x="4352692" y="1737848"/>
            <a:ext cx="4532333" cy="2809395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5ECCBF45-1311-1567-1014-5377BACFBD8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12451" y="763544"/>
                <a:ext cx="1443431" cy="55347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nl-NL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sSup>
                        <m:sSupPr>
                          <m:ctrlPr>
                            <a:rPr lang="nl-NL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l-NL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nl-NL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  <m:sup>
                          <m:r>
                            <a:rPr lang="nl-NL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sup>
                      </m:sSup>
                      <m:r>
                        <a:rPr lang="nl-NL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 </m:t>
                      </m:r>
                      <m:f>
                        <m:fPr>
                          <m:ctrlPr>
                            <a:rPr lang="nl-NL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nl-NL" sz="2000" i="1" smtClean="0">
                                  <a:solidFill>
                                    <a:srgbClr val="ED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nl-NL" sz="2000" i="1" smtClean="0">
                                  <a:solidFill>
                                    <a:srgbClr val="ED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p>
                              <m:r>
                                <a:rPr lang="nl-NL" sz="2000" i="1">
                                  <a:solidFill>
                                    <a:srgbClr val="ED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nl-NL" sz="2000" i="1" smtClean="0">
                                  <a:solidFill>
                                    <a:srgbClr val="00FF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nl-NL" sz="200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p>
                              <m:r>
                                <a:rPr lang="nl-NL" sz="200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5ECCBF45-1311-1567-1014-5377BACFBD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451" y="763544"/>
                <a:ext cx="1443431" cy="553470"/>
              </a:xfrm>
              <a:prstGeom prst="rect">
                <a:avLst/>
              </a:prstGeom>
              <a:blipFill>
                <a:blip r:embed="rId4"/>
                <a:stretch>
                  <a:fillRect b="-227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FD8A75DF-09EC-AEA2-0C7B-A3CDE903BE82}"/>
              </a:ext>
            </a:extLst>
          </p:cNvPr>
          <p:cNvSpPr txBox="1"/>
          <p:nvPr/>
        </p:nvSpPr>
        <p:spPr>
          <a:xfrm>
            <a:off x="4924228" y="4004225"/>
            <a:ext cx="15551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Disconnected pixel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AB46810-95DA-FDB8-4A2A-FCD2E232F80D}"/>
              </a:ext>
            </a:extLst>
          </p:cNvPr>
          <p:cNvCxnSpPr>
            <a:cxnSpLocks/>
          </p:cNvCxnSpPr>
          <p:nvPr/>
        </p:nvCxnSpPr>
        <p:spPr>
          <a:xfrm flipV="1">
            <a:off x="5528526" y="3840480"/>
            <a:ext cx="246632" cy="2119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521DE16-03B5-4694-5673-B61FC2BDC4C2}"/>
              </a:ext>
            </a:extLst>
          </p:cNvPr>
          <p:cNvSpPr txBox="1"/>
          <p:nvPr/>
        </p:nvSpPr>
        <p:spPr>
          <a:xfrm>
            <a:off x="4673080" y="1353060"/>
            <a:ext cx="4341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3D sensor, influence of capacitance on jitter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2F73B62-C222-54FF-50E4-09017858B1CC}"/>
              </a:ext>
            </a:extLst>
          </p:cNvPr>
          <p:cNvSpPr txBox="1"/>
          <p:nvPr/>
        </p:nvSpPr>
        <p:spPr>
          <a:xfrm>
            <a:off x="6400800" y="2053525"/>
            <a:ext cx="1639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With </a:t>
            </a:r>
            <a:r>
              <a:rPr lang="en-US" dirty="0" err="1"/>
              <a:t>testpulses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32FF17E-2543-EDE5-C1E0-9BC95303DFC4}"/>
              </a:ext>
            </a:extLst>
          </p:cNvPr>
          <p:cNvSpPr txBox="1"/>
          <p:nvPr/>
        </p:nvSpPr>
        <p:spPr>
          <a:xfrm>
            <a:off x="791008" y="4622632"/>
            <a:ext cx="3201517" cy="24622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000" dirty="0"/>
              <a:t>R. </a:t>
            </a:r>
            <a:r>
              <a:rPr lang="en-US" sz="1000" dirty="0" err="1"/>
              <a:t>Balabriga</a:t>
            </a:r>
            <a:r>
              <a:rPr lang="en-US" sz="1000" dirty="0"/>
              <a:t>, </a:t>
            </a:r>
            <a:r>
              <a:rPr lang="en-GB" sz="1000" dirty="0">
                <a:hlinkClick r:id="rId5" tooltip="Persistent link using digital object identifier"/>
              </a:rPr>
              <a:t>https://doi.org/10.1016/j.nima.2022.167489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606099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0258D7-75B8-0B80-2931-C5DF0A591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timing: 4D tracking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4D0AA01-9F6A-C199-B4AE-E6E52732D26F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4982960" y="2890335"/>
            <a:ext cx="4109583" cy="190984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Freeform 5">
            <a:extLst>
              <a:ext uri="{FF2B5EF4-FFF2-40B4-BE49-F238E27FC236}">
                <a16:creationId xmlns:a16="http://schemas.microsoft.com/office/drawing/2014/main" id="{4CD8578B-9D11-5CA1-05E4-DBC95E763E28}"/>
              </a:ext>
            </a:extLst>
          </p:cNvPr>
          <p:cNvSpPr/>
          <p:nvPr/>
        </p:nvSpPr>
        <p:spPr>
          <a:xfrm>
            <a:off x="3801325" y="3647661"/>
            <a:ext cx="1058479" cy="188843"/>
          </a:xfrm>
          <a:custGeom>
            <a:avLst>
              <a:gd name="f0" fmla="val 16200"/>
              <a:gd name="f1" fmla="val 5400"/>
            </a:avLst>
            <a:gdLst>
              <a:gd name="f2" fmla="val w"/>
              <a:gd name="f3" fmla="val h"/>
              <a:gd name="f4" fmla="val 0"/>
              <a:gd name="f5" fmla="val 21600"/>
              <a:gd name="f6" fmla="val 10800"/>
              <a:gd name="f7" fmla="*/ f2 1 21600"/>
              <a:gd name="f8" fmla="*/ f3 1 21600"/>
              <a:gd name="f9" fmla="pin 0 f0 21600"/>
              <a:gd name="f10" fmla="pin 0 f1 10800"/>
              <a:gd name="f11" fmla="val f10"/>
              <a:gd name="f12" fmla="val f9"/>
              <a:gd name="f13" fmla="+- 21600 0 f10"/>
              <a:gd name="f14" fmla="*/ f9 f7 1"/>
              <a:gd name="f15" fmla="*/ f10 f8 1"/>
              <a:gd name="f16" fmla="*/ 0 f7 1"/>
              <a:gd name="f17" fmla="+- 21600 0 f12"/>
              <a:gd name="f18" fmla="*/ f13 f8 1"/>
              <a:gd name="f19" fmla="*/ f11 f8 1"/>
              <a:gd name="f20" fmla="*/ f17 f11 1"/>
              <a:gd name="f21" fmla="*/ f20 1 10800"/>
              <a:gd name="f22" fmla="+- f12 f21 0"/>
              <a:gd name="f23" fmla="*/ f22 f7 1"/>
            </a:gdLst>
            <a:ahLst>
              <a:ahXY gdRefX="f0" minX="f4" maxX="f5" gdRefY="f1" minY="f4" maxY="f6">
                <a:pos x="f14" y="f15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6" t="f19" r="f23" b="f18"/>
            <a:pathLst>
              <a:path w="21600" h="21600">
                <a:moveTo>
                  <a:pt x="f4" y="f11"/>
                </a:moveTo>
                <a:lnTo>
                  <a:pt x="f12" y="f11"/>
                </a:lnTo>
                <a:lnTo>
                  <a:pt x="f12" y="f4"/>
                </a:lnTo>
                <a:lnTo>
                  <a:pt x="f5" y="f6"/>
                </a:lnTo>
                <a:lnTo>
                  <a:pt x="f12" y="f5"/>
                </a:lnTo>
                <a:lnTo>
                  <a:pt x="f12" y="f13"/>
                </a:lnTo>
                <a:lnTo>
                  <a:pt x="f4" y="f13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  <p:txBody>
          <a:bodyPr wrap="square" lIns="90000" tIns="45000" rIns="90000" bIns="45000" anchor="ctr" anchorCtr="0" compatLnSpc="0">
            <a:no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3F05DA3-0DBE-6284-98C8-18CE237AA7A1}"/>
              </a:ext>
            </a:extLst>
          </p:cNvPr>
          <p:cNvSpPr txBox="1"/>
          <p:nvPr/>
        </p:nvSpPr>
        <p:spPr>
          <a:xfrm>
            <a:off x="3981687" y="3297960"/>
            <a:ext cx="858240" cy="297346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0" i="0" u="none" strike="noStrike" kern="1200" cap="none" dirty="0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Timing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D60A7D0-78B5-6BCC-77A8-098490CC772D}"/>
              </a:ext>
            </a:extLst>
          </p:cNvPr>
          <p:cNvSpPr txBox="1"/>
          <p:nvPr/>
        </p:nvSpPr>
        <p:spPr>
          <a:xfrm>
            <a:off x="3801327" y="3850200"/>
            <a:ext cx="1464120" cy="297346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0" i="0" u="none" strike="noStrike" kern="1200" cap="none" dirty="0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2 ns → 30 </a:t>
            </a:r>
            <a:r>
              <a:rPr lang="en-US" sz="1400" b="0" i="0" u="none" strike="noStrike" kern="1200" cap="none" dirty="0" err="1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ps</a:t>
            </a:r>
            <a:endParaRPr lang="en-US" sz="1400" b="0" i="0" u="none" strike="noStrike" kern="1200" cap="none" dirty="0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18E2AD65-273B-0DB6-586C-85D6D2DECD67}"/>
              </a:ext>
            </a:extLst>
          </p:cNvPr>
          <p:cNvSpPr/>
          <p:nvPr/>
        </p:nvSpPr>
        <p:spPr>
          <a:xfrm rot="18901200">
            <a:off x="639279" y="3152426"/>
            <a:ext cx="459688" cy="156110"/>
          </a:xfrm>
          <a:custGeom>
            <a:avLst>
              <a:gd name="f0" fmla="val 16200"/>
              <a:gd name="f1" fmla="val 5400"/>
            </a:avLst>
            <a:gdLst>
              <a:gd name="f2" fmla="val w"/>
              <a:gd name="f3" fmla="val h"/>
              <a:gd name="f4" fmla="val 0"/>
              <a:gd name="f5" fmla="val 21600"/>
              <a:gd name="f6" fmla="val 10800"/>
              <a:gd name="f7" fmla="*/ f2 1 21600"/>
              <a:gd name="f8" fmla="*/ f3 1 21600"/>
              <a:gd name="f9" fmla="pin 0 f0 21600"/>
              <a:gd name="f10" fmla="pin 0 f1 10800"/>
              <a:gd name="f11" fmla="val f10"/>
              <a:gd name="f12" fmla="val f9"/>
              <a:gd name="f13" fmla="+- 21600 0 f10"/>
              <a:gd name="f14" fmla="*/ f9 f7 1"/>
              <a:gd name="f15" fmla="*/ f10 f8 1"/>
              <a:gd name="f16" fmla="*/ 0 f7 1"/>
              <a:gd name="f17" fmla="+- 21600 0 f12"/>
              <a:gd name="f18" fmla="*/ f13 f8 1"/>
              <a:gd name="f19" fmla="*/ f11 f8 1"/>
              <a:gd name="f20" fmla="*/ f17 f11 1"/>
              <a:gd name="f21" fmla="*/ f20 1 10800"/>
              <a:gd name="f22" fmla="+- f12 f21 0"/>
              <a:gd name="f23" fmla="*/ f22 f7 1"/>
            </a:gdLst>
            <a:ahLst>
              <a:ahXY gdRefX="f0" minX="f4" maxX="f5" gdRefY="f1" minY="f4" maxY="f6">
                <a:pos x="f14" y="f15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6" t="f19" r="f23" b="f18"/>
            <a:pathLst>
              <a:path w="21600" h="21600">
                <a:moveTo>
                  <a:pt x="f4" y="f11"/>
                </a:moveTo>
                <a:lnTo>
                  <a:pt x="f12" y="f11"/>
                </a:lnTo>
                <a:lnTo>
                  <a:pt x="f12" y="f4"/>
                </a:lnTo>
                <a:lnTo>
                  <a:pt x="f5" y="f6"/>
                </a:lnTo>
                <a:lnTo>
                  <a:pt x="f12" y="f5"/>
                </a:lnTo>
                <a:lnTo>
                  <a:pt x="f12" y="f13"/>
                </a:lnTo>
                <a:lnTo>
                  <a:pt x="f4" y="f13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  <p:txBody>
          <a:bodyPr wrap="square" lIns="90000" tIns="45000" rIns="90000" bIns="45000" anchor="ctr" anchorCtr="0" compatLnSpc="0">
            <a:no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7207AD7-586C-7E28-D3DD-E327BEBEDC07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l="-7" t="185" b="-3204"/>
          <a:stretch>
            <a:fillRect/>
          </a:stretch>
        </p:blipFill>
        <p:spPr>
          <a:xfrm>
            <a:off x="0" y="3069532"/>
            <a:ext cx="3678167" cy="1642351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316D2DC4-E20B-666F-9B90-D924AA5D0977}"/>
              </a:ext>
            </a:extLst>
          </p:cNvPr>
          <p:cNvSpPr/>
          <p:nvPr/>
        </p:nvSpPr>
        <p:spPr>
          <a:xfrm>
            <a:off x="258780" y="3103110"/>
            <a:ext cx="3419388" cy="154289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729FCF">
              <a:alpha val="0"/>
            </a:srgbClr>
          </a:solidFill>
          <a:ln w="10080">
            <a:solidFill>
              <a:srgbClr val="000000"/>
            </a:solidFill>
            <a:prstDash val="solid"/>
          </a:ln>
        </p:spPr>
        <p:txBody>
          <a:bodyPr wrap="square" lIns="95040" tIns="50040" rIns="95040" bIns="50040" anchor="ctr" anchorCtr="0" compatLnSpc="0">
            <a:no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03B20A9-F68F-F2AF-0825-E77FF9A2F09D}"/>
              </a:ext>
            </a:extLst>
          </p:cNvPr>
          <p:cNvSpPr txBox="1"/>
          <p:nvPr/>
        </p:nvSpPr>
        <p:spPr>
          <a:xfrm>
            <a:off x="633902" y="4596706"/>
            <a:ext cx="1711733" cy="267915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200" b="0" i="0" u="none" strike="noStrike" kern="1200" cap="none" dirty="0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© LHCb collaboration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6D0FE12-0A58-56B7-8370-482D01EBEC66}"/>
              </a:ext>
            </a:extLst>
          </p:cNvPr>
          <p:cNvSpPr txBox="1"/>
          <p:nvPr/>
        </p:nvSpPr>
        <p:spPr>
          <a:xfrm>
            <a:off x="998520" y="2733778"/>
            <a:ext cx="20087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Single bunch crossing</a:t>
            </a:r>
          </a:p>
        </p:txBody>
      </p:sp>
      <p:pic>
        <p:nvPicPr>
          <p:cNvPr id="16" name="Picture 2">
            <a:extLst>
              <a:ext uri="{FF2B5EF4-FFF2-40B4-BE49-F238E27FC236}">
                <a16:creationId xmlns:a16="http://schemas.microsoft.com/office/drawing/2014/main" id="{0B81C044-B179-C9DF-F516-A5E0E0CAF9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0409"/>
            <a:ext cx="3836677" cy="1466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933677B7-3DEC-07DB-87BF-898CEC8F3C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9949" y="705448"/>
            <a:ext cx="5232229" cy="1768706"/>
          </a:xfrm>
        </p:spPr>
        <p:txBody>
          <a:bodyPr/>
          <a:lstStyle/>
          <a:p>
            <a:r>
              <a:rPr lang="en-US" sz="1800" dirty="0"/>
              <a:t>Future accelerators have an increasingly complicated tracking environment</a:t>
            </a:r>
          </a:p>
          <a:p>
            <a:r>
              <a:rPr lang="en-US" sz="1800" dirty="0">
                <a:solidFill>
                  <a:srgbClr val="0000FF"/>
                </a:solidFill>
              </a:rPr>
              <a:t>Time is important for the track reconstruction; separation of tracks in time</a:t>
            </a:r>
          </a:p>
          <a:p>
            <a:r>
              <a:rPr lang="en-US" sz="1800" dirty="0"/>
              <a:t>Fewer tracks per time ‘frame’ → simplifies reconstruction</a:t>
            </a:r>
          </a:p>
          <a:p>
            <a:endParaRPr lang="en-US" sz="18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5858D0C-89B2-CE83-6564-FCAEEFF919F3}"/>
              </a:ext>
            </a:extLst>
          </p:cNvPr>
          <p:cNvSpPr txBox="1"/>
          <p:nvPr/>
        </p:nvSpPr>
        <p:spPr>
          <a:xfrm>
            <a:off x="293462" y="742763"/>
            <a:ext cx="129875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Courtesy Tim Evans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8F4F2E3-FEE6-2268-3CBA-9C0534B85126}"/>
              </a:ext>
            </a:extLst>
          </p:cNvPr>
          <p:cNvSpPr txBox="1"/>
          <p:nvPr/>
        </p:nvSpPr>
        <p:spPr>
          <a:xfrm rot="16200000">
            <a:off x="-275953" y="1468519"/>
            <a:ext cx="6623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0.5 mm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35F05CC-8E69-0CCB-FAD6-695ACF9A7219}"/>
              </a:ext>
            </a:extLst>
          </p:cNvPr>
          <p:cNvSpPr txBox="1"/>
          <p:nvPr/>
        </p:nvSpPr>
        <p:spPr>
          <a:xfrm>
            <a:off x="1697767" y="2286038"/>
            <a:ext cx="6774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 meter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3EBC8B8-2AE2-303B-EC96-41026DB5A60F}"/>
              </a:ext>
            </a:extLst>
          </p:cNvPr>
          <p:cNvSpPr/>
          <p:nvPr/>
        </p:nvSpPr>
        <p:spPr>
          <a:xfrm>
            <a:off x="3436883" y="2273667"/>
            <a:ext cx="364442" cy="97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3B31F07-FBF4-A3F1-6726-515D5E4E927C}"/>
              </a:ext>
            </a:extLst>
          </p:cNvPr>
          <p:cNvCxnSpPr>
            <a:cxnSpLocks/>
          </p:cNvCxnSpPr>
          <p:nvPr/>
        </p:nvCxnSpPr>
        <p:spPr>
          <a:xfrm flipH="1">
            <a:off x="401428" y="2329911"/>
            <a:ext cx="3399897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D3ABFFEC-B2ED-000D-366B-8AE0898A2CFC}"/>
              </a:ext>
            </a:extLst>
          </p:cNvPr>
          <p:cNvSpPr/>
          <p:nvPr/>
        </p:nvSpPr>
        <p:spPr>
          <a:xfrm rot="16200000">
            <a:off x="-103590" y="1124112"/>
            <a:ext cx="364442" cy="97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2BD9289-156B-4084-72A2-B7CD058F1AA4}"/>
              </a:ext>
            </a:extLst>
          </p:cNvPr>
          <p:cNvCxnSpPr/>
          <p:nvPr/>
        </p:nvCxnSpPr>
        <p:spPr>
          <a:xfrm>
            <a:off x="147233" y="1015139"/>
            <a:ext cx="0" cy="1177871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0885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A5EA0-7040-0C2F-C7CF-33E71C6853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iLGAD</a:t>
            </a:r>
            <a:r>
              <a:rPr lang="en-US" dirty="0"/>
              <a:t> at grazing angle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501EF5-4E6C-9264-D26D-C5CE46EF2C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779" y="580119"/>
            <a:ext cx="8050334" cy="2333724"/>
          </a:xfrm>
        </p:spPr>
        <p:txBody>
          <a:bodyPr/>
          <a:lstStyle/>
          <a:p>
            <a:r>
              <a:rPr lang="en-US" dirty="0"/>
              <a:t>Current </a:t>
            </a:r>
            <a:r>
              <a:rPr lang="en-US" dirty="0" err="1"/>
              <a:t>iLGADs</a:t>
            </a:r>
            <a:r>
              <a:rPr lang="en-US" dirty="0"/>
              <a:t> are 250 </a:t>
            </a:r>
            <a:r>
              <a:rPr lang="en-US" sz="2000" dirty="0"/>
              <a:t>µ</a:t>
            </a:r>
            <a:r>
              <a:rPr lang="en-US" dirty="0"/>
              <a:t>m thick</a:t>
            </a:r>
          </a:p>
          <a:p>
            <a:r>
              <a:rPr lang="en-US" dirty="0"/>
              <a:t>Perpendicular tracks not ideal for good timing:</a:t>
            </a:r>
          </a:p>
          <a:p>
            <a:pPr lvl="1"/>
            <a:r>
              <a:rPr lang="en-US" dirty="0"/>
              <a:t>Initial signal </a:t>
            </a:r>
            <a:r>
              <a:rPr lang="en-US"/>
              <a:t>is small	, </a:t>
            </a:r>
            <a:r>
              <a:rPr lang="en-US" dirty="0"/>
              <a:t>and amplified signal is late / slow</a:t>
            </a:r>
          </a:p>
          <a:p>
            <a:pPr lvl="1"/>
            <a:r>
              <a:rPr lang="en-US" dirty="0"/>
              <a:t>And TPX4 threshold can not be set high enough to trigger on amplified signal</a:t>
            </a:r>
          </a:p>
          <a:p>
            <a:pPr lvl="1"/>
            <a:r>
              <a:rPr lang="en-US" dirty="0"/>
              <a:t>And, very non-uniform weighting field due to small pixels</a:t>
            </a:r>
          </a:p>
          <a:p>
            <a:r>
              <a:rPr lang="en-US" dirty="0"/>
              <a:t>Hence </a:t>
            </a:r>
            <a:r>
              <a:rPr lang="en-US" dirty="0">
                <a:solidFill>
                  <a:srgbClr val="0000FF"/>
                </a:solidFill>
              </a:rPr>
              <a:t>using grazing angle tracks</a:t>
            </a:r>
            <a:r>
              <a:rPr lang="en-US" dirty="0"/>
              <a:t> to (partially) mitigate thickness effects 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4" name="Picture 32">
            <a:extLst>
              <a:ext uri="{FF2B5EF4-FFF2-40B4-BE49-F238E27FC236}">
                <a16:creationId xmlns:a16="http://schemas.microsoft.com/office/drawing/2014/main" id="{A52C2233-1AA7-578C-E0F7-BE3FDB02E1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3187" y="3069284"/>
            <a:ext cx="3841341" cy="1407305"/>
          </a:xfrm>
          <a:prstGeom prst="rect">
            <a:avLst/>
          </a:prstGeom>
        </p:spPr>
      </p:pic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09F8A134-A062-F83C-7127-6684A37ED4FA}"/>
              </a:ext>
            </a:extLst>
          </p:cNvPr>
          <p:cNvSpPr txBox="1">
            <a:spLocks/>
          </p:cNvSpPr>
          <p:nvPr/>
        </p:nvSpPr>
        <p:spPr>
          <a:xfrm>
            <a:off x="1617771" y="4380782"/>
            <a:ext cx="2584359" cy="4308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c="http://schemas.openxmlformats.org/markup-compatibility/2006" val="1"/>
            </a:ext>
          </a:extLst>
        </p:spPr>
        <p:txBody>
          <a:bodyPr wrap="none" lIns="91439" tIns="45719" rIns="91439" bIns="45719">
            <a:spAutoFit/>
          </a:bodyPr>
          <a:lstStyle>
            <a:lvl1pPr marL="0" marR="0" indent="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  <a:lvl2pPr marL="0" marR="0" indent="2286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chemeClr val="tx2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2pPr>
            <a:lvl3pPr marL="0" marR="0" indent="4572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500" b="0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3pPr>
            <a:lvl4pPr marL="0" marR="0" indent="6858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0" i="0" u="none" strike="noStrike" cap="none" spc="0" baseline="0">
                <a:ln>
                  <a:noFill/>
                </a:ln>
                <a:solidFill>
                  <a:schemeClr val="accent3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4pPr>
            <a:lvl5pPr marL="0" marR="0" indent="9144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0" i="0" u="none" strike="noStrike" cap="none" spc="0" baseline="0">
                <a:ln>
                  <a:noFill/>
                </a:ln>
                <a:solidFill>
                  <a:schemeClr val="accent3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5pPr>
            <a:lvl6pPr marL="0" marR="0" indent="11430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6pPr>
            <a:lvl7pPr marL="0" marR="0" indent="13716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7pPr>
            <a:lvl8pPr marL="0" marR="0" indent="16002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8pPr>
            <a:lvl9pPr marL="0" marR="0" indent="18288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ctr"/>
            <a:r>
              <a:rPr lang="it-IT" sz="1100" dirty="0">
                <a:highlight>
                  <a:srgbClr val="FFFF00"/>
                </a:highlight>
              </a:rPr>
              <a:t>E. Dall'Occo et al 2021 JINST </a:t>
            </a:r>
            <a:r>
              <a:rPr lang="it-IT" sz="1100" b="1" dirty="0">
                <a:highlight>
                  <a:srgbClr val="FFFF00"/>
                </a:highlight>
              </a:rPr>
              <a:t>16</a:t>
            </a:r>
            <a:r>
              <a:rPr lang="it-IT" sz="1100" dirty="0">
                <a:highlight>
                  <a:srgbClr val="FFFF00"/>
                </a:highlight>
              </a:rPr>
              <a:t> P07035</a:t>
            </a:r>
          </a:p>
          <a:p>
            <a:pPr algn="ctr"/>
            <a:r>
              <a:rPr lang="en-US" sz="1100" dirty="0">
                <a:highlight>
                  <a:srgbClr val="FFFF00"/>
                </a:highlight>
              </a:rPr>
              <a:t>[</a:t>
            </a:r>
            <a:r>
              <a:rPr lang="en-GB" sz="1100" dirty="0">
                <a:highlight>
                  <a:srgbClr val="FFFF00"/>
                </a:highlight>
              </a:rPr>
              <a:t>DOI: </a:t>
            </a:r>
            <a:r>
              <a:rPr lang="en-GB" sz="1100" dirty="0">
                <a:highlight>
                  <a:srgbClr val="FFFF00"/>
                </a:highlight>
                <a:hlinkClick r:id="rId3"/>
              </a:rPr>
              <a:t>10.1088/1748-0221/16/07/P07035</a:t>
            </a:r>
            <a:r>
              <a:rPr lang="en-GB" sz="1100" dirty="0">
                <a:highlight>
                  <a:srgbClr val="FFFF00"/>
                </a:highlight>
              </a:rPr>
              <a:t>]</a:t>
            </a:r>
          </a:p>
        </p:txBody>
      </p:sp>
      <p:pic>
        <p:nvPicPr>
          <p:cNvPr id="8" name="Afbeelding 3">
            <a:extLst>
              <a:ext uri="{FF2B5EF4-FFF2-40B4-BE49-F238E27FC236}">
                <a16:creationId xmlns:a16="http://schemas.microsoft.com/office/drawing/2014/main" id="{B8425B18-AFD2-90FB-8661-BF05EA7124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3590" y="2571750"/>
            <a:ext cx="3160107" cy="2280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17498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67BD98-49C7-32A0-436B-544B8F0A5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Timewalk</a:t>
            </a:r>
            <a:r>
              <a:rPr lang="en-US" dirty="0"/>
              <a:t> as function of depth in </a:t>
            </a:r>
            <a:r>
              <a:rPr lang="en-US" dirty="0" err="1"/>
              <a:t>iLGAD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0087D2-4F4D-8F37-2C6A-4E5F92B2E4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0714" y="530006"/>
            <a:ext cx="8615065" cy="817531"/>
          </a:xfrm>
        </p:spPr>
        <p:txBody>
          <a:bodyPr/>
          <a:lstStyle/>
          <a:p>
            <a:r>
              <a:rPr lang="en-US" sz="1800" dirty="0" err="1"/>
              <a:t>Timewalk</a:t>
            </a:r>
            <a:r>
              <a:rPr lang="en-US" sz="1800" dirty="0"/>
              <a:t> curve is now a strong function of depth, while charge distribution is the same</a:t>
            </a:r>
          </a:p>
          <a:p>
            <a:pPr lvl="1"/>
            <a:r>
              <a:rPr lang="en-US" sz="1600" dirty="0"/>
              <a:t>For tracks </a:t>
            </a:r>
            <a:r>
              <a:rPr lang="en-US" sz="1600" dirty="0">
                <a:solidFill>
                  <a:srgbClr val="0000FF"/>
                </a:solidFill>
              </a:rPr>
              <a:t>near pixel </a:t>
            </a:r>
            <a:r>
              <a:rPr lang="en-US" sz="1600" dirty="0"/>
              <a:t>implant, curve is dominated by </a:t>
            </a:r>
            <a:r>
              <a:rPr lang="en-US" sz="1600" dirty="0">
                <a:solidFill>
                  <a:srgbClr val="0000FF"/>
                </a:solidFill>
              </a:rPr>
              <a:t>small (non amplified) electron signal</a:t>
            </a:r>
          </a:p>
          <a:p>
            <a:pPr lvl="1"/>
            <a:r>
              <a:rPr lang="en-US" sz="1600" dirty="0"/>
              <a:t>For tracks </a:t>
            </a:r>
            <a:r>
              <a:rPr lang="en-US" sz="1600" dirty="0">
                <a:solidFill>
                  <a:srgbClr val="0000FF"/>
                </a:solidFill>
              </a:rPr>
              <a:t>near gain layer</a:t>
            </a:r>
            <a:r>
              <a:rPr lang="en-US" sz="1600" dirty="0"/>
              <a:t>, curve is dominated by </a:t>
            </a:r>
            <a:r>
              <a:rPr lang="en-US" sz="1600" dirty="0">
                <a:solidFill>
                  <a:srgbClr val="0000FF"/>
                </a:solidFill>
              </a:rPr>
              <a:t>amplified hole signal  </a:t>
            </a:r>
          </a:p>
        </p:txBody>
      </p:sp>
      <p:pic>
        <p:nvPicPr>
          <p:cNvPr id="5" name="Afbeelding 6">
            <a:extLst>
              <a:ext uri="{FF2B5EF4-FFF2-40B4-BE49-F238E27FC236}">
                <a16:creationId xmlns:a16="http://schemas.microsoft.com/office/drawing/2014/main" id="{ED708E2C-B8AF-C2C4-FF01-12D07DA6DE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3" r="2404"/>
          <a:stretch/>
        </p:blipFill>
        <p:spPr>
          <a:xfrm>
            <a:off x="0" y="1653737"/>
            <a:ext cx="3151385" cy="2504457"/>
          </a:xfrm>
          <a:prstGeom prst="rect">
            <a:avLst/>
          </a:prstGeom>
        </p:spPr>
      </p:pic>
      <p:pic>
        <p:nvPicPr>
          <p:cNvPr id="8" name="Afbeelding 9">
            <a:extLst>
              <a:ext uri="{FF2B5EF4-FFF2-40B4-BE49-F238E27FC236}">
                <a16:creationId xmlns:a16="http://schemas.microsoft.com/office/drawing/2014/main" id="{E13FE9C7-925E-AB1F-0474-870E7C4799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93" r="2416"/>
          <a:stretch/>
        </p:blipFill>
        <p:spPr>
          <a:xfrm>
            <a:off x="3111905" y="1653737"/>
            <a:ext cx="2913190" cy="2504457"/>
          </a:xfrm>
          <a:prstGeom prst="rect">
            <a:avLst/>
          </a:prstGeom>
        </p:spPr>
      </p:pic>
      <p:pic>
        <p:nvPicPr>
          <p:cNvPr id="11" name="Afbeelding 11">
            <a:extLst>
              <a:ext uri="{FF2B5EF4-FFF2-40B4-BE49-F238E27FC236}">
                <a16:creationId xmlns:a16="http://schemas.microsoft.com/office/drawing/2014/main" id="{D916D9EA-2A6E-F84E-B277-EB16CFA42C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73" r="3223"/>
          <a:stretch/>
        </p:blipFill>
        <p:spPr>
          <a:xfrm>
            <a:off x="6025095" y="1653737"/>
            <a:ext cx="3021804" cy="2504457"/>
          </a:xfrm>
          <a:prstGeom prst="rect">
            <a:avLst/>
          </a:prstGeom>
        </p:spPr>
      </p:pic>
      <p:pic>
        <p:nvPicPr>
          <p:cNvPr id="16" name="Picture 32">
            <a:extLst>
              <a:ext uri="{FF2B5EF4-FFF2-40B4-BE49-F238E27FC236}">
                <a16:creationId xmlns:a16="http://schemas.microsoft.com/office/drawing/2014/main" id="{E86ED440-EF18-CDF0-B980-94BA59BE8A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03291" y="4021879"/>
            <a:ext cx="3021804" cy="1107061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DDD3960-2307-64BE-76D1-AFD25748FDC2}"/>
              </a:ext>
            </a:extLst>
          </p:cNvPr>
          <p:cNvCxnSpPr/>
          <p:nvPr/>
        </p:nvCxnSpPr>
        <p:spPr>
          <a:xfrm flipV="1">
            <a:off x="5518484" y="3625516"/>
            <a:ext cx="1155032" cy="99461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A95BDA0-0DF8-9795-63B7-E71505A00B2B}"/>
              </a:ext>
            </a:extLst>
          </p:cNvPr>
          <p:cNvCxnSpPr>
            <a:cxnSpLocks/>
          </p:cNvCxnSpPr>
          <p:nvPr/>
        </p:nvCxnSpPr>
        <p:spPr>
          <a:xfrm flipV="1">
            <a:off x="4429361" y="3697705"/>
            <a:ext cx="0" cy="95779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49B1935-9B94-D8EA-16E6-DB51D48C7CA3}"/>
              </a:ext>
            </a:extLst>
          </p:cNvPr>
          <p:cNvCxnSpPr>
            <a:cxnSpLocks/>
          </p:cNvCxnSpPr>
          <p:nvPr/>
        </p:nvCxnSpPr>
        <p:spPr>
          <a:xfrm flipH="1" flipV="1">
            <a:off x="2069432" y="3753853"/>
            <a:ext cx="1437508" cy="90164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504EC962-E412-5588-371D-0A1527FDEC43}"/>
              </a:ext>
            </a:extLst>
          </p:cNvPr>
          <p:cNvSpPr txBox="1"/>
          <p:nvPr/>
        </p:nvSpPr>
        <p:spPr>
          <a:xfrm>
            <a:off x="1575692" y="1877543"/>
            <a:ext cx="12073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ourier" pitchFamily="2" charset="0"/>
              </a:rPr>
              <a:t>preliminary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6F15AD1-1975-3A27-67C3-A5F01AA56987}"/>
              </a:ext>
            </a:extLst>
          </p:cNvPr>
          <p:cNvSpPr txBox="1"/>
          <p:nvPr/>
        </p:nvSpPr>
        <p:spPr>
          <a:xfrm>
            <a:off x="4473588" y="1874123"/>
            <a:ext cx="12073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ourier" pitchFamily="2" charset="0"/>
              </a:rPr>
              <a:t>preliminary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73AE265-AD83-C483-E8D0-C51085F442FD}"/>
              </a:ext>
            </a:extLst>
          </p:cNvPr>
          <p:cNvSpPr txBox="1"/>
          <p:nvPr/>
        </p:nvSpPr>
        <p:spPr>
          <a:xfrm>
            <a:off x="7462970" y="1874122"/>
            <a:ext cx="12073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ourier" pitchFamily="2" charset="0"/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23542113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753F8373-6922-4706-E6CC-4217AFA0959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2" t="2706" r="13493" b="13814"/>
          <a:stretch>
            <a:fillRect/>
          </a:stretch>
        </p:blipFill>
        <p:spPr bwMode="auto">
          <a:xfrm rot="5400000">
            <a:off x="7294710" y="2928686"/>
            <a:ext cx="1654412" cy="2018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3239D5A-1433-B94A-7545-A4F6C3121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Requirements for 4D trackers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892B75-A375-916B-7E78-238CB673CD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329" y="709325"/>
            <a:ext cx="8597544" cy="3932247"/>
          </a:xfrm>
        </p:spPr>
        <p:txBody>
          <a:bodyPr/>
          <a:lstStyle/>
          <a:p>
            <a:r>
              <a:rPr lang="en-US" dirty="0">
                <a:solidFill>
                  <a:srgbClr val="0000FF"/>
                </a:solidFill>
              </a:rPr>
              <a:t>Time resolution of order 50 </a:t>
            </a:r>
            <a:r>
              <a:rPr lang="en-US" dirty="0" err="1">
                <a:solidFill>
                  <a:srgbClr val="0000FF"/>
                </a:solidFill>
              </a:rPr>
              <a:t>ps</a:t>
            </a:r>
            <a:r>
              <a:rPr lang="en-US" dirty="0">
                <a:solidFill>
                  <a:srgbClr val="0000FF"/>
                </a:solidFill>
              </a:rPr>
              <a:t> per hit/pixel</a:t>
            </a:r>
          </a:p>
          <a:p>
            <a:r>
              <a:rPr lang="en-US" dirty="0"/>
              <a:t>Spatial resolution of 10 </a:t>
            </a:r>
            <a:r>
              <a:rPr lang="en-US" dirty="0">
                <a:latin typeface="Symbol" pitchFamily="2" charset="2"/>
              </a:rPr>
              <a:t>m</a:t>
            </a:r>
            <a:r>
              <a:rPr lang="en-US" dirty="0"/>
              <a:t>m</a:t>
            </a:r>
          </a:p>
          <a:p>
            <a:r>
              <a:rPr lang="en-US" dirty="0"/>
              <a:t>High readout bandwidth of tens of Gbit/s/cm</a:t>
            </a:r>
            <a:r>
              <a:rPr lang="en-US" baseline="30000" dirty="0"/>
              <a:t>2</a:t>
            </a:r>
            <a:endParaRPr lang="en-US" dirty="0"/>
          </a:p>
          <a:p>
            <a:r>
              <a:rPr lang="en-US" dirty="0">
                <a:solidFill>
                  <a:srgbClr val="0000FF"/>
                </a:solidFill>
              </a:rPr>
              <a:t>Radiation &gt;20 </a:t>
            </a:r>
            <a:r>
              <a:rPr lang="en-US" dirty="0" err="1">
                <a:solidFill>
                  <a:srgbClr val="0000FF"/>
                </a:solidFill>
              </a:rPr>
              <a:t>MGy</a:t>
            </a:r>
            <a:r>
              <a:rPr lang="en-US" dirty="0">
                <a:solidFill>
                  <a:srgbClr val="0000FF"/>
                </a:solidFill>
              </a:rPr>
              <a:t> (5x10</a:t>
            </a:r>
            <a:r>
              <a:rPr lang="en-US" baseline="30000" dirty="0">
                <a:solidFill>
                  <a:srgbClr val="0000FF"/>
                </a:solidFill>
              </a:rPr>
              <a:t>16</a:t>
            </a:r>
            <a:r>
              <a:rPr lang="en-US" dirty="0">
                <a:solidFill>
                  <a:srgbClr val="0000FF"/>
                </a:solidFill>
              </a:rPr>
              <a:t> 1 MeV </a:t>
            </a:r>
            <a:r>
              <a:rPr lang="en-US" dirty="0" err="1">
                <a:solidFill>
                  <a:srgbClr val="0000FF"/>
                </a:solidFill>
              </a:rPr>
              <a:t>n</a:t>
            </a:r>
            <a:r>
              <a:rPr lang="en-US" baseline="-25000" dirty="0" err="1">
                <a:solidFill>
                  <a:srgbClr val="0000FF"/>
                </a:solidFill>
              </a:rPr>
              <a:t>eq</a:t>
            </a:r>
            <a:r>
              <a:rPr lang="en-US" dirty="0">
                <a:solidFill>
                  <a:srgbClr val="0000FF"/>
                </a:solidFill>
              </a:rPr>
              <a:t> /cm</a:t>
            </a:r>
            <a:r>
              <a:rPr lang="en-US" baseline="30000" dirty="0">
                <a:solidFill>
                  <a:srgbClr val="0000FF"/>
                </a:solidFill>
              </a:rPr>
              <a:t>2</a:t>
            </a:r>
            <a:r>
              <a:rPr lang="en-US" dirty="0">
                <a:solidFill>
                  <a:srgbClr val="0000FF"/>
                </a:solidFill>
              </a:rPr>
              <a:t>)</a:t>
            </a:r>
          </a:p>
          <a:p>
            <a:endParaRPr lang="en-US" dirty="0"/>
          </a:p>
          <a:p>
            <a:r>
              <a:rPr lang="en-US" dirty="0"/>
              <a:t>Large systems with 10</a:t>
            </a:r>
            <a:r>
              <a:rPr lang="en-US" baseline="30000" dirty="0"/>
              <a:t>7</a:t>
            </a:r>
            <a:r>
              <a:rPr lang="en-US" dirty="0"/>
              <a:t> to 10</a:t>
            </a:r>
            <a:r>
              <a:rPr lang="en-US" baseline="30000" dirty="0"/>
              <a:t>9</a:t>
            </a:r>
            <a:r>
              <a:rPr lang="en-US" dirty="0"/>
              <a:t> pixels</a:t>
            </a:r>
          </a:p>
          <a:p>
            <a:r>
              <a:rPr lang="en-US" dirty="0"/>
              <a:t>Up to several square meters</a:t>
            </a:r>
          </a:p>
          <a:p>
            <a:pPr marL="0" indent="0">
              <a:buNone/>
            </a:pPr>
            <a:r>
              <a:rPr lang="en-US" dirty="0"/>
              <a:t>    of sensitive area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5066153-5CC2-4CF7-9CC6-42855EA73C3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85" r="12231" b="20265"/>
          <a:stretch>
            <a:fillRect/>
          </a:stretch>
        </p:blipFill>
        <p:spPr bwMode="auto">
          <a:xfrm flipH="1">
            <a:off x="2657884" y="1363488"/>
            <a:ext cx="5705198" cy="3494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631273A-0B9A-F649-837B-572B913ED393}"/>
              </a:ext>
            </a:extLst>
          </p:cNvPr>
          <p:cNvSpPr txBox="1"/>
          <p:nvPr/>
        </p:nvSpPr>
        <p:spPr>
          <a:xfrm>
            <a:off x="7465092" y="1343615"/>
            <a:ext cx="16586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LHCb Vertex Locator</a:t>
            </a:r>
          </a:p>
          <a:p>
            <a:pPr algn="ctr"/>
            <a:r>
              <a:rPr lang="en-US" sz="1400" dirty="0"/>
              <a:t>(Upgrade-II)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3BE475E-9CC6-8248-ECA1-A4FB6D73127F}"/>
              </a:ext>
            </a:extLst>
          </p:cNvPr>
          <p:cNvCxnSpPr>
            <a:cxnSpLocks/>
          </p:cNvCxnSpPr>
          <p:nvPr/>
        </p:nvCxnSpPr>
        <p:spPr>
          <a:xfrm flipV="1">
            <a:off x="5323840" y="3712069"/>
            <a:ext cx="1182829" cy="1206859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7F9FECC-467C-CC40-3DEC-CD1E379D8B63}"/>
              </a:ext>
            </a:extLst>
          </p:cNvPr>
          <p:cNvCxnSpPr>
            <a:cxnSpLocks/>
          </p:cNvCxnSpPr>
          <p:nvPr/>
        </p:nvCxnSpPr>
        <p:spPr>
          <a:xfrm flipH="1">
            <a:off x="6588760" y="2158278"/>
            <a:ext cx="1433349" cy="147091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xplosion 1 15">
            <a:extLst>
              <a:ext uri="{FF2B5EF4-FFF2-40B4-BE49-F238E27FC236}">
                <a16:creationId xmlns:a16="http://schemas.microsoft.com/office/drawing/2014/main" id="{44A7A5F6-3C66-90B3-ADCD-0E162FFA3DBF}"/>
              </a:ext>
            </a:extLst>
          </p:cNvPr>
          <p:cNvSpPr/>
          <p:nvPr/>
        </p:nvSpPr>
        <p:spPr>
          <a:xfrm>
            <a:off x="6464810" y="3588278"/>
            <a:ext cx="193040" cy="162653"/>
          </a:xfrm>
          <a:prstGeom prst="irregularSeal1">
            <a:avLst/>
          </a:prstGeom>
          <a:solidFill>
            <a:srgbClr val="FFFF00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23C94E1-95C0-0213-C431-83F9EA4BBE67}"/>
              </a:ext>
            </a:extLst>
          </p:cNvPr>
          <p:cNvCxnSpPr>
            <a:cxnSpLocks/>
          </p:cNvCxnSpPr>
          <p:nvPr/>
        </p:nvCxnSpPr>
        <p:spPr>
          <a:xfrm flipH="1">
            <a:off x="3847647" y="1605225"/>
            <a:ext cx="2436313" cy="1734043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ADFFE16-F308-A3C5-795E-DB502601BFBA}"/>
              </a:ext>
            </a:extLst>
          </p:cNvPr>
          <p:cNvSpPr txBox="1"/>
          <p:nvPr/>
        </p:nvSpPr>
        <p:spPr>
          <a:xfrm rot="19393899">
            <a:off x="4885703" y="2158278"/>
            <a:ext cx="4587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 m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25F9C38-AEDB-F348-F19F-6201E12E2C7B}"/>
              </a:ext>
            </a:extLst>
          </p:cNvPr>
          <p:cNvSpPr/>
          <p:nvPr/>
        </p:nvSpPr>
        <p:spPr>
          <a:xfrm>
            <a:off x="4572000" y="3926840"/>
            <a:ext cx="1005840" cy="838523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22E5AB9-374E-F85A-869D-088F3364BA15}"/>
              </a:ext>
            </a:extLst>
          </p:cNvPr>
          <p:cNvSpPr/>
          <p:nvPr/>
        </p:nvSpPr>
        <p:spPr>
          <a:xfrm>
            <a:off x="7112442" y="3169016"/>
            <a:ext cx="2003708" cy="1555384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8549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19B391-75B1-5ADD-B3AF-0B283CEE5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Silicon pixel sensors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240215-44C0-4C78-255B-80970902E8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780" y="828144"/>
            <a:ext cx="8712858" cy="1719379"/>
          </a:xfrm>
        </p:spPr>
        <p:txBody>
          <a:bodyPr/>
          <a:lstStyle/>
          <a:p>
            <a:r>
              <a:rPr lang="en-US" dirty="0"/>
              <a:t>Fast silicon sensors consist e.g. of </a:t>
            </a:r>
            <a:r>
              <a:rPr lang="en-US" dirty="0">
                <a:solidFill>
                  <a:srgbClr val="0000FF"/>
                </a:solidFill>
              </a:rPr>
              <a:t>p-type</a:t>
            </a:r>
            <a:r>
              <a:rPr lang="en-US" dirty="0"/>
              <a:t> silicon bulk with </a:t>
            </a:r>
            <a:r>
              <a:rPr lang="en-US" dirty="0">
                <a:solidFill>
                  <a:srgbClr val="D883FF"/>
                </a:solidFill>
              </a:rPr>
              <a:t>n-type</a:t>
            </a:r>
            <a:r>
              <a:rPr lang="en-US" dirty="0"/>
              <a:t> pixel implants</a:t>
            </a:r>
          </a:p>
          <a:p>
            <a:r>
              <a:rPr lang="en-US" dirty="0"/>
              <a:t>Effects relevant for good time resolution mostly happen below the surface</a:t>
            </a:r>
          </a:p>
          <a:p>
            <a:r>
              <a:rPr lang="en-US" dirty="0"/>
              <a:t>Pixels have a non-zero thickness -&gt; ‘voxel’</a:t>
            </a:r>
          </a:p>
          <a:p>
            <a:endParaRPr lang="en-US" dirty="0"/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4ADF6F4E-7949-67E5-C347-76425A1642C3}"/>
              </a:ext>
            </a:extLst>
          </p:cNvPr>
          <p:cNvGrpSpPr/>
          <p:nvPr/>
        </p:nvGrpSpPr>
        <p:grpSpPr>
          <a:xfrm>
            <a:off x="589543" y="2447477"/>
            <a:ext cx="2055354" cy="1867879"/>
            <a:chOff x="4596341" y="1406768"/>
            <a:chExt cx="2055354" cy="1867879"/>
          </a:xfrm>
        </p:grpSpPr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7B5D310C-0239-CE64-EC24-DC9E3ECEC7C5}"/>
                </a:ext>
              </a:extLst>
            </p:cNvPr>
            <p:cNvSpPr/>
            <p:nvPr/>
          </p:nvSpPr>
          <p:spPr>
            <a:xfrm>
              <a:off x="6285915" y="1406768"/>
              <a:ext cx="270173" cy="290339"/>
            </a:xfrm>
            <a:prstGeom prst="rect">
              <a:avLst/>
            </a:prstGeom>
            <a:solidFill>
              <a:srgbClr val="92D0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F7A3A874-69D7-534B-C897-A88349BAF392}"/>
                </a:ext>
              </a:extLst>
            </p:cNvPr>
            <p:cNvGrpSpPr/>
            <p:nvPr/>
          </p:nvGrpSpPr>
          <p:grpSpPr>
            <a:xfrm>
              <a:off x="4596341" y="1777795"/>
              <a:ext cx="1846731" cy="1277334"/>
              <a:chOff x="4127847" y="2229661"/>
              <a:chExt cx="1846731" cy="1277334"/>
            </a:xfrm>
          </p:grpSpPr>
          <p:sp>
            <p:nvSpPr>
              <p:cNvPr id="46" name="Cube 45">
                <a:extLst>
                  <a:ext uri="{FF2B5EF4-FFF2-40B4-BE49-F238E27FC236}">
                    <a16:creationId xmlns:a16="http://schemas.microsoft.com/office/drawing/2014/main" id="{1162C935-86B5-B4A2-F5FB-8C9C61D473B7}"/>
                  </a:ext>
                </a:extLst>
              </p:cNvPr>
              <p:cNvSpPr/>
              <p:nvPr/>
            </p:nvSpPr>
            <p:spPr>
              <a:xfrm>
                <a:off x="4601791" y="2236011"/>
                <a:ext cx="391860" cy="175975"/>
              </a:xfrm>
              <a:prstGeom prst="cube">
                <a:avLst>
                  <a:gd name="adj" fmla="val 69199"/>
                </a:avLst>
              </a:prstGeom>
              <a:solidFill>
                <a:srgbClr val="D883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Cube 46">
                <a:extLst>
                  <a:ext uri="{FF2B5EF4-FFF2-40B4-BE49-F238E27FC236}">
                    <a16:creationId xmlns:a16="http://schemas.microsoft.com/office/drawing/2014/main" id="{0BBDA2C4-42BD-D98E-17BD-D77C0C8B0871}"/>
                  </a:ext>
                </a:extLst>
              </p:cNvPr>
              <p:cNvSpPr/>
              <p:nvPr/>
            </p:nvSpPr>
            <p:spPr>
              <a:xfrm>
                <a:off x="4915787" y="2236011"/>
                <a:ext cx="391860" cy="175975"/>
              </a:xfrm>
              <a:prstGeom prst="cube">
                <a:avLst>
                  <a:gd name="adj" fmla="val 69199"/>
                </a:avLst>
              </a:prstGeom>
              <a:solidFill>
                <a:srgbClr val="D883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Cube 47">
                <a:extLst>
                  <a:ext uri="{FF2B5EF4-FFF2-40B4-BE49-F238E27FC236}">
                    <a16:creationId xmlns:a16="http://schemas.microsoft.com/office/drawing/2014/main" id="{04F1EFB6-424E-08DB-653F-DE8A3CC54A58}"/>
                  </a:ext>
                </a:extLst>
              </p:cNvPr>
              <p:cNvSpPr/>
              <p:nvPr/>
            </p:nvSpPr>
            <p:spPr>
              <a:xfrm>
                <a:off x="5246213" y="2236011"/>
                <a:ext cx="391860" cy="175975"/>
              </a:xfrm>
              <a:prstGeom prst="cube">
                <a:avLst>
                  <a:gd name="adj" fmla="val 69199"/>
                </a:avLst>
              </a:prstGeom>
              <a:solidFill>
                <a:srgbClr val="D883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Cube 48">
                <a:extLst>
                  <a:ext uri="{FF2B5EF4-FFF2-40B4-BE49-F238E27FC236}">
                    <a16:creationId xmlns:a16="http://schemas.microsoft.com/office/drawing/2014/main" id="{6E2AE934-4E45-40D3-5609-BCE474AF5B1B}"/>
                  </a:ext>
                </a:extLst>
              </p:cNvPr>
              <p:cNvSpPr/>
              <p:nvPr/>
            </p:nvSpPr>
            <p:spPr>
              <a:xfrm>
                <a:off x="4448800" y="2392037"/>
                <a:ext cx="391860" cy="175975"/>
              </a:xfrm>
              <a:prstGeom prst="cube">
                <a:avLst>
                  <a:gd name="adj" fmla="val 69199"/>
                </a:avLst>
              </a:prstGeom>
              <a:solidFill>
                <a:srgbClr val="D883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Cube 49">
                <a:extLst>
                  <a:ext uri="{FF2B5EF4-FFF2-40B4-BE49-F238E27FC236}">
                    <a16:creationId xmlns:a16="http://schemas.microsoft.com/office/drawing/2014/main" id="{AD5B7BD1-C2EB-734A-F80A-7C724F343BD6}"/>
                  </a:ext>
                </a:extLst>
              </p:cNvPr>
              <p:cNvSpPr/>
              <p:nvPr/>
            </p:nvSpPr>
            <p:spPr>
              <a:xfrm>
                <a:off x="4769146" y="2392037"/>
                <a:ext cx="391860" cy="175975"/>
              </a:xfrm>
              <a:prstGeom prst="cube">
                <a:avLst>
                  <a:gd name="adj" fmla="val 69199"/>
                </a:avLst>
              </a:prstGeom>
              <a:solidFill>
                <a:srgbClr val="D883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Cube 50">
                <a:extLst>
                  <a:ext uri="{FF2B5EF4-FFF2-40B4-BE49-F238E27FC236}">
                    <a16:creationId xmlns:a16="http://schemas.microsoft.com/office/drawing/2014/main" id="{163D3CB4-C3C3-2861-087B-82C077D56229}"/>
                  </a:ext>
                </a:extLst>
              </p:cNvPr>
              <p:cNvSpPr/>
              <p:nvPr/>
            </p:nvSpPr>
            <p:spPr>
              <a:xfrm>
                <a:off x="5099572" y="2392037"/>
                <a:ext cx="391860" cy="175975"/>
              </a:xfrm>
              <a:prstGeom prst="cube">
                <a:avLst>
                  <a:gd name="adj" fmla="val 69199"/>
                </a:avLst>
              </a:prstGeom>
              <a:solidFill>
                <a:srgbClr val="D883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Cube 51">
                <a:extLst>
                  <a:ext uri="{FF2B5EF4-FFF2-40B4-BE49-F238E27FC236}">
                    <a16:creationId xmlns:a16="http://schemas.microsoft.com/office/drawing/2014/main" id="{B33585CB-A0AE-261B-7E99-11851FB0B5EC}"/>
                  </a:ext>
                </a:extLst>
              </p:cNvPr>
              <p:cNvSpPr/>
              <p:nvPr/>
            </p:nvSpPr>
            <p:spPr>
              <a:xfrm>
                <a:off x="4292634" y="2551238"/>
                <a:ext cx="391860" cy="175975"/>
              </a:xfrm>
              <a:prstGeom prst="cube">
                <a:avLst>
                  <a:gd name="adj" fmla="val 69199"/>
                </a:avLst>
              </a:prstGeom>
              <a:solidFill>
                <a:srgbClr val="D883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Cube 52">
                <a:extLst>
                  <a:ext uri="{FF2B5EF4-FFF2-40B4-BE49-F238E27FC236}">
                    <a16:creationId xmlns:a16="http://schemas.microsoft.com/office/drawing/2014/main" id="{67222CBB-42CD-10B9-E5E6-E1B56C221B21}"/>
                  </a:ext>
                </a:extLst>
              </p:cNvPr>
              <p:cNvSpPr/>
              <p:nvPr/>
            </p:nvSpPr>
            <p:spPr>
              <a:xfrm>
                <a:off x="4622505" y="2551238"/>
                <a:ext cx="391860" cy="175975"/>
              </a:xfrm>
              <a:prstGeom prst="cube">
                <a:avLst>
                  <a:gd name="adj" fmla="val 69199"/>
                </a:avLst>
              </a:prstGeom>
              <a:solidFill>
                <a:srgbClr val="D883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Cube 53">
                <a:extLst>
                  <a:ext uri="{FF2B5EF4-FFF2-40B4-BE49-F238E27FC236}">
                    <a16:creationId xmlns:a16="http://schemas.microsoft.com/office/drawing/2014/main" id="{7FB70E2A-B66A-F67A-7CEA-34F5639F3C1B}"/>
                  </a:ext>
                </a:extLst>
              </p:cNvPr>
              <p:cNvSpPr/>
              <p:nvPr/>
            </p:nvSpPr>
            <p:spPr>
              <a:xfrm>
                <a:off x="4952931" y="2551238"/>
                <a:ext cx="391860" cy="175975"/>
              </a:xfrm>
              <a:prstGeom prst="cube">
                <a:avLst>
                  <a:gd name="adj" fmla="val 69199"/>
                </a:avLst>
              </a:prstGeom>
              <a:solidFill>
                <a:srgbClr val="D883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Cube 54">
                <a:extLst>
                  <a:ext uri="{FF2B5EF4-FFF2-40B4-BE49-F238E27FC236}">
                    <a16:creationId xmlns:a16="http://schemas.microsoft.com/office/drawing/2014/main" id="{9AEC2780-1A4E-BC3F-2536-E41E96F02B3B}"/>
                  </a:ext>
                </a:extLst>
              </p:cNvPr>
              <p:cNvSpPr/>
              <p:nvPr/>
            </p:nvSpPr>
            <p:spPr>
              <a:xfrm>
                <a:off x="4134249" y="2710439"/>
                <a:ext cx="391860" cy="175975"/>
              </a:xfrm>
              <a:prstGeom prst="cube">
                <a:avLst>
                  <a:gd name="adj" fmla="val 69199"/>
                </a:avLst>
              </a:prstGeom>
              <a:solidFill>
                <a:srgbClr val="D883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Cube 55">
                <a:extLst>
                  <a:ext uri="{FF2B5EF4-FFF2-40B4-BE49-F238E27FC236}">
                    <a16:creationId xmlns:a16="http://schemas.microsoft.com/office/drawing/2014/main" id="{71E6B2B2-CAA2-27A1-EE27-2E8A26F7E4D1}"/>
                  </a:ext>
                </a:extLst>
              </p:cNvPr>
              <p:cNvSpPr/>
              <p:nvPr/>
            </p:nvSpPr>
            <p:spPr>
              <a:xfrm>
                <a:off x="4457770" y="2710439"/>
                <a:ext cx="391860" cy="175975"/>
              </a:xfrm>
              <a:prstGeom prst="cube">
                <a:avLst>
                  <a:gd name="adj" fmla="val 69199"/>
                </a:avLst>
              </a:prstGeom>
              <a:solidFill>
                <a:srgbClr val="D883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Cube 56">
                <a:extLst>
                  <a:ext uri="{FF2B5EF4-FFF2-40B4-BE49-F238E27FC236}">
                    <a16:creationId xmlns:a16="http://schemas.microsoft.com/office/drawing/2014/main" id="{E09479EC-9D68-0861-71EE-01F82ADCDDF0}"/>
                  </a:ext>
                </a:extLst>
              </p:cNvPr>
              <p:cNvSpPr/>
              <p:nvPr/>
            </p:nvSpPr>
            <p:spPr>
              <a:xfrm>
                <a:off x="4788196" y="2710439"/>
                <a:ext cx="391860" cy="175975"/>
              </a:xfrm>
              <a:prstGeom prst="cube">
                <a:avLst>
                  <a:gd name="adj" fmla="val 69199"/>
                </a:avLst>
              </a:prstGeom>
              <a:solidFill>
                <a:srgbClr val="D883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Cube 57">
                <a:extLst>
                  <a:ext uri="{FF2B5EF4-FFF2-40B4-BE49-F238E27FC236}">
                    <a16:creationId xmlns:a16="http://schemas.microsoft.com/office/drawing/2014/main" id="{9D3514E5-EB1D-8214-5187-DF0D29D4F5E6}"/>
                  </a:ext>
                </a:extLst>
              </p:cNvPr>
              <p:cNvSpPr/>
              <p:nvPr/>
            </p:nvSpPr>
            <p:spPr>
              <a:xfrm>
                <a:off x="5568745" y="2236011"/>
                <a:ext cx="391860" cy="175975"/>
              </a:xfrm>
              <a:prstGeom prst="cube">
                <a:avLst>
                  <a:gd name="adj" fmla="val 69199"/>
                </a:avLst>
              </a:prstGeom>
              <a:solidFill>
                <a:srgbClr val="D883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Cube 58">
                <a:extLst>
                  <a:ext uri="{FF2B5EF4-FFF2-40B4-BE49-F238E27FC236}">
                    <a16:creationId xmlns:a16="http://schemas.microsoft.com/office/drawing/2014/main" id="{932378F3-6C07-B636-7C7D-CCE56C973A4A}"/>
                  </a:ext>
                </a:extLst>
              </p:cNvPr>
              <p:cNvSpPr/>
              <p:nvPr/>
            </p:nvSpPr>
            <p:spPr>
              <a:xfrm>
                <a:off x="5422104" y="2392037"/>
                <a:ext cx="391860" cy="175975"/>
              </a:xfrm>
              <a:prstGeom prst="cube">
                <a:avLst>
                  <a:gd name="adj" fmla="val 69199"/>
                </a:avLst>
              </a:prstGeom>
              <a:solidFill>
                <a:srgbClr val="D883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Cube 59">
                <a:extLst>
                  <a:ext uri="{FF2B5EF4-FFF2-40B4-BE49-F238E27FC236}">
                    <a16:creationId xmlns:a16="http://schemas.microsoft.com/office/drawing/2014/main" id="{3C879C7E-2D98-EC0B-58D2-709F9C1D0135}"/>
                  </a:ext>
                </a:extLst>
              </p:cNvPr>
              <p:cNvSpPr/>
              <p:nvPr/>
            </p:nvSpPr>
            <p:spPr>
              <a:xfrm>
                <a:off x="5272288" y="2551238"/>
                <a:ext cx="391860" cy="175975"/>
              </a:xfrm>
              <a:prstGeom prst="cube">
                <a:avLst>
                  <a:gd name="adj" fmla="val 69199"/>
                </a:avLst>
              </a:prstGeom>
              <a:solidFill>
                <a:srgbClr val="D883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Cube 60">
                <a:extLst>
                  <a:ext uri="{FF2B5EF4-FFF2-40B4-BE49-F238E27FC236}">
                    <a16:creationId xmlns:a16="http://schemas.microsoft.com/office/drawing/2014/main" id="{EBA3AC9E-E66C-363E-36EA-94EEF48D7571}"/>
                  </a:ext>
                </a:extLst>
              </p:cNvPr>
              <p:cNvSpPr/>
              <p:nvPr/>
            </p:nvSpPr>
            <p:spPr>
              <a:xfrm>
                <a:off x="5110728" y="2710439"/>
                <a:ext cx="391860" cy="175975"/>
              </a:xfrm>
              <a:prstGeom prst="cube">
                <a:avLst>
                  <a:gd name="adj" fmla="val 69199"/>
                </a:avLst>
              </a:prstGeom>
              <a:solidFill>
                <a:srgbClr val="D883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Cube 61">
                <a:extLst>
                  <a:ext uri="{FF2B5EF4-FFF2-40B4-BE49-F238E27FC236}">
                    <a16:creationId xmlns:a16="http://schemas.microsoft.com/office/drawing/2014/main" id="{9AC59FD7-EC9C-C95F-7F67-CDCD4FB71BFE}"/>
                  </a:ext>
                </a:extLst>
              </p:cNvPr>
              <p:cNvSpPr/>
              <p:nvPr/>
            </p:nvSpPr>
            <p:spPr>
              <a:xfrm>
                <a:off x="4127847" y="2229661"/>
                <a:ext cx="1846731" cy="1277334"/>
              </a:xfrm>
              <a:prstGeom prst="cube">
                <a:avLst>
                  <a:gd name="adj" fmla="val 47063"/>
                </a:avLst>
              </a:prstGeom>
              <a:solidFill>
                <a:schemeClr val="accent1">
                  <a:alpha val="39285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76CC9ADB-65B5-B33D-07EB-45AD0BFE140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17294" y="1555262"/>
              <a:ext cx="689" cy="17193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11DA96A6-F229-5BC6-9648-FF2F250F4A8B}"/>
                </a:ext>
              </a:extLst>
            </p:cNvPr>
            <p:cNvCxnSpPr>
              <a:cxnSpLocks/>
            </p:cNvCxnSpPr>
            <p:nvPr/>
          </p:nvCxnSpPr>
          <p:spPr>
            <a:xfrm>
              <a:off x="5237640" y="1555262"/>
              <a:ext cx="0" cy="17193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000B1F7C-F5DB-D627-BCE1-49B7C8D37950}"/>
                </a:ext>
              </a:extLst>
            </p:cNvPr>
            <p:cNvGrpSpPr/>
            <p:nvPr/>
          </p:nvGrpSpPr>
          <p:grpSpPr>
            <a:xfrm>
              <a:off x="4978056" y="2532902"/>
              <a:ext cx="173135" cy="423872"/>
              <a:chOff x="639665" y="3233728"/>
              <a:chExt cx="253700" cy="669092"/>
            </a:xfrm>
          </p:grpSpPr>
          <p:sp>
            <p:nvSpPr>
              <p:cNvPr id="65" name="Triangle 64">
                <a:extLst>
                  <a:ext uri="{FF2B5EF4-FFF2-40B4-BE49-F238E27FC236}">
                    <a16:creationId xmlns:a16="http://schemas.microsoft.com/office/drawing/2014/main" id="{0574F8CA-187E-60D4-9AA9-68CD2DDCDB57}"/>
                  </a:ext>
                </a:extLst>
              </p:cNvPr>
              <p:cNvSpPr/>
              <p:nvPr/>
            </p:nvSpPr>
            <p:spPr>
              <a:xfrm>
                <a:off x="639665" y="3442781"/>
                <a:ext cx="253700" cy="251010"/>
              </a:xfrm>
              <a:prstGeom prst="triangl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id="{EE017690-96F4-15F6-C735-CC47DC133EF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9665" y="3438232"/>
                <a:ext cx="2537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A8060AF0-9848-D31A-5E4B-725AC7111B6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66515" y="3233728"/>
                <a:ext cx="0" cy="20450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3E630EFB-D717-AD16-6748-ECA7628746D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66515" y="3698316"/>
                <a:ext cx="0" cy="20450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74A88C0B-059F-B58E-7647-E0CA95EBB293}"/>
                </a:ext>
              </a:extLst>
            </p:cNvPr>
            <p:cNvGrpSpPr/>
            <p:nvPr/>
          </p:nvGrpSpPr>
          <p:grpSpPr>
            <a:xfrm rot="5400000">
              <a:off x="6353191" y="1346413"/>
              <a:ext cx="173135" cy="423873"/>
              <a:chOff x="639627" y="3233726"/>
              <a:chExt cx="253700" cy="669091"/>
            </a:xfrm>
          </p:grpSpPr>
          <p:sp>
            <p:nvSpPr>
              <p:cNvPr id="71" name="Triangle 70">
                <a:extLst>
                  <a:ext uri="{FF2B5EF4-FFF2-40B4-BE49-F238E27FC236}">
                    <a16:creationId xmlns:a16="http://schemas.microsoft.com/office/drawing/2014/main" id="{78F3DAF7-8CD2-17B8-BFD5-D2FFAC583AD9}"/>
                  </a:ext>
                </a:extLst>
              </p:cNvPr>
              <p:cNvSpPr/>
              <p:nvPr/>
            </p:nvSpPr>
            <p:spPr>
              <a:xfrm>
                <a:off x="639627" y="3442776"/>
                <a:ext cx="253700" cy="251011"/>
              </a:xfrm>
              <a:prstGeom prst="triangl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9AC97C54-CAA5-6D25-14E0-8EF05CF151D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66489" y="3233726"/>
                <a:ext cx="0" cy="20450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E2492F45-FC9E-D693-7FE5-1CB9AE9F5BD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66517" y="3698314"/>
                <a:ext cx="0" cy="20450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C579E604-F5A1-B7C0-B15C-2238B7AD8B0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33289" y="1555438"/>
              <a:ext cx="0" cy="27442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F1B5AC29-401A-B21F-B592-A6529BFF9E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3445" y="2803752"/>
            <a:ext cx="5945065" cy="15168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21602D8-8ABE-C811-FC6E-69FE906EEC4A}"/>
              </a:ext>
            </a:extLst>
          </p:cNvPr>
          <p:cNvSpPr txBox="1"/>
          <p:nvPr/>
        </p:nvSpPr>
        <p:spPr>
          <a:xfrm>
            <a:off x="5882396" y="1886949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Timepix</a:t>
            </a:r>
            <a:endParaRPr lang="en-US" dirty="0"/>
          </a:p>
        </p:txBody>
      </p:sp>
      <p:sp>
        <p:nvSpPr>
          <p:cNvPr id="6" name="Right Brace 5">
            <a:extLst>
              <a:ext uri="{FF2B5EF4-FFF2-40B4-BE49-F238E27FC236}">
                <a16:creationId xmlns:a16="http://schemas.microsoft.com/office/drawing/2014/main" id="{557F4B63-03D4-95C9-FAEA-CD2FC2E1FCAD}"/>
              </a:ext>
            </a:extLst>
          </p:cNvPr>
          <p:cNvSpPr/>
          <p:nvPr/>
        </p:nvSpPr>
        <p:spPr>
          <a:xfrm rot="16200000">
            <a:off x="6105683" y="275484"/>
            <a:ext cx="477078" cy="4438673"/>
          </a:xfrm>
          <a:prstGeom prst="righ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4909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F35578-7866-E80A-922E-65793DD794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08573-529A-F643-2391-56135A7BED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resolution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19B8C91-D63B-0775-4AE2-A456A872538D}"/>
              </a:ext>
            </a:extLst>
          </p:cNvPr>
          <p:cNvSpPr txBox="1"/>
          <p:nvPr/>
        </p:nvSpPr>
        <p:spPr>
          <a:xfrm>
            <a:off x="3512161" y="3838152"/>
            <a:ext cx="129875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Need:</a:t>
            </a:r>
          </a:p>
          <a:p>
            <a:r>
              <a:rPr lang="en-US" sz="1400" dirty="0"/>
              <a:t>Large signal </a:t>
            </a:r>
          </a:p>
          <a:p>
            <a:r>
              <a:rPr lang="en-US" sz="1400" dirty="0"/>
              <a:t>Short rise time </a:t>
            </a:r>
          </a:p>
          <a:p>
            <a:r>
              <a:rPr lang="en-US" sz="1400" dirty="0"/>
              <a:t>Low threshold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6E697C6-0708-0AF9-FB8F-0EB5A730FDA1}"/>
              </a:ext>
            </a:extLst>
          </p:cNvPr>
          <p:cNvSpPr txBox="1"/>
          <p:nvPr/>
        </p:nvSpPr>
        <p:spPr>
          <a:xfrm>
            <a:off x="1566468" y="3984397"/>
            <a:ext cx="166411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Need:</a:t>
            </a:r>
          </a:p>
          <a:p>
            <a:r>
              <a:rPr lang="en-US" sz="1400" dirty="0"/>
              <a:t>High Signal-to-Noise</a:t>
            </a:r>
          </a:p>
          <a:p>
            <a:r>
              <a:rPr lang="en-US" sz="1400" dirty="0"/>
              <a:t>Short rise time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14382A6-6C02-BD4F-2B9D-9EBDDDF3518D}"/>
              </a:ext>
            </a:extLst>
          </p:cNvPr>
          <p:cNvSpPr txBox="1"/>
          <p:nvPr/>
        </p:nvSpPr>
        <p:spPr>
          <a:xfrm>
            <a:off x="4932836" y="3838152"/>
            <a:ext cx="13665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Limited by pixel </a:t>
            </a:r>
          </a:p>
          <a:p>
            <a:r>
              <a:rPr lang="en-US" sz="1400" dirty="0"/>
              <a:t>area and power</a:t>
            </a:r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F6B59C1D-1E0B-040A-C67A-757721BF34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7177" y="155807"/>
            <a:ext cx="3056823" cy="1706807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1DDC083B-C0FF-900D-FBE8-7AE96FCDCF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558" y="859170"/>
            <a:ext cx="5945065" cy="1516887"/>
          </a:xfrm>
          <a:prstGeom prst="rect">
            <a:avLst/>
          </a:prstGeom>
        </p:spPr>
      </p:pic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75D3EE79-9369-5520-70CD-5316D8BB3C30}"/>
              </a:ext>
            </a:extLst>
          </p:cNvPr>
          <p:cNvCxnSpPr>
            <a:cxnSpLocks/>
          </p:cNvCxnSpPr>
          <p:nvPr/>
        </p:nvCxnSpPr>
        <p:spPr>
          <a:xfrm flipH="1" flipV="1">
            <a:off x="1848051" y="3320716"/>
            <a:ext cx="284058" cy="678269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76C2447A-FCE6-DBA0-CF67-907DAF2A9A0A}"/>
              </a:ext>
            </a:extLst>
          </p:cNvPr>
          <p:cNvCxnSpPr>
            <a:cxnSpLocks/>
          </p:cNvCxnSpPr>
          <p:nvPr/>
        </p:nvCxnSpPr>
        <p:spPr>
          <a:xfrm flipV="1">
            <a:off x="2262243" y="3333000"/>
            <a:ext cx="767644" cy="66598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01F00F53-FE2E-CD50-D946-F53DE4112060}"/>
              </a:ext>
            </a:extLst>
          </p:cNvPr>
          <p:cNvCxnSpPr>
            <a:cxnSpLocks/>
            <a:endCxn id="73" idx="2"/>
          </p:cNvCxnSpPr>
          <p:nvPr/>
        </p:nvCxnSpPr>
        <p:spPr>
          <a:xfrm flipH="1" flipV="1">
            <a:off x="5300724" y="3293161"/>
            <a:ext cx="160964" cy="56025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5" name="Group 64">
            <a:extLst>
              <a:ext uri="{FF2B5EF4-FFF2-40B4-BE49-F238E27FC236}">
                <a16:creationId xmlns:a16="http://schemas.microsoft.com/office/drawing/2014/main" id="{0F54A441-AAF5-6075-F5C7-0CF578D77587}"/>
              </a:ext>
            </a:extLst>
          </p:cNvPr>
          <p:cNvGrpSpPr/>
          <p:nvPr/>
        </p:nvGrpSpPr>
        <p:grpSpPr>
          <a:xfrm>
            <a:off x="6225757" y="2247502"/>
            <a:ext cx="2779090" cy="2196282"/>
            <a:chOff x="5933470" y="2627760"/>
            <a:chExt cx="2779090" cy="2196282"/>
          </a:xfrm>
        </p:grpSpPr>
        <p:pic>
          <p:nvPicPr>
            <p:cNvPr id="66" name="Picture 65">
              <a:extLst>
                <a:ext uri="{FF2B5EF4-FFF2-40B4-BE49-F238E27FC236}">
                  <a16:creationId xmlns:a16="http://schemas.microsoft.com/office/drawing/2014/main" id="{36BABA84-1287-83BA-6D3C-824F575BD52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33470" y="2627760"/>
              <a:ext cx="2779090" cy="2111783"/>
            </a:xfrm>
            <a:prstGeom prst="rect">
              <a:avLst/>
            </a:prstGeom>
          </p:spPr>
        </p:pic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456708F6-B5B0-C5CF-41A5-65575CA6B1A6}"/>
                </a:ext>
              </a:extLst>
            </p:cNvPr>
            <p:cNvSpPr txBox="1"/>
            <p:nvPr/>
          </p:nvSpPr>
          <p:spPr>
            <a:xfrm rot="16200000">
              <a:off x="5601607" y="3038220"/>
              <a:ext cx="1052596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err="1"/>
                <a:t>Timewalk</a:t>
              </a:r>
              <a:r>
                <a:rPr lang="en-US" sz="1200" dirty="0"/>
                <a:t> [ns]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77CB04E3-F1C3-3D61-E11F-3CC9BDD7222D}"/>
                </a:ext>
              </a:extLst>
            </p:cNvPr>
            <p:cNvSpPr txBox="1"/>
            <p:nvPr/>
          </p:nvSpPr>
          <p:spPr>
            <a:xfrm>
              <a:off x="7476067" y="4547043"/>
              <a:ext cx="910827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Signal [</a:t>
              </a:r>
              <a:r>
                <a:rPr lang="en-US" sz="1200" dirty="0" err="1"/>
                <a:t>a.u</a:t>
              </a:r>
              <a:r>
                <a:rPr lang="en-US" sz="1200" dirty="0"/>
                <a:t>.]</a:t>
              </a:r>
            </a:p>
          </p:txBody>
        </p:sp>
      </p:grpSp>
      <p:sp>
        <p:nvSpPr>
          <p:cNvPr id="71" name="Text Placeholder 7">
            <a:extLst>
              <a:ext uri="{FF2B5EF4-FFF2-40B4-BE49-F238E27FC236}">
                <a16:creationId xmlns:a16="http://schemas.microsoft.com/office/drawing/2014/main" id="{C809A24D-E905-00B8-3210-6AE8EDD60A21}"/>
              </a:ext>
            </a:extLst>
          </p:cNvPr>
          <p:cNvSpPr txBox="1">
            <a:spLocks/>
          </p:cNvSpPr>
          <p:nvPr/>
        </p:nvSpPr>
        <p:spPr>
          <a:xfrm>
            <a:off x="1540042" y="2950900"/>
            <a:ext cx="1268077" cy="348006"/>
          </a:xfrm>
          <a:prstGeom prst="rect">
            <a:avLst/>
          </a:prstGeom>
          <a:noFill/>
          <a:ln w="31750">
            <a:noFill/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108000" tIns="36000" rIns="108000" bIns="64800" anchor="ctr" anchorCtr="0">
            <a:spAutoFit/>
          </a:bodyPr>
          <a:lstStyle>
            <a:lvl1pPr marL="0" marR="0" indent="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  <a:lvl2pPr marL="0" marR="0" indent="2286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chemeClr val="tx2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2pPr>
            <a:lvl3pPr marL="0" marR="0" indent="4572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500" b="0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3pPr>
            <a:lvl4pPr marL="0" marR="0" indent="6858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0" i="0" u="none" strike="noStrike" cap="none" spc="0" baseline="0">
                <a:ln>
                  <a:noFill/>
                </a:ln>
                <a:solidFill>
                  <a:schemeClr val="accent3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4pPr>
            <a:lvl5pPr marL="0" marR="0" indent="9144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0" i="0" u="none" strike="noStrike" cap="none" spc="0" baseline="0">
                <a:ln>
                  <a:noFill/>
                </a:ln>
                <a:solidFill>
                  <a:schemeClr val="accent3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5pPr>
            <a:lvl6pPr marL="0" marR="0" indent="11430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6pPr>
            <a:lvl7pPr marL="0" marR="0" indent="13716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7pPr>
            <a:lvl8pPr marL="0" marR="0" indent="16002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8pPr>
            <a:lvl9pPr marL="0" marR="0" indent="18288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9pPr>
          </a:lstStyle>
          <a:p>
            <a:r>
              <a:rPr lang="el-GR" sz="1600" i="1" dirty="0"/>
              <a:t>σ</a:t>
            </a:r>
            <a:r>
              <a:rPr lang="en-US" sz="1600" i="1" baseline="-25000" dirty="0"/>
              <a:t>t</a:t>
            </a:r>
            <a:r>
              <a:rPr lang="en-US" sz="1600" i="1" baseline="30000" dirty="0"/>
              <a:t>2</a:t>
            </a:r>
            <a:r>
              <a:rPr lang="en-US" sz="1600" dirty="0"/>
              <a:t>(sensor) +</a:t>
            </a:r>
          </a:p>
        </p:txBody>
      </p:sp>
      <p:sp>
        <p:nvSpPr>
          <p:cNvPr id="72" name="Text Placeholder 7">
            <a:extLst>
              <a:ext uri="{FF2B5EF4-FFF2-40B4-BE49-F238E27FC236}">
                <a16:creationId xmlns:a16="http://schemas.microsoft.com/office/drawing/2014/main" id="{87914000-121B-2518-5BA8-191CAB34644A}"/>
              </a:ext>
            </a:extLst>
          </p:cNvPr>
          <p:cNvSpPr txBox="1">
            <a:spLocks/>
          </p:cNvSpPr>
          <p:nvPr/>
        </p:nvSpPr>
        <p:spPr>
          <a:xfrm>
            <a:off x="2665568" y="2936312"/>
            <a:ext cx="2285470" cy="348006"/>
          </a:xfrm>
          <a:prstGeom prst="rect">
            <a:avLst/>
          </a:prstGeom>
          <a:noFill/>
          <a:ln w="31750">
            <a:noFill/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108000" tIns="36000" rIns="108000" bIns="64800" anchor="ctr" anchorCtr="0">
            <a:spAutoFit/>
          </a:bodyPr>
          <a:lstStyle>
            <a:lvl1pPr marL="0" marR="0" indent="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  <a:lvl2pPr marL="0" marR="0" indent="2286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chemeClr val="tx2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2pPr>
            <a:lvl3pPr marL="0" marR="0" indent="4572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500" b="0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3pPr>
            <a:lvl4pPr marL="0" marR="0" indent="6858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0" i="0" u="none" strike="noStrike" cap="none" spc="0" baseline="0">
                <a:ln>
                  <a:noFill/>
                </a:ln>
                <a:solidFill>
                  <a:schemeClr val="accent3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4pPr>
            <a:lvl5pPr marL="0" marR="0" indent="9144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0" i="0" u="none" strike="noStrike" cap="none" spc="0" baseline="0">
                <a:ln>
                  <a:noFill/>
                </a:ln>
                <a:solidFill>
                  <a:schemeClr val="accent3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5pPr>
            <a:lvl6pPr marL="0" marR="0" indent="11430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6pPr>
            <a:lvl7pPr marL="0" marR="0" indent="13716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7pPr>
            <a:lvl8pPr marL="0" marR="0" indent="16002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8pPr>
            <a:lvl9pPr marL="0" marR="0" indent="18288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9pPr>
          </a:lstStyle>
          <a:p>
            <a:r>
              <a:rPr lang="el-GR" sz="1600" i="1" dirty="0"/>
              <a:t>σ</a:t>
            </a:r>
            <a:r>
              <a:rPr lang="en-US" sz="1600" i="1" baseline="-25000" dirty="0"/>
              <a:t>t</a:t>
            </a:r>
            <a:r>
              <a:rPr lang="en-US" sz="1600" i="1" baseline="30000" dirty="0"/>
              <a:t>2</a:t>
            </a:r>
            <a:r>
              <a:rPr lang="en-US" sz="1600" dirty="0"/>
              <a:t>(jitter) + </a:t>
            </a:r>
            <a:r>
              <a:rPr lang="el-GR" sz="1600" i="1" dirty="0"/>
              <a:t>σ</a:t>
            </a:r>
            <a:r>
              <a:rPr lang="en-US" sz="1600" i="1" baseline="-25000" dirty="0"/>
              <a:t>t</a:t>
            </a:r>
            <a:r>
              <a:rPr lang="en-US" sz="1600" i="1" baseline="30000" dirty="0"/>
              <a:t>2</a:t>
            </a:r>
            <a:r>
              <a:rPr lang="en-US" sz="1600" dirty="0"/>
              <a:t>(</a:t>
            </a:r>
            <a:r>
              <a:rPr lang="en-US" sz="1600" dirty="0" err="1"/>
              <a:t>timewalk</a:t>
            </a:r>
            <a:r>
              <a:rPr lang="en-US" sz="1600" dirty="0"/>
              <a:t>)</a:t>
            </a:r>
          </a:p>
        </p:txBody>
      </p:sp>
      <p:sp>
        <p:nvSpPr>
          <p:cNvPr id="73" name="Text Placeholder 7">
            <a:extLst>
              <a:ext uri="{FF2B5EF4-FFF2-40B4-BE49-F238E27FC236}">
                <a16:creationId xmlns:a16="http://schemas.microsoft.com/office/drawing/2014/main" id="{E063E401-344B-9DA1-F1B4-501DD2E75F9F}"/>
              </a:ext>
            </a:extLst>
          </p:cNvPr>
          <p:cNvSpPr txBox="1">
            <a:spLocks/>
          </p:cNvSpPr>
          <p:nvPr/>
        </p:nvSpPr>
        <p:spPr>
          <a:xfrm>
            <a:off x="4774888" y="2945155"/>
            <a:ext cx="1051671" cy="348006"/>
          </a:xfrm>
          <a:prstGeom prst="rect">
            <a:avLst/>
          </a:prstGeom>
          <a:noFill/>
          <a:ln w="31750">
            <a:noFill/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108000" tIns="36000" rIns="108000" bIns="64800" anchor="ctr" anchorCtr="0">
            <a:spAutoFit/>
          </a:bodyPr>
          <a:lstStyle>
            <a:lvl1pPr marL="0" marR="0" indent="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  <a:lvl2pPr marL="0" marR="0" indent="2286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chemeClr val="tx2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2pPr>
            <a:lvl3pPr marL="0" marR="0" indent="4572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500" b="0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3pPr>
            <a:lvl4pPr marL="0" marR="0" indent="6858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0" i="0" u="none" strike="noStrike" cap="none" spc="0" baseline="0">
                <a:ln>
                  <a:noFill/>
                </a:ln>
                <a:solidFill>
                  <a:schemeClr val="accent3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4pPr>
            <a:lvl5pPr marL="0" marR="0" indent="9144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0" i="0" u="none" strike="noStrike" cap="none" spc="0" baseline="0">
                <a:ln>
                  <a:noFill/>
                </a:ln>
                <a:solidFill>
                  <a:schemeClr val="accent3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5pPr>
            <a:lvl6pPr marL="0" marR="0" indent="11430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6pPr>
            <a:lvl7pPr marL="0" marR="0" indent="13716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7pPr>
            <a:lvl8pPr marL="0" marR="0" indent="16002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8pPr>
            <a:lvl9pPr marL="0" marR="0" indent="18288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9pPr>
          </a:lstStyle>
          <a:p>
            <a:r>
              <a:rPr lang="nl-NL" sz="1600" i="1" dirty="0"/>
              <a:t>+ </a:t>
            </a:r>
            <a:r>
              <a:rPr lang="el-GR" sz="1600" i="1" dirty="0"/>
              <a:t>σ</a:t>
            </a:r>
            <a:r>
              <a:rPr lang="en-US" sz="1600" i="1" baseline="-25000" dirty="0"/>
              <a:t>t</a:t>
            </a:r>
            <a:r>
              <a:rPr lang="en-US" sz="1600" i="1" baseline="30000" dirty="0"/>
              <a:t>2</a:t>
            </a:r>
            <a:r>
              <a:rPr lang="en-US" sz="1600" dirty="0"/>
              <a:t>(TDC)</a:t>
            </a:r>
          </a:p>
        </p:txBody>
      </p:sp>
      <p:sp>
        <p:nvSpPr>
          <p:cNvPr id="74" name="Text Placeholder 7">
            <a:extLst>
              <a:ext uri="{FF2B5EF4-FFF2-40B4-BE49-F238E27FC236}">
                <a16:creationId xmlns:a16="http://schemas.microsoft.com/office/drawing/2014/main" id="{574B85FE-0F9C-36A4-10DA-63D00F2D2328}"/>
              </a:ext>
            </a:extLst>
          </p:cNvPr>
          <p:cNvSpPr txBox="1">
            <a:spLocks/>
          </p:cNvSpPr>
          <p:nvPr/>
        </p:nvSpPr>
        <p:spPr>
          <a:xfrm>
            <a:off x="0" y="2965488"/>
            <a:ext cx="1699284" cy="348006"/>
          </a:xfrm>
          <a:prstGeom prst="rect">
            <a:avLst/>
          </a:prstGeom>
          <a:noFill/>
          <a:ln w="31750">
            <a:noFill/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108000" tIns="36000" rIns="108000" bIns="64800" anchor="ctr" anchorCtr="0">
            <a:spAutoFit/>
          </a:bodyPr>
          <a:lstStyle>
            <a:lvl1pPr marL="0" marR="0" indent="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  <a:lvl2pPr marL="0" marR="0" indent="2286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chemeClr val="tx2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2pPr>
            <a:lvl3pPr marL="0" marR="0" indent="4572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500" b="0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3pPr>
            <a:lvl4pPr marL="0" marR="0" indent="6858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0" i="0" u="none" strike="noStrike" cap="none" spc="0" baseline="0">
                <a:ln>
                  <a:noFill/>
                </a:ln>
                <a:solidFill>
                  <a:schemeClr val="accent3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4pPr>
            <a:lvl5pPr marL="0" marR="0" indent="9144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0" i="0" u="none" strike="noStrike" cap="none" spc="0" baseline="0">
                <a:ln>
                  <a:noFill/>
                </a:ln>
                <a:solidFill>
                  <a:schemeClr val="accent3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5pPr>
            <a:lvl6pPr marL="0" marR="0" indent="11430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6pPr>
            <a:lvl7pPr marL="0" marR="0" indent="13716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7pPr>
            <a:lvl8pPr marL="0" marR="0" indent="16002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8pPr>
            <a:lvl9pPr marL="0" marR="0" indent="18288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9pPr>
          </a:lstStyle>
          <a:p>
            <a:r>
              <a:rPr lang="nl-NL" sz="1600" i="1" dirty="0"/>
              <a:t>Time </a:t>
            </a:r>
            <a:r>
              <a:rPr lang="nl-NL" sz="1600" i="1" dirty="0" err="1"/>
              <a:t>resolution</a:t>
            </a:r>
            <a:r>
              <a:rPr lang="nl-NL" sz="1600" i="1" dirty="0"/>
              <a:t> = </a:t>
            </a:r>
            <a:endParaRPr lang="en-US" sz="1600" dirty="0"/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095221D9-FDBD-14F6-AF6E-6BE85FCCE58D}"/>
              </a:ext>
            </a:extLst>
          </p:cNvPr>
          <p:cNvCxnSpPr>
            <a:cxnSpLocks/>
          </p:cNvCxnSpPr>
          <p:nvPr/>
        </p:nvCxnSpPr>
        <p:spPr>
          <a:xfrm flipV="1">
            <a:off x="3900879" y="3333000"/>
            <a:ext cx="260658" cy="51157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 Placeholder 7">
            <a:extLst>
              <a:ext uri="{FF2B5EF4-FFF2-40B4-BE49-F238E27FC236}">
                <a16:creationId xmlns:a16="http://schemas.microsoft.com/office/drawing/2014/main" id="{FE15B107-583E-3A35-BFBF-97CEF02FE0E6}"/>
              </a:ext>
            </a:extLst>
          </p:cNvPr>
          <p:cNvSpPr txBox="1">
            <a:spLocks/>
          </p:cNvSpPr>
          <p:nvPr/>
        </p:nvSpPr>
        <p:spPr>
          <a:xfrm>
            <a:off x="6485900" y="4443784"/>
            <a:ext cx="2658100" cy="1885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c="http://schemas.openxmlformats.org/markup-compatibility/2006" val="1"/>
            </a:ext>
          </a:extLst>
        </p:spPr>
        <p:txBody>
          <a:bodyPr wrap="none" lIns="34290" tIns="17145" rIns="34290" bIns="17145">
            <a:spAutoFit/>
          </a:bodyPr>
          <a:lstStyle>
            <a:lvl1pPr marL="0" marR="0" indent="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  <a:lvl2pPr marL="0" marR="0" indent="2286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chemeClr val="tx2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2pPr>
            <a:lvl3pPr marL="0" marR="0" indent="4572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500" b="0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3pPr>
            <a:lvl4pPr marL="0" marR="0" indent="6858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0" i="0" u="none" strike="noStrike" cap="none" spc="0" baseline="0">
                <a:ln>
                  <a:noFill/>
                </a:ln>
                <a:solidFill>
                  <a:schemeClr val="accent3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4pPr>
            <a:lvl5pPr marL="0" marR="0" indent="9144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0" i="0" u="none" strike="noStrike" cap="none" spc="0" baseline="0">
                <a:ln>
                  <a:noFill/>
                </a:ln>
                <a:solidFill>
                  <a:schemeClr val="accent3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5pPr>
            <a:lvl6pPr marL="0" marR="0" indent="11430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6pPr>
            <a:lvl7pPr marL="0" marR="0" indent="13716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7pPr>
            <a:lvl8pPr marL="0" marR="0" indent="16002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8pPr>
            <a:lvl9pPr marL="0" marR="0" indent="18288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9pPr>
          </a:lstStyle>
          <a:p>
            <a:r>
              <a:rPr lang="en-US" sz="1000" dirty="0">
                <a:highlight>
                  <a:srgbClr val="FFFF00"/>
                </a:highlight>
              </a:rPr>
              <a:t>[K. Akiba, DOI 10.1088/1748-0221/18/02/P02011</a:t>
            </a:r>
            <a:endParaRPr lang="en-GB" sz="10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743352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234380BD-169A-6D3A-FE51-C9FFB38905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600" y="836411"/>
            <a:ext cx="4490677" cy="185076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6CF7C1D-4E1D-70AE-2979-BEDC70347C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780" y="1"/>
            <a:ext cx="8885220" cy="537814"/>
          </a:xfrm>
        </p:spPr>
        <p:txBody>
          <a:bodyPr>
            <a:normAutofit/>
          </a:bodyPr>
          <a:lstStyle/>
          <a:p>
            <a:r>
              <a:rPr lang="en-US" sz="2800" dirty="0"/>
              <a:t>Time measurement with Timepix4 ASIC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787DB14-C71A-DD2C-47CE-A9B01EBED758}"/>
              </a:ext>
            </a:extLst>
          </p:cNvPr>
          <p:cNvSpPr txBox="1">
            <a:spLocks/>
          </p:cNvSpPr>
          <p:nvPr/>
        </p:nvSpPr>
        <p:spPr>
          <a:xfrm>
            <a:off x="4853096" y="770144"/>
            <a:ext cx="4028303" cy="23638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 defTabSz="914400">
              <a:spcBef>
                <a:spcPts val="1000"/>
              </a:spcBef>
            </a:pPr>
            <a:r>
              <a:rPr lang="en-US" sz="1600" dirty="0">
                <a:solidFill>
                  <a:prstClr val="black"/>
                </a:solidFill>
              </a:rPr>
              <a:t>Base clock of 40 MHz</a:t>
            </a:r>
          </a:p>
          <a:p>
            <a:pPr marL="228600" indent="-228600" defTabSz="914400">
              <a:spcBef>
                <a:spcPts val="1000"/>
              </a:spcBef>
            </a:pPr>
            <a:r>
              <a:rPr lang="en-US" sz="1600" dirty="0">
                <a:solidFill>
                  <a:srgbClr val="0000FF"/>
                </a:solidFill>
              </a:rPr>
              <a:t>Hit starts </a:t>
            </a:r>
            <a:r>
              <a:rPr lang="en-US" sz="1600" u="sng" dirty="0">
                <a:solidFill>
                  <a:srgbClr val="0000FF"/>
                </a:solidFill>
              </a:rPr>
              <a:t>local</a:t>
            </a:r>
            <a:r>
              <a:rPr lang="en-US" sz="1600" dirty="0">
                <a:solidFill>
                  <a:srgbClr val="0000FF"/>
                </a:solidFill>
              </a:rPr>
              <a:t> 640 MHz oscillator (VCO)</a:t>
            </a:r>
          </a:p>
          <a:p>
            <a:pPr marL="685800" lvl="1" indent="-228600" defTabSz="914400">
              <a:spcBef>
                <a:spcPts val="500"/>
              </a:spcBef>
            </a:pPr>
            <a:r>
              <a:rPr lang="en-US" sz="1400" dirty="0">
                <a:solidFill>
                  <a:prstClr val="black"/>
                </a:solidFill>
              </a:rPr>
              <a:t>1.56 ns bins nominally</a:t>
            </a:r>
          </a:p>
          <a:p>
            <a:pPr marL="685800" lvl="1" indent="-228600" defTabSz="914400">
              <a:spcBef>
                <a:spcPts val="500"/>
              </a:spcBef>
            </a:pPr>
            <a:r>
              <a:rPr lang="en-US" sz="1400" dirty="0">
                <a:solidFill>
                  <a:prstClr val="black"/>
                </a:solidFill>
              </a:rPr>
              <a:t>Count #clock cycles = </a:t>
            </a:r>
            <a:r>
              <a:rPr lang="en-US" sz="1400" dirty="0" err="1">
                <a:solidFill>
                  <a:prstClr val="black"/>
                </a:solidFill>
              </a:rPr>
              <a:t>fToA</a:t>
            </a:r>
            <a:r>
              <a:rPr lang="en-US" sz="1400" dirty="0">
                <a:solidFill>
                  <a:prstClr val="black"/>
                </a:solidFill>
              </a:rPr>
              <a:t> (count)</a:t>
            </a:r>
          </a:p>
          <a:p>
            <a:pPr marL="685800" lvl="1" indent="-228600" defTabSz="914400">
              <a:spcBef>
                <a:spcPts val="500"/>
              </a:spcBef>
            </a:pPr>
            <a:r>
              <a:rPr lang="en-US" sz="1400" dirty="0">
                <a:solidFill>
                  <a:prstClr val="black"/>
                </a:solidFill>
              </a:rPr>
              <a:t>VCO per group of 2x4 pixels</a:t>
            </a:r>
          </a:p>
          <a:p>
            <a:pPr marL="228600" indent="-228600" defTabSz="914400">
              <a:spcBef>
                <a:spcPts val="1000"/>
              </a:spcBef>
            </a:pPr>
            <a:r>
              <a:rPr lang="en-US" sz="1600" dirty="0">
                <a:solidFill>
                  <a:prstClr val="black"/>
                </a:solidFill>
              </a:rPr>
              <a:t>Oscillator is stopped by first rising edge of 40 MHz clock</a:t>
            </a:r>
          </a:p>
          <a:p>
            <a:pPr marL="228600" indent="-228600" defTabSz="914400">
              <a:spcBef>
                <a:spcPts val="1000"/>
              </a:spcBef>
            </a:pPr>
            <a:r>
              <a:rPr lang="en-US" sz="1600" dirty="0">
                <a:solidFill>
                  <a:prstClr val="black"/>
                </a:solidFill>
              </a:rPr>
              <a:t>Time-over-Threshold is representative for signal amplitude</a:t>
            </a:r>
          </a:p>
          <a:p>
            <a:pPr marL="228600" indent="-228600" defTabSz="914400">
              <a:spcBef>
                <a:spcPts val="1000"/>
              </a:spcBef>
            </a:pPr>
            <a:endParaRPr lang="en-US" sz="1600" dirty="0">
              <a:solidFill>
                <a:prstClr val="black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E34AA43-BF50-0075-F28D-F1E8E586E8AE}"/>
              </a:ext>
            </a:extLst>
          </p:cNvPr>
          <p:cNvGrpSpPr/>
          <p:nvPr/>
        </p:nvGrpSpPr>
        <p:grpSpPr>
          <a:xfrm>
            <a:off x="258780" y="2719785"/>
            <a:ext cx="8761872" cy="2035057"/>
            <a:chOff x="258780" y="2719785"/>
            <a:chExt cx="8761872" cy="2035057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0AF4436-1A7C-5DE8-D562-B7646DBCA3C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8780" y="2719785"/>
              <a:ext cx="4389420" cy="2035057"/>
            </a:xfrm>
            <a:prstGeom prst="rect">
              <a:avLst/>
            </a:prstGeom>
          </p:spPr>
        </p:pic>
        <p:sp>
          <p:nvSpPr>
            <p:cNvPr id="12" name="Content Placeholder 2">
              <a:extLst>
                <a:ext uri="{FF2B5EF4-FFF2-40B4-BE49-F238E27FC236}">
                  <a16:creationId xmlns:a16="http://schemas.microsoft.com/office/drawing/2014/main" id="{D910AEC1-961A-B12D-1B4F-9D1DB57260F4}"/>
                </a:ext>
              </a:extLst>
            </p:cNvPr>
            <p:cNvSpPr txBox="1">
              <a:spLocks/>
            </p:cNvSpPr>
            <p:nvPr/>
          </p:nvSpPr>
          <p:spPr>
            <a:xfrm>
              <a:off x="4853096" y="3366298"/>
              <a:ext cx="4167556" cy="630623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>
                <a:spcBef>
                  <a:spcPts val="1000"/>
                </a:spcBef>
              </a:pPr>
              <a:r>
                <a:rPr lang="en-US" sz="1600" dirty="0">
                  <a:solidFill>
                    <a:srgbClr val="0000FF"/>
                  </a:solidFill>
                </a:rPr>
                <a:t>In addition the internal state of ring oscillator is captured –&gt; </a:t>
              </a:r>
              <a:r>
                <a:rPr lang="en-US" sz="1600" dirty="0">
                  <a:solidFill>
                    <a:srgbClr val="FF0000"/>
                  </a:solidFill>
                </a:rPr>
                <a:t>195 </a:t>
              </a:r>
              <a:r>
                <a:rPr lang="en-US" sz="1600" dirty="0" err="1">
                  <a:solidFill>
                    <a:srgbClr val="FF0000"/>
                  </a:solidFill>
                </a:rPr>
                <a:t>ps</a:t>
              </a:r>
              <a:r>
                <a:rPr lang="en-US" sz="1600" dirty="0">
                  <a:solidFill>
                    <a:srgbClr val="FF0000"/>
                  </a:solidFill>
                </a:rPr>
                <a:t> bins (56 </a:t>
              </a:r>
              <a:r>
                <a:rPr lang="en-US" sz="1600" dirty="0" err="1">
                  <a:solidFill>
                    <a:srgbClr val="FF0000"/>
                  </a:solidFill>
                </a:rPr>
                <a:t>ps</a:t>
              </a:r>
              <a:r>
                <a:rPr lang="en-US" sz="1600" baseline="-25000" dirty="0" err="1">
                  <a:solidFill>
                    <a:srgbClr val="FF0000"/>
                  </a:solidFill>
                </a:rPr>
                <a:t>rms</a:t>
              </a:r>
              <a:r>
                <a:rPr lang="en-US" sz="1600" dirty="0">
                  <a:solidFill>
                    <a:srgbClr val="FF0000"/>
                  </a:solidFill>
                </a:rPr>
                <a:t>)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81FDD4D-24EE-DFE0-BB98-8FF260EB8CE5}"/>
              </a:ext>
            </a:extLst>
          </p:cNvPr>
          <p:cNvGrpSpPr/>
          <p:nvPr/>
        </p:nvGrpSpPr>
        <p:grpSpPr>
          <a:xfrm>
            <a:off x="258780" y="830531"/>
            <a:ext cx="4537813" cy="2110632"/>
            <a:chOff x="258780" y="830531"/>
            <a:chExt cx="4537813" cy="2110632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3C5B159C-2905-7B6C-A5FB-F598156D05D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alphaModFix amt="30000"/>
            </a:blip>
            <a:stretch>
              <a:fillRect/>
            </a:stretch>
          </p:blipFill>
          <p:spPr>
            <a:xfrm>
              <a:off x="305916" y="830531"/>
              <a:ext cx="4490677" cy="1850760"/>
            </a:xfrm>
            <a:prstGeom prst="rect">
              <a:avLst/>
            </a:prstGeom>
          </p:spPr>
        </p:pic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C97E12C-BF70-B602-11D2-8E6581C847FB}"/>
                </a:ext>
              </a:extLst>
            </p:cNvPr>
            <p:cNvSpPr/>
            <p:nvPr/>
          </p:nvSpPr>
          <p:spPr>
            <a:xfrm>
              <a:off x="1552281" y="1469050"/>
              <a:ext cx="953477" cy="695569"/>
            </a:xfrm>
            <a:prstGeom prst="ellipse">
              <a:avLst/>
            </a:prstGeom>
            <a:solidFill>
              <a:schemeClr val="accent1">
                <a:alpha val="43555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BB2EAA7A-4E82-28ED-6A29-C30F6CFBD68A}"/>
                </a:ext>
              </a:extLst>
            </p:cNvPr>
            <p:cNvCxnSpPr>
              <a:stCxn id="13" idx="2"/>
            </p:cNvCxnSpPr>
            <p:nvPr/>
          </p:nvCxnSpPr>
          <p:spPr>
            <a:xfrm flipH="1">
              <a:off x="258780" y="1816835"/>
              <a:ext cx="1293501" cy="1124328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C5D9FC88-68F0-D97C-BB21-415A4DA3C184}"/>
                </a:ext>
              </a:extLst>
            </p:cNvPr>
            <p:cNvCxnSpPr>
              <a:cxnSpLocks/>
            </p:cNvCxnSpPr>
            <p:nvPr/>
          </p:nvCxnSpPr>
          <p:spPr>
            <a:xfrm>
              <a:off x="2490549" y="1849449"/>
              <a:ext cx="2214154" cy="109171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38439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736503-C700-3659-C216-70A5F38478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779" y="0"/>
            <a:ext cx="8572887" cy="537814"/>
          </a:xfrm>
        </p:spPr>
        <p:txBody>
          <a:bodyPr>
            <a:normAutofit fontScale="90000"/>
          </a:bodyPr>
          <a:lstStyle/>
          <a:p>
            <a:r>
              <a:rPr lang="en-US" dirty="0"/>
              <a:t>Does Timepix4 have a good resolution out of the box?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C9FBF9-948B-AE35-C367-B3C42B3D28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780" y="588236"/>
            <a:ext cx="8775890" cy="3932247"/>
          </a:xfrm>
        </p:spPr>
        <p:txBody>
          <a:bodyPr/>
          <a:lstStyle/>
          <a:p>
            <a:r>
              <a:rPr lang="en-US" sz="1800" dirty="0"/>
              <a:t>The nominal VCO frequency is 640 MHz</a:t>
            </a:r>
          </a:p>
          <a:p>
            <a:r>
              <a:rPr lang="en-US" sz="1800" dirty="0"/>
              <a:t>However, there is a significant </a:t>
            </a:r>
            <a:r>
              <a:rPr lang="en-US" sz="1800" dirty="0">
                <a:solidFill>
                  <a:srgbClr val="0000FF"/>
                </a:solidFill>
              </a:rPr>
              <a:t>frequency spread across the matrix</a:t>
            </a:r>
            <a:r>
              <a:rPr lang="en-US" sz="1800" dirty="0"/>
              <a:t> (VCOs are not identical)</a:t>
            </a:r>
          </a:p>
          <a:p>
            <a:r>
              <a:rPr lang="en-US" sz="1800" dirty="0"/>
              <a:t>Without correction, time resolution can increase by by hundreds of picoseconds</a:t>
            </a:r>
          </a:p>
          <a:p>
            <a:r>
              <a:rPr lang="en-US" sz="1800" dirty="0"/>
              <a:t>-&gt; Have to (be able to) </a:t>
            </a:r>
            <a:r>
              <a:rPr lang="en-US" sz="1800" dirty="0">
                <a:solidFill>
                  <a:srgbClr val="0000FF"/>
                </a:solidFill>
              </a:rPr>
              <a:t>determine the VCO frequency of each pixel</a:t>
            </a:r>
          </a:p>
          <a:p>
            <a:endParaRPr lang="en-US" sz="1800" dirty="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97E6D136-8345-5E09-560C-1B47B63EB54D}"/>
              </a:ext>
            </a:extLst>
          </p:cNvPr>
          <p:cNvGrpSpPr/>
          <p:nvPr/>
        </p:nvGrpSpPr>
        <p:grpSpPr>
          <a:xfrm>
            <a:off x="22777" y="2088110"/>
            <a:ext cx="3622083" cy="2607631"/>
            <a:chOff x="14716777" y="348990"/>
            <a:chExt cx="9667222" cy="5781494"/>
          </a:xfrm>
        </p:grpSpPr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BDE2A5D8-C0E8-F4B9-5BEE-5C43E7E914C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392725" y="348990"/>
              <a:ext cx="8420070" cy="5291745"/>
            </a:xfrm>
            <a:prstGeom prst="rect">
              <a:avLst/>
            </a:prstGeom>
          </p:spPr>
        </p:pic>
        <p:sp>
          <p:nvSpPr>
            <p:cNvPr id="46" name="Text Placeholder 7">
              <a:extLst>
                <a:ext uri="{FF2B5EF4-FFF2-40B4-BE49-F238E27FC236}">
                  <a16:creationId xmlns:a16="http://schemas.microsoft.com/office/drawing/2014/main" id="{68DC0975-72FF-940C-0D9A-47D85B9B692E}"/>
                </a:ext>
              </a:extLst>
            </p:cNvPr>
            <p:cNvSpPr txBox="1">
              <a:spLocks/>
            </p:cNvSpPr>
            <p:nvPr/>
          </p:nvSpPr>
          <p:spPr>
            <a:xfrm>
              <a:off x="21957829" y="5597812"/>
              <a:ext cx="679776" cy="532672"/>
            </a:xfrm>
            <a:prstGeom prst="rect">
              <a:avLst/>
            </a:prstGeom>
            <a:noFill/>
            <a:ln w="31750">
              <a:noFill/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40500" tIns="13500" rIns="40500" bIns="24300" anchor="ctr" anchorCtr="0">
              <a:spAutoFit/>
            </a:bodyPr>
            <a:lstStyle>
              <a:lvl1pPr marL="0" marR="0" indent="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55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1pPr>
              <a:lvl2pPr marL="0" marR="0" indent="2286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5000" b="0" i="0" u="none" strike="noStrike" cap="none" spc="0" baseline="0">
                  <a:ln>
                    <a:noFill/>
                  </a:ln>
                  <a:solidFill>
                    <a:schemeClr val="tx2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2pPr>
              <a:lvl3pPr marL="0" marR="0" indent="4572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4500" b="0" i="0" u="none" strike="noStrike" cap="none" spc="0" baseline="0">
                  <a:ln>
                    <a:noFill/>
                  </a:ln>
                  <a:solidFill>
                    <a:schemeClr val="tx1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3pPr>
              <a:lvl4pPr marL="0" marR="0" indent="6858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4000" b="0" i="0" u="none" strike="noStrike" cap="none" spc="0" baseline="0">
                  <a:ln>
                    <a:noFill/>
                  </a:ln>
                  <a:solidFill>
                    <a:schemeClr val="accent3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4pPr>
              <a:lvl5pPr marL="0" marR="0" indent="9144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4000" b="0" i="0" u="none" strike="noStrike" cap="none" spc="0" baseline="0">
                  <a:ln>
                    <a:noFill/>
                  </a:ln>
                  <a:solidFill>
                    <a:schemeClr val="accent3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5pPr>
              <a:lvl6pPr marL="0" marR="0" indent="11430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5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6pPr>
              <a:lvl7pPr marL="0" marR="0" indent="13716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5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7pPr>
              <a:lvl8pPr marL="0" marR="0" indent="16002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5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8pPr>
              <a:lvl9pPr marL="0" marR="0" indent="18288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5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9pPr>
            </a:lstStyle>
            <a:p>
              <a:pPr algn="r"/>
              <a:r>
                <a:rPr lang="en-US" sz="1050" dirty="0"/>
                <a:t>Col</a:t>
              </a:r>
            </a:p>
          </p:txBody>
        </p:sp>
        <p:sp>
          <p:nvSpPr>
            <p:cNvPr id="47" name="Text Placeholder 7">
              <a:extLst>
                <a:ext uri="{FF2B5EF4-FFF2-40B4-BE49-F238E27FC236}">
                  <a16:creationId xmlns:a16="http://schemas.microsoft.com/office/drawing/2014/main" id="{9BD02917-DF3A-C85F-2B4A-C7B7DC063038}"/>
                </a:ext>
              </a:extLst>
            </p:cNvPr>
            <p:cNvSpPr txBox="1">
              <a:spLocks/>
            </p:cNvSpPr>
            <p:nvPr/>
          </p:nvSpPr>
          <p:spPr>
            <a:xfrm rot="16200000">
              <a:off x="14553458" y="770841"/>
              <a:ext cx="859309" cy="532672"/>
            </a:xfrm>
            <a:prstGeom prst="rect">
              <a:avLst/>
            </a:prstGeom>
            <a:noFill/>
            <a:ln w="31750">
              <a:noFill/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40500" tIns="13500" rIns="40500" bIns="24300" anchor="ctr" anchorCtr="0">
              <a:spAutoFit/>
            </a:bodyPr>
            <a:lstStyle>
              <a:lvl1pPr marL="0" marR="0" indent="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55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1pPr>
              <a:lvl2pPr marL="0" marR="0" indent="2286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5000" b="0" i="0" u="none" strike="noStrike" cap="none" spc="0" baseline="0">
                  <a:ln>
                    <a:noFill/>
                  </a:ln>
                  <a:solidFill>
                    <a:schemeClr val="tx2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2pPr>
              <a:lvl3pPr marL="0" marR="0" indent="4572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4500" b="0" i="0" u="none" strike="noStrike" cap="none" spc="0" baseline="0">
                  <a:ln>
                    <a:noFill/>
                  </a:ln>
                  <a:solidFill>
                    <a:schemeClr val="tx1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3pPr>
              <a:lvl4pPr marL="0" marR="0" indent="6858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4000" b="0" i="0" u="none" strike="noStrike" cap="none" spc="0" baseline="0">
                  <a:ln>
                    <a:noFill/>
                  </a:ln>
                  <a:solidFill>
                    <a:schemeClr val="accent3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4pPr>
              <a:lvl5pPr marL="0" marR="0" indent="9144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4000" b="0" i="0" u="none" strike="noStrike" cap="none" spc="0" baseline="0">
                  <a:ln>
                    <a:noFill/>
                  </a:ln>
                  <a:solidFill>
                    <a:schemeClr val="accent3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5pPr>
              <a:lvl6pPr marL="0" marR="0" indent="11430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5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6pPr>
              <a:lvl7pPr marL="0" marR="0" indent="13716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5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7pPr>
              <a:lvl8pPr marL="0" marR="0" indent="16002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5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8pPr>
              <a:lvl9pPr marL="0" marR="0" indent="18288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5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9pPr>
            </a:lstStyle>
            <a:p>
              <a:r>
                <a:rPr lang="en-US" sz="1050" dirty="0"/>
                <a:t>Row</a:t>
              </a:r>
            </a:p>
          </p:txBody>
        </p:sp>
        <p:sp>
          <p:nvSpPr>
            <p:cNvPr id="48" name="Text Placeholder 7">
              <a:extLst>
                <a:ext uri="{FF2B5EF4-FFF2-40B4-BE49-F238E27FC236}">
                  <a16:creationId xmlns:a16="http://schemas.microsoft.com/office/drawing/2014/main" id="{74F8E81D-5CB5-31E5-4AC9-95DB1AF77C72}"/>
                </a:ext>
              </a:extLst>
            </p:cNvPr>
            <p:cNvSpPr txBox="1">
              <a:spLocks/>
            </p:cNvSpPr>
            <p:nvPr/>
          </p:nvSpPr>
          <p:spPr>
            <a:xfrm rot="16200000">
              <a:off x="22756128" y="1639649"/>
              <a:ext cx="2723070" cy="532672"/>
            </a:xfrm>
            <a:prstGeom prst="rect">
              <a:avLst/>
            </a:prstGeom>
            <a:noFill/>
            <a:ln w="31750">
              <a:noFill/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40500" tIns="13500" rIns="40500" bIns="24300" anchor="ctr" anchorCtr="0">
              <a:spAutoFit/>
            </a:bodyPr>
            <a:lstStyle>
              <a:lvl1pPr marL="0" marR="0" indent="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55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1pPr>
              <a:lvl2pPr marL="0" marR="0" indent="2286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5000" b="0" i="0" u="none" strike="noStrike" cap="none" spc="0" baseline="0">
                  <a:ln>
                    <a:noFill/>
                  </a:ln>
                  <a:solidFill>
                    <a:schemeClr val="tx2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2pPr>
              <a:lvl3pPr marL="0" marR="0" indent="4572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4500" b="0" i="0" u="none" strike="noStrike" cap="none" spc="0" baseline="0">
                  <a:ln>
                    <a:noFill/>
                  </a:ln>
                  <a:solidFill>
                    <a:schemeClr val="tx1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3pPr>
              <a:lvl4pPr marL="0" marR="0" indent="6858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4000" b="0" i="0" u="none" strike="noStrike" cap="none" spc="0" baseline="0">
                  <a:ln>
                    <a:noFill/>
                  </a:ln>
                  <a:solidFill>
                    <a:schemeClr val="accent3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4pPr>
              <a:lvl5pPr marL="0" marR="0" indent="9144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4000" b="0" i="0" u="none" strike="noStrike" cap="none" spc="0" baseline="0">
                  <a:ln>
                    <a:noFill/>
                  </a:ln>
                  <a:solidFill>
                    <a:schemeClr val="accent3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5pPr>
              <a:lvl6pPr marL="0" marR="0" indent="11430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5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6pPr>
              <a:lvl7pPr marL="0" marR="0" indent="13716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5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7pPr>
              <a:lvl8pPr marL="0" marR="0" indent="16002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5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8pPr>
              <a:lvl9pPr marL="0" marR="0" indent="1828800" algn="l" defTabSz="8255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5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Arial"/>
                </a:defRPr>
              </a:lvl9pPr>
            </a:lstStyle>
            <a:p>
              <a:r>
                <a:rPr lang="en-US" sz="1050" dirty="0"/>
                <a:t>Frequency [MHz]</a:t>
              </a:r>
            </a:p>
          </p:txBody>
        </p:sp>
      </p:grpSp>
      <p:pic>
        <p:nvPicPr>
          <p:cNvPr id="49" name="Graphic 48">
            <a:extLst>
              <a:ext uri="{FF2B5EF4-FFF2-40B4-BE49-F238E27FC236}">
                <a16:creationId xmlns:a16="http://schemas.microsoft.com/office/drawing/2014/main" id="{4187944C-1C3B-9F9B-7BD5-D033B9D48EE4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253910" y="2040960"/>
            <a:ext cx="3295973" cy="278129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8F62B5BE-B994-E15E-6C35-5BE22A1E3A49}"/>
              </a:ext>
            </a:extLst>
          </p:cNvPr>
          <p:cNvCxnSpPr/>
          <p:nvPr/>
        </p:nvCxnSpPr>
        <p:spPr>
          <a:xfrm>
            <a:off x="8549883" y="2295908"/>
            <a:ext cx="0" cy="181855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D9A90DC0-7EA4-794A-F02C-06B97874C591}"/>
              </a:ext>
            </a:extLst>
          </p:cNvPr>
          <p:cNvSpPr txBox="1"/>
          <p:nvPr/>
        </p:nvSpPr>
        <p:spPr>
          <a:xfrm>
            <a:off x="8527358" y="3084149"/>
            <a:ext cx="6630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400 </a:t>
            </a:r>
            <a:r>
              <a:rPr lang="en-US" sz="1400" dirty="0" err="1"/>
              <a:t>ps</a:t>
            </a:r>
            <a:endParaRPr lang="en-US" sz="1400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03BC1EA-F9AD-DBC2-2644-20E5BBA8A394}"/>
              </a:ext>
            </a:extLst>
          </p:cNvPr>
          <p:cNvSpPr txBox="1"/>
          <p:nvPr/>
        </p:nvSpPr>
        <p:spPr>
          <a:xfrm>
            <a:off x="3628199" y="3591239"/>
            <a:ext cx="15871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 MHz difference </a:t>
            </a:r>
          </a:p>
          <a:p>
            <a:r>
              <a:rPr lang="en-US" sz="1400" dirty="0"/>
              <a:t>= 400 </a:t>
            </a:r>
            <a:r>
              <a:rPr lang="en-US" sz="1400" dirty="0" err="1"/>
              <a:t>ps</a:t>
            </a:r>
            <a:r>
              <a:rPr lang="en-US" sz="1400" dirty="0"/>
              <a:t> over 25 ns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B3F0C314-2497-3346-1769-4A3E9831F9C8}"/>
              </a:ext>
            </a:extLst>
          </p:cNvPr>
          <p:cNvCxnSpPr>
            <a:cxnSpLocks/>
          </p:cNvCxnSpPr>
          <p:nvPr/>
        </p:nvCxnSpPr>
        <p:spPr>
          <a:xfrm>
            <a:off x="5932739" y="4537858"/>
            <a:ext cx="244431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719BDAF9-033A-95AB-19C6-5B5C2D05C39F}"/>
              </a:ext>
            </a:extLst>
          </p:cNvPr>
          <p:cNvSpPr txBox="1"/>
          <p:nvPr/>
        </p:nvSpPr>
        <p:spPr>
          <a:xfrm>
            <a:off x="6901896" y="4537858"/>
            <a:ext cx="5725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25 ns</a:t>
            </a: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38E4F6AC-D664-7E90-50CD-FAFD67F6810D}"/>
              </a:ext>
            </a:extLst>
          </p:cNvPr>
          <p:cNvCxnSpPr/>
          <p:nvPr/>
        </p:nvCxnSpPr>
        <p:spPr>
          <a:xfrm>
            <a:off x="3470218" y="3507971"/>
            <a:ext cx="199581" cy="1828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54535941-B561-1DC3-C726-F343E3012052}"/>
              </a:ext>
            </a:extLst>
          </p:cNvPr>
          <p:cNvCxnSpPr>
            <a:cxnSpLocks/>
          </p:cNvCxnSpPr>
          <p:nvPr/>
        </p:nvCxnSpPr>
        <p:spPr>
          <a:xfrm flipV="1">
            <a:off x="3453368" y="4055224"/>
            <a:ext cx="191492" cy="2210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3" name="Table 62">
            <a:extLst>
              <a:ext uri="{FF2B5EF4-FFF2-40B4-BE49-F238E27FC236}">
                <a16:creationId xmlns:a16="http://schemas.microsoft.com/office/drawing/2014/main" id="{DDEF56E2-0EF4-8FF8-0D8A-93E411AE21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5164661"/>
              </p:ext>
            </p:extLst>
          </p:nvPr>
        </p:nvGraphicFramePr>
        <p:xfrm>
          <a:off x="122566" y="4905522"/>
          <a:ext cx="7886700" cy="502920"/>
        </p:xfrm>
        <a:graphic>
          <a:graphicData uri="http://schemas.openxmlformats.org/drawingml/2006/table">
            <a:tbl>
              <a:tblPr/>
              <a:tblGrid>
                <a:gridCol w="7886700">
                  <a:extLst>
                    <a:ext uri="{9D8B030D-6E8A-4147-A177-3AD203B41FA5}">
                      <a16:colId xmlns:a16="http://schemas.microsoft.com/office/drawing/2014/main" val="27033949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fontAlgn="t">
                        <a:buNone/>
                      </a:pPr>
                      <a:br>
                        <a:rPr lang="en-GB" b="0" u="none" strike="noStrike" dirty="0">
                          <a:effectLst/>
                          <a:hlinkClick r:id="rId5"/>
                        </a:rPr>
                      </a:br>
                      <a:r>
                        <a:rPr lang="en-GB" b="0" u="none" strike="noStrike" dirty="0">
                          <a:effectLst/>
                          <a:hlinkClick r:id="rId5"/>
                        </a:rPr>
                        <a:t>arXiv:2503.15207</a:t>
                      </a:r>
                      <a:endParaRPr lang="en-GB" dirty="0">
                        <a:effectLst/>
                      </a:endParaRPr>
                    </a:p>
                  </a:txBody>
                  <a:tcPr marR="6191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1199997"/>
                  </a:ext>
                </a:extLst>
              </a:tr>
            </a:tbl>
          </a:graphicData>
        </a:graphic>
      </p:graphicFrame>
      <p:sp>
        <p:nvSpPr>
          <p:cNvPr id="64" name="Text Placeholder 7">
            <a:extLst>
              <a:ext uri="{FF2B5EF4-FFF2-40B4-BE49-F238E27FC236}">
                <a16:creationId xmlns:a16="http://schemas.microsoft.com/office/drawing/2014/main" id="{845C8161-8344-2AEB-4199-E436118A42D3}"/>
              </a:ext>
            </a:extLst>
          </p:cNvPr>
          <p:cNvSpPr txBox="1">
            <a:spLocks/>
          </p:cNvSpPr>
          <p:nvPr/>
        </p:nvSpPr>
        <p:spPr>
          <a:xfrm>
            <a:off x="5329846" y="4646614"/>
            <a:ext cx="1496115" cy="1930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c="http://schemas.openxmlformats.org/markup-compatibility/2006" val="1"/>
            </a:ext>
          </a:extLst>
        </p:spPr>
        <p:txBody>
          <a:bodyPr wrap="square" lIns="34290" tIns="17145" rIns="34290" bIns="17145">
            <a:spAutoFit/>
          </a:bodyPr>
          <a:lstStyle>
            <a:lvl1pPr marL="0" marR="0" indent="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  <a:lvl2pPr marL="0" marR="0" indent="2286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chemeClr val="tx2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2pPr>
            <a:lvl3pPr marL="0" marR="0" indent="4572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500" b="0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3pPr>
            <a:lvl4pPr marL="0" marR="0" indent="6858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0" i="0" u="none" strike="noStrike" cap="none" spc="0" baseline="0">
                <a:ln>
                  <a:noFill/>
                </a:ln>
                <a:solidFill>
                  <a:schemeClr val="accent3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4pPr>
            <a:lvl5pPr marL="0" marR="0" indent="9144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0" i="0" u="none" strike="noStrike" cap="none" spc="0" baseline="0">
                <a:ln>
                  <a:noFill/>
                </a:ln>
                <a:solidFill>
                  <a:schemeClr val="accent3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5pPr>
            <a:lvl6pPr marL="0" marR="0" indent="11430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6pPr>
            <a:lvl7pPr marL="0" marR="0" indent="13716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7pPr>
            <a:lvl8pPr marL="0" marR="0" indent="16002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8pPr>
            <a:lvl9pPr marL="0" marR="0" indent="18288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9pPr>
          </a:lstStyle>
          <a:p>
            <a:r>
              <a:rPr lang="en-US" sz="1000" dirty="0">
                <a:highlight>
                  <a:srgbClr val="FFFF00"/>
                </a:highlight>
              </a:rPr>
              <a:t>K. Akiba, </a:t>
            </a:r>
            <a:r>
              <a:rPr lang="en-GB" sz="1000" dirty="0">
                <a:highlight>
                  <a:srgbClr val="FFFF00"/>
                </a:highlight>
              </a:rPr>
              <a:t> </a:t>
            </a:r>
            <a:r>
              <a:rPr lang="en-GB" sz="1000" dirty="0">
                <a:highlight>
                  <a:srgbClr val="FFFF00"/>
                </a:highlight>
                <a:hlinkClick r:id="rId5"/>
              </a:rPr>
              <a:t>arXiv:2503.15207</a:t>
            </a:r>
            <a:endParaRPr lang="en-GB" sz="10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5935764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6A6C6D-4BFD-3A6A-59F2-90B4779FB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576262"/>
            <a:ext cx="7886700" cy="2139553"/>
          </a:xfrm>
        </p:spPr>
        <p:txBody>
          <a:bodyPr/>
          <a:lstStyle/>
          <a:p>
            <a:r>
              <a:rPr lang="en-US" dirty="0"/>
              <a:t>How we test our sensors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EB7A07-1788-EB88-8DA4-B2213B621CF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0717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46952</TotalTime>
  <Words>1563</Words>
  <Application>Microsoft Macintosh PowerPoint</Application>
  <PresentationFormat>On-screen Show (16:9)</PresentationFormat>
  <Paragraphs>273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1" baseType="lpstr">
      <vt:lpstr>Arial</vt:lpstr>
      <vt:lpstr>Calibri</vt:lpstr>
      <vt:lpstr>Calibri Light</vt:lpstr>
      <vt:lpstr>Cambria Math</vt:lpstr>
      <vt:lpstr>Courier</vt:lpstr>
      <vt:lpstr>Helvetica Neue Medium</vt:lpstr>
      <vt:lpstr>Liberation Sans</vt:lpstr>
      <vt:lpstr>Noto Serif</vt:lpstr>
      <vt:lpstr>Symbol</vt:lpstr>
      <vt:lpstr>Office Theme</vt:lpstr>
      <vt:lpstr>Enabling Novel Sensor Designs with Timepix</vt:lpstr>
      <vt:lpstr>Long history of sensor development with Timepix1-4</vt:lpstr>
      <vt:lpstr>Why timing: 4D tracking</vt:lpstr>
      <vt:lpstr>Requirements for 4D trackers</vt:lpstr>
      <vt:lpstr>Silicon pixel sensors</vt:lpstr>
      <vt:lpstr>Time resolution</vt:lpstr>
      <vt:lpstr>Time measurement with Timepix4 ASIC</vt:lpstr>
      <vt:lpstr>Does Timepix4 have a good resolution out of the box?</vt:lpstr>
      <vt:lpstr>How we test our sensors</vt:lpstr>
      <vt:lpstr>Timepix4 beam telescope at SPS H8 beam line</vt:lpstr>
      <vt:lpstr>Telescope performance</vt:lpstr>
      <vt:lpstr>How sensors affect timing</vt:lpstr>
      <vt:lpstr>A closer look at the sensor: signal induction </vt:lpstr>
      <vt:lpstr>How to get good time resolution (electronics viewpoint)</vt:lpstr>
      <vt:lpstr>Overview of different hybrid sensors</vt:lpstr>
      <vt:lpstr>What can be achieved with planar sensors?</vt:lpstr>
      <vt:lpstr>Low Gain Avalanche Detector (LGAD)</vt:lpstr>
      <vt:lpstr>What about LGADs with small pixels?</vt:lpstr>
      <vt:lpstr>TI-LGAD on Timepix4</vt:lpstr>
      <vt:lpstr>Inverted LGAD (provided by Glasgow University)</vt:lpstr>
      <vt:lpstr>3D silicon sensors</vt:lpstr>
      <vt:lpstr>3D sensor on Timepix3 and Timepix4</vt:lpstr>
      <vt:lpstr>3D time resolution</vt:lpstr>
      <vt:lpstr>Summary</vt:lpstr>
      <vt:lpstr>Thank you!</vt:lpstr>
      <vt:lpstr>Backup slides</vt:lpstr>
      <vt:lpstr>PowerPoint Presentation</vt:lpstr>
      <vt:lpstr>Timepix4 and SPIDR4 readout</vt:lpstr>
      <vt:lpstr>Simulation and example from a real sensor</vt:lpstr>
      <vt:lpstr>iLGAD at grazing angle</vt:lpstr>
      <vt:lpstr>Timewalk as function of depth in iLGAD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First tracks and initial timing results with Timepix4 detectors</dc:title>
  <dc:creator>Martin van Beuzekom</dc:creator>
  <cp:lastModifiedBy>Martin van Beuzekom</cp:lastModifiedBy>
  <cp:revision>130</cp:revision>
  <cp:lastPrinted>2024-10-16T07:05:01Z</cp:lastPrinted>
  <dcterms:created xsi:type="dcterms:W3CDTF">2022-06-22T16:30:46Z</dcterms:created>
  <dcterms:modified xsi:type="dcterms:W3CDTF">2025-09-22T22:20:39Z</dcterms:modified>
</cp:coreProperties>
</file>