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4" r:id="rId2"/>
  </p:sldMasterIdLst>
  <p:notesMasterIdLst>
    <p:notesMasterId r:id="rId35"/>
  </p:notesMasterIdLst>
  <p:sldIdLst>
    <p:sldId id="932" r:id="rId3"/>
    <p:sldId id="936" r:id="rId4"/>
    <p:sldId id="3088" r:id="rId5"/>
    <p:sldId id="3084" r:id="rId6"/>
    <p:sldId id="3085" r:id="rId7"/>
    <p:sldId id="3086" r:id="rId8"/>
    <p:sldId id="3087" r:id="rId9"/>
    <p:sldId id="1095" r:id="rId10"/>
    <p:sldId id="3089" r:id="rId11"/>
    <p:sldId id="3074" r:id="rId12"/>
    <p:sldId id="3075" r:id="rId13"/>
    <p:sldId id="283" r:id="rId14"/>
    <p:sldId id="284" r:id="rId15"/>
    <p:sldId id="461" r:id="rId16"/>
    <p:sldId id="281" r:id="rId17"/>
    <p:sldId id="1071" r:id="rId18"/>
    <p:sldId id="571" r:id="rId19"/>
    <p:sldId id="256" r:id="rId20"/>
    <p:sldId id="257" r:id="rId21"/>
    <p:sldId id="258" r:id="rId22"/>
    <p:sldId id="3076" r:id="rId23"/>
    <p:sldId id="3077" r:id="rId24"/>
    <p:sldId id="259" r:id="rId25"/>
    <p:sldId id="260" r:id="rId26"/>
    <p:sldId id="261" r:id="rId27"/>
    <p:sldId id="262" r:id="rId28"/>
    <p:sldId id="3078" r:id="rId29"/>
    <p:sldId id="3079" r:id="rId30"/>
    <p:sldId id="3082" r:id="rId31"/>
    <p:sldId id="3083" r:id="rId32"/>
    <p:sldId id="3080" r:id="rId33"/>
    <p:sldId id="3081" r:id="rId3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83"/>
    <p:restoredTop sz="83570"/>
  </p:normalViewPr>
  <p:slideViewPr>
    <p:cSldViewPr snapToGrid="0" snapToObjects="1">
      <p:cViewPr varScale="1">
        <p:scale>
          <a:sx n="129" d="100"/>
          <a:sy n="129" d="100"/>
        </p:scale>
        <p:origin x="1528" y="176"/>
      </p:cViewPr>
      <p:guideLst/>
    </p:cSldViewPr>
  </p:slideViewPr>
  <p:notesTextViewPr>
    <p:cViewPr>
      <p:scale>
        <a:sx n="1" d="1"/>
        <a:sy n="1" d="1"/>
      </p:scale>
      <p:origin x="0" y="0"/>
    </p:cViewPr>
  </p:notesTextViewPr>
  <p:sorterViewPr>
    <p:cViewPr>
      <p:scale>
        <a:sx n="84" d="100"/>
        <a:sy n="8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8120CE-3810-E541-9FCD-F8D2D02BCE86}" type="datetimeFigureOut">
              <a:rPr lang="en-US" smtClean="0"/>
              <a:t>9/23/25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4311B7-2773-A246-BFD4-F78DB80501D3}" type="slidenum">
              <a:rPr lang="en-US" smtClean="0"/>
              <a:t>‹#›</a:t>
            </a:fld>
            <a:endParaRPr lang="en-US"/>
          </a:p>
        </p:txBody>
      </p:sp>
    </p:spTree>
    <p:extLst>
      <p:ext uri="{BB962C8B-B14F-4D97-AF65-F5344CB8AC3E}">
        <p14:creationId xmlns:p14="http://schemas.microsoft.com/office/powerpoint/2010/main" val="294732566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Thanks to team</a:t>
            </a:r>
          </a:p>
          <a:p>
            <a:endParaRPr lang="en-US" dirty="0"/>
          </a:p>
          <a:p>
            <a:endParaRPr lang="en-US" dirty="0"/>
          </a:p>
          <a:p>
            <a:r>
              <a:rPr lang="en-US" b="1" dirty="0"/>
              <a:t>Thanks to </a:t>
            </a:r>
            <a:r>
              <a:rPr lang="en-US" b="1" dirty="0" err="1"/>
              <a:t>organisers</a:t>
            </a:r>
            <a:endParaRPr lang="en-US" b="1"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A4311B7-2773-A246-BFD4-F78DB80501D3}" type="slidenum">
              <a:rPr lang="en-US" smtClean="0"/>
              <a:t>1</a:t>
            </a:fld>
            <a:endParaRPr lang="en-US"/>
          </a:p>
        </p:txBody>
      </p:sp>
    </p:spTree>
    <p:extLst>
      <p:ext uri="{BB962C8B-B14F-4D97-AF65-F5344CB8AC3E}">
        <p14:creationId xmlns:p14="http://schemas.microsoft.com/office/powerpoint/2010/main" val="2710858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 study - Bacillus Thuringiensis</a:t>
            </a:r>
          </a:p>
          <a:p>
            <a:endParaRPr lang="en-US" dirty="0"/>
          </a:p>
          <a:p>
            <a:r>
              <a:rPr lang="en-US" dirty="0"/>
              <a:t>Spores – solubilized and cleaved in gut – toxin – insect specific – dead hungry caterpillar</a:t>
            </a:r>
          </a:p>
        </p:txBody>
      </p:sp>
      <p:sp>
        <p:nvSpPr>
          <p:cNvPr id="4" name="Slide Number Placeholder 3"/>
          <p:cNvSpPr>
            <a:spLocks noGrp="1"/>
          </p:cNvSpPr>
          <p:nvPr>
            <p:ph type="sldNum" sz="quarter" idx="5"/>
          </p:nvPr>
        </p:nvSpPr>
        <p:spPr/>
        <p:txBody>
          <a:bodyPr/>
          <a:lstStyle/>
          <a:p>
            <a:fld id="{2A4311B7-2773-A246-BFD4-F78DB80501D3}" type="slidenum">
              <a:rPr lang="en-US" smtClean="0"/>
              <a:t>10</a:t>
            </a:fld>
            <a:endParaRPr lang="en-US"/>
          </a:p>
        </p:txBody>
      </p:sp>
    </p:spTree>
    <p:extLst>
      <p:ext uri="{BB962C8B-B14F-4D97-AF65-F5344CB8AC3E}">
        <p14:creationId xmlns:p14="http://schemas.microsoft.com/office/powerpoint/2010/main" val="1970893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Vectors for several critical diseases</a:t>
            </a:r>
          </a:p>
        </p:txBody>
      </p:sp>
      <p:sp>
        <p:nvSpPr>
          <p:cNvPr id="4" name="Slide Number Placeholder 3"/>
          <p:cNvSpPr>
            <a:spLocks noGrp="1"/>
          </p:cNvSpPr>
          <p:nvPr>
            <p:ph type="sldNum" sz="quarter" idx="5"/>
          </p:nvPr>
        </p:nvSpPr>
        <p:spPr/>
        <p:txBody>
          <a:bodyPr/>
          <a:lstStyle/>
          <a:p>
            <a:fld id="{2A4311B7-2773-A246-BFD4-F78DB80501D3}" type="slidenum">
              <a:rPr lang="en-US" smtClean="0"/>
              <a:t>11</a:t>
            </a:fld>
            <a:endParaRPr lang="en-US"/>
          </a:p>
        </p:txBody>
      </p:sp>
    </p:spTree>
    <p:extLst>
      <p:ext uri="{BB962C8B-B14F-4D97-AF65-F5344CB8AC3E}">
        <p14:creationId xmlns:p14="http://schemas.microsoft.com/office/powerpoint/2010/main" val="1645185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Serial ED schematic</a:t>
            </a:r>
          </a:p>
        </p:txBody>
      </p:sp>
      <p:sp>
        <p:nvSpPr>
          <p:cNvPr id="4" name="Slide Number Placeholder 3"/>
          <p:cNvSpPr>
            <a:spLocks noGrp="1"/>
          </p:cNvSpPr>
          <p:nvPr>
            <p:ph type="sldNum" sz="quarter" idx="5"/>
          </p:nvPr>
        </p:nvSpPr>
        <p:spPr/>
        <p:txBody>
          <a:bodyPr/>
          <a:lstStyle/>
          <a:p>
            <a:fld id="{2A4311B7-2773-A246-BFD4-F78DB80501D3}" type="slidenum">
              <a:rPr lang="en-US" smtClean="0"/>
              <a:t>12</a:t>
            </a:fld>
            <a:endParaRPr lang="en-US"/>
          </a:p>
        </p:txBody>
      </p:sp>
    </p:spTree>
    <p:extLst>
      <p:ext uri="{BB962C8B-B14F-4D97-AF65-F5344CB8AC3E}">
        <p14:creationId xmlns:p14="http://schemas.microsoft.com/office/powerpoint/2010/main" val="1049450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Mapping to diffraction – change of optics</a:t>
            </a:r>
          </a:p>
          <a:p>
            <a:r>
              <a:rPr lang="en-US" dirty="0"/>
              <a:t>This example Merlin but equally valid better) with TP4</a:t>
            </a:r>
          </a:p>
        </p:txBody>
      </p:sp>
      <p:sp>
        <p:nvSpPr>
          <p:cNvPr id="4" name="Slide Number Placeholder 3"/>
          <p:cNvSpPr>
            <a:spLocks noGrp="1"/>
          </p:cNvSpPr>
          <p:nvPr>
            <p:ph type="sldNum" sz="quarter" idx="5"/>
          </p:nvPr>
        </p:nvSpPr>
        <p:spPr/>
        <p:txBody>
          <a:bodyPr/>
          <a:lstStyle/>
          <a:p>
            <a:fld id="{2A4311B7-2773-A246-BFD4-F78DB80501D3}" type="slidenum">
              <a:rPr lang="en-US" smtClean="0"/>
              <a:t>13</a:t>
            </a:fld>
            <a:endParaRPr lang="en-US"/>
          </a:p>
        </p:txBody>
      </p:sp>
    </p:spTree>
    <p:extLst>
      <p:ext uri="{BB962C8B-B14F-4D97-AF65-F5344CB8AC3E}">
        <p14:creationId xmlns:p14="http://schemas.microsoft.com/office/powerpoint/2010/main" val="3062078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Better than conventional Micro ED</a:t>
            </a:r>
          </a:p>
        </p:txBody>
      </p:sp>
      <p:sp>
        <p:nvSpPr>
          <p:cNvPr id="4" name="Slide Number Placeholder 3"/>
          <p:cNvSpPr>
            <a:spLocks noGrp="1"/>
          </p:cNvSpPr>
          <p:nvPr>
            <p:ph type="sldNum" sz="quarter" idx="5"/>
          </p:nvPr>
        </p:nvSpPr>
        <p:spPr/>
        <p:txBody>
          <a:bodyPr/>
          <a:lstStyle/>
          <a:p>
            <a:fld id="{2A4311B7-2773-A246-BFD4-F78DB80501D3}" type="slidenum">
              <a:rPr lang="en-US" smtClean="0"/>
              <a:t>14</a:t>
            </a:fld>
            <a:endParaRPr lang="en-US"/>
          </a:p>
        </p:txBody>
      </p:sp>
    </p:spTree>
    <p:extLst>
      <p:ext uri="{BB962C8B-B14F-4D97-AF65-F5344CB8AC3E}">
        <p14:creationId xmlns:p14="http://schemas.microsoft.com/office/powerpoint/2010/main" val="1440447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Bacterial Toxin structures – </a:t>
            </a:r>
            <a:r>
              <a:rPr lang="en-US" dirty="0" err="1"/>
              <a:t>cf</a:t>
            </a:r>
            <a:r>
              <a:rPr lang="en-US" dirty="0"/>
              <a:t> or better than XFEL due to strong interaction</a:t>
            </a:r>
          </a:p>
        </p:txBody>
      </p:sp>
      <p:sp>
        <p:nvSpPr>
          <p:cNvPr id="4" name="Slide Number Placeholder 3"/>
          <p:cNvSpPr>
            <a:spLocks noGrp="1"/>
          </p:cNvSpPr>
          <p:nvPr>
            <p:ph type="sldNum" sz="quarter" idx="5"/>
          </p:nvPr>
        </p:nvSpPr>
        <p:spPr/>
        <p:txBody>
          <a:bodyPr/>
          <a:lstStyle/>
          <a:p>
            <a:fld id="{2A4311B7-2773-A246-BFD4-F78DB80501D3}" type="slidenum">
              <a:rPr lang="en-US" smtClean="0"/>
              <a:t>15</a:t>
            </a:fld>
            <a:endParaRPr lang="en-US"/>
          </a:p>
        </p:txBody>
      </p:sp>
    </p:spTree>
    <p:extLst>
      <p:ext uri="{BB962C8B-B14F-4D97-AF65-F5344CB8AC3E}">
        <p14:creationId xmlns:p14="http://schemas.microsoft.com/office/powerpoint/2010/main" val="2828221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311B7-2773-A246-BFD4-F78DB80501D3}" type="slidenum">
              <a:rPr lang="en-US" smtClean="0"/>
              <a:t>16</a:t>
            </a:fld>
            <a:endParaRPr lang="en-US"/>
          </a:p>
        </p:txBody>
      </p:sp>
    </p:spTree>
    <p:extLst>
      <p:ext uri="{BB962C8B-B14F-4D97-AF65-F5344CB8AC3E}">
        <p14:creationId xmlns:p14="http://schemas.microsoft.com/office/powerpoint/2010/main" val="537270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F4CD5148-5883-B3B5-4C81-33B5AC658BAA}"/>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33251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b="1" dirty="0"/>
          </a:p>
          <a:p>
            <a:r>
              <a:rPr lang="en-US" b="1" dirty="0"/>
              <a:t>3 main areas</a:t>
            </a:r>
          </a:p>
          <a:p>
            <a:r>
              <a:rPr lang="en-US" b="0" dirty="0"/>
              <a:t>Basic features of direct electron detectors</a:t>
            </a:r>
          </a:p>
          <a:p>
            <a:r>
              <a:rPr lang="en-US" b="0" dirty="0"/>
              <a:t>TP4 performance metrics – comparison with MAPS and clustering methods</a:t>
            </a:r>
          </a:p>
          <a:p>
            <a:r>
              <a:rPr lang="en-US" b="0" dirty="0"/>
              <a:t>Initial applications to SPARSE ED Data</a:t>
            </a:r>
          </a:p>
          <a:p>
            <a:endParaRPr lang="en-US" b="1" dirty="0"/>
          </a:p>
        </p:txBody>
      </p:sp>
      <p:sp>
        <p:nvSpPr>
          <p:cNvPr id="4" name="Slide Number Placeholder 3"/>
          <p:cNvSpPr>
            <a:spLocks noGrp="1"/>
          </p:cNvSpPr>
          <p:nvPr>
            <p:ph type="sldNum" sz="quarter" idx="5"/>
          </p:nvPr>
        </p:nvSpPr>
        <p:spPr/>
        <p:txBody>
          <a:bodyPr/>
          <a:lstStyle/>
          <a:p>
            <a:fld id="{2A4311B7-2773-A246-BFD4-F78DB80501D3}" type="slidenum">
              <a:rPr lang="en-US" smtClean="0"/>
              <a:t>2</a:t>
            </a:fld>
            <a:endParaRPr lang="en-US"/>
          </a:p>
        </p:txBody>
      </p:sp>
    </p:spTree>
    <p:extLst>
      <p:ext uri="{BB962C8B-B14F-4D97-AF65-F5344CB8AC3E}">
        <p14:creationId xmlns:p14="http://schemas.microsoft.com/office/powerpoint/2010/main" val="2695414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Desirable features – many common to all detectors</a:t>
            </a:r>
          </a:p>
          <a:p>
            <a:endParaRPr lang="en-US" dirty="0"/>
          </a:p>
          <a:p>
            <a:r>
              <a:rPr lang="en-US" dirty="0"/>
              <a:t>Specific to EM voltage invariant performance</a:t>
            </a:r>
          </a:p>
          <a:p>
            <a:r>
              <a:rPr lang="en-US" dirty="0"/>
              <a:t>Large pixel arrays – particularly for structural biology; less key for ptychography and related 4D STEM</a:t>
            </a:r>
          </a:p>
          <a:p>
            <a:r>
              <a:rPr lang="en-US" dirty="0"/>
              <a:t>High speed – flux limited at 0.1ms for cold FEG</a:t>
            </a:r>
          </a:p>
          <a:p>
            <a:r>
              <a:rPr lang="en-US" dirty="0"/>
              <a:t>High dynamic range (EELS and ED)</a:t>
            </a:r>
          </a:p>
          <a:p>
            <a:endParaRPr lang="en-US" dirty="0"/>
          </a:p>
          <a:p>
            <a:r>
              <a:rPr lang="en-US" dirty="0"/>
              <a:t>TP4 meets all of these except the first</a:t>
            </a:r>
          </a:p>
          <a:p>
            <a:endParaRPr lang="en-US" dirty="0"/>
          </a:p>
        </p:txBody>
      </p:sp>
      <p:sp>
        <p:nvSpPr>
          <p:cNvPr id="4" name="Slide Number Placeholder 3"/>
          <p:cNvSpPr>
            <a:spLocks noGrp="1"/>
          </p:cNvSpPr>
          <p:nvPr>
            <p:ph type="sldNum" sz="quarter" idx="5"/>
          </p:nvPr>
        </p:nvSpPr>
        <p:spPr/>
        <p:txBody>
          <a:bodyPr/>
          <a:lstStyle/>
          <a:p>
            <a:fld id="{2A4311B7-2773-A246-BFD4-F78DB80501D3}" type="slidenum">
              <a:rPr lang="en-US" smtClean="0"/>
              <a:t>3</a:t>
            </a:fld>
            <a:endParaRPr lang="en-US"/>
          </a:p>
        </p:txBody>
      </p:sp>
    </p:spTree>
    <p:extLst>
      <p:ext uri="{BB962C8B-B14F-4D97-AF65-F5344CB8AC3E}">
        <p14:creationId xmlns:p14="http://schemas.microsoft.com/office/powerpoint/2010/main" val="2712715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to voltage issue</a:t>
            </a:r>
          </a:p>
          <a:p>
            <a:endParaRPr lang="en-US" dirty="0"/>
          </a:p>
          <a:p>
            <a:r>
              <a:rPr lang="en-US" dirty="0"/>
              <a:t>Problem with large pixels is scattering in sensor – charge in multiple pixels</a:t>
            </a:r>
          </a:p>
          <a:p>
            <a:endParaRPr lang="en-US" dirty="0"/>
          </a:p>
          <a:p>
            <a:r>
              <a:rPr lang="en-US" dirty="0"/>
              <a:t>100kV largely contained in 1-2 pixels but at 200kV significantly wider scattering</a:t>
            </a:r>
          </a:p>
          <a:p>
            <a:r>
              <a:rPr lang="en-US" dirty="0"/>
              <a:t>Later see clustering to reduce this</a:t>
            </a:r>
          </a:p>
          <a:p>
            <a:r>
              <a:rPr lang="en-US" dirty="0"/>
              <a:t>Alternatives high z sensors</a:t>
            </a:r>
          </a:p>
          <a:p>
            <a:endParaRPr lang="en-US" dirty="0"/>
          </a:p>
          <a:p>
            <a:r>
              <a:rPr lang="en-US" dirty="0"/>
              <a:t>Evident in DQE – better at 100kV with less spread</a:t>
            </a:r>
          </a:p>
        </p:txBody>
      </p:sp>
      <p:sp>
        <p:nvSpPr>
          <p:cNvPr id="4" name="Slide Number Placeholder 3"/>
          <p:cNvSpPr>
            <a:spLocks noGrp="1"/>
          </p:cNvSpPr>
          <p:nvPr>
            <p:ph type="sldNum" sz="quarter" idx="5"/>
          </p:nvPr>
        </p:nvSpPr>
        <p:spPr/>
        <p:txBody>
          <a:bodyPr/>
          <a:lstStyle/>
          <a:p>
            <a:fld id="{2A4311B7-2773-A246-BFD4-F78DB80501D3}" type="slidenum">
              <a:rPr lang="en-US" smtClean="0"/>
              <a:t>4</a:t>
            </a:fld>
            <a:endParaRPr lang="en-US"/>
          </a:p>
        </p:txBody>
      </p:sp>
    </p:spTree>
    <p:extLst>
      <p:ext uri="{BB962C8B-B14F-4D97-AF65-F5344CB8AC3E}">
        <p14:creationId xmlns:p14="http://schemas.microsoft.com/office/powerpoint/2010/main" val="3711282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Comparison with MAPS </a:t>
            </a:r>
          </a:p>
          <a:p>
            <a:r>
              <a:rPr lang="en-US" dirty="0"/>
              <a:t>– advantages of event driven detection </a:t>
            </a:r>
          </a:p>
          <a:p>
            <a:r>
              <a:rPr lang="en-US" dirty="0"/>
              <a:t>Limit at ca 70mrad for single TP4 (= 0.1A spacing)</a:t>
            </a:r>
          </a:p>
        </p:txBody>
      </p:sp>
      <p:sp>
        <p:nvSpPr>
          <p:cNvPr id="4" name="Slide Number Placeholder 3"/>
          <p:cNvSpPr>
            <a:spLocks noGrp="1"/>
          </p:cNvSpPr>
          <p:nvPr>
            <p:ph type="sldNum" sz="quarter" idx="5"/>
          </p:nvPr>
        </p:nvSpPr>
        <p:spPr/>
        <p:txBody>
          <a:bodyPr/>
          <a:lstStyle/>
          <a:p>
            <a:fld id="{2A4311B7-2773-A246-BFD4-F78DB80501D3}" type="slidenum">
              <a:rPr lang="en-US" smtClean="0"/>
              <a:t>5</a:t>
            </a:fld>
            <a:endParaRPr lang="en-US"/>
          </a:p>
        </p:txBody>
      </p:sp>
    </p:spTree>
    <p:extLst>
      <p:ext uri="{BB962C8B-B14F-4D97-AF65-F5344CB8AC3E}">
        <p14:creationId xmlns:p14="http://schemas.microsoft.com/office/powerpoint/2010/main" val="2544690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Improve MTF due to spread by clustering (Nina)</a:t>
            </a:r>
          </a:p>
          <a:p>
            <a:r>
              <a:rPr lang="en-US" dirty="0"/>
              <a:t>Black theoretical</a:t>
            </a:r>
          </a:p>
          <a:p>
            <a:r>
              <a:rPr lang="en-US" dirty="0"/>
              <a:t>Green 100kV</a:t>
            </a:r>
          </a:p>
          <a:p>
            <a:r>
              <a:rPr lang="en-US" dirty="0"/>
              <a:t>Pink 200kV</a:t>
            </a:r>
          </a:p>
          <a:p>
            <a:endParaRPr lang="en-US" dirty="0"/>
          </a:p>
          <a:p>
            <a:r>
              <a:rPr lang="en-US" dirty="0"/>
              <a:t>Look at MTF curves  - bigger change at 100kV due to larger clusters at 200kV</a:t>
            </a:r>
          </a:p>
        </p:txBody>
      </p:sp>
      <p:sp>
        <p:nvSpPr>
          <p:cNvPr id="4" name="Slide Number Placeholder 3"/>
          <p:cNvSpPr>
            <a:spLocks noGrp="1"/>
          </p:cNvSpPr>
          <p:nvPr>
            <p:ph type="sldNum" sz="quarter" idx="5"/>
          </p:nvPr>
        </p:nvSpPr>
        <p:spPr/>
        <p:txBody>
          <a:bodyPr/>
          <a:lstStyle/>
          <a:p>
            <a:fld id="{2A4311B7-2773-A246-BFD4-F78DB80501D3}" type="slidenum">
              <a:rPr lang="en-US" smtClean="0"/>
              <a:t>6</a:t>
            </a:fld>
            <a:endParaRPr lang="en-US"/>
          </a:p>
        </p:txBody>
      </p:sp>
    </p:spTree>
    <p:extLst>
      <p:ext uri="{BB962C8B-B14F-4D97-AF65-F5344CB8AC3E}">
        <p14:creationId xmlns:p14="http://schemas.microsoft.com/office/powerpoint/2010/main" val="3926651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Detailed analysis of TOT (Charge deposition) </a:t>
            </a:r>
          </a:p>
          <a:p>
            <a:r>
              <a:rPr lang="en-US" dirty="0"/>
              <a:t>100kV 1-4 pixels dominant</a:t>
            </a:r>
          </a:p>
          <a:p>
            <a:r>
              <a:rPr lang="en-US" dirty="0"/>
              <a:t>200kV 2-6 pixels dominant– larger clusters at 200kV not compensated</a:t>
            </a:r>
          </a:p>
        </p:txBody>
      </p:sp>
      <p:sp>
        <p:nvSpPr>
          <p:cNvPr id="4" name="Slide Number Placeholder 3"/>
          <p:cNvSpPr>
            <a:spLocks noGrp="1"/>
          </p:cNvSpPr>
          <p:nvPr>
            <p:ph type="sldNum" sz="quarter" idx="5"/>
          </p:nvPr>
        </p:nvSpPr>
        <p:spPr/>
        <p:txBody>
          <a:bodyPr/>
          <a:lstStyle/>
          <a:p>
            <a:fld id="{2A4311B7-2773-A246-BFD4-F78DB80501D3}" type="slidenum">
              <a:rPr lang="en-US" smtClean="0"/>
              <a:t>7</a:t>
            </a:fld>
            <a:endParaRPr lang="en-US"/>
          </a:p>
        </p:txBody>
      </p:sp>
    </p:spTree>
    <p:extLst>
      <p:ext uri="{BB962C8B-B14F-4D97-AF65-F5344CB8AC3E}">
        <p14:creationId xmlns:p14="http://schemas.microsoft.com/office/powerpoint/2010/main" val="394268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a:p>
            <a:r>
              <a:rPr lang="en-US" b="0" dirty="0"/>
              <a:t>If data is sparse what is the best detector</a:t>
            </a:r>
          </a:p>
          <a:p>
            <a:r>
              <a:rPr lang="en-US" b="0" dirty="0"/>
              <a:t>Next Generation – Event Driven Detection only hits counted NO ZEROS</a:t>
            </a:r>
          </a:p>
          <a:p>
            <a:endParaRPr lang="en-US" b="0" dirty="0"/>
          </a:p>
          <a:p>
            <a:r>
              <a:rPr lang="en-US" b="0" dirty="0"/>
              <a:t>Biotin Ref Marcus – early data</a:t>
            </a:r>
          </a:p>
          <a:p>
            <a:r>
              <a:rPr lang="en-US" b="0" dirty="0"/>
              <a:t>DP’s are sparse</a:t>
            </a:r>
          </a:p>
          <a:p>
            <a:endParaRPr lang="en-US" dirty="0"/>
          </a:p>
          <a:p>
            <a:r>
              <a:rPr lang="en-US" b="1" dirty="0"/>
              <a:t>Sparsity again – </a:t>
            </a:r>
            <a:r>
              <a:rPr lang="en-US" dirty="0"/>
              <a:t>2</a:t>
            </a:r>
            <a:r>
              <a:rPr lang="en-US" baseline="30000" dirty="0"/>
              <a:t>nd</a:t>
            </a:r>
            <a:r>
              <a:rPr lang="en-US" dirty="0"/>
              <a:t> gen detection event driven Event driven here used for micro ED continuous stage rotation at high speed</a:t>
            </a:r>
          </a:p>
          <a:p>
            <a:r>
              <a:rPr lang="en-US" b="1" dirty="0"/>
              <a:t>detector timing fast enough to keep up</a:t>
            </a:r>
          </a:p>
        </p:txBody>
      </p:sp>
      <p:sp>
        <p:nvSpPr>
          <p:cNvPr id="4" name="Slide Number Placeholder 3"/>
          <p:cNvSpPr>
            <a:spLocks noGrp="1"/>
          </p:cNvSpPr>
          <p:nvPr>
            <p:ph type="sldNum" sz="quarter" idx="5"/>
          </p:nvPr>
        </p:nvSpPr>
        <p:spPr/>
        <p:txBody>
          <a:bodyPr/>
          <a:lstStyle/>
          <a:p>
            <a:fld id="{2A4311B7-2773-A246-BFD4-F78DB80501D3}" type="slidenum">
              <a:rPr lang="en-US" smtClean="0"/>
              <a:t>8</a:t>
            </a:fld>
            <a:endParaRPr lang="en-US"/>
          </a:p>
        </p:txBody>
      </p:sp>
    </p:spTree>
    <p:extLst>
      <p:ext uri="{BB962C8B-B14F-4D97-AF65-F5344CB8AC3E}">
        <p14:creationId xmlns:p14="http://schemas.microsoft.com/office/powerpoint/2010/main" val="3310173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latin typeface="Aptos" panose="020B0004020202020204" pitchFamily="34" charset="0"/>
              </a:rPr>
              <a:t>The top edge of the detector is 0.72 </a:t>
            </a:r>
            <a:r>
              <a:rPr lang="en-GB" b="0" i="0" u="none" strike="noStrike" dirty="0" err="1">
                <a:solidFill>
                  <a:srgbClr val="000000"/>
                </a:solidFill>
                <a:effectLst/>
                <a:latin typeface="Aptos" panose="020B0004020202020204" pitchFamily="34" charset="0"/>
              </a:rPr>
              <a:t>Å</a:t>
            </a:r>
            <a:r>
              <a:rPr lang="en-GB" b="0" i="0" u="none" strike="noStrike" dirty="0">
                <a:solidFill>
                  <a:srgbClr val="000000"/>
                </a:solidFill>
                <a:effectLst/>
                <a:latin typeface="Aptos" panose="020B0004020202020204" pitchFamily="34" charset="0"/>
              </a:rPr>
              <a:t> and the corners are 0.55 </a:t>
            </a:r>
            <a:r>
              <a:rPr lang="en-GB" b="0" i="0" u="none" strike="noStrike" dirty="0" err="1">
                <a:solidFill>
                  <a:srgbClr val="000000"/>
                </a:solidFill>
                <a:effectLst/>
                <a:latin typeface="Aptos" panose="020B0004020202020204" pitchFamily="34" charset="0"/>
              </a:rPr>
              <a:t>Å</a:t>
            </a:r>
            <a:r>
              <a:rPr lang="en-GB" b="0" i="0" u="none" strike="noStrike" dirty="0">
                <a:solidFill>
                  <a:srgbClr val="000000"/>
                </a:solidFill>
                <a:effectLst/>
                <a:latin typeface="Aptos" panose="020B0004020202020204" pitchFamily="34" charset="0"/>
              </a:rPr>
              <a:t>!</a:t>
            </a:r>
            <a:endParaRPr lang="en-US" dirty="0"/>
          </a:p>
          <a:p>
            <a:endParaRPr lang="en-US" dirty="0"/>
          </a:p>
        </p:txBody>
      </p:sp>
      <p:sp>
        <p:nvSpPr>
          <p:cNvPr id="4" name="Slide Number Placeholder 3"/>
          <p:cNvSpPr>
            <a:spLocks noGrp="1"/>
          </p:cNvSpPr>
          <p:nvPr>
            <p:ph type="sldNum" sz="quarter" idx="5"/>
          </p:nvPr>
        </p:nvSpPr>
        <p:spPr/>
        <p:txBody>
          <a:bodyPr/>
          <a:lstStyle/>
          <a:p>
            <a:fld id="{2A4311B7-2773-A246-BFD4-F78DB80501D3}" type="slidenum">
              <a:rPr lang="en-US" smtClean="0"/>
              <a:t>9</a:t>
            </a:fld>
            <a:endParaRPr lang="en-US"/>
          </a:p>
        </p:txBody>
      </p:sp>
    </p:spTree>
    <p:extLst>
      <p:ext uri="{BB962C8B-B14F-4D97-AF65-F5344CB8AC3E}">
        <p14:creationId xmlns:p14="http://schemas.microsoft.com/office/powerpoint/2010/main" val="594481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ox_small_cmyk_pos_rect.jpg">
            <a:extLst>
              <a:ext uri="{FF2B5EF4-FFF2-40B4-BE49-F238E27FC236}">
                <a16:creationId xmlns:a16="http://schemas.microsoft.com/office/drawing/2014/main" id="{9AF20186-3C05-6C4F-9615-8F6CB58E826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9560" y="3560695"/>
            <a:ext cx="1683525" cy="530678"/>
          </a:xfrm>
          <a:prstGeom prst="rect">
            <a:avLst/>
          </a:prstGeom>
        </p:spPr>
      </p:pic>
      <p:pic>
        <p:nvPicPr>
          <p:cNvPr id="3" name="Picture 2" descr="Logo&#10;&#10;Description automatically generated">
            <a:extLst>
              <a:ext uri="{FF2B5EF4-FFF2-40B4-BE49-F238E27FC236}">
                <a16:creationId xmlns:a16="http://schemas.microsoft.com/office/drawing/2014/main" id="{F1794868-FEBD-2B43-968C-AB8A5D210DED}"/>
              </a:ext>
            </a:extLst>
          </p:cNvPr>
          <p:cNvPicPr>
            <a:picLocks noChangeAspect="1"/>
          </p:cNvPicPr>
          <p:nvPr userDrawn="1"/>
        </p:nvPicPr>
        <p:blipFill>
          <a:blip r:embed="rId3"/>
          <a:stretch>
            <a:fillRect/>
          </a:stretch>
        </p:blipFill>
        <p:spPr>
          <a:xfrm>
            <a:off x="4572007" y="2499864"/>
            <a:ext cx="2332935" cy="629486"/>
          </a:xfrm>
          <a:prstGeom prst="rect">
            <a:avLst/>
          </a:prstGeom>
        </p:spPr>
      </p:pic>
    </p:spTree>
    <p:extLst>
      <p:ext uri="{BB962C8B-B14F-4D97-AF65-F5344CB8AC3E}">
        <p14:creationId xmlns:p14="http://schemas.microsoft.com/office/powerpoint/2010/main" val="370486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006F86E-C7E8-0FED-54F9-8E111DBE5BF7}"/>
              </a:ext>
            </a:extLst>
          </p:cNvPr>
          <p:cNvSpPr>
            <a:spLocks noGrp="1"/>
          </p:cNvSpPr>
          <p:nvPr>
            <p:ph type="dt" sz="half" idx="10"/>
          </p:nvPr>
        </p:nvSpPr>
        <p:spPr/>
        <p:txBody>
          <a:bodyPr/>
          <a:lstStyle/>
          <a:p>
            <a:fld id="{5ECB7AC9-B434-42BA-A3CD-6F5E3DEA10EC}" type="datetimeFigureOut">
              <a:rPr lang="zh-CN" altLang="en-US" smtClean="0"/>
              <a:t>2025/9/23</a:t>
            </a:fld>
            <a:endParaRPr lang="zh-CN" altLang="en-US"/>
          </a:p>
        </p:txBody>
      </p:sp>
      <p:sp>
        <p:nvSpPr>
          <p:cNvPr id="3" name="页脚占位符 2">
            <a:extLst>
              <a:ext uri="{FF2B5EF4-FFF2-40B4-BE49-F238E27FC236}">
                <a16:creationId xmlns:a16="http://schemas.microsoft.com/office/drawing/2014/main" id="{11BB117D-C39F-8637-EF4C-28DD4F63114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399D785B-242D-169F-8179-0CB8C667B70C}"/>
              </a:ext>
            </a:extLst>
          </p:cNvPr>
          <p:cNvSpPr>
            <a:spLocks noGrp="1"/>
          </p:cNvSpPr>
          <p:nvPr>
            <p:ph type="sldNum" sz="quarter" idx="12"/>
          </p:nvPr>
        </p:nvSpPr>
        <p:spPr/>
        <p:txBody>
          <a:bodyPr/>
          <a:lstStyle/>
          <a:p>
            <a:fld id="{8E0A1C92-D0C7-4A16-BF7C-7BAFD155EA9A}" type="slidenum">
              <a:rPr lang="zh-CN" altLang="en-US" smtClean="0"/>
              <a:t>‹#›</a:t>
            </a:fld>
            <a:endParaRPr lang="zh-CN" altLang="en-US"/>
          </a:p>
        </p:txBody>
      </p:sp>
    </p:spTree>
    <p:extLst>
      <p:ext uri="{BB962C8B-B14F-4D97-AF65-F5344CB8AC3E}">
        <p14:creationId xmlns:p14="http://schemas.microsoft.com/office/powerpoint/2010/main" val="78681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3243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2" y="205978"/>
            <a:ext cx="8229600" cy="857250"/>
          </a:xfrm>
          <a:prstGeom prst="rect">
            <a:avLst/>
          </a:prstGeom>
        </p:spPr>
        <p:txBody>
          <a:bodyPr lIns="91424" tIns="45712" rIns="91424" bIns="45712"/>
          <a:lstStyle/>
          <a:p>
            <a:r>
              <a:rPr lang="en-US"/>
              <a:t>Click to edit Master title style</a:t>
            </a:r>
            <a:endParaRPr lang="en-GB"/>
          </a:p>
        </p:txBody>
      </p:sp>
      <p:sp>
        <p:nvSpPr>
          <p:cNvPr id="3" name="Date Placeholder 2"/>
          <p:cNvSpPr>
            <a:spLocks noGrp="1"/>
          </p:cNvSpPr>
          <p:nvPr>
            <p:ph type="dt" sz="half" idx="10"/>
          </p:nvPr>
        </p:nvSpPr>
        <p:spPr>
          <a:xfrm>
            <a:off x="2438403" y="4686302"/>
            <a:ext cx="2130425" cy="355997"/>
          </a:xfrm>
          <a:prstGeom prst="rect">
            <a:avLst/>
          </a:prstGeom>
        </p:spPr>
        <p:txBody>
          <a:bodyPr lIns="91424" tIns="45712" rIns="91424" bIns="45712"/>
          <a:lstStyle>
            <a:lvl1pPr>
              <a:defRPr/>
            </a:lvl1pPr>
          </a:lstStyle>
          <a:p>
            <a:pPr defTabSz="342843"/>
            <a:endParaRPr lang="en-US">
              <a:solidFill>
                <a:srgbClr val="003366"/>
              </a:solidFill>
            </a:endParaRPr>
          </a:p>
        </p:txBody>
      </p:sp>
      <p:sp>
        <p:nvSpPr>
          <p:cNvPr id="4" name="Footer Placeholder 3"/>
          <p:cNvSpPr>
            <a:spLocks noGrp="1"/>
          </p:cNvSpPr>
          <p:nvPr>
            <p:ph type="ftr" sz="quarter" idx="11"/>
          </p:nvPr>
        </p:nvSpPr>
        <p:spPr>
          <a:xfrm>
            <a:off x="5637212" y="4787505"/>
            <a:ext cx="3506788" cy="355997"/>
          </a:xfrm>
          <a:prstGeom prst="rect">
            <a:avLst/>
          </a:prstGeom>
        </p:spPr>
        <p:txBody>
          <a:bodyPr lIns="91424" tIns="45712" rIns="91424" bIns="45712"/>
          <a:lstStyle>
            <a:lvl1pPr>
              <a:defRPr/>
            </a:lvl1pPr>
          </a:lstStyle>
          <a:p>
            <a:pPr defTabSz="342843"/>
            <a:endParaRPr lang="en-US" dirty="0">
              <a:solidFill>
                <a:srgbClr val="003366"/>
              </a:solidFill>
            </a:endParaRPr>
          </a:p>
        </p:txBody>
      </p:sp>
      <p:sp>
        <p:nvSpPr>
          <p:cNvPr id="5" name="Slide Number Placeholder 4"/>
          <p:cNvSpPr>
            <a:spLocks noGrp="1"/>
          </p:cNvSpPr>
          <p:nvPr>
            <p:ph type="sldNum" sz="quarter" idx="12"/>
          </p:nvPr>
        </p:nvSpPr>
        <p:spPr>
          <a:xfrm>
            <a:off x="84141" y="4681537"/>
            <a:ext cx="587375" cy="366713"/>
          </a:xfrm>
          <a:prstGeom prst="rect">
            <a:avLst/>
          </a:prstGeom>
        </p:spPr>
        <p:txBody>
          <a:bodyPr lIns="91424" tIns="45712" rIns="91424" bIns="45712"/>
          <a:lstStyle>
            <a:lvl1pPr>
              <a:defRPr/>
            </a:lvl1pPr>
          </a:lstStyle>
          <a:p>
            <a:pPr defTabSz="342843"/>
            <a:fld id="{58E4F0F4-BA14-41BA-852E-FB492CA083E6}" type="slidenum">
              <a:rPr lang="en-US" smtClean="0">
                <a:solidFill>
                  <a:srgbClr val="FFFFFF"/>
                </a:solidFill>
              </a:rPr>
              <a:pPr defTabSz="342843"/>
              <a:t>‹#›</a:t>
            </a:fld>
            <a:endParaRPr lang="en-US">
              <a:solidFill>
                <a:srgbClr val="FFFFFF"/>
              </a:solidFill>
            </a:endParaRPr>
          </a:p>
        </p:txBody>
      </p:sp>
    </p:spTree>
    <p:extLst>
      <p:ext uri="{BB962C8B-B14F-4D97-AF65-F5344CB8AC3E}">
        <p14:creationId xmlns:p14="http://schemas.microsoft.com/office/powerpoint/2010/main" val="264649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2" y="215504"/>
            <a:ext cx="7772400" cy="701278"/>
          </a:xfrm>
          <a:prstGeom prst="rect">
            <a:avLst/>
          </a:prstGeom>
        </p:spPr>
        <p:txBody>
          <a:bodyPr lIns="91424" tIns="45712" rIns="91424" bIns="45712"/>
          <a:lstStyle/>
          <a:p>
            <a:r>
              <a:rPr lang="en-US"/>
              <a:t>Click to edit Master title style</a:t>
            </a:r>
            <a:endParaRPr lang="en-GB"/>
          </a:p>
        </p:txBody>
      </p:sp>
      <p:sp>
        <p:nvSpPr>
          <p:cNvPr id="3" name="Content Placeholder 2"/>
          <p:cNvSpPr>
            <a:spLocks noGrp="1"/>
          </p:cNvSpPr>
          <p:nvPr>
            <p:ph sz="half" idx="1"/>
          </p:nvPr>
        </p:nvSpPr>
        <p:spPr>
          <a:xfrm>
            <a:off x="685800" y="1133475"/>
            <a:ext cx="3810000" cy="3086100"/>
          </a:xfrm>
          <a:prstGeom prst="rect">
            <a:avLst/>
          </a:prstGeom>
        </p:spPr>
        <p:txBody>
          <a:bodyPr lIns="91424" tIns="45712" rIns="91424" bIns="45712"/>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133475"/>
            <a:ext cx="3810000" cy="3086100"/>
          </a:xfrm>
          <a:prstGeom prst="rect">
            <a:avLst/>
          </a:prstGeom>
        </p:spPr>
        <p:txBody>
          <a:bodyPr lIns="91424" tIns="45712" rIns="91424" bIns="45712"/>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7556502" y="4576763"/>
            <a:ext cx="1366839" cy="342900"/>
          </a:xfrm>
          <a:prstGeom prst="rect">
            <a:avLst/>
          </a:prstGeom>
        </p:spPr>
        <p:txBody>
          <a:bodyPr lIns="91424" tIns="45712" rIns="91424" bIns="45712"/>
          <a:lstStyle>
            <a:lvl1pPr>
              <a:defRPr/>
            </a:lvl1pPr>
          </a:lstStyle>
          <a:p>
            <a:pPr defTabSz="342843">
              <a:defRPr/>
            </a:pPr>
            <a:fld id="{9E3BC122-9A28-4837-9C41-CC123E02E161}" type="datetime4">
              <a:rPr lang="en-US" smtClean="0">
                <a:solidFill>
                  <a:prstClr val="black"/>
                </a:solidFill>
              </a:rPr>
              <a:pPr defTabSz="342843">
                <a:defRPr/>
              </a:pPr>
              <a:t>September 23, 2025</a:t>
            </a:fld>
            <a:endParaRPr lang="en-US">
              <a:solidFill>
                <a:prstClr val="black"/>
              </a:solidFill>
            </a:endParaRPr>
          </a:p>
        </p:txBody>
      </p:sp>
      <p:sp>
        <p:nvSpPr>
          <p:cNvPr id="6" name="Rectangle 6"/>
          <p:cNvSpPr>
            <a:spLocks noGrp="1" noChangeArrowheads="1"/>
          </p:cNvSpPr>
          <p:nvPr>
            <p:ph type="sldNum" sz="quarter" idx="11"/>
          </p:nvPr>
        </p:nvSpPr>
        <p:spPr>
          <a:xfrm>
            <a:off x="7556502" y="4695827"/>
            <a:ext cx="1366839" cy="189310"/>
          </a:xfrm>
          <a:prstGeom prst="rect">
            <a:avLst/>
          </a:prstGeom>
        </p:spPr>
        <p:txBody>
          <a:bodyPr lIns="91424" tIns="45712" rIns="91424" bIns="45712"/>
          <a:lstStyle>
            <a:lvl1pPr>
              <a:defRPr/>
            </a:lvl1pPr>
          </a:lstStyle>
          <a:p>
            <a:pPr defTabSz="342843">
              <a:defRPr/>
            </a:pPr>
            <a:r>
              <a:rPr lang="en-US">
                <a:solidFill>
                  <a:prstClr val="black"/>
                </a:solidFill>
              </a:rPr>
              <a:t>Page </a:t>
            </a:r>
            <a:fld id="{C48FF6B9-EC3E-4CF0-8C84-F3E61A8669E7}" type="slidenum">
              <a:rPr lang="en-US" smtClean="0">
                <a:solidFill>
                  <a:prstClr val="black"/>
                </a:solidFill>
              </a:rPr>
              <a:pPr defTabSz="342843">
                <a:defRPr/>
              </a:pPr>
              <a:t>‹#›</a:t>
            </a:fld>
            <a:endParaRPr lang="en-US">
              <a:solidFill>
                <a:prstClr val="black"/>
              </a:solidFill>
            </a:endParaRPr>
          </a:p>
        </p:txBody>
      </p:sp>
    </p:spTree>
    <p:extLst>
      <p:ext uri="{BB962C8B-B14F-4D97-AF65-F5344CB8AC3E}">
        <p14:creationId xmlns:p14="http://schemas.microsoft.com/office/powerpoint/2010/main" val="73258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2" y="205978"/>
            <a:ext cx="8229600" cy="657225"/>
          </a:xfrm>
          <a:prstGeom prst="rect">
            <a:avLst/>
          </a:prstGeom>
        </p:spPr>
        <p:txBody>
          <a:bodyPr lIns="91424" tIns="45712" rIns="91424" bIns="45712"/>
          <a:lstStyle/>
          <a:p>
            <a:r>
              <a:rPr lang="en-US"/>
              <a:t>Click to edit Master title style</a:t>
            </a:r>
            <a:endParaRPr lang="en-GB"/>
          </a:p>
        </p:txBody>
      </p:sp>
      <p:sp>
        <p:nvSpPr>
          <p:cNvPr id="3" name="Table Placeholder 2"/>
          <p:cNvSpPr>
            <a:spLocks noGrp="1"/>
          </p:cNvSpPr>
          <p:nvPr>
            <p:ph type="tbl" idx="1"/>
          </p:nvPr>
        </p:nvSpPr>
        <p:spPr>
          <a:xfrm>
            <a:off x="457202" y="960835"/>
            <a:ext cx="8229600" cy="3633788"/>
          </a:xfrm>
          <a:prstGeom prst="rect">
            <a:avLst/>
          </a:prstGeom>
        </p:spPr>
        <p:txBody>
          <a:bodyPr lIns="91424" tIns="45712" rIns="91424" bIns="45712"/>
          <a:lstStyle/>
          <a:p>
            <a:pPr lvl="0"/>
            <a:endParaRPr lang="en-GB" noProof="0"/>
          </a:p>
        </p:txBody>
      </p:sp>
      <p:sp>
        <p:nvSpPr>
          <p:cNvPr id="4" name="Rectangle 2"/>
          <p:cNvSpPr>
            <a:spLocks noGrp="1" noChangeArrowheads="1"/>
          </p:cNvSpPr>
          <p:nvPr>
            <p:ph type="dt" sz="half" idx="10"/>
          </p:nvPr>
        </p:nvSpPr>
        <p:spPr>
          <a:xfrm>
            <a:off x="457200" y="4688683"/>
            <a:ext cx="2133600" cy="357188"/>
          </a:xfrm>
          <a:prstGeom prst="rect">
            <a:avLst/>
          </a:prstGeom>
          <a:ln/>
        </p:spPr>
        <p:txBody>
          <a:bodyPr lIns="91424" tIns="45712" rIns="91424" bIns="45712"/>
          <a:lstStyle>
            <a:lvl1pPr>
              <a:defRPr/>
            </a:lvl1pPr>
          </a:lstStyle>
          <a:p>
            <a:pPr defTabSz="342843">
              <a:defRPr/>
            </a:pPr>
            <a:endParaRPr lang="en-US">
              <a:solidFill>
                <a:prstClr val="black"/>
              </a:solidFill>
            </a:endParaRPr>
          </a:p>
        </p:txBody>
      </p:sp>
      <p:sp>
        <p:nvSpPr>
          <p:cNvPr id="5" name="Rectangle 3"/>
          <p:cNvSpPr>
            <a:spLocks noGrp="1" noChangeArrowheads="1"/>
          </p:cNvSpPr>
          <p:nvPr>
            <p:ph type="sldNum" sz="quarter" idx="11"/>
          </p:nvPr>
        </p:nvSpPr>
        <p:spPr>
          <a:xfrm>
            <a:off x="6553200" y="4686300"/>
            <a:ext cx="2133600" cy="357188"/>
          </a:xfrm>
          <a:prstGeom prst="rect">
            <a:avLst/>
          </a:prstGeom>
          <a:ln/>
        </p:spPr>
        <p:txBody>
          <a:bodyPr lIns="91424" tIns="45712" rIns="91424" bIns="45712"/>
          <a:lstStyle>
            <a:lvl1pPr>
              <a:defRPr/>
            </a:lvl1pPr>
          </a:lstStyle>
          <a:p>
            <a:pPr defTabSz="342843">
              <a:defRPr/>
            </a:pPr>
            <a:fld id="{C1142872-EBCC-4C18-8ADA-B277775CA38D}" type="slidenum">
              <a:rPr lang="en-US" smtClean="0">
                <a:solidFill>
                  <a:prstClr val="black"/>
                </a:solidFill>
              </a:rPr>
              <a:pPr defTabSz="342843">
                <a:defRPr/>
              </a:pPr>
              <a:t>‹#›</a:t>
            </a:fld>
            <a:endParaRPr lang="en-US">
              <a:solidFill>
                <a:prstClr val="black"/>
              </a:solidFill>
            </a:endParaRPr>
          </a:p>
        </p:txBody>
      </p:sp>
      <p:sp>
        <p:nvSpPr>
          <p:cNvPr id="6" name="Rectangle 14"/>
          <p:cNvSpPr>
            <a:spLocks noGrp="1" noChangeArrowheads="1"/>
          </p:cNvSpPr>
          <p:nvPr>
            <p:ph type="ftr" sz="quarter" idx="12"/>
          </p:nvPr>
        </p:nvSpPr>
        <p:spPr>
          <a:xfrm>
            <a:off x="3124201" y="4686300"/>
            <a:ext cx="2895600" cy="357188"/>
          </a:xfrm>
          <a:prstGeom prst="rect">
            <a:avLst/>
          </a:prstGeom>
          <a:ln/>
        </p:spPr>
        <p:txBody>
          <a:bodyPr lIns="91424" tIns="45712" rIns="91424" bIns="45712"/>
          <a:lstStyle>
            <a:lvl1pPr>
              <a:defRPr/>
            </a:lvl1pPr>
          </a:lstStyle>
          <a:p>
            <a:pPr defTabSz="342843">
              <a:defRPr/>
            </a:pPr>
            <a:endParaRPr lang="en-US">
              <a:solidFill>
                <a:prstClr val="black"/>
              </a:solidFill>
            </a:endParaRPr>
          </a:p>
        </p:txBody>
      </p:sp>
    </p:spTree>
    <p:extLst>
      <p:ext uri="{BB962C8B-B14F-4D97-AF65-F5344CB8AC3E}">
        <p14:creationId xmlns:p14="http://schemas.microsoft.com/office/powerpoint/2010/main" val="277511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10" y="215508"/>
            <a:ext cx="7772400" cy="701278"/>
          </a:xfrm>
          <a:prstGeom prst="rect">
            <a:avLst/>
          </a:prstGeom>
        </p:spPr>
        <p:txBody>
          <a:bodyPr lIns="91363" tIns="45681" rIns="91363" bIns="45681"/>
          <a:lstStyle/>
          <a:p>
            <a:r>
              <a:rPr lang="en-US"/>
              <a:t>Click to edit Master title style</a:t>
            </a:r>
            <a:endParaRPr lang="en-GB"/>
          </a:p>
        </p:txBody>
      </p:sp>
      <p:sp>
        <p:nvSpPr>
          <p:cNvPr id="3" name="Content Placeholder 2"/>
          <p:cNvSpPr>
            <a:spLocks noGrp="1"/>
          </p:cNvSpPr>
          <p:nvPr>
            <p:ph sz="half" idx="1"/>
          </p:nvPr>
        </p:nvSpPr>
        <p:spPr>
          <a:xfrm>
            <a:off x="685800" y="1133475"/>
            <a:ext cx="3810000" cy="3086100"/>
          </a:xfrm>
          <a:prstGeom prst="rect">
            <a:avLst/>
          </a:prstGeom>
        </p:spPr>
        <p:txBody>
          <a:bodyPr lIns="91363" tIns="45681" rIns="91363" bIns="45681"/>
          <a:lstStyle>
            <a:lvl1pPr>
              <a:defRPr sz="1181"/>
            </a:lvl1pPr>
            <a:lvl2pPr>
              <a:defRPr sz="1013"/>
            </a:lvl2pPr>
            <a:lvl3pPr>
              <a:defRPr sz="844"/>
            </a:lvl3pPr>
            <a:lvl4pPr>
              <a:defRPr sz="760"/>
            </a:lvl4pPr>
            <a:lvl5pPr>
              <a:defRPr sz="760"/>
            </a:lvl5pPr>
            <a:lvl6pPr>
              <a:defRPr sz="760"/>
            </a:lvl6pPr>
            <a:lvl7pPr>
              <a:defRPr sz="760"/>
            </a:lvl7pPr>
            <a:lvl8pPr>
              <a:defRPr sz="760"/>
            </a:lvl8pPr>
            <a:lvl9pPr>
              <a:defRPr sz="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133475"/>
            <a:ext cx="3810000" cy="3086100"/>
          </a:xfrm>
          <a:prstGeom prst="rect">
            <a:avLst/>
          </a:prstGeom>
        </p:spPr>
        <p:txBody>
          <a:bodyPr lIns="91363" tIns="45681" rIns="91363" bIns="45681"/>
          <a:lstStyle>
            <a:lvl1pPr>
              <a:defRPr sz="1181"/>
            </a:lvl1pPr>
            <a:lvl2pPr>
              <a:defRPr sz="1013"/>
            </a:lvl2pPr>
            <a:lvl3pPr>
              <a:defRPr sz="844"/>
            </a:lvl3pPr>
            <a:lvl4pPr>
              <a:defRPr sz="760"/>
            </a:lvl4pPr>
            <a:lvl5pPr>
              <a:defRPr sz="760"/>
            </a:lvl5pPr>
            <a:lvl6pPr>
              <a:defRPr sz="760"/>
            </a:lvl6pPr>
            <a:lvl7pPr>
              <a:defRPr sz="760"/>
            </a:lvl7pPr>
            <a:lvl8pPr>
              <a:defRPr sz="760"/>
            </a:lvl8pPr>
            <a:lvl9pPr>
              <a:defRPr sz="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7556514" y="4576763"/>
            <a:ext cx="1366839" cy="342900"/>
          </a:xfrm>
          <a:prstGeom prst="rect">
            <a:avLst/>
          </a:prstGeom>
        </p:spPr>
        <p:txBody>
          <a:bodyPr lIns="91363" tIns="45681" rIns="91363" bIns="45681"/>
          <a:lstStyle>
            <a:lvl1pPr>
              <a:defRPr/>
            </a:lvl1pPr>
          </a:lstStyle>
          <a:p>
            <a:pPr defTabSz="192710">
              <a:defRPr/>
            </a:pPr>
            <a:fld id="{9E3BC122-9A28-4837-9C41-CC123E02E161}" type="datetime4">
              <a:rPr lang="en-US" smtClean="0">
                <a:solidFill>
                  <a:prstClr val="black"/>
                </a:solidFill>
              </a:rPr>
              <a:pPr defTabSz="192710">
                <a:defRPr/>
              </a:pPr>
              <a:t>September 23, 2025</a:t>
            </a:fld>
            <a:endParaRPr lang="en-US">
              <a:solidFill>
                <a:prstClr val="black"/>
              </a:solidFill>
            </a:endParaRPr>
          </a:p>
        </p:txBody>
      </p:sp>
      <p:sp>
        <p:nvSpPr>
          <p:cNvPr id="6" name="Rectangle 6"/>
          <p:cNvSpPr>
            <a:spLocks noGrp="1" noChangeArrowheads="1"/>
          </p:cNvSpPr>
          <p:nvPr>
            <p:ph type="sldNum" sz="quarter" idx="11"/>
          </p:nvPr>
        </p:nvSpPr>
        <p:spPr>
          <a:xfrm>
            <a:off x="7556514" y="4695834"/>
            <a:ext cx="1366839" cy="189310"/>
          </a:xfrm>
          <a:prstGeom prst="rect">
            <a:avLst/>
          </a:prstGeom>
        </p:spPr>
        <p:txBody>
          <a:bodyPr lIns="91363" tIns="45681" rIns="91363" bIns="45681"/>
          <a:lstStyle>
            <a:lvl1pPr>
              <a:defRPr/>
            </a:lvl1pPr>
          </a:lstStyle>
          <a:p>
            <a:pPr defTabSz="192710">
              <a:defRPr/>
            </a:pPr>
            <a:r>
              <a:rPr lang="en-US">
                <a:solidFill>
                  <a:prstClr val="black"/>
                </a:solidFill>
              </a:rPr>
              <a:t>Page </a:t>
            </a:r>
            <a:fld id="{C48FF6B9-EC3E-4CF0-8C84-F3E61A8669E7}" type="slidenum">
              <a:rPr lang="en-US" smtClean="0">
                <a:solidFill>
                  <a:prstClr val="black"/>
                </a:solidFill>
              </a:rPr>
              <a:pPr defTabSz="192710">
                <a:defRPr/>
              </a:pPr>
              <a:t>‹#›</a:t>
            </a:fld>
            <a:endParaRPr lang="en-US">
              <a:solidFill>
                <a:prstClr val="black"/>
              </a:solidFill>
            </a:endParaRPr>
          </a:p>
        </p:txBody>
      </p:sp>
    </p:spTree>
    <p:extLst>
      <p:ext uri="{BB962C8B-B14F-4D97-AF65-F5344CB8AC3E}">
        <p14:creationId xmlns:p14="http://schemas.microsoft.com/office/powerpoint/2010/main" val="319067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10" y="205979"/>
            <a:ext cx="8229600" cy="657225"/>
          </a:xfrm>
          <a:prstGeom prst="rect">
            <a:avLst/>
          </a:prstGeom>
        </p:spPr>
        <p:txBody>
          <a:bodyPr lIns="91363" tIns="45681" rIns="91363" bIns="45681"/>
          <a:lstStyle/>
          <a:p>
            <a:r>
              <a:rPr lang="en-US"/>
              <a:t>Click to edit Master title style</a:t>
            </a:r>
            <a:endParaRPr lang="en-GB"/>
          </a:p>
        </p:txBody>
      </p:sp>
      <p:sp>
        <p:nvSpPr>
          <p:cNvPr id="3" name="Table Placeholder 2"/>
          <p:cNvSpPr>
            <a:spLocks noGrp="1"/>
          </p:cNvSpPr>
          <p:nvPr>
            <p:ph type="tbl" idx="1"/>
          </p:nvPr>
        </p:nvSpPr>
        <p:spPr>
          <a:xfrm>
            <a:off x="457210" y="960835"/>
            <a:ext cx="8229600" cy="3633788"/>
          </a:xfrm>
          <a:prstGeom prst="rect">
            <a:avLst/>
          </a:prstGeom>
        </p:spPr>
        <p:txBody>
          <a:bodyPr lIns="91363" tIns="45681" rIns="91363" bIns="45681"/>
          <a:lstStyle/>
          <a:p>
            <a:pPr lvl="0"/>
            <a:endParaRPr lang="en-GB" noProof="0"/>
          </a:p>
        </p:txBody>
      </p:sp>
      <p:sp>
        <p:nvSpPr>
          <p:cNvPr id="4" name="Rectangle 2"/>
          <p:cNvSpPr>
            <a:spLocks noGrp="1" noChangeArrowheads="1"/>
          </p:cNvSpPr>
          <p:nvPr>
            <p:ph type="dt" sz="half" idx="10"/>
          </p:nvPr>
        </p:nvSpPr>
        <p:spPr>
          <a:xfrm>
            <a:off x="457200" y="4688683"/>
            <a:ext cx="2133600" cy="357188"/>
          </a:xfrm>
          <a:prstGeom prst="rect">
            <a:avLst/>
          </a:prstGeom>
          <a:ln/>
        </p:spPr>
        <p:txBody>
          <a:bodyPr lIns="91363" tIns="45681" rIns="91363" bIns="45681"/>
          <a:lstStyle>
            <a:lvl1pPr>
              <a:defRPr/>
            </a:lvl1pPr>
          </a:lstStyle>
          <a:p>
            <a:pPr defTabSz="192710">
              <a:defRPr/>
            </a:pPr>
            <a:endParaRPr lang="en-US">
              <a:solidFill>
                <a:prstClr val="black"/>
              </a:solidFill>
            </a:endParaRPr>
          </a:p>
        </p:txBody>
      </p:sp>
      <p:sp>
        <p:nvSpPr>
          <p:cNvPr id="5" name="Rectangle 3"/>
          <p:cNvSpPr>
            <a:spLocks noGrp="1" noChangeArrowheads="1"/>
          </p:cNvSpPr>
          <p:nvPr>
            <p:ph type="sldNum" sz="quarter" idx="11"/>
          </p:nvPr>
        </p:nvSpPr>
        <p:spPr>
          <a:xfrm>
            <a:off x="6553200" y="4686301"/>
            <a:ext cx="2133600" cy="357188"/>
          </a:xfrm>
          <a:prstGeom prst="rect">
            <a:avLst/>
          </a:prstGeom>
          <a:ln/>
        </p:spPr>
        <p:txBody>
          <a:bodyPr lIns="91363" tIns="45681" rIns="91363" bIns="45681"/>
          <a:lstStyle>
            <a:lvl1pPr>
              <a:defRPr/>
            </a:lvl1pPr>
          </a:lstStyle>
          <a:p>
            <a:pPr defTabSz="192710">
              <a:defRPr/>
            </a:pPr>
            <a:fld id="{C1142872-EBCC-4C18-8ADA-B277775CA38D}" type="slidenum">
              <a:rPr lang="en-US" smtClean="0">
                <a:solidFill>
                  <a:prstClr val="black"/>
                </a:solidFill>
              </a:rPr>
              <a:pPr defTabSz="192710">
                <a:defRPr/>
              </a:pPr>
              <a:t>‹#›</a:t>
            </a:fld>
            <a:endParaRPr lang="en-US">
              <a:solidFill>
                <a:prstClr val="black"/>
              </a:solidFill>
            </a:endParaRPr>
          </a:p>
        </p:txBody>
      </p:sp>
      <p:sp>
        <p:nvSpPr>
          <p:cNvPr id="6" name="Rectangle 14"/>
          <p:cNvSpPr>
            <a:spLocks noGrp="1" noChangeArrowheads="1"/>
          </p:cNvSpPr>
          <p:nvPr>
            <p:ph type="ftr" sz="quarter" idx="12"/>
          </p:nvPr>
        </p:nvSpPr>
        <p:spPr>
          <a:xfrm>
            <a:off x="3124201" y="4686301"/>
            <a:ext cx="2895600" cy="357188"/>
          </a:xfrm>
          <a:prstGeom prst="rect">
            <a:avLst/>
          </a:prstGeom>
          <a:ln/>
        </p:spPr>
        <p:txBody>
          <a:bodyPr lIns="91363" tIns="45681" rIns="91363" bIns="45681"/>
          <a:lstStyle>
            <a:lvl1pPr>
              <a:defRPr/>
            </a:lvl1pPr>
          </a:lstStyle>
          <a:p>
            <a:pPr defTabSz="192710">
              <a:defRPr/>
            </a:pPr>
            <a:endParaRPr lang="en-US">
              <a:solidFill>
                <a:prstClr val="black"/>
              </a:solidFill>
            </a:endParaRPr>
          </a:p>
        </p:txBody>
      </p:sp>
    </p:spTree>
    <p:extLst>
      <p:ext uri="{BB962C8B-B14F-4D97-AF65-F5344CB8AC3E}">
        <p14:creationId xmlns:p14="http://schemas.microsoft.com/office/powerpoint/2010/main" val="113376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608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9" y="5"/>
            <a:ext cx="7772400" cy="685800"/>
          </a:xfrm>
          <a:prstGeom prst="rect">
            <a:avLst/>
          </a:prstGeom>
        </p:spPr>
        <p:txBody>
          <a:bodyPr lIns="91370" tIns="45685" rIns="91370" bIns="45685"/>
          <a:lstStyle/>
          <a:p>
            <a:r>
              <a:rPr lang="en-GB"/>
              <a:t>Click to edit Master title style</a:t>
            </a:r>
            <a:endParaRPr lang="en-US"/>
          </a:p>
        </p:txBody>
      </p:sp>
      <p:sp>
        <p:nvSpPr>
          <p:cNvPr id="3" name="Content Placeholder 2"/>
          <p:cNvSpPr>
            <a:spLocks noGrp="1"/>
          </p:cNvSpPr>
          <p:nvPr>
            <p:ph idx="1"/>
          </p:nvPr>
        </p:nvSpPr>
        <p:spPr>
          <a:xfrm>
            <a:off x="685809" y="914400"/>
            <a:ext cx="7772400" cy="3086100"/>
          </a:xfrm>
          <a:prstGeom prst="rect">
            <a:avLst/>
          </a:prstGeom>
        </p:spPr>
        <p:txBody>
          <a:bodyPr lIns="91370" tIns="45685" rIns="91370" bIns="45685"/>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descr="ox_small_cmyk_pos_rect.jpg">
            <a:extLst>
              <a:ext uri="{FF2B5EF4-FFF2-40B4-BE49-F238E27FC236}">
                <a16:creationId xmlns:a16="http://schemas.microsoft.com/office/drawing/2014/main" id="{AE48486F-D8DC-2CE4-C2C8-68975DB6057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76851" y="4626060"/>
            <a:ext cx="986922" cy="255866"/>
          </a:xfrm>
          <a:prstGeom prst="rect">
            <a:avLst/>
          </a:prstGeom>
        </p:spPr>
      </p:pic>
      <p:pic>
        <p:nvPicPr>
          <p:cNvPr id="5" name="Picture 4" descr="Logo&#10;&#10;Description automatically generated">
            <a:extLst>
              <a:ext uri="{FF2B5EF4-FFF2-40B4-BE49-F238E27FC236}">
                <a16:creationId xmlns:a16="http://schemas.microsoft.com/office/drawing/2014/main" id="{66F43955-E371-5A27-F4D4-7A0212249146}"/>
              </a:ext>
            </a:extLst>
          </p:cNvPr>
          <p:cNvPicPr>
            <a:picLocks noChangeAspect="1"/>
          </p:cNvPicPr>
          <p:nvPr userDrawn="1"/>
        </p:nvPicPr>
        <p:blipFill>
          <a:blip r:embed="rId3"/>
          <a:stretch>
            <a:fillRect/>
          </a:stretch>
        </p:blipFill>
        <p:spPr>
          <a:xfrm>
            <a:off x="6877635" y="4620345"/>
            <a:ext cx="986922" cy="255866"/>
          </a:xfrm>
          <a:prstGeom prst="rect">
            <a:avLst/>
          </a:prstGeom>
        </p:spPr>
      </p:pic>
    </p:spTree>
    <p:extLst>
      <p:ext uri="{BB962C8B-B14F-4D97-AF65-F5344CB8AC3E}">
        <p14:creationId xmlns:p14="http://schemas.microsoft.com/office/powerpoint/2010/main" val="36547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Org chart">
    <p:spTree>
      <p:nvGrpSpPr>
        <p:cNvPr id="1" name=""/>
        <p:cNvGrpSpPr/>
        <p:nvPr/>
      </p:nvGrpSpPr>
      <p:grpSpPr>
        <a:xfrm>
          <a:off x="0" y="0"/>
          <a:ext cx="0" cy="0"/>
          <a:chOff x="0" y="0"/>
          <a:chExt cx="0" cy="0"/>
        </a:xfrm>
      </p:grpSpPr>
      <p:sp>
        <p:nvSpPr>
          <p:cNvPr id="6" name="Title 5"/>
          <p:cNvSpPr>
            <a:spLocks noGrp="1"/>
          </p:cNvSpPr>
          <p:nvPr>
            <p:ph type="title"/>
          </p:nvPr>
        </p:nvSpPr>
        <p:spPr>
          <a:xfrm>
            <a:off x="457200" y="205979"/>
            <a:ext cx="8229600" cy="312837"/>
          </a:xfrm>
          <a:prstGeom prst="rect">
            <a:avLst/>
          </a:prstGeom>
        </p:spPr>
        <p:txBody>
          <a:bodyPr>
            <a:noAutofit/>
          </a:bodyPr>
          <a:lstStyle>
            <a:lvl1pPr>
              <a:defRPr sz="886"/>
            </a:lvl1pPr>
          </a:lstStyle>
          <a:p>
            <a:r>
              <a:rPr lang="en-US" dirty="0"/>
              <a:t>Click to edit Master title</a:t>
            </a:r>
          </a:p>
        </p:txBody>
      </p:sp>
      <p:sp>
        <p:nvSpPr>
          <p:cNvPr id="3" name="Date Placeholder 2"/>
          <p:cNvSpPr>
            <a:spLocks noGrp="1"/>
          </p:cNvSpPr>
          <p:nvPr>
            <p:ph type="dt" sz="half" idx="10"/>
          </p:nvPr>
        </p:nvSpPr>
        <p:spPr>
          <a:xfrm>
            <a:off x="7162800" y="0"/>
            <a:ext cx="1524000" cy="171450"/>
          </a:xfrm>
          <a:prstGeom prst="rect">
            <a:avLst/>
          </a:prstGeom>
        </p:spPr>
        <p:txBody>
          <a:bodyPr/>
          <a:lstStyle>
            <a:lvl1pPr>
              <a:defRPr smtClean="0"/>
            </a:lvl1pPr>
          </a:lstStyle>
          <a:p>
            <a:pPr>
              <a:defRPr/>
            </a:pPr>
            <a:fld id="{74E190D5-DC07-6A4A-AC51-0FDABFED7D5B}" type="datetime1">
              <a:rPr lang="en-US"/>
              <a:pPr>
                <a:defRPr/>
              </a:pPr>
              <a:t>9/23/25</a:t>
            </a:fld>
            <a:endParaRPr lang="en-US"/>
          </a:p>
        </p:txBody>
      </p:sp>
      <p:sp>
        <p:nvSpPr>
          <p:cNvPr id="4" name="Footer Placeholder 3"/>
          <p:cNvSpPr>
            <a:spLocks noGrp="1"/>
          </p:cNvSpPr>
          <p:nvPr>
            <p:ph type="ftr" sz="quarter" idx="11"/>
          </p:nvPr>
        </p:nvSpPr>
        <p:spPr>
          <a:xfrm>
            <a:off x="3081346" y="4750594"/>
            <a:ext cx="3006725" cy="177404"/>
          </a:xfrm>
        </p:spPr>
        <p:txBody>
          <a:bodyPr/>
          <a:lstStyle>
            <a:lvl1pPr>
              <a:defRPr smtClean="0"/>
            </a:lvl1pPr>
          </a:lstStyle>
          <a:p>
            <a:pPr>
              <a:defRPr/>
            </a:pPr>
            <a:r>
              <a:rPr lang="en-US"/>
              <a:t>Confidential</a:t>
            </a:r>
          </a:p>
        </p:txBody>
      </p:sp>
      <p:sp>
        <p:nvSpPr>
          <p:cNvPr id="5" name="Slide Number Placeholder 4"/>
          <p:cNvSpPr>
            <a:spLocks noGrp="1"/>
          </p:cNvSpPr>
          <p:nvPr>
            <p:ph type="sldNum" sz="quarter" idx="12"/>
          </p:nvPr>
        </p:nvSpPr>
        <p:spPr>
          <a:xfrm>
            <a:off x="4297372" y="4928000"/>
            <a:ext cx="549275" cy="176213"/>
          </a:xfrm>
          <a:prstGeom prst="rect">
            <a:avLst/>
          </a:prstGeom>
        </p:spPr>
        <p:txBody>
          <a:bodyPr/>
          <a:lstStyle>
            <a:lvl1pPr>
              <a:defRPr smtClean="0"/>
            </a:lvl1pPr>
          </a:lstStyle>
          <a:p>
            <a:pPr>
              <a:defRPr/>
            </a:pPr>
            <a:fld id="{979F29C1-3D45-4647-B8D1-895B488891EE}" type="slidenum">
              <a:rPr lang="en-US"/>
              <a:pPr>
                <a:defRPr/>
              </a:pPr>
              <a:t>‹#›</a:t>
            </a:fld>
            <a:endParaRPr lang="en-US"/>
          </a:p>
        </p:txBody>
      </p:sp>
    </p:spTree>
    <p:extLst>
      <p:ext uri="{BB962C8B-B14F-4D97-AF65-F5344CB8AC3E}">
        <p14:creationId xmlns:p14="http://schemas.microsoft.com/office/powerpoint/2010/main" val="2071427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5" name="Title 4"/>
          <p:cNvSpPr>
            <a:spLocks noGrp="1"/>
          </p:cNvSpPr>
          <p:nvPr>
            <p:ph type="title"/>
          </p:nvPr>
        </p:nvSpPr>
        <p:spPr>
          <a:xfrm>
            <a:off x="628650" y="273847"/>
            <a:ext cx="7886700" cy="994172"/>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094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ody text slide">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46806A1-0361-897A-EE0C-B42DD1E8588B}"/>
              </a:ext>
            </a:extLst>
          </p:cNvPr>
          <p:cNvSpPr>
            <a:spLocks noGrp="1"/>
          </p:cNvSpPr>
          <p:nvPr>
            <p:ph type="body" sz="quarter" idx="10" hasCustomPrompt="1"/>
          </p:nvPr>
        </p:nvSpPr>
        <p:spPr>
          <a:xfrm>
            <a:off x="415800" y="357256"/>
            <a:ext cx="8281716" cy="288788"/>
          </a:xfrm>
          <a:prstGeom prst="rect">
            <a:avLst/>
          </a:prstGeom>
        </p:spPr>
        <p:txBody>
          <a:bodyPr/>
          <a:lstStyle>
            <a:lvl1pPr marL="0" indent="0">
              <a:buNone/>
              <a:defRPr sz="2250" b="1" i="0">
                <a:solidFill>
                  <a:schemeClr val="bg2"/>
                </a:solidFill>
                <a:latin typeface="Open Sans" panose="020B0606030504020204" pitchFamily="34" charset="0"/>
              </a:defRPr>
            </a:lvl1pPr>
          </a:lstStyle>
          <a:p>
            <a:pPr lvl="0"/>
            <a:r>
              <a:rPr lang="en-GB" dirty="0"/>
              <a:t>Slide title here</a:t>
            </a:r>
            <a:endParaRPr lang="en-US" dirty="0"/>
          </a:p>
        </p:txBody>
      </p:sp>
      <p:sp>
        <p:nvSpPr>
          <p:cNvPr id="7" name="Text Placeholder 6">
            <a:extLst>
              <a:ext uri="{FF2B5EF4-FFF2-40B4-BE49-F238E27FC236}">
                <a16:creationId xmlns:a16="http://schemas.microsoft.com/office/drawing/2014/main" id="{97F7960D-2C3B-3685-69CF-678A515FD35A}"/>
              </a:ext>
            </a:extLst>
          </p:cNvPr>
          <p:cNvSpPr>
            <a:spLocks noGrp="1"/>
          </p:cNvSpPr>
          <p:nvPr>
            <p:ph type="body" sz="quarter" idx="11" hasCustomPrompt="1"/>
          </p:nvPr>
        </p:nvSpPr>
        <p:spPr>
          <a:xfrm>
            <a:off x="415528" y="909431"/>
            <a:ext cx="8281988" cy="3372058"/>
          </a:xfrm>
          <a:prstGeom prst="rect">
            <a:avLst/>
          </a:prstGeom>
        </p:spPr>
        <p:txBody>
          <a:bodyPr/>
          <a:lstStyle>
            <a:lvl1pPr marL="0" indent="0">
              <a:buFontTx/>
              <a:buNone/>
              <a:defRPr sz="1800" b="0" i="0">
                <a:solidFill>
                  <a:schemeClr val="tx2"/>
                </a:solidFill>
                <a:latin typeface="Open Sans" panose="020B0606030504020204" pitchFamily="34" charset="0"/>
              </a:defRPr>
            </a:lvl1pPr>
            <a:lvl2pPr marL="342900" indent="0">
              <a:buFontTx/>
              <a:buNone/>
              <a:defRPr sz="1050">
                <a:solidFill>
                  <a:schemeClr val="tx1"/>
                </a:solidFill>
              </a:defRPr>
            </a:lvl2pPr>
            <a:lvl3pPr marL="685800" indent="0">
              <a:buFontTx/>
              <a:buNone/>
              <a:defRPr sz="1050">
                <a:solidFill>
                  <a:schemeClr val="tx1"/>
                </a:solidFill>
              </a:defRPr>
            </a:lvl3pPr>
            <a:lvl4pPr marL="1028700" indent="0">
              <a:buFontTx/>
              <a:buNone/>
              <a:defRPr sz="1050">
                <a:solidFill>
                  <a:schemeClr val="tx1"/>
                </a:solidFill>
              </a:defRPr>
            </a:lvl4pPr>
            <a:lvl5pPr marL="1371600" indent="0">
              <a:buFontTx/>
              <a:buNone/>
              <a:defRPr sz="1050">
                <a:solidFill>
                  <a:schemeClr val="tx1"/>
                </a:solidFill>
              </a:defRPr>
            </a:lvl5pPr>
          </a:lstStyle>
          <a:p>
            <a:pPr lvl="0"/>
            <a:r>
              <a:rPr lang="en-GB" dirty="0"/>
              <a:t>Body text here</a:t>
            </a:r>
            <a:endParaRPr lang="en-US" dirty="0"/>
          </a:p>
        </p:txBody>
      </p:sp>
    </p:spTree>
    <p:extLst>
      <p:ext uri="{BB962C8B-B14F-4D97-AF65-F5344CB8AC3E}">
        <p14:creationId xmlns:p14="http://schemas.microsoft.com/office/powerpoint/2010/main" val="2020200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510CEC-31BF-32A6-0FE1-63425F6F305C}"/>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id="{F56A06A3-E04A-290B-E57E-D5BFFEFE80A8}"/>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EC68C87-92FF-C4F3-1C68-B9B051989FF4}"/>
              </a:ext>
            </a:extLst>
          </p:cNvPr>
          <p:cNvSpPr>
            <a:spLocks noGrp="1"/>
          </p:cNvSpPr>
          <p:nvPr>
            <p:ph type="dt" sz="half" idx="10"/>
          </p:nvPr>
        </p:nvSpPr>
        <p:spPr/>
        <p:txBody>
          <a:bodyPr/>
          <a:lstStyle/>
          <a:p>
            <a:fld id="{5ECB7AC9-B434-42BA-A3CD-6F5E3DEA10EC}" type="datetimeFigureOut">
              <a:rPr lang="zh-CN" altLang="en-US" smtClean="0"/>
              <a:t>2025/9/23</a:t>
            </a:fld>
            <a:endParaRPr lang="zh-CN" altLang="en-US"/>
          </a:p>
        </p:txBody>
      </p:sp>
      <p:sp>
        <p:nvSpPr>
          <p:cNvPr id="5" name="页脚占位符 4">
            <a:extLst>
              <a:ext uri="{FF2B5EF4-FFF2-40B4-BE49-F238E27FC236}">
                <a16:creationId xmlns:a16="http://schemas.microsoft.com/office/drawing/2014/main" id="{5471D1D4-CB8D-5DF2-64A2-6DFDA0050A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4E5C43E-59C5-7BFC-E738-CDB1DCA71642}"/>
              </a:ext>
            </a:extLst>
          </p:cNvPr>
          <p:cNvSpPr>
            <a:spLocks noGrp="1"/>
          </p:cNvSpPr>
          <p:nvPr>
            <p:ph type="sldNum" sz="quarter" idx="12"/>
          </p:nvPr>
        </p:nvSpPr>
        <p:spPr/>
        <p:txBody>
          <a:bodyPr/>
          <a:lstStyle/>
          <a:p>
            <a:fld id="{8E0A1C92-D0C7-4A16-BF7C-7BAFD155EA9A}" type="slidenum">
              <a:rPr lang="zh-CN" altLang="en-US" smtClean="0"/>
              <a:t>‹#›</a:t>
            </a:fld>
            <a:endParaRPr lang="zh-CN" altLang="en-US"/>
          </a:p>
        </p:txBody>
      </p:sp>
    </p:spTree>
    <p:extLst>
      <p:ext uri="{BB962C8B-B14F-4D97-AF65-F5344CB8AC3E}">
        <p14:creationId xmlns:p14="http://schemas.microsoft.com/office/powerpoint/2010/main" val="4208930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1" y="646638"/>
            <a:ext cx="9144000" cy="4496872"/>
          </a:xfrm>
          <a:prstGeom prst="rect">
            <a:avLst/>
          </a:prstGeom>
          <a:solidFill>
            <a:schemeClr val="bg1">
              <a:lumMod val="85000"/>
            </a:schemeClr>
          </a:solidFill>
          <a:ln>
            <a:noFill/>
          </a:ln>
          <a:effectLst>
            <a:outerShdw dist="23000" dir="5400000" rotWithShape="0">
              <a:srgbClr val="000000">
                <a:alpha val="34998"/>
              </a:srgbClr>
            </a:outerShdw>
          </a:effectLst>
        </p:spPr>
        <p:txBody>
          <a:bodyPr lIns="40783" tIns="20391" rIns="40783" bIns="20391" anchor="ctr"/>
          <a:lstStyle/>
          <a:p>
            <a:pPr algn="ctr" defTabSz="192710" fontAlgn="auto">
              <a:spcBef>
                <a:spcPts val="0"/>
              </a:spcBef>
              <a:spcAft>
                <a:spcPts val="0"/>
              </a:spcAft>
              <a:defRPr/>
            </a:pPr>
            <a:endParaRPr lang="en-US" sz="760" dirty="0">
              <a:solidFill>
                <a:schemeClr val="tx1"/>
              </a:solidFill>
              <a:latin typeface="Calibri"/>
            </a:endParaRPr>
          </a:p>
        </p:txBody>
      </p:sp>
      <p:sp>
        <p:nvSpPr>
          <p:cNvPr id="4" name="Rectangle 1">
            <a:extLst>
              <a:ext uri="{FF2B5EF4-FFF2-40B4-BE49-F238E27FC236}">
                <a16:creationId xmlns:a16="http://schemas.microsoft.com/office/drawing/2014/main" id="{3BA5BD22-458A-A547-A7A6-EE45DB3EDA97}"/>
              </a:ext>
            </a:extLst>
          </p:cNvPr>
          <p:cNvSpPr>
            <a:spLocks noChangeArrowheads="1"/>
          </p:cNvSpPr>
          <p:nvPr userDrawn="1"/>
        </p:nvSpPr>
        <p:spPr bwMode="auto">
          <a:xfrm>
            <a:off x="628655" y="2859848"/>
            <a:ext cx="77970" cy="21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38576" tIns="19289" rIns="38576" bIns="19289" numCol="1" anchor="ctr" anchorCtr="0" compatLnSpc="1">
            <a:prstTxWarp prst="textNoShape">
              <a:avLst/>
            </a:prstTxWarp>
            <a:spAutoFit/>
          </a:bodyPr>
          <a:lstStyle/>
          <a:p>
            <a:pPr marL="0" marR="0" lvl="0" indent="0" algn="l" defTabSz="385743" rtl="0" eaLnBrk="0" fontAlgn="base" latinLnBrk="0" hangingPunct="0">
              <a:lnSpc>
                <a:spcPct val="100000"/>
              </a:lnSpc>
              <a:spcBef>
                <a:spcPct val="0"/>
              </a:spcBef>
              <a:spcAft>
                <a:spcPct val="0"/>
              </a:spcAft>
              <a:buClrTx/>
              <a:buSzTx/>
              <a:buFontTx/>
              <a:buNone/>
              <a:tabLst/>
            </a:pPr>
            <a:br>
              <a:rPr kumimoji="0" lang="en-US" altLang="en-US" sz="380" b="0" i="0" u="none" strike="noStrike" cap="none" normalizeH="0" baseline="0">
                <a:ln>
                  <a:noFill/>
                </a:ln>
                <a:solidFill>
                  <a:schemeClr val="tx1"/>
                </a:solidFill>
                <a:effectLst/>
                <a:latin typeface="Times New Roman" panose="02020603050405020304" pitchFamily="18" charset="0"/>
              </a:rPr>
            </a:br>
            <a:endParaRPr kumimoji="0" lang="en-US" altLang="en-US" sz="76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52329825"/>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82" r:id="rId8"/>
    <p:sldLayoutId id="2147483683" r:id="rId9"/>
    <p:sldLayoutId id="2147483684" r:id="rId10"/>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ctr" defTabSz="192710" rtl="0" eaLnBrk="1" latinLnBrk="0" hangingPunct="1">
        <a:spcBef>
          <a:spcPct val="0"/>
        </a:spcBef>
        <a:buNone/>
        <a:defRPr sz="1856" kern="1200">
          <a:solidFill>
            <a:schemeClr val="tx1"/>
          </a:solidFill>
          <a:latin typeface="+mj-lt"/>
          <a:ea typeface="+mj-ea"/>
          <a:cs typeface="+mj-cs"/>
        </a:defRPr>
      </a:lvl1pPr>
    </p:titleStyle>
    <p:bodyStyle>
      <a:lvl1pPr marL="144533" indent="-144533" algn="l" defTabSz="192710" rtl="0" eaLnBrk="1" latinLnBrk="0" hangingPunct="1">
        <a:spcBef>
          <a:spcPct val="20000"/>
        </a:spcBef>
        <a:buFont typeface="Arial"/>
        <a:buChar char="•"/>
        <a:defRPr sz="1350" kern="1200">
          <a:solidFill>
            <a:schemeClr val="tx1"/>
          </a:solidFill>
          <a:latin typeface="+mn-lt"/>
          <a:ea typeface="+mn-ea"/>
          <a:cs typeface="+mn-cs"/>
        </a:defRPr>
      </a:lvl1pPr>
      <a:lvl2pPr marL="313154" indent="-120444" algn="l" defTabSz="192710" rtl="0" eaLnBrk="1" latinLnBrk="0" hangingPunct="1">
        <a:spcBef>
          <a:spcPct val="20000"/>
        </a:spcBef>
        <a:buFont typeface="Arial"/>
        <a:buChar char="–"/>
        <a:defRPr sz="1181" kern="1200">
          <a:solidFill>
            <a:schemeClr val="tx1"/>
          </a:solidFill>
          <a:latin typeface="+mn-lt"/>
          <a:ea typeface="+mn-ea"/>
          <a:cs typeface="+mn-cs"/>
        </a:defRPr>
      </a:lvl2pPr>
      <a:lvl3pPr marL="481773" indent="-96356" algn="l" defTabSz="192710" rtl="0" eaLnBrk="1" latinLnBrk="0" hangingPunct="1">
        <a:spcBef>
          <a:spcPct val="20000"/>
        </a:spcBef>
        <a:buFont typeface="Arial"/>
        <a:buChar char="•"/>
        <a:defRPr sz="1013" kern="1200">
          <a:solidFill>
            <a:schemeClr val="tx1"/>
          </a:solidFill>
          <a:latin typeface="+mn-lt"/>
          <a:ea typeface="+mn-ea"/>
          <a:cs typeface="+mn-cs"/>
        </a:defRPr>
      </a:lvl3pPr>
      <a:lvl4pPr marL="674483" indent="-96356" algn="l" defTabSz="192710" rtl="0" eaLnBrk="1" latinLnBrk="0" hangingPunct="1">
        <a:spcBef>
          <a:spcPct val="20000"/>
        </a:spcBef>
        <a:buFont typeface="Arial"/>
        <a:buChar char="–"/>
        <a:defRPr sz="844" kern="1200">
          <a:solidFill>
            <a:schemeClr val="tx1"/>
          </a:solidFill>
          <a:latin typeface="+mn-lt"/>
          <a:ea typeface="+mn-ea"/>
          <a:cs typeface="+mn-cs"/>
        </a:defRPr>
      </a:lvl4pPr>
      <a:lvl5pPr marL="867194" indent="-96356" algn="l" defTabSz="192710" rtl="0" eaLnBrk="1" latinLnBrk="0" hangingPunct="1">
        <a:spcBef>
          <a:spcPct val="20000"/>
        </a:spcBef>
        <a:buFont typeface="Arial"/>
        <a:buChar char="»"/>
        <a:defRPr sz="844" kern="1200">
          <a:solidFill>
            <a:schemeClr val="tx1"/>
          </a:solidFill>
          <a:latin typeface="+mn-lt"/>
          <a:ea typeface="+mn-ea"/>
          <a:cs typeface="+mn-cs"/>
        </a:defRPr>
      </a:lvl5pPr>
      <a:lvl6pPr marL="1059902" indent="-96356" algn="l" defTabSz="192710" rtl="0" eaLnBrk="1" latinLnBrk="0" hangingPunct="1">
        <a:spcBef>
          <a:spcPct val="20000"/>
        </a:spcBef>
        <a:buFont typeface="Arial"/>
        <a:buChar char="•"/>
        <a:defRPr sz="844" kern="1200">
          <a:solidFill>
            <a:schemeClr val="tx1"/>
          </a:solidFill>
          <a:latin typeface="+mn-lt"/>
          <a:ea typeface="+mn-ea"/>
          <a:cs typeface="+mn-cs"/>
        </a:defRPr>
      </a:lvl6pPr>
      <a:lvl7pPr marL="1252611" indent="-96356" algn="l" defTabSz="192710" rtl="0" eaLnBrk="1" latinLnBrk="0" hangingPunct="1">
        <a:spcBef>
          <a:spcPct val="20000"/>
        </a:spcBef>
        <a:buFont typeface="Arial"/>
        <a:buChar char="•"/>
        <a:defRPr sz="844" kern="1200">
          <a:solidFill>
            <a:schemeClr val="tx1"/>
          </a:solidFill>
          <a:latin typeface="+mn-lt"/>
          <a:ea typeface="+mn-ea"/>
          <a:cs typeface="+mn-cs"/>
        </a:defRPr>
      </a:lvl7pPr>
      <a:lvl8pPr marL="1445321" indent="-96356" algn="l" defTabSz="192710" rtl="0" eaLnBrk="1" latinLnBrk="0" hangingPunct="1">
        <a:spcBef>
          <a:spcPct val="20000"/>
        </a:spcBef>
        <a:buFont typeface="Arial"/>
        <a:buChar char="•"/>
        <a:defRPr sz="844" kern="1200">
          <a:solidFill>
            <a:schemeClr val="tx1"/>
          </a:solidFill>
          <a:latin typeface="+mn-lt"/>
          <a:ea typeface="+mn-ea"/>
          <a:cs typeface="+mn-cs"/>
        </a:defRPr>
      </a:lvl8pPr>
      <a:lvl9pPr marL="1638028" indent="-96356" algn="l" defTabSz="192710" rtl="0" eaLnBrk="1" latinLnBrk="0" hangingPunct="1">
        <a:spcBef>
          <a:spcPct val="20000"/>
        </a:spcBef>
        <a:buFont typeface="Arial"/>
        <a:buChar char="•"/>
        <a:defRPr sz="844" kern="1200">
          <a:solidFill>
            <a:schemeClr val="tx1"/>
          </a:solidFill>
          <a:latin typeface="+mn-lt"/>
          <a:ea typeface="+mn-ea"/>
          <a:cs typeface="+mn-cs"/>
        </a:defRPr>
      </a:lvl9pPr>
    </p:bodyStyle>
    <p:otherStyle>
      <a:defPPr>
        <a:defRPr lang="en-US"/>
      </a:defPPr>
      <a:lvl1pPr marL="0" algn="l" defTabSz="192710" rtl="0" eaLnBrk="1" latinLnBrk="0" hangingPunct="1">
        <a:defRPr sz="760" kern="1200">
          <a:solidFill>
            <a:schemeClr val="tx1"/>
          </a:solidFill>
          <a:latin typeface="+mn-lt"/>
          <a:ea typeface="+mn-ea"/>
          <a:cs typeface="+mn-cs"/>
        </a:defRPr>
      </a:lvl1pPr>
      <a:lvl2pPr marL="192710" algn="l" defTabSz="192710" rtl="0" eaLnBrk="1" latinLnBrk="0" hangingPunct="1">
        <a:defRPr sz="760" kern="1200">
          <a:solidFill>
            <a:schemeClr val="tx1"/>
          </a:solidFill>
          <a:latin typeface="+mn-lt"/>
          <a:ea typeface="+mn-ea"/>
          <a:cs typeface="+mn-cs"/>
        </a:defRPr>
      </a:lvl2pPr>
      <a:lvl3pPr marL="385419" algn="l" defTabSz="192710" rtl="0" eaLnBrk="1" latinLnBrk="0" hangingPunct="1">
        <a:defRPr sz="760" kern="1200">
          <a:solidFill>
            <a:schemeClr val="tx1"/>
          </a:solidFill>
          <a:latin typeface="+mn-lt"/>
          <a:ea typeface="+mn-ea"/>
          <a:cs typeface="+mn-cs"/>
        </a:defRPr>
      </a:lvl3pPr>
      <a:lvl4pPr marL="578129" algn="l" defTabSz="192710" rtl="0" eaLnBrk="1" latinLnBrk="0" hangingPunct="1">
        <a:defRPr sz="760" kern="1200">
          <a:solidFill>
            <a:schemeClr val="tx1"/>
          </a:solidFill>
          <a:latin typeface="+mn-lt"/>
          <a:ea typeface="+mn-ea"/>
          <a:cs typeface="+mn-cs"/>
        </a:defRPr>
      </a:lvl4pPr>
      <a:lvl5pPr marL="770838" algn="l" defTabSz="192710" rtl="0" eaLnBrk="1" latinLnBrk="0" hangingPunct="1">
        <a:defRPr sz="760" kern="1200">
          <a:solidFill>
            <a:schemeClr val="tx1"/>
          </a:solidFill>
          <a:latin typeface="+mn-lt"/>
          <a:ea typeface="+mn-ea"/>
          <a:cs typeface="+mn-cs"/>
        </a:defRPr>
      </a:lvl5pPr>
      <a:lvl6pPr marL="963548" algn="l" defTabSz="192710" rtl="0" eaLnBrk="1" latinLnBrk="0" hangingPunct="1">
        <a:defRPr sz="760" kern="1200">
          <a:solidFill>
            <a:schemeClr val="tx1"/>
          </a:solidFill>
          <a:latin typeface="+mn-lt"/>
          <a:ea typeface="+mn-ea"/>
          <a:cs typeface="+mn-cs"/>
        </a:defRPr>
      </a:lvl6pPr>
      <a:lvl7pPr marL="1156256" algn="l" defTabSz="192710" rtl="0" eaLnBrk="1" latinLnBrk="0" hangingPunct="1">
        <a:defRPr sz="760" kern="1200">
          <a:solidFill>
            <a:schemeClr val="tx1"/>
          </a:solidFill>
          <a:latin typeface="+mn-lt"/>
          <a:ea typeface="+mn-ea"/>
          <a:cs typeface="+mn-cs"/>
        </a:defRPr>
      </a:lvl7pPr>
      <a:lvl8pPr marL="1348965" algn="l" defTabSz="192710" rtl="0" eaLnBrk="1" latinLnBrk="0" hangingPunct="1">
        <a:defRPr sz="760" kern="1200">
          <a:solidFill>
            <a:schemeClr val="tx1"/>
          </a:solidFill>
          <a:latin typeface="+mn-lt"/>
          <a:ea typeface="+mn-ea"/>
          <a:cs typeface="+mn-cs"/>
        </a:defRPr>
      </a:lvl8pPr>
      <a:lvl9pPr marL="1541675" algn="l" defTabSz="192710" rtl="0" eaLnBrk="1" latinLnBrk="0" hangingPunct="1">
        <a:defRPr sz="7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1" y="646629"/>
            <a:ext cx="9144000" cy="4496872"/>
          </a:xfrm>
          <a:prstGeom prst="rect">
            <a:avLst/>
          </a:prstGeom>
          <a:solidFill>
            <a:schemeClr val="bg1">
              <a:lumMod val="85000"/>
            </a:schemeClr>
          </a:solidFill>
          <a:ln>
            <a:noFill/>
          </a:ln>
          <a:effectLst>
            <a:outerShdw dist="23000" dir="5400000" rotWithShape="0">
              <a:srgbClr val="000000">
                <a:alpha val="34998"/>
              </a:srgbClr>
            </a:outerShdw>
          </a:effectLst>
        </p:spPr>
        <p:txBody>
          <a:bodyPr lIns="72552" tIns="36276" rIns="72552" bIns="36276" anchor="ctr"/>
          <a:lstStyle/>
          <a:p>
            <a:pPr algn="ctr" defTabSz="342843">
              <a:defRPr/>
            </a:pPr>
            <a:endParaRPr lang="en-US" sz="1013">
              <a:solidFill>
                <a:prstClr val="white"/>
              </a:solidFill>
              <a:latin typeface="Calibri"/>
            </a:endParaRPr>
          </a:p>
        </p:txBody>
      </p:sp>
    </p:spTree>
    <p:extLst>
      <p:ext uri="{BB962C8B-B14F-4D97-AF65-F5344CB8AC3E}">
        <p14:creationId xmlns:p14="http://schemas.microsoft.com/office/powerpoint/2010/main" val="144634050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80" r:id="rId3"/>
    <p:sldLayoutId id="2147483681"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ctr" defTabSz="342843" rtl="0" eaLnBrk="1" latinLnBrk="0" hangingPunct="1">
        <a:spcBef>
          <a:spcPct val="0"/>
        </a:spcBef>
        <a:buNone/>
        <a:defRPr sz="3300" kern="1200">
          <a:solidFill>
            <a:schemeClr val="tx1"/>
          </a:solidFill>
          <a:latin typeface="+mj-lt"/>
          <a:ea typeface="+mj-ea"/>
          <a:cs typeface="+mj-cs"/>
        </a:defRPr>
      </a:lvl1pPr>
    </p:titleStyle>
    <p:bodyStyle>
      <a:lvl1pPr marL="257132" indent="-257132" algn="l" defTabSz="342843" rtl="0" eaLnBrk="1" latinLnBrk="0" hangingPunct="1">
        <a:spcBef>
          <a:spcPct val="20000"/>
        </a:spcBef>
        <a:buFont typeface="Arial"/>
        <a:buChar char="•"/>
        <a:defRPr sz="2400" kern="1200">
          <a:solidFill>
            <a:schemeClr val="tx1"/>
          </a:solidFill>
          <a:latin typeface="+mn-lt"/>
          <a:ea typeface="+mn-ea"/>
          <a:cs typeface="+mn-cs"/>
        </a:defRPr>
      </a:lvl1pPr>
      <a:lvl2pPr marL="557119" indent="-214277" algn="l" defTabSz="342843" rtl="0" eaLnBrk="1" latinLnBrk="0" hangingPunct="1">
        <a:spcBef>
          <a:spcPct val="20000"/>
        </a:spcBef>
        <a:buFont typeface="Arial"/>
        <a:buChar char="–"/>
        <a:defRPr sz="2100" kern="1200">
          <a:solidFill>
            <a:schemeClr val="tx1"/>
          </a:solidFill>
          <a:latin typeface="+mn-lt"/>
          <a:ea typeface="+mn-ea"/>
          <a:cs typeface="+mn-cs"/>
        </a:defRPr>
      </a:lvl2pPr>
      <a:lvl3pPr marL="857105" indent="-171422" algn="l" defTabSz="342843" rtl="0" eaLnBrk="1" latinLnBrk="0" hangingPunct="1">
        <a:spcBef>
          <a:spcPct val="20000"/>
        </a:spcBef>
        <a:buFont typeface="Arial"/>
        <a:buChar char="•"/>
        <a:defRPr sz="1800" kern="1200">
          <a:solidFill>
            <a:schemeClr val="tx1"/>
          </a:solidFill>
          <a:latin typeface="+mn-lt"/>
          <a:ea typeface="+mn-ea"/>
          <a:cs typeface="+mn-cs"/>
        </a:defRPr>
      </a:lvl3pPr>
      <a:lvl4pPr marL="1199948" indent="-171422" algn="l" defTabSz="342843" rtl="0" eaLnBrk="1" latinLnBrk="0" hangingPunct="1">
        <a:spcBef>
          <a:spcPct val="20000"/>
        </a:spcBef>
        <a:buFont typeface="Arial"/>
        <a:buChar char="–"/>
        <a:defRPr sz="1500" kern="1200">
          <a:solidFill>
            <a:schemeClr val="tx1"/>
          </a:solidFill>
          <a:latin typeface="+mn-lt"/>
          <a:ea typeface="+mn-ea"/>
          <a:cs typeface="+mn-cs"/>
        </a:defRPr>
      </a:lvl4pPr>
      <a:lvl5pPr marL="1542791" indent="-171422" algn="l" defTabSz="342843" rtl="0" eaLnBrk="1" latinLnBrk="0" hangingPunct="1">
        <a:spcBef>
          <a:spcPct val="20000"/>
        </a:spcBef>
        <a:buFont typeface="Arial"/>
        <a:buChar char="»"/>
        <a:defRPr sz="1500" kern="1200">
          <a:solidFill>
            <a:schemeClr val="tx1"/>
          </a:solidFill>
          <a:latin typeface="+mn-lt"/>
          <a:ea typeface="+mn-ea"/>
          <a:cs typeface="+mn-cs"/>
        </a:defRPr>
      </a:lvl5pPr>
      <a:lvl6pPr marL="1885632" indent="-171422" algn="l" defTabSz="342843" rtl="0" eaLnBrk="1" latinLnBrk="0" hangingPunct="1">
        <a:spcBef>
          <a:spcPct val="20000"/>
        </a:spcBef>
        <a:buFont typeface="Arial"/>
        <a:buChar char="•"/>
        <a:defRPr sz="1500" kern="1200">
          <a:solidFill>
            <a:schemeClr val="tx1"/>
          </a:solidFill>
          <a:latin typeface="+mn-lt"/>
          <a:ea typeface="+mn-ea"/>
          <a:cs typeface="+mn-cs"/>
        </a:defRPr>
      </a:lvl6pPr>
      <a:lvl7pPr marL="2228475" indent="-171422" algn="l" defTabSz="342843" rtl="0" eaLnBrk="1" latinLnBrk="0" hangingPunct="1">
        <a:spcBef>
          <a:spcPct val="20000"/>
        </a:spcBef>
        <a:buFont typeface="Arial"/>
        <a:buChar char="•"/>
        <a:defRPr sz="1500" kern="1200">
          <a:solidFill>
            <a:schemeClr val="tx1"/>
          </a:solidFill>
          <a:latin typeface="+mn-lt"/>
          <a:ea typeface="+mn-ea"/>
          <a:cs typeface="+mn-cs"/>
        </a:defRPr>
      </a:lvl7pPr>
      <a:lvl8pPr marL="2571317" indent="-171422" algn="l" defTabSz="342843" rtl="0" eaLnBrk="1" latinLnBrk="0" hangingPunct="1">
        <a:spcBef>
          <a:spcPct val="20000"/>
        </a:spcBef>
        <a:buFont typeface="Arial"/>
        <a:buChar char="•"/>
        <a:defRPr sz="1500" kern="1200">
          <a:solidFill>
            <a:schemeClr val="tx1"/>
          </a:solidFill>
          <a:latin typeface="+mn-lt"/>
          <a:ea typeface="+mn-ea"/>
          <a:cs typeface="+mn-cs"/>
        </a:defRPr>
      </a:lvl8pPr>
      <a:lvl9pPr marL="2914160" indent="-171422" algn="l" defTabSz="342843"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43" rtl="0" eaLnBrk="1" latinLnBrk="0" hangingPunct="1">
        <a:defRPr sz="1350" kern="1200">
          <a:solidFill>
            <a:schemeClr val="tx1"/>
          </a:solidFill>
          <a:latin typeface="+mn-lt"/>
          <a:ea typeface="+mn-ea"/>
          <a:cs typeface="+mn-cs"/>
        </a:defRPr>
      </a:lvl1pPr>
      <a:lvl2pPr marL="342843" algn="l" defTabSz="342843" rtl="0" eaLnBrk="1" latinLnBrk="0" hangingPunct="1">
        <a:defRPr sz="1350" kern="1200">
          <a:solidFill>
            <a:schemeClr val="tx1"/>
          </a:solidFill>
          <a:latin typeface="+mn-lt"/>
          <a:ea typeface="+mn-ea"/>
          <a:cs typeface="+mn-cs"/>
        </a:defRPr>
      </a:lvl2pPr>
      <a:lvl3pPr marL="685685" algn="l" defTabSz="342843" rtl="0" eaLnBrk="1" latinLnBrk="0" hangingPunct="1">
        <a:defRPr sz="1350" kern="1200">
          <a:solidFill>
            <a:schemeClr val="tx1"/>
          </a:solidFill>
          <a:latin typeface="+mn-lt"/>
          <a:ea typeface="+mn-ea"/>
          <a:cs typeface="+mn-cs"/>
        </a:defRPr>
      </a:lvl3pPr>
      <a:lvl4pPr marL="1028527" algn="l" defTabSz="342843" rtl="0" eaLnBrk="1" latinLnBrk="0" hangingPunct="1">
        <a:defRPr sz="1350" kern="1200">
          <a:solidFill>
            <a:schemeClr val="tx1"/>
          </a:solidFill>
          <a:latin typeface="+mn-lt"/>
          <a:ea typeface="+mn-ea"/>
          <a:cs typeface="+mn-cs"/>
        </a:defRPr>
      </a:lvl4pPr>
      <a:lvl5pPr marL="1371369" algn="l" defTabSz="342843" rtl="0" eaLnBrk="1" latinLnBrk="0" hangingPunct="1">
        <a:defRPr sz="1350" kern="1200">
          <a:solidFill>
            <a:schemeClr val="tx1"/>
          </a:solidFill>
          <a:latin typeface="+mn-lt"/>
          <a:ea typeface="+mn-ea"/>
          <a:cs typeface="+mn-cs"/>
        </a:defRPr>
      </a:lvl5pPr>
      <a:lvl6pPr marL="1714211" algn="l" defTabSz="342843" rtl="0" eaLnBrk="1" latinLnBrk="0" hangingPunct="1">
        <a:defRPr sz="1350" kern="1200">
          <a:solidFill>
            <a:schemeClr val="tx1"/>
          </a:solidFill>
          <a:latin typeface="+mn-lt"/>
          <a:ea typeface="+mn-ea"/>
          <a:cs typeface="+mn-cs"/>
        </a:defRPr>
      </a:lvl6pPr>
      <a:lvl7pPr marL="2057054" algn="l" defTabSz="342843" rtl="0" eaLnBrk="1" latinLnBrk="0" hangingPunct="1">
        <a:defRPr sz="1350" kern="1200">
          <a:solidFill>
            <a:schemeClr val="tx1"/>
          </a:solidFill>
          <a:latin typeface="+mn-lt"/>
          <a:ea typeface="+mn-ea"/>
          <a:cs typeface="+mn-cs"/>
        </a:defRPr>
      </a:lvl7pPr>
      <a:lvl8pPr marL="2399896" algn="l" defTabSz="342843" rtl="0" eaLnBrk="1" latinLnBrk="0" hangingPunct="1">
        <a:defRPr sz="1350" kern="1200">
          <a:solidFill>
            <a:schemeClr val="tx1"/>
          </a:solidFill>
          <a:latin typeface="+mn-lt"/>
          <a:ea typeface="+mn-ea"/>
          <a:cs typeface="+mn-cs"/>
        </a:defRPr>
      </a:lvl8pPr>
      <a:lvl9pPr marL="2742738" algn="l" defTabSz="34284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8.tif"/><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30.tif"/><Relationship Id="rId4" Type="http://schemas.openxmlformats.org/officeDocument/2006/relationships/image" Target="../media/image29.tif"/></Relationships>
</file>

<file path=ppt/slides/_rels/slide1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image" Target="../media/image31.gif"/><Relationship Id="rId7"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34.tif"/><Relationship Id="rId5" Type="http://schemas.openxmlformats.org/officeDocument/2006/relationships/image" Target="../media/image33.png"/><Relationship Id="rId4" Type="http://schemas.openxmlformats.org/officeDocument/2006/relationships/image" Target="../media/image32.gif"/><Relationship Id="rId9"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jpg"/><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tif"/><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9.tif"/><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1.png"/><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3.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0CADF3-D300-624A-B898-F1F0FC834455}"/>
              </a:ext>
            </a:extLst>
          </p:cNvPr>
          <p:cNvSpPr txBox="1"/>
          <p:nvPr/>
        </p:nvSpPr>
        <p:spPr>
          <a:xfrm>
            <a:off x="150944" y="178497"/>
            <a:ext cx="8842111" cy="300082"/>
          </a:xfrm>
          <a:prstGeom prst="rect">
            <a:avLst/>
          </a:prstGeom>
          <a:noFill/>
        </p:spPr>
        <p:txBody>
          <a:bodyPr wrap="square" rtlCol="0">
            <a:spAutoFit/>
          </a:bodyPr>
          <a:lstStyle/>
          <a:p>
            <a:pPr>
              <a:buNone/>
            </a:pPr>
            <a:r>
              <a:rPr lang="en-GB" b="1" i="1" dirty="0">
                <a:solidFill>
                  <a:schemeClr val="tx2"/>
                </a:solidFill>
                <a:effectLst/>
                <a:latin typeface="Helvetica" pitchFamily="2" charset="0"/>
              </a:rPr>
              <a:t>Applications of the </a:t>
            </a:r>
            <a:r>
              <a:rPr lang="en-GB" b="1" i="1" dirty="0" err="1">
                <a:solidFill>
                  <a:schemeClr val="tx2"/>
                </a:solidFill>
                <a:effectLst/>
                <a:latin typeface="Helvetica" pitchFamily="2" charset="0"/>
              </a:rPr>
              <a:t>TimePix</a:t>
            </a:r>
            <a:r>
              <a:rPr lang="en-GB" b="1" i="1" dirty="0">
                <a:solidFill>
                  <a:schemeClr val="tx2"/>
                </a:solidFill>
                <a:effectLst/>
                <a:latin typeface="Helvetica" pitchFamily="2" charset="0"/>
              </a:rPr>
              <a:t> 4 Sensor to Low </a:t>
            </a:r>
            <a:r>
              <a:rPr lang="en-GB" b="1" i="1" dirty="0">
                <a:solidFill>
                  <a:schemeClr val="tx2"/>
                </a:solidFill>
                <a:latin typeface="Helvetica" pitchFamily="2" charset="0"/>
              </a:rPr>
              <a:t>F</a:t>
            </a:r>
            <a:r>
              <a:rPr lang="en-GB" b="1" i="1" dirty="0">
                <a:solidFill>
                  <a:schemeClr val="tx2"/>
                </a:solidFill>
                <a:effectLst/>
                <a:latin typeface="Helvetica" pitchFamily="2" charset="0"/>
              </a:rPr>
              <a:t>luence </a:t>
            </a:r>
            <a:r>
              <a:rPr lang="en-GB" b="1" i="1" dirty="0">
                <a:solidFill>
                  <a:schemeClr val="tx2"/>
                </a:solidFill>
                <a:latin typeface="Helvetica" pitchFamily="2" charset="0"/>
              </a:rPr>
              <a:t>I</a:t>
            </a:r>
            <a:r>
              <a:rPr lang="en-GB" b="1" i="1" dirty="0">
                <a:solidFill>
                  <a:schemeClr val="tx2"/>
                </a:solidFill>
                <a:effectLst/>
                <a:latin typeface="Helvetica" pitchFamily="2" charset="0"/>
              </a:rPr>
              <a:t>maging and Diffraction with Electrons</a:t>
            </a:r>
            <a:endParaRPr lang="en-GB" b="1" dirty="0">
              <a:solidFill>
                <a:schemeClr val="tx2"/>
              </a:solidFill>
              <a:effectLst/>
              <a:latin typeface="Helvetica" pitchFamily="2" charset="0"/>
            </a:endParaRPr>
          </a:p>
        </p:txBody>
      </p:sp>
      <p:sp>
        <p:nvSpPr>
          <p:cNvPr id="4" name="Rectangle 3">
            <a:extLst>
              <a:ext uri="{FF2B5EF4-FFF2-40B4-BE49-F238E27FC236}">
                <a16:creationId xmlns:a16="http://schemas.microsoft.com/office/drawing/2014/main" id="{A424B197-10D1-5A41-8474-C8879A26B2EB}"/>
              </a:ext>
            </a:extLst>
          </p:cNvPr>
          <p:cNvSpPr/>
          <p:nvPr/>
        </p:nvSpPr>
        <p:spPr>
          <a:xfrm>
            <a:off x="166990" y="692146"/>
            <a:ext cx="3865751" cy="2246769"/>
          </a:xfrm>
          <a:prstGeom prst="rect">
            <a:avLst/>
          </a:prstGeom>
        </p:spPr>
        <p:txBody>
          <a:bodyPr wrap="square">
            <a:spAutoFit/>
          </a:bodyPr>
          <a:lstStyle/>
          <a:p>
            <a:r>
              <a:rPr lang="en-GB" sz="1400" b="1" u="sng" dirty="0">
                <a:solidFill>
                  <a:schemeClr val="tx2"/>
                </a:solidFill>
              </a:rPr>
              <a:t>Angus Kirkland</a:t>
            </a:r>
            <a:endParaRPr lang="en-GB" sz="1400" b="1" dirty="0">
              <a:solidFill>
                <a:schemeClr val="tx2"/>
              </a:solidFill>
            </a:endParaRPr>
          </a:p>
          <a:p>
            <a:endParaRPr lang="en-GB" sz="1400" b="1" dirty="0">
              <a:solidFill>
                <a:schemeClr val="tx2"/>
              </a:solidFill>
            </a:endParaRPr>
          </a:p>
          <a:p>
            <a:r>
              <a:rPr lang="en-GB" sz="1400" b="1" dirty="0"/>
              <a:t>RFI</a:t>
            </a:r>
          </a:p>
          <a:p>
            <a:r>
              <a:rPr lang="en-GB" sz="1400" b="1" dirty="0">
                <a:solidFill>
                  <a:schemeClr val="tx2"/>
                </a:solidFill>
              </a:rPr>
              <a:t>Marcus Gallagher-Jones,</a:t>
            </a:r>
          </a:p>
          <a:p>
            <a:r>
              <a:rPr lang="en-GB" sz="1400" b="1" dirty="0">
                <a:solidFill>
                  <a:schemeClr val="tx2"/>
                </a:solidFill>
              </a:rPr>
              <a:t>Zhiyuan Ding</a:t>
            </a:r>
          </a:p>
          <a:p>
            <a:r>
              <a:rPr lang="en-GB" sz="1400" b="1" dirty="0">
                <a:solidFill>
                  <a:schemeClr val="tx2"/>
                </a:solidFill>
              </a:rPr>
              <a:t>Jon Barnard</a:t>
            </a:r>
          </a:p>
          <a:p>
            <a:endParaRPr lang="en-GB" sz="1400" b="1" dirty="0">
              <a:solidFill>
                <a:schemeClr val="tx2"/>
              </a:solidFill>
            </a:endParaRPr>
          </a:p>
          <a:p>
            <a:r>
              <a:rPr lang="en-GB" sz="1400" b="1" dirty="0"/>
              <a:t>Oxford</a:t>
            </a:r>
          </a:p>
          <a:p>
            <a:r>
              <a:rPr lang="en-GB" sz="1400" b="1" dirty="0">
                <a:solidFill>
                  <a:schemeClr val="tx2"/>
                </a:solidFill>
              </a:rPr>
              <a:t>Richard Plackett</a:t>
            </a:r>
          </a:p>
          <a:p>
            <a:r>
              <a:rPr lang="en-GB" sz="1400" b="1" dirty="0">
                <a:solidFill>
                  <a:schemeClr val="tx2"/>
                </a:solidFill>
              </a:rPr>
              <a:t>Nina Dimova</a:t>
            </a:r>
          </a:p>
        </p:txBody>
      </p:sp>
      <p:pic>
        <p:nvPicPr>
          <p:cNvPr id="8" name="Picture 7" descr="A blue and black logo&#10;&#10;Description automatically generated">
            <a:extLst>
              <a:ext uri="{FF2B5EF4-FFF2-40B4-BE49-F238E27FC236}">
                <a16:creationId xmlns:a16="http://schemas.microsoft.com/office/drawing/2014/main" id="{03BC1B2E-66AC-B9C1-C78A-082DC3591EF2}"/>
              </a:ext>
            </a:extLst>
          </p:cNvPr>
          <p:cNvPicPr>
            <a:picLocks noChangeAspect="1"/>
          </p:cNvPicPr>
          <p:nvPr/>
        </p:nvPicPr>
        <p:blipFill>
          <a:blip r:embed="rId3"/>
          <a:stretch>
            <a:fillRect/>
          </a:stretch>
        </p:blipFill>
        <p:spPr>
          <a:xfrm>
            <a:off x="250116" y="3951692"/>
            <a:ext cx="1745673" cy="434843"/>
          </a:xfrm>
          <a:prstGeom prst="rect">
            <a:avLst/>
          </a:prstGeom>
        </p:spPr>
      </p:pic>
      <p:pic>
        <p:nvPicPr>
          <p:cNvPr id="9" name="Picture 8" descr="main-coro_en_slide1.jpg">
            <a:extLst>
              <a:ext uri="{FF2B5EF4-FFF2-40B4-BE49-F238E27FC236}">
                <a16:creationId xmlns:a16="http://schemas.microsoft.com/office/drawing/2014/main" id="{12D34436-148F-4D9E-260E-F2EA25A0A544}"/>
              </a:ext>
            </a:extLst>
          </p:cNvPr>
          <p:cNvPicPr>
            <a:picLocks noChangeAspect="1"/>
          </p:cNvPicPr>
          <p:nvPr/>
        </p:nvPicPr>
        <p:blipFill rotWithShape="1">
          <a:blip r:embed="rId4">
            <a:extLst>
              <a:ext uri="{28A0092B-C50C-407E-A947-70E740481C1C}">
                <a14:useLocalDpi xmlns:a14="http://schemas.microsoft.com/office/drawing/2010/main" val="0"/>
              </a:ext>
            </a:extLst>
          </a:blip>
          <a:srcRect l="29313" r="29320"/>
          <a:stretch/>
        </p:blipFill>
        <p:spPr>
          <a:xfrm>
            <a:off x="2328527" y="3878566"/>
            <a:ext cx="1337729" cy="614690"/>
          </a:xfrm>
          <a:prstGeom prst="rect">
            <a:avLst/>
          </a:prstGeom>
        </p:spPr>
      </p:pic>
      <p:pic>
        <p:nvPicPr>
          <p:cNvPr id="6" name="Picture 2">
            <a:extLst>
              <a:ext uri="{FF2B5EF4-FFF2-40B4-BE49-F238E27FC236}">
                <a16:creationId xmlns:a16="http://schemas.microsoft.com/office/drawing/2014/main" id="{84566502-D009-1ED9-C4E1-FA64CD8CA3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948242" y="676362"/>
            <a:ext cx="2873852" cy="38306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E3D15D3-D6C3-04F5-B5BF-9CF25C31F356}"/>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pic>
        <p:nvPicPr>
          <p:cNvPr id="7" name="Picture 6" descr="A blue background with black lines and a logo&#10;&#10;AI-generated content may be incorrect.">
            <a:extLst>
              <a:ext uri="{FF2B5EF4-FFF2-40B4-BE49-F238E27FC236}">
                <a16:creationId xmlns:a16="http://schemas.microsoft.com/office/drawing/2014/main" id="{3DD53810-652C-BB8E-D584-42DEE900C709}"/>
              </a:ext>
            </a:extLst>
          </p:cNvPr>
          <p:cNvPicPr>
            <a:picLocks noChangeAspect="1"/>
          </p:cNvPicPr>
          <p:nvPr/>
        </p:nvPicPr>
        <p:blipFill>
          <a:blip r:embed="rId6"/>
          <a:stretch>
            <a:fillRect/>
          </a:stretch>
        </p:blipFill>
        <p:spPr>
          <a:xfrm>
            <a:off x="4032741" y="3865249"/>
            <a:ext cx="641734" cy="641734"/>
          </a:xfrm>
          <a:prstGeom prst="rect">
            <a:avLst/>
          </a:prstGeom>
        </p:spPr>
      </p:pic>
      <p:pic>
        <p:nvPicPr>
          <p:cNvPr id="2" name="Picture 1">
            <a:extLst>
              <a:ext uri="{FF2B5EF4-FFF2-40B4-BE49-F238E27FC236}">
                <a16:creationId xmlns:a16="http://schemas.microsoft.com/office/drawing/2014/main" id="{96254B93-27CC-D918-F6EF-E78E2A57D228}"/>
              </a:ext>
            </a:extLst>
          </p:cNvPr>
          <p:cNvPicPr>
            <a:picLocks noChangeAspect="1"/>
          </p:cNvPicPr>
          <p:nvPr/>
        </p:nvPicPr>
        <p:blipFill>
          <a:blip r:embed="rId7"/>
          <a:srcRect r="48603" b="4301"/>
          <a:stretch>
            <a:fillRect/>
          </a:stretch>
        </p:blipFill>
        <p:spPr>
          <a:xfrm>
            <a:off x="2365607" y="692146"/>
            <a:ext cx="2308246" cy="3013946"/>
          </a:xfrm>
          <a:prstGeom prst="rect">
            <a:avLst/>
          </a:prstGeom>
        </p:spPr>
      </p:pic>
    </p:spTree>
    <p:extLst>
      <p:ext uri="{BB962C8B-B14F-4D97-AF65-F5344CB8AC3E}">
        <p14:creationId xmlns:p14="http://schemas.microsoft.com/office/powerpoint/2010/main" val="4140508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itle 1"/>
          <p:cNvSpPr txBox="1">
            <a:spLocks noGrp="1"/>
          </p:cNvSpPr>
          <p:nvPr>
            <p:ph type="title"/>
          </p:nvPr>
        </p:nvSpPr>
        <p:spPr>
          <a:xfrm>
            <a:off x="137761" y="127390"/>
            <a:ext cx="7886700" cy="561980"/>
          </a:xfrm>
          <a:prstGeom prst="rect">
            <a:avLst/>
          </a:prstGeom>
        </p:spPr>
        <p:txBody>
          <a:bodyPr>
            <a:normAutofit/>
          </a:bodyPr>
          <a:lstStyle>
            <a:lvl1pPr algn="ctr"/>
          </a:lstStyle>
          <a:p>
            <a:pPr algn="l"/>
            <a:r>
              <a:rPr lang="en-GB" sz="2000" b="1" dirty="0">
                <a:solidFill>
                  <a:schemeClr val="tx2"/>
                </a:solidFill>
                <a:latin typeface="+mn-lt"/>
              </a:rPr>
              <a:t>Example: </a:t>
            </a:r>
            <a:r>
              <a:rPr sz="2000" b="1" dirty="0">
                <a:solidFill>
                  <a:schemeClr val="tx2"/>
                </a:solidFill>
                <a:latin typeface="+mn-lt"/>
              </a:rPr>
              <a:t>Insecticidal </a:t>
            </a:r>
            <a:r>
              <a:rPr lang="en-GB" sz="2000" b="1" dirty="0">
                <a:solidFill>
                  <a:schemeClr val="tx2"/>
                </a:solidFill>
                <a:latin typeface="+mn-lt"/>
              </a:rPr>
              <a:t>Proteins</a:t>
            </a:r>
            <a:r>
              <a:rPr sz="2000" b="1" dirty="0">
                <a:solidFill>
                  <a:schemeClr val="tx2"/>
                </a:solidFill>
                <a:latin typeface="+mn-lt"/>
              </a:rPr>
              <a:t> of </a:t>
            </a:r>
            <a:r>
              <a:rPr lang="en-GB" sz="2000" b="1" i="1" dirty="0">
                <a:solidFill>
                  <a:schemeClr val="tx2"/>
                </a:solidFill>
                <a:latin typeface="+mn-lt"/>
              </a:rPr>
              <a:t>Bacillus Thuringiensis</a:t>
            </a:r>
            <a:endParaRPr sz="2000" b="1" i="1" dirty="0">
              <a:solidFill>
                <a:schemeClr val="tx2"/>
              </a:solidFill>
              <a:latin typeface="+mn-lt"/>
            </a:endParaRPr>
          </a:p>
        </p:txBody>
      </p:sp>
      <p:pic>
        <p:nvPicPr>
          <p:cNvPr id="3" name="Picture 2" descr="A diagram of a caterpillar&#10;&#10;Description automatically generated">
            <a:extLst>
              <a:ext uri="{FF2B5EF4-FFF2-40B4-BE49-F238E27FC236}">
                <a16:creationId xmlns:a16="http://schemas.microsoft.com/office/drawing/2014/main" id="{3D4F23EA-0CEF-15DC-04F3-3E84B60C72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3907" y="813232"/>
            <a:ext cx="6265378" cy="3517035"/>
          </a:xfrm>
          <a:prstGeom prst="rect">
            <a:avLst/>
          </a:prstGeom>
        </p:spPr>
      </p:pic>
      <p:sp>
        <p:nvSpPr>
          <p:cNvPr id="2" name="TextBox 1">
            <a:extLst>
              <a:ext uri="{FF2B5EF4-FFF2-40B4-BE49-F238E27FC236}">
                <a16:creationId xmlns:a16="http://schemas.microsoft.com/office/drawing/2014/main" id="{42213388-BB79-8F71-3577-92E7740BFC76}"/>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oxin targets of high importance for human health"/>
          <p:cNvSpPr txBox="1">
            <a:spLocks noGrp="1"/>
          </p:cNvSpPr>
          <p:nvPr>
            <p:ph type="title"/>
          </p:nvPr>
        </p:nvSpPr>
        <p:spPr>
          <a:xfrm>
            <a:off x="165403" y="159478"/>
            <a:ext cx="7886700" cy="561980"/>
          </a:xfrm>
          <a:prstGeom prst="rect">
            <a:avLst/>
          </a:prstGeom>
        </p:spPr>
        <p:txBody>
          <a:bodyPr>
            <a:normAutofit/>
          </a:bodyPr>
          <a:lstStyle>
            <a:lvl1pPr defTabSz="859536">
              <a:defRPr sz="4136"/>
            </a:lvl1pPr>
          </a:lstStyle>
          <a:p>
            <a:pPr algn="l"/>
            <a:r>
              <a:rPr lang="en-GB" sz="2000" b="1" dirty="0">
                <a:solidFill>
                  <a:schemeClr val="tx2"/>
                </a:solidFill>
                <a:latin typeface="+mn-lt"/>
              </a:rPr>
              <a:t>Protein</a:t>
            </a:r>
            <a:r>
              <a:rPr sz="2000" b="1" dirty="0">
                <a:solidFill>
                  <a:schemeClr val="tx2"/>
                </a:solidFill>
                <a:latin typeface="+mn-lt"/>
              </a:rPr>
              <a:t> </a:t>
            </a:r>
            <a:r>
              <a:rPr lang="en-GB" sz="2000" b="1" dirty="0">
                <a:solidFill>
                  <a:schemeClr val="tx2"/>
                </a:solidFill>
                <a:latin typeface="+mn-lt"/>
              </a:rPr>
              <a:t>T</a:t>
            </a:r>
            <a:r>
              <a:rPr sz="2000" b="1" dirty="0" err="1">
                <a:solidFill>
                  <a:schemeClr val="tx2"/>
                </a:solidFill>
                <a:latin typeface="+mn-lt"/>
              </a:rPr>
              <a:t>argets</a:t>
            </a:r>
            <a:r>
              <a:rPr sz="2000" b="1" dirty="0">
                <a:solidFill>
                  <a:schemeClr val="tx2"/>
                </a:solidFill>
                <a:latin typeface="+mn-lt"/>
              </a:rPr>
              <a:t> of </a:t>
            </a:r>
            <a:r>
              <a:rPr lang="en-GB" sz="2000" b="1" dirty="0">
                <a:solidFill>
                  <a:schemeClr val="tx2"/>
                </a:solidFill>
                <a:latin typeface="+mn-lt"/>
              </a:rPr>
              <a:t>H</a:t>
            </a:r>
            <a:r>
              <a:rPr sz="2000" b="1" dirty="0" err="1">
                <a:solidFill>
                  <a:schemeClr val="tx2"/>
                </a:solidFill>
                <a:latin typeface="+mn-lt"/>
              </a:rPr>
              <a:t>igh</a:t>
            </a:r>
            <a:r>
              <a:rPr sz="2000" b="1" dirty="0">
                <a:solidFill>
                  <a:schemeClr val="tx2"/>
                </a:solidFill>
                <a:latin typeface="+mn-lt"/>
              </a:rPr>
              <a:t> </a:t>
            </a:r>
            <a:r>
              <a:rPr lang="en-GB" sz="2000" b="1" dirty="0">
                <a:solidFill>
                  <a:schemeClr val="tx2"/>
                </a:solidFill>
                <a:latin typeface="+mn-lt"/>
              </a:rPr>
              <a:t>I</a:t>
            </a:r>
            <a:r>
              <a:rPr sz="2000" b="1" dirty="0" err="1">
                <a:solidFill>
                  <a:schemeClr val="tx2"/>
                </a:solidFill>
                <a:latin typeface="+mn-lt"/>
              </a:rPr>
              <a:t>mportance</a:t>
            </a:r>
            <a:r>
              <a:rPr sz="2000" b="1" dirty="0">
                <a:solidFill>
                  <a:schemeClr val="tx2"/>
                </a:solidFill>
                <a:latin typeface="+mn-lt"/>
              </a:rPr>
              <a:t> for </a:t>
            </a:r>
            <a:r>
              <a:rPr lang="en-GB" sz="2000" b="1" dirty="0">
                <a:solidFill>
                  <a:schemeClr val="tx2"/>
                </a:solidFill>
                <a:latin typeface="+mn-lt"/>
              </a:rPr>
              <a:t>H</a:t>
            </a:r>
            <a:r>
              <a:rPr sz="2000" b="1" dirty="0" err="1">
                <a:solidFill>
                  <a:schemeClr val="tx2"/>
                </a:solidFill>
                <a:latin typeface="+mn-lt"/>
              </a:rPr>
              <a:t>uman</a:t>
            </a:r>
            <a:r>
              <a:rPr sz="2000" b="1" dirty="0">
                <a:solidFill>
                  <a:schemeClr val="tx2"/>
                </a:solidFill>
                <a:latin typeface="+mn-lt"/>
              </a:rPr>
              <a:t> </a:t>
            </a:r>
            <a:r>
              <a:rPr lang="en-GB" sz="2000" b="1" dirty="0">
                <a:solidFill>
                  <a:schemeClr val="tx2"/>
                </a:solidFill>
                <a:latin typeface="+mn-lt"/>
              </a:rPr>
              <a:t>H</a:t>
            </a:r>
            <a:r>
              <a:rPr sz="2000" b="1" dirty="0" err="1">
                <a:solidFill>
                  <a:schemeClr val="tx2"/>
                </a:solidFill>
                <a:latin typeface="+mn-lt"/>
              </a:rPr>
              <a:t>ealth</a:t>
            </a:r>
            <a:endParaRPr sz="2000" b="1" dirty="0">
              <a:solidFill>
                <a:schemeClr val="tx2"/>
              </a:solidFill>
              <a:latin typeface="+mn-lt"/>
            </a:endParaRPr>
          </a:p>
        </p:txBody>
      </p:sp>
      <p:pic>
        <p:nvPicPr>
          <p:cNvPr id="126" name="Image" descr="Image"/>
          <p:cNvPicPr>
            <a:picLocks noChangeAspect="1"/>
          </p:cNvPicPr>
          <p:nvPr/>
        </p:nvPicPr>
        <p:blipFill>
          <a:blip r:embed="rId3"/>
          <a:srcRect l="7367" r="3442"/>
          <a:stretch>
            <a:fillRect/>
          </a:stretch>
        </p:blipFill>
        <p:spPr>
          <a:xfrm>
            <a:off x="140066" y="1234808"/>
            <a:ext cx="2762173" cy="2219897"/>
          </a:xfrm>
          <a:prstGeom prst="rect">
            <a:avLst/>
          </a:prstGeom>
          <a:ln w="12700">
            <a:miter lim="400000"/>
          </a:ln>
        </p:spPr>
      </p:pic>
      <p:pic>
        <p:nvPicPr>
          <p:cNvPr id="127" name="Image" descr="Image"/>
          <p:cNvPicPr>
            <a:picLocks noChangeAspect="1"/>
          </p:cNvPicPr>
          <p:nvPr/>
        </p:nvPicPr>
        <p:blipFill>
          <a:blip r:embed="rId4"/>
          <a:stretch>
            <a:fillRect/>
          </a:stretch>
        </p:blipFill>
        <p:spPr>
          <a:xfrm>
            <a:off x="2958555" y="1235255"/>
            <a:ext cx="2776076" cy="2220861"/>
          </a:xfrm>
          <a:prstGeom prst="rect">
            <a:avLst/>
          </a:prstGeom>
          <a:ln w="12700">
            <a:miter lim="400000"/>
          </a:ln>
        </p:spPr>
      </p:pic>
      <p:sp>
        <p:nvSpPr>
          <p:cNvPr id="128" name="Mosquitoes"/>
          <p:cNvSpPr txBox="1"/>
          <p:nvPr/>
        </p:nvSpPr>
        <p:spPr>
          <a:xfrm>
            <a:off x="1092817" y="3649612"/>
            <a:ext cx="93313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rIns="34289">
            <a:spAutoFit/>
          </a:bodyPr>
          <a:lstStyle/>
          <a:p>
            <a:r>
              <a:rPr sz="1400" dirty="0"/>
              <a:t>Mosquitoes</a:t>
            </a:r>
            <a:endParaRPr lang="en-GB" sz="1400" dirty="0"/>
          </a:p>
          <a:p>
            <a:endParaRPr lang="en-GB" sz="1400" dirty="0"/>
          </a:p>
        </p:txBody>
      </p:sp>
      <p:sp>
        <p:nvSpPr>
          <p:cNvPr id="129" name="Black flies"/>
          <p:cNvSpPr txBox="1"/>
          <p:nvPr/>
        </p:nvSpPr>
        <p:spPr>
          <a:xfrm>
            <a:off x="4108753" y="3649612"/>
            <a:ext cx="79059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rIns="34289">
            <a:spAutoFit/>
          </a:bodyPr>
          <a:lstStyle/>
          <a:p>
            <a:r>
              <a:rPr sz="1400" dirty="0"/>
              <a:t>Black flies</a:t>
            </a:r>
            <a:endParaRPr lang="en-GB" sz="1400" dirty="0"/>
          </a:p>
          <a:p>
            <a:endParaRPr lang="en-GB" sz="1400" dirty="0"/>
          </a:p>
        </p:txBody>
      </p:sp>
      <p:pic>
        <p:nvPicPr>
          <p:cNvPr id="130" name="Image" descr="Image"/>
          <p:cNvPicPr>
            <a:picLocks noChangeAspect="1"/>
          </p:cNvPicPr>
          <p:nvPr/>
        </p:nvPicPr>
        <p:blipFill>
          <a:blip r:embed="rId5"/>
          <a:srcRect l="2806" r="5357"/>
          <a:stretch>
            <a:fillRect/>
          </a:stretch>
        </p:blipFill>
        <p:spPr>
          <a:xfrm>
            <a:off x="5790735" y="1235255"/>
            <a:ext cx="3213066" cy="2219028"/>
          </a:xfrm>
          <a:prstGeom prst="rect">
            <a:avLst/>
          </a:prstGeom>
          <a:ln w="12700">
            <a:miter lim="400000"/>
          </a:ln>
        </p:spPr>
      </p:pic>
      <p:sp>
        <p:nvSpPr>
          <p:cNvPr id="131" name="Hook worms"/>
          <p:cNvSpPr txBox="1"/>
          <p:nvPr/>
        </p:nvSpPr>
        <p:spPr>
          <a:xfrm>
            <a:off x="7039701" y="3649612"/>
            <a:ext cx="989308"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rIns="34289">
            <a:spAutoFit/>
          </a:bodyPr>
          <a:lstStyle/>
          <a:p>
            <a:r>
              <a:rPr sz="1400" dirty="0"/>
              <a:t>Hook worms</a:t>
            </a:r>
          </a:p>
        </p:txBody>
      </p:sp>
      <p:sp>
        <p:nvSpPr>
          <p:cNvPr id="3" name="TextBox 2">
            <a:extLst>
              <a:ext uri="{FF2B5EF4-FFF2-40B4-BE49-F238E27FC236}">
                <a16:creationId xmlns:a16="http://schemas.microsoft.com/office/drawing/2014/main" id="{4E6D3EC4-9233-0649-1A2E-131D9C064AC7}"/>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B72F00-763D-DE6F-DF87-9ABB48E670EE}"/>
              </a:ext>
            </a:extLst>
          </p:cNvPr>
          <p:cNvSpPr>
            <a:spLocks noGrp="1"/>
          </p:cNvSpPr>
          <p:nvPr>
            <p:ph type="body" sz="quarter" idx="10"/>
          </p:nvPr>
        </p:nvSpPr>
        <p:spPr>
          <a:xfrm>
            <a:off x="235348" y="147229"/>
            <a:ext cx="8281716" cy="288788"/>
          </a:xfrm>
        </p:spPr>
        <p:txBody>
          <a:bodyPr/>
          <a:lstStyle/>
          <a:p>
            <a:r>
              <a:rPr lang="en-GB" sz="2000" dirty="0" err="1">
                <a:solidFill>
                  <a:schemeClr val="tx2"/>
                </a:solidFill>
                <a:latin typeface="+mj-lt"/>
              </a:rPr>
              <a:t>SerialED</a:t>
            </a:r>
            <a:r>
              <a:rPr lang="en-GB" sz="2000" dirty="0">
                <a:solidFill>
                  <a:schemeClr val="tx2"/>
                </a:solidFill>
                <a:latin typeface="+mj-lt"/>
              </a:rPr>
              <a:t> – A scanning nanobeam technique</a:t>
            </a:r>
          </a:p>
          <a:p>
            <a:endParaRPr lang="en-US" dirty="0"/>
          </a:p>
        </p:txBody>
      </p:sp>
      <p:sp>
        <p:nvSpPr>
          <p:cNvPr id="4" name="TextBox 7">
            <a:extLst>
              <a:ext uri="{FF2B5EF4-FFF2-40B4-BE49-F238E27FC236}">
                <a16:creationId xmlns:a16="http://schemas.microsoft.com/office/drawing/2014/main" id="{9798ECB9-DA1B-93DB-399E-5F31FBE3C21A}"/>
              </a:ext>
            </a:extLst>
          </p:cNvPr>
          <p:cNvSpPr txBox="1"/>
          <p:nvPr/>
        </p:nvSpPr>
        <p:spPr>
          <a:xfrm>
            <a:off x="316705" y="4417138"/>
            <a:ext cx="2837634"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rIns="34289">
            <a:spAutoFit/>
          </a:bodyPr>
          <a:lstStyle/>
          <a:p>
            <a:pPr>
              <a:defRPr sz="1200">
                <a:solidFill>
                  <a:srgbClr val="222222"/>
                </a:solidFill>
              </a:defRPr>
            </a:pPr>
            <a:r>
              <a:rPr sz="1000" dirty="0"/>
              <a:t>B</a:t>
            </a:r>
            <a:r>
              <a:rPr sz="1000" dirty="0">
                <a:solidFill>
                  <a:srgbClr val="202122"/>
                </a:solidFill>
              </a:rPr>
              <a:t>ü</a:t>
            </a:r>
            <a:r>
              <a:rPr sz="1000" dirty="0"/>
              <a:t>cker et al</a:t>
            </a:r>
            <a:r>
              <a:rPr lang="en-GB" sz="1000" dirty="0"/>
              <a:t>.,</a:t>
            </a:r>
            <a:r>
              <a:rPr sz="1000" dirty="0"/>
              <a:t>  </a:t>
            </a:r>
            <a:r>
              <a:rPr sz="1000" i="1" dirty="0"/>
              <a:t>Nature Communications</a:t>
            </a:r>
            <a:r>
              <a:rPr lang="en-GB" sz="1000" i="1" dirty="0"/>
              <a:t>,</a:t>
            </a:r>
            <a:r>
              <a:rPr sz="1000" dirty="0">
                <a:solidFill>
                  <a:srgbClr val="000000"/>
                </a:solidFill>
              </a:rPr>
              <a:t> </a:t>
            </a:r>
            <a:r>
              <a:rPr sz="1000" b="1" dirty="0"/>
              <a:t>11</a:t>
            </a:r>
            <a:r>
              <a:rPr sz="1000" dirty="0"/>
              <a:t>, 996</a:t>
            </a:r>
            <a:r>
              <a:rPr lang="en-GB" sz="1000" dirty="0"/>
              <a:t>. 2020</a:t>
            </a:r>
            <a:endParaRPr sz="1000" dirty="0"/>
          </a:p>
        </p:txBody>
      </p:sp>
      <p:pic>
        <p:nvPicPr>
          <p:cNvPr id="5" name="Picture 5" descr="Picture 5">
            <a:extLst>
              <a:ext uri="{FF2B5EF4-FFF2-40B4-BE49-F238E27FC236}">
                <a16:creationId xmlns:a16="http://schemas.microsoft.com/office/drawing/2014/main" id="{92A256B7-B666-5F56-FE15-70A4B1020F64}"/>
              </a:ext>
            </a:extLst>
          </p:cNvPr>
          <p:cNvPicPr>
            <a:picLocks/>
          </p:cNvPicPr>
          <p:nvPr/>
        </p:nvPicPr>
        <p:blipFill>
          <a:blip r:embed="rId3"/>
          <a:stretch>
            <a:fillRect/>
          </a:stretch>
        </p:blipFill>
        <p:spPr>
          <a:xfrm>
            <a:off x="3415203" y="2395395"/>
            <a:ext cx="2589924" cy="1994264"/>
          </a:xfrm>
          <a:prstGeom prst="rect">
            <a:avLst/>
          </a:prstGeom>
          <a:ln w="12700">
            <a:miter lim="400000"/>
          </a:ln>
        </p:spPr>
      </p:pic>
      <p:pic>
        <p:nvPicPr>
          <p:cNvPr id="6" name="Serial_ED_movie_toon.gif" descr="Serial_ED_movie_toon.gif">
            <a:extLst>
              <a:ext uri="{FF2B5EF4-FFF2-40B4-BE49-F238E27FC236}">
                <a16:creationId xmlns:a16="http://schemas.microsoft.com/office/drawing/2014/main" id="{D2286479-25C2-BC22-9B53-1F0BCC3CAD75}"/>
              </a:ext>
            </a:extLst>
          </p:cNvPr>
          <p:cNvPicPr>
            <a:picLocks/>
          </p:cNvPicPr>
          <p:nvPr/>
        </p:nvPicPr>
        <p:blipFill>
          <a:blip r:embed="rId4"/>
          <a:stretch>
            <a:fillRect/>
          </a:stretch>
        </p:blipFill>
        <p:spPr>
          <a:xfrm>
            <a:off x="3435117" y="766605"/>
            <a:ext cx="2570010" cy="1469151"/>
          </a:xfrm>
          <a:prstGeom prst="rect">
            <a:avLst/>
          </a:prstGeom>
          <a:ln w="12700">
            <a:miter lim="400000"/>
          </a:ln>
        </p:spPr>
      </p:pic>
      <p:pic>
        <p:nvPicPr>
          <p:cNvPr id="7" name="Picture 2" descr="Fig. 1">
            <a:extLst>
              <a:ext uri="{FF2B5EF4-FFF2-40B4-BE49-F238E27FC236}">
                <a16:creationId xmlns:a16="http://schemas.microsoft.com/office/drawing/2014/main" id="{C1232687-1649-9141-5C70-5FB91696B07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65" t="6685" r="47904"/>
          <a:stretch/>
        </p:blipFill>
        <p:spPr bwMode="auto">
          <a:xfrm>
            <a:off x="265546" y="766605"/>
            <a:ext cx="2632451" cy="326630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6C42038-DD1B-A74F-B677-28133F6C7883}"/>
              </a:ext>
            </a:extLst>
          </p:cNvPr>
          <p:cNvSpPr txBox="1"/>
          <p:nvPr/>
        </p:nvSpPr>
        <p:spPr>
          <a:xfrm>
            <a:off x="6323421" y="1894685"/>
            <a:ext cx="2295726" cy="18352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hangingPunct="0"/>
            <a:r>
              <a:rPr lang="en-US" dirty="0" err="1">
                <a:solidFill>
                  <a:srgbClr val="000000"/>
                </a:solidFill>
                <a:latin typeface="Corbel"/>
                <a:ea typeface="Corbel"/>
                <a:cs typeface="Corbel"/>
                <a:sym typeface="Corbel"/>
              </a:rPr>
              <a:t>SerialED</a:t>
            </a:r>
            <a:r>
              <a:rPr lang="en-US" dirty="0">
                <a:solidFill>
                  <a:srgbClr val="000000"/>
                </a:solidFill>
                <a:latin typeface="Corbel"/>
                <a:ea typeface="Corbel"/>
                <a:cs typeface="Corbel"/>
                <a:sym typeface="Corbel"/>
              </a:rPr>
              <a:t> combines STEM with parallel nanobeam diffraction to capture single diffraction patterns.</a:t>
            </a:r>
          </a:p>
          <a:p>
            <a:pPr hangingPunct="0"/>
            <a:endParaRPr lang="en-US" sz="1013" dirty="0"/>
          </a:p>
          <a:p>
            <a:pPr hangingPunct="0"/>
            <a:endParaRPr lang="en-US" sz="1013" dirty="0"/>
          </a:p>
          <a:p>
            <a:pPr hangingPunct="0"/>
            <a:r>
              <a:rPr lang="en-US" dirty="0">
                <a:solidFill>
                  <a:srgbClr val="000000"/>
                </a:solidFill>
                <a:latin typeface="Corbel"/>
                <a:ea typeface="Corbel"/>
                <a:cs typeface="Corbel"/>
                <a:sym typeface="Corbel"/>
              </a:rPr>
              <a:t>Data collection is similar to fixed target serial crystallography.</a:t>
            </a:r>
          </a:p>
        </p:txBody>
      </p:sp>
      <p:pic>
        <p:nvPicPr>
          <p:cNvPr id="9" name="Image" descr="Image">
            <a:extLst>
              <a:ext uri="{FF2B5EF4-FFF2-40B4-BE49-F238E27FC236}">
                <a16:creationId xmlns:a16="http://schemas.microsoft.com/office/drawing/2014/main" id="{AC20C099-83F6-ED76-62E2-E6ED949FF584}"/>
              </a:ext>
            </a:extLst>
          </p:cNvPr>
          <p:cNvPicPr>
            <a:picLocks noChangeAspect="1"/>
          </p:cNvPicPr>
          <p:nvPr/>
        </p:nvPicPr>
        <p:blipFill>
          <a:blip r:embed="rId6"/>
          <a:stretch>
            <a:fillRect/>
          </a:stretch>
        </p:blipFill>
        <p:spPr>
          <a:xfrm>
            <a:off x="6501545" y="1144384"/>
            <a:ext cx="1113300" cy="397819"/>
          </a:xfrm>
          <a:prstGeom prst="rect">
            <a:avLst/>
          </a:prstGeom>
          <a:ln w="12700">
            <a:miter lim="400000"/>
          </a:ln>
        </p:spPr>
      </p:pic>
      <p:pic>
        <p:nvPicPr>
          <p:cNvPr id="11" name="Picture 2">
            <a:extLst>
              <a:ext uri="{FF2B5EF4-FFF2-40B4-BE49-F238E27FC236}">
                <a16:creationId xmlns:a16="http://schemas.microsoft.com/office/drawing/2014/main" id="{E54B335B-CBCB-8AF7-9D84-4FD1A8E7B8B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8497" b="27046"/>
          <a:stretch>
            <a:fillRect/>
          </a:stretch>
        </p:blipFill>
        <p:spPr bwMode="auto">
          <a:xfrm>
            <a:off x="6501545" y="765982"/>
            <a:ext cx="1328749" cy="32774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ox_small_cmyk_pos_rect.jpg">
            <a:extLst>
              <a:ext uri="{FF2B5EF4-FFF2-40B4-BE49-F238E27FC236}">
                <a16:creationId xmlns:a16="http://schemas.microsoft.com/office/drawing/2014/main" id="{D4E5A228-147A-12A8-A3F4-892BE945EB1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59716" y="4466063"/>
            <a:ext cx="1604057" cy="415863"/>
          </a:xfrm>
          <a:prstGeom prst="rect">
            <a:avLst/>
          </a:prstGeom>
        </p:spPr>
      </p:pic>
      <p:pic>
        <p:nvPicPr>
          <p:cNvPr id="13" name="Picture 12" descr="Logo&#10;&#10;Description automatically generated">
            <a:extLst>
              <a:ext uri="{FF2B5EF4-FFF2-40B4-BE49-F238E27FC236}">
                <a16:creationId xmlns:a16="http://schemas.microsoft.com/office/drawing/2014/main" id="{7A18F183-F4D7-7567-C6CD-014F45C74963}"/>
              </a:ext>
            </a:extLst>
          </p:cNvPr>
          <p:cNvPicPr>
            <a:picLocks noChangeAspect="1"/>
          </p:cNvPicPr>
          <p:nvPr/>
        </p:nvPicPr>
        <p:blipFill>
          <a:blip r:embed="rId9"/>
          <a:stretch>
            <a:fillRect/>
          </a:stretch>
        </p:blipFill>
        <p:spPr>
          <a:xfrm>
            <a:off x="5699518" y="4460348"/>
            <a:ext cx="1604057" cy="415863"/>
          </a:xfrm>
          <a:prstGeom prst="rect">
            <a:avLst/>
          </a:prstGeom>
        </p:spPr>
      </p:pic>
      <p:sp>
        <p:nvSpPr>
          <p:cNvPr id="15" name="TextBox 14">
            <a:extLst>
              <a:ext uri="{FF2B5EF4-FFF2-40B4-BE49-F238E27FC236}">
                <a16:creationId xmlns:a16="http://schemas.microsoft.com/office/drawing/2014/main" id="{5645C656-6FB7-ABC4-BFF5-7EAA55A924B5}"/>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1429417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94DFBB-AB3B-06AB-9D44-610FEBB720D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08E42824-657B-BCED-3C94-272B673F228A}"/>
              </a:ext>
            </a:extLst>
          </p:cNvPr>
          <p:cNvSpPr/>
          <p:nvPr/>
        </p:nvSpPr>
        <p:spPr>
          <a:xfrm>
            <a:off x="8064166" y="4608214"/>
            <a:ext cx="902369" cy="276997"/>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hangingPunct="0"/>
            <a:endParaRPr lang="en-US">
              <a:solidFill>
                <a:srgbClr val="000000"/>
              </a:solidFill>
              <a:latin typeface="Corbel"/>
              <a:ea typeface="Corbel"/>
              <a:cs typeface="Corbel"/>
              <a:sym typeface="Corbel"/>
            </a:endParaRPr>
          </a:p>
        </p:txBody>
      </p:sp>
      <p:pic>
        <p:nvPicPr>
          <p:cNvPr id="8" name="Picture 7" descr="A picture containing text, screenshot&#10;&#10;Description automatically generated">
            <a:extLst>
              <a:ext uri="{FF2B5EF4-FFF2-40B4-BE49-F238E27FC236}">
                <a16:creationId xmlns:a16="http://schemas.microsoft.com/office/drawing/2014/main" id="{6A8F3684-72FB-7AA5-20D0-0F24701A23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857" y="711712"/>
            <a:ext cx="6508603" cy="3653569"/>
          </a:xfrm>
          <a:prstGeom prst="rect">
            <a:avLst/>
          </a:prstGeom>
        </p:spPr>
      </p:pic>
      <p:sp>
        <p:nvSpPr>
          <p:cNvPr id="10" name="TextBox 9">
            <a:extLst>
              <a:ext uri="{FF2B5EF4-FFF2-40B4-BE49-F238E27FC236}">
                <a16:creationId xmlns:a16="http://schemas.microsoft.com/office/drawing/2014/main" id="{2DC86F84-E1C8-DED9-A93B-C811A130BF11}"/>
              </a:ext>
            </a:extLst>
          </p:cNvPr>
          <p:cNvSpPr txBox="1"/>
          <p:nvPr/>
        </p:nvSpPr>
        <p:spPr>
          <a:xfrm>
            <a:off x="6676205" y="1633361"/>
            <a:ext cx="2329938" cy="16280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marL="214313" indent="-214313" hangingPunct="0">
              <a:buFont typeface="Arial" panose="020B0604020202020204" pitchFamily="34" charset="0"/>
              <a:buChar char="•"/>
            </a:pPr>
            <a:r>
              <a:rPr lang="en-US" sz="1013" dirty="0">
                <a:solidFill>
                  <a:srgbClr val="000000"/>
                </a:solidFill>
                <a:latin typeface="+mj-ea"/>
                <a:ea typeface="+mj-ea"/>
                <a:cs typeface="Corbel"/>
                <a:sym typeface="Corbel"/>
              </a:rPr>
              <a:t>STEM scan has a total fluence of </a:t>
            </a:r>
            <a:r>
              <a:rPr lang="en-GB" sz="1013" dirty="0">
                <a:solidFill>
                  <a:srgbClr val="000000"/>
                </a:solidFill>
                <a:latin typeface="+mj-ea"/>
                <a:ea typeface="+mj-ea"/>
              </a:rPr>
              <a:t>0.004 e-/Å^2</a:t>
            </a:r>
            <a:br>
              <a:rPr lang="en-GB" sz="1013" dirty="0">
                <a:solidFill>
                  <a:srgbClr val="000000"/>
                </a:solidFill>
                <a:latin typeface="+mj-ea"/>
                <a:ea typeface="+mj-ea"/>
              </a:rPr>
            </a:br>
            <a:endParaRPr lang="en-GB" sz="1013" dirty="0">
              <a:solidFill>
                <a:srgbClr val="000000"/>
              </a:solidFill>
              <a:latin typeface="+mj-ea"/>
              <a:ea typeface="+mj-ea"/>
            </a:endParaRPr>
          </a:p>
          <a:p>
            <a:pPr marL="214313" indent="-214313" hangingPunct="0">
              <a:buFont typeface="Arial" panose="020B0604020202020204" pitchFamily="34" charset="0"/>
              <a:buChar char="•"/>
            </a:pPr>
            <a:r>
              <a:rPr lang="en-GB" sz="1013" dirty="0">
                <a:latin typeface="+mj-ea"/>
                <a:ea typeface="+mj-ea"/>
                <a:cs typeface="Corbel"/>
                <a:sym typeface="Corbel"/>
              </a:rPr>
              <a:t>Diffraction data is taken as </a:t>
            </a:r>
            <a:r>
              <a:rPr lang="en-GB" sz="1013" dirty="0">
                <a:latin typeface="+mj-ea"/>
                <a:ea typeface="+mj-ea"/>
              </a:rPr>
              <a:t>’dose-fractionated’ frames (5 </a:t>
            </a:r>
            <a:r>
              <a:rPr lang="en-GB" sz="1013" dirty="0" err="1">
                <a:latin typeface="+mj-ea"/>
                <a:ea typeface="+mj-ea"/>
              </a:rPr>
              <a:t>ms</a:t>
            </a:r>
            <a:r>
              <a:rPr lang="en-GB" sz="1013" dirty="0">
                <a:latin typeface="+mj-ea"/>
                <a:ea typeface="+mj-ea"/>
              </a:rPr>
              <a:t> x 10) on a </a:t>
            </a:r>
            <a:r>
              <a:rPr lang="en-GB" sz="1013" dirty="0" err="1">
                <a:latin typeface="+mj-ea"/>
                <a:ea typeface="+mj-ea"/>
              </a:rPr>
              <a:t>MerlinEM</a:t>
            </a:r>
            <a:r>
              <a:rPr lang="en-GB" sz="1013" dirty="0">
                <a:latin typeface="+mj-ea"/>
                <a:ea typeface="+mj-ea"/>
              </a:rPr>
              <a:t> 4s detector.  </a:t>
            </a:r>
            <a:br>
              <a:rPr lang="en-GB" sz="1013" dirty="0">
                <a:latin typeface="+mj-ea"/>
                <a:ea typeface="+mj-ea"/>
              </a:rPr>
            </a:br>
            <a:endParaRPr lang="en-GB" sz="1013" dirty="0">
              <a:latin typeface="+mj-ea"/>
              <a:ea typeface="+mj-ea"/>
            </a:endParaRPr>
          </a:p>
          <a:p>
            <a:pPr marL="214313" indent="-214313" hangingPunct="0">
              <a:buFont typeface="Arial" panose="020B0604020202020204" pitchFamily="34" charset="0"/>
              <a:buChar char="•"/>
            </a:pPr>
            <a:r>
              <a:rPr lang="en-GB" sz="1013" dirty="0">
                <a:solidFill>
                  <a:srgbClr val="000000"/>
                </a:solidFill>
                <a:latin typeface="+mj-ea"/>
                <a:ea typeface="+mj-ea"/>
                <a:cs typeface="Corbel"/>
                <a:sym typeface="Corbel"/>
              </a:rPr>
              <a:t>Microscope, scan coils and detector fully automated via python scripting.</a:t>
            </a:r>
            <a:endParaRPr lang="en-US" sz="1013" dirty="0">
              <a:solidFill>
                <a:srgbClr val="000000"/>
              </a:solidFill>
              <a:latin typeface="+mj-ea"/>
              <a:ea typeface="+mj-ea"/>
              <a:cs typeface="Corbel"/>
              <a:sym typeface="Corbel"/>
            </a:endParaRPr>
          </a:p>
        </p:txBody>
      </p:sp>
      <p:sp>
        <p:nvSpPr>
          <p:cNvPr id="2" name="Text Placeholder 1">
            <a:extLst>
              <a:ext uri="{FF2B5EF4-FFF2-40B4-BE49-F238E27FC236}">
                <a16:creationId xmlns:a16="http://schemas.microsoft.com/office/drawing/2014/main" id="{5F49F7E7-4398-2487-161A-F2D70D95BC7A}"/>
              </a:ext>
            </a:extLst>
          </p:cNvPr>
          <p:cNvSpPr>
            <a:spLocks noGrp="1"/>
          </p:cNvSpPr>
          <p:nvPr>
            <p:ph type="body" sz="quarter" idx="10"/>
          </p:nvPr>
        </p:nvSpPr>
        <p:spPr>
          <a:xfrm>
            <a:off x="233634" y="166007"/>
            <a:ext cx="8281716" cy="288788"/>
          </a:xfrm>
        </p:spPr>
        <p:txBody>
          <a:bodyPr/>
          <a:lstStyle/>
          <a:p>
            <a:r>
              <a:rPr lang="en-US" sz="2000" dirty="0" err="1">
                <a:solidFill>
                  <a:schemeClr val="tx2"/>
                </a:solidFill>
                <a:latin typeface="+mj-lt"/>
              </a:rPr>
              <a:t>SerialED</a:t>
            </a:r>
            <a:r>
              <a:rPr lang="en-US" sz="2000" dirty="0">
                <a:solidFill>
                  <a:schemeClr val="tx2"/>
                </a:solidFill>
                <a:latin typeface="+mj-lt"/>
              </a:rPr>
              <a:t> Workflow</a:t>
            </a:r>
          </a:p>
        </p:txBody>
      </p:sp>
      <p:pic>
        <p:nvPicPr>
          <p:cNvPr id="4" name="Picture 3" descr="ox_small_cmyk_pos_rect.jpg">
            <a:extLst>
              <a:ext uri="{FF2B5EF4-FFF2-40B4-BE49-F238E27FC236}">
                <a16:creationId xmlns:a16="http://schemas.microsoft.com/office/drawing/2014/main" id="{85A3A2EA-1256-325C-E44A-9E51E4EC72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9716" y="4466063"/>
            <a:ext cx="1604057" cy="415863"/>
          </a:xfrm>
          <a:prstGeom prst="rect">
            <a:avLst/>
          </a:prstGeom>
        </p:spPr>
      </p:pic>
      <p:pic>
        <p:nvPicPr>
          <p:cNvPr id="5" name="Picture 4" descr="Logo&#10;&#10;Description automatically generated">
            <a:extLst>
              <a:ext uri="{FF2B5EF4-FFF2-40B4-BE49-F238E27FC236}">
                <a16:creationId xmlns:a16="http://schemas.microsoft.com/office/drawing/2014/main" id="{9CFF21CE-F7DF-E663-AB26-3907D089730E}"/>
              </a:ext>
            </a:extLst>
          </p:cNvPr>
          <p:cNvPicPr>
            <a:picLocks noChangeAspect="1"/>
          </p:cNvPicPr>
          <p:nvPr/>
        </p:nvPicPr>
        <p:blipFill>
          <a:blip r:embed="rId5"/>
          <a:stretch>
            <a:fillRect/>
          </a:stretch>
        </p:blipFill>
        <p:spPr>
          <a:xfrm>
            <a:off x="5699518" y="4460348"/>
            <a:ext cx="1604057" cy="415863"/>
          </a:xfrm>
          <a:prstGeom prst="rect">
            <a:avLst/>
          </a:prstGeom>
        </p:spPr>
      </p:pic>
      <p:sp>
        <p:nvSpPr>
          <p:cNvPr id="3" name="TextBox 2">
            <a:extLst>
              <a:ext uri="{FF2B5EF4-FFF2-40B4-BE49-F238E27FC236}">
                <a16:creationId xmlns:a16="http://schemas.microsoft.com/office/drawing/2014/main" id="{0DB5A2A7-E7EA-A22B-CDC7-D16CCC10A65A}"/>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4281350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15872-3777-8942-5522-D789AD9DF3F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8921301-F6EA-8A88-C7F3-78CD4CF1893D}"/>
              </a:ext>
            </a:extLst>
          </p:cNvPr>
          <p:cNvSpPr>
            <a:spLocks noGrp="1"/>
          </p:cNvSpPr>
          <p:nvPr>
            <p:ph type="body" sz="quarter" idx="10"/>
          </p:nvPr>
        </p:nvSpPr>
        <p:spPr>
          <a:xfrm>
            <a:off x="48771" y="159032"/>
            <a:ext cx="8712857" cy="288788"/>
          </a:xfrm>
        </p:spPr>
        <p:txBody>
          <a:bodyPr/>
          <a:lstStyle/>
          <a:p>
            <a:r>
              <a:rPr lang="en-US" sz="2000" dirty="0">
                <a:solidFill>
                  <a:schemeClr val="tx2"/>
                </a:solidFill>
                <a:latin typeface="+mn-lt"/>
              </a:rPr>
              <a:t>Greater clarity can be achieved using </a:t>
            </a:r>
            <a:r>
              <a:rPr lang="en-US" sz="2000" dirty="0" err="1">
                <a:solidFill>
                  <a:schemeClr val="tx2"/>
                </a:solidFill>
                <a:latin typeface="+mn-lt"/>
              </a:rPr>
              <a:t>SerialED</a:t>
            </a:r>
            <a:endParaRPr lang="en-US" sz="2000" dirty="0">
              <a:solidFill>
                <a:schemeClr val="tx2"/>
              </a:solidFill>
              <a:latin typeface="+mn-lt"/>
            </a:endParaRPr>
          </a:p>
        </p:txBody>
      </p:sp>
      <p:sp>
        <p:nvSpPr>
          <p:cNvPr id="12" name="TextBox 11">
            <a:extLst>
              <a:ext uri="{FF2B5EF4-FFF2-40B4-BE49-F238E27FC236}">
                <a16:creationId xmlns:a16="http://schemas.microsoft.com/office/drawing/2014/main" id="{76895909-05B6-C719-1F16-82051E31E258}"/>
              </a:ext>
            </a:extLst>
          </p:cNvPr>
          <p:cNvSpPr txBox="1"/>
          <p:nvPr/>
        </p:nvSpPr>
        <p:spPr>
          <a:xfrm>
            <a:off x="1512556" y="3209924"/>
            <a:ext cx="1252138" cy="461665"/>
          </a:xfrm>
          <a:prstGeom prst="rect">
            <a:avLst/>
          </a:prstGeom>
          <a:noFill/>
        </p:spPr>
        <p:txBody>
          <a:bodyPr wrap="none" rtlCol="0">
            <a:spAutoFit/>
          </a:bodyPr>
          <a:lstStyle/>
          <a:p>
            <a:r>
              <a:rPr lang="en-US" sz="2400" dirty="0" err="1"/>
              <a:t>MicroED</a:t>
            </a:r>
            <a:endParaRPr lang="en-US" sz="2400" dirty="0"/>
          </a:p>
        </p:txBody>
      </p:sp>
      <p:pic>
        <p:nvPicPr>
          <p:cNvPr id="4" name="Picture 3" descr="A close up of a black background&#10;&#10;AI-generated content may be incorrect.">
            <a:extLst>
              <a:ext uri="{FF2B5EF4-FFF2-40B4-BE49-F238E27FC236}">
                <a16:creationId xmlns:a16="http://schemas.microsoft.com/office/drawing/2014/main" id="{6887D8A0-AE8A-8CDF-8221-C5ED388E57E5}"/>
              </a:ext>
            </a:extLst>
          </p:cNvPr>
          <p:cNvPicPr>
            <a:picLocks noChangeAspect="1"/>
          </p:cNvPicPr>
          <p:nvPr/>
        </p:nvPicPr>
        <p:blipFill>
          <a:blip r:embed="rId3"/>
          <a:srcRect l="9486" t="1657" r="22408" b="15427"/>
          <a:stretch>
            <a:fillRect/>
          </a:stretch>
        </p:blipFill>
        <p:spPr>
          <a:xfrm>
            <a:off x="354709" y="751840"/>
            <a:ext cx="4050491" cy="2435993"/>
          </a:xfrm>
          <a:prstGeom prst="rect">
            <a:avLst/>
          </a:prstGeom>
        </p:spPr>
      </p:pic>
      <p:pic>
        <p:nvPicPr>
          <p:cNvPr id="5" name="Picture 4" descr="A close up of a blue and yellow network&#10;&#10;AI-generated content may be incorrect.">
            <a:extLst>
              <a:ext uri="{FF2B5EF4-FFF2-40B4-BE49-F238E27FC236}">
                <a16:creationId xmlns:a16="http://schemas.microsoft.com/office/drawing/2014/main" id="{8C6FA859-8106-929E-7FD8-75395989D17B}"/>
              </a:ext>
            </a:extLst>
          </p:cNvPr>
          <p:cNvPicPr>
            <a:picLocks noChangeAspect="1"/>
          </p:cNvPicPr>
          <p:nvPr/>
        </p:nvPicPr>
        <p:blipFill>
          <a:blip r:embed="rId4">
            <a:extLst>
              <a:ext uri="{28A0092B-C50C-407E-A947-70E740481C1C}">
                <a14:useLocalDpi xmlns:a14="http://schemas.microsoft.com/office/drawing/2010/main" val="0"/>
              </a:ext>
            </a:extLst>
          </a:blip>
          <a:srcRect t="2116" b="12601"/>
          <a:stretch>
            <a:fillRect/>
          </a:stretch>
        </p:blipFill>
        <p:spPr>
          <a:xfrm>
            <a:off x="4629619" y="1706613"/>
            <a:ext cx="4007190" cy="2409952"/>
          </a:xfrm>
          <a:prstGeom prst="rect">
            <a:avLst/>
          </a:prstGeom>
        </p:spPr>
      </p:pic>
      <p:sp>
        <p:nvSpPr>
          <p:cNvPr id="6" name="TextBox 5">
            <a:extLst>
              <a:ext uri="{FF2B5EF4-FFF2-40B4-BE49-F238E27FC236}">
                <a16:creationId xmlns:a16="http://schemas.microsoft.com/office/drawing/2014/main" id="{3912DAD9-8464-2EAC-3E83-BD29FD1D65DC}"/>
              </a:ext>
            </a:extLst>
          </p:cNvPr>
          <p:cNvSpPr txBox="1"/>
          <p:nvPr/>
        </p:nvSpPr>
        <p:spPr>
          <a:xfrm>
            <a:off x="6088178" y="1126282"/>
            <a:ext cx="1215397" cy="461665"/>
          </a:xfrm>
          <a:prstGeom prst="rect">
            <a:avLst/>
          </a:prstGeom>
          <a:noFill/>
        </p:spPr>
        <p:txBody>
          <a:bodyPr wrap="none" rtlCol="0">
            <a:spAutoFit/>
          </a:bodyPr>
          <a:lstStyle/>
          <a:p>
            <a:r>
              <a:rPr lang="en-US" sz="2400" dirty="0" err="1"/>
              <a:t>SerialED</a:t>
            </a:r>
            <a:endParaRPr lang="en-US" sz="2400" dirty="0"/>
          </a:p>
        </p:txBody>
      </p:sp>
      <p:pic>
        <p:nvPicPr>
          <p:cNvPr id="8" name="Picture 7" descr="ox_small_cmyk_pos_rect.jpg">
            <a:extLst>
              <a:ext uri="{FF2B5EF4-FFF2-40B4-BE49-F238E27FC236}">
                <a16:creationId xmlns:a16="http://schemas.microsoft.com/office/drawing/2014/main" id="{31D6E4EB-60D2-0E84-D575-492D87840FB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59716" y="4466063"/>
            <a:ext cx="1604057" cy="415863"/>
          </a:xfrm>
          <a:prstGeom prst="rect">
            <a:avLst/>
          </a:prstGeom>
        </p:spPr>
      </p:pic>
      <p:pic>
        <p:nvPicPr>
          <p:cNvPr id="9" name="Picture 8" descr="Logo&#10;&#10;Description automatically generated">
            <a:extLst>
              <a:ext uri="{FF2B5EF4-FFF2-40B4-BE49-F238E27FC236}">
                <a16:creationId xmlns:a16="http://schemas.microsoft.com/office/drawing/2014/main" id="{98A7E76B-72EC-092E-F275-23FE13414B97}"/>
              </a:ext>
            </a:extLst>
          </p:cNvPr>
          <p:cNvPicPr>
            <a:picLocks noChangeAspect="1"/>
          </p:cNvPicPr>
          <p:nvPr/>
        </p:nvPicPr>
        <p:blipFill>
          <a:blip r:embed="rId6"/>
          <a:stretch>
            <a:fillRect/>
          </a:stretch>
        </p:blipFill>
        <p:spPr>
          <a:xfrm>
            <a:off x="5699518" y="4460348"/>
            <a:ext cx="1604057" cy="415863"/>
          </a:xfrm>
          <a:prstGeom prst="rect">
            <a:avLst/>
          </a:prstGeom>
        </p:spPr>
      </p:pic>
      <p:pic>
        <p:nvPicPr>
          <p:cNvPr id="3" name="Image" descr="Image">
            <a:extLst>
              <a:ext uri="{FF2B5EF4-FFF2-40B4-BE49-F238E27FC236}">
                <a16:creationId xmlns:a16="http://schemas.microsoft.com/office/drawing/2014/main" id="{A28C7A71-EADB-C9F8-81BF-F0D581BF1A42}"/>
              </a:ext>
            </a:extLst>
          </p:cNvPr>
          <p:cNvPicPr>
            <a:picLocks noChangeAspect="1"/>
          </p:cNvPicPr>
          <p:nvPr/>
        </p:nvPicPr>
        <p:blipFill>
          <a:blip r:embed="rId7"/>
          <a:srcRect b="50655"/>
          <a:stretch>
            <a:fillRect/>
          </a:stretch>
        </p:blipFill>
        <p:spPr>
          <a:xfrm>
            <a:off x="4260207" y="4191652"/>
            <a:ext cx="1165762" cy="681355"/>
          </a:xfrm>
          <a:prstGeom prst="rect">
            <a:avLst/>
          </a:prstGeom>
          <a:ln w="12700">
            <a:miter lim="400000"/>
          </a:ln>
        </p:spPr>
      </p:pic>
      <p:sp>
        <p:nvSpPr>
          <p:cNvPr id="7" name="TextBox 6">
            <a:extLst>
              <a:ext uri="{FF2B5EF4-FFF2-40B4-BE49-F238E27FC236}">
                <a16:creationId xmlns:a16="http://schemas.microsoft.com/office/drawing/2014/main" id="{438F6A9D-1220-FDFD-BFE1-42CFBF05E8D6}"/>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3135442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81E869-07A5-665F-09BF-EF2AB96E2B8C}"/>
              </a:ext>
            </a:extLst>
          </p:cNvPr>
          <p:cNvSpPr>
            <a:spLocks noGrp="1"/>
          </p:cNvSpPr>
          <p:nvPr>
            <p:ph type="body" sz="quarter" idx="10"/>
          </p:nvPr>
        </p:nvSpPr>
        <p:spPr>
          <a:xfrm>
            <a:off x="124275" y="144734"/>
            <a:ext cx="8281716" cy="288788"/>
          </a:xfrm>
        </p:spPr>
        <p:txBody>
          <a:bodyPr/>
          <a:lstStyle/>
          <a:p>
            <a:r>
              <a:rPr lang="en-US" sz="2000" dirty="0">
                <a:solidFill>
                  <a:schemeClr val="tx2"/>
                </a:solidFill>
                <a:latin typeface="+mn-lt"/>
              </a:rPr>
              <a:t>1.9 </a:t>
            </a:r>
            <a:r>
              <a:rPr lang="en-US" sz="2000" dirty="0" err="1">
                <a:solidFill>
                  <a:schemeClr val="tx2"/>
                </a:solidFill>
                <a:latin typeface="+mn-lt"/>
              </a:rPr>
              <a:t>Å</a:t>
            </a:r>
            <a:r>
              <a:rPr lang="en-US" sz="2000" dirty="0">
                <a:solidFill>
                  <a:schemeClr val="tx2"/>
                </a:solidFill>
                <a:latin typeface="+mn-lt"/>
              </a:rPr>
              <a:t> structure of Cry11Aa by </a:t>
            </a:r>
            <a:r>
              <a:rPr lang="en-US" sz="2000" dirty="0" err="1">
                <a:solidFill>
                  <a:schemeClr val="tx2"/>
                </a:solidFill>
                <a:latin typeface="+mn-lt"/>
              </a:rPr>
              <a:t>SerialED</a:t>
            </a:r>
            <a:endParaRPr lang="en-US" sz="2000" dirty="0">
              <a:solidFill>
                <a:schemeClr val="tx2"/>
              </a:solidFill>
              <a:latin typeface="+mn-lt"/>
            </a:endParaRPr>
          </a:p>
        </p:txBody>
      </p:sp>
      <p:pic>
        <p:nvPicPr>
          <p:cNvPr id="5" name="Image" descr="Image">
            <a:extLst>
              <a:ext uri="{FF2B5EF4-FFF2-40B4-BE49-F238E27FC236}">
                <a16:creationId xmlns:a16="http://schemas.microsoft.com/office/drawing/2014/main" id="{37EBCD7F-B5F3-B465-6B58-61C6F5CCE02F}"/>
              </a:ext>
            </a:extLst>
          </p:cNvPr>
          <p:cNvPicPr>
            <a:picLocks noChangeAspect="1"/>
          </p:cNvPicPr>
          <p:nvPr/>
        </p:nvPicPr>
        <p:blipFill>
          <a:blip r:embed="rId3"/>
          <a:srcRect b="50655"/>
          <a:stretch>
            <a:fillRect/>
          </a:stretch>
        </p:blipFill>
        <p:spPr>
          <a:xfrm>
            <a:off x="4260207" y="4191652"/>
            <a:ext cx="1165762" cy="681355"/>
          </a:xfrm>
          <a:prstGeom prst="rect">
            <a:avLst/>
          </a:prstGeom>
          <a:ln w="12700">
            <a:miter lim="400000"/>
          </a:ln>
        </p:spPr>
      </p:pic>
      <p:pic>
        <p:nvPicPr>
          <p:cNvPr id="11" name="Picture 10" descr="A green and blue blobs&#10;&#10;AI-generated content may be incorrect.">
            <a:extLst>
              <a:ext uri="{FF2B5EF4-FFF2-40B4-BE49-F238E27FC236}">
                <a16:creationId xmlns:a16="http://schemas.microsoft.com/office/drawing/2014/main" id="{36F7F828-069A-DB39-6A0B-1E96F3BD4F27}"/>
              </a:ext>
            </a:extLst>
          </p:cNvPr>
          <p:cNvPicPr>
            <a:picLocks noChangeAspect="1"/>
          </p:cNvPicPr>
          <p:nvPr/>
        </p:nvPicPr>
        <p:blipFill>
          <a:blip r:embed="rId4"/>
          <a:stretch>
            <a:fillRect/>
          </a:stretch>
        </p:blipFill>
        <p:spPr>
          <a:xfrm>
            <a:off x="208915" y="983117"/>
            <a:ext cx="9268346" cy="3166094"/>
          </a:xfrm>
          <a:prstGeom prst="rect">
            <a:avLst/>
          </a:prstGeom>
        </p:spPr>
      </p:pic>
      <p:sp>
        <p:nvSpPr>
          <p:cNvPr id="6" name="TextBox 5">
            <a:extLst>
              <a:ext uri="{FF2B5EF4-FFF2-40B4-BE49-F238E27FC236}">
                <a16:creationId xmlns:a16="http://schemas.microsoft.com/office/drawing/2014/main" id="{96F84BDE-458C-3C8F-B3B1-B032C9CF337A}"/>
              </a:ext>
            </a:extLst>
          </p:cNvPr>
          <p:cNvSpPr txBox="1"/>
          <p:nvPr/>
        </p:nvSpPr>
        <p:spPr>
          <a:xfrm>
            <a:off x="324921" y="4405372"/>
            <a:ext cx="3220495" cy="2539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hangingPunct="0"/>
            <a:r>
              <a:rPr lang="en-US" sz="1200" dirty="0">
                <a:solidFill>
                  <a:srgbClr val="000000"/>
                </a:solidFill>
                <a:latin typeface="Corbel"/>
                <a:ea typeface="Corbel"/>
                <a:cs typeface="Corbel"/>
                <a:sym typeface="Corbel"/>
              </a:rPr>
              <a:t>Gallagher-Jones et al. (</a:t>
            </a:r>
            <a:r>
              <a:rPr lang="en-GB" sz="1200" dirty="0" err="1">
                <a:latin typeface="Corbel" panose="020B0503020204020204" pitchFamily="34" charset="0"/>
              </a:rPr>
              <a:t>bioRxiv</a:t>
            </a:r>
            <a:r>
              <a:rPr lang="en-GB" sz="1200" dirty="0">
                <a:latin typeface="Corbel" panose="020B0503020204020204" pitchFamily="34" charset="0"/>
              </a:rPr>
              <a:t> 2025.06.24.661318</a:t>
            </a:r>
            <a:r>
              <a:rPr lang="en-US" sz="1200" dirty="0">
                <a:solidFill>
                  <a:srgbClr val="000000"/>
                </a:solidFill>
                <a:latin typeface="Corbel"/>
                <a:ea typeface="Corbel"/>
                <a:cs typeface="Corbel"/>
                <a:sym typeface="Corbel"/>
              </a:rPr>
              <a:t>)</a:t>
            </a:r>
          </a:p>
        </p:txBody>
      </p:sp>
      <p:sp>
        <p:nvSpPr>
          <p:cNvPr id="7" name="TextBox 6">
            <a:extLst>
              <a:ext uri="{FF2B5EF4-FFF2-40B4-BE49-F238E27FC236}">
                <a16:creationId xmlns:a16="http://schemas.microsoft.com/office/drawing/2014/main" id="{59D6E2BE-55BC-5041-320C-16A0E9998FAA}"/>
              </a:ext>
            </a:extLst>
          </p:cNvPr>
          <p:cNvSpPr txBox="1"/>
          <p:nvPr/>
        </p:nvSpPr>
        <p:spPr>
          <a:xfrm>
            <a:off x="2335547" y="3673547"/>
            <a:ext cx="1346844" cy="253916"/>
          </a:xfrm>
          <a:prstGeom prst="rect">
            <a:avLst/>
          </a:prstGeom>
          <a:noFill/>
        </p:spPr>
        <p:txBody>
          <a:bodyPr wrap="none" rtlCol="0">
            <a:spAutoFit/>
          </a:bodyPr>
          <a:lstStyle/>
          <a:p>
            <a:r>
              <a:rPr lang="en-US" sz="1050" dirty="0"/>
              <a:t>Data from 39 crystals</a:t>
            </a:r>
          </a:p>
        </p:txBody>
      </p:sp>
      <p:sp>
        <p:nvSpPr>
          <p:cNvPr id="8" name="TextBox 7">
            <a:extLst>
              <a:ext uri="{FF2B5EF4-FFF2-40B4-BE49-F238E27FC236}">
                <a16:creationId xmlns:a16="http://schemas.microsoft.com/office/drawing/2014/main" id="{1C63BB47-3C66-4306-91A1-9982CB0ECACD}"/>
              </a:ext>
            </a:extLst>
          </p:cNvPr>
          <p:cNvSpPr txBox="1"/>
          <p:nvPr/>
        </p:nvSpPr>
        <p:spPr>
          <a:xfrm>
            <a:off x="4343429" y="3656837"/>
            <a:ext cx="1685077" cy="253916"/>
          </a:xfrm>
          <a:prstGeom prst="rect">
            <a:avLst/>
          </a:prstGeom>
          <a:noFill/>
        </p:spPr>
        <p:txBody>
          <a:bodyPr wrap="none" rtlCol="0">
            <a:spAutoFit/>
          </a:bodyPr>
          <a:lstStyle/>
          <a:p>
            <a:r>
              <a:rPr lang="en-US" sz="1050" dirty="0"/>
              <a:t>Data from ~ 50,000 crystals</a:t>
            </a:r>
          </a:p>
        </p:txBody>
      </p:sp>
      <p:sp>
        <p:nvSpPr>
          <p:cNvPr id="9" name="TextBox 8">
            <a:extLst>
              <a:ext uri="{FF2B5EF4-FFF2-40B4-BE49-F238E27FC236}">
                <a16:creationId xmlns:a16="http://schemas.microsoft.com/office/drawing/2014/main" id="{58D7948C-14E2-4E86-1ABA-D651A14CB42C}"/>
              </a:ext>
            </a:extLst>
          </p:cNvPr>
          <p:cNvSpPr txBox="1"/>
          <p:nvPr/>
        </p:nvSpPr>
        <p:spPr>
          <a:xfrm>
            <a:off x="6520473" y="3656837"/>
            <a:ext cx="1685077" cy="415498"/>
          </a:xfrm>
          <a:prstGeom prst="rect">
            <a:avLst/>
          </a:prstGeom>
          <a:noFill/>
        </p:spPr>
        <p:txBody>
          <a:bodyPr wrap="none" rtlCol="0">
            <a:spAutoFit/>
          </a:bodyPr>
          <a:lstStyle/>
          <a:p>
            <a:r>
              <a:rPr lang="en-US" sz="1050" dirty="0"/>
              <a:t>Data from ~ 14,000 crystals</a:t>
            </a:r>
          </a:p>
          <a:p>
            <a:r>
              <a:rPr lang="en-US" sz="1050" dirty="0"/>
              <a:t>(F20)</a:t>
            </a:r>
          </a:p>
        </p:txBody>
      </p:sp>
      <p:pic>
        <p:nvPicPr>
          <p:cNvPr id="4" name="Picture 3" descr="ox_small_cmyk_pos_rect.jpg">
            <a:extLst>
              <a:ext uri="{FF2B5EF4-FFF2-40B4-BE49-F238E27FC236}">
                <a16:creationId xmlns:a16="http://schemas.microsoft.com/office/drawing/2014/main" id="{81F384E1-5E6B-2BCF-7D40-E00E5C19F8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59716" y="4466063"/>
            <a:ext cx="1604057" cy="415863"/>
          </a:xfrm>
          <a:prstGeom prst="rect">
            <a:avLst/>
          </a:prstGeom>
        </p:spPr>
      </p:pic>
      <p:pic>
        <p:nvPicPr>
          <p:cNvPr id="10" name="Picture 9" descr="Logo&#10;&#10;Description automatically generated">
            <a:extLst>
              <a:ext uri="{FF2B5EF4-FFF2-40B4-BE49-F238E27FC236}">
                <a16:creationId xmlns:a16="http://schemas.microsoft.com/office/drawing/2014/main" id="{37B631CA-6579-ECCB-D367-CF3D296DD3BC}"/>
              </a:ext>
            </a:extLst>
          </p:cNvPr>
          <p:cNvPicPr>
            <a:picLocks noChangeAspect="1"/>
          </p:cNvPicPr>
          <p:nvPr/>
        </p:nvPicPr>
        <p:blipFill>
          <a:blip r:embed="rId6"/>
          <a:stretch>
            <a:fillRect/>
          </a:stretch>
        </p:blipFill>
        <p:spPr>
          <a:xfrm>
            <a:off x="5699518" y="4460348"/>
            <a:ext cx="1604057" cy="415863"/>
          </a:xfrm>
          <a:prstGeom prst="rect">
            <a:avLst/>
          </a:prstGeom>
        </p:spPr>
      </p:pic>
      <p:sp>
        <p:nvSpPr>
          <p:cNvPr id="12" name="TextBox 11">
            <a:extLst>
              <a:ext uri="{FF2B5EF4-FFF2-40B4-BE49-F238E27FC236}">
                <a16:creationId xmlns:a16="http://schemas.microsoft.com/office/drawing/2014/main" id="{A4527563-B4D0-A763-8F79-8628D0EF51A7}"/>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4189148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E3CBE87-FED0-654B-B929-E3EEE7F711E6}"/>
              </a:ext>
            </a:extLst>
          </p:cNvPr>
          <p:cNvSpPr txBox="1">
            <a:spLocks/>
          </p:cNvSpPr>
          <p:nvPr/>
        </p:nvSpPr>
        <p:spPr>
          <a:xfrm>
            <a:off x="121938" y="116045"/>
            <a:ext cx="6343650" cy="38485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000" b="1" kern="1200">
                <a:solidFill>
                  <a:schemeClr val="tx1"/>
                </a:solidFill>
                <a:latin typeface="Cambria" panose="02040503050406030204" pitchFamily="18" charset="0"/>
                <a:ea typeface="+mj-ea"/>
                <a:cs typeface="+mj-cs"/>
              </a:defRPr>
            </a:lvl1pPr>
          </a:lstStyle>
          <a:p>
            <a:pPr algn="l"/>
            <a:r>
              <a:rPr lang="en-US" sz="2000" dirty="0">
                <a:solidFill>
                  <a:schemeClr val="tx2"/>
                </a:solidFill>
                <a:latin typeface="+mj-lt"/>
                <a:cs typeface="Arial" panose="020B0604020202020204" pitchFamily="34" charset="0"/>
              </a:rPr>
              <a:t>Conclusions</a:t>
            </a:r>
          </a:p>
        </p:txBody>
      </p:sp>
      <p:sp>
        <p:nvSpPr>
          <p:cNvPr id="4" name="TextBox 3">
            <a:extLst>
              <a:ext uri="{FF2B5EF4-FFF2-40B4-BE49-F238E27FC236}">
                <a16:creationId xmlns:a16="http://schemas.microsoft.com/office/drawing/2014/main" id="{6F88CB70-D456-FAB1-CCBD-26D08827FCAC}"/>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
        <p:nvSpPr>
          <p:cNvPr id="2" name="TextBox 1">
            <a:extLst>
              <a:ext uri="{FF2B5EF4-FFF2-40B4-BE49-F238E27FC236}">
                <a16:creationId xmlns:a16="http://schemas.microsoft.com/office/drawing/2014/main" id="{086FE435-7473-3CCF-224A-31E29221DAB0}"/>
              </a:ext>
            </a:extLst>
          </p:cNvPr>
          <p:cNvSpPr txBox="1"/>
          <p:nvPr/>
        </p:nvSpPr>
        <p:spPr>
          <a:xfrm>
            <a:off x="120812" y="676733"/>
            <a:ext cx="8902375" cy="491057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a:solidFill>
                  <a:schemeClr val="tx2"/>
                </a:solidFill>
                <a:latin typeface="Arial" charset="0"/>
              </a:rPr>
              <a:t>Event Driven Detectors including TP4 have significant advantages for EM applications, particularly where data is sparse e.g. ED</a:t>
            </a:r>
          </a:p>
          <a:p>
            <a:pPr marL="285750" indent="-285750">
              <a:lnSpc>
                <a:spcPct val="150000"/>
              </a:lnSpc>
              <a:buFont typeface="Arial" panose="020B0604020202020204" pitchFamily="34" charset="0"/>
              <a:buChar char="•"/>
            </a:pPr>
            <a:r>
              <a:rPr lang="en-US" sz="2000" dirty="0">
                <a:solidFill>
                  <a:schemeClr val="tx2"/>
                </a:solidFill>
                <a:latin typeface="Arial" charset="0"/>
              </a:rPr>
              <a:t>Performance Metrics improved by clustering to reduce effects of electron spread in a thick sensor</a:t>
            </a:r>
          </a:p>
          <a:p>
            <a:pPr marL="628650" lvl="1" indent="-285750">
              <a:lnSpc>
                <a:spcPct val="150000"/>
              </a:lnSpc>
              <a:buFont typeface="Arial" panose="020B0604020202020204" pitchFamily="34" charset="0"/>
              <a:buChar char="•"/>
            </a:pPr>
            <a:r>
              <a:rPr lang="en-US" sz="2000" dirty="0">
                <a:solidFill>
                  <a:schemeClr val="tx2"/>
                </a:solidFill>
                <a:latin typeface="Arial" charset="0"/>
              </a:rPr>
              <a:t>Performance better than MAPS at low voltage but poorer at high voltage for Si sensors</a:t>
            </a:r>
          </a:p>
          <a:p>
            <a:pPr marL="285750" indent="-285750">
              <a:lnSpc>
                <a:spcPct val="150000"/>
              </a:lnSpc>
              <a:buFont typeface="Arial" panose="020B0604020202020204" pitchFamily="34" charset="0"/>
              <a:buChar char="•"/>
            </a:pPr>
            <a:r>
              <a:rPr lang="en-US" sz="2000" dirty="0">
                <a:solidFill>
                  <a:schemeClr val="tx2"/>
                </a:solidFill>
                <a:latin typeface="Arial" charset="0"/>
              </a:rPr>
              <a:t>Future requirements for larger pixel array and high z materials for higher voltage operation</a:t>
            </a:r>
          </a:p>
          <a:p>
            <a:pPr marL="628650" lvl="1" indent="-285750">
              <a:buFont typeface="Arial" panose="020B0604020202020204" pitchFamily="34" charset="0"/>
              <a:buChar char="•"/>
            </a:pPr>
            <a:endParaRPr lang="en-US" sz="1800" b="1" dirty="0">
              <a:solidFill>
                <a:schemeClr val="tx2"/>
              </a:solidFill>
              <a:latin typeface="Arial" charset="0"/>
            </a:endParaRPr>
          </a:p>
          <a:p>
            <a:pPr marL="285750" indent="-285750">
              <a:buFont typeface="Arial" panose="020B0604020202020204" pitchFamily="34" charset="0"/>
              <a:buChar char="•"/>
            </a:pPr>
            <a:endParaRPr lang="en-US" sz="1800" b="1" dirty="0">
              <a:solidFill>
                <a:schemeClr val="tx2"/>
              </a:solidFill>
              <a:latin typeface="Arial" charset="0"/>
            </a:endParaRPr>
          </a:p>
          <a:p>
            <a:pPr marL="285750" indent="-285750">
              <a:buFont typeface="Arial" panose="020B0604020202020204" pitchFamily="34" charset="0"/>
              <a:buChar char="•"/>
            </a:pPr>
            <a:endParaRPr lang="en-US" dirty="0">
              <a:solidFill>
                <a:schemeClr val="tx2"/>
              </a:solidFill>
              <a:latin typeface="Arial" charset="0"/>
            </a:endParaRPr>
          </a:p>
          <a:p>
            <a:pPr marL="542745" lvl="1" indent="-285750" fontAlgn="base">
              <a:spcBef>
                <a:spcPct val="0"/>
              </a:spcBef>
              <a:spcAft>
                <a:spcPct val="0"/>
              </a:spcAft>
              <a:buFont typeface="Arial" panose="020B0604020202020204" pitchFamily="34" charset="0"/>
              <a:buChar char="•"/>
              <a:defRPr/>
            </a:pPr>
            <a:endParaRPr lang="en-US" sz="1600" dirty="0">
              <a:solidFill>
                <a:srgbClr val="1F497D"/>
              </a:solidFill>
              <a:latin typeface="Arial" charset="0"/>
            </a:endParaRPr>
          </a:p>
          <a:p>
            <a:pPr marL="171450" indent="-171450">
              <a:buFont typeface="Arial" panose="020B0604020202020204" pitchFamily="34" charset="0"/>
              <a:buChar char="•"/>
            </a:pPr>
            <a:endParaRPr lang="en-US" sz="760" b="1" dirty="0">
              <a:solidFill>
                <a:schemeClr val="tx2"/>
              </a:solidFill>
            </a:endParaRPr>
          </a:p>
        </p:txBody>
      </p:sp>
    </p:spTree>
    <p:extLst>
      <p:ext uri="{BB962C8B-B14F-4D97-AF65-F5344CB8AC3E}">
        <p14:creationId xmlns:p14="http://schemas.microsoft.com/office/powerpoint/2010/main" val="234470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8130" name="Picture 2" descr="spi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
            <a:ext cx="9144000" cy="6812024"/>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7E47FCD-5474-27A8-B3FC-0EA442576D3A}"/>
              </a:ext>
            </a:extLst>
          </p:cNvPr>
          <p:cNvSpPr txBox="1"/>
          <p:nvPr/>
        </p:nvSpPr>
        <p:spPr>
          <a:xfrm>
            <a:off x="408214" y="310243"/>
            <a:ext cx="2117311" cy="646331"/>
          </a:xfrm>
          <a:prstGeom prst="rect">
            <a:avLst/>
          </a:prstGeom>
          <a:noFill/>
        </p:spPr>
        <p:txBody>
          <a:bodyPr wrap="none" rtlCol="0">
            <a:spAutoFit/>
          </a:bodyPr>
          <a:lstStyle/>
          <a:p>
            <a:r>
              <a:rPr lang="en-US" sz="3600" dirty="0"/>
              <a:t>Thank you</a:t>
            </a:r>
          </a:p>
        </p:txBody>
      </p:sp>
    </p:spTree>
    <p:extLst>
      <p:ext uri="{BB962C8B-B14F-4D97-AF65-F5344CB8AC3E}">
        <p14:creationId xmlns:p14="http://schemas.microsoft.com/office/powerpoint/2010/main" val="2831078401"/>
      </p:ext>
    </p:extLst>
  </p:cSld>
  <p:clrMapOvr>
    <a:masterClrMapping/>
  </p:clrMapOvr>
  <p:transition spd="slow">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电脑萤幕画面&#10;&#10;AI 生成的内容可能不正确。">
            <a:extLst>
              <a:ext uri="{FF2B5EF4-FFF2-40B4-BE49-F238E27FC236}">
                <a16:creationId xmlns:a16="http://schemas.microsoft.com/office/drawing/2014/main" id="{F2050379-0BD4-A9BF-DE0C-9D6F695BC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39750"/>
            <a:ext cx="9144000" cy="4064000"/>
          </a:xfrm>
          <a:prstGeom prst="rect">
            <a:avLst/>
          </a:prstGeom>
        </p:spPr>
      </p:pic>
      <p:sp>
        <p:nvSpPr>
          <p:cNvPr id="8" name="文本框 7">
            <a:extLst>
              <a:ext uri="{FF2B5EF4-FFF2-40B4-BE49-F238E27FC236}">
                <a16:creationId xmlns:a16="http://schemas.microsoft.com/office/drawing/2014/main" id="{DBEA2431-F534-D423-E91F-0A17DEF51869}"/>
              </a:ext>
            </a:extLst>
          </p:cNvPr>
          <p:cNvSpPr txBox="1"/>
          <p:nvPr/>
        </p:nvSpPr>
        <p:spPr>
          <a:xfrm>
            <a:off x="958645" y="4361376"/>
            <a:ext cx="7226710" cy="404085"/>
          </a:xfrm>
          <a:prstGeom prst="rect">
            <a:avLst/>
          </a:prstGeom>
          <a:noFill/>
        </p:spPr>
        <p:txBody>
          <a:bodyPr wrap="square" rtlCol="0">
            <a:spAutoFit/>
          </a:bodyPr>
          <a:lstStyle/>
          <a:p>
            <a:r>
              <a:rPr lang="zh-CN" altLang="zh-CN" sz="1013" dirty="0">
                <a:solidFill>
                  <a:srgbClr val="000000"/>
                </a:solidFill>
                <a:latin typeface="Arial" panose="020B0604020202020204" pitchFamily="34" charset="0"/>
              </a:rPr>
              <a:t>Fig 1: *TP4* X-grating diffraction image without beam stop. Left: linear colormap. Right: ln(x+1) colormap. 200 kV, camera length 300mm, pixel size 0.11531 mrad.</a:t>
            </a:r>
            <a:endParaRPr lang="zh-CN" altLang="zh-CN" sz="1013" dirty="0">
              <a:latin typeface="Arial" panose="020B0604020202020204" pitchFamily="34" charset="0"/>
            </a:endParaRPr>
          </a:p>
        </p:txBody>
      </p:sp>
    </p:spTree>
    <p:extLst>
      <p:ext uri="{BB962C8B-B14F-4D97-AF65-F5344CB8AC3E}">
        <p14:creationId xmlns:p14="http://schemas.microsoft.com/office/powerpoint/2010/main" val="2836344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图表&#10;&#10;AI 生成的内容可能不正确。">
            <a:extLst>
              <a:ext uri="{FF2B5EF4-FFF2-40B4-BE49-F238E27FC236}">
                <a16:creationId xmlns:a16="http://schemas.microsoft.com/office/drawing/2014/main" id="{B8C81BD3-D9A7-13E2-CADB-F78DDF310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39750"/>
            <a:ext cx="9144000" cy="4064000"/>
          </a:xfrm>
          <a:prstGeom prst="rect">
            <a:avLst/>
          </a:prstGeom>
        </p:spPr>
      </p:pic>
      <p:sp>
        <p:nvSpPr>
          <p:cNvPr id="4" name="文本框 3">
            <a:extLst>
              <a:ext uri="{FF2B5EF4-FFF2-40B4-BE49-F238E27FC236}">
                <a16:creationId xmlns:a16="http://schemas.microsoft.com/office/drawing/2014/main" id="{BA0E32BC-4BDE-56A0-C72D-8A526A503877}"/>
              </a:ext>
            </a:extLst>
          </p:cNvPr>
          <p:cNvSpPr txBox="1"/>
          <p:nvPr/>
        </p:nvSpPr>
        <p:spPr>
          <a:xfrm>
            <a:off x="958645" y="4361376"/>
            <a:ext cx="7226710" cy="404085"/>
          </a:xfrm>
          <a:prstGeom prst="rect">
            <a:avLst/>
          </a:prstGeom>
          <a:noFill/>
        </p:spPr>
        <p:txBody>
          <a:bodyPr wrap="square" rtlCol="0">
            <a:spAutoFit/>
          </a:bodyPr>
          <a:lstStyle/>
          <a:p>
            <a:r>
              <a:rPr lang="en-GB" altLang="zh-CN" sz="1013" dirty="0">
                <a:latin typeface="Arial" panose="020B0604020202020204" pitchFamily="34" charset="0"/>
              </a:rPr>
              <a:t>Fig 2: *K2* X-grating diffraction image without beam stop. Left: linear colormap. Right: ln(x+1) colormap. 200 kV, camera length 300mm, pixel size 0.02715 </a:t>
            </a:r>
            <a:r>
              <a:rPr lang="en-GB" altLang="zh-CN" sz="1013" dirty="0" err="1">
                <a:latin typeface="Arial" panose="020B0604020202020204" pitchFamily="34" charset="0"/>
              </a:rPr>
              <a:t>mrad</a:t>
            </a:r>
            <a:r>
              <a:rPr lang="en-GB" altLang="zh-CN" sz="1013" dirty="0">
                <a:latin typeface="Arial" panose="020B0604020202020204" pitchFamily="34" charset="0"/>
              </a:rPr>
              <a:t>.</a:t>
            </a:r>
            <a:endParaRPr lang="zh-CN" altLang="zh-CN" sz="1013" dirty="0">
              <a:latin typeface="Arial" panose="020B0604020202020204" pitchFamily="34" charset="0"/>
            </a:endParaRPr>
          </a:p>
        </p:txBody>
      </p:sp>
    </p:spTree>
    <p:extLst>
      <p:ext uri="{BB962C8B-B14F-4D97-AF65-F5344CB8AC3E}">
        <p14:creationId xmlns:p14="http://schemas.microsoft.com/office/powerpoint/2010/main" val="3396251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E46CCD10-6ED4-4B44-B744-B1D734929A4B}"/>
              </a:ext>
            </a:extLst>
          </p:cNvPr>
          <p:cNvSpPr txBox="1">
            <a:spLocks noChangeArrowheads="1"/>
          </p:cNvSpPr>
          <p:nvPr/>
        </p:nvSpPr>
        <p:spPr bwMode="auto">
          <a:xfrm>
            <a:off x="357372" y="123993"/>
            <a:ext cx="6500192" cy="336971"/>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Summary</a:t>
            </a:r>
            <a:endParaRPr lang="en-GB" sz="2000" b="1" i="1" dirty="0">
              <a:solidFill>
                <a:srgbClr val="1F497D"/>
              </a:solidFill>
              <a:latin typeface="+mj-lt"/>
              <a:cs typeface="Arial" panose="020B0604020202020204" pitchFamily="34" charset="0"/>
            </a:endParaRPr>
          </a:p>
        </p:txBody>
      </p:sp>
      <p:sp>
        <p:nvSpPr>
          <p:cNvPr id="3" name="TextBox 2">
            <a:extLst>
              <a:ext uri="{FF2B5EF4-FFF2-40B4-BE49-F238E27FC236}">
                <a16:creationId xmlns:a16="http://schemas.microsoft.com/office/drawing/2014/main" id="{2C6B2079-E3AC-3041-BC63-17F98E5AEB8B}"/>
              </a:ext>
            </a:extLst>
          </p:cNvPr>
          <p:cNvSpPr txBox="1"/>
          <p:nvPr/>
        </p:nvSpPr>
        <p:spPr>
          <a:xfrm>
            <a:off x="120812" y="905333"/>
            <a:ext cx="8902375" cy="380257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dirty="0">
                <a:solidFill>
                  <a:schemeClr val="tx2"/>
                </a:solidFill>
                <a:latin typeface="Arial" charset="0"/>
              </a:rPr>
              <a:t>Desirable Features of Direct Electron Detectors</a:t>
            </a:r>
          </a:p>
          <a:p>
            <a:pPr marL="285750" indent="-285750">
              <a:lnSpc>
                <a:spcPct val="150000"/>
              </a:lnSpc>
              <a:buFont typeface="Arial" panose="020B0604020202020204" pitchFamily="34" charset="0"/>
              <a:buChar char="•"/>
            </a:pPr>
            <a:r>
              <a:rPr lang="en-US" sz="2000" dirty="0">
                <a:solidFill>
                  <a:schemeClr val="tx2"/>
                </a:solidFill>
                <a:latin typeface="Arial" charset="0"/>
              </a:rPr>
              <a:t>Medium Voltage Performance Metrics</a:t>
            </a:r>
          </a:p>
          <a:p>
            <a:pPr marL="628650" lvl="1" indent="-285750">
              <a:lnSpc>
                <a:spcPct val="150000"/>
              </a:lnSpc>
              <a:buFont typeface="Arial" panose="020B0604020202020204" pitchFamily="34" charset="0"/>
              <a:buChar char="•"/>
            </a:pPr>
            <a:r>
              <a:rPr lang="en-US" sz="2000" dirty="0">
                <a:solidFill>
                  <a:schemeClr val="tx2"/>
                </a:solidFill>
                <a:latin typeface="Arial" charset="0"/>
              </a:rPr>
              <a:t>Comparison with existing thin MAPS sensors</a:t>
            </a:r>
          </a:p>
          <a:p>
            <a:pPr marL="628650" lvl="1" indent="-285750">
              <a:lnSpc>
                <a:spcPct val="150000"/>
              </a:lnSpc>
              <a:buFont typeface="Arial" panose="020B0604020202020204" pitchFamily="34" charset="0"/>
              <a:buChar char="•"/>
            </a:pPr>
            <a:r>
              <a:rPr lang="en-US" sz="2000" dirty="0">
                <a:solidFill>
                  <a:schemeClr val="tx2"/>
                </a:solidFill>
                <a:latin typeface="Arial" charset="0"/>
              </a:rPr>
              <a:t>Clustering and TOT analyses</a:t>
            </a:r>
          </a:p>
          <a:p>
            <a:pPr marL="285750" indent="-285750">
              <a:lnSpc>
                <a:spcPct val="150000"/>
              </a:lnSpc>
              <a:buFont typeface="Arial" panose="020B0604020202020204" pitchFamily="34" charset="0"/>
              <a:buChar char="•"/>
            </a:pPr>
            <a:r>
              <a:rPr lang="en-US" sz="2000" dirty="0">
                <a:solidFill>
                  <a:schemeClr val="tx2"/>
                </a:solidFill>
                <a:latin typeface="Arial" charset="0"/>
              </a:rPr>
              <a:t>Use of TP for Serial ED</a:t>
            </a:r>
          </a:p>
          <a:p>
            <a:pPr marL="285750" indent="-285750">
              <a:buFont typeface="Arial" panose="020B0604020202020204" pitchFamily="34" charset="0"/>
              <a:buChar char="•"/>
            </a:pPr>
            <a:endParaRPr lang="en-US" sz="1800" b="1" dirty="0">
              <a:solidFill>
                <a:schemeClr val="tx2"/>
              </a:solidFill>
              <a:latin typeface="Arial" charset="0"/>
            </a:endParaRPr>
          </a:p>
          <a:p>
            <a:pPr marL="628650" lvl="1" indent="-285750">
              <a:buFont typeface="Arial" panose="020B0604020202020204" pitchFamily="34" charset="0"/>
              <a:buChar char="•"/>
            </a:pPr>
            <a:endParaRPr lang="en-US" sz="1800" b="1" dirty="0">
              <a:solidFill>
                <a:schemeClr val="tx2"/>
              </a:solidFill>
              <a:latin typeface="Arial" charset="0"/>
            </a:endParaRPr>
          </a:p>
          <a:p>
            <a:pPr marL="285750" indent="-285750">
              <a:buFont typeface="Arial" panose="020B0604020202020204" pitchFamily="34" charset="0"/>
              <a:buChar char="•"/>
            </a:pPr>
            <a:endParaRPr lang="en-US" sz="1800" b="1" dirty="0">
              <a:solidFill>
                <a:schemeClr val="tx2"/>
              </a:solidFill>
              <a:latin typeface="Arial" charset="0"/>
            </a:endParaRPr>
          </a:p>
          <a:p>
            <a:pPr marL="285750" indent="-285750">
              <a:buFont typeface="Arial" panose="020B0604020202020204" pitchFamily="34" charset="0"/>
              <a:buChar char="•"/>
            </a:pPr>
            <a:endParaRPr lang="en-US" dirty="0">
              <a:solidFill>
                <a:schemeClr val="tx2"/>
              </a:solidFill>
              <a:latin typeface="Arial" charset="0"/>
            </a:endParaRPr>
          </a:p>
          <a:p>
            <a:pPr marL="542745" lvl="1" indent="-285750" fontAlgn="base">
              <a:spcBef>
                <a:spcPct val="0"/>
              </a:spcBef>
              <a:spcAft>
                <a:spcPct val="0"/>
              </a:spcAft>
              <a:buFont typeface="Arial" panose="020B0604020202020204" pitchFamily="34" charset="0"/>
              <a:buChar char="•"/>
              <a:defRPr/>
            </a:pPr>
            <a:endParaRPr lang="en-US" sz="1600" dirty="0">
              <a:solidFill>
                <a:srgbClr val="1F497D"/>
              </a:solidFill>
              <a:latin typeface="Arial" charset="0"/>
            </a:endParaRPr>
          </a:p>
          <a:p>
            <a:pPr marL="171450" indent="-171450">
              <a:buFont typeface="Arial" panose="020B0604020202020204" pitchFamily="34" charset="0"/>
              <a:buChar char="•"/>
            </a:pPr>
            <a:endParaRPr lang="en-US" sz="760" b="1" dirty="0">
              <a:solidFill>
                <a:schemeClr val="tx2"/>
              </a:solidFill>
            </a:endParaRPr>
          </a:p>
        </p:txBody>
      </p:sp>
      <p:sp>
        <p:nvSpPr>
          <p:cNvPr id="4" name="TextBox 3">
            <a:extLst>
              <a:ext uri="{FF2B5EF4-FFF2-40B4-BE49-F238E27FC236}">
                <a16:creationId xmlns:a16="http://schemas.microsoft.com/office/drawing/2014/main" id="{2E439605-B642-EDB0-CB7E-F735DD37CD48}"/>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1809128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表, 直方图&#10;&#10;AI 生成的内容可能不正确。">
            <a:extLst>
              <a:ext uri="{FF2B5EF4-FFF2-40B4-BE49-F238E27FC236}">
                <a16:creationId xmlns:a16="http://schemas.microsoft.com/office/drawing/2014/main" id="{EF0EE2A6-1BBB-F8FA-3F53-485E36107D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64542"/>
            <a:ext cx="4575227" cy="2614415"/>
          </a:xfrm>
          <a:prstGeom prst="rect">
            <a:avLst/>
          </a:prstGeom>
        </p:spPr>
      </p:pic>
      <p:pic>
        <p:nvPicPr>
          <p:cNvPr id="5" name="图片 4" descr="图表, 直方图&#10;&#10;AI 生成的内容可能不正确。">
            <a:extLst>
              <a:ext uri="{FF2B5EF4-FFF2-40B4-BE49-F238E27FC236}">
                <a16:creationId xmlns:a16="http://schemas.microsoft.com/office/drawing/2014/main" id="{2E23C6CD-61F2-D444-FC20-14D54EBFE2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264543"/>
            <a:ext cx="4575227" cy="2614415"/>
          </a:xfrm>
          <a:prstGeom prst="rect">
            <a:avLst/>
          </a:prstGeom>
        </p:spPr>
      </p:pic>
      <p:sp>
        <p:nvSpPr>
          <p:cNvPr id="6" name="文本框 5">
            <a:extLst>
              <a:ext uri="{FF2B5EF4-FFF2-40B4-BE49-F238E27FC236}">
                <a16:creationId xmlns:a16="http://schemas.microsoft.com/office/drawing/2014/main" id="{1FCDC2A0-4758-5FC7-0EFA-CDDEF75DFD3E}"/>
              </a:ext>
            </a:extLst>
          </p:cNvPr>
          <p:cNvSpPr txBox="1"/>
          <p:nvPr/>
        </p:nvSpPr>
        <p:spPr>
          <a:xfrm>
            <a:off x="430500" y="3983003"/>
            <a:ext cx="4054790" cy="248209"/>
          </a:xfrm>
          <a:prstGeom prst="rect">
            <a:avLst/>
          </a:prstGeom>
          <a:noFill/>
        </p:spPr>
        <p:txBody>
          <a:bodyPr wrap="square" rtlCol="0">
            <a:spAutoFit/>
          </a:bodyPr>
          <a:lstStyle/>
          <a:p>
            <a:pPr fontAlgn="base"/>
            <a:r>
              <a:rPr lang="en-US" altLang="zh-CN" sz="1013" dirty="0"/>
              <a:t>Fig 3: Radial mean profile of *TP4* X-grating diffraction image</a:t>
            </a:r>
          </a:p>
        </p:txBody>
      </p:sp>
      <p:sp>
        <p:nvSpPr>
          <p:cNvPr id="7" name="文本框 6">
            <a:extLst>
              <a:ext uri="{FF2B5EF4-FFF2-40B4-BE49-F238E27FC236}">
                <a16:creationId xmlns:a16="http://schemas.microsoft.com/office/drawing/2014/main" id="{EE8EDCE8-D3DD-2832-E26C-9B7F9BECF6DB}"/>
              </a:ext>
            </a:extLst>
          </p:cNvPr>
          <p:cNvSpPr txBox="1"/>
          <p:nvPr/>
        </p:nvSpPr>
        <p:spPr>
          <a:xfrm>
            <a:off x="5089210" y="3983003"/>
            <a:ext cx="4054790" cy="248209"/>
          </a:xfrm>
          <a:prstGeom prst="rect">
            <a:avLst/>
          </a:prstGeom>
          <a:noFill/>
        </p:spPr>
        <p:txBody>
          <a:bodyPr wrap="square" rtlCol="0">
            <a:spAutoFit/>
          </a:bodyPr>
          <a:lstStyle/>
          <a:p>
            <a:pPr fontAlgn="base"/>
            <a:r>
              <a:rPr lang="en-US" altLang="zh-CN" sz="1013" dirty="0"/>
              <a:t>Fig 4: Radial mean profile of *K2* X-grating diffraction image</a:t>
            </a:r>
          </a:p>
        </p:txBody>
      </p:sp>
    </p:spTree>
    <p:extLst>
      <p:ext uri="{BB962C8B-B14F-4D97-AF65-F5344CB8AC3E}">
        <p14:creationId xmlns:p14="http://schemas.microsoft.com/office/powerpoint/2010/main" val="2444483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DC35EAD-F7AD-DA57-2F60-4337AE1DE4C8}"/>
              </a:ext>
            </a:extLst>
          </p:cNvPr>
          <p:cNvSpPr txBox="1"/>
          <p:nvPr/>
        </p:nvSpPr>
        <p:spPr>
          <a:xfrm>
            <a:off x="1324304" y="261352"/>
            <a:ext cx="2899279" cy="404085"/>
          </a:xfrm>
          <a:prstGeom prst="rect">
            <a:avLst/>
          </a:prstGeom>
          <a:noFill/>
        </p:spPr>
        <p:txBody>
          <a:bodyPr wrap="square" rtlCol="0">
            <a:spAutoFit/>
          </a:bodyPr>
          <a:lstStyle/>
          <a:p>
            <a:r>
              <a:rPr lang="en-US" altLang="zh-CN" sz="1013" dirty="0"/>
              <a:t>DQE</a:t>
            </a:r>
          </a:p>
          <a:p>
            <a:r>
              <a:rPr lang="en-US" sz="1013" dirty="0"/>
              <a:t>raw data (no clustering)</a:t>
            </a:r>
            <a:endParaRPr lang="en-GB" sz="1013" dirty="0"/>
          </a:p>
        </p:txBody>
      </p:sp>
      <p:pic>
        <p:nvPicPr>
          <p:cNvPr id="8" name="Picture 7">
            <a:extLst>
              <a:ext uri="{FF2B5EF4-FFF2-40B4-BE49-F238E27FC236}">
                <a16:creationId xmlns:a16="http://schemas.microsoft.com/office/drawing/2014/main" id="{AC3A043C-F93C-EA58-D06C-730D24B4F1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03" y="1105554"/>
            <a:ext cx="4389129" cy="3291847"/>
          </a:xfrm>
          <a:prstGeom prst="rect">
            <a:avLst/>
          </a:prstGeom>
        </p:spPr>
      </p:pic>
      <p:pic>
        <p:nvPicPr>
          <p:cNvPr id="10" name="Picture 9">
            <a:extLst>
              <a:ext uri="{FF2B5EF4-FFF2-40B4-BE49-F238E27FC236}">
                <a16:creationId xmlns:a16="http://schemas.microsoft.com/office/drawing/2014/main" id="{0BF8AD89-E0F5-B407-ACC8-DDF4B5EF13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1370" y="1105554"/>
            <a:ext cx="4389129" cy="3291847"/>
          </a:xfrm>
          <a:prstGeom prst="rect">
            <a:avLst/>
          </a:prstGeom>
        </p:spPr>
      </p:pic>
    </p:spTree>
    <p:extLst>
      <p:ext uri="{BB962C8B-B14F-4D97-AF65-F5344CB8AC3E}">
        <p14:creationId xmlns:p14="http://schemas.microsoft.com/office/powerpoint/2010/main" val="240260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with a line&#10;&#10;AI-generated content may be incorrect.">
            <a:extLst>
              <a:ext uri="{FF2B5EF4-FFF2-40B4-BE49-F238E27FC236}">
                <a16:creationId xmlns:a16="http://schemas.microsoft.com/office/drawing/2014/main" id="{9F2446BC-9632-6A44-C3CC-45BF50C905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9338" y="675156"/>
            <a:ext cx="4800610" cy="2743205"/>
          </a:xfrm>
          <a:prstGeom prst="rect">
            <a:avLst/>
          </a:prstGeom>
        </p:spPr>
      </p:pic>
      <p:pic>
        <p:nvPicPr>
          <p:cNvPr id="7" name="Picture 6" descr="A blue circle with a yellow dot&#10;&#10;AI-generated content may be incorrect.">
            <a:extLst>
              <a:ext uri="{FF2B5EF4-FFF2-40B4-BE49-F238E27FC236}">
                <a16:creationId xmlns:a16="http://schemas.microsoft.com/office/drawing/2014/main" id="{506A8890-F9F7-06AA-E835-7A46DE978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53" y="459663"/>
            <a:ext cx="4157367" cy="3637696"/>
          </a:xfrm>
          <a:prstGeom prst="rect">
            <a:avLst/>
          </a:prstGeom>
        </p:spPr>
      </p:pic>
      <p:sp>
        <p:nvSpPr>
          <p:cNvPr id="8" name="TextBox 7">
            <a:extLst>
              <a:ext uri="{FF2B5EF4-FFF2-40B4-BE49-F238E27FC236}">
                <a16:creationId xmlns:a16="http://schemas.microsoft.com/office/drawing/2014/main" id="{123BF6CE-B076-4D7F-CACF-72CB32B5FABC}"/>
              </a:ext>
            </a:extLst>
          </p:cNvPr>
          <p:cNvSpPr txBox="1"/>
          <p:nvPr/>
        </p:nvSpPr>
        <p:spPr>
          <a:xfrm>
            <a:off x="81971" y="124590"/>
            <a:ext cx="5580993" cy="248209"/>
          </a:xfrm>
          <a:prstGeom prst="rect">
            <a:avLst/>
          </a:prstGeom>
          <a:noFill/>
        </p:spPr>
        <p:txBody>
          <a:bodyPr wrap="square" rtlCol="0">
            <a:spAutoFit/>
          </a:bodyPr>
          <a:lstStyle/>
          <a:p>
            <a:r>
              <a:rPr lang="en-US" altLang="zh-CN" sz="1013" dirty="0"/>
              <a:t>200 kV X-grating diffraction</a:t>
            </a:r>
            <a:endParaRPr lang="en-GB" sz="1013" dirty="0"/>
          </a:p>
        </p:txBody>
      </p:sp>
      <p:sp>
        <p:nvSpPr>
          <p:cNvPr id="10" name="TextBox 9">
            <a:extLst>
              <a:ext uri="{FF2B5EF4-FFF2-40B4-BE49-F238E27FC236}">
                <a16:creationId xmlns:a16="http://schemas.microsoft.com/office/drawing/2014/main" id="{278D7862-4EBB-0BB6-EF21-821B059406BD}"/>
              </a:ext>
            </a:extLst>
          </p:cNvPr>
          <p:cNvSpPr txBox="1"/>
          <p:nvPr/>
        </p:nvSpPr>
        <p:spPr>
          <a:xfrm>
            <a:off x="331723" y="4155432"/>
            <a:ext cx="8195488" cy="559961"/>
          </a:xfrm>
          <a:prstGeom prst="rect">
            <a:avLst/>
          </a:prstGeom>
          <a:noFill/>
        </p:spPr>
        <p:txBody>
          <a:bodyPr wrap="square">
            <a:spAutoFit/>
          </a:bodyPr>
          <a:lstStyle/>
          <a:p>
            <a:r>
              <a:rPr lang="en-GB" altLang="zh-CN" sz="1013" dirty="0"/>
              <a:t>Polycrystalline Parallel-Beam Diffraction image and average radical line profile. (a) Diffraction rings of X-grating (gold nanoparticles) recorded by Timepix4 detector. colormap is log-scale. (b) Average radical line profile of the diffraction image in (a), plotted in both linear (red line) and log scale (blue line).</a:t>
            </a:r>
            <a:endParaRPr lang="en-GB" sz="1013" dirty="0"/>
          </a:p>
        </p:txBody>
      </p:sp>
      <p:sp>
        <p:nvSpPr>
          <p:cNvPr id="11" name="TextBox 10">
            <a:extLst>
              <a:ext uri="{FF2B5EF4-FFF2-40B4-BE49-F238E27FC236}">
                <a16:creationId xmlns:a16="http://schemas.microsoft.com/office/drawing/2014/main" id="{89F4D55C-103B-6440-883D-520C24F84067}"/>
              </a:ext>
            </a:extLst>
          </p:cNvPr>
          <p:cNvSpPr txBox="1"/>
          <p:nvPr/>
        </p:nvSpPr>
        <p:spPr>
          <a:xfrm>
            <a:off x="245853" y="556404"/>
            <a:ext cx="599536" cy="248209"/>
          </a:xfrm>
          <a:prstGeom prst="rect">
            <a:avLst/>
          </a:prstGeom>
          <a:noFill/>
        </p:spPr>
        <p:txBody>
          <a:bodyPr wrap="square" rtlCol="0">
            <a:spAutoFit/>
          </a:bodyPr>
          <a:lstStyle/>
          <a:p>
            <a:r>
              <a:rPr lang="en-GB" sz="1013" dirty="0">
                <a:solidFill>
                  <a:schemeClr val="bg1">
                    <a:lumMod val="95000"/>
                  </a:schemeClr>
                </a:solidFill>
              </a:rPr>
              <a:t>(a)</a:t>
            </a:r>
          </a:p>
        </p:txBody>
      </p:sp>
      <p:sp>
        <p:nvSpPr>
          <p:cNvPr id="12" name="TextBox 11">
            <a:extLst>
              <a:ext uri="{FF2B5EF4-FFF2-40B4-BE49-F238E27FC236}">
                <a16:creationId xmlns:a16="http://schemas.microsoft.com/office/drawing/2014/main" id="{C034C7F3-583C-D23F-6C21-EED50CCF0615}"/>
              </a:ext>
            </a:extLst>
          </p:cNvPr>
          <p:cNvSpPr txBox="1"/>
          <p:nvPr/>
        </p:nvSpPr>
        <p:spPr>
          <a:xfrm>
            <a:off x="4680906" y="478583"/>
            <a:ext cx="599536" cy="248209"/>
          </a:xfrm>
          <a:prstGeom prst="rect">
            <a:avLst/>
          </a:prstGeom>
          <a:noFill/>
        </p:spPr>
        <p:txBody>
          <a:bodyPr wrap="square" rtlCol="0">
            <a:spAutoFit/>
          </a:bodyPr>
          <a:lstStyle/>
          <a:p>
            <a:r>
              <a:rPr lang="en-GB" sz="1013" dirty="0"/>
              <a:t>(b)</a:t>
            </a:r>
          </a:p>
        </p:txBody>
      </p:sp>
    </p:spTree>
    <p:extLst>
      <p:ext uri="{BB962C8B-B14F-4D97-AF65-F5344CB8AC3E}">
        <p14:creationId xmlns:p14="http://schemas.microsoft.com/office/powerpoint/2010/main" val="1097661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with lines and dots&#10;&#10;AI-generated content may be incorrect.">
            <a:extLst>
              <a:ext uri="{FF2B5EF4-FFF2-40B4-BE49-F238E27FC236}">
                <a16:creationId xmlns:a16="http://schemas.microsoft.com/office/drawing/2014/main" id="{475F1596-BFE4-8DA1-56F1-007F9B34FB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34" y="444486"/>
            <a:ext cx="7970762" cy="3719690"/>
          </a:xfrm>
          <a:prstGeom prst="rect">
            <a:avLst/>
          </a:prstGeom>
        </p:spPr>
      </p:pic>
      <p:sp>
        <p:nvSpPr>
          <p:cNvPr id="4" name="TextBox 3">
            <a:extLst>
              <a:ext uri="{FF2B5EF4-FFF2-40B4-BE49-F238E27FC236}">
                <a16:creationId xmlns:a16="http://schemas.microsoft.com/office/drawing/2014/main" id="{80B6AD80-173E-54C5-AF99-A52D3B768581}"/>
              </a:ext>
            </a:extLst>
          </p:cNvPr>
          <p:cNvSpPr txBox="1"/>
          <p:nvPr/>
        </p:nvSpPr>
        <p:spPr>
          <a:xfrm>
            <a:off x="2135014" y="4164176"/>
            <a:ext cx="4572000" cy="404085"/>
          </a:xfrm>
          <a:prstGeom prst="rect">
            <a:avLst/>
          </a:prstGeom>
          <a:noFill/>
        </p:spPr>
        <p:txBody>
          <a:bodyPr wrap="square">
            <a:spAutoFit/>
          </a:bodyPr>
          <a:lstStyle/>
          <a:p>
            <a:r>
              <a:rPr lang="en-GB" altLang="zh-CN" sz="1013" dirty="0"/>
              <a:t>Average radical line profile of the diffraction image and FCC gold reflections. The line profile is plotted in both linear (red line) and log scale (blue line).</a:t>
            </a:r>
            <a:endParaRPr lang="en-GB" sz="1013" dirty="0"/>
          </a:p>
        </p:txBody>
      </p:sp>
    </p:spTree>
    <p:extLst>
      <p:ext uri="{BB962C8B-B14F-4D97-AF65-F5344CB8AC3E}">
        <p14:creationId xmlns:p14="http://schemas.microsoft.com/office/powerpoint/2010/main" val="813705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person with a detector&#10;&#10;AI-generated content may be incorrect.">
            <a:extLst>
              <a:ext uri="{FF2B5EF4-FFF2-40B4-BE49-F238E27FC236}">
                <a16:creationId xmlns:a16="http://schemas.microsoft.com/office/drawing/2014/main" id="{586D0211-0982-8F65-7345-D1A400C75A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245" y="0"/>
            <a:ext cx="6460364" cy="3975609"/>
          </a:xfrm>
          <a:prstGeom prst="rect">
            <a:avLst/>
          </a:prstGeom>
        </p:spPr>
      </p:pic>
      <p:sp>
        <p:nvSpPr>
          <p:cNvPr id="4" name="TextBox 3">
            <a:extLst>
              <a:ext uri="{FF2B5EF4-FFF2-40B4-BE49-F238E27FC236}">
                <a16:creationId xmlns:a16="http://schemas.microsoft.com/office/drawing/2014/main" id="{AEF8F7E3-CE1B-4F41-EA75-8EED8C9D6FBD}"/>
              </a:ext>
            </a:extLst>
          </p:cNvPr>
          <p:cNvSpPr txBox="1"/>
          <p:nvPr/>
        </p:nvSpPr>
        <p:spPr>
          <a:xfrm>
            <a:off x="737558" y="3975609"/>
            <a:ext cx="7449131" cy="715837"/>
          </a:xfrm>
          <a:prstGeom prst="rect">
            <a:avLst/>
          </a:prstGeom>
          <a:noFill/>
        </p:spPr>
        <p:txBody>
          <a:bodyPr wrap="square" rtlCol="0">
            <a:spAutoFit/>
          </a:bodyPr>
          <a:lstStyle/>
          <a:p>
            <a:r>
              <a:rPr lang="en-GB" sz="1013" dirty="0" err="1"/>
              <a:t>Comparasion</a:t>
            </a:r>
            <a:r>
              <a:rPr lang="en-GB" sz="1013" dirty="0"/>
              <a:t> of experimental diffraction intensity (background subtracted, red line) and simulated diffraction intensity (green dash line).</a:t>
            </a:r>
            <a:r>
              <a:rPr lang="en-US" altLang="zh-CN" sz="1013" dirty="0"/>
              <a:t> The mark “Detector edge” in the figure indicates the detector edge closest to the central diffraction spot. From the comparison with the simulation, the distinguishable diffraction signal on experiment data extends at least to 70–75 </a:t>
            </a:r>
            <a:r>
              <a:rPr lang="en-US" altLang="zh-CN" sz="1013" dirty="0" err="1"/>
              <a:t>mrad</a:t>
            </a:r>
            <a:r>
              <a:rPr lang="en-US" altLang="zh-CN" sz="1013" dirty="0"/>
              <a:t>.</a:t>
            </a:r>
            <a:endParaRPr lang="en-GB" sz="1013" dirty="0"/>
          </a:p>
          <a:p>
            <a:r>
              <a:rPr lang="en-GB" sz="1013" dirty="0"/>
              <a:t> </a:t>
            </a:r>
          </a:p>
        </p:txBody>
      </p:sp>
    </p:spTree>
    <p:extLst>
      <p:ext uri="{BB962C8B-B14F-4D97-AF65-F5344CB8AC3E}">
        <p14:creationId xmlns:p14="http://schemas.microsoft.com/office/powerpoint/2010/main" val="783541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of a graph&#10;&#10;AI-generated content may be incorrect.">
            <a:extLst>
              <a:ext uri="{FF2B5EF4-FFF2-40B4-BE49-F238E27FC236}">
                <a16:creationId xmlns:a16="http://schemas.microsoft.com/office/drawing/2014/main" id="{53F98301-A3DF-C284-2DA7-AC0A23B117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6171" y="602217"/>
            <a:ext cx="6380304" cy="2977475"/>
          </a:xfrm>
          <a:prstGeom prst="rect">
            <a:avLst/>
          </a:prstGeom>
        </p:spPr>
      </p:pic>
      <p:pic>
        <p:nvPicPr>
          <p:cNvPr id="5" name="Picture 4" descr="A graph with a blue line&#10;&#10;AI-generated content may be incorrect.">
            <a:extLst>
              <a:ext uri="{FF2B5EF4-FFF2-40B4-BE49-F238E27FC236}">
                <a16:creationId xmlns:a16="http://schemas.microsoft.com/office/drawing/2014/main" id="{11B50B97-464F-5B49-638A-4B4D5768E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89344"/>
            <a:ext cx="3373826" cy="2530370"/>
          </a:xfrm>
          <a:prstGeom prst="rect">
            <a:avLst/>
          </a:prstGeom>
        </p:spPr>
      </p:pic>
      <p:sp>
        <p:nvSpPr>
          <p:cNvPr id="6" name="TextBox 5">
            <a:extLst>
              <a:ext uri="{FF2B5EF4-FFF2-40B4-BE49-F238E27FC236}">
                <a16:creationId xmlns:a16="http://schemas.microsoft.com/office/drawing/2014/main" id="{F836BC67-7EBB-5809-1C27-FD097FE44918}"/>
              </a:ext>
            </a:extLst>
          </p:cNvPr>
          <p:cNvSpPr txBox="1"/>
          <p:nvPr/>
        </p:nvSpPr>
        <p:spPr>
          <a:xfrm>
            <a:off x="81971" y="124590"/>
            <a:ext cx="5580993" cy="248209"/>
          </a:xfrm>
          <a:prstGeom prst="rect">
            <a:avLst/>
          </a:prstGeom>
          <a:noFill/>
        </p:spPr>
        <p:txBody>
          <a:bodyPr wrap="square" rtlCol="0">
            <a:spAutoFit/>
          </a:bodyPr>
          <a:lstStyle/>
          <a:p>
            <a:r>
              <a:rPr lang="en-GB" sz="1013" dirty="0"/>
              <a:t>MTF compensation</a:t>
            </a:r>
          </a:p>
        </p:txBody>
      </p:sp>
      <p:sp>
        <p:nvSpPr>
          <p:cNvPr id="8" name="TextBox 7">
            <a:extLst>
              <a:ext uri="{FF2B5EF4-FFF2-40B4-BE49-F238E27FC236}">
                <a16:creationId xmlns:a16="http://schemas.microsoft.com/office/drawing/2014/main" id="{256A6EAD-68E1-D049-E3CD-CF962911384C}"/>
              </a:ext>
            </a:extLst>
          </p:cNvPr>
          <p:cNvSpPr txBox="1"/>
          <p:nvPr/>
        </p:nvSpPr>
        <p:spPr>
          <a:xfrm>
            <a:off x="366363" y="3867447"/>
            <a:ext cx="8285931" cy="404085"/>
          </a:xfrm>
          <a:prstGeom prst="rect">
            <a:avLst/>
          </a:prstGeom>
          <a:noFill/>
        </p:spPr>
        <p:txBody>
          <a:bodyPr wrap="square">
            <a:spAutoFit/>
          </a:bodyPr>
          <a:lstStyle/>
          <a:p>
            <a:r>
              <a:rPr lang="en-US" altLang="zh-CN" sz="1013" dirty="0"/>
              <a:t>MTF compensation (deconvolution) was applied to the diffraction image, and the dashed line represents the line profile after MTF compensation. In this dataset, MTF compensation did not significantly improve the resolution of the diffraction rings.</a:t>
            </a:r>
            <a:endParaRPr lang="en-GB" sz="1013" dirty="0"/>
          </a:p>
        </p:txBody>
      </p:sp>
    </p:spTree>
    <p:extLst>
      <p:ext uri="{BB962C8B-B14F-4D97-AF65-F5344CB8AC3E}">
        <p14:creationId xmlns:p14="http://schemas.microsoft.com/office/powerpoint/2010/main" val="1099785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generated image&#10;&#10;AI-generated content may be incorrect.">
            <a:extLst>
              <a:ext uri="{FF2B5EF4-FFF2-40B4-BE49-F238E27FC236}">
                <a16:creationId xmlns:a16="http://schemas.microsoft.com/office/drawing/2014/main" id="{2789FC4C-103A-C326-17FA-8005A6C72E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7162"/>
            <a:ext cx="9144000" cy="3943350"/>
          </a:xfrm>
          <a:prstGeom prst="rect">
            <a:avLst/>
          </a:prstGeom>
        </p:spPr>
      </p:pic>
      <p:sp>
        <p:nvSpPr>
          <p:cNvPr id="4" name="TextBox 3">
            <a:extLst>
              <a:ext uri="{FF2B5EF4-FFF2-40B4-BE49-F238E27FC236}">
                <a16:creationId xmlns:a16="http://schemas.microsoft.com/office/drawing/2014/main" id="{A2E0545B-8771-59EA-90D2-5B4BAC0CD250}"/>
              </a:ext>
            </a:extLst>
          </p:cNvPr>
          <p:cNvSpPr txBox="1"/>
          <p:nvPr/>
        </p:nvSpPr>
        <p:spPr>
          <a:xfrm>
            <a:off x="81971" y="124590"/>
            <a:ext cx="5580993" cy="248209"/>
          </a:xfrm>
          <a:prstGeom prst="rect">
            <a:avLst/>
          </a:prstGeom>
          <a:noFill/>
        </p:spPr>
        <p:txBody>
          <a:bodyPr wrap="square" rtlCol="0">
            <a:spAutoFit/>
          </a:bodyPr>
          <a:lstStyle/>
          <a:p>
            <a:r>
              <a:rPr lang="en-GB" sz="1013" dirty="0"/>
              <a:t>MTF compensation, original image vs MTF compensation image</a:t>
            </a:r>
          </a:p>
        </p:txBody>
      </p:sp>
      <p:sp>
        <p:nvSpPr>
          <p:cNvPr id="5" name="TextBox 4">
            <a:extLst>
              <a:ext uri="{FF2B5EF4-FFF2-40B4-BE49-F238E27FC236}">
                <a16:creationId xmlns:a16="http://schemas.microsoft.com/office/drawing/2014/main" id="{25ACC7AB-54D4-21BD-C5EC-D13FB11D9470}"/>
              </a:ext>
            </a:extLst>
          </p:cNvPr>
          <p:cNvSpPr txBox="1"/>
          <p:nvPr/>
        </p:nvSpPr>
        <p:spPr>
          <a:xfrm>
            <a:off x="763438" y="4201065"/>
            <a:ext cx="6728604" cy="248209"/>
          </a:xfrm>
          <a:prstGeom prst="rect">
            <a:avLst/>
          </a:prstGeom>
          <a:noFill/>
        </p:spPr>
        <p:txBody>
          <a:bodyPr wrap="square" rtlCol="0">
            <a:spAutoFit/>
          </a:bodyPr>
          <a:lstStyle/>
          <a:p>
            <a:r>
              <a:rPr lang="en-GB" sz="1013" dirty="0"/>
              <a:t>there are some high frequency artefacts in low-frequency area.</a:t>
            </a:r>
          </a:p>
        </p:txBody>
      </p:sp>
    </p:spTree>
    <p:extLst>
      <p:ext uri="{BB962C8B-B14F-4D97-AF65-F5344CB8AC3E}">
        <p14:creationId xmlns:p14="http://schemas.microsoft.com/office/powerpoint/2010/main" val="1064452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circle with a yellow dot&#10;&#10;AI-generated content may be incorrect.">
            <a:extLst>
              <a:ext uri="{FF2B5EF4-FFF2-40B4-BE49-F238E27FC236}">
                <a16:creationId xmlns:a16="http://schemas.microsoft.com/office/drawing/2014/main" id="{F2D86B5B-F5A3-061E-7F95-91C655E2B343}"/>
              </a:ext>
            </a:extLst>
          </p:cNvPr>
          <p:cNvPicPr>
            <a:picLocks noChangeAspect="1"/>
          </p:cNvPicPr>
          <p:nvPr/>
        </p:nvPicPr>
        <p:blipFill>
          <a:blip r:embed="rId2"/>
          <a:stretch>
            <a:fillRect/>
          </a:stretch>
        </p:blipFill>
        <p:spPr>
          <a:xfrm>
            <a:off x="251508" y="921224"/>
            <a:ext cx="3772631" cy="3301052"/>
          </a:xfrm>
          <a:prstGeom prst="rect">
            <a:avLst/>
          </a:prstGeom>
        </p:spPr>
      </p:pic>
      <p:pic>
        <p:nvPicPr>
          <p:cNvPr id="5" name="Picture 4" descr="A graph of a graph&#10;&#10;AI-generated content may be incorrect.">
            <a:extLst>
              <a:ext uri="{FF2B5EF4-FFF2-40B4-BE49-F238E27FC236}">
                <a16:creationId xmlns:a16="http://schemas.microsoft.com/office/drawing/2014/main" id="{C533D941-B2B4-BCA9-0BFD-571B3937C32B}"/>
              </a:ext>
            </a:extLst>
          </p:cNvPr>
          <p:cNvPicPr>
            <a:picLocks noChangeAspect="1"/>
          </p:cNvPicPr>
          <p:nvPr/>
        </p:nvPicPr>
        <p:blipFill>
          <a:blip r:embed="rId3"/>
          <a:stretch>
            <a:fillRect/>
          </a:stretch>
        </p:blipFill>
        <p:spPr>
          <a:xfrm>
            <a:off x="4572000" y="1249853"/>
            <a:ext cx="4296166" cy="2643794"/>
          </a:xfrm>
          <a:prstGeom prst="rect">
            <a:avLst/>
          </a:prstGeom>
        </p:spPr>
      </p:pic>
    </p:spTree>
    <p:extLst>
      <p:ext uri="{BB962C8B-B14F-4D97-AF65-F5344CB8AC3E}">
        <p14:creationId xmlns:p14="http://schemas.microsoft.com/office/powerpoint/2010/main" val="3388311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EFDB36-11A5-62C6-334C-C6CA5F996201}"/>
              </a:ext>
            </a:extLst>
          </p:cNvPr>
          <p:cNvPicPr>
            <a:picLocks noChangeAspect="1"/>
          </p:cNvPicPr>
          <p:nvPr/>
        </p:nvPicPr>
        <p:blipFill>
          <a:blip r:embed="rId2"/>
          <a:stretch>
            <a:fillRect/>
          </a:stretch>
        </p:blipFill>
        <p:spPr>
          <a:xfrm>
            <a:off x="685800" y="1165405"/>
            <a:ext cx="7772400" cy="2812689"/>
          </a:xfrm>
          <a:prstGeom prst="rect">
            <a:avLst/>
          </a:prstGeom>
        </p:spPr>
      </p:pic>
    </p:spTree>
    <p:extLst>
      <p:ext uri="{BB962C8B-B14F-4D97-AF65-F5344CB8AC3E}">
        <p14:creationId xmlns:p14="http://schemas.microsoft.com/office/powerpoint/2010/main" val="1391666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30">
            <a:extLst>
              <a:ext uri="{FF2B5EF4-FFF2-40B4-BE49-F238E27FC236}">
                <a16:creationId xmlns:a16="http://schemas.microsoft.com/office/drawing/2014/main" id="{CE88BB8E-D93D-3059-B39C-C7F03EBA937D}"/>
              </a:ext>
            </a:extLst>
          </p:cNvPr>
          <p:cNvPicPr>
            <a:picLocks/>
          </p:cNvPicPr>
          <p:nvPr/>
        </p:nvPicPr>
        <p:blipFill>
          <a:blip r:embed="rId2" cstate="print"/>
          <a:stretch>
            <a:fillRect/>
          </a:stretch>
        </p:blipFill>
        <p:spPr>
          <a:xfrm>
            <a:off x="372597" y="906060"/>
            <a:ext cx="2844165" cy="1993900"/>
          </a:xfrm>
          <a:prstGeom prst="rect">
            <a:avLst/>
          </a:prstGeom>
        </p:spPr>
      </p:pic>
      <p:pic>
        <p:nvPicPr>
          <p:cNvPr id="7" name="Image 48">
            <a:extLst>
              <a:ext uri="{FF2B5EF4-FFF2-40B4-BE49-F238E27FC236}">
                <a16:creationId xmlns:a16="http://schemas.microsoft.com/office/drawing/2014/main" id="{1209BD90-1B83-6A9F-13A5-CC0ADF4C5EC0}"/>
              </a:ext>
            </a:extLst>
          </p:cNvPr>
          <p:cNvPicPr>
            <a:picLocks/>
          </p:cNvPicPr>
          <p:nvPr/>
        </p:nvPicPr>
        <p:blipFill>
          <a:blip r:embed="rId3" cstate="print"/>
          <a:stretch>
            <a:fillRect/>
          </a:stretch>
        </p:blipFill>
        <p:spPr>
          <a:xfrm>
            <a:off x="3857685" y="624584"/>
            <a:ext cx="4731385" cy="1710690"/>
          </a:xfrm>
          <a:prstGeom prst="rect">
            <a:avLst/>
          </a:prstGeom>
        </p:spPr>
      </p:pic>
      <p:pic>
        <p:nvPicPr>
          <p:cNvPr id="8" name="Image 51">
            <a:extLst>
              <a:ext uri="{FF2B5EF4-FFF2-40B4-BE49-F238E27FC236}">
                <a16:creationId xmlns:a16="http://schemas.microsoft.com/office/drawing/2014/main" id="{F3917C53-9ACE-BD7E-E0BE-74E61937844C}"/>
              </a:ext>
            </a:extLst>
          </p:cNvPr>
          <p:cNvPicPr>
            <a:picLocks/>
          </p:cNvPicPr>
          <p:nvPr/>
        </p:nvPicPr>
        <p:blipFill>
          <a:blip r:embed="rId4" cstate="print"/>
          <a:stretch>
            <a:fillRect/>
          </a:stretch>
        </p:blipFill>
        <p:spPr>
          <a:xfrm>
            <a:off x="1278107" y="2335274"/>
            <a:ext cx="3877310" cy="2694305"/>
          </a:xfrm>
          <a:prstGeom prst="rect">
            <a:avLst/>
          </a:prstGeom>
        </p:spPr>
      </p:pic>
      <p:graphicFrame>
        <p:nvGraphicFramePr>
          <p:cNvPr id="9" name="Table 8">
            <a:extLst>
              <a:ext uri="{FF2B5EF4-FFF2-40B4-BE49-F238E27FC236}">
                <a16:creationId xmlns:a16="http://schemas.microsoft.com/office/drawing/2014/main" id="{19FB6070-B685-CEC8-3C3D-8B0232E3165B}"/>
              </a:ext>
            </a:extLst>
          </p:cNvPr>
          <p:cNvGraphicFramePr>
            <a:graphicFrameLocks noGrp="1"/>
          </p:cNvGraphicFramePr>
          <p:nvPr/>
        </p:nvGraphicFramePr>
        <p:xfrm>
          <a:off x="2287905" y="2645886"/>
          <a:ext cx="4568190" cy="710565"/>
        </p:xfrm>
        <a:graphic>
          <a:graphicData uri="http://schemas.openxmlformats.org/drawingml/2006/table">
            <a:tbl>
              <a:tblPr firstRow="1" firstCol="1" lastRow="1" lastCol="1" bandRow="1" bandCol="1">
                <a:tableStyleId>{5C22544A-7EE6-4342-B048-85BDC9FD1C3A}</a:tableStyleId>
              </a:tblPr>
              <a:tblGrid>
                <a:gridCol w="1113790">
                  <a:extLst>
                    <a:ext uri="{9D8B030D-6E8A-4147-A177-3AD203B41FA5}">
                      <a16:colId xmlns:a16="http://schemas.microsoft.com/office/drawing/2014/main" val="1896725600"/>
                    </a:ext>
                  </a:extLst>
                </a:gridCol>
                <a:gridCol w="1276350">
                  <a:extLst>
                    <a:ext uri="{9D8B030D-6E8A-4147-A177-3AD203B41FA5}">
                      <a16:colId xmlns:a16="http://schemas.microsoft.com/office/drawing/2014/main" val="4075207365"/>
                    </a:ext>
                  </a:extLst>
                </a:gridCol>
                <a:gridCol w="1198880">
                  <a:extLst>
                    <a:ext uri="{9D8B030D-6E8A-4147-A177-3AD203B41FA5}">
                      <a16:colId xmlns:a16="http://schemas.microsoft.com/office/drawing/2014/main" val="1650582881"/>
                    </a:ext>
                  </a:extLst>
                </a:gridCol>
                <a:gridCol w="979170">
                  <a:extLst>
                    <a:ext uri="{9D8B030D-6E8A-4147-A177-3AD203B41FA5}">
                      <a16:colId xmlns:a16="http://schemas.microsoft.com/office/drawing/2014/main" val="2267500003"/>
                    </a:ext>
                  </a:extLst>
                </a:gridCol>
              </a:tblGrid>
              <a:tr h="355600">
                <a:tc>
                  <a:txBody>
                    <a:bodyPr/>
                    <a:lstStyle/>
                    <a:p>
                      <a:pPr marL="3175" algn="ctr">
                        <a:lnSpc>
                          <a:spcPts val="1225"/>
                        </a:lnSpc>
                        <a:buNone/>
                      </a:pPr>
                      <a:r>
                        <a:rPr lang="en-US" sz="1150" spc="-20">
                          <a:effectLst/>
                        </a:rPr>
                        <a:t>Data</a:t>
                      </a:r>
                      <a:endParaRPr lang="en-GB" sz="1100">
                        <a:effectLst/>
                      </a:endParaRPr>
                    </a:p>
                    <a:p>
                      <a:pPr marL="3175" marR="635" algn="ctr">
                        <a:spcBef>
                          <a:spcPts val="80"/>
                        </a:spcBef>
                        <a:buNone/>
                      </a:pPr>
                      <a:r>
                        <a:rPr lang="en-US" sz="1150">
                          <a:effectLst/>
                        </a:rPr>
                        <a:t>Energy,</a:t>
                      </a:r>
                      <a:r>
                        <a:rPr lang="en-US" sz="1150" spc="-5">
                          <a:effectLst/>
                        </a:rPr>
                        <a:t> </a:t>
                      </a:r>
                      <a:r>
                        <a:rPr lang="en-US" sz="1150" spc="-10">
                          <a:effectLst/>
                        </a:rPr>
                        <a:t>(angle)</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35" marR="1270" algn="ctr">
                        <a:lnSpc>
                          <a:spcPts val="1225"/>
                        </a:lnSpc>
                        <a:buNone/>
                      </a:pPr>
                      <a:r>
                        <a:rPr lang="en-US" sz="1150" spc="-25">
                          <a:effectLst/>
                        </a:rPr>
                        <a:t>Raw</a:t>
                      </a:r>
                      <a:endParaRPr lang="en-GB" sz="1100">
                        <a:effectLst/>
                      </a:endParaRPr>
                    </a:p>
                    <a:p>
                      <a:pPr marL="3175" marR="1270" algn="ctr">
                        <a:spcBef>
                          <a:spcPts val="80"/>
                        </a:spcBef>
                        <a:buNone/>
                      </a:pPr>
                      <a:r>
                        <a:rPr lang="en-US" sz="1150">
                          <a:effectLst/>
                        </a:rPr>
                        <a:t>MTF</a:t>
                      </a:r>
                      <a:r>
                        <a:rPr lang="en-US" sz="1150" spc="95">
                          <a:effectLst/>
                        </a:rPr>
                        <a:t> </a:t>
                      </a:r>
                      <a:r>
                        <a:rPr lang="en-US" sz="1150">
                          <a:effectLst/>
                        </a:rPr>
                        <a:t>at</a:t>
                      </a:r>
                      <a:r>
                        <a:rPr lang="en-US" sz="1150" spc="100">
                          <a:effectLst/>
                        </a:rPr>
                        <a:t> </a:t>
                      </a:r>
                      <a:r>
                        <a:rPr lang="en-US" sz="1150" spc="-10">
                          <a:effectLst/>
                        </a:rPr>
                        <a:t>Nyquist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810" algn="ctr">
                        <a:lnSpc>
                          <a:spcPts val="1225"/>
                        </a:lnSpc>
                        <a:buNone/>
                      </a:pPr>
                      <a:r>
                        <a:rPr lang="en-US" sz="1150" spc="-10">
                          <a:effectLst/>
                        </a:rPr>
                        <a:t>Clustered</a:t>
                      </a:r>
                      <a:endParaRPr lang="en-GB" sz="1100">
                        <a:effectLst/>
                      </a:endParaRPr>
                    </a:p>
                    <a:p>
                      <a:pPr marL="3810" marR="635" algn="ctr">
                        <a:spcBef>
                          <a:spcPts val="80"/>
                        </a:spcBef>
                        <a:buNone/>
                      </a:pPr>
                      <a:r>
                        <a:rPr lang="en-US" sz="1150">
                          <a:effectLst/>
                        </a:rPr>
                        <a:t>MTF</a:t>
                      </a:r>
                      <a:r>
                        <a:rPr lang="en-US" sz="1150" spc="95">
                          <a:effectLst/>
                        </a:rPr>
                        <a:t> </a:t>
                      </a:r>
                      <a:r>
                        <a:rPr lang="en-US" sz="1150">
                          <a:effectLst/>
                        </a:rPr>
                        <a:t>at</a:t>
                      </a:r>
                      <a:r>
                        <a:rPr lang="en-US" sz="1150" spc="100">
                          <a:effectLst/>
                        </a:rPr>
                        <a:t> </a:t>
                      </a:r>
                      <a:r>
                        <a:rPr lang="en-US" sz="1150" spc="-10">
                          <a:effectLst/>
                        </a:rPr>
                        <a:t>Nyquist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75" marR="635" algn="ctr">
                        <a:lnSpc>
                          <a:spcPts val="1225"/>
                        </a:lnSpc>
                        <a:buNone/>
                      </a:pPr>
                      <a:r>
                        <a:rPr lang="en-US" sz="1150" spc="-10">
                          <a:effectLst/>
                        </a:rPr>
                        <a:t>Improvement</a:t>
                      </a:r>
                      <a:endParaRPr lang="en-GB" sz="1100">
                        <a:effectLst/>
                      </a:endParaRPr>
                    </a:p>
                    <a:p>
                      <a:pPr marL="635" marR="635" algn="ctr">
                        <a:spcBef>
                          <a:spcPts val="80"/>
                        </a:spcBef>
                        <a:buNone/>
                      </a:pPr>
                      <a:r>
                        <a:rPr lang="en-US" sz="1150" spc="-10">
                          <a:effectLst/>
                        </a:rPr>
                        <a:t>factor</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189947292"/>
                  </a:ext>
                </a:extLst>
              </a:tr>
              <a:tr h="167005">
                <a:tc>
                  <a:txBody>
                    <a:bodyPr/>
                    <a:lstStyle/>
                    <a:p>
                      <a:pPr marL="3175" algn="ctr">
                        <a:lnSpc>
                          <a:spcPts val="1220"/>
                        </a:lnSpc>
                        <a:buNone/>
                      </a:pPr>
                      <a:r>
                        <a:rPr lang="en-US" sz="1150">
                          <a:effectLst/>
                        </a:rPr>
                        <a:t>100</a:t>
                      </a:r>
                      <a:r>
                        <a:rPr lang="en-US" sz="1150" spc="30">
                          <a:effectLst/>
                        </a:rPr>
                        <a:t> </a:t>
                      </a:r>
                      <a:r>
                        <a:rPr lang="en-US" sz="1150">
                          <a:effectLst/>
                        </a:rPr>
                        <a:t>keV,</a:t>
                      </a:r>
                      <a:r>
                        <a:rPr lang="en-US" sz="1150" spc="35">
                          <a:effectLst/>
                        </a:rPr>
                        <a:t> </a:t>
                      </a:r>
                      <a:r>
                        <a:rPr lang="en-US" sz="1150" spc="-20">
                          <a:effectLst/>
                        </a:rPr>
                        <a:t>(4</a:t>
                      </a:r>
                      <a:r>
                        <a:rPr lang="en-US" sz="1150" spc="-20" baseline="30000">
                          <a:effectLst/>
                        </a:rPr>
                        <a:t>◦</a:t>
                      </a:r>
                      <a:r>
                        <a:rPr lang="en-US" sz="1150" spc="-2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15265" algn="l">
                        <a:lnSpc>
                          <a:spcPts val="1220"/>
                        </a:lnSpc>
                        <a:buNone/>
                      </a:pPr>
                      <a:r>
                        <a:rPr lang="en-US" sz="1150">
                          <a:effectLst/>
                        </a:rPr>
                        <a:t>0.16</a:t>
                      </a:r>
                      <a:r>
                        <a:rPr lang="en-US" sz="1150" spc="80">
                          <a:effectLst/>
                        </a:rPr>
                        <a:t> </a:t>
                      </a:r>
                      <a:r>
                        <a:rPr lang="en-US" sz="1150">
                          <a:effectLst/>
                        </a:rPr>
                        <a:t>±</a:t>
                      </a:r>
                      <a:r>
                        <a:rPr lang="en-US" sz="1150" spc="40">
                          <a:effectLst/>
                        </a:rPr>
                        <a:t> </a:t>
                      </a:r>
                      <a:r>
                        <a:rPr lang="en-US" sz="1150" spc="-10">
                          <a:effectLst/>
                        </a:rPr>
                        <a:t>0.0061</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15900" algn="l">
                        <a:lnSpc>
                          <a:spcPts val="1220"/>
                        </a:lnSpc>
                        <a:buNone/>
                      </a:pPr>
                      <a:r>
                        <a:rPr lang="en-US" sz="1150">
                          <a:effectLst/>
                        </a:rPr>
                        <a:t>0.34</a:t>
                      </a:r>
                      <a:r>
                        <a:rPr lang="en-US" sz="1150" spc="80">
                          <a:effectLst/>
                        </a:rPr>
                        <a:t> </a:t>
                      </a:r>
                      <a:r>
                        <a:rPr lang="en-US" sz="1150">
                          <a:effectLst/>
                        </a:rPr>
                        <a:t>±</a:t>
                      </a:r>
                      <a:r>
                        <a:rPr lang="en-US" sz="1150" spc="40">
                          <a:effectLst/>
                        </a:rPr>
                        <a:t> </a:t>
                      </a:r>
                      <a:r>
                        <a:rPr lang="en-US" sz="1150" spc="-10">
                          <a:effectLst/>
                        </a:rPr>
                        <a:t>0.010</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3505" algn="l">
                        <a:lnSpc>
                          <a:spcPts val="1220"/>
                        </a:lnSpc>
                        <a:buNone/>
                      </a:pPr>
                      <a:r>
                        <a:rPr lang="en-US" sz="1150">
                          <a:effectLst/>
                        </a:rPr>
                        <a:t>2.12</a:t>
                      </a:r>
                      <a:r>
                        <a:rPr lang="en-US" sz="1150" spc="80">
                          <a:effectLst/>
                        </a:rPr>
                        <a:t> </a:t>
                      </a:r>
                      <a:r>
                        <a:rPr lang="en-US" sz="1150">
                          <a:effectLst/>
                        </a:rPr>
                        <a:t>±</a:t>
                      </a:r>
                      <a:r>
                        <a:rPr lang="en-US" sz="1150" spc="40">
                          <a:effectLst/>
                        </a:rPr>
                        <a:t> </a:t>
                      </a:r>
                      <a:r>
                        <a:rPr lang="en-US" sz="1150" spc="-10">
                          <a:effectLst/>
                        </a:rPr>
                        <a:t>0.020</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35265940"/>
                  </a:ext>
                </a:extLst>
              </a:tr>
              <a:tr h="187960">
                <a:tc>
                  <a:txBody>
                    <a:bodyPr/>
                    <a:lstStyle/>
                    <a:p>
                      <a:pPr marL="3175" algn="ctr">
                        <a:lnSpc>
                          <a:spcPts val="1335"/>
                        </a:lnSpc>
                        <a:buNone/>
                      </a:pPr>
                      <a:r>
                        <a:rPr lang="en-US" sz="1150">
                          <a:effectLst/>
                        </a:rPr>
                        <a:t>200</a:t>
                      </a:r>
                      <a:r>
                        <a:rPr lang="en-US" sz="1150" spc="30">
                          <a:effectLst/>
                        </a:rPr>
                        <a:t> </a:t>
                      </a:r>
                      <a:r>
                        <a:rPr lang="en-US" sz="1150">
                          <a:effectLst/>
                        </a:rPr>
                        <a:t>keV,</a:t>
                      </a:r>
                      <a:r>
                        <a:rPr lang="en-US" sz="1150" spc="35">
                          <a:effectLst/>
                        </a:rPr>
                        <a:t> </a:t>
                      </a:r>
                      <a:r>
                        <a:rPr lang="en-US" sz="1150" spc="-20">
                          <a:effectLst/>
                        </a:rPr>
                        <a:t>(4</a:t>
                      </a:r>
                      <a:r>
                        <a:rPr lang="en-US" sz="1150" spc="-20" baseline="30000">
                          <a:effectLst/>
                        </a:rPr>
                        <a:t>◦</a:t>
                      </a:r>
                      <a:r>
                        <a:rPr lang="en-US" sz="1150" spc="-2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35" marR="1270" algn="ctr">
                        <a:lnSpc>
                          <a:spcPts val="1380"/>
                        </a:lnSpc>
                        <a:buNone/>
                      </a:pPr>
                      <a:r>
                        <a:rPr lang="en-US" sz="1150">
                          <a:effectLst/>
                        </a:rPr>
                        <a:t>0.0046</a:t>
                      </a:r>
                      <a:r>
                        <a:rPr lang="en-US" sz="1150" spc="65">
                          <a:effectLst/>
                        </a:rPr>
                        <a:t> </a:t>
                      </a:r>
                      <a:r>
                        <a:rPr lang="en-US" sz="1150">
                          <a:effectLst/>
                        </a:rPr>
                        <a:t>±</a:t>
                      </a:r>
                      <a:r>
                        <a:rPr lang="en-US" sz="1150" spc="35">
                          <a:effectLst/>
                        </a:rPr>
                        <a:t> </a:t>
                      </a:r>
                      <a:r>
                        <a:rPr lang="en-US" sz="1150" spc="-10">
                          <a:effectLst/>
                        </a:rPr>
                        <a:t>0.000069</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algn="l">
                        <a:lnSpc>
                          <a:spcPts val="1380"/>
                        </a:lnSpc>
                        <a:buNone/>
                      </a:pPr>
                      <a:r>
                        <a:rPr lang="en-US" sz="1150">
                          <a:effectLst/>
                        </a:rPr>
                        <a:t>0.014</a:t>
                      </a:r>
                      <a:r>
                        <a:rPr lang="en-US" sz="1150" spc="70">
                          <a:effectLst/>
                        </a:rPr>
                        <a:t> </a:t>
                      </a:r>
                      <a:r>
                        <a:rPr lang="en-US" sz="1150">
                          <a:effectLst/>
                        </a:rPr>
                        <a:t>±</a:t>
                      </a:r>
                      <a:r>
                        <a:rPr lang="en-US" sz="1150" spc="45">
                          <a:effectLst/>
                        </a:rPr>
                        <a:t> </a:t>
                      </a:r>
                      <a:r>
                        <a:rPr lang="en-US" sz="1150" spc="-10">
                          <a:effectLst/>
                        </a:rPr>
                        <a:t>0.00015</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3505" algn="l">
                        <a:lnSpc>
                          <a:spcPts val="1380"/>
                        </a:lnSpc>
                        <a:buNone/>
                      </a:pPr>
                      <a:r>
                        <a:rPr lang="en-US" sz="1150" dirty="0">
                          <a:effectLst/>
                        </a:rPr>
                        <a:t>3.16</a:t>
                      </a:r>
                      <a:r>
                        <a:rPr lang="en-US" sz="1150" spc="80" dirty="0">
                          <a:effectLst/>
                        </a:rPr>
                        <a:t> </a:t>
                      </a:r>
                      <a:r>
                        <a:rPr lang="en-US" sz="1150" dirty="0">
                          <a:effectLst/>
                        </a:rPr>
                        <a:t>±</a:t>
                      </a:r>
                      <a:r>
                        <a:rPr lang="en-US" sz="1150" spc="40" dirty="0">
                          <a:effectLst/>
                        </a:rPr>
                        <a:t> </a:t>
                      </a:r>
                      <a:r>
                        <a:rPr lang="en-US" sz="1150" spc="-10" dirty="0">
                          <a:effectLst/>
                        </a:rPr>
                        <a:t>0.018</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023531410"/>
                  </a:ext>
                </a:extLst>
              </a:tr>
            </a:tbl>
          </a:graphicData>
        </a:graphic>
      </p:graphicFrame>
    </p:spTree>
    <p:extLst>
      <p:ext uri="{BB962C8B-B14F-4D97-AF65-F5344CB8AC3E}">
        <p14:creationId xmlns:p14="http://schemas.microsoft.com/office/powerpoint/2010/main" val="3249726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
            <a:extLst>
              <a:ext uri="{FF2B5EF4-FFF2-40B4-BE49-F238E27FC236}">
                <a16:creationId xmlns:a16="http://schemas.microsoft.com/office/drawing/2014/main" id="{F529EA11-8165-7FF8-668C-40E1467453DF}"/>
              </a:ext>
            </a:extLst>
          </p:cNvPr>
          <p:cNvSpPr txBox="1">
            <a:spLocks noChangeArrowheads="1"/>
          </p:cNvSpPr>
          <p:nvPr/>
        </p:nvSpPr>
        <p:spPr bwMode="auto">
          <a:xfrm>
            <a:off x="357372" y="123993"/>
            <a:ext cx="6500192" cy="644747"/>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Direct Electron Detectors – a </a:t>
            </a:r>
            <a:r>
              <a:rPr lang="en-GB" sz="2000" b="1" dirty="0" err="1">
                <a:solidFill>
                  <a:srgbClr val="1F497D"/>
                </a:solidFill>
                <a:latin typeface="+mj-lt"/>
                <a:cs typeface="Arial" panose="020B0604020202020204" pitchFamily="34" charset="0"/>
              </a:rPr>
              <a:t>wishlist</a:t>
            </a:r>
            <a:r>
              <a:rPr lang="en-GB" sz="2000" b="1" dirty="0">
                <a:solidFill>
                  <a:srgbClr val="1F497D"/>
                </a:solidFill>
                <a:latin typeface="+mj-lt"/>
                <a:cs typeface="Arial" panose="020B0604020202020204" pitchFamily="34" charset="0"/>
              </a:rPr>
              <a:t>…</a:t>
            </a:r>
          </a:p>
          <a:p>
            <a:endParaRPr lang="en-GB" sz="2000" b="1" i="1" dirty="0">
              <a:solidFill>
                <a:srgbClr val="1F497D"/>
              </a:solidFill>
              <a:latin typeface="+mj-lt"/>
              <a:cs typeface="Arial" panose="020B0604020202020204" pitchFamily="34" charset="0"/>
            </a:endParaRPr>
          </a:p>
        </p:txBody>
      </p:sp>
      <p:sp>
        <p:nvSpPr>
          <p:cNvPr id="7" name="TextBox 6">
            <a:extLst>
              <a:ext uri="{FF2B5EF4-FFF2-40B4-BE49-F238E27FC236}">
                <a16:creationId xmlns:a16="http://schemas.microsoft.com/office/drawing/2014/main" id="{EEF7E956-D8F7-3DCB-B3FD-64C43021A647}"/>
              </a:ext>
            </a:extLst>
          </p:cNvPr>
          <p:cNvSpPr txBox="1"/>
          <p:nvPr/>
        </p:nvSpPr>
        <p:spPr>
          <a:xfrm>
            <a:off x="74677" y="591741"/>
            <a:ext cx="7972567" cy="2092881"/>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FF0000"/>
                </a:solidFill>
              </a:rPr>
              <a:t>Voltage invariant performance metrics (DQE, NPS and MTF) (60-300kV)</a:t>
            </a:r>
          </a:p>
          <a:p>
            <a:pPr marL="628650" lvl="1" indent="-285750">
              <a:buFont typeface="Arial" panose="020B0604020202020204" pitchFamily="34" charset="0"/>
              <a:buChar char="•"/>
            </a:pPr>
            <a:r>
              <a:rPr lang="en-US" sz="1600" dirty="0">
                <a:solidFill>
                  <a:srgbClr val="FF0000"/>
                </a:solidFill>
              </a:rPr>
              <a:t>For hybrid sensors MTF  and DQE are worse at higher voltages due to sensor thickness</a:t>
            </a:r>
          </a:p>
          <a:p>
            <a:pPr marL="628650" lvl="1" indent="-285750">
              <a:buFont typeface="Arial" panose="020B0604020202020204" pitchFamily="34" charset="0"/>
              <a:buChar char="•"/>
            </a:pPr>
            <a:r>
              <a:rPr lang="en-US" sz="1600" dirty="0">
                <a:solidFill>
                  <a:srgbClr val="FF0000"/>
                </a:solidFill>
              </a:rPr>
              <a:t>The reverse of thin MAPS behaviour</a:t>
            </a:r>
          </a:p>
          <a:p>
            <a:pPr marL="285750" indent="-285750">
              <a:buFont typeface="Arial" panose="020B0604020202020204" pitchFamily="34" charset="0"/>
              <a:buChar char="•"/>
            </a:pPr>
            <a:r>
              <a:rPr lang="en-US" sz="1600" dirty="0">
                <a:solidFill>
                  <a:schemeClr val="accent6">
                    <a:lumMod val="75000"/>
                  </a:schemeClr>
                </a:solidFill>
              </a:rPr>
              <a:t>Large pixel arrays (1024 x 1024 minimum, ideally 2048 x 2048) </a:t>
            </a:r>
          </a:p>
          <a:p>
            <a:pPr marL="628650" lvl="1" indent="-285750">
              <a:buFont typeface="Arial" panose="020B0604020202020204" pitchFamily="34" charset="0"/>
              <a:buChar char="•"/>
            </a:pPr>
            <a:r>
              <a:rPr lang="en-US" sz="1600" dirty="0">
                <a:solidFill>
                  <a:schemeClr val="accent6">
                    <a:lumMod val="75000"/>
                  </a:schemeClr>
                </a:solidFill>
              </a:rPr>
              <a:t>– important for structural biology, less so for 4D STEM</a:t>
            </a:r>
          </a:p>
          <a:p>
            <a:pPr marL="285750" indent="-285750">
              <a:buFont typeface="Arial" panose="020B0604020202020204" pitchFamily="34" charset="0"/>
              <a:buChar char="•"/>
            </a:pPr>
            <a:r>
              <a:rPr lang="en-US" sz="1600" dirty="0">
                <a:solidFill>
                  <a:srgbClr val="00B050"/>
                </a:solidFill>
              </a:rPr>
              <a:t>High speed readout (10kHz for frame-based detection) and zero noise</a:t>
            </a:r>
          </a:p>
          <a:p>
            <a:pPr marL="285750" indent="-285750">
              <a:buFont typeface="Arial" panose="020B0604020202020204" pitchFamily="34" charset="0"/>
              <a:buChar char="•"/>
            </a:pPr>
            <a:r>
              <a:rPr lang="en-US" sz="1600" dirty="0">
                <a:solidFill>
                  <a:srgbClr val="00B050"/>
                </a:solidFill>
              </a:rPr>
              <a:t>High dynamic range (EELS and ED) in counting mode</a:t>
            </a:r>
          </a:p>
          <a:p>
            <a:pPr marL="628650" lvl="1" indent="-285750">
              <a:buFont typeface="Arial" panose="020B0604020202020204" pitchFamily="34" charset="0"/>
              <a:buChar char="•"/>
            </a:pPr>
            <a:endParaRPr lang="en-US" sz="1800" dirty="0">
              <a:solidFill>
                <a:schemeClr val="tx2"/>
              </a:solidFill>
            </a:endParaRPr>
          </a:p>
        </p:txBody>
      </p:sp>
      <p:pic>
        <p:nvPicPr>
          <p:cNvPr id="8" name="Picture 7">
            <a:extLst>
              <a:ext uri="{FF2B5EF4-FFF2-40B4-BE49-F238E27FC236}">
                <a16:creationId xmlns:a16="http://schemas.microsoft.com/office/drawing/2014/main" id="{E40A602C-109B-BD53-8703-F8BD4642A2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8508" y="2510135"/>
            <a:ext cx="2977690" cy="1531332"/>
          </a:xfrm>
          <a:prstGeom prst="rect">
            <a:avLst/>
          </a:prstGeom>
        </p:spPr>
      </p:pic>
      <p:pic>
        <p:nvPicPr>
          <p:cNvPr id="9" name="Picture 8">
            <a:extLst>
              <a:ext uri="{FF2B5EF4-FFF2-40B4-BE49-F238E27FC236}">
                <a16:creationId xmlns:a16="http://schemas.microsoft.com/office/drawing/2014/main" id="{EDAA970A-3535-24A4-F46C-496FE13508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72" y="2510135"/>
            <a:ext cx="2977690" cy="1540372"/>
          </a:xfrm>
          <a:prstGeom prst="rect">
            <a:avLst/>
          </a:prstGeom>
        </p:spPr>
      </p:pic>
      <p:sp>
        <p:nvSpPr>
          <p:cNvPr id="10" name="TextBox 9">
            <a:extLst>
              <a:ext uri="{FF2B5EF4-FFF2-40B4-BE49-F238E27FC236}">
                <a16:creationId xmlns:a16="http://schemas.microsoft.com/office/drawing/2014/main" id="{7E3F8824-C638-F51A-3F32-1239AEE6C915}"/>
              </a:ext>
            </a:extLst>
          </p:cNvPr>
          <p:cNvSpPr txBox="1"/>
          <p:nvPr/>
        </p:nvSpPr>
        <p:spPr>
          <a:xfrm>
            <a:off x="1572744" y="4091439"/>
            <a:ext cx="546945" cy="300082"/>
          </a:xfrm>
          <a:prstGeom prst="rect">
            <a:avLst/>
          </a:prstGeom>
          <a:noFill/>
        </p:spPr>
        <p:txBody>
          <a:bodyPr wrap="none" rtlCol="0">
            <a:spAutoFit/>
          </a:bodyPr>
          <a:lstStyle/>
          <a:p>
            <a:r>
              <a:rPr lang="en-US" dirty="0"/>
              <a:t>60kV</a:t>
            </a:r>
          </a:p>
        </p:txBody>
      </p:sp>
      <p:sp>
        <p:nvSpPr>
          <p:cNvPr id="11" name="TextBox 10">
            <a:extLst>
              <a:ext uri="{FF2B5EF4-FFF2-40B4-BE49-F238E27FC236}">
                <a16:creationId xmlns:a16="http://schemas.microsoft.com/office/drawing/2014/main" id="{748B51C3-96F1-4DD4-DE68-407533355045}"/>
              </a:ext>
            </a:extLst>
          </p:cNvPr>
          <p:cNvSpPr txBox="1"/>
          <p:nvPr/>
        </p:nvSpPr>
        <p:spPr>
          <a:xfrm>
            <a:off x="4783880" y="4088385"/>
            <a:ext cx="546945" cy="300082"/>
          </a:xfrm>
          <a:prstGeom prst="rect">
            <a:avLst/>
          </a:prstGeom>
          <a:noFill/>
        </p:spPr>
        <p:txBody>
          <a:bodyPr wrap="none" rtlCol="0">
            <a:spAutoFit/>
          </a:bodyPr>
          <a:lstStyle/>
          <a:p>
            <a:r>
              <a:rPr lang="en-US" dirty="0"/>
              <a:t>80kV</a:t>
            </a:r>
          </a:p>
        </p:txBody>
      </p:sp>
      <p:sp>
        <p:nvSpPr>
          <p:cNvPr id="12" name="TextBox 11">
            <a:extLst>
              <a:ext uri="{FF2B5EF4-FFF2-40B4-BE49-F238E27FC236}">
                <a16:creationId xmlns:a16="http://schemas.microsoft.com/office/drawing/2014/main" id="{6531C46B-EA8E-0FE7-C04D-537ECA9E3440}"/>
              </a:ext>
            </a:extLst>
          </p:cNvPr>
          <p:cNvSpPr txBox="1"/>
          <p:nvPr/>
        </p:nvSpPr>
        <p:spPr>
          <a:xfrm>
            <a:off x="357372" y="4276033"/>
            <a:ext cx="1468672" cy="300082"/>
          </a:xfrm>
          <a:prstGeom prst="rect">
            <a:avLst/>
          </a:prstGeom>
          <a:noFill/>
        </p:spPr>
        <p:txBody>
          <a:bodyPr wrap="none" rtlCol="0">
            <a:spAutoFit/>
          </a:bodyPr>
          <a:lstStyle/>
          <a:p>
            <a:r>
              <a:rPr lang="en-US" dirty="0" err="1"/>
              <a:t>Medipix</a:t>
            </a:r>
            <a:r>
              <a:rPr lang="en-US" dirty="0"/>
              <a:t> Merlin 4S</a:t>
            </a:r>
          </a:p>
        </p:txBody>
      </p:sp>
      <p:sp>
        <p:nvSpPr>
          <p:cNvPr id="2" name="Rectangle 1">
            <a:extLst>
              <a:ext uri="{FF2B5EF4-FFF2-40B4-BE49-F238E27FC236}">
                <a16:creationId xmlns:a16="http://schemas.microsoft.com/office/drawing/2014/main" id="{236D8247-0591-B6CA-1580-0E1B693A7247}"/>
              </a:ext>
            </a:extLst>
          </p:cNvPr>
          <p:cNvSpPr/>
          <p:nvPr/>
        </p:nvSpPr>
        <p:spPr>
          <a:xfrm>
            <a:off x="357372" y="4507009"/>
            <a:ext cx="1984839" cy="294632"/>
          </a:xfrm>
          <a:prstGeom prst="rect">
            <a:avLst/>
          </a:prstGeom>
        </p:spPr>
        <p:txBody>
          <a:bodyPr wrap="none">
            <a:spAutoFit/>
          </a:bodyPr>
          <a:lstStyle/>
          <a:p>
            <a:pPr algn="just">
              <a:lnSpc>
                <a:spcPct val="150000"/>
              </a:lnSpc>
              <a:spcAft>
                <a:spcPts val="0"/>
              </a:spcAft>
            </a:pPr>
            <a:r>
              <a:rPr lang="en-US" sz="1000" i="1" dirty="0">
                <a:latin typeface="Arial" panose="020B0604020202020204" pitchFamily="34" charset="0"/>
                <a:ea typeface="Times New Roman" panose="02020603050405020304" pitchFamily="18" charset="0"/>
                <a:cs typeface="Arial" panose="020B0604020202020204" pitchFamily="34" charset="0"/>
              </a:rPr>
              <a:t>Ultramicroscopy, </a:t>
            </a:r>
            <a:r>
              <a:rPr lang="en-GB" sz="1000" b="1" i="1" dirty="0">
                <a:latin typeface="Arial" panose="020B0604020202020204" pitchFamily="34" charset="0"/>
                <a:ea typeface="Times New Roman" panose="02020603050405020304" pitchFamily="18" charset="0"/>
                <a:cs typeface="Arial" panose="020B0604020202020204" pitchFamily="34" charset="0"/>
              </a:rPr>
              <a:t>182</a:t>
            </a:r>
            <a:r>
              <a:rPr lang="en-GB" sz="1000" i="1" dirty="0">
                <a:latin typeface="Arial" panose="020B0604020202020204" pitchFamily="34" charset="0"/>
                <a:ea typeface="Times New Roman" panose="02020603050405020304" pitchFamily="18" charset="0"/>
                <a:cs typeface="Arial" panose="020B0604020202020204" pitchFamily="34" charset="0"/>
              </a:rPr>
              <a:t>, 44, </a:t>
            </a:r>
            <a:r>
              <a:rPr lang="en-US" sz="1000" i="1" dirty="0">
                <a:latin typeface="Arial" panose="020B0604020202020204" pitchFamily="34" charset="0"/>
                <a:ea typeface="Times New Roman" panose="02020603050405020304" pitchFamily="18" charset="0"/>
                <a:cs typeface="Arial" panose="020B0604020202020204" pitchFamily="34" charset="0"/>
              </a:rPr>
              <a:t>2017.</a:t>
            </a:r>
            <a:endParaRPr lang="en-GB" sz="1000" i="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6756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56">
            <a:extLst>
              <a:ext uri="{FF2B5EF4-FFF2-40B4-BE49-F238E27FC236}">
                <a16:creationId xmlns:a16="http://schemas.microsoft.com/office/drawing/2014/main" id="{642A6CF9-6746-4D74-75C3-B215938A688B}"/>
              </a:ext>
            </a:extLst>
          </p:cNvPr>
          <p:cNvPicPr>
            <a:picLocks/>
          </p:cNvPicPr>
          <p:nvPr/>
        </p:nvPicPr>
        <p:blipFill>
          <a:blip r:embed="rId2" cstate="print"/>
          <a:stretch>
            <a:fillRect/>
          </a:stretch>
        </p:blipFill>
        <p:spPr>
          <a:xfrm>
            <a:off x="89169" y="723147"/>
            <a:ext cx="4666615" cy="3465195"/>
          </a:xfrm>
          <a:prstGeom prst="rect">
            <a:avLst/>
          </a:prstGeom>
        </p:spPr>
      </p:pic>
      <p:pic>
        <p:nvPicPr>
          <p:cNvPr id="3" name="Image 59">
            <a:extLst>
              <a:ext uri="{FF2B5EF4-FFF2-40B4-BE49-F238E27FC236}">
                <a16:creationId xmlns:a16="http://schemas.microsoft.com/office/drawing/2014/main" id="{E7B3BBAE-9AE4-9051-0FCE-3C729D425F95}"/>
              </a:ext>
            </a:extLst>
          </p:cNvPr>
          <p:cNvPicPr>
            <a:picLocks/>
          </p:cNvPicPr>
          <p:nvPr/>
        </p:nvPicPr>
        <p:blipFill>
          <a:blip r:embed="rId3" cstate="print"/>
          <a:stretch>
            <a:fillRect/>
          </a:stretch>
        </p:blipFill>
        <p:spPr>
          <a:xfrm>
            <a:off x="5725445" y="828912"/>
            <a:ext cx="2456180" cy="2120900"/>
          </a:xfrm>
          <a:prstGeom prst="rect">
            <a:avLst/>
          </a:prstGeom>
        </p:spPr>
      </p:pic>
      <p:pic>
        <p:nvPicPr>
          <p:cNvPr id="4" name="Image 60">
            <a:extLst>
              <a:ext uri="{FF2B5EF4-FFF2-40B4-BE49-F238E27FC236}">
                <a16:creationId xmlns:a16="http://schemas.microsoft.com/office/drawing/2014/main" id="{3A3CB0BB-46DD-D7F6-989B-FAC25CA92445}"/>
              </a:ext>
            </a:extLst>
          </p:cNvPr>
          <p:cNvPicPr>
            <a:picLocks/>
          </p:cNvPicPr>
          <p:nvPr/>
        </p:nvPicPr>
        <p:blipFill>
          <a:blip r:embed="rId4" cstate="print"/>
          <a:stretch>
            <a:fillRect/>
          </a:stretch>
        </p:blipFill>
        <p:spPr>
          <a:xfrm>
            <a:off x="6424608" y="3079295"/>
            <a:ext cx="1808480" cy="1605280"/>
          </a:xfrm>
          <a:prstGeom prst="rect">
            <a:avLst/>
          </a:prstGeom>
        </p:spPr>
      </p:pic>
    </p:spTree>
    <p:extLst>
      <p:ext uri="{BB962C8B-B14F-4D97-AF65-F5344CB8AC3E}">
        <p14:creationId xmlns:p14="http://schemas.microsoft.com/office/powerpoint/2010/main" val="12359404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00E856-689E-44B6-A993-24A2121184DC}"/>
              </a:ext>
            </a:extLst>
          </p:cNvPr>
          <p:cNvPicPr>
            <a:picLocks noChangeAspect="1"/>
          </p:cNvPicPr>
          <p:nvPr/>
        </p:nvPicPr>
        <p:blipFill>
          <a:blip r:embed="rId2"/>
          <a:stretch>
            <a:fillRect/>
          </a:stretch>
        </p:blipFill>
        <p:spPr>
          <a:xfrm>
            <a:off x="685800" y="1140234"/>
            <a:ext cx="7772400" cy="2863032"/>
          </a:xfrm>
          <a:prstGeom prst="rect">
            <a:avLst/>
          </a:prstGeom>
        </p:spPr>
      </p:pic>
    </p:spTree>
    <p:extLst>
      <p:ext uri="{BB962C8B-B14F-4D97-AF65-F5344CB8AC3E}">
        <p14:creationId xmlns:p14="http://schemas.microsoft.com/office/powerpoint/2010/main" val="780807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0B185B5-868E-6CB8-18AB-2DA79DDE1368}"/>
              </a:ext>
            </a:extLst>
          </p:cNvPr>
          <p:cNvPicPr>
            <a:picLocks noChangeAspect="1"/>
          </p:cNvPicPr>
          <p:nvPr/>
        </p:nvPicPr>
        <p:blipFill>
          <a:blip r:embed="rId2"/>
          <a:stretch>
            <a:fillRect/>
          </a:stretch>
        </p:blipFill>
        <p:spPr>
          <a:xfrm>
            <a:off x="685800" y="1191011"/>
            <a:ext cx="7772400" cy="2761477"/>
          </a:xfrm>
          <a:prstGeom prst="rect">
            <a:avLst/>
          </a:prstGeom>
        </p:spPr>
      </p:pic>
    </p:spTree>
    <p:extLst>
      <p:ext uri="{BB962C8B-B14F-4D97-AF65-F5344CB8AC3E}">
        <p14:creationId xmlns:p14="http://schemas.microsoft.com/office/powerpoint/2010/main" val="911558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730C074-41F0-3BC0-2BF9-2FE98B75C943}"/>
              </a:ext>
            </a:extLst>
          </p:cNvPr>
          <p:cNvPicPr>
            <a:picLocks noChangeAspect="1"/>
          </p:cNvPicPr>
          <p:nvPr/>
        </p:nvPicPr>
        <p:blipFill>
          <a:blip r:embed="rId3"/>
          <a:stretch>
            <a:fillRect/>
          </a:stretch>
        </p:blipFill>
        <p:spPr>
          <a:xfrm>
            <a:off x="1422172" y="681603"/>
            <a:ext cx="3921868" cy="1393411"/>
          </a:xfrm>
          <a:prstGeom prst="rect">
            <a:avLst/>
          </a:prstGeom>
        </p:spPr>
      </p:pic>
      <p:sp>
        <p:nvSpPr>
          <p:cNvPr id="5" name="TextBox 3">
            <a:extLst>
              <a:ext uri="{FF2B5EF4-FFF2-40B4-BE49-F238E27FC236}">
                <a16:creationId xmlns:a16="http://schemas.microsoft.com/office/drawing/2014/main" id="{234CD255-9C52-771B-5421-FFBEBCD557BA}"/>
              </a:ext>
            </a:extLst>
          </p:cNvPr>
          <p:cNvSpPr txBox="1">
            <a:spLocks noChangeArrowheads="1"/>
          </p:cNvSpPr>
          <p:nvPr/>
        </p:nvSpPr>
        <p:spPr bwMode="auto">
          <a:xfrm>
            <a:off x="357372" y="123993"/>
            <a:ext cx="6500192" cy="336971"/>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Performance Metrics</a:t>
            </a:r>
            <a:endParaRPr lang="en-GB" sz="2000" b="1" i="1" dirty="0">
              <a:solidFill>
                <a:srgbClr val="1F497D"/>
              </a:solidFill>
              <a:latin typeface="+mj-lt"/>
              <a:cs typeface="Arial" panose="020B0604020202020204" pitchFamily="34" charset="0"/>
            </a:endParaRPr>
          </a:p>
        </p:txBody>
      </p:sp>
      <p:sp>
        <p:nvSpPr>
          <p:cNvPr id="6" name="TextBox 5">
            <a:extLst>
              <a:ext uri="{FF2B5EF4-FFF2-40B4-BE49-F238E27FC236}">
                <a16:creationId xmlns:a16="http://schemas.microsoft.com/office/drawing/2014/main" id="{CE0EA42B-01AF-DE44-FAE6-FB528C1B9EA0}"/>
              </a:ext>
            </a:extLst>
          </p:cNvPr>
          <p:cNvSpPr txBox="1"/>
          <p:nvPr/>
        </p:nvSpPr>
        <p:spPr>
          <a:xfrm>
            <a:off x="246850" y="4399109"/>
            <a:ext cx="1175322" cy="300082"/>
          </a:xfrm>
          <a:prstGeom prst="rect">
            <a:avLst/>
          </a:prstGeom>
          <a:noFill/>
        </p:spPr>
        <p:txBody>
          <a:bodyPr wrap="none" rtlCol="0">
            <a:spAutoFit/>
          </a:bodyPr>
          <a:lstStyle/>
          <a:p>
            <a:r>
              <a:rPr lang="en-US" i="1" dirty="0">
                <a:solidFill>
                  <a:schemeClr val="tx2"/>
                </a:solidFill>
                <a:latin typeface="Arial" panose="020B0604020202020204" pitchFamily="34" charset="0"/>
                <a:cs typeface="Arial" panose="020B0604020202020204" pitchFamily="34" charset="0"/>
              </a:rPr>
              <a:t>Nina Dimova</a:t>
            </a:r>
          </a:p>
        </p:txBody>
      </p:sp>
      <p:sp>
        <p:nvSpPr>
          <p:cNvPr id="7" name="TextBox 6">
            <a:extLst>
              <a:ext uri="{FF2B5EF4-FFF2-40B4-BE49-F238E27FC236}">
                <a16:creationId xmlns:a16="http://schemas.microsoft.com/office/drawing/2014/main" id="{EB623006-8DE5-624F-9E23-B36C361D533A}"/>
              </a:ext>
            </a:extLst>
          </p:cNvPr>
          <p:cNvSpPr txBox="1"/>
          <p:nvPr/>
        </p:nvSpPr>
        <p:spPr>
          <a:xfrm>
            <a:off x="246850" y="4619748"/>
            <a:ext cx="1904689" cy="246221"/>
          </a:xfrm>
          <a:prstGeom prst="rect">
            <a:avLst/>
          </a:prstGeom>
          <a:noFill/>
        </p:spPr>
        <p:txBody>
          <a:bodyPr wrap="none" rtlCol="0">
            <a:spAutoFit/>
          </a:bodyPr>
          <a:lstStyle/>
          <a:p>
            <a:r>
              <a:rPr lang="en-GB" sz="1000" dirty="0"/>
              <a:t>Nuclear Physics A, 170335, 2025.</a:t>
            </a:r>
          </a:p>
        </p:txBody>
      </p:sp>
      <p:pic>
        <p:nvPicPr>
          <p:cNvPr id="8" name="Picture 7">
            <a:extLst>
              <a:ext uri="{FF2B5EF4-FFF2-40B4-BE49-F238E27FC236}">
                <a16:creationId xmlns:a16="http://schemas.microsoft.com/office/drawing/2014/main" id="{82F8F032-ADEB-A8A4-72F7-BE7DC37AC9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2172" y="2166013"/>
            <a:ext cx="2977461" cy="2233096"/>
          </a:xfrm>
          <a:prstGeom prst="rect">
            <a:avLst/>
          </a:prstGeom>
        </p:spPr>
      </p:pic>
      <p:pic>
        <p:nvPicPr>
          <p:cNvPr id="9" name="Picture 8">
            <a:extLst>
              <a:ext uri="{FF2B5EF4-FFF2-40B4-BE49-F238E27FC236}">
                <a16:creationId xmlns:a16="http://schemas.microsoft.com/office/drawing/2014/main" id="{EF0C624B-9500-EBB2-065C-C966AFDA5D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1693" y="2166012"/>
            <a:ext cx="2977462" cy="2233097"/>
          </a:xfrm>
          <a:prstGeom prst="rect">
            <a:avLst/>
          </a:prstGeom>
        </p:spPr>
      </p:pic>
      <p:sp>
        <p:nvSpPr>
          <p:cNvPr id="2" name="TextBox 1">
            <a:extLst>
              <a:ext uri="{FF2B5EF4-FFF2-40B4-BE49-F238E27FC236}">
                <a16:creationId xmlns:a16="http://schemas.microsoft.com/office/drawing/2014/main" id="{524487C9-93B8-AF0D-21DE-8D7D913BFFB7}"/>
              </a:ext>
            </a:extLst>
          </p:cNvPr>
          <p:cNvSpPr txBox="1"/>
          <p:nvPr/>
        </p:nvSpPr>
        <p:spPr>
          <a:xfrm>
            <a:off x="5653353" y="713980"/>
            <a:ext cx="2225802" cy="1408078"/>
          </a:xfrm>
          <a:prstGeom prst="rect">
            <a:avLst/>
          </a:prstGeom>
          <a:noFill/>
        </p:spPr>
        <p:txBody>
          <a:bodyPr wrap="none" rtlCol="0">
            <a:spAutoFit/>
          </a:bodyPr>
          <a:lstStyle/>
          <a:p>
            <a:r>
              <a:rPr lang="en-US" sz="1800" b="1" i="1" dirty="0"/>
              <a:t>Solutions</a:t>
            </a:r>
          </a:p>
          <a:p>
            <a:r>
              <a:rPr lang="en-US" sz="1800" dirty="0"/>
              <a:t>Cluster compensation</a:t>
            </a:r>
          </a:p>
          <a:p>
            <a:r>
              <a:rPr lang="en-US" sz="1800" dirty="0"/>
              <a:t>High z sensors</a:t>
            </a:r>
          </a:p>
          <a:p>
            <a:r>
              <a:rPr lang="en-US" sz="1800" dirty="0"/>
              <a:t>Larger pixels in Si</a:t>
            </a:r>
          </a:p>
          <a:p>
            <a:endParaRPr lang="en-US" dirty="0"/>
          </a:p>
        </p:txBody>
      </p:sp>
    </p:spTree>
    <p:extLst>
      <p:ext uri="{BB962C8B-B14F-4D97-AF65-F5344CB8AC3E}">
        <p14:creationId xmlns:p14="http://schemas.microsoft.com/office/powerpoint/2010/main" val="2938909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2" descr="图片包含 图表&#10;&#10;AI 生成的内容可能不正确。">
            <a:extLst>
              <a:ext uri="{FF2B5EF4-FFF2-40B4-BE49-F238E27FC236}">
                <a16:creationId xmlns:a16="http://schemas.microsoft.com/office/drawing/2014/main" id="{C7EF24A7-7E2D-81A8-F3E0-BFB01A043546}"/>
              </a:ext>
            </a:extLst>
          </p:cNvPr>
          <p:cNvPicPr>
            <a:picLocks noChangeAspect="1"/>
          </p:cNvPicPr>
          <p:nvPr/>
        </p:nvPicPr>
        <p:blipFill>
          <a:blip r:embed="rId3">
            <a:extLst>
              <a:ext uri="{28A0092B-C50C-407E-A947-70E740481C1C}">
                <a14:useLocalDpi xmlns:a14="http://schemas.microsoft.com/office/drawing/2010/main" val="0"/>
              </a:ext>
            </a:extLst>
          </a:blip>
          <a:srcRect l="49104"/>
          <a:stretch>
            <a:fillRect/>
          </a:stretch>
        </p:blipFill>
        <p:spPr>
          <a:xfrm>
            <a:off x="3278086" y="1288009"/>
            <a:ext cx="2820225" cy="2462757"/>
          </a:xfrm>
          <a:prstGeom prst="rect">
            <a:avLst/>
          </a:prstGeom>
        </p:spPr>
      </p:pic>
      <p:pic>
        <p:nvPicPr>
          <p:cNvPr id="5" name="图片 4" descr="电脑萤幕画面&#10;&#10;AI 生成的内容可能不正确。">
            <a:extLst>
              <a:ext uri="{FF2B5EF4-FFF2-40B4-BE49-F238E27FC236}">
                <a16:creationId xmlns:a16="http://schemas.microsoft.com/office/drawing/2014/main" id="{DB8A09DD-52A7-74B4-36C6-A1C326D91461}"/>
              </a:ext>
            </a:extLst>
          </p:cNvPr>
          <p:cNvPicPr>
            <a:picLocks noChangeAspect="1"/>
          </p:cNvPicPr>
          <p:nvPr/>
        </p:nvPicPr>
        <p:blipFill>
          <a:blip r:embed="rId4">
            <a:extLst>
              <a:ext uri="{28A0092B-C50C-407E-A947-70E740481C1C}">
                <a14:useLocalDpi xmlns:a14="http://schemas.microsoft.com/office/drawing/2010/main" val="0"/>
              </a:ext>
            </a:extLst>
          </a:blip>
          <a:srcRect l="50000"/>
          <a:stretch>
            <a:fillRect/>
          </a:stretch>
        </p:blipFill>
        <p:spPr>
          <a:xfrm>
            <a:off x="6291644" y="1288008"/>
            <a:ext cx="2770602" cy="2462757"/>
          </a:xfrm>
          <a:prstGeom prst="rect">
            <a:avLst/>
          </a:prstGeom>
        </p:spPr>
      </p:pic>
      <p:sp>
        <p:nvSpPr>
          <p:cNvPr id="6" name="TextBox 5">
            <a:extLst>
              <a:ext uri="{FF2B5EF4-FFF2-40B4-BE49-F238E27FC236}">
                <a16:creationId xmlns:a16="http://schemas.microsoft.com/office/drawing/2014/main" id="{EF49BF55-62E3-94F7-405E-145805C64184}"/>
              </a:ext>
            </a:extLst>
          </p:cNvPr>
          <p:cNvSpPr txBox="1"/>
          <p:nvPr/>
        </p:nvSpPr>
        <p:spPr>
          <a:xfrm>
            <a:off x="3232813" y="3750766"/>
            <a:ext cx="2664768" cy="300082"/>
          </a:xfrm>
          <a:prstGeom prst="rect">
            <a:avLst/>
          </a:prstGeom>
          <a:noFill/>
        </p:spPr>
        <p:txBody>
          <a:bodyPr wrap="none" rtlCol="0">
            <a:spAutoFit/>
          </a:bodyPr>
          <a:lstStyle/>
          <a:p>
            <a:r>
              <a:rPr lang="en-US" dirty="0"/>
              <a:t>K2 MAPS 4096 x 4096 x 9</a:t>
            </a:r>
            <a:r>
              <a:rPr lang="en-US" dirty="0">
                <a:latin typeface="Symbol" pitchFamily="2" charset="2"/>
              </a:rPr>
              <a:t>m</a:t>
            </a:r>
            <a:r>
              <a:rPr lang="en-US" dirty="0"/>
              <a:t>m pixels</a:t>
            </a:r>
          </a:p>
        </p:txBody>
      </p:sp>
      <p:sp>
        <p:nvSpPr>
          <p:cNvPr id="7" name="TextBox 6">
            <a:extLst>
              <a:ext uri="{FF2B5EF4-FFF2-40B4-BE49-F238E27FC236}">
                <a16:creationId xmlns:a16="http://schemas.microsoft.com/office/drawing/2014/main" id="{008C8E85-F4BB-5AED-E0B3-514AC1D59A9C}"/>
              </a:ext>
            </a:extLst>
          </p:cNvPr>
          <p:cNvSpPr txBox="1"/>
          <p:nvPr/>
        </p:nvSpPr>
        <p:spPr>
          <a:xfrm>
            <a:off x="6234099" y="3750765"/>
            <a:ext cx="784189" cy="300082"/>
          </a:xfrm>
          <a:prstGeom prst="rect">
            <a:avLst/>
          </a:prstGeom>
          <a:noFill/>
        </p:spPr>
        <p:txBody>
          <a:bodyPr wrap="none" rtlCol="0">
            <a:spAutoFit/>
          </a:bodyPr>
          <a:lstStyle/>
          <a:p>
            <a:r>
              <a:rPr lang="en-US" dirty="0"/>
              <a:t>TP4 v1.0</a:t>
            </a:r>
          </a:p>
        </p:txBody>
      </p:sp>
      <p:pic>
        <p:nvPicPr>
          <p:cNvPr id="8" name="Picture 7" descr="A graph with lines and dots&#10;&#10;AI-generated content may be incorrect.">
            <a:extLst>
              <a:ext uri="{FF2B5EF4-FFF2-40B4-BE49-F238E27FC236}">
                <a16:creationId xmlns:a16="http://schemas.microsoft.com/office/drawing/2014/main" id="{E47401FA-DB7B-0802-B443-7D8E600D2D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641" y="794865"/>
            <a:ext cx="2990828" cy="1395721"/>
          </a:xfrm>
          <a:prstGeom prst="rect">
            <a:avLst/>
          </a:prstGeom>
        </p:spPr>
      </p:pic>
      <p:sp>
        <p:nvSpPr>
          <p:cNvPr id="10" name="TextBox 9">
            <a:extLst>
              <a:ext uri="{FF2B5EF4-FFF2-40B4-BE49-F238E27FC236}">
                <a16:creationId xmlns:a16="http://schemas.microsoft.com/office/drawing/2014/main" id="{A32857C2-8358-020B-64D5-153611B98C98}"/>
              </a:ext>
            </a:extLst>
          </p:cNvPr>
          <p:cNvSpPr txBox="1"/>
          <p:nvPr/>
        </p:nvSpPr>
        <p:spPr>
          <a:xfrm>
            <a:off x="260603" y="4604098"/>
            <a:ext cx="4572000" cy="300082"/>
          </a:xfrm>
          <a:prstGeom prst="rect">
            <a:avLst/>
          </a:prstGeom>
          <a:noFill/>
        </p:spPr>
        <p:txBody>
          <a:bodyPr wrap="square">
            <a:spAutoFit/>
          </a:bodyPr>
          <a:lstStyle/>
          <a:p>
            <a:r>
              <a:rPr lang="en-GB" i="1" dirty="0">
                <a:solidFill>
                  <a:schemeClr val="tx2"/>
                </a:solidFill>
                <a:latin typeface="Arial" panose="020B0604020202020204" pitchFamily="34" charset="0"/>
                <a:cs typeface="Arial" panose="020B0604020202020204" pitchFamily="34" charset="0"/>
              </a:rPr>
              <a:t>Zhiyuan Ding</a:t>
            </a:r>
          </a:p>
        </p:txBody>
      </p:sp>
      <p:pic>
        <p:nvPicPr>
          <p:cNvPr id="11" name="Picture 10" descr="A graph of a person with a detector&#10;&#10;AI-generated content may be incorrect.">
            <a:extLst>
              <a:ext uri="{FF2B5EF4-FFF2-40B4-BE49-F238E27FC236}">
                <a16:creationId xmlns:a16="http://schemas.microsoft.com/office/drawing/2014/main" id="{F88ECF66-13A0-EA92-7F78-A186EF7ADA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641" y="2288604"/>
            <a:ext cx="2978657" cy="1833020"/>
          </a:xfrm>
          <a:prstGeom prst="rect">
            <a:avLst/>
          </a:prstGeom>
        </p:spPr>
      </p:pic>
      <p:sp>
        <p:nvSpPr>
          <p:cNvPr id="12" name="TextBox 3">
            <a:extLst>
              <a:ext uri="{FF2B5EF4-FFF2-40B4-BE49-F238E27FC236}">
                <a16:creationId xmlns:a16="http://schemas.microsoft.com/office/drawing/2014/main" id="{8354EB8C-8515-9B1F-9BE9-021C812489A5}"/>
              </a:ext>
            </a:extLst>
          </p:cNvPr>
          <p:cNvSpPr txBox="1">
            <a:spLocks noChangeArrowheads="1"/>
          </p:cNvSpPr>
          <p:nvPr/>
        </p:nvSpPr>
        <p:spPr bwMode="auto">
          <a:xfrm>
            <a:off x="357372" y="123993"/>
            <a:ext cx="6500192" cy="336971"/>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Performance Comparison with MAPS</a:t>
            </a:r>
            <a:endParaRPr lang="en-GB" sz="2000" b="1" i="1" dirty="0">
              <a:solidFill>
                <a:srgbClr val="1F497D"/>
              </a:solidFill>
              <a:latin typeface="+mj-lt"/>
              <a:cs typeface="Arial" panose="020B0604020202020204" pitchFamily="34" charset="0"/>
            </a:endParaRPr>
          </a:p>
        </p:txBody>
      </p:sp>
      <p:cxnSp>
        <p:nvCxnSpPr>
          <p:cNvPr id="3" name="Straight Connector 2">
            <a:extLst>
              <a:ext uri="{FF2B5EF4-FFF2-40B4-BE49-F238E27FC236}">
                <a16:creationId xmlns:a16="http://schemas.microsoft.com/office/drawing/2014/main" id="{29FF905C-51B9-AF02-58D8-68C268E671B6}"/>
              </a:ext>
            </a:extLst>
          </p:cNvPr>
          <p:cNvCxnSpPr/>
          <p:nvPr/>
        </p:nvCxnSpPr>
        <p:spPr>
          <a:xfrm>
            <a:off x="6569765" y="1493474"/>
            <a:ext cx="0" cy="79513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06888FBC-BA46-0F31-F8C7-2D9DE647A0D8}"/>
              </a:ext>
            </a:extLst>
          </p:cNvPr>
          <p:cNvSpPr txBox="1"/>
          <p:nvPr/>
        </p:nvSpPr>
        <p:spPr>
          <a:xfrm>
            <a:off x="6569765" y="1342684"/>
            <a:ext cx="1300036" cy="300082"/>
          </a:xfrm>
          <a:prstGeom prst="rect">
            <a:avLst/>
          </a:prstGeom>
          <a:noFill/>
        </p:spPr>
        <p:txBody>
          <a:bodyPr wrap="none" rtlCol="0">
            <a:spAutoFit/>
          </a:bodyPr>
          <a:lstStyle/>
          <a:p>
            <a:r>
              <a:rPr lang="en-US" dirty="0"/>
              <a:t>70mrad = 10pm</a:t>
            </a:r>
          </a:p>
        </p:txBody>
      </p:sp>
    </p:spTree>
    <p:extLst>
      <p:ext uri="{BB962C8B-B14F-4D97-AF65-F5344CB8AC3E}">
        <p14:creationId xmlns:p14="http://schemas.microsoft.com/office/powerpoint/2010/main" val="790718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B7DE5B5-E420-A417-1402-0BC717E88E6A}"/>
              </a:ext>
            </a:extLst>
          </p:cNvPr>
          <p:cNvPicPr>
            <a:picLocks noChangeAspect="1"/>
          </p:cNvPicPr>
          <p:nvPr/>
        </p:nvPicPr>
        <p:blipFill>
          <a:blip r:embed="rId3"/>
          <a:srcRect t="7913"/>
          <a:stretch>
            <a:fillRect/>
          </a:stretch>
        </p:blipFill>
        <p:spPr>
          <a:xfrm>
            <a:off x="230882" y="948519"/>
            <a:ext cx="4341118" cy="1446663"/>
          </a:xfrm>
          <a:prstGeom prst="rect">
            <a:avLst/>
          </a:prstGeom>
        </p:spPr>
      </p:pic>
      <p:pic>
        <p:nvPicPr>
          <p:cNvPr id="5" name="Image 56">
            <a:extLst>
              <a:ext uri="{FF2B5EF4-FFF2-40B4-BE49-F238E27FC236}">
                <a16:creationId xmlns:a16="http://schemas.microsoft.com/office/drawing/2014/main" id="{27F74261-1D7A-1F8E-473D-AD0579CF670A}"/>
              </a:ext>
            </a:extLst>
          </p:cNvPr>
          <p:cNvPicPr>
            <a:picLocks/>
          </p:cNvPicPr>
          <p:nvPr/>
        </p:nvPicPr>
        <p:blipFill>
          <a:blip r:embed="rId4" cstate="print"/>
          <a:stretch>
            <a:fillRect/>
          </a:stretch>
        </p:blipFill>
        <p:spPr>
          <a:xfrm>
            <a:off x="5132019" y="965487"/>
            <a:ext cx="3616198" cy="2859390"/>
          </a:xfrm>
          <a:prstGeom prst="rect">
            <a:avLst/>
          </a:prstGeom>
        </p:spPr>
      </p:pic>
      <p:pic>
        <p:nvPicPr>
          <p:cNvPr id="6" name="Image 59">
            <a:extLst>
              <a:ext uri="{FF2B5EF4-FFF2-40B4-BE49-F238E27FC236}">
                <a16:creationId xmlns:a16="http://schemas.microsoft.com/office/drawing/2014/main" id="{BB09645E-B515-F2E4-5197-C837C302762E}"/>
              </a:ext>
            </a:extLst>
          </p:cNvPr>
          <p:cNvPicPr>
            <a:picLocks/>
          </p:cNvPicPr>
          <p:nvPr/>
        </p:nvPicPr>
        <p:blipFill>
          <a:blip r:embed="rId5" cstate="print"/>
          <a:stretch>
            <a:fillRect/>
          </a:stretch>
        </p:blipFill>
        <p:spPr>
          <a:xfrm>
            <a:off x="230882" y="2500763"/>
            <a:ext cx="2456180" cy="2120900"/>
          </a:xfrm>
          <a:prstGeom prst="rect">
            <a:avLst/>
          </a:prstGeom>
        </p:spPr>
      </p:pic>
      <p:pic>
        <p:nvPicPr>
          <p:cNvPr id="7" name="Image 60">
            <a:extLst>
              <a:ext uri="{FF2B5EF4-FFF2-40B4-BE49-F238E27FC236}">
                <a16:creationId xmlns:a16="http://schemas.microsoft.com/office/drawing/2014/main" id="{2FBE8E48-065D-9BB9-B6E3-4C9F485BBC64}"/>
              </a:ext>
            </a:extLst>
          </p:cNvPr>
          <p:cNvPicPr>
            <a:picLocks/>
          </p:cNvPicPr>
          <p:nvPr/>
        </p:nvPicPr>
        <p:blipFill>
          <a:blip r:embed="rId6" cstate="print"/>
          <a:stretch>
            <a:fillRect/>
          </a:stretch>
        </p:blipFill>
        <p:spPr>
          <a:xfrm>
            <a:off x="2763520" y="2748319"/>
            <a:ext cx="1808480" cy="1605280"/>
          </a:xfrm>
          <a:prstGeom prst="rect">
            <a:avLst/>
          </a:prstGeom>
        </p:spPr>
      </p:pic>
      <p:sp>
        <p:nvSpPr>
          <p:cNvPr id="8" name="TextBox 3">
            <a:extLst>
              <a:ext uri="{FF2B5EF4-FFF2-40B4-BE49-F238E27FC236}">
                <a16:creationId xmlns:a16="http://schemas.microsoft.com/office/drawing/2014/main" id="{AF9584CA-894E-FDCF-AF6E-8E2EE7EE8272}"/>
              </a:ext>
            </a:extLst>
          </p:cNvPr>
          <p:cNvSpPr txBox="1">
            <a:spLocks noChangeArrowheads="1"/>
          </p:cNvSpPr>
          <p:nvPr/>
        </p:nvSpPr>
        <p:spPr bwMode="auto">
          <a:xfrm>
            <a:off x="357372" y="123993"/>
            <a:ext cx="6500192" cy="336971"/>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Event Clustering</a:t>
            </a:r>
            <a:endParaRPr lang="en-GB" sz="2000" b="1" i="1" dirty="0">
              <a:solidFill>
                <a:srgbClr val="1F497D"/>
              </a:solidFill>
              <a:latin typeface="+mj-lt"/>
              <a:cs typeface="Arial" panose="020B0604020202020204" pitchFamily="34" charset="0"/>
            </a:endParaRPr>
          </a:p>
        </p:txBody>
      </p:sp>
      <p:sp>
        <p:nvSpPr>
          <p:cNvPr id="9" name="TextBox 8">
            <a:extLst>
              <a:ext uri="{FF2B5EF4-FFF2-40B4-BE49-F238E27FC236}">
                <a16:creationId xmlns:a16="http://schemas.microsoft.com/office/drawing/2014/main" id="{0327869A-F6B0-9A3E-959E-70D6599DE92A}"/>
              </a:ext>
            </a:extLst>
          </p:cNvPr>
          <p:cNvSpPr txBox="1"/>
          <p:nvPr/>
        </p:nvSpPr>
        <p:spPr>
          <a:xfrm>
            <a:off x="230882" y="4621663"/>
            <a:ext cx="1175322" cy="300082"/>
          </a:xfrm>
          <a:prstGeom prst="rect">
            <a:avLst/>
          </a:prstGeom>
          <a:noFill/>
        </p:spPr>
        <p:txBody>
          <a:bodyPr wrap="none" rtlCol="0">
            <a:spAutoFit/>
          </a:bodyPr>
          <a:lstStyle/>
          <a:p>
            <a:r>
              <a:rPr lang="en-US" i="1" dirty="0">
                <a:solidFill>
                  <a:schemeClr val="tx2"/>
                </a:solidFill>
                <a:latin typeface="Arial" panose="020B0604020202020204" pitchFamily="34" charset="0"/>
                <a:cs typeface="Arial" panose="020B0604020202020204" pitchFamily="34" charset="0"/>
              </a:rPr>
              <a:t>Nina Dimova</a:t>
            </a:r>
          </a:p>
        </p:txBody>
      </p:sp>
      <p:sp>
        <p:nvSpPr>
          <p:cNvPr id="10" name="TextBox 9">
            <a:extLst>
              <a:ext uri="{FF2B5EF4-FFF2-40B4-BE49-F238E27FC236}">
                <a16:creationId xmlns:a16="http://schemas.microsoft.com/office/drawing/2014/main" id="{1C42AD47-1149-F48E-2EE3-28618D40D054}"/>
              </a:ext>
            </a:extLst>
          </p:cNvPr>
          <p:cNvSpPr txBox="1"/>
          <p:nvPr/>
        </p:nvSpPr>
        <p:spPr>
          <a:xfrm>
            <a:off x="230882" y="4798634"/>
            <a:ext cx="1904689" cy="246221"/>
          </a:xfrm>
          <a:prstGeom prst="rect">
            <a:avLst/>
          </a:prstGeom>
          <a:noFill/>
        </p:spPr>
        <p:txBody>
          <a:bodyPr wrap="none" rtlCol="0">
            <a:spAutoFit/>
          </a:bodyPr>
          <a:lstStyle/>
          <a:p>
            <a:r>
              <a:rPr lang="en-GB" sz="1000" dirty="0"/>
              <a:t>Nuclear Physics A, 170335, 2025.</a:t>
            </a:r>
          </a:p>
        </p:txBody>
      </p:sp>
    </p:spTree>
    <p:extLst>
      <p:ext uri="{BB962C8B-B14F-4D97-AF65-F5344CB8AC3E}">
        <p14:creationId xmlns:p14="http://schemas.microsoft.com/office/powerpoint/2010/main" val="254286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48">
            <a:extLst>
              <a:ext uri="{FF2B5EF4-FFF2-40B4-BE49-F238E27FC236}">
                <a16:creationId xmlns:a16="http://schemas.microsoft.com/office/drawing/2014/main" id="{7AADB638-1BDC-9046-DEB8-B291BEC6C17A}"/>
              </a:ext>
            </a:extLst>
          </p:cNvPr>
          <p:cNvPicPr>
            <a:picLocks/>
          </p:cNvPicPr>
          <p:nvPr/>
        </p:nvPicPr>
        <p:blipFill>
          <a:blip r:embed="rId3" cstate="print"/>
          <a:stretch>
            <a:fillRect/>
          </a:stretch>
        </p:blipFill>
        <p:spPr>
          <a:xfrm>
            <a:off x="209905" y="1141096"/>
            <a:ext cx="4731385" cy="1710690"/>
          </a:xfrm>
          <a:prstGeom prst="rect">
            <a:avLst/>
          </a:prstGeom>
        </p:spPr>
      </p:pic>
      <p:pic>
        <p:nvPicPr>
          <p:cNvPr id="5" name="Image 51">
            <a:extLst>
              <a:ext uri="{FF2B5EF4-FFF2-40B4-BE49-F238E27FC236}">
                <a16:creationId xmlns:a16="http://schemas.microsoft.com/office/drawing/2014/main" id="{D578DB4C-133A-DB5A-B250-26828240AEF6}"/>
              </a:ext>
            </a:extLst>
          </p:cNvPr>
          <p:cNvPicPr>
            <a:picLocks/>
          </p:cNvPicPr>
          <p:nvPr/>
        </p:nvPicPr>
        <p:blipFill>
          <a:blip r:embed="rId4" cstate="print"/>
          <a:stretch>
            <a:fillRect/>
          </a:stretch>
        </p:blipFill>
        <p:spPr>
          <a:xfrm>
            <a:off x="5155315" y="1141096"/>
            <a:ext cx="3877310" cy="2694305"/>
          </a:xfrm>
          <a:prstGeom prst="rect">
            <a:avLst/>
          </a:prstGeom>
        </p:spPr>
      </p:pic>
      <p:graphicFrame>
        <p:nvGraphicFramePr>
          <p:cNvPr id="6" name="Table 5">
            <a:extLst>
              <a:ext uri="{FF2B5EF4-FFF2-40B4-BE49-F238E27FC236}">
                <a16:creationId xmlns:a16="http://schemas.microsoft.com/office/drawing/2014/main" id="{EE5B882F-EE03-1D06-484A-22CA9204A8D0}"/>
              </a:ext>
            </a:extLst>
          </p:cNvPr>
          <p:cNvGraphicFramePr>
            <a:graphicFrameLocks noGrp="1"/>
          </p:cNvGraphicFramePr>
          <p:nvPr>
            <p:extLst>
              <p:ext uri="{D42A27DB-BD31-4B8C-83A1-F6EECF244321}">
                <p14:modId xmlns:p14="http://schemas.microsoft.com/office/powerpoint/2010/main" val="2169102856"/>
              </p:ext>
            </p:extLst>
          </p:nvPr>
        </p:nvGraphicFramePr>
        <p:xfrm>
          <a:off x="209905" y="3140076"/>
          <a:ext cx="4731384" cy="776831"/>
        </p:xfrm>
        <a:graphic>
          <a:graphicData uri="http://schemas.openxmlformats.org/drawingml/2006/table">
            <a:tbl>
              <a:tblPr firstRow="1" firstCol="1" lastRow="1" lastCol="1" bandRow="1" bandCol="1">
                <a:tableStyleId>{5C22544A-7EE6-4342-B048-85BDC9FD1C3A}</a:tableStyleId>
              </a:tblPr>
              <a:tblGrid>
                <a:gridCol w="1153579">
                  <a:extLst>
                    <a:ext uri="{9D8B030D-6E8A-4147-A177-3AD203B41FA5}">
                      <a16:colId xmlns:a16="http://schemas.microsoft.com/office/drawing/2014/main" val="1896725600"/>
                    </a:ext>
                  </a:extLst>
                </a:gridCol>
                <a:gridCol w="1321946">
                  <a:extLst>
                    <a:ext uri="{9D8B030D-6E8A-4147-A177-3AD203B41FA5}">
                      <a16:colId xmlns:a16="http://schemas.microsoft.com/office/drawing/2014/main" val="4075207365"/>
                    </a:ext>
                  </a:extLst>
                </a:gridCol>
                <a:gridCol w="1241709">
                  <a:extLst>
                    <a:ext uri="{9D8B030D-6E8A-4147-A177-3AD203B41FA5}">
                      <a16:colId xmlns:a16="http://schemas.microsoft.com/office/drawing/2014/main" val="1650582881"/>
                    </a:ext>
                  </a:extLst>
                </a:gridCol>
                <a:gridCol w="1014150">
                  <a:extLst>
                    <a:ext uri="{9D8B030D-6E8A-4147-A177-3AD203B41FA5}">
                      <a16:colId xmlns:a16="http://schemas.microsoft.com/office/drawing/2014/main" val="2267500003"/>
                    </a:ext>
                  </a:extLst>
                </a:gridCol>
              </a:tblGrid>
              <a:tr h="380257">
                <a:tc>
                  <a:txBody>
                    <a:bodyPr/>
                    <a:lstStyle/>
                    <a:p>
                      <a:pPr marL="3175" algn="ctr">
                        <a:lnSpc>
                          <a:spcPts val="1225"/>
                        </a:lnSpc>
                        <a:buNone/>
                      </a:pPr>
                      <a:r>
                        <a:rPr lang="en-US" sz="1150" spc="-20" dirty="0">
                          <a:effectLst/>
                        </a:rPr>
                        <a:t>Data</a:t>
                      </a:r>
                      <a:endParaRPr lang="en-GB" sz="1100" dirty="0">
                        <a:effectLst/>
                      </a:endParaRPr>
                    </a:p>
                    <a:p>
                      <a:pPr marL="3175" marR="635" algn="ctr">
                        <a:spcBef>
                          <a:spcPts val="80"/>
                        </a:spcBef>
                        <a:buNone/>
                      </a:pPr>
                      <a:r>
                        <a:rPr lang="en-US" sz="1150" dirty="0">
                          <a:effectLst/>
                        </a:rPr>
                        <a:t>Energy,</a:t>
                      </a:r>
                      <a:r>
                        <a:rPr lang="en-US" sz="1150" spc="-5" dirty="0">
                          <a:effectLst/>
                        </a:rPr>
                        <a:t> </a:t>
                      </a:r>
                      <a:r>
                        <a:rPr lang="en-US" sz="1150" spc="-10" dirty="0">
                          <a:effectLst/>
                        </a:rPr>
                        <a:t>(angle)</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35" marR="1270" algn="ctr">
                        <a:lnSpc>
                          <a:spcPts val="1225"/>
                        </a:lnSpc>
                        <a:buNone/>
                      </a:pPr>
                      <a:r>
                        <a:rPr lang="en-US" sz="1150" spc="-25">
                          <a:effectLst/>
                        </a:rPr>
                        <a:t>Raw</a:t>
                      </a:r>
                      <a:endParaRPr lang="en-GB" sz="1100">
                        <a:effectLst/>
                      </a:endParaRPr>
                    </a:p>
                    <a:p>
                      <a:pPr marL="3175" marR="1270" algn="ctr">
                        <a:spcBef>
                          <a:spcPts val="80"/>
                        </a:spcBef>
                        <a:buNone/>
                      </a:pPr>
                      <a:r>
                        <a:rPr lang="en-US" sz="1150">
                          <a:effectLst/>
                        </a:rPr>
                        <a:t>MTF</a:t>
                      </a:r>
                      <a:r>
                        <a:rPr lang="en-US" sz="1150" spc="95">
                          <a:effectLst/>
                        </a:rPr>
                        <a:t> </a:t>
                      </a:r>
                      <a:r>
                        <a:rPr lang="en-US" sz="1150">
                          <a:effectLst/>
                        </a:rPr>
                        <a:t>at</a:t>
                      </a:r>
                      <a:r>
                        <a:rPr lang="en-US" sz="1150" spc="100">
                          <a:effectLst/>
                        </a:rPr>
                        <a:t> </a:t>
                      </a:r>
                      <a:r>
                        <a:rPr lang="en-US" sz="1150" spc="-10">
                          <a:effectLst/>
                        </a:rPr>
                        <a:t>Nyquist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810" algn="ctr">
                        <a:lnSpc>
                          <a:spcPts val="1225"/>
                        </a:lnSpc>
                        <a:buNone/>
                      </a:pPr>
                      <a:r>
                        <a:rPr lang="en-US" sz="1150" spc="-10" dirty="0">
                          <a:effectLst/>
                        </a:rPr>
                        <a:t>Clustered</a:t>
                      </a:r>
                      <a:endParaRPr lang="en-GB" sz="1100" dirty="0">
                        <a:effectLst/>
                      </a:endParaRPr>
                    </a:p>
                    <a:p>
                      <a:pPr marL="3810" marR="635" algn="ctr">
                        <a:spcBef>
                          <a:spcPts val="80"/>
                        </a:spcBef>
                        <a:buNone/>
                      </a:pPr>
                      <a:r>
                        <a:rPr lang="en-US" sz="1150" dirty="0">
                          <a:effectLst/>
                        </a:rPr>
                        <a:t>MTF</a:t>
                      </a:r>
                      <a:r>
                        <a:rPr lang="en-US" sz="1150" spc="95" dirty="0">
                          <a:effectLst/>
                        </a:rPr>
                        <a:t> </a:t>
                      </a:r>
                      <a:r>
                        <a:rPr lang="en-US" sz="1150" dirty="0">
                          <a:effectLst/>
                        </a:rPr>
                        <a:t>at</a:t>
                      </a:r>
                      <a:r>
                        <a:rPr lang="en-US" sz="1150" spc="100" dirty="0">
                          <a:effectLst/>
                        </a:rPr>
                        <a:t> </a:t>
                      </a:r>
                      <a:r>
                        <a:rPr lang="en-US" sz="1150" spc="-10" dirty="0">
                          <a:effectLst/>
                        </a:rPr>
                        <a:t>Nyquist</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75" marR="635" algn="ctr">
                        <a:lnSpc>
                          <a:spcPts val="1225"/>
                        </a:lnSpc>
                        <a:buNone/>
                      </a:pPr>
                      <a:r>
                        <a:rPr lang="en-US" sz="1150" spc="-10">
                          <a:effectLst/>
                        </a:rPr>
                        <a:t>Improvement</a:t>
                      </a:r>
                      <a:endParaRPr lang="en-GB" sz="1100">
                        <a:effectLst/>
                      </a:endParaRPr>
                    </a:p>
                    <a:p>
                      <a:pPr marL="635" marR="635" algn="ctr">
                        <a:spcBef>
                          <a:spcPts val="80"/>
                        </a:spcBef>
                        <a:buNone/>
                      </a:pPr>
                      <a:r>
                        <a:rPr lang="en-US" sz="1150" spc="-10">
                          <a:effectLst/>
                        </a:rPr>
                        <a:t>factor</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189947292"/>
                  </a:ext>
                </a:extLst>
              </a:tr>
              <a:tr h="186581">
                <a:tc>
                  <a:txBody>
                    <a:bodyPr/>
                    <a:lstStyle/>
                    <a:p>
                      <a:pPr marL="3175" algn="ctr">
                        <a:lnSpc>
                          <a:spcPts val="1220"/>
                        </a:lnSpc>
                        <a:buNone/>
                      </a:pPr>
                      <a:r>
                        <a:rPr lang="en-US" sz="1150">
                          <a:effectLst/>
                        </a:rPr>
                        <a:t>100</a:t>
                      </a:r>
                      <a:r>
                        <a:rPr lang="en-US" sz="1150" spc="30">
                          <a:effectLst/>
                        </a:rPr>
                        <a:t> </a:t>
                      </a:r>
                      <a:r>
                        <a:rPr lang="en-US" sz="1150">
                          <a:effectLst/>
                        </a:rPr>
                        <a:t>keV,</a:t>
                      </a:r>
                      <a:r>
                        <a:rPr lang="en-US" sz="1150" spc="35">
                          <a:effectLst/>
                        </a:rPr>
                        <a:t> </a:t>
                      </a:r>
                      <a:r>
                        <a:rPr lang="en-US" sz="1150" spc="-20">
                          <a:effectLst/>
                        </a:rPr>
                        <a:t>(4</a:t>
                      </a:r>
                      <a:r>
                        <a:rPr lang="en-US" sz="1150" spc="-20" baseline="30000">
                          <a:effectLst/>
                        </a:rPr>
                        <a:t>◦</a:t>
                      </a:r>
                      <a:r>
                        <a:rPr lang="en-US" sz="1150" spc="-2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15265" algn="l">
                        <a:lnSpc>
                          <a:spcPts val="1220"/>
                        </a:lnSpc>
                        <a:buNone/>
                      </a:pPr>
                      <a:r>
                        <a:rPr lang="en-US" sz="1150">
                          <a:effectLst/>
                        </a:rPr>
                        <a:t>0.16</a:t>
                      </a:r>
                      <a:r>
                        <a:rPr lang="en-US" sz="1150" spc="80">
                          <a:effectLst/>
                        </a:rPr>
                        <a:t> </a:t>
                      </a:r>
                      <a:r>
                        <a:rPr lang="en-US" sz="1150">
                          <a:effectLst/>
                        </a:rPr>
                        <a:t>±</a:t>
                      </a:r>
                      <a:r>
                        <a:rPr lang="en-US" sz="1150" spc="40">
                          <a:effectLst/>
                        </a:rPr>
                        <a:t> </a:t>
                      </a:r>
                      <a:r>
                        <a:rPr lang="en-US" sz="1150" spc="-10">
                          <a:effectLst/>
                        </a:rPr>
                        <a:t>0.0061</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15900" algn="l">
                        <a:lnSpc>
                          <a:spcPts val="1220"/>
                        </a:lnSpc>
                        <a:buNone/>
                      </a:pPr>
                      <a:r>
                        <a:rPr lang="en-US" sz="1150" dirty="0">
                          <a:effectLst/>
                        </a:rPr>
                        <a:t>0.34</a:t>
                      </a:r>
                      <a:r>
                        <a:rPr lang="en-US" sz="1150" spc="80" dirty="0">
                          <a:effectLst/>
                        </a:rPr>
                        <a:t> </a:t>
                      </a:r>
                      <a:r>
                        <a:rPr lang="en-US" sz="1150" dirty="0">
                          <a:effectLst/>
                        </a:rPr>
                        <a:t>±</a:t>
                      </a:r>
                      <a:r>
                        <a:rPr lang="en-US" sz="1150" spc="40" dirty="0">
                          <a:effectLst/>
                        </a:rPr>
                        <a:t> </a:t>
                      </a:r>
                      <a:r>
                        <a:rPr lang="en-US" sz="1150" spc="-10" dirty="0">
                          <a:effectLst/>
                        </a:rPr>
                        <a:t>0.010</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3505" algn="l">
                        <a:lnSpc>
                          <a:spcPts val="1220"/>
                        </a:lnSpc>
                        <a:buNone/>
                      </a:pPr>
                      <a:r>
                        <a:rPr lang="en-US" sz="1150">
                          <a:effectLst/>
                        </a:rPr>
                        <a:t>2.12</a:t>
                      </a:r>
                      <a:r>
                        <a:rPr lang="en-US" sz="1150" spc="80">
                          <a:effectLst/>
                        </a:rPr>
                        <a:t> </a:t>
                      </a:r>
                      <a:r>
                        <a:rPr lang="en-US" sz="1150">
                          <a:effectLst/>
                        </a:rPr>
                        <a:t>±</a:t>
                      </a:r>
                      <a:r>
                        <a:rPr lang="en-US" sz="1150" spc="40">
                          <a:effectLst/>
                        </a:rPr>
                        <a:t> </a:t>
                      </a:r>
                      <a:r>
                        <a:rPr lang="en-US" sz="1150" spc="-10">
                          <a:effectLst/>
                        </a:rPr>
                        <a:t>0.020</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535265940"/>
                  </a:ext>
                </a:extLst>
              </a:tr>
              <a:tr h="209993">
                <a:tc>
                  <a:txBody>
                    <a:bodyPr/>
                    <a:lstStyle/>
                    <a:p>
                      <a:pPr marL="3175" algn="ctr">
                        <a:lnSpc>
                          <a:spcPts val="1335"/>
                        </a:lnSpc>
                        <a:buNone/>
                      </a:pPr>
                      <a:r>
                        <a:rPr lang="en-US" sz="1150">
                          <a:effectLst/>
                        </a:rPr>
                        <a:t>200</a:t>
                      </a:r>
                      <a:r>
                        <a:rPr lang="en-US" sz="1150" spc="30">
                          <a:effectLst/>
                        </a:rPr>
                        <a:t> </a:t>
                      </a:r>
                      <a:r>
                        <a:rPr lang="en-US" sz="1150">
                          <a:effectLst/>
                        </a:rPr>
                        <a:t>keV,</a:t>
                      </a:r>
                      <a:r>
                        <a:rPr lang="en-US" sz="1150" spc="35">
                          <a:effectLst/>
                        </a:rPr>
                        <a:t> </a:t>
                      </a:r>
                      <a:r>
                        <a:rPr lang="en-US" sz="1150" spc="-20">
                          <a:effectLst/>
                        </a:rPr>
                        <a:t>(4</a:t>
                      </a:r>
                      <a:r>
                        <a:rPr lang="en-US" sz="1150" spc="-20" baseline="30000">
                          <a:effectLst/>
                        </a:rPr>
                        <a:t>◦</a:t>
                      </a:r>
                      <a:r>
                        <a:rPr lang="en-US" sz="1150" spc="-20">
                          <a:effectLst/>
                        </a:rPr>
                        <a: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35" marR="1270" algn="ctr">
                        <a:lnSpc>
                          <a:spcPts val="1380"/>
                        </a:lnSpc>
                        <a:buNone/>
                      </a:pPr>
                      <a:r>
                        <a:rPr lang="en-US" sz="1150">
                          <a:effectLst/>
                        </a:rPr>
                        <a:t>0.0046</a:t>
                      </a:r>
                      <a:r>
                        <a:rPr lang="en-US" sz="1150" spc="65">
                          <a:effectLst/>
                        </a:rPr>
                        <a:t> </a:t>
                      </a:r>
                      <a:r>
                        <a:rPr lang="en-US" sz="1150">
                          <a:effectLst/>
                        </a:rPr>
                        <a:t>±</a:t>
                      </a:r>
                      <a:r>
                        <a:rPr lang="en-US" sz="1150" spc="35">
                          <a:effectLst/>
                        </a:rPr>
                        <a:t> </a:t>
                      </a:r>
                      <a:r>
                        <a:rPr lang="en-US" sz="1150" spc="-10">
                          <a:effectLst/>
                        </a:rPr>
                        <a:t>0.000069</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algn="l">
                        <a:lnSpc>
                          <a:spcPts val="1380"/>
                        </a:lnSpc>
                        <a:buNone/>
                      </a:pPr>
                      <a:r>
                        <a:rPr lang="en-US" sz="1150" dirty="0">
                          <a:effectLst/>
                        </a:rPr>
                        <a:t>0.014</a:t>
                      </a:r>
                      <a:r>
                        <a:rPr lang="en-US" sz="1150" spc="70" dirty="0">
                          <a:effectLst/>
                        </a:rPr>
                        <a:t> </a:t>
                      </a:r>
                      <a:r>
                        <a:rPr lang="en-US" sz="1150" dirty="0">
                          <a:effectLst/>
                        </a:rPr>
                        <a:t>±</a:t>
                      </a:r>
                      <a:r>
                        <a:rPr lang="en-US" sz="1150" spc="45" dirty="0">
                          <a:effectLst/>
                        </a:rPr>
                        <a:t> </a:t>
                      </a:r>
                      <a:r>
                        <a:rPr lang="en-US" sz="1150" spc="-10" dirty="0">
                          <a:effectLst/>
                        </a:rPr>
                        <a:t>0.00015</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3505" algn="l">
                        <a:lnSpc>
                          <a:spcPts val="1380"/>
                        </a:lnSpc>
                        <a:buNone/>
                      </a:pPr>
                      <a:r>
                        <a:rPr lang="en-US" sz="1150" dirty="0">
                          <a:effectLst/>
                        </a:rPr>
                        <a:t>3.16</a:t>
                      </a:r>
                      <a:r>
                        <a:rPr lang="en-US" sz="1150" spc="80" dirty="0">
                          <a:effectLst/>
                        </a:rPr>
                        <a:t> </a:t>
                      </a:r>
                      <a:r>
                        <a:rPr lang="en-US" sz="1150" dirty="0">
                          <a:effectLst/>
                        </a:rPr>
                        <a:t>±</a:t>
                      </a:r>
                      <a:r>
                        <a:rPr lang="en-US" sz="1150" spc="40" dirty="0">
                          <a:effectLst/>
                        </a:rPr>
                        <a:t> </a:t>
                      </a:r>
                      <a:r>
                        <a:rPr lang="en-US" sz="1150" spc="-10" dirty="0">
                          <a:effectLst/>
                        </a:rPr>
                        <a:t>0.018</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023531410"/>
                  </a:ext>
                </a:extLst>
              </a:tr>
            </a:tbl>
          </a:graphicData>
        </a:graphic>
      </p:graphicFrame>
      <p:sp>
        <p:nvSpPr>
          <p:cNvPr id="7" name="TextBox 6">
            <a:extLst>
              <a:ext uri="{FF2B5EF4-FFF2-40B4-BE49-F238E27FC236}">
                <a16:creationId xmlns:a16="http://schemas.microsoft.com/office/drawing/2014/main" id="{70F0AC7F-C9CA-06D6-4637-DD6FC926F633}"/>
              </a:ext>
            </a:extLst>
          </p:cNvPr>
          <p:cNvSpPr txBox="1"/>
          <p:nvPr/>
        </p:nvSpPr>
        <p:spPr>
          <a:xfrm>
            <a:off x="230882" y="4621663"/>
            <a:ext cx="1175322" cy="300082"/>
          </a:xfrm>
          <a:prstGeom prst="rect">
            <a:avLst/>
          </a:prstGeom>
          <a:noFill/>
        </p:spPr>
        <p:txBody>
          <a:bodyPr wrap="none" rtlCol="0">
            <a:spAutoFit/>
          </a:bodyPr>
          <a:lstStyle/>
          <a:p>
            <a:r>
              <a:rPr lang="en-US" i="1" dirty="0">
                <a:solidFill>
                  <a:schemeClr val="tx2"/>
                </a:solidFill>
                <a:latin typeface="Arial" panose="020B0604020202020204" pitchFamily="34" charset="0"/>
                <a:cs typeface="Arial" panose="020B0604020202020204" pitchFamily="34" charset="0"/>
              </a:rPr>
              <a:t>Nina Dimova</a:t>
            </a:r>
          </a:p>
        </p:txBody>
      </p:sp>
      <p:sp>
        <p:nvSpPr>
          <p:cNvPr id="8" name="TextBox 7">
            <a:extLst>
              <a:ext uri="{FF2B5EF4-FFF2-40B4-BE49-F238E27FC236}">
                <a16:creationId xmlns:a16="http://schemas.microsoft.com/office/drawing/2014/main" id="{43ADBD4D-A7BF-ECD4-5109-83DA5C5C8199}"/>
              </a:ext>
            </a:extLst>
          </p:cNvPr>
          <p:cNvSpPr txBox="1"/>
          <p:nvPr/>
        </p:nvSpPr>
        <p:spPr>
          <a:xfrm>
            <a:off x="230882" y="4798634"/>
            <a:ext cx="1904689" cy="246221"/>
          </a:xfrm>
          <a:prstGeom prst="rect">
            <a:avLst/>
          </a:prstGeom>
          <a:noFill/>
        </p:spPr>
        <p:txBody>
          <a:bodyPr wrap="none" rtlCol="0">
            <a:spAutoFit/>
          </a:bodyPr>
          <a:lstStyle/>
          <a:p>
            <a:r>
              <a:rPr lang="en-GB" sz="1000" dirty="0"/>
              <a:t>Nuclear Physics A, 170335, 2025.</a:t>
            </a:r>
          </a:p>
        </p:txBody>
      </p:sp>
      <p:sp>
        <p:nvSpPr>
          <p:cNvPr id="9" name="TextBox 3">
            <a:extLst>
              <a:ext uri="{FF2B5EF4-FFF2-40B4-BE49-F238E27FC236}">
                <a16:creationId xmlns:a16="http://schemas.microsoft.com/office/drawing/2014/main" id="{D26311AD-EF17-554B-1F1A-CC67C02CDAE8}"/>
              </a:ext>
            </a:extLst>
          </p:cNvPr>
          <p:cNvSpPr txBox="1">
            <a:spLocks noChangeArrowheads="1"/>
          </p:cNvSpPr>
          <p:nvPr/>
        </p:nvSpPr>
        <p:spPr bwMode="auto">
          <a:xfrm>
            <a:off x="357372" y="123993"/>
            <a:ext cx="6500192" cy="336971"/>
          </a:xfrm>
          <a:prstGeom prst="rect">
            <a:avLst/>
          </a:prstGeom>
          <a:noFill/>
          <a:ln w="9525">
            <a:noFill/>
            <a:miter lim="800000"/>
            <a:headEnd/>
            <a:tailEnd/>
          </a:ln>
        </p:spPr>
        <p:txBody>
          <a:bodyPr wrap="square" lIns="28913" tIns="14456" rIns="28913" bIns="14456">
            <a:spAutoFit/>
          </a:bodyPr>
          <a:lstStyle/>
          <a:p>
            <a:r>
              <a:rPr lang="en-GB" sz="2000" b="1" dirty="0">
                <a:solidFill>
                  <a:srgbClr val="1F497D"/>
                </a:solidFill>
                <a:latin typeface="+mj-lt"/>
                <a:cs typeface="Arial" panose="020B0604020202020204" pitchFamily="34" charset="0"/>
              </a:rPr>
              <a:t>TOT Clustering Analysis</a:t>
            </a:r>
            <a:endParaRPr lang="en-GB" sz="2000" b="1" i="1" dirty="0">
              <a:solidFill>
                <a:srgbClr val="1F497D"/>
              </a:solidFill>
              <a:latin typeface="+mj-lt"/>
              <a:cs typeface="Arial" panose="020B0604020202020204" pitchFamily="34" charset="0"/>
            </a:endParaRPr>
          </a:p>
        </p:txBody>
      </p:sp>
    </p:spTree>
    <p:extLst>
      <p:ext uri="{BB962C8B-B14F-4D97-AF65-F5344CB8AC3E}">
        <p14:creationId xmlns:p14="http://schemas.microsoft.com/office/powerpoint/2010/main" val="2798577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a:extLst>
              <a:ext uri="{FF2B5EF4-FFF2-40B4-BE49-F238E27FC236}">
                <a16:creationId xmlns:a16="http://schemas.microsoft.com/office/drawing/2014/main" id="{12599549-0540-6282-1BB2-1CE9ECD72396}"/>
              </a:ext>
            </a:extLst>
          </p:cNvPr>
          <p:cNvSpPr txBox="1"/>
          <p:nvPr/>
        </p:nvSpPr>
        <p:spPr>
          <a:xfrm>
            <a:off x="246850" y="228561"/>
            <a:ext cx="5042326" cy="314630"/>
          </a:xfrm>
          <a:prstGeom prst="rect">
            <a:avLst/>
          </a:prstGeom>
        </p:spPr>
        <p:txBody>
          <a:bodyPr vert="horz" wrap="square" lIns="0" tIns="6787" rIns="0" bIns="0" rtlCol="0">
            <a:spAutoFit/>
          </a:bodyPr>
          <a:lstStyle/>
          <a:p>
            <a:pPr marL="7144">
              <a:spcBef>
                <a:spcPts val="53"/>
              </a:spcBef>
            </a:pPr>
            <a:r>
              <a:rPr lang="en-GB" sz="2000" b="1" spc="-6" dirty="0">
                <a:solidFill>
                  <a:schemeClr val="tx2"/>
                </a:solidFill>
                <a:latin typeface="Calibri"/>
                <a:cs typeface="Calibri"/>
              </a:rPr>
              <a:t>TP4 for Sparsely Sampled ED Data</a:t>
            </a:r>
            <a:endParaRPr sz="2000" b="1" dirty="0">
              <a:solidFill>
                <a:schemeClr val="tx2"/>
              </a:solidFill>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7AD69511-A989-FD71-91E7-9907C25B65FF}"/>
              </a:ext>
            </a:extLst>
          </p:cNvPr>
          <p:cNvGrpSpPr>
            <a:grpSpLocks noChangeAspect="1"/>
          </p:cNvGrpSpPr>
          <p:nvPr/>
        </p:nvGrpSpPr>
        <p:grpSpPr>
          <a:xfrm>
            <a:off x="5840485" y="728465"/>
            <a:ext cx="3024000" cy="3437303"/>
            <a:chOff x="6209939" y="459142"/>
            <a:chExt cx="5143500" cy="5846495"/>
          </a:xfrm>
        </p:grpSpPr>
        <p:sp>
          <p:nvSpPr>
            <p:cNvPr id="10" name="TextBox 9">
              <a:extLst>
                <a:ext uri="{FF2B5EF4-FFF2-40B4-BE49-F238E27FC236}">
                  <a16:creationId xmlns:a16="http://schemas.microsoft.com/office/drawing/2014/main" id="{97120C0D-F438-D821-E46F-6C9CA24A01B6}"/>
                </a:ext>
              </a:extLst>
            </p:cNvPr>
            <p:cNvSpPr txBox="1"/>
            <p:nvPr/>
          </p:nvSpPr>
          <p:spPr>
            <a:xfrm>
              <a:off x="6860328" y="459142"/>
              <a:ext cx="3591393" cy="52349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10º s</a:t>
              </a:r>
              <a:r>
                <a:rPr lang="en-US" sz="1400" baseline="3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 0.005 s / “frame”</a:t>
              </a:r>
            </a:p>
          </p:txBody>
        </p:sp>
        <p:pic>
          <p:nvPicPr>
            <p:cNvPr id="11" name="Picture 10" descr="A black hole in the sky&#10;&#10;Description automatically generated">
              <a:extLst>
                <a:ext uri="{FF2B5EF4-FFF2-40B4-BE49-F238E27FC236}">
                  <a16:creationId xmlns:a16="http://schemas.microsoft.com/office/drawing/2014/main" id="{43ABDE01-2D7C-7A5B-508C-CC558D9BE606}"/>
                </a:ext>
              </a:extLst>
            </p:cNvPr>
            <p:cNvPicPr>
              <a:picLocks noChangeAspect="1"/>
            </p:cNvPicPr>
            <p:nvPr/>
          </p:nvPicPr>
          <p:blipFill>
            <a:blip r:embed="rId3"/>
            <a:stretch>
              <a:fillRect/>
            </a:stretch>
          </p:blipFill>
          <p:spPr>
            <a:xfrm>
              <a:off x="6459663" y="998149"/>
              <a:ext cx="4644052" cy="5307488"/>
            </a:xfrm>
            <a:prstGeom prst="rect">
              <a:avLst/>
            </a:prstGeom>
          </p:spPr>
        </p:pic>
        <p:sp>
          <p:nvSpPr>
            <p:cNvPr id="12" name="Oval 11">
              <a:extLst>
                <a:ext uri="{FF2B5EF4-FFF2-40B4-BE49-F238E27FC236}">
                  <a16:creationId xmlns:a16="http://schemas.microsoft.com/office/drawing/2014/main" id="{543EA2BE-38C5-217D-D1F4-9C4646220797}"/>
                </a:ext>
              </a:extLst>
            </p:cNvPr>
            <p:cNvSpPr/>
            <p:nvPr/>
          </p:nvSpPr>
          <p:spPr>
            <a:xfrm>
              <a:off x="6209939" y="1080143"/>
              <a:ext cx="5143500" cy="5143500"/>
            </a:xfrm>
            <a:prstGeom prst="ellipse">
              <a:avLst/>
            </a:prstGeom>
            <a:noFill/>
            <a:ln w="38100">
              <a:solidFill>
                <a:schemeClr val="accent1">
                  <a:lumMod val="40000"/>
                  <a:lumOff val="6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27D548F-2688-FAF2-1A6E-2CB66A7FBA0E}"/>
                </a:ext>
              </a:extLst>
            </p:cNvPr>
            <p:cNvSpPr txBox="1"/>
            <p:nvPr/>
          </p:nvSpPr>
          <p:spPr>
            <a:xfrm>
              <a:off x="10237857" y="1275148"/>
              <a:ext cx="679994" cy="369332"/>
            </a:xfrm>
            <a:prstGeom prst="rect">
              <a:avLst/>
            </a:prstGeom>
            <a:noFill/>
          </p:spPr>
          <p:txBody>
            <a:bodyPr wrap="none" rtlCol="0">
              <a:spAutoFit/>
            </a:bodyPr>
            <a:lstStyle/>
            <a:p>
              <a:r>
                <a:rPr lang="en-US" dirty="0">
                  <a:solidFill>
                    <a:schemeClr val="accent1">
                      <a:lumMod val="40000"/>
                      <a:lumOff val="60000"/>
                    </a:schemeClr>
                  </a:solidFill>
                </a:rPr>
                <a:t>0.9 </a:t>
              </a:r>
              <a:r>
                <a:rPr lang="en-US" dirty="0" err="1">
                  <a:solidFill>
                    <a:schemeClr val="accent1">
                      <a:lumMod val="40000"/>
                      <a:lumOff val="60000"/>
                    </a:schemeClr>
                  </a:solidFill>
                </a:rPr>
                <a:t>Å</a:t>
              </a:r>
              <a:endParaRPr lang="en-US" dirty="0">
                <a:solidFill>
                  <a:schemeClr val="accent1">
                    <a:lumMod val="40000"/>
                    <a:lumOff val="60000"/>
                  </a:schemeClr>
                </a:solidFill>
              </a:endParaRPr>
            </a:p>
          </p:txBody>
        </p:sp>
      </p:grpSp>
      <p:pic>
        <p:nvPicPr>
          <p:cNvPr id="15" name="Picture 14" descr="A black background with many spheres&#10;&#10;Description automatically generated with medium confidence">
            <a:extLst>
              <a:ext uri="{FF2B5EF4-FFF2-40B4-BE49-F238E27FC236}">
                <a16:creationId xmlns:a16="http://schemas.microsoft.com/office/drawing/2014/main" id="{8F2AE5BB-041A-819A-E562-17475563DAD5}"/>
              </a:ext>
            </a:extLst>
          </p:cNvPr>
          <p:cNvPicPr>
            <a:picLocks noChangeAspect="1"/>
          </p:cNvPicPr>
          <p:nvPr/>
        </p:nvPicPr>
        <p:blipFill>
          <a:blip r:embed="rId4"/>
          <a:stretch>
            <a:fillRect/>
          </a:stretch>
        </p:blipFill>
        <p:spPr>
          <a:xfrm>
            <a:off x="383868" y="377495"/>
            <a:ext cx="2948855" cy="2211641"/>
          </a:xfrm>
          <a:prstGeom prst="rect">
            <a:avLst/>
          </a:prstGeom>
        </p:spPr>
      </p:pic>
      <p:graphicFrame>
        <p:nvGraphicFramePr>
          <p:cNvPr id="16" name="Content Placeholder 3">
            <a:extLst>
              <a:ext uri="{FF2B5EF4-FFF2-40B4-BE49-F238E27FC236}">
                <a16:creationId xmlns:a16="http://schemas.microsoft.com/office/drawing/2014/main" id="{D0CEFD15-74E8-A3B4-D8A5-76646470FEEF}"/>
              </a:ext>
            </a:extLst>
          </p:cNvPr>
          <p:cNvGraphicFramePr>
            <a:graphicFrameLocks noGrp="1"/>
          </p:cNvGraphicFramePr>
          <p:nvPr>
            <p:ph idx="1"/>
            <p:extLst>
              <p:ext uri="{D42A27DB-BD31-4B8C-83A1-F6EECF244321}">
                <p14:modId xmlns:p14="http://schemas.microsoft.com/office/powerpoint/2010/main" val="2554085439"/>
              </p:ext>
            </p:extLst>
          </p:nvPr>
        </p:nvGraphicFramePr>
        <p:xfrm>
          <a:off x="3852056" y="853692"/>
          <a:ext cx="1822342" cy="3656144"/>
        </p:xfrm>
        <a:graphic>
          <a:graphicData uri="http://schemas.openxmlformats.org/drawingml/2006/table">
            <a:tbl>
              <a:tblPr firstRow="1" bandRow="1">
                <a:tableStyleId>{5940675A-B579-460E-94D1-54222C63F5DA}</a:tableStyleId>
              </a:tblPr>
              <a:tblGrid>
                <a:gridCol w="1087365">
                  <a:extLst>
                    <a:ext uri="{9D8B030D-6E8A-4147-A177-3AD203B41FA5}">
                      <a16:colId xmlns:a16="http://schemas.microsoft.com/office/drawing/2014/main" val="1141185624"/>
                    </a:ext>
                  </a:extLst>
                </a:gridCol>
                <a:gridCol w="734977">
                  <a:extLst>
                    <a:ext uri="{9D8B030D-6E8A-4147-A177-3AD203B41FA5}">
                      <a16:colId xmlns:a16="http://schemas.microsoft.com/office/drawing/2014/main" val="1286472040"/>
                    </a:ext>
                  </a:extLst>
                </a:gridCol>
              </a:tblGrid>
              <a:tr h="453162">
                <a:tc>
                  <a:txBody>
                    <a:bodyPr/>
                    <a:lstStyle/>
                    <a:p>
                      <a:pPr algn="l"/>
                      <a:r>
                        <a:rPr lang="en-US" sz="1000" b="1" dirty="0">
                          <a:latin typeface="Arial" panose="020B0604020202020204" pitchFamily="34" charset="0"/>
                          <a:cs typeface="Arial" panose="020B0604020202020204" pitchFamily="34" charset="0"/>
                        </a:rPr>
                        <a:t>Data collection</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US" sz="1000" dirty="0">
                        <a:latin typeface="Arial" panose="020B0604020202020204" pitchFamily="34" charset="0"/>
                        <a:cs typeface="Arial" panose="020B0604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53438559"/>
                  </a:ext>
                </a:extLst>
              </a:tr>
              <a:tr h="399849">
                <a:tc>
                  <a:txBody>
                    <a:bodyPr/>
                    <a:lstStyle/>
                    <a:p>
                      <a:pPr algn="ctr"/>
                      <a:r>
                        <a:rPr lang="en-US" sz="1000" dirty="0">
                          <a:latin typeface="Arial" panose="020B0604020202020204" pitchFamily="34" charset="0"/>
                          <a:cs typeface="Arial" panose="020B0604020202020204" pitchFamily="34" charset="0"/>
                        </a:rPr>
                        <a:t>Oscillation per frame (</a:t>
                      </a:r>
                      <a:r>
                        <a:rPr lang="en-US" sz="1000" b="0" dirty="0">
                          <a:latin typeface="Arial" panose="020B0604020202020204" pitchFamily="34" charset="0"/>
                          <a:cs typeface="Arial" panose="020B0604020202020204" pitchFamily="34" charset="0"/>
                        </a:rPr>
                        <a:t>º</a:t>
                      </a:r>
                      <a:r>
                        <a:rPr lang="en-US" sz="1000" dirty="0">
                          <a:latin typeface="Arial" panose="020B0604020202020204" pitchFamily="34" charset="0"/>
                          <a:cs typeface="Arial" panose="020B0604020202020204" pitchFamily="34" charset="0"/>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000" dirty="0">
                          <a:latin typeface="Arial" panose="020B0604020202020204" pitchFamily="34" charset="0"/>
                          <a:cs typeface="Arial" panose="020B0604020202020204" pitchFamily="34" charset="0"/>
                        </a:rPr>
                        <a:t>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52480618"/>
                  </a:ext>
                </a:extLst>
              </a:tr>
              <a:tr h="239909">
                <a:tc>
                  <a:txBody>
                    <a:bodyPr/>
                    <a:lstStyle/>
                    <a:p>
                      <a:pPr algn="ctr"/>
                      <a:r>
                        <a:rPr lang="en-US" sz="1000" dirty="0">
                          <a:latin typeface="Arial" panose="020B0604020202020204" pitchFamily="34" charset="0"/>
                          <a:cs typeface="Arial" panose="020B0604020202020204" pitchFamily="34" charset="0"/>
                        </a:rPr>
                        <a:t>Fluence (e</a:t>
                      </a:r>
                      <a:r>
                        <a:rPr lang="en-US" sz="1000" baseline="30000" dirty="0">
                          <a:latin typeface="Arial" panose="020B0604020202020204" pitchFamily="34" charset="0"/>
                          <a:cs typeface="Arial" panose="020B0604020202020204" pitchFamily="34" charset="0"/>
                        </a:rPr>
                        <a:t>-</a:t>
                      </a:r>
                      <a:r>
                        <a:rPr lang="en-US" sz="1000" baseline="0" dirty="0">
                          <a:latin typeface="Arial" panose="020B0604020202020204" pitchFamily="34" charset="0"/>
                          <a:cs typeface="Arial" panose="020B0604020202020204" pitchFamily="34" charset="0"/>
                        </a:rPr>
                        <a:t>/Å</a:t>
                      </a:r>
                      <a:r>
                        <a:rPr lang="en-US" sz="1000" b="0" baseline="30000" dirty="0">
                          <a:latin typeface="Arial" panose="020B0604020202020204" pitchFamily="34" charset="0"/>
                          <a:cs typeface="Arial" panose="020B0604020202020204" pitchFamily="34" charset="0"/>
                        </a:rPr>
                        <a:t>2</a:t>
                      </a:r>
                      <a:r>
                        <a:rPr lang="en-US" sz="1000" b="0" baseline="0" dirty="0">
                          <a:latin typeface="Arial" panose="020B0604020202020204" pitchFamily="34" charset="0"/>
                          <a:cs typeface="Arial" panose="020B0604020202020204" pitchFamily="34" charset="0"/>
                        </a:rPr>
                        <a:t>/</a:t>
                      </a:r>
                      <a:r>
                        <a:rPr lang="en-US" sz="1000" b="0" dirty="0">
                          <a:latin typeface="Arial" panose="020B0604020202020204" pitchFamily="34" charset="0"/>
                          <a:cs typeface="Arial" panose="020B0604020202020204" pitchFamily="34" charset="0"/>
                        </a:rPr>
                        <a:t>º)</a:t>
                      </a:r>
                      <a:endParaRPr lang="en-US" sz="1000" baseline="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000" dirty="0">
                          <a:latin typeface="Arial" panose="020B0604020202020204" pitchFamily="34" charset="0"/>
                          <a:cs typeface="Arial" panose="020B0604020202020204" pitchFamily="34" charset="0"/>
                        </a:rPr>
                        <a:t>0.005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95358577"/>
                  </a:ext>
                </a:extLst>
              </a:tr>
              <a:tr h="399849">
                <a:tc>
                  <a:txBody>
                    <a:bodyPr/>
                    <a:lstStyle/>
                    <a:p>
                      <a:pPr algn="ctr"/>
                      <a:r>
                        <a:rPr lang="en-US" sz="1000" dirty="0">
                          <a:latin typeface="Arial" panose="020B0604020202020204" pitchFamily="34" charset="0"/>
                          <a:cs typeface="Arial" panose="020B0604020202020204" pitchFamily="34" charset="0"/>
                        </a:rPr>
                        <a:t>Crystals merged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000" b="0" dirty="0">
                          <a:latin typeface="Arial" panose="020B0604020202020204" pitchFamily="34" charset="0"/>
                          <a:cs typeface="Arial" panose="020B0604020202020204" pitchFamily="34" charset="0"/>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83293655"/>
                  </a:ext>
                </a:extLst>
              </a:tr>
              <a:tr h="4531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Data reduction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US" sz="10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6801831"/>
                  </a:ext>
                </a:extLst>
              </a:tr>
              <a:tr h="239909">
                <a:tc>
                  <a:txBody>
                    <a:bodyPr/>
                    <a:lstStyle/>
                    <a:p>
                      <a:pPr algn="ctr"/>
                      <a:r>
                        <a:rPr lang="en-US" sz="1000" dirty="0">
                          <a:latin typeface="Arial" panose="020B0604020202020204" pitchFamily="34" charset="0"/>
                          <a:cs typeface="Arial" panose="020B0604020202020204" pitchFamily="34" charset="0"/>
                        </a:rPr>
                        <a:t>Space group</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i="1" dirty="0">
                          <a:latin typeface="Arial" panose="020B0604020202020204" pitchFamily="34" charset="0"/>
                          <a:cs typeface="Arial" panose="020B0604020202020204" pitchFamily="34" charset="0"/>
                        </a:rPr>
                        <a:t>P</a:t>
                      </a:r>
                      <a:r>
                        <a:rPr lang="en-US" sz="1000" i="0" dirty="0">
                          <a:latin typeface="Arial" panose="020B0604020202020204" pitchFamily="34" charset="0"/>
                          <a:cs typeface="Arial" panose="020B0604020202020204" pitchFamily="34" charset="0"/>
                        </a:rPr>
                        <a:t>2</a:t>
                      </a:r>
                      <a:r>
                        <a:rPr lang="en-US" sz="1000" i="0" baseline="-25000" dirty="0">
                          <a:latin typeface="Arial" panose="020B0604020202020204" pitchFamily="34" charset="0"/>
                          <a:cs typeface="Arial" panose="020B0604020202020204" pitchFamily="34" charset="0"/>
                        </a:rPr>
                        <a:t>1</a:t>
                      </a:r>
                      <a:r>
                        <a:rPr lang="en-US" sz="1000" i="0" dirty="0">
                          <a:latin typeface="Arial" panose="020B0604020202020204" pitchFamily="34" charset="0"/>
                          <a:cs typeface="Arial" panose="020B0604020202020204" pitchFamily="34" charset="0"/>
                        </a:rPr>
                        <a:t>2</a:t>
                      </a:r>
                      <a:r>
                        <a:rPr lang="en-US" sz="1000" i="0" baseline="-25000" dirty="0">
                          <a:latin typeface="Arial" panose="020B0604020202020204" pitchFamily="34" charset="0"/>
                          <a:cs typeface="Arial" panose="020B0604020202020204" pitchFamily="34" charset="0"/>
                        </a:rPr>
                        <a:t>1</a:t>
                      </a:r>
                      <a:r>
                        <a:rPr lang="en-US" sz="1000" i="0" dirty="0">
                          <a:latin typeface="Arial" panose="020B0604020202020204" pitchFamily="34" charset="0"/>
                          <a:cs typeface="Arial" panose="020B0604020202020204" pitchFamily="34" charset="0"/>
                        </a:rPr>
                        <a:t>2</a:t>
                      </a:r>
                      <a:r>
                        <a:rPr lang="en-US" sz="1000" i="0" baseline="-25000" dirty="0">
                          <a:latin typeface="Arial" panose="020B0604020202020204" pitchFamily="34" charset="0"/>
                          <a:cs typeface="Arial" panose="020B0604020202020204" pitchFamily="34" charset="0"/>
                        </a:rPr>
                        <a:t>1</a:t>
                      </a:r>
                      <a:endParaRPr lang="en-US" sz="1000" i="1" baseline="-250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9772179"/>
                  </a:ext>
                </a:extLst>
              </a:tr>
              <a:tr h="399849">
                <a:tc>
                  <a:txBody>
                    <a:bodyPr/>
                    <a:lstStyle/>
                    <a:p>
                      <a:pPr algn="ctr"/>
                      <a:r>
                        <a:rPr lang="en-US" sz="1000" dirty="0">
                          <a:latin typeface="Arial" panose="020B0604020202020204" pitchFamily="34" charset="0"/>
                          <a:cs typeface="Arial" panose="020B0604020202020204" pitchFamily="34" charset="0"/>
                        </a:rPr>
                        <a:t>Resolution (</a:t>
                      </a:r>
                      <a:r>
                        <a:rPr lang="en-US" sz="1000" dirty="0" err="1">
                          <a:latin typeface="Arial" panose="020B0604020202020204" pitchFamily="34" charset="0"/>
                          <a:cs typeface="Arial" panose="020B0604020202020204" pitchFamily="34" charset="0"/>
                        </a:rPr>
                        <a:t>Å</a:t>
                      </a:r>
                      <a:r>
                        <a:rPr lang="en-US" sz="1000" dirty="0">
                          <a:latin typeface="Arial" panose="020B0604020202020204" pitchFamily="34" charset="0"/>
                          <a:cs typeface="Arial" panose="020B0604020202020204" pitchFamily="34" charset="0"/>
                        </a:rPr>
                        <a:t>)</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Arial" panose="020B0604020202020204" pitchFamily="34" charset="0"/>
                          <a:cs typeface="Arial" panose="020B0604020202020204" pitchFamily="34" charset="0"/>
                        </a:rPr>
                        <a:t>10.55 – 0.90</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420234"/>
                  </a:ext>
                </a:extLst>
              </a:tr>
              <a:tr h="239909">
                <a:tc>
                  <a:txBody>
                    <a:bodyPr/>
                    <a:lstStyle/>
                    <a:p>
                      <a:pPr algn="ctr"/>
                      <a:r>
                        <a:rPr lang="en-US" sz="1000" dirty="0" err="1">
                          <a:latin typeface="Arial" panose="020B0604020202020204" pitchFamily="34" charset="0"/>
                          <a:cs typeface="Arial" panose="020B0604020202020204" pitchFamily="34" charset="0"/>
                        </a:rPr>
                        <a:t>R</a:t>
                      </a:r>
                      <a:r>
                        <a:rPr lang="en-US" sz="1000" baseline="-25000" dirty="0" err="1">
                          <a:latin typeface="Arial" panose="020B0604020202020204" pitchFamily="34" charset="0"/>
                          <a:cs typeface="Arial" panose="020B0604020202020204" pitchFamily="34" charset="0"/>
                        </a:rPr>
                        <a:t>merge</a:t>
                      </a:r>
                      <a:endParaRPr lang="en-US" sz="1000" baseline="-250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Arial" panose="020B0604020202020204" pitchFamily="34" charset="0"/>
                          <a:cs typeface="Arial" panose="020B0604020202020204" pitchFamily="34" charset="0"/>
                        </a:rPr>
                        <a:t>0.148</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00794140"/>
                  </a:ext>
                </a:extLst>
              </a:tr>
              <a:tr h="4225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Refinement</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0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792877"/>
                  </a:ext>
                </a:extLst>
              </a:tr>
              <a:tr h="239909">
                <a:tc>
                  <a:txBody>
                    <a:bodyPr/>
                    <a:lstStyle/>
                    <a:p>
                      <a:pPr algn="ctr"/>
                      <a:r>
                        <a:rPr lang="en-US" sz="1000" baseline="0" dirty="0" err="1">
                          <a:latin typeface="Arial" panose="020B0604020202020204" pitchFamily="34" charset="0"/>
                          <a:cs typeface="Arial" panose="020B0604020202020204" pitchFamily="34" charset="0"/>
                        </a:rPr>
                        <a:t>GooF</a:t>
                      </a:r>
                      <a:endParaRPr lang="en-US" sz="1000" baseline="-250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Arial" panose="020B0604020202020204" pitchFamily="34" charset="0"/>
                          <a:cs typeface="Arial" panose="020B0604020202020204" pitchFamily="34" charset="0"/>
                        </a:rPr>
                        <a:t>1.098</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8992249"/>
                  </a:ext>
                </a:extLst>
              </a:tr>
            </a:tbl>
          </a:graphicData>
        </a:graphic>
      </p:graphicFrame>
      <p:sp>
        <p:nvSpPr>
          <p:cNvPr id="17" name="TextBox 16">
            <a:extLst>
              <a:ext uri="{FF2B5EF4-FFF2-40B4-BE49-F238E27FC236}">
                <a16:creationId xmlns:a16="http://schemas.microsoft.com/office/drawing/2014/main" id="{B49DA797-CD82-6080-9A87-A5B6A25B32BD}"/>
              </a:ext>
            </a:extLst>
          </p:cNvPr>
          <p:cNvSpPr txBox="1"/>
          <p:nvPr/>
        </p:nvSpPr>
        <p:spPr>
          <a:xfrm>
            <a:off x="727868" y="2134848"/>
            <a:ext cx="1978490" cy="1223412"/>
          </a:xfrm>
          <a:prstGeom prst="rect">
            <a:avLst/>
          </a:prstGeom>
          <a:noFill/>
        </p:spPr>
        <p:txBody>
          <a:bodyPr wrap="none" rtlCol="0">
            <a:spAutoFit/>
          </a:bodyPr>
          <a:lstStyle/>
          <a:p>
            <a:r>
              <a:rPr lang="en-US" sz="1400" b="1" dirty="0"/>
              <a:t>TimePix4 v1.0</a:t>
            </a:r>
          </a:p>
          <a:p>
            <a:r>
              <a:rPr lang="en-GB" sz="1400" dirty="0">
                <a:effectLst/>
              </a:rPr>
              <a:t>448 × 512 x 55 </a:t>
            </a:r>
            <a:r>
              <a:rPr lang="el-GR" sz="1400" dirty="0">
                <a:effectLst/>
              </a:rPr>
              <a:t>μ</a:t>
            </a:r>
            <a:r>
              <a:rPr lang="en-GB" sz="1400" dirty="0">
                <a:effectLst/>
              </a:rPr>
              <a:t>m pixels</a:t>
            </a:r>
          </a:p>
          <a:p>
            <a:r>
              <a:rPr lang="en-GB" sz="1400" dirty="0">
                <a:latin typeface="TeXGyreTermesX"/>
              </a:rPr>
              <a:t>T</a:t>
            </a:r>
            <a:r>
              <a:rPr lang="en-GB" sz="1400" dirty="0">
                <a:effectLst/>
                <a:latin typeface="TeXGyreTermesX"/>
              </a:rPr>
              <a:t>ime bin </a:t>
            </a:r>
            <a:r>
              <a:rPr lang="en-GB" sz="1400" dirty="0">
                <a:effectLst/>
                <a:latin typeface="rtxmi"/>
              </a:rPr>
              <a:t>&lt;</a:t>
            </a:r>
            <a:r>
              <a:rPr lang="en-GB" sz="1400" dirty="0">
                <a:effectLst/>
                <a:latin typeface="TeXGyreTermesX"/>
              </a:rPr>
              <a:t>200ps</a:t>
            </a:r>
            <a:endParaRPr lang="en-GB" sz="1400" dirty="0">
              <a:effectLst/>
            </a:endParaRPr>
          </a:p>
          <a:p>
            <a:r>
              <a:rPr lang="en-GB" sz="1800" dirty="0">
                <a:effectLst/>
              </a:rPr>
              <a:t> </a:t>
            </a:r>
            <a:endParaRPr lang="en-GB" dirty="0">
              <a:effectLst/>
            </a:endParaRPr>
          </a:p>
          <a:p>
            <a:endParaRPr lang="en-US" dirty="0"/>
          </a:p>
        </p:txBody>
      </p:sp>
      <p:cxnSp>
        <p:nvCxnSpPr>
          <p:cNvPr id="19" name="Straight Arrow Connector 18">
            <a:extLst>
              <a:ext uri="{FF2B5EF4-FFF2-40B4-BE49-F238E27FC236}">
                <a16:creationId xmlns:a16="http://schemas.microsoft.com/office/drawing/2014/main" id="{C7D41408-FDB6-9D3A-90A7-656C3A3BE82F}"/>
              </a:ext>
            </a:extLst>
          </p:cNvPr>
          <p:cNvCxnSpPr>
            <a:cxnSpLocks/>
          </p:cNvCxnSpPr>
          <p:nvPr/>
        </p:nvCxnSpPr>
        <p:spPr>
          <a:xfrm flipV="1">
            <a:off x="8608391" y="3796313"/>
            <a:ext cx="0" cy="1916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21" descr="A blue and black logo&#10;&#10;Description automatically generated">
            <a:extLst>
              <a:ext uri="{FF2B5EF4-FFF2-40B4-BE49-F238E27FC236}">
                <a16:creationId xmlns:a16="http://schemas.microsoft.com/office/drawing/2014/main" id="{01A5CF41-BEBD-4F6C-9DC7-FED46206F02C}"/>
              </a:ext>
            </a:extLst>
          </p:cNvPr>
          <p:cNvPicPr>
            <a:picLocks noChangeAspect="1"/>
          </p:cNvPicPr>
          <p:nvPr/>
        </p:nvPicPr>
        <p:blipFill>
          <a:blip r:embed="rId5"/>
          <a:stretch>
            <a:fillRect/>
          </a:stretch>
        </p:blipFill>
        <p:spPr>
          <a:xfrm>
            <a:off x="4135779" y="4473976"/>
            <a:ext cx="1254896" cy="312591"/>
          </a:xfrm>
          <a:prstGeom prst="rect">
            <a:avLst/>
          </a:prstGeom>
        </p:spPr>
      </p:pic>
      <p:pic>
        <p:nvPicPr>
          <p:cNvPr id="24" name="Picture 23" descr="A machine with a white box and blue tubes&#10;&#10;Description automatically generated">
            <a:extLst>
              <a:ext uri="{FF2B5EF4-FFF2-40B4-BE49-F238E27FC236}">
                <a16:creationId xmlns:a16="http://schemas.microsoft.com/office/drawing/2014/main" id="{32AB362A-91EB-56D9-C9EB-7B89E948B644}"/>
              </a:ext>
            </a:extLst>
          </p:cNvPr>
          <p:cNvPicPr>
            <a:picLocks noChangeAspect="1"/>
          </p:cNvPicPr>
          <p:nvPr/>
        </p:nvPicPr>
        <p:blipFill>
          <a:blip r:embed="rId6"/>
          <a:stretch>
            <a:fillRect/>
          </a:stretch>
        </p:blipFill>
        <p:spPr>
          <a:xfrm>
            <a:off x="799188" y="2846142"/>
            <a:ext cx="2014203" cy="1511294"/>
          </a:xfrm>
          <a:prstGeom prst="rect">
            <a:avLst/>
          </a:prstGeom>
        </p:spPr>
      </p:pic>
      <p:sp>
        <p:nvSpPr>
          <p:cNvPr id="3" name="TextBox 2">
            <a:extLst>
              <a:ext uri="{FF2B5EF4-FFF2-40B4-BE49-F238E27FC236}">
                <a16:creationId xmlns:a16="http://schemas.microsoft.com/office/drawing/2014/main" id="{06751CC4-722A-320D-457D-905C5CE0E78B}"/>
              </a:ext>
            </a:extLst>
          </p:cNvPr>
          <p:cNvSpPr txBox="1"/>
          <p:nvPr/>
        </p:nvSpPr>
        <p:spPr>
          <a:xfrm>
            <a:off x="246850" y="4399109"/>
            <a:ext cx="2066656" cy="300082"/>
          </a:xfrm>
          <a:prstGeom prst="rect">
            <a:avLst/>
          </a:prstGeom>
          <a:noFill/>
        </p:spPr>
        <p:txBody>
          <a:bodyPr wrap="none" rtlCol="0">
            <a:spAutoFit/>
          </a:bodyPr>
          <a:lstStyle/>
          <a:p>
            <a:r>
              <a:rPr lang="en-US" i="1" dirty="0">
                <a:solidFill>
                  <a:schemeClr val="tx2"/>
                </a:solidFill>
                <a:latin typeface="Arial" panose="020B0604020202020204" pitchFamily="34" charset="0"/>
                <a:cs typeface="Arial" panose="020B0604020202020204" pitchFamily="34" charset="0"/>
              </a:rPr>
              <a:t>Marcus Gallagher-Jones</a:t>
            </a:r>
          </a:p>
        </p:txBody>
      </p:sp>
      <p:pic>
        <p:nvPicPr>
          <p:cNvPr id="8" name="Picture 7" descr="A blue background with black lines and a logo&#10;&#10;AI-generated content may be incorrect.">
            <a:extLst>
              <a:ext uri="{FF2B5EF4-FFF2-40B4-BE49-F238E27FC236}">
                <a16:creationId xmlns:a16="http://schemas.microsoft.com/office/drawing/2014/main" id="{32FE9EA8-E958-853D-FD65-DF07327BC26B}"/>
              </a:ext>
            </a:extLst>
          </p:cNvPr>
          <p:cNvPicPr>
            <a:picLocks noChangeAspect="1"/>
          </p:cNvPicPr>
          <p:nvPr/>
        </p:nvPicPr>
        <p:blipFill>
          <a:blip r:embed="rId7"/>
          <a:stretch>
            <a:fillRect/>
          </a:stretch>
        </p:blipFill>
        <p:spPr>
          <a:xfrm>
            <a:off x="3131521" y="4407821"/>
            <a:ext cx="668417" cy="668417"/>
          </a:xfrm>
          <a:prstGeom prst="rect">
            <a:avLst/>
          </a:prstGeom>
        </p:spPr>
      </p:pic>
      <p:sp>
        <p:nvSpPr>
          <p:cNvPr id="4" name="TextBox 3">
            <a:extLst>
              <a:ext uri="{FF2B5EF4-FFF2-40B4-BE49-F238E27FC236}">
                <a16:creationId xmlns:a16="http://schemas.microsoft.com/office/drawing/2014/main" id="{E8FECACA-A3B2-3C82-3937-595EED62F563}"/>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991496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otin_movie5.mp4">
            <a:hlinkClick r:id="" action="ppaction://media"/>
            <a:extLst>
              <a:ext uri="{FF2B5EF4-FFF2-40B4-BE49-F238E27FC236}">
                <a16:creationId xmlns:a16="http://schemas.microsoft.com/office/drawing/2014/main" id="{BEB627CB-6677-FFAC-F96E-28650AEE76B9}"/>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26165" y="964095"/>
            <a:ext cx="4447622" cy="3335717"/>
          </a:xfrm>
          <a:prstGeom prst="rect">
            <a:avLst/>
          </a:prstGeom>
        </p:spPr>
      </p:pic>
      <p:sp>
        <p:nvSpPr>
          <p:cNvPr id="5" name="object 7">
            <a:extLst>
              <a:ext uri="{FF2B5EF4-FFF2-40B4-BE49-F238E27FC236}">
                <a16:creationId xmlns:a16="http://schemas.microsoft.com/office/drawing/2014/main" id="{B9BDA8B9-B41C-A7E9-163A-0CC12E0EF921}"/>
              </a:ext>
            </a:extLst>
          </p:cNvPr>
          <p:cNvSpPr txBox="1"/>
          <p:nvPr/>
        </p:nvSpPr>
        <p:spPr>
          <a:xfrm>
            <a:off x="246850" y="228561"/>
            <a:ext cx="5042326" cy="314630"/>
          </a:xfrm>
          <a:prstGeom prst="rect">
            <a:avLst/>
          </a:prstGeom>
        </p:spPr>
        <p:txBody>
          <a:bodyPr vert="horz" wrap="square" lIns="0" tIns="6787" rIns="0" bIns="0" rtlCol="0">
            <a:spAutoFit/>
          </a:bodyPr>
          <a:lstStyle/>
          <a:p>
            <a:pPr marL="7144">
              <a:spcBef>
                <a:spcPts val="53"/>
              </a:spcBef>
            </a:pPr>
            <a:r>
              <a:rPr lang="en-GB" sz="2000" b="1" spc="-6" dirty="0">
                <a:solidFill>
                  <a:schemeClr val="tx2"/>
                </a:solidFill>
                <a:latin typeface="Calibri"/>
                <a:cs typeface="Calibri"/>
              </a:rPr>
              <a:t>TP4 for Sparsely Sampled </a:t>
            </a:r>
            <a:r>
              <a:rPr lang="en-GB" sz="2000" b="1" spc="-6" dirty="0" err="1">
                <a:solidFill>
                  <a:schemeClr val="tx2"/>
                </a:solidFill>
                <a:latin typeface="Calibri"/>
                <a:cs typeface="Calibri"/>
              </a:rPr>
              <a:t>MicroED</a:t>
            </a:r>
            <a:r>
              <a:rPr lang="en-GB" sz="2000" b="1" spc="-6" dirty="0">
                <a:solidFill>
                  <a:schemeClr val="tx2"/>
                </a:solidFill>
                <a:latin typeface="Calibri"/>
                <a:cs typeface="Calibri"/>
              </a:rPr>
              <a:t> Data</a:t>
            </a:r>
            <a:endParaRPr sz="2000" b="1" dirty="0">
              <a:solidFill>
                <a:schemeClr val="tx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F94DBBB-AA8B-1A6E-BC8E-24EA875972E0}"/>
              </a:ext>
            </a:extLst>
          </p:cNvPr>
          <p:cNvSpPr txBox="1"/>
          <p:nvPr/>
        </p:nvSpPr>
        <p:spPr>
          <a:xfrm>
            <a:off x="5213783" y="3431563"/>
            <a:ext cx="4572000" cy="923330"/>
          </a:xfrm>
          <a:prstGeom prst="rect">
            <a:avLst/>
          </a:prstGeom>
          <a:noFill/>
        </p:spPr>
        <p:txBody>
          <a:bodyPr wrap="square">
            <a:spAutoFit/>
          </a:bodyPr>
          <a:lstStyle/>
          <a:p>
            <a:r>
              <a:rPr lang="en-GB" b="0" i="0" u="none" strike="noStrike" dirty="0">
                <a:solidFill>
                  <a:srgbClr val="000000"/>
                </a:solidFill>
                <a:effectLst/>
                <a:latin typeface="Aptos" panose="020B0004020202020204" pitchFamily="34" charset="0"/>
              </a:rPr>
              <a:t>200kV, energy filtered with a 30 eV slit.</a:t>
            </a:r>
          </a:p>
          <a:p>
            <a:r>
              <a:rPr lang="en-GB" b="0" i="0" u="none" strike="noStrike" dirty="0">
                <a:solidFill>
                  <a:srgbClr val="000000"/>
                </a:solidFill>
                <a:effectLst/>
                <a:latin typeface="Aptos" panose="020B0004020202020204" pitchFamily="34" charset="0"/>
              </a:rPr>
              <a:t>Frame time </a:t>
            </a:r>
            <a:r>
              <a:rPr lang="en-GB" dirty="0">
                <a:solidFill>
                  <a:srgbClr val="000000"/>
                </a:solidFill>
                <a:latin typeface="Aptos" panose="020B0004020202020204" pitchFamily="34" charset="0"/>
              </a:rPr>
              <a:t>= </a:t>
            </a:r>
            <a:r>
              <a:rPr lang="en-GB" b="0" i="0" u="none" strike="noStrike" dirty="0">
                <a:solidFill>
                  <a:srgbClr val="000000"/>
                </a:solidFill>
                <a:effectLst/>
                <a:latin typeface="Aptos" panose="020B0004020202020204" pitchFamily="34" charset="0"/>
              </a:rPr>
              <a:t>100 </a:t>
            </a:r>
            <a:r>
              <a:rPr lang="en-GB" b="0" i="0" u="none" strike="noStrike" dirty="0" err="1">
                <a:solidFill>
                  <a:srgbClr val="000000"/>
                </a:solidFill>
                <a:effectLst/>
                <a:latin typeface="Aptos" panose="020B0004020202020204" pitchFamily="34" charset="0"/>
              </a:rPr>
              <a:t>ms</a:t>
            </a:r>
            <a:r>
              <a:rPr lang="en-GB" dirty="0">
                <a:solidFill>
                  <a:srgbClr val="000000"/>
                </a:solidFill>
                <a:latin typeface="Aptos" panose="020B0004020202020204" pitchFamily="34" charset="0"/>
              </a:rPr>
              <a:t>.</a:t>
            </a:r>
          </a:p>
          <a:p>
            <a:r>
              <a:rPr lang="en-GB" dirty="0">
                <a:solidFill>
                  <a:srgbClr val="000000"/>
                </a:solidFill>
                <a:latin typeface="Aptos" panose="020B0004020202020204" pitchFamily="34" charset="0"/>
              </a:rPr>
              <a:t>R</a:t>
            </a:r>
            <a:r>
              <a:rPr lang="en-GB" b="0" i="0" u="none" strike="noStrike" dirty="0">
                <a:solidFill>
                  <a:srgbClr val="000000"/>
                </a:solidFill>
                <a:effectLst/>
                <a:latin typeface="Aptos" panose="020B0004020202020204" pitchFamily="34" charset="0"/>
              </a:rPr>
              <a:t>otation speed = 10 º s</a:t>
            </a:r>
            <a:r>
              <a:rPr lang="en-GB" b="0" i="0" u="none" strike="noStrike" baseline="30000" dirty="0">
                <a:solidFill>
                  <a:srgbClr val="000000"/>
                </a:solidFill>
                <a:effectLst/>
                <a:latin typeface="Aptos" panose="020B0004020202020204" pitchFamily="34" charset="0"/>
              </a:rPr>
              <a:t>-1</a:t>
            </a:r>
            <a:r>
              <a:rPr lang="en-GB" b="0" i="0" u="none" strike="noStrike" dirty="0">
                <a:solidFill>
                  <a:srgbClr val="000000"/>
                </a:solidFill>
                <a:effectLst/>
                <a:latin typeface="Aptos" panose="020B0004020202020204" pitchFamily="34" charset="0"/>
              </a:rPr>
              <a:t> </a:t>
            </a:r>
          </a:p>
          <a:p>
            <a:r>
              <a:rPr lang="en-GB" dirty="0">
                <a:solidFill>
                  <a:srgbClr val="000000"/>
                </a:solidFill>
                <a:latin typeface="Aptos" panose="020B0004020202020204" pitchFamily="34" charset="0"/>
              </a:rPr>
              <a:t>T</a:t>
            </a:r>
            <a:r>
              <a:rPr lang="en-GB" b="0" i="0" u="none" strike="noStrike" dirty="0">
                <a:solidFill>
                  <a:srgbClr val="000000"/>
                </a:solidFill>
                <a:effectLst/>
                <a:latin typeface="Aptos" panose="020B0004020202020204" pitchFamily="34" charset="0"/>
              </a:rPr>
              <a:t>otal fluence = 0.3 e</a:t>
            </a:r>
            <a:r>
              <a:rPr lang="en-GB" b="0" i="0" u="none" strike="noStrike" baseline="30000" dirty="0">
                <a:solidFill>
                  <a:srgbClr val="000000"/>
                </a:solidFill>
                <a:effectLst/>
                <a:latin typeface="Aptos" panose="020B0004020202020204" pitchFamily="34" charset="0"/>
              </a:rPr>
              <a:t>-</a:t>
            </a:r>
            <a:r>
              <a:rPr lang="en-GB" b="0" i="0" u="none" strike="noStrike" dirty="0">
                <a:solidFill>
                  <a:srgbClr val="000000"/>
                </a:solidFill>
                <a:effectLst/>
                <a:latin typeface="Aptos" panose="020B0004020202020204" pitchFamily="34" charset="0"/>
              </a:rPr>
              <a:t>/Å</a:t>
            </a:r>
            <a:r>
              <a:rPr lang="en-GB" b="0" i="0" u="none" strike="noStrike" baseline="30000" dirty="0">
                <a:solidFill>
                  <a:srgbClr val="000000"/>
                </a:solidFill>
                <a:effectLst/>
                <a:latin typeface="Aptos" panose="020B0004020202020204" pitchFamily="34" charset="0"/>
              </a:rPr>
              <a:t>2</a:t>
            </a:r>
            <a:r>
              <a:rPr lang="en-GB" b="0" i="0" u="none" strike="noStrike" dirty="0">
                <a:solidFill>
                  <a:srgbClr val="000000"/>
                </a:solidFill>
                <a:effectLst/>
                <a:latin typeface="Aptos" panose="020B0004020202020204" pitchFamily="34" charset="0"/>
              </a:rPr>
              <a:t>. </a:t>
            </a:r>
            <a:endParaRPr lang="en-US" dirty="0"/>
          </a:p>
        </p:txBody>
      </p:sp>
      <p:cxnSp>
        <p:nvCxnSpPr>
          <p:cNvPr id="12" name="Straight Arrow Connector 11">
            <a:extLst>
              <a:ext uri="{FF2B5EF4-FFF2-40B4-BE49-F238E27FC236}">
                <a16:creationId xmlns:a16="http://schemas.microsoft.com/office/drawing/2014/main" id="{2F250000-35E6-020B-0996-2E67AC9D2268}"/>
              </a:ext>
            </a:extLst>
          </p:cNvPr>
          <p:cNvCxnSpPr>
            <a:cxnSpLocks/>
          </p:cNvCxnSpPr>
          <p:nvPr/>
        </p:nvCxnSpPr>
        <p:spPr>
          <a:xfrm flipH="1">
            <a:off x="3440596" y="964096"/>
            <a:ext cx="811695"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0B234123-6754-23AE-305B-E6892E1E11B8}"/>
              </a:ext>
            </a:extLst>
          </p:cNvPr>
          <p:cNvCxnSpPr>
            <a:cxnSpLocks/>
          </p:cNvCxnSpPr>
          <p:nvPr/>
        </p:nvCxnSpPr>
        <p:spPr>
          <a:xfrm>
            <a:off x="4252291" y="964096"/>
            <a:ext cx="0" cy="682487"/>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1D50F13E-D121-D8F7-E67B-4C64829B3513}"/>
              </a:ext>
            </a:extLst>
          </p:cNvPr>
          <p:cNvSpPr txBox="1"/>
          <p:nvPr/>
        </p:nvSpPr>
        <p:spPr>
          <a:xfrm>
            <a:off x="4252291" y="909430"/>
            <a:ext cx="782587" cy="369332"/>
          </a:xfrm>
          <a:prstGeom prst="rect">
            <a:avLst/>
          </a:prstGeom>
          <a:noFill/>
        </p:spPr>
        <p:txBody>
          <a:bodyPr wrap="none" rtlCol="0">
            <a:spAutoFit/>
          </a:bodyPr>
          <a:lstStyle/>
          <a:p>
            <a:r>
              <a:rPr lang="en-US" sz="1800" dirty="0">
                <a:solidFill>
                  <a:schemeClr val="bg1"/>
                </a:solidFill>
              </a:rPr>
              <a:t>0.55 </a:t>
            </a:r>
            <a:r>
              <a:rPr lang="en-GB" sz="1800" dirty="0" err="1">
                <a:solidFill>
                  <a:schemeClr val="bg1"/>
                </a:solidFill>
                <a:latin typeface="Aptos" panose="020B0004020202020204" pitchFamily="34" charset="0"/>
              </a:rPr>
              <a:t>Å</a:t>
            </a:r>
            <a:endParaRPr lang="en-US" sz="1800" dirty="0">
              <a:solidFill>
                <a:schemeClr val="bg1"/>
              </a:solidFill>
            </a:endParaRPr>
          </a:p>
        </p:txBody>
      </p:sp>
      <p:sp>
        <p:nvSpPr>
          <p:cNvPr id="17" name="TextBox 16">
            <a:extLst>
              <a:ext uri="{FF2B5EF4-FFF2-40B4-BE49-F238E27FC236}">
                <a16:creationId xmlns:a16="http://schemas.microsoft.com/office/drawing/2014/main" id="{23C22F6B-3687-0918-228B-60226E27EEEF}"/>
              </a:ext>
            </a:extLst>
          </p:cNvPr>
          <p:cNvSpPr txBox="1"/>
          <p:nvPr/>
        </p:nvSpPr>
        <p:spPr>
          <a:xfrm>
            <a:off x="259195" y="4354893"/>
            <a:ext cx="2066656" cy="300082"/>
          </a:xfrm>
          <a:prstGeom prst="rect">
            <a:avLst/>
          </a:prstGeom>
          <a:noFill/>
        </p:spPr>
        <p:txBody>
          <a:bodyPr wrap="none" rtlCol="0">
            <a:spAutoFit/>
          </a:bodyPr>
          <a:lstStyle/>
          <a:p>
            <a:r>
              <a:rPr lang="en-US" i="1" dirty="0">
                <a:solidFill>
                  <a:schemeClr val="tx2"/>
                </a:solidFill>
                <a:latin typeface="Arial" panose="020B0604020202020204" pitchFamily="34" charset="0"/>
                <a:cs typeface="Arial" panose="020B0604020202020204" pitchFamily="34" charset="0"/>
              </a:rPr>
              <a:t>Marcus Gallagher-Jones</a:t>
            </a:r>
          </a:p>
        </p:txBody>
      </p:sp>
      <p:sp>
        <p:nvSpPr>
          <p:cNvPr id="20" name="TextBox 19">
            <a:extLst>
              <a:ext uri="{FF2B5EF4-FFF2-40B4-BE49-F238E27FC236}">
                <a16:creationId xmlns:a16="http://schemas.microsoft.com/office/drawing/2014/main" id="{0D8C23D7-A677-3E27-9685-B4D44D91AF2C}"/>
              </a:ext>
            </a:extLst>
          </p:cNvPr>
          <p:cNvSpPr txBox="1"/>
          <p:nvPr/>
        </p:nvSpPr>
        <p:spPr>
          <a:xfrm>
            <a:off x="250116" y="4614482"/>
            <a:ext cx="4151471" cy="307777"/>
          </a:xfrm>
          <a:prstGeom prst="rect">
            <a:avLst/>
          </a:prstGeom>
          <a:noFill/>
        </p:spPr>
        <p:txBody>
          <a:bodyPr wrap="square">
            <a:spAutoFit/>
          </a:bodyPr>
          <a:lstStyle/>
          <a:p>
            <a:r>
              <a:rPr lang="en-GB" sz="1400" dirty="0">
                <a:latin typeface="Arial" panose="020B0604020202020204" pitchFamily="34" charset="0"/>
              </a:rPr>
              <a:t>CERN, September, 2025</a:t>
            </a:r>
            <a:endParaRPr lang="en-GB" sz="1400" b="1" i="0" u="none" strike="noStrike" dirty="0">
              <a:solidFill>
                <a:srgbClr val="333333"/>
              </a:solidFill>
              <a:effectLst/>
              <a:latin typeface="AU Passata"/>
            </a:endParaRPr>
          </a:p>
        </p:txBody>
      </p:sp>
    </p:spTree>
    <p:extLst>
      <p:ext uri="{BB962C8B-B14F-4D97-AF65-F5344CB8AC3E}">
        <p14:creationId xmlns:p14="http://schemas.microsoft.com/office/powerpoint/2010/main" val="1070023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24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14429</TotalTime>
  <Words>1515</Words>
  <Application>Microsoft Macintosh PowerPoint</Application>
  <PresentationFormat>On-screen Show (16:9)</PresentationFormat>
  <Paragraphs>250</Paragraphs>
  <Slides>32</Slides>
  <Notes>17</Notes>
  <HiddenSlides>0</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32</vt:i4>
      </vt:variant>
    </vt:vector>
  </HeadingPairs>
  <TitlesOfParts>
    <vt:vector size="45" baseType="lpstr">
      <vt:lpstr>Aptos</vt:lpstr>
      <vt:lpstr>Arial</vt:lpstr>
      <vt:lpstr>AU Passata</vt:lpstr>
      <vt:lpstr>Calibri</vt:lpstr>
      <vt:lpstr>Corbel</vt:lpstr>
      <vt:lpstr>Helvetica</vt:lpstr>
      <vt:lpstr>Open Sans</vt:lpstr>
      <vt:lpstr>rtxmi</vt:lpstr>
      <vt:lpstr>Symbol</vt:lpstr>
      <vt:lpstr>TeXGyreTermesX</vt:lpstr>
      <vt:lpstr>Times New Roman</vt:lpstr>
      <vt:lpstr>Text slide</vt:lpstr>
      <vt:lpstr>1_Text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Insecticidal Proteins of Bacillus Thuringiensis</vt:lpstr>
      <vt:lpstr>Protein Targets of High Importance for Human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Angus Kirkland</dc:creator>
  <cp:lastModifiedBy>Angus Kirkland</cp:lastModifiedBy>
  <cp:revision>501</cp:revision>
  <dcterms:created xsi:type="dcterms:W3CDTF">2020-11-11T16:08:09Z</dcterms:created>
  <dcterms:modified xsi:type="dcterms:W3CDTF">2025-09-23T10:45:07Z</dcterms:modified>
</cp:coreProperties>
</file>