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747" r:id="rId5"/>
    <p:sldMasterId id="2147483759" r:id="rId6"/>
  </p:sldMasterIdLst>
  <p:notesMasterIdLst>
    <p:notesMasterId r:id="rId30"/>
  </p:notesMasterIdLst>
  <p:sldIdLst>
    <p:sldId id="360" r:id="rId7"/>
    <p:sldId id="257" r:id="rId8"/>
    <p:sldId id="384" r:id="rId9"/>
    <p:sldId id="383" r:id="rId10"/>
    <p:sldId id="382" r:id="rId11"/>
    <p:sldId id="379" r:id="rId12"/>
    <p:sldId id="385" r:id="rId13"/>
    <p:sldId id="332" r:id="rId14"/>
    <p:sldId id="386" r:id="rId15"/>
    <p:sldId id="389" r:id="rId16"/>
    <p:sldId id="390" r:id="rId17"/>
    <p:sldId id="393" r:id="rId18"/>
    <p:sldId id="391" r:id="rId19"/>
    <p:sldId id="392" r:id="rId20"/>
    <p:sldId id="387" r:id="rId21"/>
    <p:sldId id="388" r:id="rId22"/>
    <p:sldId id="394" r:id="rId23"/>
    <p:sldId id="395" r:id="rId24"/>
    <p:sldId id="396" r:id="rId25"/>
    <p:sldId id="397" r:id="rId26"/>
    <p:sldId id="378" r:id="rId27"/>
    <p:sldId id="398" r:id="rId28"/>
    <p:sldId id="26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8CE"/>
    <a:srgbClr val="44F42C"/>
    <a:srgbClr val="0101FF"/>
    <a:srgbClr val="8B4513"/>
    <a:srgbClr val="000080"/>
    <a:srgbClr val="FF3F3F"/>
    <a:srgbClr val="FF15FF"/>
    <a:srgbClr val="FF69B4"/>
    <a:srgbClr val="00A6A2"/>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1"/>
    <p:restoredTop sz="82177" autoAdjust="0"/>
  </p:normalViewPr>
  <p:slideViewPr>
    <p:cSldViewPr snapToGrid="0">
      <p:cViewPr varScale="1">
        <p:scale>
          <a:sx n="104" d="100"/>
          <a:sy n="104" d="100"/>
        </p:scale>
        <p:origin x="1496" y="200"/>
      </p:cViewPr>
      <p:guideLst>
        <p:guide orient="horz" pos="2160"/>
        <p:guide pos="3840"/>
        <p:guide pos="2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9750B4-4D93-C24D-A3CB-A0B6F76C5C2A}" type="datetimeFigureOut">
              <a:rPr lang="en-US" smtClean="0"/>
              <a:t>9/21/25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7B60F4-215A-BC43-AF68-9C201EA9B03C}" type="slidenum">
              <a:rPr lang="en-US" smtClean="0"/>
              <a:t>‹#›</a:t>
            </a:fld>
            <a:endParaRPr lang="en-US"/>
          </a:p>
        </p:txBody>
      </p:sp>
    </p:spTree>
    <p:extLst>
      <p:ext uri="{BB962C8B-B14F-4D97-AF65-F5344CB8AC3E}">
        <p14:creationId xmlns:p14="http://schemas.microsoft.com/office/powerpoint/2010/main" val="2189266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fld id="{0B7B60F4-215A-BC43-AF68-9C201EA9B03C}" type="slidenum">
              <a:rPr lang="en-US" smtClean="0"/>
              <a:t>1</a:t>
            </a:fld>
            <a:endParaRPr lang="en-US"/>
          </a:p>
        </p:txBody>
      </p:sp>
    </p:spTree>
    <p:extLst>
      <p:ext uri="{BB962C8B-B14F-4D97-AF65-F5344CB8AC3E}">
        <p14:creationId xmlns:p14="http://schemas.microsoft.com/office/powerpoint/2010/main" val="281500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09316-ED70-ECC7-706C-3D9F73B1B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FB3DFC-CACB-6BC3-1F9F-AFB89BC213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2A2C21-E3F6-9D04-729A-2363A66C77F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MDCT was performed on GE Discovery CT750 HD scanner (GE Healthcare, Waukesha, WI, US). Images were acquired, headfirst-prone position, using bone and soft tissue reconstruction algorithms. Acquisition parameters were: kilovoltage peak: 120-140kVp, slice thickness: 0.20-0.36 mm, X-ray tube current: 240-475 mA, exposure time: 1095-1875 msec, gantry tilt: 0°, rotation direction: clockwise, and reconstruction matrix of 512 x 512 pixels. Three plane reformats were generated (GE Advantage Workstation, GE Healthcare, Waukesha, WI, US) (Fig. 2, left). Postprocessing for metal artifact reduction was employed for metallic hardware.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SPCCT was performed on MARS Extremity scanner (MARS Bioimaging Ltd., Christchurch, New Zealand). Participants sat facing the scanner, with the wrist on an arm support in a prone position with flexed elbow. The wrist was wrapped to limit movement. A foam block was provided for palm support. Axial images were acquired with acquisition parameters: kilovoltage peak: 118kVp, slice thickness: 0.09 mm, X-ray tube current: 0.061 mA, exposure time: 160 msec per projection, projections per gantry rotation: 373pr/rot, rotation direction: clockwise, and reconstruction matrix of 512 x 512 pixels. Three planar </a:t>
            </a:r>
            <a:r>
              <a:rPr lang="en-US" sz="1200" u="sng" kern="1200" dirty="0">
                <a:solidFill>
                  <a:schemeClr val="tx1"/>
                </a:solidFill>
                <a:effectLst/>
                <a:latin typeface="+mn-lt"/>
                <a:ea typeface="+mn-ea"/>
                <a:cs typeface="+mn-cs"/>
              </a:rPr>
              <a:t>and long axis </a:t>
            </a:r>
            <a:r>
              <a:rPr lang="en-US" sz="1200" kern="1200" dirty="0">
                <a:solidFill>
                  <a:schemeClr val="tx1"/>
                </a:solidFill>
                <a:effectLst/>
                <a:latin typeface="+mn-lt"/>
                <a:ea typeface="+mn-ea"/>
                <a:cs typeface="+mn-cs"/>
              </a:rPr>
              <a:t>reformations were generated to match the corresponding MDCT scan orientation and slice thickness (Fig. 2) to account for positional variability. No metal artifact reduction software was employed.</a:t>
            </a:r>
            <a:endParaRPr lang="en-US" sz="1200" dirty="0"/>
          </a:p>
        </p:txBody>
      </p:sp>
      <p:sp>
        <p:nvSpPr>
          <p:cNvPr id="4" name="Slide Number Placeholder 3">
            <a:extLst>
              <a:ext uri="{FF2B5EF4-FFF2-40B4-BE49-F238E27FC236}">
                <a16:creationId xmlns:a16="http://schemas.microsoft.com/office/drawing/2014/main" id="{E2DB9865-4E5B-39CD-D893-97A8AC44E35F}"/>
              </a:ext>
            </a:extLst>
          </p:cNvPr>
          <p:cNvSpPr>
            <a:spLocks noGrp="1"/>
          </p:cNvSpPr>
          <p:nvPr>
            <p:ph type="sldNum" sz="quarter" idx="5"/>
          </p:nvPr>
        </p:nvSpPr>
        <p:spPr/>
        <p:txBody>
          <a:bodyPr/>
          <a:lstStyle/>
          <a:p>
            <a:fld id="{0B7B60F4-215A-BC43-AF68-9C201EA9B03C}" type="slidenum">
              <a:rPr lang="en-US" smtClean="0"/>
              <a:t>10</a:t>
            </a:fld>
            <a:endParaRPr lang="en-US"/>
          </a:p>
        </p:txBody>
      </p:sp>
    </p:spTree>
    <p:extLst>
      <p:ext uri="{BB962C8B-B14F-4D97-AF65-F5344CB8AC3E}">
        <p14:creationId xmlns:p14="http://schemas.microsoft.com/office/powerpoint/2010/main" val="3892236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3E3A7-AD87-F5E6-96CE-84C78A69E4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48FEBE-928A-DA16-AB60-30410D8274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A3150F-E221-D55D-0C5B-10739DC8960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Reformatted images were deidentified and coded to blind the rater to acquisition hardware</a:t>
            </a:r>
            <a:r>
              <a:rPr lang="en-US" sz="1200" u="sng" kern="1200" dirty="0">
                <a:solidFill>
                  <a:schemeClr val="tx1"/>
                </a:solidFill>
                <a:effectLst/>
                <a:latin typeface="+mn-lt"/>
                <a:ea typeface="+mn-ea"/>
                <a:cs typeface="+mn-cs"/>
              </a:rPr>
              <a:t> and </a:t>
            </a:r>
            <a:r>
              <a:rPr lang="en-US" sz="1200" strike="sngStrike" kern="1200" dirty="0">
                <a:solidFill>
                  <a:schemeClr val="tx1"/>
                </a:solidFill>
                <a:effectLst/>
                <a:latin typeface="+mn-lt"/>
                <a:ea typeface="+mn-ea"/>
                <a:cs typeface="+mn-cs"/>
              </a:rPr>
              <a:t>, acquisition </a:t>
            </a:r>
            <a:r>
              <a:rPr lang="en-US" sz="1200" kern="1200" dirty="0">
                <a:solidFill>
                  <a:schemeClr val="tx1"/>
                </a:solidFill>
                <a:effectLst/>
                <a:latin typeface="+mn-lt"/>
                <a:ea typeface="+mn-ea"/>
                <a:cs typeface="+mn-cs"/>
              </a:rPr>
              <a:t>parameters, and participant identity. A board-certified musculoskeletal radiologist with over 20 years of experience (EAB) was provided MDCT and SPCCT images within the rater’s native picture archiving and communication system (PACS) viewer, Sectra IDS7 (Sectra Medical Systems, Linköping, Sweden). Image quality was evaluated using </a:t>
            </a:r>
            <a:r>
              <a:rPr lang="en-US" sz="1200" kern="1200" dirty="0" err="1">
                <a:solidFill>
                  <a:schemeClr val="tx1"/>
                </a:solidFill>
                <a:effectLst/>
                <a:latin typeface="+mn-lt"/>
                <a:ea typeface="+mn-ea"/>
                <a:cs typeface="+mn-cs"/>
              </a:rPr>
              <a:t>Båth</a:t>
            </a:r>
            <a:r>
              <a:rPr lang="en-US" sz="1200" kern="1200" dirty="0">
                <a:solidFill>
                  <a:schemeClr val="tx1"/>
                </a:solidFill>
                <a:effectLst/>
                <a:latin typeface="+mn-lt"/>
                <a:ea typeface="+mn-ea"/>
                <a:cs typeface="+mn-cs"/>
              </a:rPr>
              <a:t> and Månsson’s [16] visual grading characteristics (VGC) analysis. Six criteria assessed visualization of: 1) cortical margins, 2) trabeculae, 3) the bone-metal interface, 4) fracture margins, 5) tendons and muscles, and 6) ligaments. Manual windowing was permitted. Three criteria assessed image quality: 7) image noise, 8) motion artifact, and 9) overall diagnosis sufficiency. The VGC used a five-point Likert scale, with grades: “confident criteria are not fulfilled,” “somewhat confident criteria are not fulfilled,” “indecisive about whether criteria are fulfilled,” “somewhat confident criteria are fulfilled,” and “confident criteria are fulfilled” (Table 2). “Not applicable” could be selected when 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4A39EC94-3C03-4747-305A-C4A75F3D1764}"/>
              </a:ext>
            </a:extLst>
          </p:cNvPr>
          <p:cNvSpPr>
            <a:spLocks noGrp="1"/>
          </p:cNvSpPr>
          <p:nvPr>
            <p:ph type="sldNum" sz="quarter" idx="5"/>
          </p:nvPr>
        </p:nvSpPr>
        <p:spPr/>
        <p:txBody>
          <a:bodyPr/>
          <a:lstStyle/>
          <a:p>
            <a:fld id="{0B7B60F4-215A-BC43-AF68-9C201EA9B03C}" type="slidenum">
              <a:rPr lang="en-US" smtClean="0"/>
              <a:t>11</a:t>
            </a:fld>
            <a:endParaRPr lang="en-US"/>
          </a:p>
        </p:txBody>
      </p:sp>
    </p:spTree>
    <p:extLst>
      <p:ext uri="{BB962C8B-B14F-4D97-AF65-F5344CB8AC3E}">
        <p14:creationId xmlns:p14="http://schemas.microsoft.com/office/powerpoint/2010/main" val="3790321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51B2D-7773-5621-3A77-115F35F0D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2769B3-4136-7A4D-D4E0-1ABE9BA35B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331AD3-49D3-C816-0F18-F3FEFA7E64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Reformatted images were deidentified and coded to blind the rater to acquisition hardware</a:t>
            </a:r>
            <a:r>
              <a:rPr lang="en-US" sz="1200" u="sng" kern="1200" dirty="0">
                <a:solidFill>
                  <a:schemeClr val="tx1"/>
                </a:solidFill>
                <a:effectLst/>
                <a:latin typeface="+mn-lt"/>
                <a:ea typeface="+mn-ea"/>
                <a:cs typeface="+mn-cs"/>
              </a:rPr>
              <a:t> and </a:t>
            </a:r>
            <a:r>
              <a:rPr lang="en-US" sz="1200" strike="sngStrike" kern="1200" dirty="0">
                <a:solidFill>
                  <a:schemeClr val="tx1"/>
                </a:solidFill>
                <a:effectLst/>
                <a:latin typeface="+mn-lt"/>
                <a:ea typeface="+mn-ea"/>
                <a:cs typeface="+mn-cs"/>
              </a:rPr>
              <a:t>, acquisition </a:t>
            </a:r>
            <a:r>
              <a:rPr lang="en-US" sz="1200" kern="1200" dirty="0">
                <a:solidFill>
                  <a:schemeClr val="tx1"/>
                </a:solidFill>
                <a:effectLst/>
                <a:latin typeface="+mn-lt"/>
                <a:ea typeface="+mn-ea"/>
                <a:cs typeface="+mn-cs"/>
              </a:rPr>
              <a:t>parameters, and participant identity. A board-certified musculoskeletal radiologist with over 20 years of experience (EAB) was provided MDCT and SPCCT images within the rater’s native picture archiving and communication system (PACS) viewer, Sectra IDS7 (Sectra Medical Systems, Linköping, Sweden). Image quality was evaluated using </a:t>
            </a:r>
            <a:r>
              <a:rPr lang="en-US" sz="1200" kern="1200" dirty="0" err="1">
                <a:solidFill>
                  <a:schemeClr val="tx1"/>
                </a:solidFill>
                <a:effectLst/>
                <a:latin typeface="+mn-lt"/>
                <a:ea typeface="+mn-ea"/>
                <a:cs typeface="+mn-cs"/>
              </a:rPr>
              <a:t>Båth</a:t>
            </a:r>
            <a:r>
              <a:rPr lang="en-US" sz="1200" kern="1200" dirty="0">
                <a:solidFill>
                  <a:schemeClr val="tx1"/>
                </a:solidFill>
                <a:effectLst/>
                <a:latin typeface="+mn-lt"/>
                <a:ea typeface="+mn-ea"/>
                <a:cs typeface="+mn-cs"/>
              </a:rPr>
              <a:t> and Månsson’s [16] visual grading characteristics (VGC) analysis. Six criteria assessed visualization of: 1) cortical margins, 2) trabeculae, 3) the bone-metal interface, 4) fracture margins, 5) tendons and muscles, and 6) ligaments. Manual windowing was permitted. Three criteria assessed image quality: 7) image noise, 8) motion artifact, and 9) overall diagnosis sufficiency. The VGC used a five-point Likert scale, with grades: “confident criteria are not fulfilled,” “somewhat confident criteria are not fulfilled,” “indecisive about whether criteria are fulfilled,” “somewhat confident criteria are fulfilled,” and “confident criteria are fulfilled” (Table 2). “Not applicable” could be selected when 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437BFF6C-CBAD-D1D2-C6E1-402FDF892A57}"/>
              </a:ext>
            </a:extLst>
          </p:cNvPr>
          <p:cNvSpPr>
            <a:spLocks noGrp="1"/>
          </p:cNvSpPr>
          <p:nvPr>
            <p:ph type="sldNum" sz="quarter" idx="5"/>
          </p:nvPr>
        </p:nvSpPr>
        <p:spPr/>
        <p:txBody>
          <a:bodyPr/>
          <a:lstStyle/>
          <a:p>
            <a:fld id="{0B7B60F4-215A-BC43-AF68-9C201EA9B03C}" type="slidenum">
              <a:rPr lang="en-US" smtClean="0"/>
              <a:t>12</a:t>
            </a:fld>
            <a:endParaRPr lang="en-US"/>
          </a:p>
        </p:txBody>
      </p:sp>
    </p:spTree>
    <p:extLst>
      <p:ext uri="{BB962C8B-B14F-4D97-AF65-F5344CB8AC3E}">
        <p14:creationId xmlns:p14="http://schemas.microsoft.com/office/powerpoint/2010/main" val="1926567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7A5FE-4DE1-4E44-D082-7319E359AF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BB697C-821F-6946-A287-E1AD796E17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4DE8C4-89BD-A237-CAD1-1B969552955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Efficiency was evaluated by tracking CT acquisition and VGC evaluation times, including bringing participant to exam room, describing process, positioning, acquiring images, and debriefing. The “clinical evaluation” time consisted of the </a:t>
            </a:r>
            <a:r>
              <a:rPr lang="en-US" sz="1200" strike="sngStrike" kern="1200" dirty="0">
                <a:solidFill>
                  <a:schemeClr val="tx1"/>
                </a:solidFill>
                <a:effectLst/>
                <a:latin typeface="+mn-lt"/>
                <a:ea typeface="+mn-ea"/>
                <a:cs typeface="+mn-cs"/>
              </a:rPr>
              <a:t>amount of </a:t>
            </a:r>
            <a:r>
              <a:rPr lang="en-US" sz="1200" kern="1200" dirty="0">
                <a:solidFill>
                  <a:schemeClr val="tx1"/>
                </a:solidFill>
                <a:effectLst/>
                <a:latin typeface="+mn-lt"/>
                <a:ea typeface="+mn-ea"/>
                <a:cs typeface="+mn-cs"/>
              </a:rPr>
              <a:t>time required to perform </a:t>
            </a:r>
            <a:r>
              <a:rPr lang="en-US" sz="1200" strike="sngStrike" kern="1200" dirty="0">
                <a:solidFill>
                  <a:schemeClr val="tx1"/>
                </a:solidFill>
                <a:effectLst/>
                <a:latin typeface="+mn-lt"/>
                <a:ea typeface="+mn-ea"/>
                <a:cs typeface="+mn-cs"/>
              </a:rPr>
              <a:t>the full </a:t>
            </a:r>
            <a:r>
              <a:rPr lang="en-US" sz="1200" kern="1200" dirty="0">
                <a:solidFill>
                  <a:schemeClr val="tx1"/>
                </a:solidFill>
                <a:effectLst/>
                <a:latin typeface="+mn-lt"/>
                <a:ea typeface="+mn-ea"/>
                <a:cs typeface="+mn-cs"/>
              </a:rPr>
              <a:t>VGC </a:t>
            </a:r>
            <a:r>
              <a:rPr lang="en-US" sz="1200" strike="sngStrike" kern="1200" dirty="0">
                <a:solidFill>
                  <a:schemeClr val="tx1"/>
                </a:solidFill>
                <a:effectLst/>
                <a:latin typeface="+mn-lt"/>
                <a:ea typeface="+mn-ea"/>
                <a:cs typeface="+mn-cs"/>
              </a:rPr>
              <a:t>grading </a:t>
            </a:r>
            <a:r>
              <a:rPr lang="en-US" sz="1200" u="sng" kern="1200" dirty="0">
                <a:solidFill>
                  <a:schemeClr val="tx1"/>
                </a:solidFill>
                <a:effectLst/>
                <a:latin typeface="+mn-lt"/>
                <a:ea typeface="+mn-ea"/>
                <a:cs typeface="+mn-cs"/>
              </a:rPr>
              <a:t>assessments </a:t>
            </a:r>
            <a:r>
              <a:rPr lang="en-US" sz="1200" kern="1200" dirty="0">
                <a:solidFill>
                  <a:schemeClr val="tx1"/>
                </a:solidFill>
                <a:effectLst/>
                <a:latin typeface="+mn-lt"/>
                <a:ea typeface="+mn-ea"/>
                <a:cs typeface="+mn-cs"/>
              </a:rPr>
              <a:t>for each subject.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Experience was evaluated using participant-reported satisfaction surveys after both acquisitions. Participants completed 14-question questionnaires with four grades: "not at all," "somewhat," "moderately so," "very much so". The responses were examined to establish the proportion of each grade relative to total possible responses (n=51).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3C67D83F-7168-7E90-248C-7B982DA3FFE0}"/>
              </a:ext>
            </a:extLst>
          </p:cNvPr>
          <p:cNvSpPr>
            <a:spLocks noGrp="1"/>
          </p:cNvSpPr>
          <p:nvPr>
            <p:ph type="sldNum" sz="quarter" idx="5"/>
          </p:nvPr>
        </p:nvSpPr>
        <p:spPr/>
        <p:txBody>
          <a:bodyPr/>
          <a:lstStyle/>
          <a:p>
            <a:fld id="{0B7B60F4-215A-BC43-AF68-9C201EA9B03C}" type="slidenum">
              <a:rPr lang="en-US" smtClean="0"/>
              <a:t>13</a:t>
            </a:fld>
            <a:endParaRPr lang="en-US"/>
          </a:p>
        </p:txBody>
      </p:sp>
    </p:spTree>
    <p:extLst>
      <p:ext uri="{BB962C8B-B14F-4D97-AF65-F5344CB8AC3E}">
        <p14:creationId xmlns:p14="http://schemas.microsoft.com/office/powerpoint/2010/main" val="3029949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09A87-6C61-FC3D-98DD-2C2D02387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4A34F9-6DA3-2807-9C39-CB50655674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6AAD41-3A0C-6BEB-B5E9-858BEC0858A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percentages of agreement, with 95% confidence intervals (CI), were reported for the nine VGC assessments as was the overall agreement rate based on combined assessments. For operational metrics, median and interquartile range (IQR) were reported. The Wilcoxon signed-rank test was used to compare each paired time metric. Patient satisfaction responses were reported as numbers and percentages. A significance threshold of 0.05 was used for all statistical tests. Analyses conducted in R version 4.1.0 [17].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49BDF668-26AB-8D2A-0ADB-E01C7E673C8C}"/>
              </a:ext>
            </a:extLst>
          </p:cNvPr>
          <p:cNvSpPr>
            <a:spLocks noGrp="1"/>
          </p:cNvSpPr>
          <p:nvPr>
            <p:ph type="sldNum" sz="quarter" idx="5"/>
          </p:nvPr>
        </p:nvSpPr>
        <p:spPr/>
        <p:txBody>
          <a:bodyPr/>
          <a:lstStyle/>
          <a:p>
            <a:fld id="{0B7B60F4-215A-BC43-AF68-9C201EA9B03C}" type="slidenum">
              <a:rPr lang="en-US" smtClean="0"/>
              <a:t>14</a:t>
            </a:fld>
            <a:endParaRPr lang="en-US"/>
          </a:p>
        </p:txBody>
      </p:sp>
    </p:spTree>
    <p:extLst>
      <p:ext uri="{BB962C8B-B14F-4D97-AF65-F5344CB8AC3E}">
        <p14:creationId xmlns:p14="http://schemas.microsoft.com/office/powerpoint/2010/main" val="1369658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30E1D-1853-25C0-B8FA-5909849D82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EA09C3-88AB-B1B7-C8C4-7E4B89DC4F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56BEFC-F1F0-C8A5-795C-D933780FC7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total of 51 wrist CT scans (49 enrolled participants, Age: 47.5 ± 16.8 years [mean ± standard deviation]) were acquired (Fig. 1 and Table 1), of which 37 scan pairs were evaluated. </a:t>
            </a:r>
            <a:r>
              <a:rPr lang="en-US" sz="1200" u="sng" kern="1200" dirty="0">
                <a:solidFill>
                  <a:schemeClr val="tx1"/>
                </a:solidFill>
                <a:effectLst/>
                <a:latin typeface="+mn-lt"/>
                <a:ea typeface="+mn-ea"/>
                <a:cs typeface="+mn-cs"/>
              </a:rPr>
              <a:t>Fourteen </a:t>
            </a:r>
            <a:r>
              <a:rPr lang="en-US" sz="1200" strike="sngStrike" kern="1200" dirty="0">
                <a:solidFill>
                  <a:schemeClr val="tx1"/>
                </a:solidFill>
                <a:effectLst/>
                <a:latin typeface="+mn-lt"/>
                <a:ea typeface="+mn-ea"/>
                <a:cs typeface="+mn-cs"/>
              </a:rPr>
              <a:t>Twelve </a:t>
            </a:r>
            <a:r>
              <a:rPr lang="en-US" sz="1200" kern="1200" dirty="0">
                <a:solidFill>
                  <a:schemeClr val="tx1"/>
                </a:solidFill>
                <a:effectLst/>
                <a:latin typeface="+mn-lt"/>
                <a:ea typeface="+mn-ea"/>
                <a:cs typeface="+mn-cs"/>
              </a:rPr>
              <a:t>SPCCT cases were </a:t>
            </a:r>
            <a:r>
              <a:rPr lang="en-US" sz="1200" strike="sngStrike" kern="1200" dirty="0">
                <a:solidFill>
                  <a:schemeClr val="tx1"/>
                </a:solidFill>
                <a:effectLst/>
                <a:latin typeface="+mn-lt"/>
                <a:ea typeface="+mn-ea"/>
                <a:cs typeface="+mn-cs"/>
              </a:rPr>
              <a:t>omitted from </a:t>
            </a:r>
            <a:r>
              <a:rPr lang="en-US" sz="1200" strike="sngStrike" kern="1200" dirty="0" err="1">
                <a:solidFill>
                  <a:schemeClr val="tx1"/>
                </a:solidFill>
                <a:effectLst/>
                <a:latin typeface="+mn-lt"/>
                <a:ea typeface="+mn-ea"/>
                <a:cs typeface="+mn-cs"/>
              </a:rPr>
              <a:t>the</a:t>
            </a:r>
            <a:r>
              <a:rPr lang="en-US" sz="1200" u="sng" kern="1200" dirty="0" err="1">
                <a:solidFill>
                  <a:schemeClr val="tx1"/>
                </a:solidFill>
                <a:effectLst/>
                <a:latin typeface="+mn-lt"/>
                <a:ea typeface="+mn-ea"/>
                <a:cs typeface="+mn-cs"/>
              </a:rPr>
              <a:t>excluded</a:t>
            </a:r>
            <a:r>
              <a:rPr lang="en-US" sz="1200" u="sng" kern="1200" dirty="0">
                <a:solidFill>
                  <a:schemeClr val="tx1"/>
                </a:solidFill>
                <a:effectLst/>
                <a:latin typeface="+mn-lt"/>
                <a:ea typeface="+mn-ea"/>
                <a:cs typeface="+mn-cs"/>
              </a:rPr>
              <a:t> from</a:t>
            </a:r>
            <a:r>
              <a:rPr lang="en-US" sz="1200" kern="1200" dirty="0">
                <a:solidFill>
                  <a:schemeClr val="tx1"/>
                </a:solidFill>
                <a:effectLst/>
                <a:latin typeface="+mn-lt"/>
                <a:ea typeface="+mn-ea"/>
                <a:cs typeface="+mn-cs"/>
              </a:rPr>
              <a:t> analysis as operator training issues resulted in </a:t>
            </a:r>
            <a:r>
              <a:rPr lang="en-US" sz="1200" strike="sngStrike" kern="1200" dirty="0">
                <a:solidFill>
                  <a:schemeClr val="tx1"/>
                </a:solidFill>
                <a:effectLst/>
                <a:latin typeface="+mn-lt"/>
                <a:ea typeface="+mn-ea"/>
                <a:cs typeface="+mn-cs"/>
              </a:rPr>
              <a:t>inadequate </a:t>
            </a:r>
            <a:r>
              <a:rPr lang="en-US" sz="1200" strike="sngStrike" kern="1200" dirty="0" err="1">
                <a:solidFill>
                  <a:schemeClr val="tx1"/>
                </a:solidFill>
                <a:effectLst/>
                <a:latin typeface="+mn-lt"/>
                <a:ea typeface="+mn-ea"/>
                <a:cs typeface="+mn-cs"/>
              </a:rPr>
              <a:t>coverage</a:t>
            </a:r>
            <a:r>
              <a:rPr lang="en-US" sz="1200" u="sng" kern="1200" dirty="0" err="1">
                <a:solidFill>
                  <a:schemeClr val="tx1"/>
                </a:solidFill>
                <a:effectLst/>
                <a:latin typeface="+mn-lt"/>
                <a:ea typeface="+mn-ea"/>
                <a:cs typeface="+mn-cs"/>
              </a:rPr>
              <a:t>omission</a:t>
            </a:r>
            <a:r>
              <a:rPr lang="en-US" sz="1200" kern="1200" dirty="0">
                <a:solidFill>
                  <a:schemeClr val="tx1"/>
                </a:solidFill>
                <a:effectLst/>
                <a:latin typeface="+mn-lt"/>
                <a:ea typeface="+mn-ea"/>
                <a:cs typeface="+mn-cs"/>
              </a:rPr>
              <a:t> of the region of interest.</a:t>
            </a:r>
            <a:r>
              <a:rPr lang="en-US" sz="1200" strike="sngStrike" kern="1200" dirty="0">
                <a:solidFill>
                  <a:schemeClr val="tx1"/>
                </a:solidFill>
                <a:effectLst/>
                <a:latin typeface="+mn-lt"/>
                <a:ea typeface="+mn-ea"/>
                <a:cs typeface="+mn-cs"/>
              </a:rPr>
              <a:t> Two scans were omitted due to data loss because of user error.</a:t>
            </a:r>
            <a:r>
              <a:rPr lang="en-US" sz="1200" kern="1200" dirty="0">
                <a:solidFill>
                  <a:schemeClr val="tx1"/>
                </a:solidFill>
                <a:effectLst/>
                <a:latin typeface="+mn-lt"/>
                <a:ea typeface="+mn-ea"/>
                <a:cs typeface="+mn-cs"/>
              </a:rPr>
              <a:t> The comparison of the operational efficiency was performed across 38 MDCT and the corresponding 38 SPCCT scans (Fig. 4). Operational times were not tracked for the first thirteen participants.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EF8309B7-D994-4A73-7388-53593AAC76D1}"/>
              </a:ext>
            </a:extLst>
          </p:cNvPr>
          <p:cNvSpPr>
            <a:spLocks noGrp="1"/>
          </p:cNvSpPr>
          <p:nvPr>
            <p:ph type="sldNum" sz="quarter" idx="5"/>
          </p:nvPr>
        </p:nvSpPr>
        <p:spPr/>
        <p:txBody>
          <a:bodyPr/>
          <a:lstStyle/>
          <a:p>
            <a:fld id="{0B7B60F4-215A-BC43-AF68-9C201EA9B03C}" type="slidenum">
              <a:rPr lang="en-US" smtClean="0"/>
              <a:t>15</a:t>
            </a:fld>
            <a:endParaRPr lang="en-US"/>
          </a:p>
        </p:txBody>
      </p:sp>
    </p:spTree>
    <p:extLst>
      <p:ext uri="{BB962C8B-B14F-4D97-AF65-F5344CB8AC3E}">
        <p14:creationId xmlns:p14="http://schemas.microsoft.com/office/powerpoint/2010/main" val="4175483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867A5D-925C-CAA0-4165-22E4391701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67F1D0-E095-BC78-8646-F229139967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C7A545-1714-7CD6-6F39-45A115D0618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Full diagnostic confidence was present in all MDCT images and in 36 of 37 (97.3%) SPCCT images (Table 2). Perfect or near-perfect agreement between scanners was found for overall image quality, agreement=97.3% (CI: 0.86-1.00) and visualization of trabeculae, agreement=</a:t>
            </a:r>
            <a:r>
              <a:rPr lang="en-US" sz="1200" b="1" kern="1200" dirty="0">
                <a:solidFill>
                  <a:schemeClr val="tx1"/>
                </a:solidFill>
                <a:effectLst/>
                <a:latin typeface="+mn-lt"/>
                <a:ea typeface="+mn-ea"/>
                <a:cs typeface="+mn-cs"/>
              </a:rPr>
              <a:t>100% (CI: 0.91–1.00</a:t>
            </a:r>
            <a:r>
              <a:rPr lang="en-US" sz="1200" kern="1200" dirty="0">
                <a:solidFill>
                  <a:schemeClr val="tx1"/>
                </a:solidFill>
                <a:effectLst/>
                <a:latin typeface="+mn-lt"/>
                <a:ea typeface="+mn-ea"/>
                <a:cs typeface="+mn-cs"/>
              </a:rPr>
              <a:t>), cortical margins, agreement=</a:t>
            </a:r>
            <a:r>
              <a:rPr lang="en-US" sz="1200" b="1" kern="1200" dirty="0">
                <a:solidFill>
                  <a:schemeClr val="tx1"/>
                </a:solidFill>
                <a:effectLst/>
                <a:latin typeface="+mn-lt"/>
                <a:ea typeface="+mn-ea"/>
                <a:cs typeface="+mn-cs"/>
              </a:rPr>
              <a:t>95% (CI: 0.82–0.99</a:t>
            </a:r>
            <a:r>
              <a:rPr lang="en-US" sz="1200" kern="1200" dirty="0">
                <a:solidFill>
                  <a:schemeClr val="tx1"/>
                </a:solidFill>
                <a:effectLst/>
                <a:latin typeface="+mn-lt"/>
                <a:ea typeface="+mn-ea"/>
                <a:cs typeface="+mn-cs"/>
              </a:rPr>
              <a:t>), the bone-metal interface, agreement=</a:t>
            </a:r>
            <a:r>
              <a:rPr lang="en-US" sz="1200" b="1" kern="1200" dirty="0">
                <a:solidFill>
                  <a:schemeClr val="tx1"/>
                </a:solidFill>
                <a:effectLst/>
                <a:latin typeface="+mn-lt"/>
                <a:ea typeface="+mn-ea"/>
                <a:cs typeface="+mn-cs"/>
              </a:rPr>
              <a:t>95% (CI: 0.76–1.00)</a:t>
            </a:r>
            <a:r>
              <a:rPr lang="en-US" sz="1200" kern="1200" dirty="0">
                <a:solidFill>
                  <a:schemeClr val="tx1"/>
                </a:solidFill>
                <a:effectLst/>
                <a:latin typeface="+mn-lt"/>
                <a:ea typeface="+mn-ea"/>
                <a:cs typeface="+mn-cs"/>
              </a:rPr>
              <a:t>, and fracture margins, agreement=</a:t>
            </a:r>
            <a:r>
              <a:rPr lang="en-US" sz="1200" b="1" kern="1200" dirty="0">
                <a:solidFill>
                  <a:schemeClr val="tx1"/>
                </a:solidFill>
                <a:effectLst/>
                <a:latin typeface="+mn-lt"/>
                <a:ea typeface="+mn-ea"/>
                <a:cs typeface="+mn-cs"/>
              </a:rPr>
              <a:t>97% (CI: 0.85–1.00</a:t>
            </a:r>
            <a:r>
              <a:rPr lang="en-US" sz="1200" kern="1200" dirty="0">
                <a:solidFill>
                  <a:schemeClr val="tx1"/>
                </a:solidFill>
                <a:effectLst/>
                <a:latin typeface="+mn-lt"/>
                <a:ea typeface="+mn-ea"/>
                <a:cs typeface="+mn-cs"/>
              </a:rPr>
              <a:t>). </a:t>
            </a:r>
            <a:endParaRPr lang="en-US" sz="1200" dirty="0"/>
          </a:p>
        </p:txBody>
      </p:sp>
      <p:sp>
        <p:nvSpPr>
          <p:cNvPr id="4" name="Slide Number Placeholder 3">
            <a:extLst>
              <a:ext uri="{FF2B5EF4-FFF2-40B4-BE49-F238E27FC236}">
                <a16:creationId xmlns:a16="http://schemas.microsoft.com/office/drawing/2014/main" id="{F59E929A-5A4D-0D42-1120-162048ECAEE2}"/>
              </a:ext>
            </a:extLst>
          </p:cNvPr>
          <p:cNvSpPr>
            <a:spLocks noGrp="1"/>
          </p:cNvSpPr>
          <p:nvPr>
            <p:ph type="sldNum" sz="quarter" idx="5"/>
          </p:nvPr>
        </p:nvSpPr>
        <p:spPr/>
        <p:txBody>
          <a:bodyPr/>
          <a:lstStyle/>
          <a:p>
            <a:fld id="{0B7B60F4-215A-BC43-AF68-9C201EA9B03C}" type="slidenum">
              <a:rPr lang="en-US" smtClean="0"/>
              <a:t>16</a:t>
            </a:fld>
            <a:endParaRPr lang="en-US"/>
          </a:p>
        </p:txBody>
      </p:sp>
    </p:spTree>
    <p:extLst>
      <p:ext uri="{BB962C8B-B14F-4D97-AF65-F5344CB8AC3E}">
        <p14:creationId xmlns:p14="http://schemas.microsoft.com/office/powerpoint/2010/main" val="2365926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7F3F2-022E-497D-E13E-206247E7ED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052514-B8B3-3C9B-2DD9-E3BE871292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226509-202A-31FF-FF1A-F84D6BAA2B3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Poor agreement was found for soft tissue visualization, agreement=27% (CI: 0.15–0.43), and ligament visualization, agreement=</a:t>
            </a:r>
            <a:r>
              <a:rPr lang="en-US" sz="1200" b="1" kern="1200" dirty="0">
                <a:solidFill>
                  <a:schemeClr val="tx1"/>
                </a:solidFill>
                <a:effectLst/>
                <a:latin typeface="+mn-lt"/>
                <a:ea typeface="+mn-ea"/>
                <a:cs typeface="+mn-cs"/>
              </a:rPr>
              <a:t>59% (CI: 0.43–0.74)</a:t>
            </a:r>
            <a:r>
              <a:rPr lang="en-US" sz="1200" kern="1200" dirty="0">
                <a:solidFill>
                  <a:schemeClr val="tx1"/>
                </a:solidFill>
                <a:effectLst/>
                <a:latin typeface="+mn-lt"/>
                <a:ea typeface="+mn-ea"/>
                <a:cs typeface="+mn-cs"/>
              </a:rPr>
              <a:t>. </a:t>
            </a:r>
            <a:endParaRPr lang="en-US" sz="1200" dirty="0"/>
          </a:p>
        </p:txBody>
      </p:sp>
      <p:sp>
        <p:nvSpPr>
          <p:cNvPr id="4" name="Slide Number Placeholder 3">
            <a:extLst>
              <a:ext uri="{FF2B5EF4-FFF2-40B4-BE49-F238E27FC236}">
                <a16:creationId xmlns:a16="http://schemas.microsoft.com/office/drawing/2014/main" id="{F1366231-9D05-FC44-0949-FC3621FAD244}"/>
              </a:ext>
            </a:extLst>
          </p:cNvPr>
          <p:cNvSpPr>
            <a:spLocks noGrp="1"/>
          </p:cNvSpPr>
          <p:nvPr>
            <p:ph type="sldNum" sz="quarter" idx="5"/>
          </p:nvPr>
        </p:nvSpPr>
        <p:spPr/>
        <p:txBody>
          <a:bodyPr/>
          <a:lstStyle/>
          <a:p>
            <a:fld id="{0B7B60F4-215A-BC43-AF68-9C201EA9B03C}" type="slidenum">
              <a:rPr lang="en-US" smtClean="0"/>
              <a:t>17</a:t>
            </a:fld>
            <a:endParaRPr lang="en-US"/>
          </a:p>
        </p:txBody>
      </p:sp>
    </p:spTree>
    <p:extLst>
      <p:ext uri="{BB962C8B-B14F-4D97-AF65-F5344CB8AC3E}">
        <p14:creationId xmlns:p14="http://schemas.microsoft.com/office/powerpoint/2010/main" val="3737957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B098B4-1B4A-1622-8AE7-932117A0EE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8D5C9C-301C-4D9F-6616-BCBA47491C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6A70D3-85E1-9811-5379-21E466D85B5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Substantial to almost perfect agreement was found for factors related to image noise, agreement=</a:t>
            </a:r>
            <a:r>
              <a:rPr lang="en-US" sz="1200" b="1" kern="1200" dirty="0">
                <a:solidFill>
                  <a:schemeClr val="tx1"/>
                </a:solidFill>
                <a:effectLst/>
                <a:latin typeface="+mn-lt"/>
                <a:ea typeface="+mn-ea"/>
                <a:cs typeface="+mn-cs"/>
              </a:rPr>
              <a:t>95% (CI: 0.82–0.99), and </a:t>
            </a:r>
            <a:r>
              <a:rPr lang="en-US" sz="1200" kern="1200" dirty="0">
                <a:solidFill>
                  <a:schemeClr val="tx1"/>
                </a:solidFill>
                <a:effectLst/>
                <a:latin typeface="+mn-lt"/>
                <a:ea typeface="+mn-ea"/>
                <a:cs typeface="+mn-cs"/>
              </a:rPr>
              <a:t>motion artifact, agreement=73</a:t>
            </a:r>
            <a:r>
              <a:rPr lang="en-US" sz="1200" b="1" kern="1200" dirty="0">
                <a:solidFill>
                  <a:schemeClr val="tx1"/>
                </a:solidFill>
                <a:effectLst/>
                <a:latin typeface="+mn-lt"/>
                <a:ea typeface="+mn-ea"/>
                <a:cs typeface="+mn-cs"/>
              </a:rPr>
              <a:t>% (CI: 0.57–0.85)</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DB58213F-1BAD-02FF-07B8-004D8F3E62F7}"/>
              </a:ext>
            </a:extLst>
          </p:cNvPr>
          <p:cNvSpPr>
            <a:spLocks noGrp="1"/>
          </p:cNvSpPr>
          <p:nvPr>
            <p:ph type="sldNum" sz="quarter" idx="5"/>
          </p:nvPr>
        </p:nvSpPr>
        <p:spPr/>
        <p:txBody>
          <a:bodyPr/>
          <a:lstStyle/>
          <a:p>
            <a:fld id="{0B7B60F4-215A-BC43-AF68-9C201EA9B03C}" type="slidenum">
              <a:rPr lang="en-US" smtClean="0"/>
              <a:t>18</a:t>
            </a:fld>
            <a:endParaRPr lang="en-US"/>
          </a:p>
        </p:txBody>
      </p:sp>
    </p:spTree>
    <p:extLst>
      <p:ext uri="{BB962C8B-B14F-4D97-AF65-F5344CB8AC3E}">
        <p14:creationId xmlns:p14="http://schemas.microsoft.com/office/powerpoint/2010/main" val="6465144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004E1-6961-9360-0054-A7DB5793BA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AF8011-952F-E962-7400-BFEDB53E26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2146B7-E170-F6D5-C1CF-C4ED01F3931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compared to MDCT, the SPCCT required a longer briefing time (median: 1.0 [0.5-1.0] min vs. 0.5 [0.5–1.0] min, p=0.03), a longer positioning time (median: 2.0 [1.0–2.0] min vs. 1.0, [1.0–1.0] min, p&lt;0.001) and had a longer acquisition time (3 [3.0–3.0] min vs. 9 [9.0–9.0] min, p&lt;0.001). Room entry, debriefing, and clinical evaluation times were similar (p&gt;0.44). Clinical evaluation was similar across scanners (p=0.53); MDCT shared a median time of 1.4 minutes (IQR: 1.0–1.7 min) with the SPCCT scanner (IQR: 1.2–1.9 min). </a:t>
            </a:r>
            <a:endParaRPr lang="en-US" sz="1200" dirty="0"/>
          </a:p>
        </p:txBody>
      </p:sp>
      <p:sp>
        <p:nvSpPr>
          <p:cNvPr id="4" name="Slide Number Placeholder 3">
            <a:extLst>
              <a:ext uri="{FF2B5EF4-FFF2-40B4-BE49-F238E27FC236}">
                <a16:creationId xmlns:a16="http://schemas.microsoft.com/office/drawing/2014/main" id="{258F69EF-0AC5-7745-BBE9-79AF328D899E}"/>
              </a:ext>
            </a:extLst>
          </p:cNvPr>
          <p:cNvSpPr>
            <a:spLocks noGrp="1"/>
          </p:cNvSpPr>
          <p:nvPr>
            <p:ph type="sldNum" sz="quarter" idx="5"/>
          </p:nvPr>
        </p:nvSpPr>
        <p:spPr/>
        <p:txBody>
          <a:bodyPr/>
          <a:lstStyle/>
          <a:p>
            <a:fld id="{0B7B60F4-215A-BC43-AF68-9C201EA9B03C}" type="slidenum">
              <a:rPr lang="en-US" smtClean="0"/>
              <a:t>19</a:t>
            </a:fld>
            <a:endParaRPr lang="en-US"/>
          </a:p>
        </p:txBody>
      </p:sp>
    </p:spTree>
    <p:extLst>
      <p:ext uri="{BB962C8B-B14F-4D97-AF65-F5344CB8AC3E}">
        <p14:creationId xmlns:p14="http://schemas.microsoft.com/office/powerpoint/2010/main" val="423986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B7B60F4-215A-BC43-AF68-9C201EA9B03C}" type="slidenum">
              <a:rPr lang="en-US" smtClean="0"/>
              <a:t>2</a:t>
            </a:fld>
            <a:endParaRPr lang="en-US"/>
          </a:p>
        </p:txBody>
      </p:sp>
    </p:spTree>
    <p:extLst>
      <p:ext uri="{BB962C8B-B14F-4D97-AF65-F5344CB8AC3E}">
        <p14:creationId xmlns:p14="http://schemas.microsoft.com/office/powerpoint/2010/main" val="3319568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62274-1888-8162-901E-638A21FA62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0C55D3-E28B-370C-C7CB-98BA66C56F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C17B36-8D39-A582-3500-B3A45810BB2A}"/>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MDCT and SPCCT showed nearly identical experience distributions across 14 questions and 1–5 participants found the SPCCT scanner provided an improved imaging experience over the MDCT scanner. Five more participants felt “very much” safer during SPCCT scanning (Fig. 5). Only one question showed a SPCCT disadvantage: two more participants moderately or somewhat wanted to exit the SPCCT scanner.</a:t>
            </a:r>
          </a:p>
        </p:txBody>
      </p:sp>
      <p:sp>
        <p:nvSpPr>
          <p:cNvPr id="4" name="Slide Number Placeholder 3">
            <a:extLst>
              <a:ext uri="{FF2B5EF4-FFF2-40B4-BE49-F238E27FC236}">
                <a16:creationId xmlns:a16="http://schemas.microsoft.com/office/drawing/2014/main" id="{9E4CCAF1-1489-24BA-1A42-C3FD73EB967E}"/>
              </a:ext>
            </a:extLst>
          </p:cNvPr>
          <p:cNvSpPr>
            <a:spLocks noGrp="1"/>
          </p:cNvSpPr>
          <p:nvPr>
            <p:ph type="sldNum" sz="quarter" idx="5"/>
          </p:nvPr>
        </p:nvSpPr>
        <p:spPr/>
        <p:txBody>
          <a:bodyPr/>
          <a:lstStyle/>
          <a:p>
            <a:fld id="{0B7B60F4-215A-BC43-AF68-9C201EA9B03C}" type="slidenum">
              <a:rPr lang="en-US" smtClean="0"/>
              <a:t>20</a:t>
            </a:fld>
            <a:endParaRPr lang="en-US"/>
          </a:p>
        </p:txBody>
      </p:sp>
    </p:spTree>
    <p:extLst>
      <p:ext uri="{BB962C8B-B14F-4D97-AF65-F5344CB8AC3E}">
        <p14:creationId xmlns:p14="http://schemas.microsoft.com/office/powerpoint/2010/main" val="127817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09C61-C744-181C-D835-1DF1C07BC7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112C0C-4529-B113-782A-8C0C29F066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D76A03-047A-BBE5-D599-F5FE46E04D9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study evaluated the diagnostic image quality of the MARS Extremity SPCCT scanner to a conventional large-bore MDCT system. Of the 37 evaluated SPCCT images, 36 were rated diagnostically equivalent to MDCT images, with one downgraded to "somewhat confident" due to motion artifact and image noise. An additional SPCCT scan had image noise without affecting image quality.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strike="sng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Motion artifacts occurred in 10 of 37 (27.0%) SPCCT acquisitions, but only reduced diagnostic confidence in one case and did not impair visualization of trabeculae or fracture margins, the primary pathologies assessed using CT. Early positioning challenges contributed to motion, with 14 cases excluded due to operator mispositioning the participant. Technologist familiarity improved positioning over time, and patient comfort could be further enhanced with forearm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MDCT images enabled greater confidence in the differentiation of tendons and muscles (36/37, 97.3%), as compared to SPCCT images (9/37, 24.3%). This was anticipated in the absence of a soft tissue reconstruction algorithm in the current SPCCT scanning protocol. However, assessment was still feasible with appropriate windowing, particularly when tendon location correlated with fracture patterns. Ligament visualization was limited across systems, reinforcing that this is an inherent limitation of current CT protocols. Development of a soft tissue algorithm may enhance future SPCCT capabilities.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Briefing and positioning times differed significantly between systems (p&lt;0.03), but the actual difference (~ 60 sec) was minimal. Acquisition time was the only meaningful operational increase between scanners (median diff.=6.0 min) and is expected to decrease with protocol optimization. SPCCT reformatting time decreased as technologists became familiar with the software.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FC4B2FE5-41D5-CE5F-EC48-DF0F1F0475E8}"/>
              </a:ext>
            </a:extLst>
          </p:cNvPr>
          <p:cNvSpPr>
            <a:spLocks noGrp="1"/>
          </p:cNvSpPr>
          <p:nvPr>
            <p:ph type="sldNum" sz="quarter" idx="5"/>
          </p:nvPr>
        </p:nvSpPr>
        <p:spPr/>
        <p:txBody>
          <a:bodyPr/>
          <a:lstStyle/>
          <a:p>
            <a:fld id="{0B7B60F4-215A-BC43-AF68-9C201EA9B03C}" type="slidenum">
              <a:rPr lang="en-US" smtClean="0"/>
              <a:t>21</a:t>
            </a:fld>
            <a:endParaRPr lang="en-US"/>
          </a:p>
        </p:txBody>
      </p:sp>
    </p:spTree>
    <p:extLst>
      <p:ext uri="{BB962C8B-B14F-4D97-AF65-F5344CB8AC3E}">
        <p14:creationId xmlns:p14="http://schemas.microsoft.com/office/powerpoint/2010/main" val="5071423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780D85-AD54-1A3A-DE3B-0358C8AADB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9DD48E-AD65-2191-31C9-A72C39D50F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A71574-B965-EA4B-90E7-003219515083}"/>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This clinical trial demonstrated that the MARS Extremity SPCCT </a:t>
            </a:r>
            <a:r>
              <a:rPr lang="en-US" sz="1200" u="sng" kern="1200" dirty="0">
                <a:solidFill>
                  <a:schemeClr val="tx1"/>
                </a:solidFill>
                <a:effectLst/>
                <a:latin typeface="+mn-lt"/>
                <a:ea typeface="+mn-ea"/>
                <a:cs typeface="+mn-cs"/>
              </a:rPr>
              <a:t>scanner </a:t>
            </a:r>
            <a:r>
              <a:rPr lang="en-US" sz="1200" kern="1200" dirty="0">
                <a:solidFill>
                  <a:schemeClr val="tx1"/>
                </a:solidFill>
                <a:effectLst/>
                <a:latin typeface="+mn-lt"/>
                <a:ea typeface="+mn-ea"/>
                <a:cs typeface="+mn-cs"/>
              </a:rPr>
              <a:t>provides wrist </a:t>
            </a:r>
            <a:r>
              <a:rPr lang="en-US" sz="1200" strike="sngStrike" kern="1200" dirty="0">
                <a:solidFill>
                  <a:schemeClr val="tx1"/>
                </a:solidFill>
                <a:effectLst/>
                <a:latin typeface="+mn-lt"/>
                <a:ea typeface="+mn-ea"/>
                <a:cs typeface="+mn-cs"/>
              </a:rPr>
              <a:t>CT </a:t>
            </a:r>
            <a:r>
              <a:rPr lang="en-US" sz="1200" kern="1200" dirty="0">
                <a:solidFill>
                  <a:schemeClr val="tx1"/>
                </a:solidFill>
                <a:effectLst/>
                <a:latin typeface="+mn-lt"/>
                <a:ea typeface="+mn-ea"/>
                <a:cs typeface="+mn-cs"/>
              </a:rPr>
              <a:t>images with non-inferior image quality to a MDCT scanner, while offering a moderate improvement </a:t>
            </a:r>
            <a:r>
              <a:rPr lang="en-US" sz="1200" u="sng" kern="1200" dirty="0">
                <a:solidFill>
                  <a:schemeClr val="tx1"/>
                </a:solidFill>
                <a:effectLst/>
                <a:latin typeface="+mn-lt"/>
                <a:ea typeface="+mn-ea"/>
                <a:cs typeface="+mn-cs"/>
              </a:rPr>
              <a:t>in </a:t>
            </a:r>
            <a:r>
              <a:rPr lang="en-US" sz="1200" strike="sngStrike" kern="1200" dirty="0">
                <a:solidFill>
                  <a:schemeClr val="tx1"/>
                </a:solidFill>
                <a:effectLst/>
                <a:latin typeface="+mn-lt"/>
                <a:ea typeface="+mn-ea"/>
                <a:cs typeface="+mn-cs"/>
              </a:rPr>
              <a:t>of </a:t>
            </a:r>
            <a:r>
              <a:rPr lang="en-US" sz="1200" kern="1200" dirty="0">
                <a:solidFill>
                  <a:schemeClr val="tx1"/>
                </a:solidFill>
                <a:effectLst/>
                <a:latin typeface="+mn-lt"/>
                <a:ea typeface="+mn-ea"/>
                <a:cs typeface="+mn-cs"/>
              </a:rPr>
              <a:t>patient experience</a:t>
            </a:r>
            <a:r>
              <a:rPr lang="en-US" sz="1200" strike="sngStrike" kern="1200" dirty="0">
                <a:solidFill>
                  <a:schemeClr val="tx1"/>
                </a:solidFill>
                <a:effectLst/>
                <a:latin typeface="+mn-lt"/>
                <a:ea typeface="+mn-ea"/>
                <a:cs typeface="+mn-cs"/>
              </a:rPr>
              <a:t>, particularly</a:t>
            </a:r>
            <a:r>
              <a:rPr lang="en-US" sz="1200" kern="1200" dirty="0">
                <a:solidFill>
                  <a:schemeClr val="tx1"/>
                </a:solidFill>
                <a:effectLst/>
                <a:latin typeface="+mn-lt"/>
                <a:ea typeface="+mn-ea"/>
                <a:cs typeface="+mn-cs"/>
              </a:rPr>
              <a:t> for individuals with limited shoulder mobility. Although </a:t>
            </a:r>
            <a:r>
              <a:rPr lang="en-US" sz="1200" u="sng" kern="1200" dirty="0">
                <a:solidFill>
                  <a:schemeClr val="tx1"/>
                </a:solidFill>
                <a:effectLst/>
                <a:latin typeface="+mn-lt"/>
                <a:ea typeface="+mn-ea"/>
                <a:cs typeface="+mn-cs"/>
              </a:rPr>
              <a:t>SPCCT </a:t>
            </a:r>
            <a:r>
              <a:rPr lang="en-US" sz="1200" kern="1200" dirty="0">
                <a:solidFill>
                  <a:schemeClr val="tx1"/>
                </a:solidFill>
                <a:effectLst/>
                <a:latin typeface="+mn-lt"/>
                <a:ea typeface="+mn-ea"/>
                <a:cs typeface="+mn-cs"/>
              </a:rPr>
              <a:t>scan times were longer</a:t>
            </a:r>
            <a:r>
              <a:rPr lang="en-US" sz="1200" strike="sngStrike" kern="1200" dirty="0">
                <a:solidFill>
                  <a:schemeClr val="tx1"/>
                </a:solidFill>
                <a:effectLst/>
                <a:latin typeface="+mn-lt"/>
                <a:ea typeface="+mn-ea"/>
                <a:cs typeface="+mn-cs"/>
              </a:rPr>
              <a:t> with the prototype system</a:t>
            </a:r>
            <a:r>
              <a:rPr lang="en-US" sz="1200" kern="1200" dirty="0">
                <a:solidFill>
                  <a:schemeClr val="tx1"/>
                </a:solidFill>
                <a:effectLst/>
                <a:latin typeface="+mn-lt"/>
                <a:ea typeface="+mn-ea"/>
                <a:cs typeface="+mn-cs"/>
              </a:rPr>
              <a:t>, this did not significantly impact overall operational efficiency and must be balanced against the challenges of positioning an </a:t>
            </a:r>
            <a:r>
              <a:rPr lang="en-US" sz="1200" u="sng" kern="1200" dirty="0">
                <a:solidFill>
                  <a:schemeClr val="tx1"/>
                </a:solidFill>
                <a:effectLst/>
                <a:latin typeface="+mn-lt"/>
                <a:ea typeface="+mn-ea"/>
                <a:cs typeface="+mn-cs"/>
              </a:rPr>
              <a:t>upper </a:t>
            </a:r>
            <a:r>
              <a:rPr lang="en-US" sz="1200" kern="1200" dirty="0">
                <a:solidFill>
                  <a:schemeClr val="tx1"/>
                </a:solidFill>
                <a:effectLst/>
                <a:latin typeface="+mn-lt"/>
                <a:ea typeface="+mn-ea"/>
                <a:cs typeface="+mn-cs"/>
              </a:rPr>
              <a:t>extremity </a:t>
            </a:r>
            <a:r>
              <a:rPr lang="en-US" sz="1200" u="sng" kern="1200" dirty="0">
                <a:solidFill>
                  <a:schemeClr val="tx1"/>
                </a:solidFill>
                <a:effectLst/>
                <a:latin typeface="+mn-lt"/>
                <a:ea typeface="+mn-ea"/>
                <a:cs typeface="+mn-cs"/>
              </a:rPr>
              <a:t>body-part </a:t>
            </a:r>
            <a:r>
              <a:rPr lang="en-US" sz="1200" strike="sngStrike" kern="1200" dirty="0">
                <a:solidFill>
                  <a:schemeClr val="tx1"/>
                </a:solidFill>
                <a:effectLst/>
                <a:latin typeface="+mn-lt"/>
                <a:ea typeface="+mn-ea"/>
                <a:cs typeface="+mn-cs"/>
              </a:rPr>
              <a:t>body part </a:t>
            </a:r>
            <a:r>
              <a:rPr lang="en-US" sz="1200" kern="1200" dirty="0">
                <a:solidFill>
                  <a:schemeClr val="tx1"/>
                </a:solidFill>
                <a:effectLst/>
                <a:latin typeface="+mn-lt"/>
                <a:ea typeface="+mn-ea"/>
                <a:cs typeface="+mn-cs"/>
              </a:rPr>
              <a:t>in a large-bore scanner.</a:t>
            </a:r>
            <a:r>
              <a:rPr lang="en-US" sz="1200" u="sng" kern="1200" dirty="0">
                <a:solidFill>
                  <a:schemeClr val="tx1"/>
                </a:solidFill>
                <a:effectLst/>
                <a:latin typeface="+mn-lt"/>
                <a:ea typeface="+mn-ea"/>
                <a:cs typeface="+mn-cs"/>
              </a:rPr>
              <a:t> </a:t>
            </a:r>
            <a:r>
              <a:rPr lang="en-US" sz="1200" strike="sngStrike" kern="1200" dirty="0">
                <a:solidFill>
                  <a:schemeClr val="tx1"/>
                </a:solidFill>
                <a:effectLst/>
                <a:latin typeface="+mn-lt"/>
                <a:ea typeface="+mn-ea"/>
                <a:cs typeface="+mn-cs"/>
              </a:rPr>
              <a:t> As SPCCT technology continues to advance, scan durations are expected to decrease. In </a:t>
            </a:r>
            <a:r>
              <a:rPr lang="en-US" sz="1200" strike="sngStrike" kern="1200" dirty="0" err="1">
                <a:solidFill>
                  <a:schemeClr val="tx1"/>
                </a:solidFill>
                <a:effectLst/>
                <a:latin typeface="+mn-lt"/>
                <a:ea typeface="+mn-ea"/>
                <a:cs typeface="+mn-cs"/>
              </a:rPr>
              <a:t>addition</a:t>
            </a:r>
            <a:r>
              <a:rPr lang="en-US" sz="1200" u="sng" kern="1200" dirty="0" err="1">
                <a:solidFill>
                  <a:schemeClr val="tx1"/>
                </a:solidFill>
                <a:effectLst/>
                <a:latin typeface="+mn-lt"/>
                <a:ea typeface="+mn-ea"/>
                <a:cs typeface="+mn-cs"/>
              </a:rPr>
              <a:t>Additionally</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rPr>
              <a:t>operating the </a:t>
            </a:r>
            <a:r>
              <a:rPr lang="en-US" sz="1200" strike="sngStrike" kern="1200" dirty="0" err="1">
                <a:solidFill>
                  <a:schemeClr val="tx1"/>
                </a:solidFill>
                <a:effectLst/>
                <a:latin typeface="+mn-lt"/>
                <a:ea typeface="+mn-ea"/>
                <a:cs typeface="+mn-cs"/>
              </a:rPr>
              <a:t>the</a:t>
            </a:r>
            <a:r>
              <a:rPr lang="en-US" sz="1200" strike="sngStrike" kern="1200" dirty="0">
                <a:solidFill>
                  <a:schemeClr val="tx1"/>
                </a:solidFill>
                <a:effectLst/>
                <a:latin typeface="+mn-lt"/>
                <a:ea typeface="+mn-ea"/>
                <a:cs typeface="+mn-cs"/>
              </a:rPr>
              <a:t> ability to operate the </a:t>
            </a:r>
            <a:r>
              <a:rPr lang="en-US" sz="1200" kern="1200" dirty="0">
                <a:solidFill>
                  <a:schemeClr val="tx1"/>
                </a:solidFill>
                <a:effectLst/>
                <a:latin typeface="+mn-lt"/>
                <a:ea typeface="+mn-ea"/>
                <a:cs typeface="+mn-cs"/>
              </a:rPr>
              <a:t>MARS scanner in an unmodified outpatient facility, without loss of diagnostic quality, may improve patient access and enable more efficient care pathways.</a:t>
            </a:r>
          </a:p>
        </p:txBody>
      </p:sp>
      <p:sp>
        <p:nvSpPr>
          <p:cNvPr id="4" name="Slide Number Placeholder 3">
            <a:extLst>
              <a:ext uri="{FF2B5EF4-FFF2-40B4-BE49-F238E27FC236}">
                <a16:creationId xmlns:a16="http://schemas.microsoft.com/office/drawing/2014/main" id="{7ACFC2C4-93E6-54F1-B82C-FAD0B9494C28}"/>
              </a:ext>
            </a:extLst>
          </p:cNvPr>
          <p:cNvSpPr>
            <a:spLocks noGrp="1"/>
          </p:cNvSpPr>
          <p:nvPr>
            <p:ph type="sldNum" sz="quarter" idx="5"/>
          </p:nvPr>
        </p:nvSpPr>
        <p:spPr/>
        <p:txBody>
          <a:bodyPr/>
          <a:lstStyle/>
          <a:p>
            <a:fld id="{0B7B60F4-215A-BC43-AF68-9C201EA9B03C}" type="slidenum">
              <a:rPr lang="en-US" smtClean="0"/>
              <a:t>22</a:t>
            </a:fld>
            <a:endParaRPr lang="en-US"/>
          </a:p>
        </p:txBody>
      </p:sp>
    </p:spTree>
    <p:extLst>
      <p:ext uri="{BB962C8B-B14F-4D97-AF65-F5344CB8AC3E}">
        <p14:creationId xmlns:p14="http://schemas.microsoft.com/office/powerpoint/2010/main" val="35711342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7B60F4-215A-BC43-AF68-9C201EA9B03C}" type="slidenum">
              <a:rPr lang="en-US" smtClean="0"/>
              <a:t>23</a:t>
            </a:fld>
            <a:endParaRPr lang="en-US"/>
          </a:p>
        </p:txBody>
      </p:sp>
    </p:spTree>
    <p:extLst>
      <p:ext uri="{BB962C8B-B14F-4D97-AF65-F5344CB8AC3E}">
        <p14:creationId xmlns:p14="http://schemas.microsoft.com/office/powerpoint/2010/main" val="2490977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430DF-A524-E79A-50AF-49BE124A11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90202B-4ABA-866C-AE69-0F4FF8CDE0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822F24-D1DE-3972-A7DF-27F2F48A7CCF}"/>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Large bore, multi-detector CT (MDCT) systems, such as the GE Discovery CT750 HD (GE Healthcare, Waukesha, WI, US), have become essential within musculoskeletal imaging for pre- and post-operative assessment [1–3]. </a:t>
            </a:r>
            <a:endParaRPr lang="en-US" dirty="0"/>
          </a:p>
        </p:txBody>
      </p:sp>
      <p:sp>
        <p:nvSpPr>
          <p:cNvPr id="4" name="Slide Number Placeholder 3">
            <a:extLst>
              <a:ext uri="{FF2B5EF4-FFF2-40B4-BE49-F238E27FC236}">
                <a16:creationId xmlns:a16="http://schemas.microsoft.com/office/drawing/2014/main" id="{E5F9D359-F917-D0C9-5FF3-914CDFA02273}"/>
              </a:ext>
            </a:extLst>
          </p:cNvPr>
          <p:cNvSpPr>
            <a:spLocks noGrp="1"/>
          </p:cNvSpPr>
          <p:nvPr>
            <p:ph type="sldNum" sz="quarter" idx="5"/>
          </p:nvPr>
        </p:nvSpPr>
        <p:spPr/>
        <p:txBody>
          <a:bodyPr/>
          <a:lstStyle/>
          <a:p>
            <a:fld id="{0B7B60F4-215A-BC43-AF68-9C201EA9B03C}" type="slidenum">
              <a:rPr lang="en-US" smtClean="0"/>
              <a:t>3</a:t>
            </a:fld>
            <a:endParaRPr lang="en-US"/>
          </a:p>
        </p:txBody>
      </p:sp>
    </p:spTree>
    <p:extLst>
      <p:ext uri="{BB962C8B-B14F-4D97-AF65-F5344CB8AC3E}">
        <p14:creationId xmlns:p14="http://schemas.microsoft.com/office/powerpoint/2010/main" val="126882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A052F-EC5A-457D-CC22-CDFEA59890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3628B5-E9EC-8DC7-855D-5522A1E30F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870C76-1B2C-5168-43AD-C77F499A81C7}"/>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High power consumption and required infrastructure (lead-shielded rooms, reinforced flooring) restrict their deployment outside of major hospitals, limiting access for patients who may have logistical challenges such as long travel distances or limited transportation options. </a:t>
            </a:r>
            <a:endParaRPr lang="en-US" dirty="0"/>
          </a:p>
        </p:txBody>
      </p:sp>
      <p:sp>
        <p:nvSpPr>
          <p:cNvPr id="4" name="Slide Number Placeholder 3">
            <a:extLst>
              <a:ext uri="{FF2B5EF4-FFF2-40B4-BE49-F238E27FC236}">
                <a16:creationId xmlns:a16="http://schemas.microsoft.com/office/drawing/2014/main" id="{3E27BD30-144D-4336-455B-338BC4A93FA4}"/>
              </a:ext>
            </a:extLst>
          </p:cNvPr>
          <p:cNvSpPr>
            <a:spLocks noGrp="1"/>
          </p:cNvSpPr>
          <p:nvPr>
            <p:ph type="sldNum" sz="quarter" idx="5"/>
          </p:nvPr>
        </p:nvSpPr>
        <p:spPr/>
        <p:txBody>
          <a:bodyPr/>
          <a:lstStyle/>
          <a:p>
            <a:fld id="{0B7B60F4-215A-BC43-AF68-9C201EA9B03C}" type="slidenum">
              <a:rPr lang="en-US" smtClean="0"/>
              <a:t>4</a:t>
            </a:fld>
            <a:endParaRPr lang="en-US"/>
          </a:p>
        </p:txBody>
      </p:sp>
    </p:spTree>
    <p:extLst>
      <p:ext uri="{BB962C8B-B14F-4D97-AF65-F5344CB8AC3E}">
        <p14:creationId xmlns:p14="http://schemas.microsoft.com/office/powerpoint/2010/main" val="1897443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17617-F570-A5BB-533D-BD1421E22F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DE61CF-CC19-C875-1C40-33790D2B02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AB4723-51AC-6A8D-D6D4-441017997F98}"/>
              </a:ext>
            </a:extLst>
          </p:cNvPr>
          <p:cNvSpPr>
            <a:spLocks noGrp="1"/>
          </p:cNvSpPr>
          <p:nvPr>
            <p:ph type="body" idx="1"/>
          </p:nvPr>
        </p:nvSpPr>
        <p:spPr/>
        <p:txBody>
          <a:bodyPr/>
          <a:lstStyle/>
          <a:p>
            <a:r>
              <a:rPr lang="en-US" dirty="0"/>
              <a:t>The newly developed MARS small bore extremity spectral photon counting CT scanner permits visualization of soft tissues, fluid, bone, and hardware while requiring standard power requirements and no room shielding, making for ease of deployment within the outpatient clinic.</a:t>
            </a:r>
          </a:p>
        </p:txBody>
      </p:sp>
      <p:sp>
        <p:nvSpPr>
          <p:cNvPr id="4" name="Slide Number Placeholder 3">
            <a:extLst>
              <a:ext uri="{FF2B5EF4-FFF2-40B4-BE49-F238E27FC236}">
                <a16:creationId xmlns:a16="http://schemas.microsoft.com/office/drawing/2014/main" id="{35834C66-6D04-A663-AF2E-01512CD4BB55}"/>
              </a:ext>
            </a:extLst>
          </p:cNvPr>
          <p:cNvSpPr>
            <a:spLocks noGrp="1"/>
          </p:cNvSpPr>
          <p:nvPr>
            <p:ph type="sldNum" sz="quarter" idx="5"/>
          </p:nvPr>
        </p:nvSpPr>
        <p:spPr/>
        <p:txBody>
          <a:bodyPr/>
          <a:lstStyle/>
          <a:p>
            <a:fld id="{0B7B60F4-215A-BC43-AF68-9C201EA9B03C}" type="slidenum">
              <a:rPr lang="en-US" smtClean="0"/>
              <a:t>5</a:t>
            </a:fld>
            <a:endParaRPr lang="en-US"/>
          </a:p>
        </p:txBody>
      </p:sp>
    </p:spTree>
    <p:extLst>
      <p:ext uri="{BB962C8B-B14F-4D97-AF65-F5344CB8AC3E}">
        <p14:creationId xmlns:p14="http://schemas.microsoft.com/office/powerpoint/2010/main" val="1101650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F1C2A-790C-E361-F307-998B1C720F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597E82-ED88-D9C4-E007-7A79C7FD78C2}"/>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a:extLst>
                  <a:ext uri="{FF2B5EF4-FFF2-40B4-BE49-F238E27FC236}">
                    <a16:creationId xmlns:a16="http://schemas.microsoft.com/office/drawing/2014/main" id="{538507B2-E13D-6E5C-372D-993A252EBBEA}"/>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Unlike conventional MDCT scanners that use energy-integrating detectors, the MARS Extremity captures the characteristic attenuation of different materials at multiple energy ranges [4–6], as has been previously described in [7]. The MARS Extremity is an advanced SPCCT technology capable of generating high-resolution images (110</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𝜇</m:t>
                    </m:r>
                  </m:oMath>
                </a14:m>
                <a:r>
                  <a:rPr lang="en-US" sz="1200" kern="1200" dirty="0">
                    <a:solidFill>
                      <a:schemeClr val="tx1"/>
                    </a:solidFill>
                    <a:effectLst/>
                    <a:latin typeface="+mn-lt"/>
                    <a:ea typeface="+mn-ea"/>
                    <a:cs typeface="+mn-cs"/>
                  </a:rPr>
                  <a:t>m isotopic voxels) with minimal metallic artifacts and radiation exposure up to 25 times less than </a:t>
                </a:r>
                <a:r>
                  <a:rPr lang="en-US" sz="1200" kern="1200" baseline="0" dirty="0">
                    <a:solidFill>
                      <a:schemeClr val="tx1"/>
                    </a:solidFill>
                    <a:effectLst/>
                    <a:latin typeface="+mn-lt"/>
                    <a:ea typeface="+mn-ea"/>
                    <a:cs typeface="+mn-cs"/>
                  </a:rPr>
                  <a:t> MD</a:t>
                </a:r>
                <a:r>
                  <a:rPr lang="en-US" sz="1200" kern="1200" dirty="0">
                    <a:solidFill>
                      <a:schemeClr val="tx1"/>
                    </a:solidFill>
                    <a:effectLst/>
                    <a:latin typeface="+mn-lt"/>
                    <a:ea typeface="+mn-ea"/>
                    <a:cs typeface="+mn-cs"/>
                  </a:rPr>
                  <a:t>CT while taking up a small footprint (~0.75 m</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within an ordinary (non-lead shielded) room.</a:t>
                </a:r>
                <a:r>
                  <a:rPr lang="en-US" dirty="0">
                    <a:effectLst/>
                  </a:rPr>
                  <a:t> </a:t>
                </a:r>
                <a:endParaRPr lang="en-US" dirty="0"/>
              </a:p>
            </p:txBody>
          </p:sp>
        </mc:Choice>
        <mc:Fallback xmlns="">
          <p:sp>
            <p:nvSpPr>
              <p:cNvPr id="3" name="Notes Placeholder 2">
                <a:extLst>
                  <a:ext uri="{FF2B5EF4-FFF2-40B4-BE49-F238E27FC236}">
                    <a16:creationId xmlns:a16="http://schemas.microsoft.com/office/drawing/2014/main" id="{538507B2-E13D-6E5C-372D-993A252EBBEA}"/>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Unlike conventional MDCT scanners that use energy-integrating detectors, the MARS Extremity captures the characteristic attenuation of different materials at multiple energy ranges [4–6], as has been previously described in [7]. The MARS Extremity is an advanced SPCCT technology capable of generating high-resolution images (110</a:t>
                </a:r>
                <a:r>
                  <a:rPr lang="en-US" sz="1200" i="0" kern="1200">
                    <a:solidFill>
                      <a:schemeClr val="tx1"/>
                    </a:solidFill>
                    <a:effectLst/>
                    <a:latin typeface="+mn-lt"/>
                    <a:ea typeface="+mn-ea"/>
                    <a:cs typeface="+mn-cs"/>
                  </a:rPr>
                  <a:t>𝜇</a:t>
                </a:r>
                <a:r>
                  <a:rPr lang="en-US" sz="1200" kern="1200" dirty="0">
                    <a:solidFill>
                      <a:schemeClr val="tx1"/>
                    </a:solidFill>
                    <a:effectLst/>
                    <a:latin typeface="+mn-lt"/>
                    <a:ea typeface="+mn-ea"/>
                    <a:cs typeface="+mn-cs"/>
                  </a:rPr>
                  <a:t>m isotopic voxels) with minimal metallic artifacts and radiation exposure up to 25 times less than </a:t>
                </a:r>
                <a:r>
                  <a:rPr lang="en-US" sz="1200" kern="1200" baseline="0" dirty="0">
                    <a:solidFill>
                      <a:schemeClr val="tx1"/>
                    </a:solidFill>
                    <a:effectLst/>
                    <a:latin typeface="+mn-lt"/>
                    <a:ea typeface="+mn-ea"/>
                    <a:cs typeface="+mn-cs"/>
                  </a:rPr>
                  <a:t> MD</a:t>
                </a:r>
                <a:r>
                  <a:rPr lang="en-US" sz="1200" kern="1200" dirty="0">
                    <a:solidFill>
                      <a:schemeClr val="tx1"/>
                    </a:solidFill>
                    <a:effectLst/>
                    <a:latin typeface="+mn-lt"/>
                    <a:ea typeface="+mn-ea"/>
                    <a:cs typeface="+mn-cs"/>
                  </a:rPr>
                  <a:t>CT while taking up a small footprint (~0.75 m</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within an ordinary (non-lead shielded) room.</a:t>
                </a:r>
                <a:r>
                  <a:rPr lang="en-US" dirty="0">
                    <a:effectLst/>
                  </a:rPr>
                  <a:t> </a:t>
                </a:r>
                <a:endParaRPr lang="en-US" dirty="0"/>
              </a:p>
            </p:txBody>
          </p:sp>
        </mc:Fallback>
      </mc:AlternateContent>
      <p:sp>
        <p:nvSpPr>
          <p:cNvPr id="4" name="Slide Number Placeholder 3">
            <a:extLst>
              <a:ext uri="{FF2B5EF4-FFF2-40B4-BE49-F238E27FC236}">
                <a16:creationId xmlns:a16="http://schemas.microsoft.com/office/drawing/2014/main" id="{FCA54CE4-B129-0DAD-EA7B-8433DB122458}"/>
              </a:ext>
            </a:extLst>
          </p:cNvPr>
          <p:cNvSpPr>
            <a:spLocks noGrp="1"/>
          </p:cNvSpPr>
          <p:nvPr>
            <p:ph type="sldNum" sz="quarter" idx="5"/>
          </p:nvPr>
        </p:nvSpPr>
        <p:spPr/>
        <p:txBody>
          <a:bodyPr/>
          <a:lstStyle/>
          <a:p>
            <a:fld id="{0B7B60F4-215A-BC43-AF68-9C201EA9B03C}" type="slidenum">
              <a:rPr lang="en-US" smtClean="0"/>
              <a:t>6</a:t>
            </a:fld>
            <a:endParaRPr lang="en-US"/>
          </a:p>
        </p:txBody>
      </p:sp>
    </p:spTree>
    <p:extLst>
      <p:ext uri="{BB962C8B-B14F-4D97-AF65-F5344CB8AC3E}">
        <p14:creationId xmlns:p14="http://schemas.microsoft.com/office/powerpoint/2010/main" val="4269609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EEC11-756F-AAFE-01F9-4D1D7C58D2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D02A31-C731-E07F-60F7-8712EC8A6C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C75721-0FC5-63A8-A9B6-AF2766CF5AA5}"/>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MARS </a:t>
            </a:r>
            <a:r>
              <a:rPr lang="en-US" sz="1200" strike="sngStrike" kern="1200" dirty="0">
                <a:solidFill>
                  <a:schemeClr val="tx1"/>
                </a:solidFill>
                <a:effectLst/>
                <a:latin typeface="+mn-lt"/>
                <a:ea typeface="+mn-ea"/>
                <a:cs typeface="+mn-cs"/>
              </a:rPr>
              <a:t>photon-</a:t>
            </a:r>
            <a:r>
              <a:rPr lang="en-US" sz="1200" strike="sngStrike" kern="1200" dirty="0" err="1">
                <a:solidFill>
                  <a:schemeClr val="tx1"/>
                </a:solidFill>
                <a:effectLst/>
                <a:latin typeface="+mn-lt"/>
                <a:ea typeface="+mn-ea"/>
                <a:cs typeface="+mn-cs"/>
              </a:rPr>
              <a:t>counting</a:t>
            </a:r>
            <a:r>
              <a:rPr lang="en-US" sz="1200" u="sng" kern="1200" dirty="0" err="1">
                <a:solidFill>
                  <a:schemeClr val="tx1"/>
                </a:solidFill>
                <a:effectLst/>
                <a:latin typeface="+mn-lt"/>
                <a:ea typeface="+mn-ea"/>
                <a:cs typeface="+mn-cs"/>
              </a:rPr>
              <a:t>SPCCT</a:t>
            </a:r>
            <a:r>
              <a:rPr lang="en-US" sz="1200" kern="1200" dirty="0">
                <a:solidFill>
                  <a:schemeClr val="tx1"/>
                </a:solidFill>
                <a:effectLst/>
                <a:latin typeface="+mn-lt"/>
                <a:ea typeface="+mn-ea"/>
                <a:cs typeface="+mn-cs"/>
              </a:rPr>
              <a:t> technology has demonstrated promising results in preclinical studies of: material identification and quantification in the presence of metal [13], histopathological measurements of excised carotid plaques [7,14], development of quantitative images for radiotherapy applications [15], and detection of total knee arthroplasty implant failure [10]. These findings highlight the need for clinical validation to assess MARS technology translatability to in-vivo diagnostic use in the outpatient clinic.  </a:t>
            </a:r>
          </a:p>
        </p:txBody>
      </p:sp>
      <p:sp>
        <p:nvSpPr>
          <p:cNvPr id="4" name="Slide Number Placeholder 3">
            <a:extLst>
              <a:ext uri="{FF2B5EF4-FFF2-40B4-BE49-F238E27FC236}">
                <a16:creationId xmlns:a16="http://schemas.microsoft.com/office/drawing/2014/main" id="{99EA818B-E0A4-A1C4-80F9-9CC5AB2E1467}"/>
              </a:ext>
            </a:extLst>
          </p:cNvPr>
          <p:cNvSpPr>
            <a:spLocks noGrp="1"/>
          </p:cNvSpPr>
          <p:nvPr>
            <p:ph type="sldNum" sz="quarter" idx="5"/>
          </p:nvPr>
        </p:nvSpPr>
        <p:spPr/>
        <p:txBody>
          <a:bodyPr/>
          <a:lstStyle/>
          <a:p>
            <a:fld id="{0B7B60F4-215A-BC43-AF68-9C201EA9B03C}" type="slidenum">
              <a:rPr lang="en-US" smtClean="0"/>
              <a:t>7</a:t>
            </a:fld>
            <a:endParaRPr lang="en-US"/>
          </a:p>
        </p:txBody>
      </p:sp>
    </p:spTree>
    <p:extLst>
      <p:ext uri="{BB962C8B-B14F-4D97-AF65-F5344CB8AC3E}">
        <p14:creationId xmlns:p14="http://schemas.microsoft.com/office/powerpoint/2010/main" val="1600297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A5794-428F-D1F7-9993-16A7FA7326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D81E6D-FEE1-5042-A73B-ED51E838A8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7DA61A-A45D-65FC-2E69-4F6B8ABECA1D}"/>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With promising results in pre-clinical studies, this study sought to perform the first clinical evaluation of the MARS extremity SPCCT scanner, to establish its </a:t>
            </a:r>
            <a:r>
              <a:rPr lang="en-US" sz="1200" kern="1200" dirty="0" err="1">
                <a:solidFill>
                  <a:schemeClr val="tx1"/>
                </a:solidFill>
                <a:effectLst/>
                <a:latin typeface="+mn-lt"/>
                <a:ea typeface="+mn-ea"/>
                <a:cs typeface="+mn-cs"/>
              </a:rPr>
              <a:t>diagnositic</a:t>
            </a:r>
            <a:r>
              <a:rPr lang="en-US" sz="1200" kern="1200" dirty="0">
                <a:solidFill>
                  <a:schemeClr val="tx1"/>
                </a:solidFill>
                <a:effectLst/>
                <a:latin typeface="+mn-lt"/>
                <a:ea typeface="+mn-ea"/>
                <a:cs typeface="+mn-cs"/>
              </a:rPr>
              <a:t> equivalence to the GE Discovery CT750 HD with respect to bone, soft tissue, and hardware visualization for wrist imaging. </a:t>
            </a:r>
            <a:endParaRPr lang="en-US" dirty="0"/>
          </a:p>
        </p:txBody>
      </p:sp>
      <p:sp>
        <p:nvSpPr>
          <p:cNvPr id="4" name="Slide Number Placeholder 3">
            <a:extLst>
              <a:ext uri="{FF2B5EF4-FFF2-40B4-BE49-F238E27FC236}">
                <a16:creationId xmlns:a16="http://schemas.microsoft.com/office/drawing/2014/main" id="{9430B73D-79C1-9F22-9EC8-7946A3D62B41}"/>
              </a:ext>
            </a:extLst>
          </p:cNvPr>
          <p:cNvSpPr>
            <a:spLocks noGrp="1"/>
          </p:cNvSpPr>
          <p:nvPr>
            <p:ph type="sldNum" sz="quarter" idx="5"/>
          </p:nvPr>
        </p:nvSpPr>
        <p:spPr/>
        <p:txBody>
          <a:bodyPr/>
          <a:lstStyle/>
          <a:p>
            <a:fld id="{0B7B60F4-215A-BC43-AF68-9C201EA9B03C}" type="slidenum">
              <a:rPr lang="en-US" smtClean="0"/>
              <a:t>8</a:t>
            </a:fld>
            <a:endParaRPr lang="en-US"/>
          </a:p>
        </p:txBody>
      </p:sp>
    </p:spTree>
    <p:extLst>
      <p:ext uri="{BB962C8B-B14F-4D97-AF65-F5344CB8AC3E}">
        <p14:creationId xmlns:p14="http://schemas.microsoft.com/office/powerpoint/2010/main" val="3027373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8E356-656D-6380-EC52-792015B107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C56CE9-DC7C-DA9E-FB2C-7E1D270B85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154CB6-7F48-A603-0CAD-02812C845B5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prospective observational study was conducted following local institutional review board approval with patient informed consent and HIPAA compliance. Patients aged 18-80 years were identified from the hospital’s routine clinical practices as scheduled to receive a pre- or post-operative wrist CT scan (Fig. 1). Patients were consecutively consented, excluding those with non-removable wrist casts or forearms exceeding the bore diameter. A randomized crossover schedule determined whether MDCT or SPCCT was performed first.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58F0800C-A435-0EDF-E23A-62711B1AB16F}"/>
              </a:ext>
            </a:extLst>
          </p:cNvPr>
          <p:cNvSpPr>
            <a:spLocks noGrp="1"/>
          </p:cNvSpPr>
          <p:nvPr>
            <p:ph type="sldNum" sz="quarter" idx="5"/>
          </p:nvPr>
        </p:nvSpPr>
        <p:spPr/>
        <p:txBody>
          <a:bodyPr/>
          <a:lstStyle/>
          <a:p>
            <a:fld id="{0B7B60F4-215A-BC43-AF68-9C201EA9B03C}" type="slidenum">
              <a:rPr lang="en-US" smtClean="0"/>
              <a:t>9</a:t>
            </a:fld>
            <a:endParaRPr lang="en-US"/>
          </a:p>
        </p:txBody>
      </p:sp>
    </p:spTree>
    <p:extLst>
      <p:ext uri="{BB962C8B-B14F-4D97-AF65-F5344CB8AC3E}">
        <p14:creationId xmlns:p14="http://schemas.microsoft.com/office/powerpoint/2010/main" val="3590447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05FEBDE-DB60-4080-9D16-20756FA3DB49}"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1081858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C335B0-818D-4FAE-BFE1-ECE7177E2796}"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344141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5E7E68-C45F-455F-BE65-1F67F7C7042A}"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2112992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bg1"/>
                </a:solidFill>
              </a:defRPr>
            </a:lvl1pPr>
          </a:lstStyle>
          <a:p>
            <a:r>
              <a:rPr lang="en-US"/>
              <a:t>Click to edit Master title style</a:t>
            </a:r>
          </a:p>
        </p:txBody>
      </p:sp>
      <p:sp>
        <p:nvSpPr>
          <p:cNvPr id="8" name="TextBox 7">
            <a:extLst>
              <a:ext uri="{FF2B5EF4-FFF2-40B4-BE49-F238E27FC236}">
                <a16:creationId xmlns:a16="http://schemas.microsoft.com/office/drawing/2014/main" id="{A16E47DD-EFE5-71AD-14BF-BC681B9CA66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B75DD4FC-37C8-A068-8A6B-46C198B48D04}"/>
              </a:ext>
            </a:extLst>
          </p:cNvPr>
          <p:cNvSpPr>
            <a:spLocks noGrp="1"/>
          </p:cNvSpPr>
          <p:nvPr>
            <p:ph type="subTitle" idx="1"/>
          </p:nvPr>
        </p:nvSpPr>
        <p:spPr>
          <a:xfrm>
            <a:off x="522288" y="4132262"/>
            <a:ext cx="11143294" cy="4572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p>
        </p:txBody>
      </p:sp>
      <p:pic>
        <p:nvPicPr>
          <p:cNvPr id="3" name="Picture 2">
            <a:extLst>
              <a:ext uri="{FF2B5EF4-FFF2-40B4-BE49-F238E27FC236}">
                <a16:creationId xmlns:a16="http://schemas.microsoft.com/office/drawing/2014/main" id="{67CBF96E-DF5F-3718-6514-0DE2C40691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7723577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tx1"/>
                </a:solidFill>
              </a:defRPr>
            </a:lvl1pPr>
          </a:lstStyle>
          <a:p>
            <a:r>
              <a:rPr lang="en-US"/>
              <a:t>Click to edit Master title style</a:t>
            </a:r>
          </a:p>
        </p:txBody>
      </p:sp>
      <p:sp>
        <p:nvSpPr>
          <p:cNvPr id="3" name="TextBox 2">
            <a:extLst>
              <a:ext uri="{FF2B5EF4-FFF2-40B4-BE49-F238E27FC236}">
                <a16:creationId xmlns:a16="http://schemas.microsoft.com/office/drawing/2014/main" id="{7ED18B68-16A5-8797-7FEB-9455906288AA}"/>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a:t> © 2023 GE HealthCare. GE is a trademark of General Electric Company used under trademark license.</a:t>
            </a:r>
          </a:p>
        </p:txBody>
      </p:sp>
      <p:sp>
        <p:nvSpPr>
          <p:cNvPr id="5" name="Subtitle 2">
            <a:extLst>
              <a:ext uri="{FF2B5EF4-FFF2-40B4-BE49-F238E27FC236}">
                <a16:creationId xmlns:a16="http://schemas.microsoft.com/office/drawing/2014/main" id="{74BDAB37-4FAD-929F-6B7E-1E506329AE79}"/>
              </a:ext>
            </a:extLst>
          </p:cNvPr>
          <p:cNvSpPr>
            <a:spLocks noGrp="1"/>
          </p:cNvSpPr>
          <p:nvPr>
            <p:ph type="subTitle" idx="1"/>
          </p:nvPr>
        </p:nvSpPr>
        <p:spPr>
          <a:xfrm>
            <a:off x="518159" y="4132262"/>
            <a:ext cx="11147423" cy="4572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p>
        </p:txBody>
      </p:sp>
      <p:pic>
        <p:nvPicPr>
          <p:cNvPr id="6" name="Picture 5">
            <a:extLst>
              <a:ext uri="{FF2B5EF4-FFF2-40B4-BE49-F238E27FC236}">
                <a16:creationId xmlns:a16="http://schemas.microsoft.com/office/drawing/2014/main" id="{16C3BB89-B7D4-F0BF-2FC7-FCDA53A10CF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34238" y="5197012"/>
            <a:ext cx="3784199" cy="1291351"/>
          </a:xfrm>
          <a:prstGeom prst="rect">
            <a:avLst/>
          </a:prstGeom>
        </p:spPr>
      </p:pic>
    </p:spTree>
    <p:extLst>
      <p:ext uri="{BB962C8B-B14F-4D97-AF65-F5344CB8AC3E}">
        <p14:creationId xmlns:p14="http://schemas.microsoft.com/office/powerpoint/2010/main" val="15079524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Imag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5334954" cy="2330451"/>
          </a:xfrm>
        </p:spPr>
        <p:txBody>
          <a:bodyPr anchor="b">
            <a:normAutofit/>
          </a:bodyPr>
          <a:lstStyle>
            <a:lvl1pPr algn="l">
              <a:defRPr sz="6000">
                <a:solidFill>
                  <a:schemeClr val="bg1"/>
                </a:solidFill>
              </a:defRPr>
            </a:lvl1pPr>
          </a:lstStyle>
          <a:p>
            <a:r>
              <a:rPr lang="en-US"/>
              <a:t>Click to edit Master title style</a:t>
            </a:r>
          </a:p>
        </p:txBody>
      </p:sp>
      <p:sp>
        <p:nvSpPr>
          <p:cNvPr id="6" name="Picture Placeholder 6">
            <a:extLst>
              <a:ext uri="{FF2B5EF4-FFF2-40B4-BE49-F238E27FC236}">
                <a16:creationId xmlns:a16="http://schemas.microsoft.com/office/drawing/2014/main" id="{17606C27-44B4-B9A8-08C7-0266865ADDA1}"/>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b="0">
                <a:solidFill>
                  <a:schemeClr val="bg1"/>
                </a:solidFill>
              </a:defRPr>
            </a:lvl1pPr>
          </a:lstStyle>
          <a:p>
            <a:r>
              <a:rPr lang="en-US"/>
              <a:t>Click icon to add picture</a:t>
            </a:r>
          </a:p>
        </p:txBody>
      </p:sp>
      <p:sp>
        <p:nvSpPr>
          <p:cNvPr id="8" name="TextBox 7">
            <a:extLst>
              <a:ext uri="{FF2B5EF4-FFF2-40B4-BE49-F238E27FC236}">
                <a16:creationId xmlns:a16="http://schemas.microsoft.com/office/drawing/2014/main" id="{956AD4D2-9D88-9C0E-FFD9-FA2DA746560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68BECE50-3163-E06A-29B5-A1C5E9352993}"/>
              </a:ext>
            </a:extLst>
          </p:cNvPr>
          <p:cNvSpPr>
            <a:spLocks noGrp="1"/>
          </p:cNvSpPr>
          <p:nvPr>
            <p:ph type="subTitle" idx="1"/>
          </p:nvPr>
        </p:nvSpPr>
        <p:spPr>
          <a:xfrm>
            <a:off x="518160" y="4132262"/>
            <a:ext cx="5334953" cy="9144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p>
        </p:txBody>
      </p:sp>
      <p:pic>
        <p:nvPicPr>
          <p:cNvPr id="3" name="Picture 2">
            <a:extLst>
              <a:ext uri="{FF2B5EF4-FFF2-40B4-BE49-F238E27FC236}">
                <a16:creationId xmlns:a16="http://schemas.microsoft.com/office/drawing/2014/main" id="{A2ABFFCE-FFA0-0254-ABFA-95563AACC2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11122386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Imag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8" y="1643063"/>
            <a:ext cx="5330825" cy="2330451"/>
          </a:xfrm>
        </p:spPr>
        <p:txBody>
          <a:bodyPr anchor="b">
            <a:normAutofit/>
          </a:bodyPr>
          <a:lstStyle>
            <a:lvl1pPr algn="l">
              <a:defRPr sz="6000">
                <a:solidFill>
                  <a:schemeClr val="tx1"/>
                </a:solidFill>
              </a:defRPr>
            </a:lvl1pPr>
          </a:lstStyle>
          <a:p>
            <a:r>
              <a:rPr lang="en-US"/>
              <a:t>Click to edit Master title style</a:t>
            </a:r>
          </a:p>
        </p:txBody>
      </p:sp>
      <p:sp>
        <p:nvSpPr>
          <p:cNvPr id="3" name="Picture Placeholder 6">
            <a:extLst>
              <a:ext uri="{FF2B5EF4-FFF2-40B4-BE49-F238E27FC236}">
                <a16:creationId xmlns:a16="http://schemas.microsoft.com/office/drawing/2014/main" id="{B45A6630-AB2A-0F52-795E-B12B8E6B0C0E}"/>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82DEF0CB-73F2-147D-7420-5EF3720BDE54}"/>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a:t> © 2023 GE HealthCare. GE is a trademark of General Electric Company used under trademark license.</a:t>
            </a:r>
          </a:p>
        </p:txBody>
      </p:sp>
      <p:sp>
        <p:nvSpPr>
          <p:cNvPr id="8" name="Subtitle 2">
            <a:extLst>
              <a:ext uri="{FF2B5EF4-FFF2-40B4-BE49-F238E27FC236}">
                <a16:creationId xmlns:a16="http://schemas.microsoft.com/office/drawing/2014/main" id="{0A8EC97A-B9AE-2116-69F2-D6855980B0C0}"/>
              </a:ext>
            </a:extLst>
          </p:cNvPr>
          <p:cNvSpPr>
            <a:spLocks noGrp="1"/>
          </p:cNvSpPr>
          <p:nvPr>
            <p:ph type="subTitle" idx="1"/>
          </p:nvPr>
        </p:nvSpPr>
        <p:spPr>
          <a:xfrm>
            <a:off x="518160" y="4132262"/>
            <a:ext cx="5330825" cy="9144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p>
        </p:txBody>
      </p:sp>
      <p:pic>
        <p:nvPicPr>
          <p:cNvPr id="5" name="Picture 4">
            <a:extLst>
              <a:ext uri="{FF2B5EF4-FFF2-40B4-BE49-F238E27FC236}">
                <a16:creationId xmlns:a16="http://schemas.microsoft.com/office/drawing/2014/main" id="{DA8BEE3C-9BDD-5B3B-8EA1-9DE259B3401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34238" y="5197012"/>
            <a:ext cx="3784199" cy="1291351"/>
          </a:xfrm>
          <a:prstGeom prst="rect">
            <a:avLst/>
          </a:prstGeom>
        </p:spPr>
      </p:pic>
    </p:spTree>
    <p:extLst>
      <p:ext uri="{BB962C8B-B14F-4D97-AF65-F5344CB8AC3E}">
        <p14:creationId xmlns:p14="http://schemas.microsoft.com/office/powerpoint/2010/main" val="15134709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C8CC7DF-CFC4-72E5-C10A-4AE578861B98}"/>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1110720B-FD75-81B6-00D5-6E3D415F8B0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63EEFCC1-A5E6-D3C2-4062-464071D63A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1115460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D97C88EA-C98D-445D-BA14-600F29D9242F}"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Box 4">
            <a:extLst>
              <a:ext uri="{FF2B5EF4-FFF2-40B4-BE49-F238E27FC236}">
                <a16:creationId xmlns:a16="http://schemas.microsoft.com/office/drawing/2014/main" id="{D311EEF3-27C1-4A79-B53B-FC5CFC0A66A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124724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senters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D472A8C-86A4-9781-2BF5-E800A1E44BF4}"/>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87A3DC08-06C5-CD64-4E12-EE6B8656702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B3A9822D-D69E-1F64-ABD7-EB69B76A499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1575816"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9F91CAF8-41A5-41AE-9002-0A7AC819CE13}"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5" name="Picture Placeholder 2">
            <a:extLst>
              <a:ext uri="{FF2B5EF4-FFF2-40B4-BE49-F238E27FC236}">
                <a16:creationId xmlns:a16="http://schemas.microsoft.com/office/drawing/2014/main" id="{DAD98469-321A-4DE3-EDD6-E01F77C190A6}"/>
              </a:ext>
            </a:extLst>
          </p:cNvPr>
          <p:cNvSpPr>
            <a:spLocks noGrp="1"/>
          </p:cNvSpPr>
          <p:nvPr>
            <p:ph type="pic" sz="quarter" idx="18" hasCustomPrompt="1"/>
          </p:nvPr>
        </p:nvSpPr>
        <p:spPr>
          <a:xfrm>
            <a:off x="521208"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16" name="Picture Placeholder 2">
            <a:extLst>
              <a:ext uri="{FF2B5EF4-FFF2-40B4-BE49-F238E27FC236}">
                <a16:creationId xmlns:a16="http://schemas.microsoft.com/office/drawing/2014/main" id="{5B4E2B99-3057-2052-CE02-35A5EDC8AF48}"/>
              </a:ext>
            </a:extLst>
          </p:cNvPr>
          <p:cNvSpPr>
            <a:spLocks noGrp="1"/>
          </p:cNvSpPr>
          <p:nvPr>
            <p:ph type="pic" sz="quarter" idx="72" hasCustomPrompt="1"/>
          </p:nvPr>
        </p:nvSpPr>
        <p:spPr>
          <a:xfrm>
            <a:off x="518190"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17" name="Picture Placeholder 2">
            <a:extLst>
              <a:ext uri="{FF2B5EF4-FFF2-40B4-BE49-F238E27FC236}">
                <a16:creationId xmlns:a16="http://schemas.microsoft.com/office/drawing/2014/main" id="{61A9A896-1965-1F3D-1A9D-9E9935D7D4B3}"/>
              </a:ext>
            </a:extLst>
          </p:cNvPr>
          <p:cNvSpPr>
            <a:spLocks noGrp="1"/>
          </p:cNvSpPr>
          <p:nvPr>
            <p:ph type="pic" sz="quarter" idx="76" hasCustomPrompt="1"/>
          </p:nvPr>
        </p:nvSpPr>
        <p:spPr>
          <a:xfrm>
            <a:off x="518190"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a:t>add picture</a:t>
            </a:r>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1575816"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6" name="Text Placeholder 2">
            <a:extLst>
              <a:ext uri="{FF2B5EF4-FFF2-40B4-BE49-F238E27FC236}">
                <a16:creationId xmlns:a16="http://schemas.microsoft.com/office/drawing/2014/main" id="{DCF28094-7C4C-578F-75FE-A6F846748A86}"/>
              </a:ext>
            </a:extLst>
          </p:cNvPr>
          <p:cNvSpPr>
            <a:spLocks noGrp="1"/>
          </p:cNvSpPr>
          <p:nvPr>
            <p:ph type="body" idx="124"/>
          </p:nvPr>
        </p:nvSpPr>
        <p:spPr>
          <a:xfrm>
            <a:off x="1575816"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27" name="Text Placeholder 2">
            <a:extLst>
              <a:ext uri="{FF2B5EF4-FFF2-40B4-BE49-F238E27FC236}">
                <a16:creationId xmlns:a16="http://schemas.microsoft.com/office/drawing/2014/main" id="{CC0BF336-723A-E84D-A986-788A8CD29920}"/>
              </a:ext>
            </a:extLst>
          </p:cNvPr>
          <p:cNvSpPr>
            <a:spLocks noGrp="1"/>
          </p:cNvSpPr>
          <p:nvPr>
            <p:ph type="body" idx="125"/>
          </p:nvPr>
        </p:nvSpPr>
        <p:spPr>
          <a:xfrm>
            <a:off x="1575816"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28" name="Text Placeholder 2">
            <a:extLst>
              <a:ext uri="{FF2B5EF4-FFF2-40B4-BE49-F238E27FC236}">
                <a16:creationId xmlns:a16="http://schemas.microsoft.com/office/drawing/2014/main" id="{E758A148-8BE5-F62E-3959-54BA95D2F2D6}"/>
              </a:ext>
            </a:extLst>
          </p:cNvPr>
          <p:cNvSpPr>
            <a:spLocks noGrp="1"/>
          </p:cNvSpPr>
          <p:nvPr>
            <p:ph type="body" idx="126"/>
          </p:nvPr>
        </p:nvSpPr>
        <p:spPr>
          <a:xfrm>
            <a:off x="1575816"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9" name="Text Placeholder 2">
            <a:extLst>
              <a:ext uri="{FF2B5EF4-FFF2-40B4-BE49-F238E27FC236}">
                <a16:creationId xmlns:a16="http://schemas.microsoft.com/office/drawing/2014/main" id="{C95EC122-E173-54C2-2E14-8ED934114576}"/>
              </a:ext>
            </a:extLst>
          </p:cNvPr>
          <p:cNvSpPr>
            <a:spLocks noGrp="1"/>
          </p:cNvSpPr>
          <p:nvPr>
            <p:ph type="body" idx="127"/>
          </p:nvPr>
        </p:nvSpPr>
        <p:spPr>
          <a:xfrm>
            <a:off x="1575816"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0" name="Text Placeholder 2">
            <a:extLst>
              <a:ext uri="{FF2B5EF4-FFF2-40B4-BE49-F238E27FC236}">
                <a16:creationId xmlns:a16="http://schemas.microsoft.com/office/drawing/2014/main" id="{C137127F-10D6-D420-6F85-6D6812B876B5}"/>
              </a:ext>
            </a:extLst>
          </p:cNvPr>
          <p:cNvSpPr>
            <a:spLocks noGrp="1"/>
          </p:cNvSpPr>
          <p:nvPr>
            <p:ph type="body" idx="128"/>
          </p:nvPr>
        </p:nvSpPr>
        <p:spPr>
          <a:xfrm>
            <a:off x="1575816"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1" name="Text Placeholder 2">
            <a:extLst>
              <a:ext uri="{FF2B5EF4-FFF2-40B4-BE49-F238E27FC236}">
                <a16:creationId xmlns:a16="http://schemas.microsoft.com/office/drawing/2014/main" id="{2B862805-02A2-130F-BA13-348C3D75A524}"/>
              </a:ext>
            </a:extLst>
          </p:cNvPr>
          <p:cNvSpPr>
            <a:spLocks noGrp="1"/>
          </p:cNvSpPr>
          <p:nvPr>
            <p:ph type="body" idx="129"/>
          </p:nvPr>
        </p:nvSpPr>
        <p:spPr>
          <a:xfrm>
            <a:off x="1575816"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2" name="Text Placeholder 2">
            <a:extLst>
              <a:ext uri="{FF2B5EF4-FFF2-40B4-BE49-F238E27FC236}">
                <a16:creationId xmlns:a16="http://schemas.microsoft.com/office/drawing/2014/main" id="{B2E4671D-6777-BB9B-6BF9-4D013095C27D}"/>
              </a:ext>
            </a:extLst>
          </p:cNvPr>
          <p:cNvSpPr>
            <a:spLocks noGrp="1"/>
          </p:cNvSpPr>
          <p:nvPr>
            <p:ph type="body" idx="130"/>
          </p:nvPr>
        </p:nvSpPr>
        <p:spPr>
          <a:xfrm>
            <a:off x="1575816"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3" name="Text Placeholder 2">
            <a:extLst>
              <a:ext uri="{FF2B5EF4-FFF2-40B4-BE49-F238E27FC236}">
                <a16:creationId xmlns:a16="http://schemas.microsoft.com/office/drawing/2014/main" id="{FFFF572F-ACC2-C33A-5A30-83123B7E8335}"/>
              </a:ext>
            </a:extLst>
          </p:cNvPr>
          <p:cNvSpPr>
            <a:spLocks noGrp="1"/>
          </p:cNvSpPr>
          <p:nvPr>
            <p:ph type="body" idx="131"/>
          </p:nvPr>
        </p:nvSpPr>
        <p:spPr>
          <a:xfrm>
            <a:off x="5461763"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4" name="Picture Placeholder 2">
            <a:extLst>
              <a:ext uri="{FF2B5EF4-FFF2-40B4-BE49-F238E27FC236}">
                <a16:creationId xmlns:a16="http://schemas.microsoft.com/office/drawing/2014/main" id="{46DAB2F2-C52E-1156-EFEC-7D673FA862EB}"/>
              </a:ext>
            </a:extLst>
          </p:cNvPr>
          <p:cNvSpPr>
            <a:spLocks noGrp="1"/>
          </p:cNvSpPr>
          <p:nvPr>
            <p:ph type="pic" sz="quarter" idx="132" hasCustomPrompt="1"/>
          </p:nvPr>
        </p:nvSpPr>
        <p:spPr>
          <a:xfrm>
            <a:off x="4407155"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35" name="Picture Placeholder 2">
            <a:extLst>
              <a:ext uri="{FF2B5EF4-FFF2-40B4-BE49-F238E27FC236}">
                <a16:creationId xmlns:a16="http://schemas.microsoft.com/office/drawing/2014/main" id="{E28A2987-5618-480D-B199-5C41DB9C15AB}"/>
              </a:ext>
            </a:extLst>
          </p:cNvPr>
          <p:cNvSpPr>
            <a:spLocks noGrp="1"/>
          </p:cNvSpPr>
          <p:nvPr>
            <p:ph type="pic" sz="quarter" idx="133" hasCustomPrompt="1"/>
          </p:nvPr>
        </p:nvSpPr>
        <p:spPr>
          <a:xfrm>
            <a:off x="4404137"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36" name="Picture Placeholder 2">
            <a:extLst>
              <a:ext uri="{FF2B5EF4-FFF2-40B4-BE49-F238E27FC236}">
                <a16:creationId xmlns:a16="http://schemas.microsoft.com/office/drawing/2014/main" id="{575BDA13-2D6C-E60D-F22F-92D6A1DAAE51}"/>
              </a:ext>
            </a:extLst>
          </p:cNvPr>
          <p:cNvSpPr>
            <a:spLocks noGrp="1"/>
          </p:cNvSpPr>
          <p:nvPr>
            <p:ph type="pic" sz="quarter" idx="134" hasCustomPrompt="1"/>
          </p:nvPr>
        </p:nvSpPr>
        <p:spPr>
          <a:xfrm>
            <a:off x="4404137"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a:t>add picture</a:t>
            </a:r>
          </a:p>
        </p:txBody>
      </p:sp>
      <p:sp>
        <p:nvSpPr>
          <p:cNvPr id="37" name="Text Placeholder 2">
            <a:extLst>
              <a:ext uri="{FF2B5EF4-FFF2-40B4-BE49-F238E27FC236}">
                <a16:creationId xmlns:a16="http://schemas.microsoft.com/office/drawing/2014/main" id="{234C6EF1-520A-FA6A-22C6-8A35EEA8C69B}"/>
              </a:ext>
            </a:extLst>
          </p:cNvPr>
          <p:cNvSpPr>
            <a:spLocks noGrp="1"/>
          </p:cNvSpPr>
          <p:nvPr>
            <p:ph type="body" idx="135"/>
          </p:nvPr>
        </p:nvSpPr>
        <p:spPr>
          <a:xfrm>
            <a:off x="5461763"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8" name="Text Placeholder 2">
            <a:extLst>
              <a:ext uri="{FF2B5EF4-FFF2-40B4-BE49-F238E27FC236}">
                <a16:creationId xmlns:a16="http://schemas.microsoft.com/office/drawing/2014/main" id="{7D1854B2-C3C8-6AF9-1EE1-5DCF6E281E84}"/>
              </a:ext>
            </a:extLst>
          </p:cNvPr>
          <p:cNvSpPr>
            <a:spLocks noGrp="1"/>
          </p:cNvSpPr>
          <p:nvPr>
            <p:ph type="body" idx="136"/>
          </p:nvPr>
        </p:nvSpPr>
        <p:spPr>
          <a:xfrm>
            <a:off x="5461763"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9" name="Text Placeholder 2">
            <a:extLst>
              <a:ext uri="{FF2B5EF4-FFF2-40B4-BE49-F238E27FC236}">
                <a16:creationId xmlns:a16="http://schemas.microsoft.com/office/drawing/2014/main" id="{C83BB6BA-FB7C-C59D-1ACF-517FBF2C0358}"/>
              </a:ext>
            </a:extLst>
          </p:cNvPr>
          <p:cNvSpPr>
            <a:spLocks noGrp="1"/>
          </p:cNvSpPr>
          <p:nvPr>
            <p:ph type="body" idx="137"/>
          </p:nvPr>
        </p:nvSpPr>
        <p:spPr>
          <a:xfrm>
            <a:off x="5461763"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0" name="Text Placeholder 2">
            <a:extLst>
              <a:ext uri="{FF2B5EF4-FFF2-40B4-BE49-F238E27FC236}">
                <a16:creationId xmlns:a16="http://schemas.microsoft.com/office/drawing/2014/main" id="{77BFAFD8-6B9C-3A6E-0E55-0D9AD300701F}"/>
              </a:ext>
            </a:extLst>
          </p:cNvPr>
          <p:cNvSpPr>
            <a:spLocks noGrp="1"/>
          </p:cNvSpPr>
          <p:nvPr>
            <p:ph type="body" idx="138"/>
          </p:nvPr>
        </p:nvSpPr>
        <p:spPr>
          <a:xfrm>
            <a:off x="5461763"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1" name="Text Placeholder 2">
            <a:extLst>
              <a:ext uri="{FF2B5EF4-FFF2-40B4-BE49-F238E27FC236}">
                <a16:creationId xmlns:a16="http://schemas.microsoft.com/office/drawing/2014/main" id="{88E1281C-D8B9-F219-EC3F-5059AE08574A}"/>
              </a:ext>
            </a:extLst>
          </p:cNvPr>
          <p:cNvSpPr>
            <a:spLocks noGrp="1"/>
          </p:cNvSpPr>
          <p:nvPr>
            <p:ph type="body" idx="139"/>
          </p:nvPr>
        </p:nvSpPr>
        <p:spPr>
          <a:xfrm>
            <a:off x="5461763"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2" name="Text Placeholder 2">
            <a:extLst>
              <a:ext uri="{FF2B5EF4-FFF2-40B4-BE49-F238E27FC236}">
                <a16:creationId xmlns:a16="http://schemas.microsoft.com/office/drawing/2014/main" id="{2AF1F704-E765-162D-03E2-B417B0A4F759}"/>
              </a:ext>
            </a:extLst>
          </p:cNvPr>
          <p:cNvSpPr>
            <a:spLocks noGrp="1"/>
          </p:cNvSpPr>
          <p:nvPr>
            <p:ph type="body" idx="140"/>
          </p:nvPr>
        </p:nvSpPr>
        <p:spPr>
          <a:xfrm>
            <a:off x="5461763"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3" name="Text Placeholder 2">
            <a:extLst>
              <a:ext uri="{FF2B5EF4-FFF2-40B4-BE49-F238E27FC236}">
                <a16:creationId xmlns:a16="http://schemas.microsoft.com/office/drawing/2014/main" id="{8182C338-F8D6-9FBA-6FDD-B0D1885F2302}"/>
              </a:ext>
            </a:extLst>
          </p:cNvPr>
          <p:cNvSpPr>
            <a:spLocks noGrp="1"/>
          </p:cNvSpPr>
          <p:nvPr>
            <p:ph type="body" idx="141"/>
          </p:nvPr>
        </p:nvSpPr>
        <p:spPr>
          <a:xfrm>
            <a:off x="5461763"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4" name="Text Placeholder 2">
            <a:extLst>
              <a:ext uri="{FF2B5EF4-FFF2-40B4-BE49-F238E27FC236}">
                <a16:creationId xmlns:a16="http://schemas.microsoft.com/office/drawing/2014/main" id="{A9B4F52F-7BC1-61E1-457B-1C87AA0F1938}"/>
              </a:ext>
            </a:extLst>
          </p:cNvPr>
          <p:cNvSpPr>
            <a:spLocks noGrp="1"/>
          </p:cNvSpPr>
          <p:nvPr>
            <p:ph type="body" idx="142"/>
          </p:nvPr>
        </p:nvSpPr>
        <p:spPr>
          <a:xfrm>
            <a:off x="5461763"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5" name="Text Placeholder 2">
            <a:extLst>
              <a:ext uri="{FF2B5EF4-FFF2-40B4-BE49-F238E27FC236}">
                <a16:creationId xmlns:a16="http://schemas.microsoft.com/office/drawing/2014/main" id="{E76EDDD4-0B6A-4046-2433-6AAD2C24CBBC}"/>
              </a:ext>
            </a:extLst>
          </p:cNvPr>
          <p:cNvSpPr>
            <a:spLocks noGrp="1"/>
          </p:cNvSpPr>
          <p:nvPr>
            <p:ph type="body" idx="143"/>
          </p:nvPr>
        </p:nvSpPr>
        <p:spPr>
          <a:xfrm>
            <a:off x="9350728" y="1643063"/>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6" name="Picture Placeholder 2">
            <a:extLst>
              <a:ext uri="{FF2B5EF4-FFF2-40B4-BE49-F238E27FC236}">
                <a16:creationId xmlns:a16="http://schemas.microsoft.com/office/drawing/2014/main" id="{58A2C879-8FAF-7632-1AFA-42A249C9739D}"/>
              </a:ext>
            </a:extLst>
          </p:cNvPr>
          <p:cNvSpPr>
            <a:spLocks noGrp="1"/>
          </p:cNvSpPr>
          <p:nvPr>
            <p:ph type="pic" sz="quarter" idx="144" hasCustomPrompt="1"/>
          </p:nvPr>
        </p:nvSpPr>
        <p:spPr>
          <a:xfrm>
            <a:off x="8296120"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47" name="Picture Placeholder 2">
            <a:extLst>
              <a:ext uri="{FF2B5EF4-FFF2-40B4-BE49-F238E27FC236}">
                <a16:creationId xmlns:a16="http://schemas.microsoft.com/office/drawing/2014/main" id="{A39604D6-C6F0-AD2F-4459-3EF529850EEA}"/>
              </a:ext>
            </a:extLst>
          </p:cNvPr>
          <p:cNvSpPr>
            <a:spLocks noGrp="1"/>
          </p:cNvSpPr>
          <p:nvPr>
            <p:ph type="pic" sz="quarter" idx="145" hasCustomPrompt="1"/>
          </p:nvPr>
        </p:nvSpPr>
        <p:spPr>
          <a:xfrm>
            <a:off x="8293102"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48" name="Picture Placeholder 2">
            <a:extLst>
              <a:ext uri="{FF2B5EF4-FFF2-40B4-BE49-F238E27FC236}">
                <a16:creationId xmlns:a16="http://schemas.microsoft.com/office/drawing/2014/main" id="{DECC6C1C-AA00-3A72-06A8-714F82E88CD5}"/>
              </a:ext>
            </a:extLst>
          </p:cNvPr>
          <p:cNvSpPr>
            <a:spLocks noGrp="1"/>
          </p:cNvSpPr>
          <p:nvPr>
            <p:ph type="pic" sz="quarter" idx="146" hasCustomPrompt="1"/>
          </p:nvPr>
        </p:nvSpPr>
        <p:spPr>
          <a:xfrm>
            <a:off x="8293102"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a:t>add picture</a:t>
            </a:r>
          </a:p>
        </p:txBody>
      </p:sp>
      <p:sp>
        <p:nvSpPr>
          <p:cNvPr id="49" name="Text Placeholder 2">
            <a:extLst>
              <a:ext uri="{FF2B5EF4-FFF2-40B4-BE49-F238E27FC236}">
                <a16:creationId xmlns:a16="http://schemas.microsoft.com/office/drawing/2014/main" id="{DD308C7C-945C-FCC6-7882-E995601F8A36}"/>
              </a:ext>
            </a:extLst>
          </p:cNvPr>
          <p:cNvSpPr>
            <a:spLocks noGrp="1"/>
          </p:cNvSpPr>
          <p:nvPr>
            <p:ph type="body" idx="147"/>
          </p:nvPr>
        </p:nvSpPr>
        <p:spPr>
          <a:xfrm>
            <a:off x="9350728" y="1901952"/>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0" name="Text Placeholder 2">
            <a:extLst>
              <a:ext uri="{FF2B5EF4-FFF2-40B4-BE49-F238E27FC236}">
                <a16:creationId xmlns:a16="http://schemas.microsoft.com/office/drawing/2014/main" id="{74A7BFEB-C5CD-2881-29D6-B5E9DE4D6DE9}"/>
              </a:ext>
            </a:extLst>
          </p:cNvPr>
          <p:cNvSpPr>
            <a:spLocks noGrp="1"/>
          </p:cNvSpPr>
          <p:nvPr>
            <p:ph type="body" idx="148"/>
          </p:nvPr>
        </p:nvSpPr>
        <p:spPr>
          <a:xfrm>
            <a:off x="9350728" y="2313432"/>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1" name="Text Placeholder 2">
            <a:extLst>
              <a:ext uri="{FF2B5EF4-FFF2-40B4-BE49-F238E27FC236}">
                <a16:creationId xmlns:a16="http://schemas.microsoft.com/office/drawing/2014/main" id="{B1FA0A35-65F3-A7BA-F0C2-C169865E8A3B}"/>
              </a:ext>
            </a:extLst>
          </p:cNvPr>
          <p:cNvSpPr>
            <a:spLocks noGrp="1"/>
          </p:cNvSpPr>
          <p:nvPr>
            <p:ph type="body" idx="149"/>
          </p:nvPr>
        </p:nvSpPr>
        <p:spPr>
          <a:xfrm>
            <a:off x="9350728" y="3239610"/>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2" name="Text Placeholder 2">
            <a:extLst>
              <a:ext uri="{FF2B5EF4-FFF2-40B4-BE49-F238E27FC236}">
                <a16:creationId xmlns:a16="http://schemas.microsoft.com/office/drawing/2014/main" id="{C139BAB4-D438-6A50-F74A-C626C8EEB38F}"/>
              </a:ext>
            </a:extLst>
          </p:cNvPr>
          <p:cNvSpPr>
            <a:spLocks noGrp="1"/>
          </p:cNvSpPr>
          <p:nvPr>
            <p:ph type="body" idx="150"/>
          </p:nvPr>
        </p:nvSpPr>
        <p:spPr>
          <a:xfrm>
            <a:off x="9350728" y="3498499"/>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3" name="Text Placeholder 2">
            <a:extLst>
              <a:ext uri="{FF2B5EF4-FFF2-40B4-BE49-F238E27FC236}">
                <a16:creationId xmlns:a16="http://schemas.microsoft.com/office/drawing/2014/main" id="{B9D435B0-85E0-13DD-1879-977D70D03219}"/>
              </a:ext>
            </a:extLst>
          </p:cNvPr>
          <p:cNvSpPr>
            <a:spLocks noGrp="1"/>
          </p:cNvSpPr>
          <p:nvPr>
            <p:ph type="body" idx="151"/>
          </p:nvPr>
        </p:nvSpPr>
        <p:spPr>
          <a:xfrm>
            <a:off x="9350728" y="3909979"/>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4" name="Text Placeholder 2">
            <a:extLst>
              <a:ext uri="{FF2B5EF4-FFF2-40B4-BE49-F238E27FC236}">
                <a16:creationId xmlns:a16="http://schemas.microsoft.com/office/drawing/2014/main" id="{9B6C8506-39B1-453F-1390-6029AA9D663C}"/>
              </a:ext>
            </a:extLst>
          </p:cNvPr>
          <p:cNvSpPr>
            <a:spLocks noGrp="1"/>
          </p:cNvSpPr>
          <p:nvPr>
            <p:ph type="body" idx="152"/>
          </p:nvPr>
        </p:nvSpPr>
        <p:spPr>
          <a:xfrm>
            <a:off x="9350728" y="4836157"/>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5" name="Text Placeholder 2">
            <a:extLst>
              <a:ext uri="{FF2B5EF4-FFF2-40B4-BE49-F238E27FC236}">
                <a16:creationId xmlns:a16="http://schemas.microsoft.com/office/drawing/2014/main" id="{6D4E9AD8-2275-EBF9-4C6F-DDA3A6F21266}"/>
              </a:ext>
            </a:extLst>
          </p:cNvPr>
          <p:cNvSpPr>
            <a:spLocks noGrp="1"/>
          </p:cNvSpPr>
          <p:nvPr>
            <p:ph type="body" idx="153"/>
          </p:nvPr>
        </p:nvSpPr>
        <p:spPr>
          <a:xfrm>
            <a:off x="9350728" y="5095046"/>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6" name="Text Placeholder 2">
            <a:extLst>
              <a:ext uri="{FF2B5EF4-FFF2-40B4-BE49-F238E27FC236}">
                <a16:creationId xmlns:a16="http://schemas.microsoft.com/office/drawing/2014/main" id="{3B08551A-95E2-582D-DD8C-663923467E65}"/>
              </a:ext>
            </a:extLst>
          </p:cNvPr>
          <p:cNvSpPr>
            <a:spLocks noGrp="1"/>
          </p:cNvSpPr>
          <p:nvPr>
            <p:ph type="body" idx="154"/>
          </p:nvPr>
        </p:nvSpPr>
        <p:spPr>
          <a:xfrm>
            <a:off x="9350728" y="5506526"/>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 name="TextBox 3">
            <a:extLst>
              <a:ext uri="{FF2B5EF4-FFF2-40B4-BE49-F238E27FC236}">
                <a16:creationId xmlns:a16="http://schemas.microsoft.com/office/drawing/2014/main" id="{2AFBC495-DAFB-5E68-C43B-ED890506200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3356250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989A257-802B-DA3B-691B-FD5E6FBEEE8B}"/>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8F5C2D07-7E20-865C-D76C-7E79762AAB36}"/>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334ABC23-40B0-C8DE-3C12-C3B8015172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79C53D53-5762-44AF-B1F0-EB2E0241A2E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418125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lumn (1/3+2/3)">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3828C91-8B6D-0F17-8B7E-839A44C48F40}"/>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CD0E8310-A1BB-5E48-5F98-A3F03225E36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1BFEF43D-0ED8-F96D-7375-F1DCB91D0BF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EAC1509B-F73B-448F-B38B-E94628ED6005}"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910775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8C3CC4-6D21-42C4-9B4B-22413DE98BD7}"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2824144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2/3+1/3)">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EE07FF0-5004-8F46-3E74-C5976737BF2F}"/>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58F4ACF8-4355-56E2-E956-3838FBCFCE3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108D8082-A63E-EF2F-001A-5EF9144C7A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B9070064-11BB-4E8C-A4CA-C00F837BF336}"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6" y="1643063"/>
            <a:ext cx="3368674"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5" y="2103438"/>
            <a:ext cx="3368674"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3960E54C-FC78-01F0-3573-26A9AE079C7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51552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BAA6B45-DD83-244C-0EBD-A63659ED33CC}"/>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B5E1DAF-FECF-D1A2-E677-FE12BA5A917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7FD3046F-91CB-9734-4726-677BEECF9FB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32741A82-B7B3-4016-B287-160E53B3A750}"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338296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338296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97864" y="1643063"/>
            <a:ext cx="336073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97863" y="2103438"/>
            <a:ext cx="336073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Box 14">
            <a:extLst>
              <a:ext uri="{FF2B5EF4-FFF2-40B4-BE49-F238E27FC236}">
                <a16:creationId xmlns:a16="http://schemas.microsoft.com/office/drawing/2014/main" id="{C719D502-3495-BFFE-157E-29EED5B535F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1479930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32CC373-C5E5-981E-F340-38BC009D7F26}"/>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643F5F2-FF45-51BF-589D-A5E6698F216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97534CFE-73A9-8665-060E-B8780FB528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3A135D4B-978B-4998-8AEC-FEE66A0232E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433424"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433423"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344560"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344559"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255696"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255695"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Box 14">
            <a:extLst>
              <a:ext uri="{FF2B5EF4-FFF2-40B4-BE49-F238E27FC236}">
                <a16:creationId xmlns:a16="http://schemas.microsoft.com/office/drawing/2014/main" id="{E3C192B0-4F18-6219-4E46-35768B55679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904385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452595B-898C-F26E-AC9C-AAD14F9A8261}"/>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CA7277C2-99B0-E711-6B94-88AC911F845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5" name="Picture 14">
              <a:extLst>
                <a:ext uri="{FF2B5EF4-FFF2-40B4-BE49-F238E27FC236}">
                  <a16:creationId xmlns:a16="http://schemas.microsoft.com/office/drawing/2014/main" id="{5BD5F47F-4E30-98DF-7F73-22235B6BFE4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fld id="{78A9C221-8B7B-4EB7-8F9D-3624D7DA8CD1}" type="datetime1">
              <a:rPr lang="en-US" smtClean="0"/>
              <a:t>9/21/25</a:t>
            </a:fld>
            <a:endParaRPr lang="en-US"/>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248A983B-A294-F424-8186-6A641A1286A2}"/>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4065155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ox content - 2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AD0F90E-1530-35F2-3156-E61551730E91}"/>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D5C77C8F-51B0-010D-DCC1-67FCE6B3FF7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C9ABF4F6-9450-6CD6-CB39-890C4B54A83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4" name="Rectangle 13">
            <a:extLst>
              <a:ext uri="{FF2B5EF4-FFF2-40B4-BE49-F238E27FC236}">
                <a16:creationId xmlns:a16="http://schemas.microsoft.com/office/drawing/2014/main" id="{4185A964-1373-5460-06ED-920B30637ADF}"/>
              </a:ext>
            </a:extLst>
          </p:cNvPr>
          <p:cNvSpPr/>
          <p:nvPr userDrawn="1"/>
        </p:nvSpPr>
        <p:spPr>
          <a:xfrm>
            <a:off x="6338889" y="1490963"/>
            <a:ext cx="5337999"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E2ED48-FCBA-4E71-788C-9526F92CF97B}"/>
              </a:ext>
            </a:extLst>
          </p:cNvPr>
          <p:cNvSpPr/>
          <p:nvPr userDrawn="1"/>
        </p:nvSpPr>
        <p:spPr>
          <a:xfrm>
            <a:off x="521185" y="1490963"/>
            <a:ext cx="533192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690563"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690562"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5AF7F6CC-4B04-4161-B1AB-6EBD2316F1BA}"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522987"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522987"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Box 14">
            <a:extLst>
              <a:ext uri="{FF2B5EF4-FFF2-40B4-BE49-F238E27FC236}">
                <a16:creationId xmlns:a16="http://schemas.microsoft.com/office/drawing/2014/main" id="{F187AC10-642D-985D-3CA1-9CE4058B720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491724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ox content - 3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D741383-3EF5-B402-F919-454C9DC9B393}"/>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2E36F31-4760-0FE9-00A7-6C2E0695D1A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DA0BBF49-FAD6-7927-3FFA-D13B0D96D3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6" name="Rectangle 15">
            <a:extLst>
              <a:ext uri="{FF2B5EF4-FFF2-40B4-BE49-F238E27FC236}">
                <a16:creationId xmlns:a16="http://schemas.microsoft.com/office/drawing/2014/main" id="{5AB3B714-8463-70BA-2EAD-5E6CCDD183F1}"/>
              </a:ext>
            </a:extLst>
          </p:cNvPr>
          <p:cNvSpPr/>
          <p:nvPr userDrawn="1"/>
        </p:nvSpPr>
        <p:spPr>
          <a:xfrm>
            <a:off x="4406900" y="1490963"/>
            <a:ext cx="3382963"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30E0882-A5B8-B046-8C2A-3BE4CFD04E89}"/>
              </a:ext>
            </a:extLst>
          </p:cNvPr>
          <p:cNvSpPr/>
          <p:nvPr userDrawn="1"/>
        </p:nvSpPr>
        <p:spPr>
          <a:xfrm>
            <a:off x="8289925"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D23957A-3619-C6BC-7391-C099B6B6FDDF}"/>
              </a:ext>
            </a:extLst>
          </p:cNvPr>
          <p:cNvSpPr/>
          <p:nvPr userDrawn="1"/>
        </p:nvSpPr>
        <p:spPr>
          <a:xfrm>
            <a:off x="521185" y="1490963"/>
            <a:ext cx="338247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45E02BAB-7252-4402-8816-6DC5710857F9}"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586224"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586224"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481083"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481083"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Box 17">
            <a:extLst>
              <a:ext uri="{FF2B5EF4-FFF2-40B4-BE49-F238E27FC236}">
                <a16:creationId xmlns:a16="http://schemas.microsoft.com/office/drawing/2014/main" id="{CEA06320-8155-CD91-417F-8EAF8886953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5217606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ox content - 4 colum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1028F1D-50BE-5600-C8EA-AA395B996522}"/>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0D670CB1-965D-9F63-C7BB-87E6FB9FB929}"/>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A71A2CAD-5182-A8C3-B106-C5D787B31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1" name="Rectangle 20">
            <a:extLst>
              <a:ext uri="{FF2B5EF4-FFF2-40B4-BE49-F238E27FC236}">
                <a16:creationId xmlns:a16="http://schemas.microsoft.com/office/drawing/2014/main" id="{CEE5E602-EC8A-E271-0B81-1494CCB15B0A}"/>
              </a:ext>
            </a:extLst>
          </p:cNvPr>
          <p:cNvSpPr/>
          <p:nvPr userDrawn="1"/>
        </p:nvSpPr>
        <p:spPr>
          <a:xfrm>
            <a:off x="3383407" y="1490963"/>
            <a:ext cx="2469706"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F13CBEE-2E4B-7D2B-899E-CCABA7B4DFFE}"/>
              </a:ext>
            </a:extLst>
          </p:cNvPr>
          <p:cNvSpPr/>
          <p:nvPr userDrawn="1"/>
        </p:nvSpPr>
        <p:spPr>
          <a:xfrm>
            <a:off x="6343650"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0B8B95-DDEE-3232-04A3-640DDBCEA4ED}"/>
              </a:ext>
            </a:extLst>
          </p:cNvPr>
          <p:cNvSpPr/>
          <p:nvPr userDrawn="1"/>
        </p:nvSpPr>
        <p:spPr>
          <a:xfrm>
            <a:off x="9200832"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23FA938-C0C5-D83E-2C38-C04214DDC4AB}"/>
              </a:ext>
            </a:extLst>
          </p:cNvPr>
          <p:cNvSpPr/>
          <p:nvPr userDrawn="1"/>
        </p:nvSpPr>
        <p:spPr>
          <a:xfrm>
            <a:off x="521185"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5F598BAF-9075-4947-B799-7FDAC1217F22}"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575304"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575304"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528689"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528689"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3908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3908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Box 15">
            <a:extLst>
              <a:ext uri="{FF2B5EF4-FFF2-40B4-BE49-F238E27FC236}">
                <a16:creationId xmlns:a16="http://schemas.microsoft.com/office/drawing/2014/main" id="{83B635CA-DBF1-2A02-853E-4271368C4BB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6401655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INICAL USE ONLY - 2 column">
    <p:bg>
      <p:bgPr>
        <a:solidFill>
          <a:schemeClr val="tx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F6AB082-8D69-A40E-EF13-0EA8BDD9E0D0}"/>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CF9DC082-7215-F550-C48E-36425FF0FCA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4F3D8D8F-BF04-B530-8319-0074F28E6D1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8BAA8779-A854-40FF-8EB3-1A43180C2F8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869565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INICAL USE ONLY - 2 column (1/3+2/3)">
    <p:bg>
      <p:bgPr>
        <a:solidFill>
          <a:schemeClr val="tx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4E94ED9-E13D-FA93-F79B-63FA3C7FE111}"/>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BF398195-6D05-5D94-6E7C-3A232AACA4D3}"/>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ABDA6736-CECA-D7E4-DE0A-D7D73384832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FBD5A295-97CF-4525-B721-BA2274BE693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1060604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callou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7CBFC24-5187-1C0B-DE31-E9FEC1067421}"/>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44EA19D-CD11-FD85-FF09-E5E801E299F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C9B4E40D-AB13-00AE-73B2-158CB8ECF8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6096000" y="0"/>
            <a:ext cx="6096000"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E6DB30C3-914E-4909-896C-09E21EC74B07}"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a:extLst>
              <a:ext uri="{FF2B5EF4-FFF2-40B4-BE49-F238E27FC236}">
                <a16:creationId xmlns:a16="http://schemas.microsoft.com/office/drawing/2014/main" id="{B7F780C1-8E3A-DF76-6E31-D1F9E49F969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427464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B0BC15-099F-42C4-ABEF-1E8344135BF7}"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3451616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callout (2/3+1/3) ">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A1E809E-2218-52E6-8E9C-45E764C178B7}"/>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3D427D58-4DD1-0FF2-AE18-CA8E0C4EE84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69F71672-B597-CDDC-47E4-AD67CD7EA96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4" name="Rectangle 13">
            <a:extLst>
              <a:ext uri="{FF2B5EF4-FFF2-40B4-BE49-F238E27FC236}">
                <a16:creationId xmlns:a16="http://schemas.microsoft.com/office/drawing/2014/main" id="{5D5E8EFA-2186-FF48-7363-5204A322B587}"/>
              </a:ext>
            </a:extLst>
          </p:cNvPr>
          <p:cNvSpPr/>
          <p:nvPr userDrawn="1"/>
        </p:nvSpPr>
        <p:spPr bwMode="white">
          <a:xfrm>
            <a:off x="8174416" y="0"/>
            <a:ext cx="4017585"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09E8BEB2-6DCF-43CB-9E88-457F91DDD08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D82EFF39-5370-03C4-B4B2-1BF28F3934D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1203149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callout (1/3+2/3) ">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82AD22F-FEBA-3F70-3CDB-393BB7BC2728}"/>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9EAEC67-6298-CC27-4DED-D1B324A563E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40D92B18-311F-1485-4A6C-3668F966030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4406900" y="0"/>
            <a:ext cx="7785098" cy="6309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D21B668E-6C00-443D-942E-4DD1A30AC156}"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Box 16">
            <a:extLst>
              <a:ext uri="{FF2B5EF4-FFF2-40B4-BE49-F238E27FC236}">
                <a16:creationId xmlns:a16="http://schemas.microsoft.com/office/drawing/2014/main" id="{2A06A5D7-3F73-0516-8F72-721CBE107B6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916130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allout + image - purpl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04E6E1B0-6013-4F6B-AB3A-BE28A952E193}" type="datetime1">
              <a:rPr lang="en-US" smtClean="0"/>
              <a:t>9/21/25</a:t>
            </a:fld>
            <a:endParaRPr lang="en-US"/>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5" algn="l"/>
            <a:r>
              <a:rPr lang="en-US"/>
              <a:t>(6) Hall-Beyer 2017</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339C9110-F427-4586-9638-A5638F41FBCD}" type="slidenum">
              <a:rPr lang="en-US" smtClean="0"/>
              <a:pPr/>
              <a:t>‹#›</a:t>
            </a:fld>
            <a:endParaRPr lang="en-US"/>
          </a:p>
        </p:txBody>
      </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solidFill>
                  <a:schemeClr val="bg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4954"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extBox 1">
            <a:extLst>
              <a:ext uri="{FF2B5EF4-FFF2-40B4-BE49-F238E27FC236}">
                <a16:creationId xmlns:a16="http://schemas.microsoft.com/office/drawing/2014/main" id="{F5F65EFF-2813-2742-73D8-B8564116E54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lgn="r">
              <a:defRPr sz="800">
                <a:solidFill>
                  <a:schemeClr val="bg1"/>
                </a:solidFill>
              </a:defRPr>
            </a:lvl2pPr>
            <a:lvl3pPr marL="0" algn="r">
              <a:defRPr sz="800">
                <a:solidFill>
                  <a:schemeClr val="bg1"/>
                </a:solidFill>
              </a:defRPr>
            </a:lvl3pPr>
            <a:lvl4pPr marL="0" algn="r">
              <a:defRPr sz="800">
                <a:solidFill>
                  <a:schemeClr val="bg1"/>
                </a:solidFill>
              </a:defRPr>
            </a:lvl4pPr>
            <a:lvl5pPr marL="0" algn="r">
              <a:defRPr sz="800">
                <a:solidFill>
                  <a:schemeClr val="bg1"/>
                </a:solidFill>
              </a:defRPr>
            </a:lvl5pPr>
            <a:lvl6pPr marL="0" indent="0" algn="r">
              <a:defRPr sz="800">
                <a:solidFill>
                  <a:schemeClr val="bg1"/>
                </a:solidFill>
              </a:defRPr>
            </a:lvl6pPr>
            <a:lvl7pPr marL="0" algn="r">
              <a:defRPr sz="800">
                <a:solidFill>
                  <a:schemeClr val="bg1"/>
                </a:solidFill>
              </a:defRPr>
            </a:lvl7pPr>
            <a:lvl8pPr marL="0" indent="0" algn="r">
              <a:defRPr sz="800">
                <a:solidFill>
                  <a:schemeClr val="bg1"/>
                </a:solidFill>
              </a:defRPr>
            </a:lvl8pPr>
            <a:lvl9pPr marL="0" algn="r">
              <a:spcBef>
                <a:spcPts val="0"/>
              </a:spcBef>
              <a:defRPr sz="800">
                <a:solidFill>
                  <a:schemeClr val="bg1"/>
                </a:solidFill>
              </a:defRPr>
            </a:lvl9pPr>
          </a:lstStyle>
          <a:p>
            <a:pPr lvl="0" algn="r"/>
            <a:r>
              <a:rPr lang="en-US"/>
              <a:t> © 2023 GE HealthCare. GE is a trademark of General Electric Company used under trademark license.</a:t>
            </a:r>
          </a:p>
        </p:txBody>
      </p:sp>
      <p:pic>
        <p:nvPicPr>
          <p:cNvPr id="3" name="Picture 2">
            <a:extLst>
              <a:ext uri="{FF2B5EF4-FFF2-40B4-BE49-F238E27FC236}">
                <a16:creationId xmlns:a16="http://schemas.microsoft.com/office/drawing/2014/main" id="{3D9D92E5-2301-19F5-7376-DA5EFA54436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spTree>
    <p:extLst>
      <p:ext uri="{BB962C8B-B14F-4D97-AF65-F5344CB8AC3E}">
        <p14:creationId xmlns:p14="http://schemas.microsoft.com/office/powerpoint/2010/main" val="4053059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llout + image - whit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CDEBFF0-7E91-4C90-5BF9-3E0BAB499743}"/>
              </a:ext>
            </a:extLst>
          </p:cNvPr>
          <p:cNvGrpSpPr/>
          <p:nvPr userDrawn="1"/>
        </p:nvGrpSpPr>
        <p:grpSpPr>
          <a:xfrm>
            <a:off x="1" y="6309994"/>
            <a:ext cx="12192000" cy="548006"/>
            <a:chOff x="1" y="6309994"/>
            <a:chExt cx="12192000" cy="548006"/>
          </a:xfrm>
        </p:grpSpPr>
        <p:sp>
          <p:nvSpPr>
            <p:cNvPr id="3" name="Rectangle 2">
              <a:extLst>
                <a:ext uri="{FF2B5EF4-FFF2-40B4-BE49-F238E27FC236}">
                  <a16:creationId xmlns:a16="http://schemas.microsoft.com/office/drawing/2014/main" id="{1BAA675F-18E7-D80F-0DC7-CE46E7176549}"/>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7" name="Picture 6">
              <a:extLst>
                <a:ext uri="{FF2B5EF4-FFF2-40B4-BE49-F238E27FC236}">
                  <a16:creationId xmlns:a16="http://schemas.microsoft.com/office/drawing/2014/main" id="{1F57BAF3-0E83-3E72-8CA7-752E25FA221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904"/>
          </a:xfrm>
          <a:prstGeom prst="roundRect">
            <a:avLst>
              <a:gd name="adj" fmla="val 3495"/>
            </a:avLst>
          </a:prstGeom>
        </p:spPr>
        <p:txBody>
          <a:bodyPr anchor="ctr">
            <a:noAutofit/>
          </a:bodyPr>
          <a:lstStyle>
            <a:lvl1pPr algn="ctr">
              <a:defRPr>
                <a:solidFill>
                  <a:schemeClr val="tx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019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defRPr>
            </a:lvl6pPr>
            <a:lvl7pPr>
              <a:defRPr sz="1600">
                <a:solidFill>
                  <a:schemeClr val="accent1"/>
                </a:solidFill>
              </a:defRPr>
            </a:lvl7pPr>
            <a:lvl8pPr>
              <a:defRPr sz="1600">
                <a:solidFill>
                  <a:schemeClr val="accent1"/>
                </a:solidFill>
              </a:defRPr>
            </a:lvl8pPr>
            <a:lvl9pPr>
              <a:defRPr sz="1600">
                <a:solidFill>
                  <a:schemeClr val="accent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FFEEA5BF-FEF2-38C8-742E-128BB97D7B3B}"/>
              </a:ext>
            </a:extLst>
          </p:cNvPr>
          <p:cNvSpPr>
            <a:spLocks noGrp="1"/>
          </p:cNvSpPr>
          <p:nvPr>
            <p:ph type="sldNum" sz="quarter" idx="12"/>
          </p:nvPr>
        </p:nvSpPr>
        <p:spPr>
          <a:xfrm>
            <a:off x="11450472" y="6455664"/>
            <a:ext cx="226416" cy="256032"/>
          </a:xfrm>
        </p:spPr>
        <p:txBody>
          <a:bodyPr/>
          <a:lstStyle/>
          <a:p>
            <a:fld id="{339C9110-F427-4586-9638-A5638F41FBCD}" type="slidenum">
              <a:rPr lang="en-US" smtClean="0"/>
              <a:t>‹#›</a:t>
            </a:fld>
            <a:endParaRPr lang="en-US"/>
          </a:p>
        </p:txBody>
      </p:sp>
      <p:sp>
        <p:nvSpPr>
          <p:cNvPr id="4" name="TextBox 3">
            <a:extLst>
              <a:ext uri="{FF2B5EF4-FFF2-40B4-BE49-F238E27FC236}">
                <a16:creationId xmlns:a16="http://schemas.microsoft.com/office/drawing/2014/main" id="{C41B609E-B5A0-C872-6217-414F03202E5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
        <p:nvSpPr>
          <p:cNvPr id="5" name="Date Placeholder 3">
            <a:extLst>
              <a:ext uri="{FF2B5EF4-FFF2-40B4-BE49-F238E27FC236}">
                <a16:creationId xmlns:a16="http://schemas.microsoft.com/office/drawing/2014/main" id="{F9290E0A-E8F3-D223-CC84-58B848FE3B28}"/>
              </a:ext>
            </a:extLst>
          </p:cNvPr>
          <p:cNvSpPr>
            <a:spLocks noGrp="1"/>
          </p:cNvSpPr>
          <p:nvPr>
            <p:ph type="dt" sz="half" idx="10"/>
          </p:nvPr>
        </p:nvSpPr>
        <p:spPr>
          <a:xfrm>
            <a:off x="6105469" y="6455664"/>
            <a:ext cx="755566" cy="256032"/>
          </a:xfrm>
        </p:spPr>
        <p:txBody>
          <a:bodyPr/>
          <a:lstStyle/>
          <a:p>
            <a:fld id="{48CCAC76-8C47-4F21-9353-CF559D381C91}" type="datetime1">
              <a:rPr lang="en-US" smtClean="0"/>
              <a:t>9/21/25</a:t>
            </a:fld>
            <a:endParaRPr lang="en-US"/>
          </a:p>
        </p:txBody>
      </p:sp>
      <p:sp>
        <p:nvSpPr>
          <p:cNvPr id="6" name="Footer Placeholder 4">
            <a:extLst>
              <a:ext uri="{FF2B5EF4-FFF2-40B4-BE49-F238E27FC236}">
                <a16:creationId xmlns:a16="http://schemas.microsoft.com/office/drawing/2014/main" id="{B2368625-885B-556B-C3C9-AD3874128FDA}"/>
              </a:ext>
            </a:extLst>
          </p:cNvPr>
          <p:cNvSpPr>
            <a:spLocks noGrp="1"/>
          </p:cNvSpPr>
          <p:nvPr>
            <p:ph type="ftr" sz="quarter" idx="11"/>
          </p:nvPr>
        </p:nvSpPr>
        <p:spPr>
          <a:xfrm>
            <a:off x="2185415" y="6455664"/>
            <a:ext cx="3742309" cy="256032"/>
          </a:xfrm>
        </p:spPr>
        <p:txBody>
          <a:bodyPr/>
          <a:lstStyle/>
          <a:p>
            <a:r>
              <a:rPr lang="en-US"/>
              <a:t>(6) Hall-Beyer 2017</a:t>
            </a:r>
          </a:p>
        </p:txBody>
      </p:sp>
    </p:spTree>
    <p:extLst>
      <p:ext uri="{BB962C8B-B14F-4D97-AF65-F5344CB8AC3E}">
        <p14:creationId xmlns:p14="http://schemas.microsoft.com/office/powerpoint/2010/main" val="9689603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9FCB1DE-998A-7357-A9CB-532380FD874A}"/>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7F7407A0-FC54-1AEA-92B9-A8A74E806C7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74571A09-AC5A-1197-6484-0A32FE01712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5330826"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1D528123-09A9-486F-B5F6-080D75F6C3B7}"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3" name="Picture Placeholder 6">
            <a:extLst>
              <a:ext uri="{FF2B5EF4-FFF2-40B4-BE49-F238E27FC236}">
                <a16:creationId xmlns:a16="http://schemas.microsoft.com/office/drawing/2014/main" id="{CA712766-22E7-3C4D-D51A-ED954200F351}"/>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lvl1pPr>
          </a:lstStyle>
          <a:p>
            <a:r>
              <a:rPr lang="en-US"/>
              <a:t>Click icon to add picture</a:t>
            </a:r>
          </a:p>
        </p:txBody>
      </p:sp>
      <p:sp>
        <p:nvSpPr>
          <p:cNvPr id="5" name="TextBox 4">
            <a:extLst>
              <a:ext uri="{FF2B5EF4-FFF2-40B4-BE49-F238E27FC236}">
                <a16:creationId xmlns:a16="http://schemas.microsoft.com/office/drawing/2014/main" id="{317F5479-B840-D271-F335-13434745472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5114930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image (2/3+1/3)">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CE467D8-D8EF-592F-87CC-A73B9DF9EE8E}"/>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62419529-AFDD-024E-1166-7A46AFB0F8B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5237E6C2-9FD1-0C6D-F22B-FF52672B27E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726757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4940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4940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B9DC2D5F-4B83-4E2C-BA7F-D64605C7E8E4}"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8289925" y="182563"/>
            <a:ext cx="3711574"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454429AB-1A65-5245-EF4B-E57832920B0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1749137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image (1/3+2/3)">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0F7F8976-EBE3-F706-6FEE-591A5332BECB}"/>
              </a:ext>
            </a:extLst>
          </p:cNvPr>
          <p:cNvGrpSpPr/>
          <p:nvPr userDrawn="1"/>
        </p:nvGrpSpPr>
        <p:grpSpPr>
          <a:xfrm>
            <a:off x="1" y="6309994"/>
            <a:ext cx="12192000" cy="548006"/>
            <a:chOff x="1" y="6309994"/>
            <a:chExt cx="12192000" cy="548006"/>
          </a:xfrm>
        </p:grpSpPr>
        <p:sp>
          <p:nvSpPr>
            <p:cNvPr id="20" name="Rectangle 19">
              <a:extLst>
                <a:ext uri="{FF2B5EF4-FFF2-40B4-BE49-F238E27FC236}">
                  <a16:creationId xmlns:a16="http://schemas.microsoft.com/office/drawing/2014/main" id="{87C53946-E618-FE64-F752-AED65CA2CFB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21" name="Picture 20">
              <a:extLst>
                <a:ext uri="{FF2B5EF4-FFF2-40B4-BE49-F238E27FC236}">
                  <a16:creationId xmlns:a16="http://schemas.microsoft.com/office/drawing/2014/main" id="{40AE4367-9C3D-C867-6B1F-19467E33C79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338137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43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43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0FAB4DB2-4CB1-4E46-A941-018B762480EB}"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4406900" y="182563"/>
            <a:ext cx="7594599"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0F29C49F-3C53-8E1E-1BAA-DE78E096BAE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4524723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CC7856F-16E6-BCAD-EB50-A85A88729A39}"/>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96C1C58B-6BC5-B464-70C1-D5EE4857DAD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45971296-771E-1BF4-4304-88F25094B71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fld id="{AA924437-20D5-4F6E-8F8F-D693DCF56527}" type="datetime1">
              <a:rPr lang="en-US" smtClean="0"/>
              <a:t>9/21/25</a:t>
            </a:fld>
            <a:endParaRPr lang="en-US"/>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Picture Placeholder 6">
            <a:extLst>
              <a:ext uri="{FF2B5EF4-FFF2-40B4-BE49-F238E27FC236}">
                <a16:creationId xmlns:a16="http://schemas.microsoft.com/office/drawing/2014/main" id="{62BC8CA4-FDCA-461D-5AB3-35CBDBB39C0C}"/>
              </a:ext>
            </a:extLst>
          </p:cNvPr>
          <p:cNvSpPr>
            <a:spLocks noGrp="1"/>
          </p:cNvSpPr>
          <p:nvPr>
            <p:ph type="pic" sz="quarter" idx="17"/>
          </p:nvPr>
        </p:nvSpPr>
        <p:spPr>
          <a:xfrm>
            <a:off x="183450" y="1638300"/>
            <a:ext cx="11825100" cy="4648200"/>
          </a:xfrm>
          <a:prstGeom prst="roundRect">
            <a:avLst>
              <a:gd name="adj" fmla="val 4244"/>
            </a:avLst>
          </a:prstGeom>
        </p:spPr>
        <p:txBody>
          <a:bodyPr anchor="ctr">
            <a:noAutofit/>
          </a:bodyPr>
          <a:lstStyle>
            <a:lvl1pPr algn="ctr">
              <a:defRPr/>
            </a:lvl1pPr>
          </a:lstStyle>
          <a:p>
            <a:r>
              <a:rPr lang="en-US"/>
              <a:t>Click icon to add picture</a:t>
            </a:r>
          </a:p>
        </p:txBody>
      </p:sp>
      <p:sp>
        <p:nvSpPr>
          <p:cNvPr id="10" name="TextBox 9">
            <a:extLst>
              <a:ext uri="{FF2B5EF4-FFF2-40B4-BE49-F238E27FC236}">
                <a16:creationId xmlns:a16="http://schemas.microsoft.com/office/drawing/2014/main" id="{E766E85F-9B65-6B3A-2E15-FA5095378AB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42446691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full-bleed)">
    <p:bg>
      <p:bgPr>
        <a:solidFill>
          <a:schemeClr val="bg2"/>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2A8B841-F1F4-5A9A-213C-652DDA4E29E7}"/>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1E8DC52A-A0BC-C328-4F58-2A8AC4ED6359}"/>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AD44FE2D-E328-FF4C-17CF-44BE8DB271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fld id="{FD9AF310-2CC7-4DAD-B269-C7548D5FAD99}" type="datetime1">
              <a:rPr lang="en-US" smtClean="0"/>
              <a:t>9/21/25</a:t>
            </a:fld>
            <a:endParaRPr lang="en-US"/>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Tree>
    <p:extLst>
      <p:ext uri="{BB962C8B-B14F-4D97-AF65-F5344CB8AC3E}">
        <p14:creationId xmlns:p14="http://schemas.microsoft.com/office/powerpoint/2010/main" val="2874542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 purple">
    <p:bg>
      <p:bgPr>
        <a:solidFill>
          <a:schemeClr val="accent1"/>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A64C929-A5CE-C88E-6F74-C619ABD5C0E5}"/>
              </a:ext>
            </a:extLst>
          </p:cNvPr>
          <p:cNvGrpSpPr/>
          <p:nvPr userDrawn="1"/>
        </p:nvGrpSpPr>
        <p:grpSpPr>
          <a:xfrm>
            <a:off x="261258" y="6309994"/>
            <a:ext cx="12192000" cy="548006"/>
            <a:chOff x="1" y="6309994"/>
            <a:chExt cx="12192000" cy="548006"/>
          </a:xfrm>
        </p:grpSpPr>
        <p:sp>
          <p:nvSpPr>
            <p:cNvPr id="8" name="Rectangle 7">
              <a:extLst>
                <a:ext uri="{FF2B5EF4-FFF2-40B4-BE49-F238E27FC236}">
                  <a16:creationId xmlns:a16="http://schemas.microsoft.com/office/drawing/2014/main" id="{33010668-40B2-294D-CA7D-2BAD8A29184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39D677CC-8559-017D-B28F-16107343081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a:noFill/>
        </p:spPr>
        <p:txBody>
          <a:bodyPr anchor="b">
            <a:normAutofit/>
          </a:bodyPr>
          <a:lstStyle>
            <a:lvl1pPr marL="571500" indent="-571500">
              <a:buSzPct val="200000"/>
              <a:buFont typeface="Source Sans Pro Light" panose="020B0403030403020204" pitchFamily="34" charset="0"/>
              <a:buChar char="“"/>
              <a:defRPr sz="36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5547DDD8-08DA-4CB2-9ED5-B9B465F4B2AA}"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bg1"/>
                </a:solidFill>
                <a:latin typeface="Source Sans Pro SemiBold" panose="020B0603030403020204" pitchFamily="34" charset="0"/>
              </a:defRPr>
            </a:lvl1pPr>
            <a:lvl2pPr marL="0" indent="0">
              <a:buNone/>
              <a:defRPr sz="1150" b="0">
                <a:solidFill>
                  <a:schemeClr val="bg1"/>
                </a:solidFill>
                <a:latin typeface="Source Sans Pro SemiBold" panose="020B0603030403020204" pitchFamily="34" charset="0"/>
              </a:defRPr>
            </a:lvl2pPr>
            <a:lvl3pPr marL="0" indent="0">
              <a:buNone/>
              <a:defRPr sz="1150" b="0">
                <a:solidFill>
                  <a:schemeClr val="bg1"/>
                </a:solidFill>
                <a:latin typeface="Source Sans Pro SemiBold" panose="020B0603030403020204" pitchFamily="34" charset="0"/>
              </a:defRPr>
            </a:lvl3pPr>
            <a:lvl4pPr marL="0" indent="0">
              <a:buNone/>
              <a:defRPr sz="1150" b="0">
                <a:solidFill>
                  <a:schemeClr val="bg1"/>
                </a:solidFill>
                <a:latin typeface="Source Sans Pro SemiBold" panose="020B0603030403020204" pitchFamily="34" charset="0"/>
              </a:defRPr>
            </a:lvl4pPr>
            <a:lvl5pPr marL="0" indent="0">
              <a:buNone/>
              <a:tabLst/>
              <a:defRPr sz="1150" b="0">
                <a:solidFill>
                  <a:schemeClr val="bg1"/>
                </a:solidFill>
                <a:latin typeface="Source Sans Pro SemiBold" panose="020B0603030403020204" pitchFamily="34" charset="0"/>
              </a:defRPr>
            </a:lvl5pPr>
            <a:lvl6pPr marL="0" indent="0">
              <a:buNone/>
              <a:defRPr sz="1150" b="0">
                <a:solidFill>
                  <a:schemeClr val="bg1"/>
                </a:solidFill>
                <a:latin typeface="Source Sans Pro SemiBold" panose="020B0603030403020204" pitchFamily="34" charset="0"/>
              </a:defRPr>
            </a:lvl6pPr>
            <a:lvl7pPr marL="0" indent="0">
              <a:buNone/>
              <a:defRPr sz="1150" b="0">
                <a:solidFill>
                  <a:schemeClr val="bg1"/>
                </a:solidFill>
                <a:latin typeface="Source Sans Pro SemiBold" panose="020B0603030403020204" pitchFamily="34" charset="0"/>
              </a:defRPr>
            </a:lvl7pPr>
            <a:lvl8pPr marL="0" indent="0">
              <a:buNone/>
              <a:defRPr sz="1150" b="0">
                <a:solidFill>
                  <a:schemeClr val="bg1"/>
                </a:solidFill>
                <a:latin typeface="Source Sans Pro SemiBold" panose="020B0603030403020204" pitchFamily="34" charset="0"/>
              </a:defRPr>
            </a:lvl8pPr>
            <a:lvl9pPr marL="0" indent="0">
              <a:buNone/>
              <a:defRPr sz="1150" b="0">
                <a:solidFill>
                  <a:schemeClr val="bg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bg1"/>
                </a:solidFill>
                <a:latin typeface="+mn-lt"/>
              </a:defRPr>
            </a:lvl1pPr>
            <a:lvl2pPr marL="0" indent="0">
              <a:buNone/>
              <a:defRPr sz="1000" b="0">
                <a:solidFill>
                  <a:schemeClr val="bg1"/>
                </a:solidFill>
                <a:latin typeface="+mn-lt"/>
              </a:defRPr>
            </a:lvl2pPr>
            <a:lvl3pPr marL="0" indent="0">
              <a:buNone/>
              <a:defRPr sz="1000" b="0">
                <a:solidFill>
                  <a:schemeClr val="bg1"/>
                </a:solidFill>
                <a:latin typeface="+mn-lt"/>
              </a:defRPr>
            </a:lvl3pPr>
            <a:lvl4pPr marL="0" indent="0">
              <a:buNone/>
              <a:defRPr sz="1000" b="0">
                <a:solidFill>
                  <a:schemeClr val="bg1"/>
                </a:solidFill>
                <a:latin typeface="+mn-lt"/>
              </a:defRPr>
            </a:lvl4pPr>
            <a:lvl5pPr marL="0" indent="0">
              <a:buNone/>
              <a:tabLst/>
              <a:defRPr sz="1000" b="0">
                <a:solidFill>
                  <a:schemeClr val="bg1"/>
                </a:solidFill>
                <a:latin typeface="+mn-lt"/>
              </a:defRPr>
            </a:lvl5pPr>
            <a:lvl6pPr marL="0" indent="0">
              <a:buNone/>
              <a:defRPr sz="1000" b="0">
                <a:solidFill>
                  <a:schemeClr val="bg1"/>
                </a:solidFill>
                <a:latin typeface="+mn-lt"/>
              </a:defRPr>
            </a:lvl6pPr>
            <a:lvl7pPr marL="0" indent="0">
              <a:buNone/>
              <a:defRPr sz="1000" b="0">
                <a:solidFill>
                  <a:schemeClr val="bg1"/>
                </a:solidFill>
                <a:latin typeface="+mn-lt"/>
              </a:defRPr>
            </a:lvl7pPr>
            <a:lvl8pPr marL="0" indent="0">
              <a:buNone/>
              <a:defRPr sz="1000" b="0">
                <a:solidFill>
                  <a:schemeClr val="bg1"/>
                </a:solidFill>
                <a:latin typeface="+mn-lt"/>
              </a:defRPr>
            </a:lvl8pPr>
            <a:lvl9pPr marL="0" indent="0">
              <a:buNone/>
              <a:defRPr sz="1000" b="0">
                <a:solidFill>
                  <a:schemeClr val="bg1"/>
                </a:solidFill>
                <a:latin typeface="+mn-lt"/>
              </a:defRPr>
            </a:lvl9pPr>
          </a:lstStyle>
          <a:p>
            <a:pPr lvl="0"/>
            <a:r>
              <a:rPr lang="en-US"/>
              <a:t>Click to edit Master text styles</a:t>
            </a:r>
          </a:p>
        </p:txBody>
      </p:sp>
    </p:spTree>
    <p:extLst>
      <p:ext uri="{BB962C8B-B14F-4D97-AF65-F5344CB8AC3E}">
        <p14:creationId xmlns:p14="http://schemas.microsoft.com/office/powerpoint/2010/main" val="26383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F533F4-44DB-476E-9F20-E23667AE7BFF}"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1115713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 whit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069B137-2AD3-528B-7CEE-1D3EA7FD7D6A}"/>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1F29E8B4-34BD-93F9-6138-68313C6CE13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E05F90BA-856B-9CDB-9537-314B2E9493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p:spPr>
        <p:txBody>
          <a:bodyPr anchor="b">
            <a:normAutofit/>
          </a:bodyPr>
          <a:lstStyle>
            <a:lvl1pPr marL="571500" indent="-571500">
              <a:buSzPct val="200000"/>
              <a:buFont typeface="Source Sans Pro Light" panose="020B0403030403020204" pitchFamily="34" charset="0"/>
              <a:buChar char="“"/>
              <a:defRPr sz="3600">
                <a:solidFill>
                  <a:schemeClr val="accent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F4A2728D-394C-4009-8F2C-4AF5B67044F1}"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tx1"/>
                </a:solidFill>
                <a:latin typeface="Source Sans Pro SemiBold" panose="020B0603030403020204" pitchFamily="34" charset="0"/>
              </a:defRPr>
            </a:lvl1pPr>
            <a:lvl2pPr marL="0" indent="0">
              <a:buNone/>
              <a:defRPr sz="1150" b="0">
                <a:solidFill>
                  <a:schemeClr val="tx1"/>
                </a:solidFill>
                <a:latin typeface="Source Sans Pro SemiBold" panose="020B0603030403020204" pitchFamily="34" charset="0"/>
              </a:defRPr>
            </a:lvl2pPr>
            <a:lvl3pPr marL="0" indent="0">
              <a:buNone/>
              <a:defRPr sz="1150" b="0">
                <a:solidFill>
                  <a:schemeClr val="tx1"/>
                </a:solidFill>
                <a:latin typeface="Source Sans Pro SemiBold" panose="020B0603030403020204" pitchFamily="34" charset="0"/>
              </a:defRPr>
            </a:lvl3pPr>
            <a:lvl4pPr marL="0" indent="0">
              <a:buNone/>
              <a:defRPr sz="1150" b="0">
                <a:solidFill>
                  <a:schemeClr val="tx1"/>
                </a:solidFill>
                <a:latin typeface="Source Sans Pro SemiBold" panose="020B0603030403020204" pitchFamily="34" charset="0"/>
              </a:defRPr>
            </a:lvl4pPr>
            <a:lvl5pPr marL="0" indent="0">
              <a:buNone/>
              <a:tabLst/>
              <a:defRPr sz="1150" b="0">
                <a:solidFill>
                  <a:schemeClr val="tx1"/>
                </a:solidFill>
                <a:latin typeface="Source Sans Pro SemiBold" panose="020B0603030403020204" pitchFamily="34" charset="0"/>
              </a:defRPr>
            </a:lvl5pPr>
            <a:lvl6pPr marL="0" indent="0">
              <a:buNone/>
              <a:defRPr sz="1150" b="0">
                <a:solidFill>
                  <a:schemeClr val="tx1"/>
                </a:solidFill>
                <a:latin typeface="Source Sans Pro SemiBold" panose="020B0603030403020204" pitchFamily="34" charset="0"/>
              </a:defRPr>
            </a:lvl6pPr>
            <a:lvl7pPr marL="0" indent="0">
              <a:buNone/>
              <a:defRPr sz="1150" b="0">
                <a:solidFill>
                  <a:schemeClr val="tx1"/>
                </a:solidFill>
                <a:latin typeface="Source Sans Pro SemiBold" panose="020B0603030403020204" pitchFamily="34" charset="0"/>
              </a:defRPr>
            </a:lvl7pPr>
            <a:lvl8pPr marL="0" indent="0">
              <a:buNone/>
              <a:defRPr sz="1150" b="0">
                <a:solidFill>
                  <a:schemeClr val="tx1"/>
                </a:solidFill>
                <a:latin typeface="Source Sans Pro SemiBold" panose="020B0603030403020204" pitchFamily="34" charset="0"/>
              </a:defRPr>
            </a:lvl8pPr>
            <a:lvl9pPr marL="0" indent="0">
              <a:buNone/>
              <a:defRPr sz="1150" b="0">
                <a:solidFill>
                  <a:schemeClr val="tx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 name="TextBox 2">
            <a:extLst>
              <a:ext uri="{FF2B5EF4-FFF2-40B4-BE49-F238E27FC236}">
                <a16:creationId xmlns:a16="http://schemas.microsoft.com/office/drawing/2014/main" id="{67B3E98E-AD79-5F85-A3B1-3A5C743FB2C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5880409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 purple">
    <p:bg>
      <p:bgPr>
        <a:solidFill>
          <a:schemeClr val="accent1"/>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A045BB6-309F-13B9-3EA8-D3C2BDCD81AC}"/>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1DCADF1A-11E2-04C9-98DE-D3A624DAA3E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B8E9C8CC-EE14-EBAE-BEB0-59850382E00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2103438"/>
            <a:ext cx="7271704" cy="3884612"/>
          </a:xfrm>
          <a:noFill/>
        </p:spPr>
        <p:txBody>
          <a:bodyPr anchor="t" anchorCtr="0">
            <a:normAutofit/>
          </a:bodyPr>
          <a:lstStyle>
            <a:lvl1pPr marL="0" indent="0">
              <a:buSzPct val="200000"/>
              <a:buFont typeface="Source Sans Pro Light" panose="020B0403030403020204" pitchFamily="34" charset="0"/>
              <a:buNone/>
              <a:defRPr sz="60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183144E0-FCF4-4AED-975D-4D0DD620D728}"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Tree>
    <p:extLst>
      <p:ext uri="{BB962C8B-B14F-4D97-AF65-F5344CB8AC3E}">
        <p14:creationId xmlns:p14="http://schemas.microsoft.com/office/powerpoint/2010/main" val="40604804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ement - whit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AC4F764-4B0C-38CF-0E84-C122A5C27E53}"/>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EE349366-8435-0031-67D0-86ABA5957473}"/>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21B6C233-6E62-46B2-3715-4EF06CABFAA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C9E8EFB1-EC8D-44F7-86EC-FC6A4DA7B15D}"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605319EB-0E73-B706-02E1-25511D373DA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40443579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ement - teal">
    <p:bg>
      <p:bgPr>
        <a:solidFill>
          <a:schemeClr val="accent2"/>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59A0F08-5284-0B5F-B533-E93067DCC0AA}"/>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B0486E47-89C0-1B02-3E0F-0580B5B6291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2D1277E0-70D1-346D-50E6-D60172F8DA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E8335756-F00A-4B96-8767-E09D597A11F8}"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Tree>
    <p:extLst>
      <p:ext uri="{BB962C8B-B14F-4D97-AF65-F5344CB8AC3E}">
        <p14:creationId xmlns:p14="http://schemas.microsoft.com/office/powerpoint/2010/main" val="38700209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 green">
    <p:bg>
      <p:bgPr>
        <a:solidFill>
          <a:schemeClr val="accent3"/>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044BD4E-9639-F4C9-ECAE-A29C8234D33A}"/>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DC585449-C2C0-ABED-5092-82BCC1E64D6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AA6484F6-4E17-7909-8386-9D33CC35D6E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9CB18138-CCB6-47EC-8905-ED481841FFA3}"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Tree>
    <p:extLst>
      <p:ext uri="{BB962C8B-B14F-4D97-AF65-F5344CB8AC3E}">
        <p14:creationId xmlns:p14="http://schemas.microsoft.com/office/powerpoint/2010/main" val="35213807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ement - yellow">
    <p:bg>
      <p:bgPr>
        <a:solidFill>
          <a:schemeClr val="accent4"/>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BDAE57E-3766-0F15-5053-EB7AFC2D8288}"/>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A638D14B-7499-4AB5-2898-2A3631254F5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0C8F974C-889C-F839-E782-4CDADDB438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F68EF78D-D4AA-4675-9ED7-CBA3BB8E76DB}"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Tree>
    <p:extLst>
      <p:ext uri="{BB962C8B-B14F-4D97-AF65-F5344CB8AC3E}">
        <p14:creationId xmlns:p14="http://schemas.microsoft.com/office/powerpoint/2010/main" val="29573680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ement - orange">
    <p:bg>
      <p:bgPr>
        <a:solidFill>
          <a:schemeClr val="accent5"/>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EFDF03-5797-8400-0A4B-5B5E7DBEEBCD}"/>
              </a:ext>
            </a:extLst>
          </p:cNvPr>
          <p:cNvGrpSpPr/>
          <p:nvPr userDrawn="1"/>
        </p:nvGrpSpPr>
        <p:grpSpPr>
          <a:xfrm>
            <a:off x="1" y="6309994"/>
            <a:ext cx="12192000" cy="548006"/>
            <a:chOff x="1" y="6309994"/>
            <a:chExt cx="12192000" cy="548006"/>
          </a:xfrm>
        </p:grpSpPr>
        <p:sp>
          <p:nvSpPr>
            <p:cNvPr id="8" name="Rectangle 7">
              <a:extLst>
                <a:ext uri="{FF2B5EF4-FFF2-40B4-BE49-F238E27FC236}">
                  <a16:creationId xmlns:a16="http://schemas.microsoft.com/office/drawing/2014/main" id="{0C756CF5-1C80-1C94-A948-DC3DAC0D025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9" name="Picture 8">
              <a:extLst>
                <a:ext uri="{FF2B5EF4-FFF2-40B4-BE49-F238E27FC236}">
                  <a16:creationId xmlns:a16="http://schemas.microsoft.com/office/drawing/2014/main" id="{4C4EE165-35E3-20E4-4D31-C8116A6C1C1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fld id="{620A784B-1D1C-4CDB-ACA8-F67B7A75A9B6}" type="datetime1">
              <a:rPr lang="en-US" smtClean="0"/>
              <a:t>9/21/25</a:t>
            </a:fld>
            <a:endParaRPr lang="en-US"/>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(6) Hall-Beyer 2017</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AD2691DE-6ED0-9F06-DB18-DFB9E1CA45F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6695863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 statistic - purple">
    <p:bg>
      <p:bgPr>
        <a:solidFill>
          <a:schemeClr val="accent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3E23288-8202-B948-AE0F-29EC53636764}"/>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6D1F02B0-C4CA-D368-D48D-2750B02599A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CCF29B73-C1F3-6DB1-F353-ED312FCC07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BFD599C9-8A41-4717-BE34-191B520F8ED8}"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bg1"/>
                </a:solidFill>
                <a:latin typeface="+mn-lt"/>
              </a:defRPr>
            </a:lvl1pPr>
            <a:lvl2pPr marL="0" indent="0">
              <a:buNone/>
              <a:defRPr sz="17200" b="0">
                <a:solidFill>
                  <a:schemeClr val="bg1"/>
                </a:solidFill>
                <a:latin typeface="+mn-lt"/>
              </a:defRPr>
            </a:lvl2pPr>
            <a:lvl3pPr marL="0" indent="0">
              <a:buNone/>
              <a:defRPr sz="14400" b="0">
                <a:solidFill>
                  <a:schemeClr val="bg1"/>
                </a:solidFill>
                <a:latin typeface="+mn-lt"/>
              </a:defRPr>
            </a:lvl3pPr>
            <a:lvl4pPr marL="0" indent="0">
              <a:buNone/>
              <a:defRPr sz="14400" b="0">
                <a:solidFill>
                  <a:schemeClr val="bg1"/>
                </a:solidFill>
                <a:latin typeface="+mn-lt"/>
              </a:defRPr>
            </a:lvl4pPr>
            <a:lvl5pPr marL="0" indent="0">
              <a:buNone/>
              <a:tabLst/>
              <a:defRPr sz="14400" b="0">
                <a:solidFill>
                  <a:schemeClr val="bg1"/>
                </a:solidFill>
                <a:latin typeface="+mn-lt"/>
              </a:defRPr>
            </a:lvl5pPr>
            <a:lvl6pPr marL="0" indent="0">
              <a:buNone/>
              <a:defRPr sz="14400" b="0">
                <a:solidFill>
                  <a:schemeClr val="bg1"/>
                </a:solidFill>
                <a:latin typeface="+mn-lt"/>
              </a:defRPr>
            </a:lvl6pPr>
            <a:lvl7pPr marL="0" indent="0">
              <a:buNone/>
              <a:defRPr sz="14400" b="0">
                <a:solidFill>
                  <a:schemeClr val="bg1"/>
                </a:solidFill>
                <a:latin typeface="+mn-lt"/>
              </a:defRPr>
            </a:lvl7pPr>
            <a:lvl8pPr marL="0" indent="0">
              <a:buNone/>
              <a:defRPr sz="14400" b="0">
                <a:solidFill>
                  <a:schemeClr val="bg1"/>
                </a:solidFill>
                <a:latin typeface="+mn-lt"/>
              </a:defRPr>
            </a:lvl8pPr>
            <a:lvl9pPr marL="0" indent="0">
              <a:buNone/>
              <a:defRPr sz="144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4" name="Straight Connector 3">
            <a:extLst>
              <a:ext uri="{FF2B5EF4-FFF2-40B4-BE49-F238E27FC236}">
                <a16:creationId xmlns:a16="http://schemas.microsoft.com/office/drawing/2014/main" id="{C1CC07B9-9505-0B30-D600-32D4DE9E17F0}"/>
              </a:ext>
            </a:extLst>
          </p:cNvPr>
          <p:cNvCxnSpPr/>
          <p:nvPr userDrawn="1"/>
        </p:nvCxnSpPr>
        <p:spPr>
          <a:xfrm>
            <a:off x="517525" y="5075765"/>
            <a:ext cx="55784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C0BB8C7-C69A-CBD0-E2B2-9D30B466A51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6569001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statistic - whit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C73E6DE-907E-6F7A-7BB3-24CD9C8A593B}"/>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8B564BF2-8D3E-5DB7-E9BD-35698358FD2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BABE3DDC-386B-ECEB-523C-C996BC88077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C3A1F855-61C3-4DAE-85D2-CB2B21A82768}"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accent1"/>
                </a:solidFill>
                <a:latin typeface="+mn-lt"/>
              </a:defRPr>
            </a:lvl1pPr>
            <a:lvl2pPr marL="0" indent="0">
              <a:buNone/>
              <a:defRPr sz="17200" b="0">
                <a:solidFill>
                  <a:schemeClr val="accent1"/>
                </a:solidFill>
                <a:latin typeface="+mn-lt"/>
              </a:defRPr>
            </a:lvl2pPr>
            <a:lvl3pPr marL="0" indent="0">
              <a:buNone/>
              <a:defRPr sz="14400" b="0">
                <a:solidFill>
                  <a:schemeClr val="accent1"/>
                </a:solidFill>
                <a:latin typeface="+mn-lt"/>
              </a:defRPr>
            </a:lvl3pPr>
            <a:lvl4pPr marL="0" indent="0">
              <a:buNone/>
              <a:defRPr sz="14400" b="0">
                <a:solidFill>
                  <a:schemeClr val="accent1"/>
                </a:solidFill>
                <a:latin typeface="+mn-lt"/>
              </a:defRPr>
            </a:lvl4pPr>
            <a:lvl5pPr marL="0" indent="0">
              <a:buNone/>
              <a:tabLst/>
              <a:defRPr sz="14400" b="0">
                <a:solidFill>
                  <a:schemeClr val="accent1"/>
                </a:solidFill>
                <a:latin typeface="+mn-lt"/>
              </a:defRPr>
            </a:lvl5pPr>
            <a:lvl6pPr marL="0" indent="0">
              <a:buNone/>
              <a:defRPr sz="14400" b="0">
                <a:solidFill>
                  <a:schemeClr val="accent1"/>
                </a:solidFill>
                <a:latin typeface="+mn-lt"/>
              </a:defRPr>
            </a:lvl6pPr>
            <a:lvl7pPr marL="0" indent="0">
              <a:buNone/>
              <a:defRPr sz="14400" b="0">
                <a:solidFill>
                  <a:schemeClr val="accent1"/>
                </a:solidFill>
                <a:latin typeface="+mn-lt"/>
              </a:defRPr>
            </a:lvl7pPr>
            <a:lvl8pPr marL="0" indent="0">
              <a:buNone/>
              <a:defRPr sz="14400" b="0">
                <a:solidFill>
                  <a:schemeClr val="accent1"/>
                </a:solidFill>
                <a:latin typeface="+mn-lt"/>
              </a:defRPr>
            </a:lvl8pPr>
            <a:lvl9pPr marL="0" indent="0">
              <a:buNone/>
              <a:defRPr sz="144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504CBD6F-D5CB-FE13-6008-6F16DEF3CEEA}"/>
              </a:ext>
            </a:extLst>
          </p:cNvPr>
          <p:cNvCxnSpPr/>
          <p:nvPr userDrawn="1"/>
        </p:nvCxnSpPr>
        <p:spPr>
          <a:xfrm>
            <a:off x="517525" y="5075765"/>
            <a:ext cx="557847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5C94062-70CF-2736-2ED7-A8AF86A8B07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26653603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statistics - purple">
    <p:bg>
      <p:bgPr>
        <a:solidFill>
          <a:schemeClr val="accent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52B5BF2-BF08-2EC4-6F8A-BDEBD6B5C721}"/>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DCAC23C8-DF6E-C356-D287-347E06B27BF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3E0F826E-A29E-7573-0B43-A044322F490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5504"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50B6678B-4300-463A-8474-6DBFF69E30F1}"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5504"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6" y="4140962"/>
            <a:ext cx="3390094"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2" name="Text Placeholder 2">
            <a:extLst>
              <a:ext uri="{FF2B5EF4-FFF2-40B4-BE49-F238E27FC236}">
                <a16:creationId xmlns:a16="http://schemas.microsoft.com/office/drawing/2014/main" id="{B7790BB3-2662-0DCB-8F70-6B7C3CC70C46}"/>
              </a:ext>
            </a:extLst>
          </p:cNvPr>
          <p:cNvSpPr>
            <a:spLocks noGrp="1"/>
          </p:cNvSpPr>
          <p:nvPr>
            <p:ph type="body" idx="125"/>
          </p:nvPr>
        </p:nvSpPr>
        <p:spPr>
          <a:xfrm>
            <a:off x="4414463"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Text Placeholder 2">
            <a:extLst>
              <a:ext uri="{FF2B5EF4-FFF2-40B4-BE49-F238E27FC236}">
                <a16:creationId xmlns:a16="http://schemas.microsoft.com/office/drawing/2014/main" id="{CB42AE3F-722F-64D4-B233-1B0427B8D407}"/>
              </a:ext>
            </a:extLst>
          </p:cNvPr>
          <p:cNvSpPr>
            <a:spLocks noGrp="1"/>
          </p:cNvSpPr>
          <p:nvPr>
            <p:ph type="body" idx="126"/>
          </p:nvPr>
        </p:nvSpPr>
        <p:spPr>
          <a:xfrm>
            <a:off x="4414463"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6" name="Text Placeholder 4">
            <a:extLst>
              <a:ext uri="{FF2B5EF4-FFF2-40B4-BE49-F238E27FC236}">
                <a16:creationId xmlns:a16="http://schemas.microsoft.com/office/drawing/2014/main" id="{47CBE01C-CFC3-4CE4-FF05-0A15F13822D0}"/>
              </a:ext>
            </a:extLst>
          </p:cNvPr>
          <p:cNvSpPr>
            <a:spLocks noGrp="1"/>
          </p:cNvSpPr>
          <p:nvPr>
            <p:ph type="body" sz="quarter" idx="127"/>
          </p:nvPr>
        </p:nvSpPr>
        <p:spPr>
          <a:xfrm>
            <a:off x="4413829"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13" name="Text Placeholder 2">
            <a:extLst>
              <a:ext uri="{FF2B5EF4-FFF2-40B4-BE49-F238E27FC236}">
                <a16:creationId xmlns:a16="http://schemas.microsoft.com/office/drawing/2014/main" id="{C7EB732F-3B04-133A-4BC0-7A07922A6A3B}"/>
              </a:ext>
            </a:extLst>
          </p:cNvPr>
          <p:cNvSpPr>
            <a:spLocks noGrp="1"/>
          </p:cNvSpPr>
          <p:nvPr>
            <p:ph type="body" idx="128"/>
          </p:nvPr>
        </p:nvSpPr>
        <p:spPr>
          <a:xfrm>
            <a:off x="8291831"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 Placeholder 2">
            <a:extLst>
              <a:ext uri="{FF2B5EF4-FFF2-40B4-BE49-F238E27FC236}">
                <a16:creationId xmlns:a16="http://schemas.microsoft.com/office/drawing/2014/main" id="{3DB3299F-9EE4-DD8F-3A6F-192431EEB3C4}"/>
              </a:ext>
            </a:extLst>
          </p:cNvPr>
          <p:cNvSpPr>
            <a:spLocks noGrp="1"/>
          </p:cNvSpPr>
          <p:nvPr>
            <p:ph type="body" idx="129"/>
          </p:nvPr>
        </p:nvSpPr>
        <p:spPr>
          <a:xfrm>
            <a:off x="8291831"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15" name="Text Placeholder 4">
            <a:extLst>
              <a:ext uri="{FF2B5EF4-FFF2-40B4-BE49-F238E27FC236}">
                <a16:creationId xmlns:a16="http://schemas.microsoft.com/office/drawing/2014/main" id="{0E400AC6-A32D-02A3-FD00-29A43AC85E12}"/>
              </a:ext>
            </a:extLst>
          </p:cNvPr>
          <p:cNvSpPr>
            <a:spLocks noGrp="1"/>
          </p:cNvSpPr>
          <p:nvPr>
            <p:ph type="body" sz="quarter" idx="130"/>
          </p:nvPr>
        </p:nvSpPr>
        <p:spPr>
          <a:xfrm>
            <a:off x="8291197"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DBBAAC5-CC10-A1F2-D4CF-91F1C8B82770}"/>
              </a:ext>
            </a:extLst>
          </p:cNvPr>
          <p:cNvCxnSpPr>
            <a:cxnSpLocks/>
          </p:cNvCxnSpPr>
          <p:nvPr userDrawn="1"/>
        </p:nvCxnSpPr>
        <p:spPr>
          <a:xfrm>
            <a:off x="517525"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FC8504-5367-9653-14DC-739620BFFB82}"/>
              </a:ext>
            </a:extLst>
          </p:cNvPr>
          <p:cNvCxnSpPr>
            <a:cxnSpLocks/>
          </p:cNvCxnSpPr>
          <p:nvPr userDrawn="1"/>
        </p:nvCxnSpPr>
        <p:spPr>
          <a:xfrm>
            <a:off x="4418528"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B0B6333-AFDB-50A7-593F-122F0797D172}"/>
              </a:ext>
            </a:extLst>
          </p:cNvPr>
          <p:cNvCxnSpPr>
            <a:cxnSpLocks/>
          </p:cNvCxnSpPr>
          <p:nvPr userDrawn="1"/>
        </p:nvCxnSpPr>
        <p:spPr>
          <a:xfrm>
            <a:off x="8291197"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874F3E7-F845-CB48-1FE6-51FCF7D71B8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961460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42B746-6320-4087-93D0-9E037F6E318F}" type="datetime1">
              <a:rPr lang="en-US" smtClean="0"/>
              <a:t>9/21/25</a:t>
            </a:fld>
            <a:endParaRPr lang="en-US"/>
          </a:p>
        </p:txBody>
      </p:sp>
      <p:sp>
        <p:nvSpPr>
          <p:cNvPr id="8" name="Footer Placeholder 7"/>
          <p:cNvSpPr>
            <a:spLocks noGrp="1"/>
          </p:cNvSpPr>
          <p:nvPr>
            <p:ph type="ftr" sz="quarter" idx="11"/>
          </p:nvPr>
        </p:nvSpPr>
        <p:spPr/>
        <p:txBody>
          <a:bodyPr/>
          <a:lstStyle/>
          <a:p>
            <a:r>
              <a:rPr lang="en-US"/>
              <a:t>(6) Hall-Beyer 2017</a:t>
            </a:r>
          </a:p>
        </p:txBody>
      </p:sp>
      <p:sp>
        <p:nvSpPr>
          <p:cNvPr id="9" name="Slide Number Placeholder 8"/>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23571037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statistics - whit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AB551FA-2DC3-E46A-4B43-D5E7F2FF4C93}"/>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826C5F5-33D9-7EDD-9D5F-1E8B1FBC561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98B57E60-2C9C-B668-8B47-D86C065109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905E6880-17C8-48E6-807B-B1730216AD2F}"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4140962"/>
            <a:ext cx="3383280" cy="1847088"/>
          </a:xfrm>
        </p:spPr>
        <p:txBody>
          <a:bodyPr/>
          <a:lstStyle/>
          <a:p>
            <a:pPr lvl="0"/>
            <a:r>
              <a:rPr lang="en-US"/>
              <a:t>Click to edit Master text styles</a:t>
            </a:r>
          </a:p>
          <a:p>
            <a:pPr lvl="1"/>
            <a:r>
              <a:rPr lang="en-US"/>
              <a:t>Second level</a:t>
            </a:r>
          </a:p>
        </p:txBody>
      </p:sp>
      <p:sp>
        <p:nvSpPr>
          <p:cNvPr id="21" name="Text Placeholder 2">
            <a:extLst>
              <a:ext uri="{FF2B5EF4-FFF2-40B4-BE49-F238E27FC236}">
                <a16:creationId xmlns:a16="http://schemas.microsoft.com/office/drawing/2014/main" id="{22829B64-B9E3-6F87-6E3A-902347095395}"/>
              </a:ext>
            </a:extLst>
          </p:cNvPr>
          <p:cNvSpPr>
            <a:spLocks noGrp="1"/>
          </p:cNvSpPr>
          <p:nvPr>
            <p:ph type="body" idx="125"/>
          </p:nvPr>
        </p:nvSpPr>
        <p:spPr>
          <a:xfrm>
            <a:off x="4413828"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22" name="Text Placeholder 2">
            <a:extLst>
              <a:ext uri="{FF2B5EF4-FFF2-40B4-BE49-F238E27FC236}">
                <a16:creationId xmlns:a16="http://schemas.microsoft.com/office/drawing/2014/main" id="{11B07066-EEE2-B4DF-0D1C-E6DA89E162E0}"/>
              </a:ext>
            </a:extLst>
          </p:cNvPr>
          <p:cNvSpPr>
            <a:spLocks noGrp="1"/>
          </p:cNvSpPr>
          <p:nvPr>
            <p:ph type="body" idx="126"/>
          </p:nvPr>
        </p:nvSpPr>
        <p:spPr>
          <a:xfrm>
            <a:off x="441382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23" name="Text Placeholder 4">
            <a:extLst>
              <a:ext uri="{FF2B5EF4-FFF2-40B4-BE49-F238E27FC236}">
                <a16:creationId xmlns:a16="http://schemas.microsoft.com/office/drawing/2014/main" id="{C0B0B95A-9E07-BCF7-E71F-6784D74F94C1}"/>
              </a:ext>
            </a:extLst>
          </p:cNvPr>
          <p:cNvSpPr>
            <a:spLocks noGrp="1"/>
          </p:cNvSpPr>
          <p:nvPr>
            <p:ph type="body" sz="quarter" idx="127"/>
          </p:nvPr>
        </p:nvSpPr>
        <p:spPr>
          <a:xfrm>
            <a:off x="4413195" y="4140962"/>
            <a:ext cx="3383280" cy="1847088"/>
          </a:xfrm>
        </p:spPr>
        <p:txBody>
          <a:bodyPr/>
          <a:lstStyle/>
          <a:p>
            <a:pPr lvl="0"/>
            <a:r>
              <a:rPr lang="en-US"/>
              <a:t>Click to edit Master text styles</a:t>
            </a:r>
          </a:p>
          <a:p>
            <a:pPr lvl="1"/>
            <a:r>
              <a:rPr lang="en-US"/>
              <a:t>Second level</a:t>
            </a:r>
          </a:p>
        </p:txBody>
      </p:sp>
      <p:sp>
        <p:nvSpPr>
          <p:cNvPr id="24" name="Text Placeholder 2">
            <a:extLst>
              <a:ext uri="{FF2B5EF4-FFF2-40B4-BE49-F238E27FC236}">
                <a16:creationId xmlns:a16="http://schemas.microsoft.com/office/drawing/2014/main" id="{DD0DAC92-4ECE-1DA0-72FF-4ABA73034978}"/>
              </a:ext>
            </a:extLst>
          </p:cNvPr>
          <p:cNvSpPr>
            <a:spLocks noGrp="1"/>
          </p:cNvSpPr>
          <p:nvPr>
            <p:ph type="body" idx="128"/>
          </p:nvPr>
        </p:nvSpPr>
        <p:spPr>
          <a:xfrm>
            <a:off x="8286433"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57" name="Text Placeholder 2">
            <a:extLst>
              <a:ext uri="{FF2B5EF4-FFF2-40B4-BE49-F238E27FC236}">
                <a16:creationId xmlns:a16="http://schemas.microsoft.com/office/drawing/2014/main" id="{E9563463-F59E-5CB5-BB28-23C1351BDC76}"/>
              </a:ext>
            </a:extLst>
          </p:cNvPr>
          <p:cNvSpPr>
            <a:spLocks noGrp="1"/>
          </p:cNvSpPr>
          <p:nvPr>
            <p:ph type="body" idx="129"/>
          </p:nvPr>
        </p:nvSpPr>
        <p:spPr>
          <a:xfrm>
            <a:off x="8286433"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8" name="Text Placeholder 4">
            <a:extLst>
              <a:ext uri="{FF2B5EF4-FFF2-40B4-BE49-F238E27FC236}">
                <a16:creationId xmlns:a16="http://schemas.microsoft.com/office/drawing/2014/main" id="{4F8193EB-878A-FD88-E58A-23BC14A976EF}"/>
              </a:ext>
            </a:extLst>
          </p:cNvPr>
          <p:cNvSpPr>
            <a:spLocks noGrp="1"/>
          </p:cNvSpPr>
          <p:nvPr>
            <p:ph type="body" sz="quarter" idx="130"/>
          </p:nvPr>
        </p:nvSpPr>
        <p:spPr>
          <a:xfrm>
            <a:off x="8285799" y="4140962"/>
            <a:ext cx="3383280" cy="1847088"/>
          </a:xfrm>
        </p:spPr>
        <p:txBody>
          <a:body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382A48C9-13C5-409E-FABF-01BEF27D686F}"/>
              </a:ext>
            </a:extLst>
          </p:cNvPr>
          <p:cNvCxnSpPr>
            <a:cxnSpLocks/>
          </p:cNvCxnSpPr>
          <p:nvPr userDrawn="1"/>
        </p:nvCxnSpPr>
        <p:spPr>
          <a:xfrm>
            <a:off x="517525"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DD77F2C-D8AA-3869-B7E5-9C6AB3635707}"/>
              </a:ext>
            </a:extLst>
          </p:cNvPr>
          <p:cNvCxnSpPr>
            <a:cxnSpLocks/>
          </p:cNvCxnSpPr>
          <p:nvPr userDrawn="1"/>
        </p:nvCxnSpPr>
        <p:spPr>
          <a:xfrm>
            <a:off x="4422656"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29DF8D0-8F0E-2785-83D6-17FDC2B8C45C}"/>
              </a:ext>
            </a:extLst>
          </p:cNvPr>
          <p:cNvCxnSpPr>
            <a:cxnSpLocks/>
          </p:cNvCxnSpPr>
          <p:nvPr userDrawn="1"/>
        </p:nvCxnSpPr>
        <p:spPr>
          <a:xfrm>
            <a:off x="8279449"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1CAA784-D004-9288-9F61-A260561A5C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37727490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  box content - purpl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00F465A-B850-A35A-183D-14CCBD5518F8}"/>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EADD9AB3-D007-59AE-B1B8-68289BE3C1F6}"/>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EA3A6315-6441-23E6-D6EE-293321CDC72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bwMode="white">
          <a:xfrm>
            <a:off x="8289924" y="1490963"/>
            <a:ext cx="3379787" cy="4636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041B6C69-37E7-4CDF-87C6-A9AFF023D7F8}"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Box 13">
            <a:extLst>
              <a:ext uri="{FF2B5EF4-FFF2-40B4-BE49-F238E27FC236}">
                <a16:creationId xmlns:a16="http://schemas.microsoft.com/office/drawing/2014/main" id="{37112C6C-380A-D4A6-0EFD-95B611F257C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
        <p:nvSpPr>
          <p:cNvPr id="16" name="Text Placeholder 4">
            <a:extLst>
              <a:ext uri="{FF2B5EF4-FFF2-40B4-BE49-F238E27FC236}">
                <a16:creationId xmlns:a16="http://schemas.microsoft.com/office/drawing/2014/main" id="{A6ACE12B-FDBC-275A-1992-AC03E26AB1CC}"/>
              </a:ext>
            </a:extLst>
          </p:cNvPr>
          <p:cNvSpPr>
            <a:spLocks noGrp="1"/>
          </p:cNvSpPr>
          <p:nvPr>
            <p:ph type="body" sz="quarter" idx="130"/>
          </p:nvPr>
        </p:nvSpPr>
        <p:spPr>
          <a:xfrm>
            <a:off x="8439053" y="2103438"/>
            <a:ext cx="30815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510758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box content - gra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B924B98-47FF-5E7A-60C0-A69107FD5D62}"/>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8AF13E57-9136-11DA-0E5F-7656A607025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41065A03-E633-BCA1-0FFB-ACEAF15847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a:xfrm>
            <a:off x="8289924"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9E559548-F748-4D75-9215-12AB9438FEB3}"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Box 15">
            <a:extLst>
              <a:ext uri="{FF2B5EF4-FFF2-40B4-BE49-F238E27FC236}">
                <a16:creationId xmlns:a16="http://schemas.microsoft.com/office/drawing/2014/main" id="{A8ED15D1-44AE-3B4A-E9E1-2F997C97B42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
        <p:nvSpPr>
          <p:cNvPr id="14" name="Text Placeholder 4">
            <a:extLst>
              <a:ext uri="{FF2B5EF4-FFF2-40B4-BE49-F238E27FC236}">
                <a16:creationId xmlns:a16="http://schemas.microsoft.com/office/drawing/2014/main" id="{A229D827-7BAC-242D-A2AE-5EAD64617C3B}"/>
              </a:ext>
            </a:extLst>
          </p:cNvPr>
          <p:cNvSpPr>
            <a:spLocks noGrp="1"/>
          </p:cNvSpPr>
          <p:nvPr>
            <p:ph type="body" sz="quarter" idx="130"/>
          </p:nvPr>
        </p:nvSpPr>
        <p:spPr>
          <a:xfrm>
            <a:off x="8439053" y="2103438"/>
            <a:ext cx="3081528" cy="388461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sp>
        <p:nvSpPr>
          <p:cNvPr id="15" name="Text Placeholder 2">
            <a:extLst>
              <a:ext uri="{FF2B5EF4-FFF2-40B4-BE49-F238E27FC236}">
                <a16:creationId xmlns:a16="http://schemas.microsoft.com/office/drawing/2014/main" id="{972D85C8-8D61-FFB4-73AA-5A889D42D902}"/>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tx1"/>
                </a:solidFill>
                <a:latin typeface="Source Sans Pro SemiBold" panose="020B0603030403020204" pitchFamily="34" charset="0"/>
              </a:defRPr>
            </a:lvl2pPr>
            <a:lvl3pPr marL="0" indent="0">
              <a:buNone/>
              <a:defRPr sz="1600" b="0">
                <a:solidFill>
                  <a:schemeClr val="tx1"/>
                </a:solidFill>
                <a:latin typeface="Source Sans Pro SemiBold" panose="020B0603030403020204" pitchFamily="34" charset="0"/>
              </a:defRPr>
            </a:lvl3pPr>
            <a:lvl4pPr marL="0" indent="0">
              <a:buNone/>
              <a:defRPr sz="1600" b="0">
                <a:solidFill>
                  <a:schemeClr val="tx1"/>
                </a:solidFill>
                <a:latin typeface="Source Sans Pro SemiBold" panose="020B0603030403020204" pitchFamily="34" charset="0"/>
              </a:defRPr>
            </a:lvl4pPr>
            <a:lvl5pPr marL="0" indent="0">
              <a:buNone/>
              <a:tabLst/>
              <a:defRPr sz="1600" b="0">
                <a:solidFill>
                  <a:schemeClr val="tx1"/>
                </a:solidFill>
                <a:latin typeface="Source Sans Pro SemiBold" panose="020B0603030403020204" pitchFamily="34" charset="0"/>
              </a:defRPr>
            </a:lvl5pPr>
            <a:lvl6pPr marL="0" indent="0">
              <a:buNone/>
              <a:defRPr sz="1600" b="0">
                <a:solidFill>
                  <a:schemeClr val="tx1"/>
                </a:solidFill>
                <a:latin typeface="Source Sans Pro SemiBold" panose="020B0603030403020204" pitchFamily="34" charset="0"/>
              </a:defRPr>
            </a:lvl6pPr>
            <a:lvl7pPr marL="0" indent="0">
              <a:buNone/>
              <a:defRPr sz="1600" b="0">
                <a:solidFill>
                  <a:schemeClr val="tx1"/>
                </a:solidFill>
                <a:latin typeface="Source Sans Pro SemiBold" panose="020B0603030403020204" pitchFamily="34" charset="0"/>
              </a:defRPr>
            </a:lvl7pPr>
            <a:lvl8pPr marL="0" indent="0">
              <a:buNone/>
              <a:defRPr sz="1600" b="0">
                <a:solidFill>
                  <a:schemeClr val="tx1"/>
                </a:solidFill>
                <a:latin typeface="Source Sans Pro SemiBold" panose="020B0603030403020204" pitchFamily="34" charset="0"/>
              </a:defRPr>
            </a:lvl8pPr>
            <a:lvl9pPr marL="0" indent="0">
              <a:buNone/>
              <a:defRPr sz="1600" b="0">
                <a:solidFill>
                  <a:schemeClr val="tx1"/>
                </a:solidFill>
                <a:latin typeface="Source Sans Pro SemiBold" panose="020B0603030403020204" pitchFamily="34" charset="0"/>
              </a:defRPr>
            </a:lvl9pPr>
          </a:lstStyle>
          <a:p>
            <a:pPr lvl="0"/>
            <a:r>
              <a:rPr lang="en-US"/>
              <a:t>Click to edit Master text styles</a:t>
            </a:r>
          </a:p>
        </p:txBody>
      </p:sp>
    </p:spTree>
    <p:extLst>
      <p:ext uri="{BB962C8B-B14F-4D97-AF65-F5344CB8AC3E}">
        <p14:creationId xmlns:p14="http://schemas.microsoft.com/office/powerpoint/2010/main" val="37724958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 column content + takeawa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B2DAB5-5724-B5D4-AFED-8975051F04F4}"/>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5A9F1DE1-D80A-25A6-E731-EA9CF5F1BBF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2075F256-727B-7E2B-069C-755926282B1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7"/>
            <a:ext cx="11154600"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0DA2535D-85B7-4528-AD38-D4C759EA824D}"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2">
            <a:extLst>
              <a:ext uri="{FF2B5EF4-FFF2-40B4-BE49-F238E27FC236}">
                <a16:creationId xmlns:a16="http://schemas.microsoft.com/office/drawing/2014/main" id="{4666323C-FD55-507A-64A8-EFDF8D55B1BC}"/>
              </a:ext>
            </a:extLst>
          </p:cNvPr>
          <p:cNvSpPr>
            <a:spLocks noGrp="1"/>
          </p:cNvSpPr>
          <p:nvPr>
            <p:ph type="body" idx="13"/>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3" name="TextBox 12">
            <a:extLst>
              <a:ext uri="{FF2B5EF4-FFF2-40B4-BE49-F238E27FC236}">
                <a16:creationId xmlns:a16="http://schemas.microsoft.com/office/drawing/2014/main" id="{1601DBA3-E4B0-13A4-B011-61BBF2B57FA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40005671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 column content + takeawa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89C92CD-57A5-ADEC-F155-28B9B035B2D3}"/>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E224F068-B840-2B47-599C-1349DA11C51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5CE34408-789B-EFD6-E07F-8CC34336529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E31C523D-88BF-49A0-A397-447CDCA2E261}"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
            <a:extLst>
              <a:ext uri="{FF2B5EF4-FFF2-40B4-BE49-F238E27FC236}">
                <a16:creationId xmlns:a16="http://schemas.microsoft.com/office/drawing/2014/main" id="{7C7099F5-60C3-8A6F-7821-033CA3BF14D8}"/>
              </a:ext>
            </a:extLst>
          </p:cNvPr>
          <p:cNvSpPr>
            <a:spLocks noGrp="1"/>
          </p:cNvSpPr>
          <p:nvPr>
            <p:ph type="body" idx="15"/>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57851C35-8013-E3EA-16FA-A1C642D0214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17513372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 column content + takeawa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1FB93CB-B579-8507-E704-ED4F64C2C3AB}"/>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B53CC123-237D-28F3-83D1-8C15AB6E24F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Source Sans Pro" panose="020B0503030403020204" pitchFamily="34" charset="0"/>
              </a:endParaRPr>
            </a:p>
          </p:txBody>
        </p:sp>
        <p:pic>
          <p:nvPicPr>
            <p:cNvPr id="12" name="Picture 11">
              <a:extLst>
                <a:ext uri="{FF2B5EF4-FFF2-40B4-BE49-F238E27FC236}">
                  <a16:creationId xmlns:a16="http://schemas.microsoft.com/office/drawing/2014/main" id="{F243F570-9F73-3740-91BB-663F32D00B6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7163" y="6354199"/>
              <a:ext cx="1344168" cy="458694"/>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fld id="{7276632D-B03B-42AB-922C-183EECBCF671}" type="datetime1">
              <a:rPr lang="en-US" smtClean="0"/>
              <a:t>9/21/25</a:t>
            </a:fld>
            <a:endParaRPr lang="en-US"/>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(6) Hall-Beyer 2017</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2"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1"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77222" y="1643063"/>
            <a:ext cx="338137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77221" y="2103438"/>
            <a:ext cx="3381377"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
            <a:extLst>
              <a:ext uri="{FF2B5EF4-FFF2-40B4-BE49-F238E27FC236}">
                <a16:creationId xmlns:a16="http://schemas.microsoft.com/office/drawing/2014/main" id="{74489847-6420-2FF3-4757-E02C39DDC713}"/>
              </a:ext>
            </a:extLst>
          </p:cNvPr>
          <p:cNvSpPr>
            <a:spLocks noGrp="1"/>
          </p:cNvSpPr>
          <p:nvPr>
            <p:ph type="body" idx="17"/>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B44747FE-9905-C1E1-1A7C-C710192C16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a:t> © 2023 GE HealthCare. GE is a trademark of General Electric Company used under trademark license.</a:t>
            </a:r>
          </a:p>
        </p:txBody>
      </p:sp>
    </p:spTree>
    <p:extLst>
      <p:ext uri="{BB962C8B-B14F-4D97-AF65-F5344CB8AC3E}">
        <p14:creationId xmlns:p14="http://schemas.microsoft.com/office/powerpoint/2010/main" val="4648978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8AF33ED-DEBD-401C-B12B-DB18905331BC}"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42AAFD7B-8827-45D9-8F67-01BB8BFDC391}" type="slidenum">
              <a:rPr lang="en-US" smtClean="0"/>
              <a:t>‹#›</a:t>
            </a:fld>
            <a:endParaRPr lang="en-US"/>
          </a:p>
        </p:txBody>
      </p:sp>
    </p:spTree>
    <p:extLst>
      <p:ext uri="{BB962C8B-B14F-4D97-AF65-F5344CB8AC3E}">
        <p14:creationId xmlns:p14="http://schemas.microsoft.com/office/powerpoint/2010/main" val="25899507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12725"/>
            <a:ext cx="10515600" cy="777875"/>
          </a:xfrm>
        </p:spPr>
        <p:txBody>
          <a:bodyPr/>
          <a:lstStyle/>
          <a:p>
            <a:r>
              <a:rPr lang="en-US"/>
              <a:t>Click to edit Master title style</a:t>
            </a:r>
          </a:p>
        </p:txBody>
      </p:sp>
      <p:sp>
        <p:nvSpPr>
          <p:cNvPr id="3" name="Content Placeholder 2"/>
          <p:cNvSpPr>
            <a:spLocks noGrp="1"/>
          </p:cNvSpPr>
          <p:nvPr>
            <p:ph idx="1"/>
          </p:nvPr>
        </p:nvSpPr>
        <p:spPr>
          <a:xfrm>
            <a:off x="838200" y="1371600"/>
            <a:ext cx="10515600"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9AF538-4072-4518-BFE9-57CD2DDA7982}"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42AAFD7B-8827-45D9-8F67-01BB8BFDC391}" type="slidenum">
              <a:rPr lang="en-US" smtClean="0"/>
              <a:t>‹#›</a:t>
            </a:fld>
            <a:endParaRPr lang="en-US"/>
          </a:p>
        </p:txBody>
      </p:sp>
      <p:sp>
        <p:nvSpPr>
          <p:cNvPr id="8" name="Rectangle 7">
            <a:extLst>
              <a:ext uri="{FF2B5EF4-FFF2-40B4-BE49-F238E27FC236}">
                <a16:creationId xmlns:a16="http://schemas.microsoft.com/office/drawing/2014/main" id="{8026612A-52D3-AA2A-4F68-70F210128A7A}"/>
              </a:ext>
            </a:extLst>
          </p:cNvPr>
          <p:cNvSpPr/>
          <p:nvPr userDrawn="1"/>
        </p:nvSpPr>
        <p:spPr>
          <a:xfrm flipV="1">
            <a:off x="0" y="983730"/>
            <a:ext cx="12192000" cy="36576"/>
          </a:xfrm>
          <a:prstGeom prst="rect">
            <a:avLst/>
          </a:prstGeom>
          <a:gradFill>
            <a:gsLst>
              <a:gs pos="52000">
                <a:sysClr val="window" lastClr="FFFFFF"/>
              </a:gs>
              <a:gs pos="28000">
                <a:srgbClr val="B4DCFA"/>
              </a:gs>
              <a:gs pos="76000">
                <a:srgbClr val="B4DCFA"/>
              </a:gs>
              <a:gs pos="0">
                <a:sysClr val="window" lastClr="FFFFFF">
                  <a:alpha val="0"/>
                </a:sysClr>
              </a:gs>
              <a:gs pos="10000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09413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8F8A59-8DA2-4991-B169-0821BB3A2F52}"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42AAFD7B-8827-45D9-8F67-01BB8BFDC391}" type="slidenum">
              <a:rPr lang="en-US" smtClean="0"/>
              <a:t>‹#›</a:t>
            </a:fld>
            <a:endParaRPr lang="en-US"/>
          </a:p>
        </p:txBody>
      </p:sp>
    </p:spTree>
    <p:extLst>
      <p:ext uri="{BB962C8B-B14F-4D97-AF65-F5344CB8AC3E}">
        <p14:creationId xmlns:p14="http://schemas.microsoft.com/office/powerpoint/2010/main" val="38972514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12725"/>
            <a:ext cx="10515600" cy="777875"/>
          </a:xfrm>
        </p:spPr>
        <p:txBody>
          <a:bodyPr/>
          <a:lstStyle/>
          <a:p>
            <a:r>
              <a:rPr lang="en-US"/>
              <a:t>Click to edit Master title style</a:t>
            </a:r>
          </a:p>
        </p:txBody>
      </p:sp>
      <p:sp>
        <p:nvSpPr>
          <p:cNvPr id="3" name="Content Placeholder 2"/>
          <p:cNvSpPr>
            <a:spLocks noGrp="1"/>
          </p:cNvSpPr>
          <p:nvPr>
            <p:ph sz="half" idx="1"/>
          </p:nvPr>
        </p:nvSpPr>
        <p:spPr>
          <a:xfrm>
            <a:off x="838200" y="1371600"/>
            <a:ext cx="5181600"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71600"/>
            <a:ext cx="5181600" cy="4805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9A2C11-4680-4A44-971F-F322A261C98E}"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42AAFD7B-8827-45D9-8F67-01BB8BFDC391}" type="slidenum">
              <a:rPr lang="en-US" smtClean="0"/>
              <a:t>‹#›</a:t>
            </a:fld>
            <a:endParaRPr lang="en-US"/>
          </a:p>
        </p:txBody>
      </p:sp>
      <p:sp>
        <p:nvSpPr>
          <p:cNvPr id="9" name="Rectangle 8">
            <a:extLst>
              <a:ext uri="{FF2B5EF4-FFF2-40B4-BE49-F238E27FC236}">
                <a16:creationId xmlns:a16="http://schemas.microsoft.com/office/drawing/2014/main" id="{728610D0-859F-E14E-74A5-C490B4EA542F}"/>
              </a:ext>
            </a:extLst>
          </p:cNvPr>
          <p:cNvSpPr/>
          <p:nvPr userDrawn="1"/>
        </p:nvSpPr>
        <p:spPr>
          <a:xfrm flipV="1">
            <a:off x="0" y="983730"/>
            <a:ext cx="12192000" cy="36576"/>
          </a:xfrm>
          <a:prstGeom prst="rect">
            <a:avLst/>
          </a:prstGeom>
          <a:gradFill>
            <a:gsLst>
              <a:gs pos="52000">
                <a:sysClr val="window" lastClr="FFFFFF"/>
              </a:gs>
              <a:gs pos="28000">
                <a:srgbClr val="B4DCFA"/>
              </a:gs>
              <a:gs pos="76000">
                <a:srgbClr val="B4DCFA"/>
              </a:gs>
              <a:gs pos="0">
                <a:sysClr val="window" lastClr="FFFFFF">
                  <a:alpha val="0"/>
                </a:sysClr>
              </a:gs>
              <a:gs pos="100000">
                <a:sysClr val="window" lastClr="FFFFFF">
                  <a:alpha val="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0981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D860A3-0D91-4D53-A2DA-955E15C407CF}" type="datetime1">
              <a:rPr lang="en-US" smtClean="0"/>
              <a:t>9/21/25</a:t>
            </a:fld>
            <a:endParaRPr lang="en-US"/>
          </a:p>
        </p:txBody>
      </p:sp>
      <p:sp>
        <p:nvSpPr>
          <p:cNvPr id="4" name="Footer Placeholder 3"/>
          <p:cNvSpPr>
            <a:spLocks noGrp="1"/>
          </p:cNvSpPr>
          <p:nvPr>
            <p:ph type="ftr" sz="quarter" idx="11"/>
          </p:nvPr>
        </p:nvSpPr>
        <p:spPr/>
        <p:txBody>
          <a:bodyPr/>
          <a:lstStyle/>
          <a:p>
            <a:r>
              <a:rPr lang="en-US"/>
              <a:t>(6) Hall-Beyer 2017</a:t>
            </a:r>
          </a:p>
        </p:txBody>
      </p:sp>
      <p:sp>
        <p:nvSpPr>
          <p:cNvPr id="5" name="Slide Number Placeholder 4"/>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23006914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219200"/>
            <a:ext cx="5157787" cy="7746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1993899"/>
            <a:ext cx="5157787" cy="41957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219200"/>
            <a:ext cx="5183188" cy="7746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993899"/>
            <a:ext cx="5183188" cy="41957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C16A31-BCB1-4457-AD6F-6A1ADE8E6B4B}" type="datetime1">
              <a:rPr lang="en-US" smtClean="0"/>
              <a:t>9/21/25</a:t>
            </a:fld>
            <a:endParaRPr lang="en-US"/>
          </a:p>
        </p:txBody>
      </p:sp>
      <p:sp>
        <p:nvSpPr>
          <p:cNvPr id="8" name="Footer Placeholder 7"/>
          <p:cNvSpPr>
            <a:spLocks noGrp="1"/>
          </p:cNvSpPr>
          <p:nvPr>
            <p:ph type="ftr" sz="quarter" idx="11"/>
          </p:nvPr>
        </p:nvSpPr>
        <p:spPr/>
        <p:txBody>
          <a:bodyPr/>
          <a:lstStyle/>
          <a:p>
            <a:r>
              <a:rPr lang="en-US"/>
              <a:t>(6) Hall-Beyer 2017</a:t>
            </a:r>
          </a:p>
        </p:txBody>
      </p:sp>
      <p:sp>
        <p:nvSpPr>
          <p:cNvPr id="9" name="Slide Number Placeholder 8"/>
          <p:cNvSpPr>
            <a:spLocks noGrp="1"/>
          </p:cNvSpPr>
          <p:nvPr>
            <p:ph type="sldNum" sz="quarter" idx="12"/>
          </p:nvPr>
        </p:nvSpPr>
        <p:spPr/>
        <p:txBody>
          <a:bodyPr/>
          <a:lstStyle/>
          <a:p>
            <a:fld id="{42AAFD7B-8827-45D9-8F67-01BB8BFDC391}" type="slidenum">
              <a:rPr lang="en-US" smtClean="0"/>
              <a:t>‹#›</a:t>
            </a:fld>
            <a:endParaRPr lang="en-US"/>
          </a:p>
        </p:txBody>
      </p:sp>
      <p:cxnSp>
        <p:nvCxnSpPr>
          <p:cNvPr id="10" name="Straight Connector 9"/>
          <p:cNvCxnSpPr/>
          <p:nvPr userDrawn="1"/>
        </p:nvCxnSpPr>
        <p:spPr>
          <a:xfrm>
            <a:off x="0" y="9906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userDrawn="1"/>
        </p:nvSpPr>
        <p:spPr>
          <a:xfrm>
            <a:off x="838200" y="212725"/>
            <a:ext cx="10515600" cy="7778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r>
              <a:rPr lang="en-US"/>
              <a:t>Click to edit Master title style</a:t>
            </a:r>
          </a:p>
        </p:txBody>
      </p:sp>
    </p:spTree>
    <p:extLst>
      <p:ext uri="{BB962C8B-B14F-4D97-AF65-F5344CB8AC3E}">
        <p14:creationId xmlns:p14="http://schemas.microsoft.com/office/powerpoint/2010/main" val="15403944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12725"/>
            <a:ext cx="10515600" cy="777875"/>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02D5F91B-9689-4D3E-8894-6C4347F4704B}" type="datetime1">
              <a:rPr lang="en-US" smtClean="0"/>
              <a:t>9/21/25</a:t>
            </a:fld>
            <a:endParaRPr lang="en-US"/>
          </a:p>
        </p:txBody>
      </p:sp>
      <p:sp>
        <p:nvSpPr>
          <p:cNvPr id="4" name="Footer Placeholder 3"/>
          <p:cNvSpPr>
            <a:spLocks noGrp="1"/>
          </p:cNvSpPr>
          <p:nvPr>
            <p:ph type="ftr" sz="quarter" idx="11"/>
          </p:nvPr>
        </p:nvSpPr>
        <p:spPr/>
        <p:txBody>
          <a:bodyPr/>
          <a:lstStyle/>
          <a:p>
            <a:r>
              <a:rPr lang="en-US"/>
              <a:t>(6) Hall-Beyer 2017</a:t>
            </a:r>
          </a:p>
        </p:txBody>
      </p:sp>
      <p:sp>
        <p:nvSpPr>
          <p:cNvPr id="5" name="Slide Number Placeholder 4"/>
          <p:cNvSpPr>
            <a:spLocks noGrp="1"/>
          </p:cNvSpPr>
          <p:nvPr>
            <p:ph type="sldNum" sz="quarter" idx="12"/>
          </p:nvPr>
        </p:nvSpPr>
        <p:spPr/>
        <p:txBody>
          <a:bodyPr/>
          <a:lstStyle/>
          <a:p>
            <a:fld id="{42AAFD7B-8827-45D9-8F67-01BB8BFDC391}" type="slidenum">
              <a:rPr lang="en-US" smtClean="0"/>
              <a:t>‹#›</a:t>
            </a:fld>
            <a:endParaRPr lang="en-US"/>
          </a:p>
        </p:txBody>
      </p:sp>
      <p:cxnSp>
        <p:nvCxnSpPr>
          <p:cNvPr id="6" name="Straight Connector 5"/>
          <p:cNvCxnSpPr/>
          <p:nvPr userDrawn="1"/>
        </p:nvCxnSpPr>
        <p:spPr>
          <a:xfrm>
            <a:off x="0" y="9906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14020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C7B3E-9A05-4F5B-9DBF-23483D6C3121}" type="datetime1">
              <a:rPr lang="en-US" smtClean="0"/>
              <a:t>9/21/25</a:t>
            </a:fld>
            <a:endParaRPr lang="en-US"/>
          </a:p>
        </p:txBody>
      </p:sp>
      <p:sp>
        <p:nvSpPr>
          <p:cNvPr id="3" name="Footer Placeholder 2"/>
          <p:cNvSpPr>
            <a:spLocks noGrp="1"/>
          </p:cNvSpPr>
          <p:nvPr>
            <p:ph type="ftr" sz="quarter" idx="11"/>
          </p:nvPr>
        </p:nvSpPr>
        <p:spPr/>
        <p:txBody>
          <a:bodyPr/>
          <a:lstStyle/>
          <a:p>
            <a:r>
              <a:rPr lang="en-US"/>
              <a:t>(6) Hall-Beyer 2017</a:t>
            </a:r>
          </a:p>
        </p:txBody>
      </p:sp>
      <p:sp>
        <p:nvSpPr>
          <p:cNvPr id="4" name="Slide Number Placeholder 3"/>
          <p:cNvSpPr>
            <a:spLocks noGrp="1"/>
          </p:cNvSpPr>
          <p:nvPr>
            <p:ph type="sldNum" sz="quarter" idx="12"/>
          </p:nvPr>
        </p:nvSpPr>
        <p:spPr/>
        <p:txBody>
          <a:bodyPr/>
          <a:lstStyle/>
          <a:p>
            <a:fld id="{42AAFD7B-8827-45D9-8F67-01BB8BFDC391}" type="slidenum">
              <a:rPr lang="en-US" smtClean="0"/>
              <a:t>‹#›</a:t>
            </a:fld>
            <a:endParaRPr lang="en-US"/>
          </a:p>
        </p:txBody>
      </p:sp>
    </p:spTree>
    <p:extLst>
      <p:ext uri="{BB962C8B-B14F-4D97-AF65-F5344CB8AC3E}">
        <p14:creationId xmlns:p14="http://schemas.microsoft.com/office/powerpoint/2010/main" val="31207946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6462852-694E-4227-92F5-37612D38D470}"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42AAFD7B-8827-45D9-8F67-01BB8BFDC391}" type="slidenum">
              <a:rPr lang="en-US" smtClean="0"/>
              <a:t>‹#›</a:t>
            </a:fld>
            <a:endParaRPr lang="en-US"/>
          </a:p>
        </p:txBody>
      </p:sp>
      <p:cxnSp>
        <p:nvCxnSpPr>
          <p:cNvPr id="8" name="Straight Connector 7"/>
          <p:cNvCxnSpPr/>
          <p:nvPr userDrawn="1"/>
        </p:nvCxnSpPr>
        <p:spPr>
          <a:xfrm>
            <a:off x="838200" y="2057400"/>
            <a:ext cx="3933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92975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9005060-30B8-439D-A786-71E6752EDDA8}"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42AAFD7B-8827-45D9-8F67-01BB8BFDC391}" type="slidenum">
              <a:rPr lang="en-US" smtClean="0"/>
              <a:t>‹#›</a:t>
            </a:fld>
            <a:endParaRPr lang="en-US"/>
          </a:p>
        </p:txBody>
      </p:sp>
      <p:cxnSp>
        <p:nvCxnSpPr>
          <p:cNvPr id="8" name="Straight Connector 7"/>
          <p:cNvCxnSpPr/>
          <p:nvPr userDrawn="1"/>
        </p:nvCxnSpPr>
        <p:spPr>
          <a:xfrm>
            <a:off x="838200" y="2057400"/>
            <a:ext cx="3933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6210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EFC93F-326B-4E59-8849-719C33515D68}"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42AAFD7B-8827-45D9-8F67-01BB8BFDC391}" type="slidenum">
              <a:rPr lang="en-US" smtClean="0"/>
              <a:t>‹#›</a:t>
            </a:fld>
            <a:endParaRPr lang="en-US"/>
          </a:p>
        </p:txBody>
      </p:sp>
    </p:spTree>
    <p:extLst>
      <p:ext uri="{BB962C8B-B14F-4D97-AF65-F5344CB8AC3E}">
        <p14:creationId xmlns:p14="http://schemas.microsoft.com/office/powerpoint/2010/main" val="6234033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B0086F-27E3-4A44-93CD-0BC0D5F5FA8A}" type="datetime1">
              <a:rPr lang="en-US" smtClean="0"/>
              <a:t>9/21/25</a:t>
            </a:fld>
            <a:endParaRPr lang="en-US"/>
          </a:p>
        </p:txBody>
      </p:sp>
      <p:sp>
        <p:nvSpPr>
          <p:cNvPr id="5" name="Footer Placeholder 4"/>
          <p:cNvSpPr>
            <a:spLocks noGrp="1"/>
          </p:cNvSpPr>
          <p:nvPr>
            <p:ph type="ftr" sz="quarter" idx="11"/>
          </p:nvPr>
        </p:nvSpPr>
        <p:spPr/>
        <p:txBody>
          <a:bodyPr/>
          <a:lstStyle/>
          <a:p>
            <a:r>
              <a:rPr lang="en-US"/>
              <a:t>(6) Hall-Beyer 2017</a:t>
            </a:r>
          </a:p>
        </p:txBody>
      </p:sp>
      <p:sp>
        <p:nvSpPr>
          <p:cNvPr id="6" name="Slide Number Placeholder 5"/>
          <p:cNvSpPr>
            <a:spLocks noGrp="1"/>
          </p:cNvSpPr>
          <p:nvPr>
            <p:ph type="sldNum" sz="quarter" idx="12"/>
          </p:nvPr>
        </p:nvSpPr>
        <p:spPr/>
        <p:txBody>
          <a:bodyPr/>
          <a:lstStyle/>
          <a:p>
            <a:fld id="{42AAFD7B-8827-45D9-8F67-01BB8BFDC391}" type="slidenum">
              <a:rPr lang="en-US" smtClean="0"/>
              <a:t>‹#›</a:t>
            </a:fld>
            <a:endParaRPr lang="en-US"/>
          </a:p>
        </p:txBody>
      </p:sp>
    </p:spTree>
    <p:extLst>
      <p:ext uri="{BB962C8B-B14F-4D97-AF65-F5344CB8AC3E}">
        <p14:creationId xmlns:p14="http://schemas.microsoft.com/office/powerpoint/2010/main" val="31394626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4F918C7-5630-44B0-91D0-7D0AB26A5DDE}"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11"/>
          </p:nvPr>
        </p:nvSpPr>
        <p:spPr/>
        <p:txBody>
          <a:bodyPr/>
          <a:lstStyle/>
          <a:p>
            <a:r>
              <a:rPr lang="en-US">
                <a:solidFill>
                  <a:srgbClr val="00B050">
                    <a:tint val="75000"/>
                  </a:srgbClr>
                </a:solidFill>
              </a:rPr>
              <a:t>(6) Hall-Beyer 2017</a:t>
            </a:r>
          </a:p>
        </p:txBody>
      </p:sp>
      <p:sp>
        <p:nvSpPr>
          <p:cNvPr id="6" name="Slide Number Placeholder 5"/>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197101411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9600" y="0"/>
            <a:ext cx="9042400" cy="1447800"/>
          </a:xfrm>
        </p:spPr>
        <p:txBody>
          <a:bodyPr/>
          <a:lstStyle>
            <a:lvl1pPr>
              <a:defRPr>
                <a:solidFill>
                  <a:srgbClr val="003366"/>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11BFB9-276E-4081-9354-90E1986C2796}"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11"/>
          </p:nvPr>
        </p:nvSpPr>
        <p:spPr/>
        <p:txBody>
          <a:bodyPr/>
          <a:lstStyle/>
          <a:p>
            <a:r>
              <a:rPr lang="en-US">
                <a:solidFill>
                  <a:srgbClr val="00B050">
                    <a:tint val="75000"/>
                  </a:srgbClr>
                </a:solidFill>
              </a:rPr>
              <a:t>(6) Hall-Beyer 2017</a:t>
            </a:r>
          </a:p>
        </p:txBody>
      </p:sp>
      <p:sp>
        <p:nvSpPr>
          <p:cNvPr id="6" name="Slide Number Placeholder 5"/>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40995985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90A339-B0BD-4E6F-BC3A-E7EAFB6F812C}"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11"/>
          </p:nvPr>
        </p:nvSpPr>
        <p:spPr/>
        <p:txBody>
          <a:bodyPr/>
          <a:lstStyle/>
          <a:p>
            <a:r>
              <a:rPr lang="en-US">
                <a:solidFill>
                  <a:srgbClr val="00B050">
                    <a:tint val="75000"/>
                  </a:srgbClr>
                </a:solidFill>
              </a:rPr>
              <a:t>(6) Hall-Beyer 2017</a:t>
            </a:r>
          </a:p>
        </p:txBody>
      </p:sp>
      <p:sp>
        <p:nvSpPr>
          <p:cNvPr id="6" name="Slide Number Placeholder 5"/>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3293271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76FBD-8EBA-48F7-847D-2FC2FC33B685}" type="datetime1">
              <a:rPr lang="en-US" smtClean="0"/>
              <a:t>9/21/25</a:t>
            </a:fld>
            <a:endParaRPr lang="en-US"/>
          </a:p>
        </p:txBody>
      </p:sp>
      <p:sp>
        <p:nvSpPr>
          <p:cNvPr id="3" name="Footer Placeholder 2"/>
          <p:cNvSpPr>
            <a:spLocks noGrp="1"/>
          </p:cNvSpPr>
          <p:nvPr>
            <p:ph type="ftr" sz="quarter" idx="11"/>
          </p:nvPr>
        </p:nvSpPr>
        <p:spPr/>
        <p:txBody>
          <a:bodyPr/>
          <a:lstStyle/>
          <a:p>
            <a:r>
              <a:rPr lang="en-US"/>
              <a:t>(6) Hall-Beyer 2017</a:t>
            </a:r>
          </a:p>
        </p:txBody>
      </p:sp>
      <p:sp>
        <p:nvSpPr>
          <p:cNvPr id="4" name="Slide Number Placeholder 3"/>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10593819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33D569-A41E-4376-9011-E5DDA8F416FA}" type="datetime1">
              <a:rPr lang="en-US" smtClean="0">
                <a:solidFill>
                  <a:srgbClr val="00B050">
                    <a:tint val="75000"/>
                  </a:srgbClr>
                </a:solidFill>
              </a:rPr>
              <a:t>9/21/25</a:t>
            </a:fld>
            <a:endParaRPr lang="en-US">
              <a:solidFill>
                <a:srgbClr val="00B050">
                  <a:tint val="75000"/>
                </a:srgbClr>
              </a:solidFill>
            </a:endParaRPr>
          </a:p>
        </p:txBody>
      </p:sp>
      <p:sp>
        <p:nvSpPr>
          <p:cNvPr id="6" name="Footer Placeholder 5"/>
          <p:cNvSpPr>
            <a:spLocks noGrp="1"/>
          </p:cNvSpPr>
          <p:nvPr>
            <p:ph type="ftr" sz="quarter" idx="11"/>
          </p:nvPr>
        </p:nvSpPr>
        <p:spPr/>
        <p:txBody>
          <a:bodyPr/>
          <a:lstStyle/>
          <a:p>
            <a:r>
              <a:rPr lang="en-US">
                <a:solidFill>
                  <a:srgbClr val="00B050">
                    <a:tint val="75000"/>
                  </a:srgbClr>
                </a:solidFill>
              </a:rPr>
              <a:t>(6) Hall-Beyer 2017</a:t>
            </a:r>
          </a:p>
        </p:txBody>
      </p:sp>
      <p:sp>
        <p:nvSpPr>
          <p:cNvPr id="7" name="Slide Number Placeholder 6"/>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5558721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7"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7"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43D740-3ED6-47D4-A383-93D8851BF92B}" type="datetime1">
              <a:rPr lang="en-US" smtClean="0">
                <a:solidFill>
                  <a:srgbClr val="00B050">
                    <a:tint val="75000"/>
                  </a:srgbClr>
                </a:solidFill>
              </a:rPr>
              <a:t>9/21/25</a:t>
            </a:fld>
            <a:endParaRPr lang="en-US">
              <a:solidFill>
                <a:srgbClr val="00B050">
                  <a:tint val="75000"/>
                </a:srgbClr>
              </a:solidFill>
            </a:endParaRPr>
          </a:p>
        </p:txBody>
      </p:sp>
      <p:sp>
        <p:nvSpPr>
          <p:cNvPr id="8" name="Footer Placeholder 7"/>
          <p:cNvSpPr>
            <a:spLocks noGrp="1"/>
          </p:cNvSpPr>
          <p:nvPr>
            <p:ph type="ftr" sz="quarter" idx="11"/>
          </p:nvPr>
        </p:nvSpPr>
        <p:spPr/>
        <p:txBody>
          <a:bodyPr/>
          <a:lstStyle/>
          <a:p>
            <a:r>
              <a:rPr lang="en-US">
                <a:solidFill>
                  <a:srgbClr val="00B050">
                    <a:tint val="75000"/>
                  </a:srgbClr>
                </a:solidFill>
              </a:rPr>
              <a:t>(6) Hall-Beyer 2017</a:t>
            </a:r>
          </a:p>
        </p:txBody>
      </p:sp>
      <p:sp>
        <p:nvSpPr>
          <p:cNvPr id="9" name="Slide Number Placeholder 8"/>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19640893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8A3B21C-82D1-489E-AB27-BD5306B0C5BD}" type="datetime1">
              <a:rPr lang="en-US" smtClean="0">
                <a:solidFill>
                  <a:srgbClr val="00B050">
                    <a:tint val="75000"/>
                  </a:srgbClr>
                </a:solidFill>
              </a:rPr>
              <a:t>9/21/25</a:t>
            </a:fld>
            <a:endParaRPr lang="en-US">
              <a:solidFill>
                <a:srgbClr val="00B050">
                  <a:tint val="75000"/>
                </a:srgbClr>
              </a:solidFill>
            </a:endParaRPr>
          </a:p>
        </p:txBody>
      </p:sp>
      <p:sp>
        <p:nvSpPr>
          <p:cNvPr id="4" name="Footer Placeholder 3"/>
          <p:cNvSpPr>
            <a:spLocks noGrp="1"/>
          </p:cNvSpPr>
          <p:nvPr>
            <p:ph type="ftr" sz="quarter" idx="11"/>
          </p:nvPr>
        </p:nvSpPr>
        <p:spPr/>
        <p:txBody>
          <a:bodyPr/>
          <a:lstStyle/>
          <a:p>
            <a:r>
              <a:rPr lang="en-US">
                <a:solidFill>
                  <a:srgbClr val="00B050">
                    <a:tint val="75000"/>
                  </a:srgbClr>
                </a:solidFill>
              </a:rPr>
              <a:t>(6) Hall-Beyer 2017</a:t>
            </a:r>
          </a:p>
        </p:txBody>
      </p:sp>
      <p:sp>
        <p:nvSpPr>
          <p:cNvPr id="5" name="Slide Number Placeholder 4"/>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28137588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554867-69F8-4BDF-B2CB-0A3F674A0247}" type="datetime1">
              <a:rPr lang="en-US" smtClean="0">
                <a:solidFill>
                  <a:srgbClr val="00B050">
                    <a:tint val="75000"/>
                  </a:srgbClr>
                </a:solidFill>
              </a:rPr>
              <a:t>9/21/25</a:t>
            </a:fld>
            <a:endParaRPr lang="en-US">
              <a:solidFill>
                <a:srgbClr val="00B050">
                  <a:tint val="75000"/>
                </a:srgbClr>
              </a:solidFill>
            </a:endParaRPr>
          </a:p>
        </p:txBody>
      </p:sp>
      <p:sp>
        <p:nvSpPr>
          <p:cNvPr id="3" name="Footer Placeholder 2"/>
          <p:cNvSpPr>
            <a:spLocks noGrp="1"/>
          </p:cNvSpPr>
          <p:nvPr>
            <p:ph type="ftr" sz="quarter" idx="11"/>
          </p:nvPr>
        </p:nvSpPr>
        <p:spPr/>
        <p:txBody>
          <a:bodyPr/>
          <a:lstStyle/>
          <a:p>
            <a:r>
              <a:rPr lang="en-US">
                <a:solidFill>
                  <a:srgbClr val="00B050">
                    <a:tint val="75000"/>
                  </a:srgbClr>
                </a:solidFill>
              </a:rPr>
              <a:t>(6) Hall-Beyer 2017</a:t>
            </a:r>
          </a:p>
        </p:txBody>
      </p:sp>
      <p:sp>
        <p:nvSpPr>
          <p:cNvPr id="4" name="Slide Number Placeholder 3"/>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24388815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0"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6"/>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0"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8D6925FD-7B29-4706-99DB-85C224166AAB}" type="datetime1">
              <a:rPr lang="en-US" smtClean="0">
                <a:solidFill>
                  <a:srgbClr val="00B050">
                    <a:tint val="75000"/>
                  </a:srgbClr>
                </a:solidFill>
              </a:rPr>
              <a:t>9/21/25</a:t>
            </a:fld>
            <a:endParaRPr lang="en-US">
              <a:solidFill>
                <a:srgbClr val="00B050">
                  <a:tint val="75000"/>
                </a:srgbClr>
              </a:solidFill>
            </a:endParaRPr>
          </a:p>
        </p:txBody>
      </p:sp>
      <p:sp>
        <p:nvSpPr>
          <p:cNvPr id="6" name="Footer Placeholder 5"/>
          <p:cNvSpPr>
            <a:spLocks noGrp="1"/>
          </p:cNvSpPr>
          <p:nvPr>
            <p:ph type="ftr" sz="quarter" idx="11"/>
          </p:nvPr>
        </p:nvSpPr>
        <p:spPr/>
        <p:txBody>
          <a:bodyPr/>
          <a:lstStyle/>
          <a:p>
            <a:r>
              <a:rPr lang="en-US">
                <a:solidFill>
                  <a:srgbClr val="00B050">
                    <a:tint val="75000"/>
                  </a:srgbClr>
                </a:solidFill>
              </a:rPr>
              <a:t>(6) Hall-Beyer 2017</a:t>
            </a:r>
          </a:p>
        </p:txBody>
      </p:sp>
      <p:sp>
        <p:nvSpPr>
          <p:cNvPr id="7" name="Slide Number Placeholder 6"/>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37084987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342"/>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B850043E-3356-4EBB-BB94-9A98C0D99645}" type="datetime1">
              <a:rPr lang="en-US" smtClean="0">
                <a:solidFill>
                  <a:srgbClr val="00B050">
                    <a:tint val="75000"/>
                  </a:srgbClr>
                </a:solidFill>
              </a:rPr>
              <a:t>9/21/25</a:t>
            </a:fld>
            <a:endParaRPr lang="en-US">
              <a:solidFill>
                <a:srgbClr val="00B050">
                  <a:tint val="75000"/>
                </a:srgbClr>
              </a:solidFill>
            </a:endParaRPr>
          </a:p>
        </p:txBody>
      </p:sp>
      <p:sp>
        <p:nvSpPr>
          <p:cNvPr id="6" name="Footer Placeholder 5"/>
          <p:cNvSpPr>
            <a:spLocks noGrp="1"/>
          </p:cNvSpPr>
          <p:nvPr>
            <p:ph type="ftr" sz="quarter" idx="11"/>
          </p:nvPr>
        </p:nvSpPr>
        <p:spPr/>
        <p:txBody>
          <a:bodyPr/>
          <a:lstStyle/>
          <a:p>
            <a:r>
              <a:rPr lang="en-US">
                <a:solidFill>
                  <a:srgbClr val="00B050">
                    <a:tint val="75000"/>
                  </a:srgbClr>
                </a:solidFill>
              </a:rPr>
              <a:t>(6) Hall-Beyer 2017</a:t>
            </a:r>
          </a:p>
        </p:txBody>
      </p:sp>
      <p:sp>
        <p:nvSpPr>
          <p:cNvPr id="7" name="Slide Number Placeholder 6"/>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242066275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F2D8DF-7CC7-4A2B-B011-0FB082A3982C}"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11"/>
          </p:nvPr>
        </p:nvSpPr>
        <p:spPr/>
        <p:txBody>
          <a:bodyPr/>
          <a:lstStyle/>
          <a:p>
            <a:r>
              <a:rPr lang="en-US">
                <a:solidFill>
                  <a:srgbClr val="00B050">
                    <a:tint val="75000"/>
                  </a:srgbClr>
                </a:solidFill>
              </a:rPr>
              <a:t>(6) Hall-Beyer 2017</a:t>
            </a:r>
          </a:p>
        </p:txBody>
      </p:sp>
      <p:sp>
        <p:nvSpPr>
          <p:cNvPr id="6" name="Slide Number Placeholder 5"/>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16874623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3C8C65-7D1B-4154-B9D9-1F67AE5D4C73}"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11"/>
          </p:nvPr>
        </p:nvSpPr>
        <p:spPr/>
        <p:txBody>
          <a:bodyPr/>
          <a:lstStyle/>
          <a:p>
            <a:r>
              <a:rPr lang="en-US">
                <a:solidFill>
                  <a:srgbClr val="00B050">
                    <a:tint val="75000"/>
                  </a:srgbClr>
                </a:solidFill>
              </a:rPr>
              <a:t>(6) Hall-Beyer 2017</a:t>
            </a:r>
          </a:p>
        </p:txBody>
      </p:sp>
      <p:sp>
        <p:nvSpPr>
          <p:cNvPr id="6" name="Slide Number Placeholder 5"/>
          <p:cNvSpPr>
            <a:spLocks noGrp="1"/>
          </p:cNvSpPr>
          <p:nvPr>
            <p:ph type="sldNum" sz="quarter" idx="12"/>
          </p:nvPr>
        </p:nvSpPr>
        <p:spPr/>
        <p:txBody>
          <a:body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spTree>
    <p:extLst>
      <p:ext uri="{BB962C8B-B14F-4D97-AF65-F5344CB8AC3E}">
        <p14:creationId xmlns:p14="http://schemas.microsoft.com/office/powerpoint/2010/main" val="1146612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28B636-FD8E-45F8-9F30-4D431D7604C8}"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188248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76063F-988A-40CD-8F13-7B15E69875DF}" type="datetime1">
              <a:rPr lang="en-US" smtClean="0"/>
              <a:t>9/21/25</a:t>
            </a:fld>
            <a:endParaRPr lang="en-US"/>
          </a:p>
        </p:txBody>
      </p:sp>
      <p:sp>
        <p:nvSpPr>
          <p:cNvPr id="6" name="Footer Placeholder 5"/>
          <p:cNvSpPr>
            <a:spLocks noGrp="1"/>
          </p:cNvSpPr>
          <p:nvPr>
            <p:ph type="ftr" sz="quarter" idx="11"/>
          </p:nvPr>
        </p:nvSpPr>
        <p:spPr/>
        <p:txBody>
          <a:bodyPr/>
          <a:lstStyle/>
          <a:p>
            <a:r>
              <a:rPr lang="en-US"/>
              <a:t>(6) Hall-Beyer 2017</a:t>
            </a:r>
          </a:p>
        </p:txBody>
      </p:sp>
      <p:sp>
        <p:nvSpPr>
          <p:cNvPr id="7" name="Slide Number Placeholder 6"/>
          <p:cNvSpPr>
            <a:spLocks noGrp="1"/>
          </p:cNvSpPr>
          <p:nvPr>
            <p:ph type="sldNum" sz="quarter" idx="12"/>
          </p:nvPr>
        </p:nvSpPr>
        <p:spPr/>
        <p:txBody>
          <a:bodyPr/>
          <a:lstStyle/>
          <a:p>
            <a:fld id="{5B1AB5CC-025B-466B-8491-643E690974B4}" type="slidenum">
              <a:rPr lang="en-US" smtClean="0"/>
              <a:t>‹#›</a:t>
            </a:fld>
            <a:endParaRPr lang="en-US"/>
          </a:p>
        </p:txBody>
      </p:sp>
    </p:spTree>
    <p:extLst>
      <p:ext uri="{BB962C8B-B14F-4D97-AF65-F5344CB8AC3E}">
        <p14:creationId xmlns:p14="http://schemas.microsoft.com/office/powerpoint/2010/main" val="382521509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D5B7B-4269-48DA-83E2-9C6D4E00AFFC}" type="datetime1">
              <a:rPr lang="en-US" smtClean="0"/>
              <a:t>9/21/25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(6) Hall-Beyer 2017</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AB5CC-025B-466B-8491-643E690974B4}" type="slidenum">
              <a:rPr lang="en-US" smtClean="0"/>
              <a:t>‹#›</a:t>
            </a:fld>
            <a:endParaRPr lang="en-US"/>
          </a:p>
        </p:txBody>
      </p:sp>
    </p:spTree>
    <p:extLst>
      <p:ext uri="{BB962C8B-B14F-4D97-AF65-F5344CB8AC3E}">
        <p14:creationId xmlns:p14="http://schemas.microsoft.com/office/powerpoint/2010/main" val="22102733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36525"/>
            <a:ext cx="10515600" cy="7778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524000"/>
            <a:ext cx="10515600" cy="4652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FCE6D809-CD6E-47AC-AE5E-ADBFE5E4A779}" type="datetime1">
              <a:rPr lang="en-US" smtClean="0"/>
              <a:t>9/21/25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US"/>
              <a:t>(6) Hall-Beyer 2017</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42AAFD7B-8827-45D9-8F67-01BB8BFDC391}" type="slidenum">
              <a:rPr lang="en-US" smtClean="0"/>
              <a:pPr/>
              <a:t>‹#›</a:t>
            </a:fld>
            <a:endParaRPr lang="en-US"/>
          </a:p>
        </p:txBody>
      </p:sp>
    </p:spTree>
    <p:extLst>
      <p:ext uri="{BB962C8B-B14F-4D97-AF65-F5344CB8AC3E}">
        <p14:creationId xmlns:p14="http://schemas.microsoft.com/office/powerpoint/2010/main" val="180097086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hdr="0" dt="0"/>
  <p:txStyles>
    <p:title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83844" y="28699"/>
            <a:ext cx="6197600" cy="1447800"/>
          </a:xfrm>
          <a:prstGeom prst="rect">
            <a:avLst/>
          </a:prstGeom>
          <a:solidFill>
            <a:schemeClr val="bg1"/>
          </a:solidFill>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3C4801C6-4C2A-478A-9963-E8F001B38F45}" type="datetime1">
              <a:rPr lang="en-US" smtClean="0">
                <a:solidFill>
                  <a:srgbClr val="00B050">
                    <a:tint val="75000"/>
                  </a:srgbClr>
                </a:solidFill>
              </a:rPr>
              <a:t>9/21/25</a:t>
            </a:fld>
            <a:endParaRPr lang="en-US">
              <a:solidFill>
                <a:srgbClr val="00B050">
                  <a:tint val="75000"/>
                </a:srgbClr>
              </a:solidFill>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solidFill>
                  <a:srgbClr val="00B050">
                    <a:tint val="75000"/>
                  </a:srgbClr>
                </a:solidFill>
              </a:rPr>
              <a:t>(6) Hall-Beyer 2017</a:t>
            </a: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05D5751-79B0-43A0-A543-EECE5F194014}" type="slidenum">
              <a:rPr lang="en-US" smtClean="0">
                <a:solidFill>
                  <a:srgbClr val="00B050">
                    <a:tint val="75000"/>
                  </a:srgbClr>
                </a:solidFill>
              </a:rPr>
              <a:pPr/>
              <a:t>‹#›</a:t>
            </a:fld>
            <a:endParaRPr lang="en-US">
              <a:solidFill>
                <a:srgbClr val="00B050">
                  <a:tint val="75000"/>
                </a:srgb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5994400" cy="1447800"/>
          </a:xfrm>
          <a:prstGeom prst="rect">
            <a:avLst/>
          </a:prstGeom>
        </p:spPr>
      </p:pic>
    </p:spTree>
    <p:extLst>
      <p:ext uri="{BB962C8B-B14F-4D97-AF65-F5344CB8AC3E}">
        <p14:creationId xmlns:p14="http://schemas.microsoft.com/office/powerpoint/2010/main" val="27361917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dt="0"/>
  <p:txStyles>
    <p:titleStyle>
      <a:lvl1pPr algn="ctr" defTabSz="1219170" rtl="0" eaLnBrk="1" latinLnBrk="0" hangingPunct="1">
        <a:spcBef>
          <a:spcPct val="0"/>
        </a:spcBef>
        <a:buNone/>
        <a:defRPr sz="5867" kern="1200">
          <a:solidFill>
            <a:srgbClr val="003366"/>
          </a:solidFill>
          <a:latin typeface="Arial" panose="020B0604020202020204" pitchFamily="34" charset="0"/>
          <a:ea typeface="+mj-ea"/>
          <a:cs typeface="Arial" panose="020B0604020202020204" pitchFamily="34" charset="0"/>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bg1"/>
          </a:solidFill>
          <a:latin typeface="Arial" panose="020B0604020202020204" pitchFamily="34" charset="0"/>
          <a:ea typeface="+mn-ea"/>
          <a:cs typeface="Arial" panose="020B0604020202020204" pitchFamily="34" charset="0"/>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bg1"/>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bg1"/>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bg1"/>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bg1"/>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7.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7.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C6F899-C83F-F721-8B47-5ED87C34474F}"/>
              </a:ext>
            </a:extLst>
          </p:cNvPr>
          <p:cNvSpPr>
            <a:spLocks noGrp="1"/>
          </p:cNvSpPr>
          <p:nvPr>
            <p:ph type="ctrTitle"/>
          </p:nvPr>
        </p:nvSpPr>
        <p:spPr>
          <a:xfrm>
            <a:off x="790664" y="761540"/>
            <a:ext cx="9126302" cy="1618104"/>
          </a:xfrm>
        </p:spPr>
        <p:txBody>
          <a:bodyPr>
            <a:noAutofit/>
          </a:bodyPr>
          <a:lstStyle/>
          <a:p>
            <a:pPr algn="l"/>
            <a:r>
              <a:rPr lang="en-US" sz="3600" dirty="0"/>
              <a:t>MARS Extremity Spectral Photon-Counting CT Meets Conventional CT Image Quality While Providing Improved Patient Experience</a:t>
            </a:r>
          </a:p>
        </p:txBody>
      </p:sp>
      <p:sp>
        <p:nvSpPr>
          <p:cNvPr id="20" name="Subtitle 2">
            <a:extLst>
              <a:ext uri="{FF2B5EF4-FFF2-40B4-BE49-F238E27FC236}">
                <a16:creationId xmlns:a16="http://schemas.microsoft.com/office/drawing/2014/main" id="{1B07DBE8-7384-9EF8-2904-AF455D62622F}"/>
              </a:ext>
            </a:extLst>
          </p:cNvPr>
          <p:cNvSpPr txBox="1">
            <a:spLocks/>
          </p:cNvSpPr>
          <p:nvPr/>
        </p:nvSpPr>
        <p:spPr>
          <a:xfrm>
            <a:off x="814110" y="2786400"/>
            <a:ext cx="11267054" cy="359562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lgn="l">
              <a:lnSpc>
                <a:spcPct val="100000"/>
              </a:lnSpc>
              <a:spcBef>
                <a:spcPts val="600"/>
              </a:spcBef>
              <a:defRPr/>
            </a:pPr>
            <a:r>
              <a:rPr lang="en-US" sz="2000" dirty="0">
                <a:solidFill>
                  <a:srgbClr val="0188CE"/>
                </a:solidFill>
                <a:cs typeface="Arial" panose="020B0604020202020204" pitchFamily="34" charset="0"/>
              </a:rPr>
              <a:t>Jack Consolini</a:t>
            </a:r>
            <a:r>
              <a:rPr lang="en-US" sz="2000" baseline="30000" dirty="0">
                <a:solidFill>
                  <a:srgbClr val="0188CE"/>
                </a:solidFill>
                <a:cs typeface="Arial" panose="020B0604020202020204" pitchFamily="34" charset="0"/>
              </a:rPr>
              <a:t>1</a:t>
            </a:r>
            <a:r>
              <a:rPr lang="en-US" sz="2000" dirty="0">
                <a:solidFill>
                  <a:srgbClr val="0188CE"/>
                </a:solidFill>
                <a:cs typeface="Arial" panose="020B0604020202020204" pitchFamily="34" charset="0"/>
              </a:rPr>
              <a:t>, Silvia Benitez</a:t>
            </a:r>
            <a:r>
              <a:rPr lang="en-US" sz="2000" baseline="30000" dirty="0">
                <a:solidFill>
                  <a:srgbClr val="0188CE"/>
                </a:solidFill>
                <a:cs typeface="Arial" panose="020B0604020202020204" pitchFamily="34" charset="0"/>
              </a:rPr>
              <a:t>1</a:t>
            </a:r>
            <a:r>
              <a:rPr lang="en-US" sz="2000" dirty="0">
                <a:solidFill>
                  <a:srgbClr val="0188CE"/>
                </a:solidFill>
                <a:cs typeface="Arial" panose="020B0604020202020204" pitchFamily="34" charset="0"/>
              </a:rPr>
              <a:t>, Eric A. Bogner</a:t>
            </a:r>
            <a:r>
              <a:rPr lang="en-US" sz="2000" baseline="30000" dirty="0">
                <a:solidFill>
                  <a:srgbClr val="0188CE"/>
                </a:solidFill>
                <a:cs typeface="Arial" panose="020B0604020202020204" pitchFamily="34" charset="0"/>
              </a:rPr>
              <a:t>1</a:t>
            </a:r>
            <a:r>
              <a:rPr lang="en-US" sz="2000" dirty="0">
                <a:solidFill>
                  <a:srgbClr val="0188CE"/>
                </a:solidFill>
                <a:cs typeface="Arial" panose="020B0604020202020204" pitchFamily="34" charset="0"/>
              </a:rPr>
              <a:t>, </a:t>
            </a:r>
            <a:r>
              <a:rPr lang="en-US" sz="2000" dirty="0" err="1">
                <a:solidFill>
                  <a:srgbClr val="0188CE"/>
                </a:solidFill>
                <a:cs typeface="Arial" panose="020B0604020202020204" pitchFamily="34" charset="0"/>
              </a:rPr>
              <a:t>Ranqing</a:t>
            </a:r>
            <a:r>
              <a:rPr lang="en-US" sz="2000" dirty="0">
                <a:solidFill>
                  <a:srgbClr val="0188CE"/>
                </a:solidFill>
                <a:cs typeface="Arial" panose="020B0604020202020204" pitchFamily="34" charset="0"/>
              </a:rPr>
              <a:t> Lan</a:t>
            </a:r>
            <a:r>
              <a:rPr lang="en-US" sz="2000" baseline="30000" dirty="0">
                <a:solidFill>
                  <a:srgbClr val="0188CE"/>
                </a:solidFill>
                <a:cs typeface="Arial" panose="020B0604020202020204" pitchFamily="34" charset="0"/>
              </a:rPr>
              <a:t>2</a:t>
            </a:r>
            <a:r>
              <a:rPr lang="en-US" sz="2000" dirty="0">
                <a:solidFill>
                  <a:srgbClr val="0188CE"/>
                </a:solidFill>
                <a:cs typeface="Arial" panose="020B0604020202020204" pitchFamily="34" charset="0"/>
              </a:rPr>
              <a:t>, Anthony P.H. Butler</a:t>
            </a:r>
            <a:r>
              <a:rPr lang="en-US" sz="2000" baseline="30000" dirty="0">
                <a:solidFill>
                  <a:srgbClr val="0188CE"/>
                </a:solidFill>
                <a:cs typeface="Arial" panose="020B0604020202020204" pitchFamily="34" charset="0"/>
              </a:rPr>
              <a:t>3,4</a:t>
            </a:r>
            <a:r>
              <a:rPr lang="en-US" sz="2000" dirty="0">
                <a:solidFill>
                  <a:srgbClr val="0188CE"/>
                </a:solidFill>
                <a:cs typeface="Arial" panose="020B0604020202020204" pitchFamily="34" charset="0"/>
              </a:rPr>
              <a:t>, Jennifer A. Clark</a:t>
            </a:r>
            <a:r>
              <a:rPr lang="en-US" sz="2000" baseline="30000" dirty="0">
                <a:solidFill>
                  <a:srgbClr val="0188CE"/>
                </a:solidFill>
                <a:cs typeface="Arial" panose="020B0604020202020204" pitchFamily="34" charset="0"/>
              </a:rPr>
              <a:t>3,4</a:t>
            </a:r>
            <a:r>
              <a:rPr lang="en-US" sz="2000" dirty="0">
                <a:solidFill>
                  <a:srgbClr val="0188CE"/>
                </a:solidFill>
                <a:cs typeface="Arial" panose="020B0604020202020204" pitchFamily="34" charset="0"/>
              </a:rPr>
              <a:t>, Matthew F. Koff</a:t>
            </a:r>
            <a:r>
              <a:rPr lang="en-US" sz="2000" baseline="30000" dirty="0">
                <a:solidFill>
                  <a:srgbClr val="0188CE"/>
                </a:solidFill>
                <a:cs typeface="Arial" panose="020B0604020202020204" pitchFamily="34" charset="0"/>
              </a:rPr>
              <a:t>1</a:t>
            </a:r>
            <a:endParaRPr kumimoji="0" lang="en-US" sz="2000" b="0" i="0" u="none" strike="noStrike" kern="1200" cap="none" spc="0" normalizeH="0" baseline="30000" noProof="0" dirty="0">
              <a:ln>
                <a:noFill/>
              </a:ln>
              <a:solidFill>
                <a:srgbClr val="0188CE"/>
              </a:solidFill>
              <a:effectLst/>
              <a:uLnTx/>
              <a:uFillTx/>
              <a:ea typeface="+mn-ea"/>
              <a:cs typeface="Arial" panose="020B0604020202020204" pitchFamily="34" charset="0"/>
            </a:endParaRPr>
          </a:p>
          <a:p>
            <a:pPr lvl="0" algn="l">
              <a:lnSpc>
                <a:spcPct val="100000"/>
              </a:lnSpc>
              <a:spcBef>
                <a:spcPts val="600"/>
              </a:spcBef>
              <a:defRPr/>
            </a:pPr>
            <a:r>
              <a:rPr lang="en-US" sz="1800" i="1" baseline="30000" dirty="0">
                <a:solidFill>
                  <a:prstClr val="white"/>
                </a:solidFill>
                <a:cs typeface="Arial" panose="020B0604020202020204" pitchFamily="34" charset="0"/>
              </a:rPr>
              <a:t>1</a:t>
            </a:r>
            <a:r>
              <a:rPr lang="en-US" sz="1800" i="1" dirty="0">
                <a:solidFill>
                  <a:prstClr val="white"/>
                </a:solidFill>
                <a:cs typeface="Arial" panose="020B0604020202020204" pitchFamily="34" charset="0"/>
              </a:rPr>
              <a:t>Department of Radiology and Imaging, Hospital for Special Surgery, New York, NY, USA</a:t>
            </a:r>
          </a:p>
          <a:p>
            <a:pPr algn="l">
              <a:lnSpc>
                <a:spcPct val="100000"/>
              </a:lnSpc>
              <a:spcBef>
                <a:spcPts val="600"/>
              </a:spcBef>
              <a:defRPr/>
            </a:pPr>
            <a:r>
              <a:rPr lang="en-US" sz="1800" i="1" baseline="30000" dirty="0">
                <a:solidFill>
                  <a:prstClr val="white"/>
                </a:solidFill>
                <a:cs typeface="Arial" panose="020B0604020202020204" pitchFamily="34" charset="0"/>
              </a:rPr>
              <a:t>2</a:t>
            </a:r>
            <a:r>
              <a:rPr lang="en-US" sz="1800" i="1" dirty="0">
                <a:solidFill>
                  <a:prstClr val="white"/>
                </a:solidFill>
                <a:cs typeface="Arial" panose="020B0604020202020204" pitchFamily="34" charset="0"/>
              </a:rPr>
              <a:t>Department of Biostatistics and Bioinformatics, Hospital for Special Surgery, New York, NY, USA</a:t>
            </a:r>
          </a:p>
          <a:p>
            <a:pPr algn="l">
              <a:lnSpc>
                <a:spcPct val="100000"/>
              </a:lnSpc>
              <a:spcBef>
                <a:spcPts val="600"/>
              </a:spcBef>
              <a:defRPr/>
            </a:pPr>
            <a:r>
              <a:rPr lang="en-US" sz="1800" i="1" baseline="30000" dirty="0">
                <a:solidFill>
                  <a:prstClr val="white"/>
                </a:solidFill>
                <a:cs typeface="Arial" panose="020B0604020202020204" pitchFamily="34" charset="0"/>
              </a:rPr>
              <a:t>3</a:t>
            </a:r>
            <a:r>
              <a:rPr lang="en-US" sz="1800" i="1" dirty="0">
                <a:solidFill>
                  <a:prstClr val="white"/>
                </a:solidFill>
                <a:cs typeface="Arial" panose="020B0604020202020204" pitchFamily="34" charset="0"/>
              </a:rPr>
              <a:t>MARS Bioimaging, Christchurch, New Zealand</a:t>
            </a:r>
          </a:p>
          <a:p>
            <a:pPr algn="l">
              <a:lnSpc>
                <a:spcPct val="100000"/>
              </a:lnSpc>
              <a:spcBef>
                <a:spcPts val="600"/>
              </a:spcBef>
              <a:defRPr/>
            </a:pPr>
            <a:r>
              <a:rPr lang="en-US" sz="1800" i="1" baseline="30000" dirty="0">
                <a:solidFill>
                  <a:prstClr val="white"/>
                </a:solidFill>
                <a:cs typeface="Arial" panose="020B0604020202020204" pitchFamily="34" charset="0"/>
              </a:rPr>
              <a:t>4</a:t>
            </a:r>
            <a:r>
              <a:rPr lang="en-US" sz="1800" i="1" dirty="0">
                <a:solidFill>
                  <a:prstClr val="white"/>
                </a:solidFill>
                <a:cs typeface="Arial" panose="020B0604020202020204" pitchFamily="34" charset="0"/>
              </a:rPr>
              <a:t>Univesrity of Otago, Christchurch, New Zealand</a:t>
            </a:r>
          </a:p>
          <a:p>
            <a:pPr>
              <a:lnSpc>
                <a:spcPct val="100000"/>
              </a:lnSpc>
              <a:spcBef>
                <a:spcPts val="600"/>
              </a:spcBef>
              <a:defRPr/>
            </a:pPr>
            <a:endParaRPr lang="en-US" sz="1600" dirty="0">
              <a:solidFill>
                <a:srgbClr val="5ECCF3"/>
              </a:solidFill>
              <a:cs typeface="Arial" panose="020B0604020202020204" pitchFamily="34" charset="0"/>
            </a:endParaRPr>
          </a:p>
          <a:p>
            <a:pPr>
              <a:lnSpc>
                <a:spcPct val="100000"/>
              </a:lnSpc>
              <a:spcBef>
                <a:spcPts val="600"/>
              </a:spcBef>
              <a:defRPr/>
            </a:pPr>
            <a:endParaRPr lang="en-US" sz="1600" dirty="0">
              <a:solidFill>
                <a:srgbClr val="5ECCF3"/>
              </a:solidFill>
              <a:cs typeface="Arial" panose="020B0604020202020204" pitchFamily="34" charset="0"/>
            </a:endParaRPr>
          </a:p>
          <a:p>
            <a:pPr>
              <a:lnSpc>
                <a:spcPct val="100000"/>
              </a:lnSpc>
              <a:spcBef>
                <a:spcPts val="600"/>
              </a:spcBef>
              <a:defRPr/>
            </a:pPr>
            <a:r>
              <a:rPr lang="en-US" sz="1600" dirty="0">
                <a:solidFill>
                  <a:srgbClr val="0188CE"/>
                </a:solidFill>
                <a:cs typeface="Arial" panose="020B0604020202020204" pitchFamily="34" charset="0"/>
              </a:rPr>
              <a:t>Symposium on </a:t>
            </a:r>
            <a:r>
              <a:rPr lang="en-US" sz="1600" dirty="0" err="1">
                <a:solidFill>
                  <a:srgbClr val="0188CE"/>
                </a:solidFill>
                <a:cs typeface="Arial" panose="020B0604020202020204" pitchFamily="34" charset="0"/>
              </a:rPr>
              <a:t>Timepix</a:t>
            </a:r>
            <a:r>
              <a:rPr lang="en-US" sz="1600" dirty="0">
                <a:solidFill>
                  <a:srgbClr val="0188CE"/>
                </a:solidFill>
                <a:cs typeface="Arial" panose="020B0604020202020204" pitchFamily="34" charset="0"/>
              </a:rPr>
              <a:t> and </a:t>
            </a:r>
            <a:r>
              <a:rPr lang="en-US" sz="1600" dirty="0" err="1">
                <a:solidFill>
                  <a:srgbClr val="0188CE"/>
                </a:solidFill>
                <a:cs typeface="Arial" panose="020B0604020202020204" pitchFamily="34" charset="0"/>
              </a:rPr>
              <a:t>Medipix</a:t>
            </a:r>
            <a:r>
              <a:rPr lang="en-US" sz="1600" dirty="0">
                <a:solidFill>
                  <a:srgbClr val="0188CE"/>
                </a:solidFill>
                <a:cs typeface="Arial" panose="020B0604020202020204" pitchFamily="34" charset="0"/>
              </a:rPr>
              <a:t> 2025</a:t>
            </a:r>
          </a:p>
          <a:p>
            <a:pPr marL="0" marR="0" lvl="0" indent="0"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400" i="1" dirty="0">
                <a:solidFill>
                  <a:prstClr val="white"/>
                </a:solidFill>
                <a:cs typeface="Arial" panose="020B0604020202020204" pitchFamily="34" charset="0"/>
              </a:rPr>
              <a:t>Session Date/Time: 23 </a:t>
            </a:r>
            <a:r>
              <a:rPr lang="en-US" sz="1400" dirty="0">
                <a:solidFill>
                  <a:prstClr val="white"/>
                </a:solidFill>
                <a:cs typeface="Arial" panose="020B0604020202020204" pitchFamily="34" charset="0"/>
              </a:rPr>
              <a:t>September 2025 340-405PM</a:t>
            </a:r>
          </a:p>
        </p:txBody>
      </p:sp>
      <p:pic>
        <p:nvPicPr>
          <p:cNvPr id="22" name="Picture 21">
            <a:extLst>
              <a:ext uri="{FF2B5EF4-FFF2-40B4-BE49-F238E27FC236}">
                <a16:creationId xmlns:a16="http://schemas.microsoft.com/office/drawing/2014/main" id="{8ADF3C18-02EC-AF69-22C8-388D1F15A5BD}"/>
              </a:ext>
            </a:extLst>
          </p:cNvPr>
          <p:cNvPicPr>
            <a:picLocks noChangeAspect="1"/>
          </p:cNvPicPr>
          <p:nvPr/>
        </p:nvPicPr>
        <p:blipFill>
          <a:blip r:embed="rId3"/>
          <a:stretch>
            <a:fillRect/>
          </a:stretch>
        </p:blipFill>
        <p:spPr>
          <a:xfrm>
            <a:off x="10176791" y="392714"/>
            <a:ext cx="1197864" cy="1202352"/>
          </a:xfrm>
          <a:prstGeom prst="rect">
            <a:avLst/>
          </a:prstGeom>
        </p:spPr>
      </p:pic>
    </p:spTree>
    <p:extLst>
      <p:ext uri="{BB962C8B-B14F-4D97-AF65-F5344CB8AC3E}">
        <p14:creationId xmlns:p14="http://schemas.microsoft.com/office/powerpoint/2010/main" val="2946836946"/>
      </p:ext>
    </p:extLst>
  </p:cSld>
  <p:clrMapOvr>
    <a:masterClrMapping/>
  </p:clrMapOvr>
  <mc:AlternateContent xmlns:mc="http://schemas.openxmlformats.org/markup-compatibility/2006" xmlns:p14="http://schemas.microsoft.com/office/powerpoint/2010/main">
    <mc:Choice Requires="p14">
      <p:transition spd="slow" p14:dur="2000" advTm="6360"/>
    </mc:Choice>
    <mc:Fallback xmlns="">
      <p:transition spd="slow" advTm="636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C073D-21AA-B5BE-70AC-3BDBD57CB759}"/>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CAF94F99-8C05-9E2D-8CE5-9D2D59B1FA9C}"/>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BD69AB44-A44C-CC82-D8EF-516AA90479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4997D3E3-7E66-553D-388F-FBE050B5728F}"/>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2E691002-3F77-EC1B-1274-FE8E4E05F37B}"/>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84A05FC4-27D6-1FA1-A0E7-7D858A14F9A7}"/>
                  </a:ext>
                </a:extLst>
              </p:cNvPr>
              <p:cNvSpPr/>
              <p:nvPr/>
            </p:nvSpPr>
            <p:spPr>
              <a:xfrm>
                <a:off x="4042611" y="1087633"/>
                <a:ext cx="2461689" cy="722907"/>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CBA2B914-DD1D-62AD-7CE4-322AFD25E011}"/>
                  </a:ext>
                </a:extLst>
              </p:cNvPr>
              <p:cNvSpPr/>
              <p:nvPr/>
            </p:nvSpPr>
            <p:spPr>
              <a:xfrm>
                <a:off x="6736939" y="1087634"/>
                <a:ext cx="2461687"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8B54A807-A2A7-7CD2-F188-37D522415A53}"/>
                  </a:ext>
                </a:extLst>
              </p:cNvPr>
              <p:cNvSpPr/>
              <p:nvPr/>
            </p:nvSpPr>
            <p:spPr>
              <a:xfrm>
                <a:off x="1359568" y="1087635"/>
                <a:ext cx="2461689" cy="722905"/>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b="1"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5ADC93AA-EE02-3183-463B-AB540E802B95}"/>
                  </a:ext>
                </a:extLst>
              </p:cNvPr>
              <p:cNvSpPr/>
              <p:nvPr/>
            </p:nvSpPr>
            <p:spPr>
              <a:xfrm>
                <a:off x="-1303222"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ECA05816-1371-3850-1070-84942C7A2751}"/>
                </a:ext>
              </a:extLst>
            </p:cNvPr>
            <p:cNvSpPr/>
            <p:nvPr/>
          </p:nvSpPr>
          <p:spPr>
            <a:xfrm>
              <a:off x="9739422" y="998460"/>
              <a:ext cx="2122821"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Statistical Analysis</a:t>
              </a:r>
            </a:p>
          </p:txBody>
        </p:sp>
      </p:grpSp>
      <p:sp>
        <p:nvSpPr>
          <p:cNvPr id="3" name="TextBox 2">
            <a:extLst>
              <a:ext uri="{FF2B5EF4-FFF2-40B4-BE49-F238E27FC236}">
                <a16:creationId xmlns:a16="http://schemas.microsoft.com/office/drawing/2014/main" id="{8F7B7C04-278F-B6E9-2B3F-1FB2CD6AF406}"/>
              </a:ext>
            </a:extLst>
          </p:cNvPr>
          <p:cNvSpPr txBox="1"/>
          <p:nvPr/>
        </p:nvSpPr>
        <p:spPr>
          <a:xfrm>
            <a:off x="1066801" y="2052111"/>
            <a:ext cx="5029199" cy="3777637"/>
          </a:xfrm>
          <a:prstGeom prst="rect">
            <a:avLst/>
          </a:prstGeom>
          <a:noFill/>
        </p:spPr>
        <p:txBody>
          <a:bodyPr wrap="square">
            <a:spAutoFit/>
          </a:bodyPr>
          <a:lstStyle/>
          <a:p>
            <a:pPr algn="ctr" rtl="0" fontAlgn="base">
              <a:buNone/>
            </a:pPr>
            <a:r>
              <a:rPr lang="en-US" sz="2800" b="0" i="0" u="none" strike="noStrike" dirty="0">
                <a:solidFill>
                  <a:srgbClr val="FFFFFF"/>
                </a:solidFill>
                <a:effectLst/>
              </a:rPr>
              <a:t>MDCT Acquisition </a:t>
            </a:r>
          </a:p>
          <a:p>
            <a:pPr algn="ctr" rtl="0" fontAlgn="base">
              <a:buNone/>
            </a:pPr>
            <a:r>
              <a:rPr lang="en-US" sz="2800" b="0" i="0" u="none" strike="noStrike" dirty="0">
                <a:solidFill>
                  <a:srgbClr val="FFFFFF"/>
                </a:solidFill>
                <a:effectLst/>
              </a:rPr>
              <a:t>(GE Discovery CT750 HD)</a:t>
            </a:r>
            <a:endParaRPr lang="en-US" sz="2800" b="0" i="0" dirty="0">
              <a:solidFill>
                <a:srgbClr val="FFFFFF"/>
              </a:solidFill>
              <a:effectLst/>
            </a:endParaRPr>
          </a:p>
          <a:p>
            <a:pPr algn="l" rtl="0" fontAlgn="base">
              <a:lnSpc>
                <a:spcPct val="110000"/>
              </a:lnSpc>
              <a:buNone/>
            </a:pPr>
            <a:r>
              <a:rPr lang="en-US" sz="2400" dirty="0">
                <a:solidFill>
                  <a:srgbClr val="FFFFFF"/>
                </a:solidFill>
              </a:rPr>
              <a:t>Kilovoltage Peak</a:t>
            </a:r>
            <a:r>
              <a:rPr lang="en-US" sz="2400" b="0" i="0" u="none" strike="noStrike" dirty="0">
                <a:solidFill>
                  <a:srgbClr val="FFFFFF"/>
                </a:solidFill>
                <a:effectLst/>
              </a:rPr>
              <a:t> = 120-140kVp</a:t>
            </a:r>
            <a:r>
              <a:rPr lang="en-US" sz="2400" b="0" i="0" dirty="0">
                <a:solidFill>
                  <a:srgbClr val="FFFFFF"/>
                </a:solidFill>
                <a:effectLst/>
              </a:rPr>
              <a:t>​</a:t>
            </a:r>
          </a:p>
          <a:p>
            <a:pPr algn="l" rtl="0" fontAlgn="base">
              <a:lnSpc>
                <a:spcPct val="110000"/>
              </a:lnSpc>
              <a:buNone/>
            </a:pPr>
            <a:r>
              <a:rPr lang="en-US" sz="2400" b="0" i="0" dirty="0">
                <a:solidFill>
                  <a:srgbClr val="FFFFFF"/>
                </a:solidFill>
                <a:effectLst/>
              </a:rPr>
              <a:t>X-ray Tube Current = 240-475 mA​</a:t>
            </a:r>
          </a:p>
          <a:p>
            <a:pPr algn="l" rtl="0" fontAlgn="base">
              <a:lnSpc>
                <a:spcPct val="110000"/>
              </a:lnSpc>
              <a:buNone/>
            </a:pPr>
            <a:r>
              <a:rPr lang="en-US" sz="2400" dirty="0">
                <a:solidFill>
                  <a:srgbClr val="FFFFFF"/>
                </a:solidFill>
              </a:rPr>
              <a:t>Exposure Time = 1095-1875 </a:t>
            </a:r>
            <a:r>
              <a:rPr lang="en-US" sz="2400" dirty="0" err="1">
                <a:solidFill>
                  <a:srgbClr val="FFFFFF"/>
                </a:solidFill>
              </a:rPr>
              <a:t>ms</a:t>
            </a:r>
            <a:endParaRPr lang="en-US" sz="2400" b="0" i="0" dirty="0">
              <a:solidFill>
                <a:srgbClr val="FFFFFF"/>
              </a:solidFill>
              <a:effectLst/>
            </a:endParaRPr>
          </a:p>
          <a:p>
            <a:pPr algn="l" rtl="0" fontAlgn="base">
              <a:lnSpc>
                <a:spcPct val="110000"/>
              </a:lnSpc>
              <a:buNone/>
            </a:pPr>
            <a:r>
              <a:rPr lang="en-US" sz="2400" dirty="0">
                <a:solidFill>
                  <a:srgbClr val="FFFFFF"/>
                </a:solidFill>
              </a:rPr>
              <a:t>Gantry Tilt = 0 deg</a:t>
            </a:r>
            <a:endParaRPr lang="en-US" sz="2400" b="0" i="0" dirty="0">
              <a:solidFill>
                <a:srgbClr val="FFFFFF"/>
              </a:solidFill>
              <a:effectLst/>
            </a:endParaRPr>
          </a:p>
          <a:p>
            <a:pPr algn="l" rtl="0" fontAlgn="base">
              <a:lnSpc>
                <a:spcPct val="110000"/>
              </a:lnSpc>
              <a:buNone/>
            </a:pPr>
            <a:r>
              <a:rPr lang="en-US" sz="2400" b="0" i="0" u="none" strike="noStrike" dirty="0">
                <a:solidFill>
                  <a:srgbClr val="FFFFFF"/>
                </a:solidFill>
                <a:effectLst/>
              </a:rPr>
              <a:t>Rotation Direction = clockwise</a:t>
            </a:r>
          </a:p>
          <a:p>
            <a:pPr algn="l" rtl="0" fontAlgn="base">
              <a:lnSpc>
                <a:spcPct val="110000"/>
              </a:lnSpc>
              <a:buNone/>
            </a:pPr>
            <a:r>
              <a:rPr lang="en-US" sz="2400" b="0" i="0" u="none" strike="noStrike" dirty="0">
                <a:solidFill>
                  <a:srgbClr val="FFFFFF"/>
                </a:solidFill>
                <a:effectLst/>
              </a:rPr>
              <a:t>Slice Thickness = 0.20-0.36 mm</a:t>
            </a:r>
            <a:r>
              <a:rPr lang="en-US" sz="2400" b="0" i="0" dirty="0">
                <a:solidFill>
                  <a:srgbClr val="FFFFFF"/>
                </a:solidFill>
                <a:effectLst/>
              </a:rPr>
              <a:t>​</a:t>
            </a:r>
          </a:p>
          <a:p>
            <a:pPr algn="l" rtl="0" fontAlgn="base">
              <a:lnSpc>
                <a:spcPct val="110000"/>
              </a:lnSpc>
              <a:buNone/>
            </a:pPr>
            <a:r>
              <a:rPr lang="en-US" sz="2400" b="0" i="0" dirty="0">
                <a:solidFill>
                  <a:srgbClr val="FFFFFF"/>
                </a:solidFill>
                <a:effectLst/>
              </a:rPr>
              <a:t>Reconstruction Matrix = 512 x 512</a:t>
            </a:r>
            <a:endParaRPr lang="en-US" sz="2800" b="0" i="0" dirty="0">
              <a:solidFill>
                <a:srgbClr val="FFFFFF"/>
              </a:solidFill>
              <a:effectLst/>
            </a:endParaRPr>
          </a:p>
        </p:txBody>
      </p:sp>
      <p:sp>
        <p:nvSpPr>
          <p:cNvPr id="5" name="TextBox 4">
            <a:extLst>
              <a:ext uri="{FF2B5EF4-FFF2-40B4-BE49-F238E27FC236}">
                <a16:creationId xmlns:a16="http://schemas.microsoft.com/office/drawing/2014/main" id="{FAED7DEA-09A3-C447-9C01-3AD38BD6E875}"/>
              </a:ext>
            </a:extLst>
          </p:cNvPr>
          <p:cNvSpPr txBox="1"/>
          <p:nvPr/>
        </p:nvSpPr>
        <p:spPr>
          <a:xfrm>
            <a:off x="6312150" y="2040063"/>
            <a:ext cx="5735568" cy="3777637"/>
          </a:xfrm>
          <a:prstGeom prst="rect">
            <a:avLst/>
          </a:prstGeom>
          <a:noFill/>
        </p:spPr>
        <p:txBody>
          <a:bodyPr wrap="square">
            <a:spAutoFit/>
          </a:bodyPr>
          <a:lstStyle/>
          <a:p>
            <a:pPr algn="ctr" rtl="0" fontAlgn="base">
              <a:buNone/>
            </a:pPr>
            <a:r>
              <a:rPr lang="en-US" sz="2800" b="0" i="0" u="none" strike="noStrike" dirty="0">
                <a:solidFill>
                  <a:srgbClr val="FFFFFF"/>
                </a:solidFill>
                <a:effectLst/>
              </a:rPr>
              <a:t>SPCCT Acquisition</a:t>
            </a:r>
            <a:r>
              <a:rPr lang="en-US" sz="2800" dirty="0">
                <a:solidFill>
                  <a:srgbClr val="FFFFFF"/>
                </a:solidFill>
              </a:rPr>
              <a:t> </a:t>
            </a:r>
            <a:endParaRPr lang="en-US" sz="2800" b="0" i="0" u="none" strike="noStrike" dirty="0">
              <a:solidFill>
                <a:srgbClr val="FFFFFF"/>
              </a:solidFill>
              <a:effectLst/>
            </a:endParaRPr>
          </a:p>
          <a:p>
            <a:pPr algn="ctr" rtl="0" fontAlgn="base">
              <a:buNone/>
            </a:pPr>
            <a:r>
              <a:rPr lang="en-US" sz="2800" b="0" i="0" u="none" strike="noStrike" dirty="0">
                <a:solidFill>
                  <a:srgbClr val="FFFFFF"/>
                </a:solidFill>
                <a:effectLst/>
              </a:rPr>
              <a:t>(MARS Extremity)</a:t>
            </a:r>
            <a:endParaRPr lang="en-US" sz="2800" dirty="0">
              <a:solidFill>
                <a:srgbClr val="FFFFFF"/>
              </a:solidFill>
            </a:endParaRPr>
          </a:p>
          <a:p>
            <a:pPr fontAlgn="base">
              <a:lnSpc>
                <a:spcPct val="110000"/>
              </a:lnSpc>
            </a:pPr>
            <a:r>
              <a:rPr lang="en-US" sz="2400" dirty="0">
                <a:solidFill>
                  <a:srgbClr val="FFFFFF"/>
                </a:solidFill>
              </a:rPr>
              <a:t>Kilovoltage Peak = 118kVp​</a:t>
            </a:r>
          </a:p>
          <a:p>
            <a:pPr fontAlgn="base">
              <a:lnSpc>
                <a:spcPct val="110000"/>
              </a:lnSpc>
            </a:pPr>
            <a:r>
              <a:rPr lang="en-US" sz="2400" dirty="0">
                <a:solidFill>
                  <a:srgbClr val="FFFFFF"/>
                </a:solidFill>
              </a:rPr>
              <a:t>X-ray Tube Current = 0.061 mA​</a:t>
            </a:r>
          </a:p>
          <a:p>
            <a:pPr fontAlgn="base">
              <a:lnSpc>
                <a:spcPct val="110000"/>
              </a:lnSpc>
            </a:pPr>
            <a:r>
              <a:rPr lang="en-US" sz="2400" dirty="0">
                <a:solidFill>
                  <a:srgbClr val="FFFFFF"/>
                </a:solidFill>
              </a:rPr>
              <a:t>Exposure Time = 160 </a:t>
            </a:r>
            <a:r>
              <a:rPr lang="en-US" sz="2400" dirty="0" err="1">
                <a:solidFill>
                  <a:srgbClr val="FFFFFF"/>
                </a:solidFill>
              </a:rPr>
              <a:t>ms</a:t>
            </a:r>
            <a:endParaRPr lang="en-US" sz="2400" dirty="0">
              <a:solidFill>
                <a:srgbClr val="FFFFFF"/>
              </a:solidFill>
            </a:endParaRPr>
          </a:p>
          <a:p>
            <a:pPr fontAlgn="base">
              <a:lnSpc>
                <a:spcPct val="110000"/>
              </a:lnSpc>
            </a:pPr>
            <a:r>
              <a:rPr lang="en-US" sz="2400" dirty="0">
                <a:solidFill>
                  <a:srgbClr val="FFFFFF"/>
                </a:solidFill>
              </a:rPr>
              <a:t>Projections per Gantry Rotation = 373 pr/rot</a:t>
            </a:r>
          </a:p>
          <a:p>
            <a:pPr fontAlgn="base">
              <a:lnSpc>
                <a:spcPct val="110000"/>
              </a:lnSpc>
            </a:pPr>
            <a:r>
              <a:rPr lang="en-US" sz="2400" dirty="0">
                <a:solidFill>
                  <a:srgbClr val="FFFFFF"/>
                </a:solidFill>
              </a:rPr>
              <a:t>Rotation Direction = clockwise</a:t>
            </a:r>
          </a:p>
          <a:p>
            <a:pPr fontAlgn="base">
              <a:lnSpc>
                <a:spcPct val="110000"/>
              </a:lnSpc>
            </a:pPr>
            <a:r>
              <a:rPr lang="en-US" sz="2400" dirty="0">
                <a:solidFill>
                  <a:srgbClr val="FFFFFF"/>
                </a:solidFill>
              </a:rPr>
              <a:t>Slice Thickness = 0.09 mm​</a:t>
            </a:r>
          </a:p>
          <a:p>
            <a:pPr fontAlgn="base">
              <a:lnSpc>
                <a:spcPct val="110000"/>
              </a:lnSpc>
            </a:pPr>
            <a:r>
              <a:rPr lang="en-US" sz="2400" dirty="0">
                <a:solidFill>
                  <a:srgbClr val="FFFFFF"/>
                </a:solidFill>
              </a:rPr>
              <a:t>Reconstruction Matrix = 512 x 512</a:t>
            </a:r>
            <a:endParaRPr lang="en-US" sz="2400" b="0" i="0" dirty="0">
              <a:solidFill>
                <a:srgbClr val="FFFFFF"/>
              </a:solidFill>
              <a:effectLst/>
            </a:endParaRPr>
          </a:p>
        </p:txBody>
      </p:sp>
      <p:cxnSp>
        <p:nvCxnSpPr>
          <p:cNvPr id="6" name="Straight Connector 5">
            <a:extLst>
              <a:ext uri="{FF2B5EF4-FFF2-40B4-BE49-F238E27FC236}">
                <a16:creationId xmlns:a16="http://schemas.microsoft.com/office/drawing/2014/main" id="{8B89C998-2FA6-D1EA-9EFA-063BADEBD28D}"/>
              </a:ext>
            </a:extLst>
          </p:cNvPr>
          <p:cNvCxnSpPr>
            <a:cxnSpLocks/>
            <a:endCxn id="18" idx="0"/>
          </p:cNvCxnSpPr>
          <p:nvPr/>
        </p:nvCxnSpPr>
        <p:spPr>
          <a:xfrm>
            <a:off x="6096000" y="1889220"/>
            <a:ext cx="0" cy="4108381"/>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
        <p:nvSpPr>
          <p:cNvPr id="18" name="Content Placeholder 2">
            <a:extLst>
              <a:ext uri="{FF2B5EF4-FFF2-40B4-BE49-F238E27FC236}">
                <a16:creationId xmlns:a16="http://schemas.microsoft.com/office/drawing/2014/main" id="{DFCB77CD-DCAC-AA58-9A1A-BB3A8C066237}"/>
              </a:ext>
            </a:extLst>
          </p:cNvPr>
          <p:cNvSpPr txBox="1">
            <a:spLocks/>
          </p:cNvSpPr>
          <p:nvPr/>
        </p:nvSpPr>
        <p:spPr>
          <a:xfrm>
            <a:off x="576563" y="5997601"/>
            <a:ext cx="11038874" cy="6939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spcAft>
                <a:spcPts val="1800"/>
              </a:spcAft>
              <a:buFont typeface="Arial" panose="020B0604020202020204" pitchFamily="34" charset="0"/>
              <a:buNone/>
            </a:pPr>
            <a:r>
              <a:rPr lang="en-US" i="1" dirty="0">
                <a:solidFill>
                  <a:srgbClr val="0188CE"/>
                </a:solidFill>
              </a:rPr>
              <a:t>Three planar and long axis reformations were generated from all raw data </a:t>
            </a:r>
          </a:p>
        </p:txBody>
      </p:sp>
    </p:spTree>
    <p:extLst>
      <p:ext uri="{BB962C8B-B14F-4D97-AF65-F5344CB8AC3E}">
        <p14:creationId xmlns:p14="http://schemas.microsoft.com/office/powerpoint/2010/main" val="3005254724"/>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8E9D2-3682-E9AC-EBFB-21F20A3D2168}"/>
            </a:ext>
          </a:extLst>
        </p:cNvPr>
        <p:cNvGrpSpPr/>
        <p:nvPr/>
      </p:nvGrpSpPr>
      <p:grpSpPr>
        <a:xfrm>
          <a:off x="0" y="0"/>
          <a:ext cx="0" cy="0"/>
          <a:chOff x="0" y="0"/>
          <a:chExt cx="0" cy="0"/>
        </a:xfrm>
      </p:grpSpPr>
      <p:pic>
        <p:nvPicPr>
          <p:cNvPr id="40" name="Picture 39" descr="A close-up of a hand x-ray&#10;&#10;AI-generated content may be incorrect.">
            <a:extLst>
              <a:ext uri="{FF2B5EF4-FFF2-40B4-BE49-F238E27FC236}">
                <a16:creationId xmlns:a16="http://schemas.microsoft.com/office/drawing/2014/main" id="{054E51B3-CE51-22DD-6885-931487FB6C0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15000"/>
                    </a14:imgEffect>
                  </a14:imgLayer>
                </a14:imgProps>
              </a:ext>
              <a:ext uri="{28A0092B-C50C-407E-A947-70E740481C1C}">
                <a14:useLocalDpi xmlns:a14="http://schemas.microsoft.com/office/drawing/2010/main" val="0"/>
              </a:ext>
            </a:extLst>
          </a:blip>
          <a:stretch>
            <a:fillRect/>
          </a:stretch>
        </p:blipFill>
        <p:spPr>
          <a:xfrm rot="20788122">
            <a:off x="4212610" y="2642445"/>
            <a:ext cx="3766780" cy="2373071"/>
          </a:xfrm>
          <a:prstGeom prst="rect">
            <a:avLst/>
          </a:prstGeom>
        </p:spPr>
      </p:pic>
      <p:sp>
        <p:nvSpPr>
          <p:cNvPr id="43" name="Rectangle 42">
            <a:extLst>
              <a:ext uri="{FF2B5EF4-FFF2-40B4-BE49-F238E27FC236}">
                <a16:creationId xmlns:a16="http://schemas.microsoft.com/office/drawing/2014/main" id="{E9EB185A-C86F-361C-8EFB-FB35451338CD}"/>
              </a:ext>
            </a:extLst>
          </p:cNvPr>
          <p:cNvSpPr/>
          <p:nvPr/>
        </p:nvSpPr>
        <p:spPr>
          <a:xfrm>
            <a:off x="3762223" y="4763705"/>
            <a:ext cx="4957161" cy="121216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0ED59103-1131-F467-D75F-90151D613040}"/>
              </a:ext>
            </a:extLst>
          </p:cNvPr>
          <p:cNvSpPr/>
          <p:nvPr/>
        </p:nvSpPr>
        <p:spPr>
          <a:xfrm>
            <a:off x="3698055" y="1811106"/>
            <a:ext cx="4957161" cy="121216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210ED93E-994B-1C02-01DC-5F0C9309DD80}"/>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BE382E80-6FE7-5FE9-3B78-630383A325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92C9A379-2067-F62A-9628-E2DE66B55EF8}"/>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B212B61A-21A4-56D6-1EEF-14C04CF617D9}"/>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8A8AF781-6D5E-98EF-3FB5-DFAD07FA86C6}"/>
                  </a:ext>
                </a:extLst>
              </p:cNvPr>
              <p:cNvSpPr/>
              <p:nvPr/>
            </p:nvSpPr>
            <p:spPr>
              <a:xfrm>
                <a:off x="4042611" y="1087633"/>
                <a:ext cx="2461689" cy="722907"/>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b="1"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F407325D-AECF-F055-9811-6A850285FE4E}"/>
                  </a:ext>
                </a:extLst>
              </p:cNvPr>
              <p:cNvSpPr/>
              <p:nvPr/>
            </p:nvSpPr>
            <p:spPr>
              <a:xfrm>
                <a:off x="6736939" y="1087634"/>
                <a:ext cx="2461687"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CA1CFD63-1AAC-382F-1BB3-3761329EFE90}"/>
                  </a:ext>
                </a:extLst>
              </p:cNvPr>
              <p:cNvSpPr/>
              <p:nvPr/>
            </p:nvSpPr>
            <p:spPr>
              <a:xfrm>
                <a:off x="1359568"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3BB16BEF-6710-B89E-656C-4A433422E296}"/>
                  </a:ext>
                </a:extLst>
              </p:cNvPr>
              <p:cNvSpPr/>
              <p:nvPr/>
            </p:nvSpPr>
            <p:spPr>
              <a:xfrm>
                <a:off x="-1303222"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C26540A9-5C65-F4C8-1E25-BEA1C224173E}"/>
                </a:ext>
              </a:extLst>
            </p:cNvPr>
            <p:cNvSpPr/>
            <p:nvPr/>
          </p:nvSpPr>
          <p:spPr>
            <a:xfrm>
              <a:off x="9739422" y="998460"/>
              <a:ext cx="2122821"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Statistical Analysis</a:t>
              </a:r>
            </a:p>
          </p:txBody>
        </p:sp>
      </p:grpSp>
      <p:pic>
        <p:nvPicPr>
          <p:cNvPr id="35" name="Picture 34" descr="A x-ray of a human body&#10;&#10;AI-generated content may be incorrect.">
            <a:extLst>
              <a:ext uri="{FF2B5EF4-FFF2-40B4-BE49-F238E27FC236}">
                <a16:creationId xmlns:a16="http://schemas.microsoft.com/office/drawing/2014/main" id="{85DD9A2E-206C-A11B-36B8-018F26AD8462}"/>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15000"/>
                    </a14:imgEffect>
                  </a14:imgLayer>
                </a14:imgProps>
              </a:ext>
              <a:ext uri="{28A0092B-C50C-407E-A947-70E740481C1C}">
                <a14:useLocalDpi xmlns:a14="http://schemas.microsoft.com/office/drawing/2010/main" val="0"/>
              </a:ext>
            </a:extLst>
          </a:blip>
          <a:srcRect l="27106" t="28552" r="28683" b="28662"/>
          <a:stretch>
            <a:fillRect/>
          </a:stretch>
        </p:blipFill>
        <p:spPr>
          <a:xfrm>
            <a:off x="280202" y="2567432"/>
            <a:ext cx="4168884" cy="2555923"/>
          </a:xfrm>
          <a:prstGeom prst="rect">
            <a:avLst/>
          </a:prstGeom>
        </p:spPr>
      </p:pic>
      <p:pic>
        <p:nvPicPr>
          <p:cNvPr id="41" name="Picture 40" descr="A close-up of a x-ray&#10;&#10;AI-generated content may be incorrect.">
            <a:extLst>
              <a:ext uri="{FF2B5EF4-FFF2-40B4-BE49-F238E27FC236}">
                <a16:creationId xmlns:a16="http://schemas.microsoft.com/office/drawing/2014/main" id="{CD059DD0-63FF-010A-01C4-AD9561342E52}"/>
              </a:ext>
            </a:extLst>
          </p:cNvPr>
          <p:cNvPicPr>
            <a:picLocks noChangeAspect="1"/>
          </p:cNvPicPr>
          <p:nvPr/>
        </p:nvPicPr>
        <p:blipFill>
          <a:blip r:embed="rId8">
            <a:extLst>
              <a:ext uri="{28A0092B-C50C-407E-A947-70E740481C1C}">
                <a14:useLocalDpi xmlns:a14="http://schemas.microsoft.com/office/drawing/2010/main" val="0"/>
              </a:ext>
            </a:extLst>
          </a:blip>
          <a:srcRect l="27379" t="29027" r="28410" b="28472"/>
          <a:stretch>
            <a:fillRect/>
          </a:stretch>
        </p:blipFill>
        <p:spPr>
          <a:xfrm>
            <a:off x="8023116" y="2508070"/>
            <a:ext cx="4168883" cy="2555923"/>
          </a:xfrm>
          <a:prstGeom prst="rect">
            <a:avLst/>
          </a:prstGeom>
        </p:spPr>
      </p:pic>
      <p:sp>
        <p:nvSpPr>
          <p:cNvPr id="44" name="Content Placeholder 2">
            <a:extLst>
              <a:ext uri="{FF2B5EF4-FFF2-40B4-BE49-F238E27FC236}">
                <a16:creationId xmlns:a16="http://schemas.microsoft.com/office/drawing/2014/main" id="{E15800DF-37DD-7CE4-E365-27785BBC95AE}"/>
              </a:ext>
            </a:extLst>
          </p:cNvPr>
          <p:cNvSpPr txBox="1">
            <a:spLocks/>
          </p:cNvSpPr>
          <p:nvPr/>
        </p:nvSpPr>
        <p:spPr>
          <a:xfrm>
            <a:off x="210531" y="4827915"/>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
        <p:nvSpPr>
          <p:cNvPr id="45" name="Content Placeholder 2">
            <a:extLst>
              <a:ext uri="{FF2B5EF4-FFF2-40B4-BE49-F238E27FC236}">
                <a16:creationId xmlns:a16="http://schemas.microsoft.com/office/drawing/2014/main" id="{81500136-EF9E-FA35-7A76-70BD4C9EBDF8}"/>
              </a:ext>
            </a:extLst>
          </p:cNvPr>
          <p:cNvSpPr txBox="1">
            <a:spLocks/>
          </p:cNvSpPr>
          <p:nvPr/>
        </p:nvSpPr>
        <p:spPr>
          <a:xfrm>
            <a:off x="4102851" y="4836471"/>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Coronal</a:t>
            </a:r>
          </a:p>
        </p:txBody>
      </p:sp>
      <p:sp>
        <p:nvSpPr>
          <p:cNvPr id="46" name="Content Placeholder 2">
            <a:extLst>
              <a:ext uri="{FF2B5EF4-FFF2-40B4-BE49-F238E27FC236}">
                <a16:creationId xmlns:a16="http://schemas.microsoft.com/office/drawing/2014/main" id="{4312676C-3C07-F19D-D6C8-5E66C313FAE0}"/>
              </a:ext>
            </a:extLst>
          </p:cNvPr>
          <p:cNvSpPr txBox="1">
            <a:spLocks/>
          </p:cNvSpPr>
          <p:nvPr/>
        </p:nvSpPr>
        <p:spPr>
          <a:xfrm>
            <a:off x="7906660" y="4827915"/>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
        <p:nvSpPr>
          <p:cNvPr id="47" name="Content Placeholder 2">
            <a:extLst>
              <a:ext uri="{FF2B5EF4-FFF2-40B4-BE49-F238E27FC236}">
                <a16:creationId xmlns:a16="http://schemas.microsoft.com/office/drawing/2014/main" id="{EAB900FE-8CA2-8D0C-98B5-C60D99D58F4A}"/>
              </a:ext>
            </a:extLst>
          </p:cNvPr>
          <p:cNvSpPr txBox="1">
            <a:spLocks/>
          </p:cNvSpPr>
          <p:nvPr/>
        </p:nvSpPr>
        <p:spPr>
          <a:xfrm>
            <a:off x="-200740" y="2401148"/>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rgbClr val="FFC000"/>
                </a:solidFill>
              </a:rPr>
              <a:t>1. Visually sharp trabeculae</a:t>
            </a:r>
          </a:p>
        </p:txBody>
      </p:sp>
      <p:cxnSp>
        <p:nvCxnSpPr>
          <p:cNvPr id="48" name="Straight Arrow Connector 47">
            <a:extLst>
              <a:ext uri="{FF2B5EF4-FFF2-40B4-BE49-F238E27FC236}">
                <a16:creationId xmlns:a16="http://schemas.microsoft.com/office/drawing/2014/main" id="{CB6197F6-5B23-4E16-7132-1E403CEAD330}"/>
              </a:ext>
            </a:extLst>
          </p:cNvPr>
          <p:cNvCxnSpPr>
            <a:cxnSpLocks/>
          </p:cNvCxnSpPr>
          <p:nvPr/>
        </p:nvCxnSpPr>
        <p:spPr>
          <a:xfrm>
            <a:off x="1121150" y="3130628"/>
            <a:ext cx="948282" cy="43780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1" name="Content Placeholder 2">
            <a:extLst>
              <a:ext uri="{FF2B5EF4-FFF2-40B4-BE49-F238E27FC236}">
                <a16:creationId xmlns:a16="http://schemas.microsoft.com/office/drawing/2014/main" id="{45A0DAAA-BCF1-9C34-B195-D0719D7EBC36}"/>
              </a:ext>
            </a:extLst>
          </p:cNvPr>
          <p:cNvSpPr txBox="1">
            <a:spLocks/>
          </p:cNvSpPr>
          <p:nvPr/>
        </p:nvSpPr>
        <p:spPr>
          <a:xfrm>
            <a:off x="2814464" y="2327134"/>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rgbClr val="FFC000"/>
                </a:solidFill>
              </a:rPr>
              <a:t>3. Visualization of bone-metal interface</a:t>
            </a:r>
          </a:p>
        </p:txBody>
      </p:sp>
      <p:cxnSp>
        <p:nvCxnSpPr>
          <p:cNvPr id="52" name="Straight Arrow Connector 51">
            <a:extLst>
              <a:ext uri="{FF2B5EF4-FFF2-40B4-BE49-F238E27FC236}">
                <a16:creationId xmlns:a16="http://schemas.microsoft.com/office/drawing/2014/main" id="{96F6BCF8-B9E3-6AC5-5703-8202366E73AD}"/>
              </a:ext>
            </a:extLst>
          </p:cNvPr>
          <p:cNvCxnSpPr>
            <a:cxnSpLocks/>
          </p:cNvCxnSpPr>
          <p:nvPr/>
        </p:nvCxnSpPr>
        <p:spPr>
          <a:xfrm flipH="1">
            <a:off x="3458938" y="3329977"/>
            <a:ext cx="528329" cy="388001"/>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6" name="Content Placeholder 2">
            <a:extLst>
              <a:ext uri="{FF2B5EF4-FFF2-40B4-BE49-F238E27FC236}">
                <a16:creationId xmlns:a16="http://schemas.microsoft.com/office/drawing/2014/main" id="{CF5C5B64-4F46-EDE1-202A-11F669C27CAA}"/>
              </a:ext>
            </a:extLst>
          </p:cNvPr>
          <p:cNvSpPr txBox="1">
            <a:spLocks/>
          </p:cNvSpPr>
          <p:nvPr/>
        </p:nvSpPr>
        <p:spPr>
          <a:xfrm>
            <a:off x="1338742" y="4467094"/>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rgbClr val="FFC000"/>
                </a:solidFill>
              </a:rPr>
              <a:t>2. Visually sharp cortical margins</a:t>
            </a:r>
          </a:p>
        </p:txBody>
      </p:sp>
      <p:cxnSp>
        <p:nvCxnSpPr>
          <p:cNvPr id="57" name="Straight Arrow Connector 56">
            <a:extLst>
              <a:ext uri="{FF2B5EF4-FFF2-40B4-BE49-F238E27FC236}">
                <a16:creationId xmlns:a16="http://schemas.microsoft.com/office/drawing/2014/main" id="{B22C53C9-C869-D86F-2E1B-DE9F8CF76697}"/>
              </a:ext>
            </a:extLst>
          </p:cNvPr>
          <p:cNvCxnSpPr>
            <a:cxnSpLocks/>
          </p:cNvCxnSpPr>
          <p:nvPr/>
        </p:nvCxnSpPr>
        <p:spPr>
          <a:xfrm flipH="1" flipV="1">
            <a:off x="1198880" y="4404055"/>
            <a:ext cx="345131" cy="26946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2">
            <a:extLst>
              <a:ext uri="{FF2B5EF4-FFF2-40B4-BE49-F238E27FC236}">
                <a16:creationId xmlns:a16="http://schemas.microsoft.com/office/drawing/2014/main" id="{F22F418D-6587-CACE-6678-F2ED57BE97C9}"/>
              </a:ext>
            </a:extLst>
          </p:cNvPr>
          <p:cNvSpPr txBox="1">
            <a:spLocks/>
          </p:cNvSpPr>
          <p:nvPr/>
        </p:nvSpPr>
        <p:spPr>
          <a:xfrm>
            <a:off x="5560952" y="2271017"/>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rgbClr val="FFC000"/>
                </a:solidFill>
              </a:rPr>
              <a:t>4. Visually sharp fracture margins</a:t>
            </a:r>
          </a:p>
        </p:txBody>
      </p:sp>
      <p:cxnSp>
        <p:nvCxnSpPr>
          <p:cNvPr id="61" name="Straight Arrow Connector 60">
            <a:extLst>
              <a:ext uri="{FF2B5EF4-FFF2-40B4-BE49-F238E27FC236}">
                <a16:creationId xmlns:a16="http://schemas.microsoft.com/office/drawing/2014/main" id="{73B3D088-60F2-5F97-533D-BFF3676ED25E}"/>
              </a:ext>
            </a:extLst>
          </p:cNvPr>
          <p:cNvCxnSpPr>
            <a:cxnSpLocks/>
          </p:cNvCxnSpPr>
          <p:nvPr/>
        </p:nvCxnSpPr>
        <p:spPr>
          <a:xfrm flipH="1">
            <a:off x="6271705" y="2964344"/>
            <a:ext cx="482175" cy="94143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3" name="Content Placeholder 2">
            <a:extLst>
              <a:ext uri="{FF2B5EF4-FFF2-40B4-BE49-F238E27FC236}">
                <a16:creationId xmlns:a16="http://schemas.microsoft.com/office/drawing/2014/main" id="{2026B8C2-E0C7-133A-01F5-28A6B10499ED}"/>
              </a:ext>
            </a:extLst>
          </p:cNvPr>
          <p:cNvSpPr txBox="1">
            <a:spLocks/>
          </p:cNvSpPr>
          <p:nvPr/>
        </p:nvSpPr>
        <p:spPr>
          <a:xfrm>
            <a:off x="8023117" y="1944550"/>
            <a:ext cx="4168883"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rgbClr val="FFC000"/>
                </a:solidFill>
              </a:rPr>
              <a:t>5./6. Differentiation of tendon, ligaments, and muscles</a:t>
            </a:r>
          </a:p>
        </p:txBody>
      </p:sp>
    </p:spTree>
    <p:extLst>
      <p:ext uri="{BB962C8B-B14F-4D97-AF65-F5344CB8AC3E}">
        <p14:creationId xmlns:p14="http://schemas.microsoft.com/office/powerpoint/2010/main" val="550180316"/>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91FAB-963C-FA3A-AC64-E185E3F58FDA}"/>
            </a:ext>
          </a:extLst>
        </p:cNvPr>
        <p:cNvGrpSpPr/>
        <p:nvPr/>
      </p:nvGrpSpPr>
      <p:grpSpPr>
        <a:xfrm>
          <a:off x="0" y="0"/>
          <a:ext cx="0" cy="0"/>
          <a:chOff x="0" y="0"/>
          <a:chExt cx="0" cy="0"/>
        </a:xfrm>
      </p:grpSpPr>
      <p:pic>
        <p:nvPicPr>
          <p:cNvPr id="40" name="Picture 39" descr="A close-up of a hand x-ray&#10;&#10;AI-generated content may be incorrect.">
            <a:extLst>
              <a:ext uri="{FF2B5EF4-FFF2-40B4-BE49-F238E27FC236}">
                <a16:creationId xmlns:a16="http://schemas.microsoft.com/office/drawing/2014/main" id="{94FE54F9-13CD-F56F-A3CD-F91E8BCD066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15000"/>
                    </a14:imgEffect>
                  </a14:imgLayer>
                </a14:imgProps>
              </a:ext>
              <a:ext uri="{28A0092B-C50C-407E-A947-70E740481C1C}">
                <a14:useLocalDpi xmlns:a14="http://schemas.microsoft.com/office/drawing/2010/main" val="0"/>
              </a:ext>
            </a:extLst>
          </a:blip>
          <a:stretch>
            <a:fillRect/>
          </a:stretch>
        </p:blipFill>
        <p:spPr>
          <a:xfrm rot="20788122">
            <a:off x="4212610" y="2642445"/>
            <a:ext cx="3766780" cy="2373071"/>
          </a:xfrm>
          <a:prstGeom prst="rect">
            <a:avLst/>
          </a:prstGeom>
        </p:spPr>
      </p:pic>
      <p:sp>
        <p:nvSpPr>
          <p:cNvPr id="43" name="Rectangle 42">
            <a:extLst>
              <a:ext uri="{FF2B5EF4-FFF2-40B4-BE49-F238E27FC236}">
                <a16:creationId xmlns:a16="http://schemas.microsoft.com/office/drawing/2014/main" id="{B4CCF7F2-C2A2-504A-6B92-5B9C871E47CA}"/>
              </a:ext>
            </a:extLst>
          </p:cNvPr>
          <p:cNvSpPr/>
          <p:nvPr/>
        </p:nvSpPr>
        <p:spPr>
          <a:xfrm>
            <a:off x="3762223" y="4763705"/>
            <a:ext cx="4957161" cy="121216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3F70E00-40D1-D163-F8DE-185375F2CD3F}"/>
              </a:ext>
            </a:extLst>
          </p:cNvPr>
          <p:cNvSpPr/>
          <p:nvPr/>
        </p:nvSpPr>
        <p:spPr>
          <a:xfrm>
            <a:off x="3698055" y="1811106"/>
            <a:ext cx="4957161" cy="121216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9EE63159-5927-9972-A085-3A8ACBEE710A}"/>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034FE2FB-09BD-7F7F-1472-99177297DB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DC4E834B-633C-771B-486A-3A86ECDA1294}"/>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01D7C08B-07EF-D064-8E29-6B8FD6131D6D}"/>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53E12F8D-2122-C43A-FFEC-FBE5DEF76C24}"/>
                  </a:ext>
                </a:extLst>
              </p:cNvPr>
              <p:cNvSpPr/>
              <p:nvPr/>
            </p:nvSpPr>
            <p:spPr>
              <a:xfrm>
                <a:off x="4042611" y="1087633"/>
                <a:ext cx="2461689" cy="722907"/>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b="1"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2DD6CBCD-EB73-0705-0EFB-EAF49BC1D6E7}"/>
                  </a:ext>
                </a:extLst>
              </p:cNvPr>
              <p:cNvSpPr/>
              <p:nvPr/>
            </p:nvSpPr>
            <p:spPr>
              <a:xfrm>
                <a:off x="6736939" y="1087634"/>
                <a:ext cx="2461687"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D44CE18A-41FD-ACE6-CE87-28721ACA5B80}"/>
                  </a:ext>
                </a:extLst>
              </p:cNvPr>
              <p:cNvSpPr/>
              <p:nvPr/>
            </p:nvSpPr>
            <p:spPr>
              <a:xfrm>
                <a:off x="1359568"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67041623-6604-C5DF-45ED-373E094CA24A}"/>
                  </a:ext>
                </a:extLst>
              </p:cNvPr>
              <p:cNvSpPr/>
              <p:nvPr/>
            </p:nvSpPr>
            <p:spPr>
              <a:xfrm>
                <a:off x="-1303222"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A0C91FF8-AAF2-D1A2-F7A4-82E1739C6453}"/>
                </a:ext>
              </a:extLst>
            </p:cNvPr>
            <p:cNvSpPr/>
            <p:nvPr/>
          </p:nvSpPr>
          <p:spPr>
            <a:xfrm>
              <a:off x="9739422" y="998460"/>
              <a:ext cx="2122821"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Statistical Analysis</a:t>
              </a:r>
            </a:p>
          </p:txBody>
        </p:sp>
      </p:grpSp>
      <p:pic>
        <p:nvPicPr>
          <p:cNvPr id="35" name="Picture 34" descr="A x-ray of a human body&#10;&#10;AI-generated content may be incorrect.">
            <a:extLst>
              <a:ext uri="{FF2B5EF4-FFF2-40B4-BE49-F238E27FC236}">
                <a16:creationId xmlns:a16="http://schemas.microsoft.com/office/drawing/2014/main" id="{D4FD26AF-A354-305C-773C-17F7822D0549}"/>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15000"/>
                    </a14:imgEffect>
                  </a14:imgLayer>
                </a14:imgProps>
              </a:ext>
              <a:ext uri="{28A0092B-C50C-407E-A947-70E740481C1C}">
                <a14:useLocalDpi xmlns:a14="http://schemas.microsoft.com/office/drawing/2010/main" val="0"/>
              </a:ext>
            </a:extLst>
          </a:blip>
          <a:srcRect l="27106" t="28552" r="28683" b="28662"/>
          <a:stretch>
            <a:fillRect/>
          </a:stretch>
        </p:blipFill>
        <p:spPr>
          <a:xfrm>
            <a:off x="280202" y="2567432"/>
            <a:ext cx="4168884" cy="2555923"/>
          </a:xfrm>
          <a:prstGeom prst="rect">
            <a:avLst/>
          </a:prstGeom>
        </p:spPr>
      </p:pic>
      <p:pic>
        <p:nvPicPr>
          <p:cNvPr id="41" name="Picture 40" descr="A close-up of a x-ray&#10;&#10;AI-generated content may be incorrect.">
            <a:extLst>
              <a:ext uri="{FF2B5EF4-FFF2-40B4-BE49-F238E27FC236}">
                <a16:creationId xmlns:a16="http://schemas.microsoft.com/office/drawing/2014/main" id="{F9F4E270-2826-FA0B-A0D5-B0043E7A5A7E}"/>
              </a:ext>
            </a:extLst>
          </p:cNvPr>
          <p:cNvPicPr>
            <a:picLocks noChangeAspect="1"/>
          </p:cNvPicPr>
          <p:nvPr/>
        </p:nvPicPr>
        <p:blipFill>
          <a:blip r:embed="rId8">
            <a:extLst>
              <a:ext uri="{28A0092B-C50C-407E-A947-70E740481C1C}">
                <a14:useLocalDpi xmlns:a14="http://schemas.microsoft.com/office/drawing/2010/main" val="0"/>
              </a:ext>
            </a:extLst>
          </a:blip>
          <a:srcRect l="27379" t="29027" r="28410" b="28472"/>
          <a:stretch>
            <a:fillRect/>
          </a:stretch>
        </p:blipFill>
        <p:spPr>
          <a:xfrm>
            <a:off x="8023116" y="2508070"/>
            <a:ext cx="4168883" cy="2555923"/>
          </a:xfrm>
          <a:prstGeom prst="rect">
            <a:avLst/>
          </a:prstGeom>
        </p:spPr>
      </p:pic>
      <p:sp>
        <p:nvSpPr>
          <p:cNvPr id="44" name="Content Placeholder 2">
            <a:extLst>
              <a:ext uri="{FF2B5EF4-FFF2-40B4-BE49-F238E27FC236}">
                <a16:creationId xmlns:a16="http://schemas.microsoft.com/office/drawing/2014/main" id="{814BDBDF-E090-6463-128C-39A7121F94E2}"/>
              </a:ext>
            </a:extLst>
          </p:cNvPr>
          <p:cNvSpPr txBox="1">
            <a:spLocks/>
          </p:cNvSpPr>
          <p:nvPr/>
        </p:nvSpPr>
        <p:spPr>
          <a:xfrm>
            <a:off x="210531" y="4827915"/>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
        <p:nvSpPr>
          <p:cNvPr id="45" name="Content Placeholder 2">
            <a:extLst>
              <a:ext uri="{FF2B5EF4-FFF2-40B4-BE49-F238E27FC236}">
                <a16:creationId xmlns:a16="http://schemas.microsoft.com/office/drawing/2014/main" id="{9393CF53-67B7-15B7-9F70-444336EE8AD5}"/>
              </a:ext>
            </a:extLst>
          </p:cNvPr>
          <p:cNvSpPr txBox="1">
            <a:spLocks/>
          </p:cNvSpPr>
          <p:nvPr/>
        </p:nvSpPr>
        <p:spPr>
          <a:xfrm>
            <a:off x="4102851" y="4836471"/>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Coronal</a:t>
            </a:r>
          </a:p>
        </p:txBody>
      </p:sp>
      <p:sp>
        <p:nvSpPr>
          <p:cNvPr id="46" name="Content Placeholder 2">
            <a:extLst>
              <a:ext uri="{FF2B5EF4-FFF2-40B4-BE49-F238E27FC236}">
                <a16:creationId xmlns:a16="http://schemas.microsoft.com/office/drawing/2014/main" id="{BD0213D4-B39C-4EDF-6C78-E97B1672A11D}"/>
              </a:ext>
            </a:extLst>
          </p:cNvPr>
          <p:cNvSpPr txBox="1">
            <a:spLocks/>
          </p:cNvSpPr>
          <p:nvPr/>
        </p:nvSpPr>
        <p:spPr>
          <a:xfrm>
            <a:off x="7906660" y="4827915"/>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
        <p:nvSpPr>
          <p:cNvPr id="47" name="Content Placeholder 2">
            <a:extLst>
              <a:ext uri="{FF2B5EF4-FFF2-40B4-BE49-F238E27FC236}">
                <a16:creationId xmlns:a16="http://schemas.microsoft.com/office/drawing/2014/main" id="{FA5E9E03-58A8-BB11-E3DF-0492B72678A7}"/>
              </a:ext>
            </a:extLst>
          </p:cNvPr>
          <p:cNvSpPr txBox="1">
            <a:spLocks/>
          </p:cNvSpPr>
          <p:nvPr/>
        </p:nvSpPr>
        <p:spPr>
          <a:xfrm>
            <a:off x="-200740" y="2401148"/>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tx1">
                    <a:lumMod val="50000"/>
                  </a:schemeClr>
                </a:solidFill>
              </a:rPr>
              <a:t>1. Visually sharp trabeculae</a:t>
            </a:r>
          </a:p>
        </p:txBody>
      </p:sp>
      <p:cxnSp>
        <p:nvCxnSpPr>
          <p:cNvPr id="48" name="Straight Arrow Connector 47">
            <a:extLst>
              <a:ext uri="{FF2B5EF4-FFF2-40B4-BE49-F238E27FC236}">
                <a16:creationId xmlns:a16="http://schemas.microsoft.com/office/drawing/2014/main" id="{9A047426-559D-92FF-E7D1-4C8D36187D38}"/>
              </a:ext>
            </a:extLst>
          </p:cNvPr>
          <p:cNvCxnSpPr>
            <a:cxnSpLocks/>
          </p:cNvCxnSpPr>
          <p:nvPr/>
        </p:nvCxnSpPr>
        <p:spPr>
          <a:xfrm>
            <a:off x="1121150" y="3130628"/>
            <a:ext cx="948282" cy="437800"/>
          </a:xfrm>
          <a:prstGeom prst="straightConnector1">
            <a:avLst/>
          </a:prstGeom>
          <a:ln w="5715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Content Placeholder 2">
            <a:extLst>
              <a:ext uri="{FF2B5EF4-FFF2-40B4-BE49-F238E27FC236}">
                <a16:creationId xmlns:a16="http://schemas.microsoft.com/office/drawing/2014/main" id="{E34393C6-DCC5-CAFA-3746-BE9B0D8E4D15}"/>
              </a:ext>
            </a:extLst>
          </p:cNvPr>
          <p:cNvSpPr txBox="1">
            <a:spLocks/>
          </p:cNvSpPr>
          <p:nvPr/>
        </p:nvSpPr>
        <p:spPr>
          <a:xfrm>
            <a:off x="2814464" y="2327134"/>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tx1">
                    <a:lumMod val="50000"/>
                  </a:schemeClr>
                </a:solidFill>
              </a:rPr>
              <a:t>3. Visualization of bone-metal interface</a:t>
            </a:r>
          </a:p>
        </p:txBody>
      </p:sp>
      <p:cxnSp>
        <p:nvCxnSpPr>
          <p:cNvPr id="52" name="Straight Arrow Connector 51">
            <a:extLst>
              <a:ext uri="{FF2B5EF4-FFF2-40B4-BE49-F238E27FC236}">
                <a16:creationId xmlns:a16="http://schemas.microsoft.com/office/drawing/2014/main" id="{637CD61D-4B97-3454-0442-4E2EC8DA99FE}"/>
              </a:ext>
            </a:extLst>
          </p:cNvPr>
          <p:cNvCxnSpPr>
            <a:cxnSpLocks/>
          </p:cNvCxnSpPr>
          <p:nvPr/>
        </p:nvCxnSpPr>
        <p:spPr>
          <a:xfrm flipH="1">
            <a:off x="3458938" y="3329977"/>
            <a:ext cx="528329" cy="388001"/>
          </a:xfrm>
          <a:prstGeom prst="straightConnector1">
            <a:avLst/>
          </a:prstGeom>
          <a:ln w="5715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Content Placeholder 2">
            <a:extLst>
              <a:ext uri="{FF2B5EF4-FFF2-40B4-BE49-F238E27FC236}">
                <a16:creationId xmlns:a16="http://schemas.microsoft.com/office/drawing/2014/main" id="{8F29199C-BE03-CFB9-EB10-BC40D8BE1223}"/>
              </a:ext>
            </a:extLst>
          </p:cNvPr>
          <p:cNvSpPr txBox="1">
            <a:spLocks/>
          </p:cNvSpPr>
          <p:nvPr/>
        </p:nvSpPr>
        <p:spPr>
          <a:xfrm>
            <a:off x="1338742" y="4467094"/>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tx1">
                    <a:lumMod val="50000"/>
                  </a:schemeClr>
                </a:solidFill>
              </a:rPr>
              <a:t>2. Visually sharp cortical margins</a:t>
            </a:r>
          </a:p>
        </p:txBody>
      </p:sp>
      <p:cxnSp>
        <p:nvCxnSpPr>
          <p:cNvPr id="57" name="Straight Arrow Connector 56">
            <a:extLst>
              <a:ext uri="{FF2B5EF4-FFF2-40B4-BE49-F238E27FC236}">
                <a16:creationId xmlns:a16="http://schemas.microsoft.com/office/drawing/2014/main" id="{7C6A2577-4757-4C34-4C12-949A37E35FB6}"/>
              </a:ext>
            </a:extLst>
          </p:cNvPr>
          <p:cNvCxnSpPr>
            <a:cxnSpLocks/>
          </p:cNvCxnSpPr>
          <p:nvPr/>
        </p:nvCxnSpPr>
        <p:spPr>
          <a:xfrm flipH="1" flipV="1">
            <a:off x="1198880" y="4404055"/>
            <a:ext cx="345131" cy="269462"/>
          </a:xfrm>
          <a:prstGeom prst="straightConnector1">
            <a:avLst/>
          </a:prstGeom>
          <a:ln w="5715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2">
            <a:extLst>
              <a:ext uri="{FF2B5EF4-FFF2-40B4-BE49-F238E27FC236}">
                <a16:creationId xmlns:a16="http://schemas.microsoft.com/office/drawing/2014/main" id="{A83D959E-0426-26D3-B478-5AA979E8A8D9}"/>
              </a:ext>
            </a:extLst>
          </p:cNvPr>
          <p:cNvSpPr txBox="1">
            <a:spLocks/>
          </p:cNvSpPr>
          <p:nvPr/>
        </p:nvSpPr>
        <p:spPr>
          <a:xfrm>
            <a:off x="5560952" y="2271017"/>
            <a:ext cx="264378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tx1">
                    <a:lumMod val="50000"/>
                  </a:schemeClr>
                </a:solidFill>
              </a:rPr>
              <a:t>4. Visually sharp fracture margins</a:t>
            </a:r>
          </a:p>
        </p:txBody>
      </p:sp>
      <p:cxnSp>
        <p:nvCxnSpPr>
          <p:cNvPr id="61" name="Straight Arrow Connector 60">
            <a:extLst>
              <a:ext uri="{FF2B5EF4-FFF2-40B4-BE49-F238E27FC236}">
                <a16:creationId xmlns:a16="http://schemas.microsoft.com/office/drawing/2014/main" id="{F43536D5-5F32-F192-C799-01EBF1EC7D7D}"/>
              </a:ext>
            </a:extLst>
          </p:cNvPr>
          <p:cNvCxnSpPr>
            <a:cxnSpLocks/>
          </p:cNvCxnSpPr>
          <p:nvPr/>
        </p:nvCxnSpPr>
        <p:spPr>
          <a:xfrm flipH="1">
            <a:off x="6271705" y="2964344"/>
            <a:ext cx="482175" cy="941430"/>
          </a:xfrm>
          <a:prstGeom prst="straightConnector1">
            <a:avLst/>
          </a:prstGeom>
          <a:ln w="5715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Content Placeholder 2">
            <a:extLst>
              <a:ext uri="{FF2B5EF4-FFF2-40B4-BE49-F238E27FC236}">
                <a16:creationId xmlns:a16="http://schemas.microsoft.com/office/drawing/2014/main" id="{742FC6AE-A83F-EA18-665B-95612DECC4A8}"/>
              </a:ext>
            </a:extLst>
          </p:cNvPr>
          <p:cNvSpPr txBox="1">
            <a:spLocks/>
          </p:cNvSpPr>
          <p:nvPr/>
        </p:nvSpPr>
        <p:spPr>
          <a:xfrm>
            <a:off x="8023117" y="1944550"/>
            <a:ext cx="4168883"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solidFill>
                  <a:schemeClr val="tx1">
                    <a:lumMod val="50000"/>
                  </a:schemeClr>
                </a:solidFill>
              </a:rPr>
              <a:t>5./6. Differentiation of tendon, ligaments, and muscles</a:t>
            </a:r>
          </a:p>
        </p:txBody>
      </p:sp>
      <p:graphicFrame>
        <p:nvGraphicFramePr>
          <p:cNvPr id="65" name="Table 64">
            <a:extLst>
              <a:ext uri="{FF2B5EF4-FFF2-40B4-BE49-F238E27FC236}">
                <a16:creationId xmlns:a16="http://schemas.microsoft.com/office/drawing/2014/main" id="{1122EB22-3843-C6B1-D7E1-ACF5BF5BC777}"/>
              </a:ext>
            </a:extLst>
          </p:cNvPr>
          <p:cNvGraphicFramePr>
            <a:graphicFrameLocks noGrp="1"/>
          </p:cNvGraphicFramePr>
          <p:nvPr/>
        </p:nvGraphicFramePr>
        <p:xfrm>
          <a:off x="937235" y="5590988"/>
          <a:ext cx="11151114" cy="822960"/>
        </p:xfrm>
        <a:graphic>
          <a:graphicData uri="http://schemas.openxmlformats.org/drawingml/2006/table">
            <a:tbl>
              <a:tblPr firstRow="1" bandRow="1">
                <a:tableStyleId>{5C22544A-7EE6-4342-B048-85BDC9FD1C3A}</a:tableStyleId>
              </a:tblPr>
              <a:tblGrid>
                <a:gridCol w="3717038">
                  <a:extLst>
                    <a:ext uri="{9D8B030D-6E8A-4147-A177-3AD203B41FA5}">
                      <a16:colId xmlns:a16="http://schemas.microsoft.com/office/drawing/2014/main" val="3950918506"/>
                    </a:ext>
                  </a:extLst>
                </a:gridCol>
                <a:gridCol w="3717038">
                  <a:extLst>
                    <a:ext uri="{9D8B030D-6E8A-4147-A177-3AD203B41FA5}">
                      <a16:colId xmlns:a16="http://schemas.microsoft.com/office/drawing/2014/main" val="86328784"/>
                    </a:ext>
                  </a:extLst>
                </a:gridCol>
                <a:gridCol w="3717038">
                  <a:extLst>
                    <a:ext uri="{9D8B030D-6E8A-4147-A177-3AD203B41FA5}">
                      <a16:colId xmlns:a16="http://schemas.microsoft.com/office/drawing/2014/main" val="4096278599"/>
                    </a:ext>
                  </a:extLst>
                </a:gridCol>
              </a:tblGrid>
              <a:tr h="370840">
                <a:tc>
                  <a:txBody>
                    <a:bodyPr/>
                    <a:lstStyle/>
                    <a:p>
                      <a:r>
                        <a:rPr lang="en-US" sz="2400" b="0" dirty="0">
                          <a:solidFill>
                            <a:srgbClr val="FFC000"/>
                          </a:solidFill>
                        </a:rPr>
                        <a:t>7. Interference in diagnosis due to image noise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2400" b="0" dirty="0">
                          <a:solidFill>
                            <a:srgbClr val="FFC000"/>
                          </a:solidFill>
                        </a:rPr>
                        <a:t>8. Interference in diagnosis due to motion artifact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2400" b="0" dirty="0">
                          <a:solidFill>
                            <a:srgbClr val="FFC000"/>
                          </a:solidFill>
                        </a:rPr>
                        <a:t>9. Overall diagnosis sufficiency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232346"/>
                  </a:ext>
                </a:extLst>
              </a:tr>
            </a:tbl>
          </a:graphicData>
        </a:graphic>
      </p:graphicFrame>
    </p:spTree>
    <p:extLst>
      <p:ext uri="{BB962C8B-B14F-4D97-AF65-F5344CB8AC3E}">
        <p14:creationId xmlns:p14="http://schemas.microsoft.com/office/powerpoint/2010/main" val="1191101840"/>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01ED9-8FD1-32D2-1804-8B42123FF3F3}"/>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4AD88233-A174-DBCF-AAE1-C435B6A58B9F}"/>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05BDEBA3-FD39-54AA-1771-01FB166090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6F587544-8116-A26F-0CBD-0E90E13AB4D2}"/>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DADE2715-5588-253B-C806-DC986049EB27}"/>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9B02C351-6527-D4C2-4719-94AB75AB0A3C}"/>
                  </a:ext>
                </a:extLst>
              </p:cNvPr>
              <p:cNvSpPr/>
              <p:nvPr/>
            </p:nvSpPr>
            <p:spPr>
              <a:xfrm>
                <a:off x="4042611" y="1087633"/>
                <a:ext cx="2461689" cy="722907"/>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5051CF35-A5D6-DC68-4D89-AA7E49C9DA06}"/>
                  </a:ext>
                </a:extLst>
              </p:cNvPr>
              <p:cNvSpPr/>
              <p:nvPr/>
            </p:nvSpPr>
            <p:spPr>
              <a:xfrm>
                <a:off x="6736939" y="1087634"/>
                <a:ext cx="2461687" cy="722906"/>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b="1"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98356E85-A116-2A68-362F-654177B26E4A}"/>
                  </a:ext>
                </a:extLst>
              </p:cNvPr>
              <p:cNvSpPr/>
              <p:nvPr/>
            </p:nvSpPr>
            <p:spPr>
              <a:xfrm>
                <a:off x="1359568"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912808D7-1FDF-B8B9-B2E4-9ED56998CD22}"/>
                  </a:ext>
                </a:extLst>
              </p:cNvPr>
              <p:cNvSpPr/>
              <p:nvPr/>
            </p:nvSpPr>
            <p:spPr>
              <a:xfrm>
                <a:off x="-1303222"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5EB4B71C-A433-F82F-1B78-2292BAE3C90E}"/>
                </a:ext>
              </a:extLst>
            </p:cNvPr>
            <p:cNvSpPr/>
            <p:nvPr/>
          </p:nvSpPr>
          <p:spPr>
            <a:xfrm>
              <a:off x="9739422" y="998460"/>
              <a:ext cx="2122821"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Statistical Analysis</a:t>
              </a:r>
            </a:p>
          </p:txBody>
        </p:sp>
      </p:grpSp>
      <p:sp>
        <p:nvSpPr>
          <p:cNvPr id="2" name="Content Placeholder 2">
            <a:extLst>
              <a:ext uri="{FF2B5EF4-FFF2-40B4-BE49-F238E27FC236}">
                <a16:creationId xmlns:a16="http://schemas.microsoft.com/office/drawing/2014/main" id="{D3B3B333-DB52-299F-B864-93CDD19BE775}"/>
              </a:ext>
            </a:extLst>
          </p:cNvPr>
          <p:cNvSpPr txBox="1">
            <a:spLocks/>
          </p:cNvSpPr>
          <p:nvPr/>
        </p:nvSpPr>
        <p:spPr>
          <a:xfrm>
            <a:off x="527538" y="2228393"/>
            <a:ext cx="11431101" cy="17619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800"/>
              </a:spcAft>
              <a:buFont typeface="Arial" panose="020B0604020202020204" pitchFamily="34" charset="0"/>
              <a:buNone/>
            </a:pPr>
            <a:r>
              <a:rPr lang="en-US" dirty="0"/>
              <a:t>Operational Efficiency: Time was tracked for each step of visit</a:t>
            </a:r>
          </a:p>
          <a:p>
            <a:pPr marL="0" indent="0">
              <a:lnSpc>
                <a:spcPct val="100000"/>
              </a:lnSpc>
              <a:spcBef>
                <a:spcPts val="0"/>
              </a:spcBef>
              <a:spcAft>
                <a:spcPts val="1800"/>
              </a:spcAft>
              <a:buFont typeface="Arial" panose="020B0604020202020204" pitchFamily="34" charset="0"/>
              <a:buNone/>
            </a:pPr>
            <a:endParaRPr lang="en-US" dirty="0"/>
          </a:p>
          <a:p>
            <a:pPr marL="0" indent="0">
              <a:lnSpc>
                <a:spcPct val="100000"/>
              </a:lnSpc>
              <a:spcBef>
                <a:spcPts val="0"/>
              </a:spcBef>
              <a:spcAft>
                <a:spcPts val="1800"/>
              </a:spcAft>
              <a:buFont typeface="Arial" panose="020B0604020202020204" pitchFamily="34" charset="0"/>
              <a:buNone/>
            </a:pPr>
            <a:endParaRPr lang="en-US" dirty="0"/>
          </a:p>
          <a:p>
            <a:pPr marL="0" indent="0">
              <a:lnSpc>
                <a:spcPct val="100000"/>
              </a:lnSpc>
              <a:spcBef>
                <a:spcPts val="0"/>
              </a:spcBef>
              <a:spcAft>
                <a:spcPts val="1800"/>
              </a:spcAft>
              <a:buFont typeface="Arial" panose="020B0604020202020204" pitchFamily="34" charset="0"/>
              <a:buNone/>
            </a:pPr>
            <a:endParaRPr lang="en-US" dirty="0"/>
          </a:p>
          <a:p>
            <a:pPr marL="0" indent="0">
              <a:lnSpc>
                <a:spcPct val="100000"/>
              </a:lnSpc>
              <a:spcBef>
                <a:spcPts val="0"/>
              </a:spcBef>
              <a:spcAft>
                <a:spcPts val="1800"/>
              </a:spcAft>
              <a:buFont typeface="Arial" panose="020B0604020202020204" pitchFamily="34" charset="0"/>
              <a:buNone/>
            </a:pPr>
            <a:r>
              <a:rPr lang="en-US" dirty="0"/>
              <a:t>Patient experience: Participant-recorded 14-question survey following examination</a:t>
            </a:r>
          </a:p>
        </p:txBody>
      </p:sp>
      <p:grpSp>
        <p:nvGrpSpPr>
          <p:cNvPr id="27" name="Group 26">
            <a:extLst>
              <a:ext uri="{FF2B5EF4-FFF2-40B4-BE49-F238E27FC236}">
                <a16:creationId xmlns:a16="http://schemas.microsoft.com/office/drawing/2014/main" id="{E6D34759-8B89-B325-E403-1853A4FD63A5}"/>
              </a:ext>
            </a:extLst>
          </p:cNvPr>
          <p:cNvGrpSpPr/>
          <p:nvPr/>
        </p:nvGrpSpPr>
        <p:grpSpPr>
          <a:xfrm>
            <a:off x="488281" y="3075815"/>
            <a:ext cx="11559437" cy="1542777"/>
            <a:chOff x="488281" y="2706849"/>
            <a:chExt cx="11559437" cy="1542777"/>
          </a:xfrm>
        </p:grpSpPr>
        <p:sp>
          <p:nvSpPr>
            <p:cNvPr id="5" name="Arrow: Chevron 4">
              <a:extLst>
                <a:ext uri="{FF2B5EF4-FFF2-40B4-BE49-F238E27FC236}">
                  <a16:creationId xmlns:a16="http://schemas.microsoft.com/office/drawing/2014/main" id="{9E6B9F15-D314-3391-958E-24E174BFBB47}"/>
                </a:ext>
              </a:extLst>
            </p:cNvPr>
            <p:cNvSpPr/>
            <p:nvPr/>
          </p:nvSpPr>
          <p:spPr>
            <a:xfrm>
              <a:off x="2013929" y="2709285"/>
              <a:ext cx="2546854" cy="1540340"/>
            </a:xfrm>
            <a:prstGeom prst="chevron">
              <a:avLst>
                <a:gd name="adj" fmla="val 47126"/>
              </a:avLst>
            </a:prstGeom>
            <a:solidFill>
              <a:schemeClr val="accent5">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lumMod val="95000"/>
                    </a:schemeClr>
                  </a:solidFill>
                </a:rPr>
                <a:t>Patient briefing</a:t>
              </a:r>
            </a:p>
          </p:txBody>
        </p:sp>
        <p:sp>
          <p:nvSpPr>
            <p:cNvPr id="6" name="Arrow: Pentagon 5">
              <a:extLst>
                <a:ext uri="{FF2B5EF4-FFF2-40B4-BE49-F238E27FC236}">
                  <a16:creationId xmlns:a16="http://schemas.microsoft.com/office/drawing/2014/main" id="{30F665AD-5C23-104E-885B-F8B99632F1DA}"/>
                </a:ext>
              </a:extLst>
            </p:cNvPr>
            <p:cNvSpPr/>
            <p:nvPr/>
          </p:nvSpPr>
          <p:spPr>
            <a:xfrm>
              <a:off x="488281" y="2709285"/>
              <a:ext cx="1949681" cy="1540341"/>
            </a:xfrm>
            <a:prstGeom prst="homePlate">
              <a:avLst/>
            </a:prstGeom>
            <a:solidFill>
              <a:schemeClr val="accent5">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lumMod val="50000"/>
                    </a:schemeClr>
                  </a:solidFill>
                </a:rPr>
                <a:t>Patient brought to exam room</a:t>
              </a:r>
            </a:p>
          </p:txBody>
        </p:sp>
        <p:sp>
          <p:nvSpPr>
            <p:cNvPr id="7" name="Arrow: Chevron 6">
              <a:extLst>
                <a:ext uri="{FF2B5EF4-FFF2-40B4-BE49-F238E27FC236}">
                  <a16:creationId xmlns:a16="http://schemas.microsoft.com/office/drawing/2014/main" id="{B3A87BA3-58CB-D83E-5666-6DD4C5362C13}"/>
                </a:ext>
              </a:extLst>
            </p:cNvPr>
            <p:cNvSpPr/>
            <p:nvPr/>
          </p:nvSpPr>
          <p:spPr>
            <a:xfrm>
              <a:off x="4058789" y="2709285"/>
              <a:ext cx="2548804" cy="1540340"/>
            </a:xfrm>
            <a:prstGeom prst="chevron">
              <a:avLst>
                <a:gd name="adj" fmla="val 47126"/>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p:txBody>
        </p:sp>
        <p:sp>
          <p:nvSpPr>
            <p:cNvPr id="8" name="Arrow: Chevron 7">
              <a:extLst>
                <a:ext uri="{FF2B5EF4-FFF2-40B4-BE49-F238E27FC236}">
                  <a16:creationId xmlns:a16="http://schemas.microsoft.com/office/drawing/2014/main" id="{ED3F912F-C6D0-F749-3789-E2447C992D7A}"/>
                </a:ext>
              </a:extLst>
            </p:cNvPr>
            <p:cNvSpPr/>
            <p:nvPr/>
          </p:nvSpPr>
          <p:spPr>
            <a:xfrm>
              <a:off x="6131468" y="2706849"/>
              <a:ext cx="2318794" cy="1540340"/>
            </a:xfrm>
            <a:prstGeom prst="chevron">
              <a:avLst>
                <a:gd name="adj" fmla="val 47126"/>
              </a:avLst>
            </a:prstGeom>
            <a:solidFill>
              <a:schemeClr val="accent5">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p:txBody>
        </p:sp>
        <p:sp>
          <p:nvSpPr>
            <p:cNvPr id="17" name="Arrow: Chevron 16">
              <a:extLst>
                <a:ext uri="{FF2B5EF4-FFF2-40B4-BE49-F238E27FC236}">
                  <a16:creationId xmlns:a16="http://schemas.microsoft.com/office/drawing/2014/main" id="{98ECB580-82E0-C5EE-E142-789D676BD437}"/>
                </a:ext>
              </a:extLst>
            </p:cNvPr>
            <p:cNvSpPr/>
            <p:nvPr/>
          </p:nvSpPr>
          <p:spPr>
            <a:xfrm>
              <a:off x="8002678" y="2706849"/>
              <a:ext cx="2318794" cy="1540340"/>
            </a:xfrm>
            <a:prstGeom prst="chevron">
              <a:avLst>
                <a:gd name="adj" fmla="val 47126"/>
              </a:avLst>
            </a:prstGeom>
            <a:solidFill>
              <a:schemeClr val="accent5">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p:txBody>
        </p:sp>
        <p:sp>
          <p:nvSpPr>
            <p:cNvPr id="18" name="Arrow: Chevron 17">
              <a:extLst>
                <a:ext uri="{FF2B5EF4-FFF2-40B4-BE49-F238E27FC236}">
                  <a16:creationId xmlns:a16="http://schemas.microsoft.com/office/drawing/2014/main" id="{9F86CA83-A27C-AC7D-3FE6-B16934FCC496}"/>
                </a:ext>
              </a:extLst>
            </p:cNvPr>
            <p:cNvSpPr/>
            <p:nvPr/>
          </p:nvSpPr>
          <p:spPr>
            <a:xfrm>
              <a:off x="9845347" y="2706849"/>
              <a:ext cx="2202371" cy="1540340"/>
            </a:xfrm>
            <a:prstGeom prst="chevron">
              <a:avLst>
                <a:gd name="adj" fmla="val 47126"/>
              </a:avLst>
            </a:prstGeom>
            <a:solidFill>
              <a:schemeClr val="accent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p:txBody>
        </p:sp>
        <p:sp>
          <p:nvSpPr>
            <p:cNvPr id="20" name="TextBox 19">
              <a:extLst>
                <a:ext uri="{FF2B5EF4-FFF2-40B4-BE49-F238E27FC236}">
                  <a16:creationId xmlns:a16="http://schemas.microsoft.com/office/drawing/2014/main" id="{310E266F-EB73-303E-40A8-9D72BA23FB9D}"/>
                </a:ext>
              </a:extLst>
            </p:cNvPr>
            <p:cNvSpPr txBox="1"/>
            <p:nvPr/>
          </p:nvSpPr>
          <p:spPr>
            <a:xfrm>
              <a:off x="4637926" y="3155072"/>
              <a:ext cx="1688383" cy="707886"/>
            </a:xfrm>
            <a:prstGeom prst="rect">
              <a:avLst/>
            </a:prstGeom>
            <a:noFill/>
          </p:spPr>
          <p:txBody>
            <a:bodyPr wrap="square">
              <a:spAutoFit/>
            </a:bodyPr>
            <a:lstStyle/>
            <a:p>
              <a:pPr algn="ctr"/>
              <a:r>
                <a:rPr lang="en-US" sz="2000" b="1" dirty="0">
                  <a:solidFill>
                    <a:schemeClr val="tx1"/>
                  </a:solidFill>
                </a:rPr>
                <a:t>Patient Positioned</a:t>
              </a:r>
            </a:p>
          </p:txBody>
        </p:sp>
        <p:sp>
          <p:nvSpPr>
            <p:cNvPr id="22" name="TextBox 21">
              <a:extLst>
                <a:ext uri="{FF2B5EF4-FFF2-40B4-BE49-F238E27FC236}">
                  <a16:creationId xmlns:a16="http://schemas.microsoft.com/office/drawing/2014/main" id="{32121835-70F2-BA0A-7111-FEFBEBAE6447}"/>
                </a:ext>
              </a:extLst>
            </p:cNvPr>
            <p:cNvSpPr txBox="1"/>
            <p:nvPr/>
          </p:nvSpPr>
          <p:spPr>
            <a:xfrm>
              <a:off x="6506654" y="3261939"/>
              <a:ext cx="2044548" cy="400110"/>
            </a:xfrm>
            <a:prstGeom prst="rect">
              <a:avLst/>
            </a:prstGeom>
            <a:noFill/>
          </p:spPr>
          <p:txBody>
            <a:bodyPr wrap="square">
              <a:spAutoFit/>
            </a:bodyPr>
            <a:lstStyle/>
            <a:p>
              <a:pPr algn="ctr"/>
              <a:r>
                <a:rPr lang="en-US" sz="2000" b="1" dirty="0">
                  <a:solidFill>
                    <a:schemeClr val="tx1"/>
                  </a:solidFill>
                </a:rPr>
                <a:t>Acquisition</a:t>
              </a:r>
            </a:p>
          </p:txBody>
        </p:sp>
        <p:sp>
          <p:nvSpPr>
            <p:cNvPr id="24" name="TextBox 23">
              <a:extLst>
                <a:ext uri="{FF2B5EF4-FFF2-40B4-BE49-F238E27FC236}">
                  <a16:creationId xmlns:a16="http://schemas.microsoft.com/office/drawing/2014/main" id="{AA78E64F-3E8C-EAFC-43B3-79E02E2BF9AD}"/>
                </a:ext>
              </a:extLst>
            </p:cNvPr>
            <p:cNvSpPr txBox="1"/>
            <p:nvPr/>
          </p:nvSpPr>
          <p:spPr>
            <a:xfrm>
              <a:off x="8534692" y="3153853"/>
              <a:ext cx="1589926" cy="707886"/>
            </a:xfrm>
            <a:prstGeom prst="rect">
              <a:avLst/>
            </a:prstGeom>
            <a:noFill/>
          </p:spPr>
          <p:txBody>
            <a:bodyPr wrap="square">
              <a:spAutoFit/>
            </a:bodyPr>
            <a:lstStyle/>
            <a:p>
              <a:pPr algn="ctr"/>
              <a:r>
                <a:rPr lang="en-US" sz="2000" b="1" dirty="0">
                  <a:solidFill>
                    <a:schemeClr val="tx1"/>
                  </a:solidFill>
                </a:rPr>
                <a:t>Patient Debriefed</a:t>
              </a:r>
            </a:p>
          </p:txBody>
        </p:sp>
        <p:sp>
          <p:nvSpPr>
            <p:cNvPr id="26" name="TextBox 25">
              <a:extLst>
                <a:ext uri="{FF2B5EF4-FFF2-40B4-BE49-F238E27FC236}">
                  <a16:creationId xmlns:a16="http://schemas.microsoft.com/office/drawing/2014/main" id="{1690684F-B994-1BE9-AA5C-2F3FD534249A}"/>
                </a:ext>
              </a:extLst>
            </p:cNvPr>
            <p:cNvSpPr txBox="1"/>
            <p:nvPr/>
          </p:nvSpPr>
          <p:spPr>
            <a:xfrm>
              <a:off x="10268612" y="3153853"/>
              <a:ext cx="1732408" cy="707886"/>
            </a:xfrm>
            <a:prstGeom prst="rect">
              <a:avLst/>
            </a:prstGeom>
            <a:noFill/>
          </p:spPr>
          <p:txBody>
            <a:bodyPr wrap="square">
              <a:spAutoFit/>
            </a:bodyPr>
            <a:lstStyle/>
            <a:p>
              <a:pPr algn="ctr"/>
              <a:r>
                <a:rPr lang="en-US" sz="2000" b="1" dirty="0">
                  <a:solidFill>
                    <a:schemeClr val="tx1"/>
                  </a:solidFill>
                </a:rPr>
                <a:t>Clinical Evaluation</a:t>
              </a:r>
            </a:p>
          </p:txBody>
        </p:sp>
      </p:grpSp>
    </p:spTree>
    <p:extLst>
      <p:ext uri="{BB962C8B-B14F-4D97-AF65-F5344CB8AC3E}">
        <p14:creationId xmlns:p14="http://schemas.microsoft.com/office/powerpoint/2010/main" val="1896272153"/>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708613-E131-0A94-7E61-AE89B9348AD6}"/>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FC15390B-C543-29C6-1700-AAC2065A2EF7}"/>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CCEB692D-CCEF-F6EC-47F5-ADED2F6045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30E2E6DA-D476-C375-E8BF-EC365F0F7F16}"/>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3D3451E8-5CF4-79B0-36DA-B3FC1566A893}"/>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1008A54C-433D-405F-C4F9-A41705C31E0B}"/>
                  </a:ext>
                </a:extLst>
              </p:cNvPr>
              <p:cNvSpPr/>
              <p:nvPr/>
            </p:nvSpPr>
            <p:spPr>
              <a:xfrm>
                <a:off x="4042611" y="1087633"/>
                <a:ext cx="2461689" cy="722907"/>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72EDFBCD-C896-5874-C644-B9237C93105A}"/>
                  </a:ext>
                </a:extLst>
              </p:cNvPr>
              <p:cNvSpPr/>
              <p:nvPr/>
            </p:nvSpPr>
            <p:spPr>
              <a:xfrm>
                <a:off x="6736939" y="1087634"/>
                <a:ext cx="2461687"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BDAC8444-4981-0578-C3DC-404A6FEE5EA4}"/>
                  </a:ext>
                </a:extLst>
              </p:cNvPr>
              <p:cNvSpPr/>
              <p:nvPr/>
            </p:nvSpPr>
            <p:spPr>
              <a:xfrm>
                <a:off x="1359568"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C5270193-6BEA-A7B1-0FF4-3D1384C66053}"/>
                  </a:ext>
                </a:extLst>
              </p:cNvPr>
              <p:cNvSpPr/>
              <p:nvPr/>
            </p:nvSpPr>
            <p:spPr>
              <a:xfrm>
                <a:off x="-1303222"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BBFFFFE8-0A42-FA71-6AFC-2586298096C3}"/>
                </a:ext>
              </a:extLst>
            </p:cNvPr>
            <p:cNvSpPr/>
            <p:nvPr/>
          </p:nvSpPr>
          <p:spPr>
            <a:xfrm>
              <a:off x="9739422" y="998460"/>
              <a:ext cx="2122821" cy="722906"/>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b="1" dirty="0">
                  <a:latin typeface="Calibri" panose="020F0502020204030204" pitchFamily="34" charset="0"/>
                  <a:cs typeface="Calibri" panose="020F0502020204030204" pitchFamily="34" charset="0"/>
                </a:rPr>
                <a:t>Statistical Analysis</a:t>
              </a:r>
            </a:p>
          </p:txBody>
        </p:sp>
      </p:grpSp>
      <p:sp>
        <p:nvSpPr>
          <p:cNvPr id="2" name="Content Placeholder 2">
            <a:extLst>
              <a:ext uri="{FF2B5EF4-FFF2-40B4-BE49-F238E27FC236}">
                <a16:creationId xmlns:a16="http://schemas.microsoft.com/office/drawing/2014/main" id="{B7C4DC1A-A0D3-D604-1615-4E10569B540E}"/>
              </a:ext>
            </a:extLst>
          </p:cNvPr>
          <p:cNvSpPr>
            <a:spLocks noGrp="1"/>
          </p:cNvSpPr>
          <p:nvPr>
            <p:ph idx="1"/>
          </p:nvPr>
        </p:nvSpPr>
        <p:spPr>
          <a:xfrm>
            <a:off x="527538" y="1859427"/>
            <a:ext cx="11431101" cy="4772482"/>
          </a:xfrm>
        </p:spPr>
        <p:txBody>
          <a:bodyPr>
            <a:noAutofit/>
          </a:bodyPr>
          <a:lstStyle/>
          <a:p>
            <a:pPr marL="0" indent="0">
              <a:lnSpc>
                <a:spcPct val="100000"/>
              </a:lnSpc>
              <a:spcBef>
                <a:spcPts val="0"/>
              </a:spcBef>
              <a:spcAft>
                <a:spcPts val="1800"/>
              </a:spcAft>
              <a:buNone/>
            </a:pPr>
            <a:r>
              <a:rPr lang="en-US" dirty="0"/>
              <a:t>Compare MARS Extremity SPCCT to large-bore MDCT for wrist imaging</a:t>
            </a:r>
          </a:p>
          <a:p>
            <a:pPr marL="971550" lvl="1" indent="-514350">
              <a:lnSpc>
                <a:spcPct val="50000"/>
              </a:lnSpc>
              <a:spcBef>
                <a:spcPts val="0"/>
              </a:spcBef>
              <a:spcAft>
                <a:spcPts val="1800"/>
              </a:spcAft>
              <a:buFont typeface="+mj-lt"/>
              <a:buAutoNum type="arabicPeriod"/>
            </a:pPr>
            <a:r>
              <a:rPr lang="en-US" sz="2800" dirty="0"/>
              <a:t>VGC Assessment</a:t>
            </a:r>
          </a:p>
          <a:p>
            <a:pPr lvl="2">
              <a:lnSpc>
                <a:spcPct val="50000"/>
              </a:lnSpc>
              <a:spcBef>
                <a:spcPts val="0"/>
              </a:spcBef>
              <a:spcAft>
                <a:spcPts val="1800"/>
              </a:spcAft>
            </a:pPr>
            <a:r>
              <a:rPr lang="en-US" sz="2800" dirty="0"/>
              <a:t>Assessed via proportional agreement w/ 95% confidence intervals</a:t>
            </a:r>
          </a:p>
          <a:p>
            <a:pPr marL="971550" lvl="1" indent="-514350">
              <a:lnSpc>
                <a:spcPct val="100000"/>
              </a:lnSpc>
              <a:spcBef>
                <a:spcPts val="0"/>
              </a:spcBef>
              <a:spcAft>
                <a:spcPts val="1800"/>
              </a:spcAft>
              <a:buAutoNum type="arabicPeriod" startAt="2"/>
            </a:pPr>
            <a:r>
              <a:rPr lang="en-US" sz="2800" dirty="0"/>
              <a:t>Operational efficiency</a:t>
            </a:r>
          </a:p>
          <a:p>
            <a:pPr lvl="2">
              <a:lnSpc>
                <a:spcPct val="100000"/>
              </a:lnSpc>
              <a:spcBef>
                <a:spcPts val="0"/>
              </a:spcBef>
              <a:spcAft>
                <a:spcPts val="1800"/>
              </a:spcAft>
            </a:pPr>
            <a:r>
              <a:rPr lang="en-US" sz="2800" dirty="0"/>
              <a:t>Wilcoxon signed-rank test evaluated differences in time assessments w/ significance threshold of 0.05</a:t>
            </a:r>
          </a:p>
          <a:p>
            <a:pPr marL="457200" lvl="1" indent="0">
              <a:lnSpc>
                <a:spcPct val="100000"/>
              </a:lnSpc>
              <a:spcBef>
                <a:spcPts val="0"/>
              </a:spcBef>
              <a:spcAft>
                <a:spcPts val="1800"/>
              </a:spcAft>
              <a:buNone/>
            </a:pPr>
            <a:r>
              <a:rPr lang="en-US" sz="2800" dirty="0"/>
              <a:t>3. Patient experience </a:t>
            </a:r>
          </a:p>
          <a:p>
            <a:pPr lvl="2">
              <a:lnSpc>
                <a:spcPct val="50000"/>
              </a:lnSpc>
              <a:spcBef>
                <a:spcPts val="0"/>
              </a:spcBef>
              <a:spcAft>
                <a:spcPts val="1800"/>
              </a:spcAft>
            </a:pPr>
            <a:r>
              <a:rPr lang="en-US" sz="2800" dirty="0"/>
              <a:t>Percentage of responses were compared</a:t>
            </a:r>
          </a:p>
        </p:txBody>
      </p:sp>
    </p:spTree>
    <p:extLst>
      <p:ext uri="{BB962C8B-B14F-4D97-AF65-F5344CB8AC3E}">
        <p14:creationId xmlns:p14="http://schemas.microsoft.com/office/powerpoint/2010/main" val="3304334266"/>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8B3A4-98CA-DFED-9448-808A4F063F6E}"/>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C123C597-ED08-D907-6F7E-8E299B8FD3DB}"/>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Subject Characteristics</a:t>
            </a:r>
          </a:p>
        </p:txBody>
      </p:sp>
      <p:pic>
        <p:nvPicPr>
          <p:cNvPr id="4" name="Picture 3" descr="Logo&#10;&#10;Description automatically generated">
            <a:extLst>
              <a:ext uri="{FF2B5EF4-FFF2-40B4-BE49-F238E27FC236}">
                <a16:creationId xmlns:a16="http://schemas.microsoft.com/office/drawing/2014/main" id="{FC38F4CD-4923-40F6-8250-5B0946478C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2" name="Content Placeholder 2">
            <a:extLst>
              <a:ext uri="{FF2B5EF4-FFF2-40B4-BE49-F238E27FC236}">
                <a16:creationId xmlns:a16="http://schemas.microsoft.com/office/drawing/2014/main" id="{3690F1E2-87BB-007F-AEEC-BA9057654CF2}"/>
              </a:ext>
            </a:extLst>
          </p:cNvPr>
          <p:cNvSpPr txBox="1">
            <a:spLocks/>
          </p:cNvSpPr>
          <p:nvPr/>
        </p:nvSpPr>
        <p:spPr>
          <a:xfrm>
            <a:off x="1519894" y="1068768"/>
            <a:ext cx="3218555" cy="722908"/>
          </a:xfrm>
          <a:prstGeom prst="rect">
            <a:avLst/>
          </a:prstGeom>
          <a:ln w="19050">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spcAft>
                <a:spcPts val="1800"/>
              </a:spcAft>
              <a:buFont typeface="Arial" panose="020B0604020202020204" pitchFamily="34" charset="0"/>
              <a:buNone/>
            </a:pPr>
            <a:r>
              <a:rPr lang="en-US" sz="2000" dirty="0"/>
              <a:t>Assessed for eligibility n=328 wrists (226 patients)</a:t>
            </a:r>
          </a:p>
        </p:txBody>
      </p:sp>
      <p:sp>
        <p:nvSpPr>
          <p:cNvPr id="41" name="Content Placeholder 2">
            <a:extLst>
              <a:ext uri="{FF2B5EF4-FFF2-40B4-BE49-F238E27FC236}">
                <a16:creationId xmlns:a16="http://schemas.microsoft.com/office/drawing/2014/main" id="{16FFB3C4-84C8-A20E-86F7-46CDD898EF26}"/>
              </a:ext>
            </a:extLst>
          </p:cNvPr>
          <p:cNvSpPr txBox="1">
            <a:spLocks/>
          </p:cNvSpPr>
          <p:nvPr/>
        </p:nvSpPr>
        <p:spPr>
          <a:xfrm>
            <a:off x="1519892" y="2837895"/>
            <a:ext cx="3218555" cy="1131467"/>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spcAft>
                <a:spcPts val="1800"/>
              </a:spcAft>
              <a:buNone/>
            </a:pPr>
            <a:r>
              <a:rPr lang="en-US" sz="2000" dirty="0"/>
              <a:t>Total enrolled n=51 wrists (49 participants, Age: 47.5 ± 16.8 years) </a:t>
            </a:r>
          </a:p>
          <a:p>
            <a:pPr marL="0" indent="0" algn="ctr">
              <a:lnSpc>
                <a:spcPct val="100000"/>
              </a:lnSpc>
              <a:spcBef>
                <a:spcPts val="0"/>
              </a:spcBef>
              <a:spcAft>
                <a:spcPts val="1800"/>
              </a:spcAft>
              <a:buFont typeface="Arial" panose="020B0604020202020204" pitchFamily="34" charset="0"/>
              <a:buNone/>
            </a:pPr>
            <a:endParaRPr lang="en-US" sz="2000" dirty="0"/>
          </a:p>
        </p:txBody>
      </p:sp>
      <p:sp>
        <p:nvSpPr>
          <p:cNvPr id="44" name="Content Placeholder 2">
            <a:extLst>
              <a:ext uri="{FF2B5EF4-FFF2-40B4-BE49-F238E27FC236}">
                <a16:creationId xmlns:a16="http://schemas.microsoft.com/office/drawing/2014/main" id="{286A6802-6A8A-BA83-EEDC-01CCF11BA178}"/>
              </a:ext>
            </a:extLst>
          </p:cNvPr>
          <p:cNvSpPr txBox="1">
            <a:spLocks/>
          </p:cNvSpPr>
          <p:nvPr/>
        </p:nvSpPr>
        <p:spPr>
          <a:xfrm>
            <a:off x="1519891" y="4559213"/>
            <a:ext cx="5438272" cy="1612572"/>
          </a:xfrm>
          <a:prstGeom prst="rect">
            <a:avLst/>
          </a:prstGeom>
          <a:ln w="57150">
            <a:solidFill>
              <a:srgbClr val="0188CE"/>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spcAft>
                <a:spcPts val="1800"/>
              </a:spcAft>
              <a:buFont typeface="Arial" panose="020B0604020202020204" pitchFamily="34" charset="0"/>
              <a:buNone/>
            </a:pPr>
            <a:r>
              <a:rPr lang="en-US" sz="2000" dirty="0"/>
              <a:t>Data available for analysis:</a:t>
            </a:r>
          </a:p>
          <a:p>
            <a:pPr>
              <a:lnSpc>
                <a:spcPct val="50000"/>
              </a:lnSpc>
              <a:spcBef>
                <a:spcPts val="0"/>
              </a:spcBef>
              <a:spcAft>
                <a:spcPts val="1800"/>
              </a:spcAft>
            </a:pPr>
            <a:r>
              <a:rPr lang="en-US" sz="2000" dirty="0"/>
              <a:t>Visual grading characteristic analysis	n=37</a:t>
            </a:r>
          </a:p>
          <a:p>
            <a:pPr>
              <a:lnSpc>
                <a:spcPct val="50000"/>
              </a:lnSpc>
              <a:spcBef>
                <a:spcPts val="0"/>
              </a:spcBef>
              <a:spcAft>
                <a:spcPts val="1800"/>
              </a:spcAft>
            </a:pPr>
            <a:r>
              <a:rPr lang="en-US" sz="2000" dirty="0"/>
              <a:t>Operational efficiency                            	n=38</a:t>
            </a:r>
          </a:p>
          <a:p>
            <a:pPr>
              <a:lnSpc>
                <a:spcPct val="50000"/>
              </a:lnSpc>
              <a:spcBef>
                <a:spcPts val="0"/>
              </a:spcBef>
              <a:spcAft>
                <a:spcPts val="1800"/>
              </a:spcAft>
            </a:pPr>
            <a:r>
              <a:rPr lang="en-US" sz="2000" dirty="0"/>
              <a:t>Patient experience 			n=51</a:t>
            </a:r>
          </a:p>
        </p:txBody>
      </p:sp>
      <p:cxnSp>
        <p:nvCxnSpPr>
          <p:cNvPr id="46" name="Straight Arrow Connector 45">
            <a:extLst>
              <a:ext uri="{FF2B5EF4-FFF2-40B4-BE49-F238E27FC236}">
                <a16:creationId xmlns:a16="http://schemas.microsoft.com/office/drawing/2014/main" id="{72E6E9A2-451B-D7A3-6977-7A22B31F51FE}"/>
              </a:ext>
            </a:extLst>
          </p:cNvPr>
          <p:cNvCxnSpPr>
            <a:cxnSpLocks/>
            <a:stCxn id="2" idx="2"/>
            <a:endCxn id="41" idx="0"/>
          </p:cNvCxnSpPr>
          <p:nvPr/>
        </p:nvCxnSpPr>
        <p:spPr>
          <a:xfrm flipH="1">
            <a:off x="3129170" y="1791676"/>
            <a:ext cx="2" cy="104621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520FB62-6879-946D-4FCC-5BEDB9028423}"/>
              </a:ext>
            </a:extLst>
          </p:cNvPr>
          <p:cNvCxnSpPr>
            <a:cxnSpLocks/>
          </p:cNvCxnSpPr>
          <p:nvPr/>
        </p:nvCxnSpPr>
        <p:spPr>
          <a:xfrm flipH="1">
            <a:off x="3129169" y="4001474"/>
            <a:ext cx="1" cy="5096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488BBD8-7201-A260-2AAA-2FEEB846F5C7}"/>
              </a:ext>
            </a:extLst>
          </p:cNvPr>
          <p:cNvCxnSpPr>
            <a:cxnSpLocks/>
          </p:cNvCxnSpPr>
          <p:nvPr/>
        </p:nvCxnSpPr>
        <p:spPr>
          <a:xfrm>
            <a:off x="3129169" y="2267049"/>
            <a:ext cx="275232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2">
            <a:extLst>
              <a:ext uri="{FF2B5EF4-FFF2-40B4-BE49-F238E27FC236}">
                <a16:creationId xmlns:a16="http://schemas.microsoft.com/office/drawing/2014/main" id="{108738E9-2AB5-7AFD-410F-C7C2E81AEB97}"/>
              </a:ext>
            </a:extLst>
          </p:cNvPr>
          <p:cNvSpPr txBox="1">
            <a:spLocks/>
          </p:cNvSpPr>
          <p:nvPr/>
        </p:nvSpPr>
        <p:spPr>
          <a:xfrm>
            <a:off x="5881493" y="1250589"/>
            <a:ext cx="4910727" cy="1612571"/>
          </a:xfrm>
          <a:prstGeom prst="rect">
            <a:avLst/>
          </a:prstGeom>
          <a:ln w="19050">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800"/>
              </a:spcAft>
              <a:buFont typeface="Arial" panose="020B0604020202020204" pitchFamily="34" charset="0"/>
              <a:buNone/>
            </a:pPr>
            <a:r>
              <a:rPr lang="en-US" sz="2000" dirty="0"/>
              <a:t>Excluded (n=277)</a:t>
            </a:r>
          </a:p>
          <a:p>
            <a:pPr marL="457200" indent="-457200">
              <a:lnSpc>
                <a:spcPct val="50000"/>
              </a:lnSpc>
              <a:spcBef>
                <a:spcPts val="0"/>
              </a:spcBef>
              <a:spcAft>
                <a:spcPts val="1800"/>
              </a:spcAft>
              <a:buFont typeface="Arial" panose="020B0604020202020204" pitchFamily="34" charset="0"/>
              <a:buAutoNum type="arabicPeriod"/>
            </a:pPr>
            <a:r>
              <a:rPr lang="en-US" sz="2000" dirty="0"/>
              <a:t>Ineligible (n=31)</a:t>
            </a:r>
          </a:p>
          <a:p>
            <a:pPr marL="457200" indent="-457200">
              <a:lnSpc>
                <a:spcPct val="50000"/>
              </a:lnSpc>
              <a:spcBef>
                <a:spcPts val="0"/>
              </a:spcBef>
              <a:spcAft>
                <a:spcPts val="1800"/>
              </a:spcAft>
              <a:buFont typeface="Arial" panose="020B0604020202020204" pitchFamily="34" charset="0"/>
              <a:buAutoNum type="arabicPeriod"/>
            </a:pPr>
            <a:r>
              <a:rPr lang="en-US" sz="2000" dirty="0"/>
              <a:t>Eligible but not recruited (n=44)</a:t>
            </a:r>
          </a:p>
          <a:p>
            <a:pPr marL="457200" indent="-457200">
              <a:lnSpc>
                <a:spcPct val="50000"/>
              </a:lnSpc>
              <a:spcBef>
                <a:spcPts val="0"/>
              </a:spcBef>
              <a:spcAft>
                <a:spcPts val="1800"/>
              </a:spcAft>
              <a:buFont typeface="Arial" panose="020B0604020202020204" pitchFamily="34" charset="0"/>
              <a:buAutoNum type="arabicPeriod"/>
            </a:pPr>
            <a:r>
              <a:rPr lang="en-US" sz="2000" dirty="0"/>
              <a:t>Reason for exclusion unavailable (n=202) </a:t>
            </a:r>
          </a:p>
        </p:txBody>
      </p:sp>
      <p:cxnSp>
        <p:nvCxnSpPr>
          <p:cNvPr id="61" name="Straight Arrow Connector 60">
            <a:extLst>
              <a:ext uri="{FF2B5EF4-FFF2-40B4-BE49-F238E27FC236}">
                <a16:creationId xmlns:a16="http://schemas.microsoft.com/office/drawing/2014/main" id="{A50D8951-0AC3-BBA2-691C-7CE89C9E08AD}"/>
              </a:ext>
            </a:extLst>
          </p:cNvPr>
          <p:cNvCxnSpPr>
            <a:cxnSpLocks/>
          </p:cNvCxnSpPr>
          <p:nvPr/>
        </p:nvCxnSpPr>
        <p:spPr>
          <a:xfrm>
            <a:off x="3129169" y="4264288"/>
            <a:ext cx="410171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Content Placeholder 2">
            <a:extLst>
              <a:ext uri="{FF2B5EF4-FFF2-40B4-BE49-F238E27FC236}">
                <a16:creationId xmlns:a16="http://schemas.microsoft.com/office/drawing/2014/main" id="{331893B9-96D9-AB21-2112-7D879EFC79FD}"/>
              </a:ext>
            </a:extLst>
          </p:cNvPr>
          <p:cNvSpPr txBox="1">
            <a:spLocks/>
          </p:cNvSpPr>
          <p:nvPr/>
        </p:nvSpPr>
        <p:spPr>
          <a:xfrm>
            <a:off x="7230883" y="3544635"/>
            <a:ext cx="4652305" cy="2627150"/>
          </a:xfrm>
          <a:prstGeom prst="rect">
            <a:avLst/>
          </a:prstGeom>
          <a:ln w="19050">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800"/>
              </a:spcAft>
              <a:buFont typeface="Arial" panose="020B0604020202020204" pitchFamily="34" charset="0"/>
              <a:buNone/>
            </a:pPr>
            <a:r>
              <a:rPr lang="en-US" sz="2000" dirty="0"/>
              <a:t>Unusable participant data</a:t>
            </a:r>
          </a:p>
          <a:p>
            <a:pPr marL="457200" indent="-457200">
              <a:lnSpc>
                <a:spcPct val="100000"/>
              </a:lnSpc>
              <a:spcBef>
                <a:spcPts val="0"/>
              </a:spcBef>
              <a:spcAft>
                <a:spcPts val="1800"/>
              </a:spcAft>
              <a:buFont typeface="Arial" panose="020B0604020202020204" pitchFamily="34" charset="0"/>
              <a:buAutoNum type="arabicPeriod"/>
            </a:pPr>
            <a:r>
              <a:rPr lang="en-US" sz="2000" dirty="0"/>
              <a:t>Pathology outside of SPCCT acquisition FOV (n=12)</a:t>
            </a:r>
          </a:p>
          <a:p>
            <a:pPr marL="457200" indent="-457200">
              <a:lnSpc>
                <a:spcPct val="100000"/>
              </a:lnSpc>
              <a:spcBef>
                <a:spcPts val="0"/>
              </a:spcBef>
              <a:spcAft>
                <a:spcPts val="1800"/>
              </a:spcAft>
              <a:buFont typeface="Arial" panose="020B0604020202020204" pitchFamily="34" charset="0"/>
              <a:buAutoNum type="arabicPeriod"/>
            </a:pPr>
            <a:r>
              <a:rPr lang="en-US" sz="2000" dirty="0"/>
              <a:t>Raw SPCCT data unacquired (n=2)</a:t>
            </a:r>
          </a:p>
          <a:p>
            <a:pPr marL="457200" indent="-457200">
              <a:lnSpc>
                <a:spcPct val="100000"/>
              </a:lnSpc>
              <a:spcBef>
                <a:spcPts val="0"/>
              </a:spcBef>
              <a:spcAft>
                <a:spcPts val="1800"/>
              </a:spcAft>
              <a:buFont typeface="Arial" panose="020B0604020202020204" pitchFamily="34" charset="0"/>
              <a:buAutoNum type="arabicPeriod"/>
            </a:pPr>
            <a:r>
              <a:rPr lang="en-US" sz="2000" dirty="0"/>
              <a:t>Time assessment not performed (n=13)</a:t>
            </a:r>
          </a:p>
          <a:p>
            <a:pPr marL="457200" indent="-457200">
              <a:lnSpc>
                <a:spcPct val="100000"/>
              </a:lnSpc>
              <a:spcBef>
                <a:spcPts val="0"/>
              </a:spcBef>
              <a:spcAft>
                <a:spcPts val="1800"/>
              </a:spcAft>
              <a:buFont typeface="Arial" panose="020B0604020202020204" pitchFamily="34" charset="0"/>
              <a:buAutoNum type="arabicPeriod"/>
            </a:pPr>
            <a:endParaRPr lang="en-US" sz="2000" dirty="0"/>
          </a:p>
        </p:txBody>
      </p:sp>
      <p:cxnSp>
        <p:nvCxnSpPr>
          <p:cNvPr id="73" name="Straight Connector 72">
            <a:extLst>
              <a:ext uri="{FF2B5EF4-FFF2-40B4-BE49-F238E27FC236}">
                <a16:creationId xmlns:a16="http://schemas.microsoft.com/office/drawing/2014/main" id="{5A684060-9930-8124-E785-7D07F1CABEBC}"/>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9046043"/>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6C2BA-8547-A348-E7B7-E2D8D5D154D1}"/>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85E2FED3-FBC6-56A6-8E8B-639C89FCC3C7}"/>
              </a:ext>
            </a:extLst>
          </p:cNvPr>
          <p:cNvPicPr>
            <a:picLocks noChangeAspect="1"/>
          </p:cNvPicPr>
          <p:nvPr/>
        </p:nvPicPr>
        <p:blipFill>
          <a:blip r:embed="rId3"/>
          <a:stretch>
            <a:fillRect/>
          </a:stretch>
        </p:blipFill>
        <p:spPr>
          <a:xfrm>
            <a:off x="6237389" y="810919"/>
            <a:ext cx="5587494" cy="5483885"/>
          </a:xfrm>
          <a:prstGeom prst="rect">
            <a:avLst/>
          </a:prstGeom>
        </p:spPr>
      </p:pic>
      <p:sp>
        <p:nvSpPr>
          <p:cNvPr id="15" name="Title 1">
            <a:extLst>
              <a:ext uri="{FF2B5EF4-FFF2-40B4-BE49-F238E27FC236}">
                <a16:creationId xmlns:a16="http://schemas.microsoft.com/office/drawing/2014/main" id="{5DA29C69-659B-66A1-DF9A-454CDDC673C5}"/>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Results</a:t>
            </a:r>
          </a:p>
        </p:txBody>
      </p:sp>
      <p:pic>
        <p:nvPicPr>
          <p:cNvPr id="4" name="Picture 3" descr="Logo&#10;&#10;Description automatically generated">
            <a:extLst>
              <a:ext uri="{FF2B5EF4-FFF2-40B4-BE49-F238E27FC236}">
                <a16:creationId xmlns:a16="http://schemas.microsoft.com/office/drawing/2014/main" id="{4FA5B939-60C4-CA48-12BA-CAF6EB9166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cxnSp>
        <p:nvCxnSpPr>
          <p:cNvPr id="7" name="Straight Connector 6">
            <a:extLst>
              <a:ext uri="{FF2B5EF4-FFF2-40B4-BE49-F238E27FC236}">
                <a16:creationId xmlns:a16="http://schemas.microsoft.com/office/drawing/2014/main" id="{A8A76833-DCA1-E12A-432D-933F6B7B84B5}"/>
              </a:ext>
            </a:extLst>
          </p:cNvPr>
          <p:cNvCxnSpPr>
            <a:cxnSpLocks/>
          </p:cNvCxnSpPr>
          <p:nvPr/>
        </p:nvCxnSpPr>
        <p:spPr>
          <a:xfrm flipH="1">
            <a:off x="527537" y="915120"/>
            <a:ext cx="5006989"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8AED07CE-F3E6-A5B7-C975-054602516CD2}"/>
              </a:ext>
            </a:extLst>
          </p:cNvPr>
          <p:cNvSpPr>
            <a:spLocks noGrp="1"/>
          </p:cNvSpPr>
          <p:nvPr>
            <p:ph idx="1"/>
          </p:nvPr>
        </p:nvSpPr>
        <p:spPr>
          <a:xfrm>
            <a:off x="527537" y="1374116"/>
            <a:ext cx="5992730" cy="5483884"/>
          </a:xfrm>
        </p:spPr>
        <p:txBody>
          <a:bodyPr>
            <a:noAutofit/>
          </a:bodyPr>
          <a:lstStyle/>
          <a:p>
            <a:pPr marL="0" indent="0">
              <a:lnSpc>
                <a:spcPct val="80000"/>
              </a:lnSpc>
              <a:spcBef>
                <a:spcPts val="0"/>
              </a:spcBef>
              <a:spcAft>
                <a:spcPts val="1800"/>
              </a:spcAft>
              <a:buNone/>
            </a:pPr>
            <a:r>
              <a:rPr lang="en-US" sz="3200" b="1" u="sng" dirty="0"/>
              <a:t>Overall image quality </a:t>
            </a:r>
            <a:r>
              <a:rPr lang="en-US" sz="3200" b="1" dirty="0"/>
              <a:t>Agreement=97.3% (CI: 0.86-1.00)  </a:t>
            </a:r>
          </a:p>
          <a:p>
            <a:pPr marL="0" indent="0">
              <a:lnSpc>
                <a:spcPct val="80000"/>
              </a:lnSpc>
              <a:spcBef>
                <a:spcPts val="0"/>
              </a:spcBef>
              <a:spcAft>
                <a:spcPts val="1800"/>
              </a:spcAft>
              <a:buNone/>
            </a:pPr>
            <a:endParaRPr lang="en-US" sz="1800" u="sng" dirty="0"/>
          </a:p>
          <a:p>
            <a:pPr marL="0" indent="0">
              <a:lnSpc>
                <a:spcPct val="80000"/>
              </a:lnSpc>
              <a:spcBef>
                <a:spcPts val="0"/>
              </a:spcBef>
              <a:spcAft>
                <a:spcPts val="1800"/>
              </a:spcAft>
              <a:buNone/>
            </a:pPr>
            <a:r>
              <a:rPr lang="en-US" sz="2400" u="sng" dirty="0"/>
              <a:t>Visually sharp trabeculae        </a:t>
            </a:r>
            <a:r>
              <a:rPr lang="en-US" sz="2400" dirty="0"/>
              <a:t>Agreement</a:t>
            </a:r>
            <a:r>
              <a:rPr lang="en-US" sz="2400" b="1" dirty="0"/>
              <a:t>=</a:t>
            </a:r>
            <a:r>
              <a:rPr lang="en-US" sz="2400" dirty="0"/>
              <a:t>100% (CI: 0.91–1.00) </a:t>
            </a:r>
          </a:p>
          <a:p>
            <a:pPr marL="0" indent="0">
              <a:lnSpc>
                <a:spcPct val="80000"/>
              </a:lnSpc>
              <a:spcBef>
                <a:spcPts val="0"/>
              </a:spcBef>
              <a:spcAft>
                <a:spcPts val="1800"/>
              </a:spcAft>
              <a:buNone/>
            </a:pPr>
            <a:r>
              <a:rPr lang="en-US" sz="2400" u="sng" dirty="0"/>
              <a:t>Visually sharp cortical margins </a:t>
            </a:r>
            <a:r>
              <a:rPr lang="en-US" sz="2400" dirty="0"/>
              <a:t>Agreement=95% (CI: 0.82–0.99)</a:t>
            </a:r>
          </a:p>
          <a:p>
            <a:pPr marL="0" indent="0">
              <a:lnSpc>
                <a:spcPct val="80000"/>
              </a:lnSpc>
              <a:spcBef>
                <a:spcPts val="0"/>
              </a:spcBef>
              <a:spcAft>
                <a:spcPts val="1800"/>
              </a:spcAft>
              <a:buNone/>
            </a:pPr>
            <a:r>
              <a:rPr lang="en-US" sz="2400" u="sng" dirty="0"/>
              <a:t>Bone-metal interface                 </a:t>
            </a:r>
            <a:r>
              <a:rPr lang="en-US" sz="2400" dirty="0"/>
              <a:t>Agreement=95% (CI: 0.76–1.00)</a:t>
            </a:r>
          </a:p>
          <a:p>
            <a:pPr marL="0" indent="0">
              <a:lnSpc>
                <a:spcPct val="80000"/>
              </a:lnSpc>
              <a:spcBef>
                <a:spcPts val="0"/>
              </a:spcBef>
              <a:spcAft>
                <a:spcPts val="1800"/>
              </a:spcAft>
              <a:buNone/>
            </a:pPr>
            <a:r>
              <a:rPr lang="en-US" sz="2400" u="sng" dirty="0"/>
              <a:t>Fracture margins                          </a:t>
            </a:r>
            <a:r>
              <a:rPr lang="en-US" sz="2400" dirty="0"/>
              <a:t>Agreement=97% (CI: 0.85–1.00)</a:t>
            </a:r>
          </a:p>
        </p:txBody>
      </p:sp>
      <p:grpSp>
        <p:nvGrpSpPr>
          <p:cNvPr id="17" name="Group 16">
            <a:extLst>
              <a:ext uri="{FF2B5EF4-FFF2-40B4-BE49-F238E27FC236}">
                <a16:creationId xmlns:a16="http://schemas.microsoft.com/office/drawing/2014/main" id="{5E78878A-C1AC-07AC-3FBC-ACD68316A738}"/>
              </a:ext>
            </a:extLst>
          </p:cNvPr>
          <p:cNvGrpSpPr/>
          <p:nvPr/>
        </p:nvGrpSpPr>
        <p:grpSpPr>
          <a:xfrm>
            <a:off x="6416273" y="6294804"/>
            <a:ext cx="5229726" cy="563196"/>
            <a:chOff x="6255852" y="6071430"/>
            <a:chExt cx="5229726" cy="563196"/>
          </a:xfrm>
        </p:grpSpPr>
        <p:sp>
          <p:nvSpPr>
            <p:cNvPr id="13" name="Content Placeholder 2">
              <a:extLst>
                <a:ext uri="{FF2B5EF4-FFF2-40B4-BE49-F238E27FC236}">
                  <a16:creationId xmlns:a16="http://schemas.microsoft.com/office/drawing/2014/main" id="{EE86FD64-B913-0475-8FB1-80841753601F}"/>
                </a:ext>
              </a:extLst>
            </p:cNvPr>
            <p:cNvSpPr txBox="1">
              <a:spLocks/>
            </p:cNvSpPr>
            <p:nvPr/>
          </p:nvSpPr>
          <p:spPr>
            <a:xfrm>
              <a:off x="6255852" y="6071430"/>
              <a:ext cx="2614863"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t>Conventional MDCT</a:t>
              </a:r>
            </a:p>
          </p:txBody>
        </p:sp>
        <p:sp>
          <p:nvSpPr>
            <p:cNvPr id="16" name="Content Placeholder 2">
              <a:extLst>
                <a:ext uri="{FF2B5EF4-FFF2-40B4-BE49-F238E27FC236}">
                  <a16:creationId xmlns:a16="http://schemas.microsoft.com/office/drawing/2014/main" id="{2C1DE818-8724-3F66-2157-E16C2658B8C0}"/>
                </a:ext>
              </a:extLst>
            </p:cNvPr>
            <p:cNvSpPr txBox="1">
              <a:spLocks/>
            </p:cNvSpPr>
            <p:nvPr/>
          </p:nvSpPr>
          <p:spPr>
            <a:xfrm>
              <a:off x="8870715" y="6071430"/>
              <a:ext cx="2614863"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t>MARS SPCCT</a:t>
              </a:r>
            </a:p>
          </p:txBody>
        </p:sp>
      </p:grpSp>
    </p:spTree>
    <p:extLst>
      <p:ext uri="{BB962C8B-B14F-4D97-AF65-F5344CB8AC3E}">
        <p14:creationId xmlns:p14="http://schemas.microsoft.com/office/powerpoint/2010/main" val="2633600725"/>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732B1-9BD5-22FC-E4F7-BBD0003577E3}"/>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EC27D330-CEC8-252D-4D0D-9318EC6F1BBE}"/>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Results</a:t>
            </a:r>
          </a:p>
        </p:txBody>
      </p:sp>
      <p:pic>
        <p:nvPicPr>
          <p:cNvPr id="4" name="Picture 3" descr="Logo&#10;&#10;Description automatically generated">
            <a:extLst>
              <a:ext uri="{FF2B5EF4-FFF2-40B4-BE49-F238E27FC236}">
                <a16:creationId xmlns:a16="http://schemas.microsoft.com/office/drawing/2014/main" id="{FD6B4D31-0DC2-732C-1D98-A497FC81F3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9" name="Content Placeholder 2">
            <a:extLst>
              <a:ext uri="{FF2B5EF4-FFF2-40B4-BE49-F238E27FC236}">
                <a16:creationId xmlns:a16="http://schemas.microsoft.com/office/drawing/2014/main" id="{2A4E1858-BFFD-EB86-52B5-D77D5F7EAFA8}"/>
              </a:ext>
            </a:extLst>
          </p:cNvPr>
          <p:cNvSpPr>
            <a:spLocks noGrp="1"/>
          </p:cNvSpPr>
          <p:nvPr>
            <p:ph idx="1"/>
          </p:nvPr>
        </p:nvSpPr>
        <p:spPr>
          <a:xfrm>
            <a:off x="574555" y="1089043"/>
            <a:ext cx="11126203" cy="4772482"/>
          </a:xfrm>
        </p:spPr>
        <p:txBody>
          <a:bodyPr>
            <a:noAutofit/>
          </a:bodyPr>
          <a:lstStyle/>
          <a:p>
            <a:pPr marL="0" indent="0">
              <a:lnSpc>
                <a:spcPct val="100000"/>
              </a:lnSpc>
              <a:spcBef>
                <a:spcPts val="0"/>
              </a:spcBef>
              <a:spcAft>
                <a:spcPts val="1800"/>
              </a:spcAft>
              <a:buNone/>
            </a:pPr>
            <a:r>
              <a:rPr lang="en-US" dirty="0"/>
              <a:t>Poor agreement for visualization of soft tissues (agreement=27% [CI: 0.15–0.43]) and ligaments (agreement=59% [CI: 0.43–0.74])</a:t>
            </a:r>
          </a:p>
        </p:txBody>
      </p:sp>
      <p:sp>
        <p:nvSpPr>
          <p:cNvPr id="13" name="Content Placeholder 2">
            <a:extLst>
              <a:ext uri="{FF2B5EF4-FFF2-40B4-BE49-F238E27FC236}">
                <a16:creationId xmlns:a16="http://schemas.microsoft.com/office/drawing/2014/main" id="{E0CEFA1E-6D22-916C-ABCF-E2436549B17F}"/>
              </a:ext>
            </a:extLst>
          </p:cNvPr>
          <p:cNvSpPr txBox="1">
            <a:spLocks/>
          </p:cNvSpPr>
          <p:nvPr/>
        </p:nvSpPr>
        <p:spPr>
          <a:xfrm>
            <a:off x="1295498" y="5768957"/>
            <a:ext cx="3995636"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Conventional MDCT</a:t>
            </a:r>
          </a:p>
        </p:txBody>
      </p:sp>
      <p:sp>
        <p:nvSpPr>
          <p:cNvPr id="16" name="Content Placeholder 2">
            <a:extLst>
              <a:ext uri="{FF2B5EF4-FFF2-40B4-BE49-F238E27FC236}">
                <a16:creationId xmlns:a16="http://schemas.microsoft.com/office/drawing/2014/main" id="{23F1BF91-B9DD-88EE-1993-ED2C2F626105}"/>
              </a:ext>
            </a:extLst>
          </p:cNvPr>
          <p:cNvSpPr txBox="1">
            <a:spLocks/>
          </p:cNvSpPr>
          <p:nvPr/>
        </p:nvSpPr>
        <p:spPr>
          <a:xfrm>
            <a:off x="7115251" y="5746714"/>
            <a:ext cx="3530416"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MARS SPCCT</a:t>
            </a:r>
          </a:p>
        </p:txBody>
      </p:sp>
      <p:pic>
        <p:nvPicPr>
          <p:cNvPr id="2" name="Picture 1" descr="A close-up of a x-ray&#10;&#10;AI-generated content may be incorrect.">
            <a:extLst>
              <a:ext uri="{FF2B5EF4-FFF2-40B4-BE49-F238E27FC236}">
                <a16:creationId xmlns:a16="http://schemas.microsoft.com/office/drawing/2014/main" id="{7E72503E-6E41-1092-6707-439EFB947B33}"/>
              </a:ext>
            </a:extLst>
          </p:cNvPr>
          <p:cNvPicPr>
            <a:picLocks noChangeAspect="1"/>
          </p:cNvPicPr>
          <p:nvPr/>
        </p:nvPicPr>
        <p:blipFill>
          <a:blip r:embed="rId4">
            <a:extLst>
              <a:ext uri="{28A0092B-C50C-407E-A947-70E740481C1C}">
                <a14:useLocalDpi xmlns:a14="http://schemas.microsoft.com/office/drawing/2010/main" val="0"/>
              </a:ext>
            </a:extLst>
          </a:blip>
          <a:srcRect l="27379" t="29027" r="28410" b="28472"/>
          <a:stretch>
            <a:fillRect/>
          </a:stretch>
        </p:blipFill>
        <p:spPr>
          <a:xfrm>
            <a:off x="490633" y="2381297"/>
            <a:ext cx="5605367" cy="3436625"/>
          </a:xfrm>
          <a:prstGeom prst="rect">
            <a:avLst/>
          </a:prstGeom>
        </p:spPr>
      </p:pic>
      <p:pic>
        <p:nvPicPr>
          <p:cNvPr id="5" name="Picture 4" descr="A close up of a brain&#10;&#10;AI-generated content may be incorrect.">
            <a:extLst>
              <a:ext uri="{FF2B5EF4-FFF2-40B4-BE49-F238E27FC236}">
                <a16:creationId xmlns:a16="http://schemas.microsoft.com/office/drawing/2014/main" id="{26B7E27F-DAAC-529D-456A-00205C56F90D}"/>
              </a:ext>
            </a:extLst>
          </p:cNvPr>
          <p:cNvPicPr>
            <a:picLocks noChangeAspect="1"/>
          </p:cNvPicPr>
          <p:nvPr/>
        </p:nvPicPr>
        <p:blipFill>
          <a:blip r:embed="rId5">
            <a:extLst>
              <a:ext uri="{28A0092B-C50C-407E-A947-70E740481C1C}">
                <a14:useLocalDpi xmlns:a14="http://schemas.microsoft.com/office/drawing/2010/main" val="0"/>
              </a:ext>
            </a:extLst>
          </a:blip>
          <a:srcRect l="24748" t="12285" r="18817" b="25850"/>
          <a:stretch>
            <a:fillRect/>
          </a:stretch>
        </p:blipFill>
        <p:spPr>
          <a:xfrm>
            <a:off x="6407120" y="2215034"/>
            <a:ext cx="4946679" cy="3436625"/>
          </a:xfrm>
          <a:prstGeom prst="rect">
            <a:avLst/>
          </a:prstGeom>
        </p:spPr>
      </p:pic>
      <p:cxnSp>
        <p:nvCxnSpPr>
          <p:cNvPr id="6" name="Straight Connector 5">
            <a:extLst>
              <a:ext uri="{FF2B5EF4-FFF2-40B4-BE49-F238E27FC236}">
                <a16:creationId xmlns:a16="http://schemas.microsoft.com/office/drawing/2014/main" id="{7F4A77F6-1877-B822-63EB-8D8901EB8B16}"/>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940131"/>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17D9B-8D5B-798C-34CB-4219CF40B865}"/>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18D799A5-A8BE-25BE-C844-9070BE3FEADF}"/>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Results</a:t>
            </a:r>
          </a:p>
        </p:txBody>
      </p:sp>
      <p:pic>
        <p:nvPicPr>
          <p:cNvPr id="4" name="Picture 3" descr="Logo&#10;&#10;Description automatically generated">
            <a:extLst>
              <a:ext uri="{FF2B5EF4-FFF2-40B4-BE49-F238E27FC236}">
                <a16:creationId xmlns:a16="http://schemas.microsoft.com/office/drawing/2014/main" id="{EBF02D74-77F1-D3A7-2261-8626EA27E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9" name="Content Placeholder 2">
            <a:extLst>
              <a:ext uri="{FF2B5EF4-FFF2-40B4-BE49-F238E27FC236}">
                <a16:creationId xmlns:a16="http://schemas.microsoft.com/office/drawing/2014/main" id="{2BCA438E-7105-5B97-4FBA-E2157054BE85}"/>
              </a:ext>
            </a:extLst>
          </p:cNvPr>
          <p:cNvSpPr>
            <a:spLocks noGrp="1"/>
          </p:cNvSpPr>
          <p:nvPr>
            <p:ph idx="1"/>
          </p:nvPr>
        </p:nvSpPr>
        <p:spPr>
          <a:xfrm>
            <a:off x="574556" y="1089043"/>
            <a:ext cx="5369044" cy="4772482"/>
          </a:xfrm>
        </p:spPr>
        <p:txBody>
          <a:bodyPr>
            <a:noAutofit/>
          </a:bodyPr>
          <a:lstStyle/>
          <a:p>
            <a:pPr marL="0" indent="0">
              <a:lnSpc>
                <a:spcPct val="100000"/>
              </a:lnSpc>
              <a:spcBef>
                <a:spcPts val="0"/>
              </a:spcBef>
              <a:spcAft>
                <a:spcPts val="1800"/>
              </a:spcAft>
              <a:buNone/>
            </a:pPr>
            <a:r>
              <a:rPr lang="en-US" dirty="0"/>
              <a:t>Image noise did not affect diagnosis (agreement=95% [CI: 0.82–0.99])</a:t>
            </a:r>
          </a:p>
          <a:p>
            <a:pPr marL="0" indent="0">
              <a:lnSpc>
                <a:spcPct val="100000"/>
              </a:lnSpc>
              <a:spcBef>
                <a:spcPts val="0"/>
              </a:spcBef>
              <a:spcAft>
                <a:spcPts val="1800"/>
              </a:spcAft>
              <a:buNone/>
            </a:pPr>
            <a:endParaRPr lang="en-US" dirty="0"/>
          </a:p>
          <a:p>
            <a:pPr marL="0" indent="0">
              <a:lnSpc>
                <a:spcPct val="100000"/>
              </a:lnSpc>
              <a:spcBef>
                <a:spcPts val="0"/>
              </a:spcBef>
              <a:spcAft>
                <a:spcPts val="1800"/>
              </a:spcAft>
              <a:buNone/>
            </a:pPr>
            <a:r>
              <a:rPr lang="en-US" dirty="0"/>
              <a:t>Motion artifact was present in 10 of 37 MARS SPCCT scans (agreement=73% [CI: 0.57–0.85]), but did not affect diagnostic confidence </a:t>
            </a:r>
          </a:p>
        </p:txBody>
      </p:sp>
      <p:sp>
        <p:nvSpPr>
          <p:cNvPr id="16" name="Content Placeholder 2">
            <a:extLst>
              <a:ext uri="{FF2B5EF4-FFF2-40B4-BE49-F238E27FC236}">
                <a16:creationId xmlns:a16="http://schemas.microsoft.com/office/drawing/2014/main" id="{43EC62A6-6C60-4CD1-31B9-1FA284D1AE5C}"/>
              </a:ext>
            </a:extLst>
          </p:cNvPr>
          <p:cNvSpPr txBox="1">
            <a:spLocks/>
          </p:cNvSpPr>
          <p:nvPr/>
        </p:nvSpPr>
        <p:spPr>
          <a:xfrm>
            <a:off x="7303072" y="6050555"/>
            <a:ext cx="3530416"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MARS SPCCT</a:t>
            </a:r>
          </a:p>
        </p:txBody>
      </p:sp>
      <p:pic>
        <p:nvPicPr>
          <p:cNvPr id="6" name="Picture 5">
            <a:extLst>
              <a:ext uri="{FF2B5EF4-FFF2-40B4-BE49-F238E27FC236}">
                <a16:creationId xmlns:a16="http://schemas.microsoft.com/office/drawing/2014/main" id="{C484DAB8-5F26-B954-DCAA-C64DEA39F831}"/>
              </a:ext>
            </a:extLst>
          </p:cNvPr>
          <p:cNvPicPr>
            <a:picLocks noChangeAspect="1"/>
          </p:cNvPicPr>
          <p:nvPr/>
        </p:nvPicPr>
        <p:blipFill>
          <a:blip r:embed="rId4"/>
          <a:srcRect l="19043" t="11667" r="26960" b="6159"/>
          <a:stretch>
            <a:fillRect/>
          </a:stretch>
        </p:blipFill>
        <p:spPr>
          <a:xfrm>
            <a:off x="6519115" y="1138029"/>
            <a:ext cx="5098330" cy="4903838"/>
          </a:xfrm>
          <a:prstGeom prst="rect">
            <a:avLst/>
          </a:prstGeom>
        </p:spPr>
      </p:pic>
      <p:cxnSp>
        <p:nvCxnSpPr>
          <p:cNvPr id="8" name="Straight Arrow Connector 7">
            <a:extLst>
              <a:ext uri="{FF2B5EF4-FFF2-40B4-BE49-F238E27FC236}">
                <a16:creationId xmlns:a16="http://schemas.microsoft.com/office/drawing/2014/main" id="{A25F74E5-082E-9893-4A45-9A0FA03583E3}"/>
              </a:ext>
            </a:extLst>
          </p:cNvPr>
          <p:cNvCxnSpPr>
            <a:cxnSpLocks/>
          </p:cNvCxnSpPr>
          <p:nvPr/>
        </p:nvCxnSpPr>
        <p:spPr>
          <a:xfrm flipV="1">
            <a:off x="7940842" y="5229247"/>
            <a:ext cx="761243" cy="63227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B28E4C5-72EF-6A2C-5B6B-C9956CD395EE}"/>
              </a:ext>
            </a:extLst>
          </p:cNvPr>
          <p:cNvCxnSpPr>
            <a:cxnSpLocks/>
          </p:cNvCxnSpPr>
          <p:nvPr/>
        </p:nvCxnSpPr>
        <p:spPr>
          <a:xfrm flipH="1">
            <a:off x="9780916" y="3429000"/>
            <a:ext cx="782810" cy="89386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06C26D4-ECF4-481D-C683-8F05C7A17AE9}"/>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303841"/>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06F35-DC5D-C039-31DB-9F6615161723}"/>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9F947DCF-E4A7-254A-BC4F-CB00D94972DB}"/>
              </a:ext>
            </a:extLst>
          </p:cNvPr>
          <p:cNvSpPr/>
          <p:nvPr/>
        </p:nvSpPr>
        <p:spPr>
          <a:xfrm>
            <a:off x="1572125" y="860399"/>
            <a:ext cx="9087755" cy="577151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612277BA-0D96-A0E3-19D2-2B26B55B88C8}"/>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Results</a:t>
            </a:r>
          </a:p>
        </p:txBody>
      </p:sp>
      <p:pic>
        <p:nvPicPr>
          <p:cNvPr id="4" name="Picture 3" descr="Logo&#10;&#10;Description automatically generated">
            <a:extLst>
              <a:ext uri="{FF2B5EF4-FFF2-40B4-BE49-F238E27FC236}">
                <a16:creationId xmlns:a16="http://schemas.microsoft.com/office/drawing/2014/main" id="{A27B55C0-00AD-1751-2182-BD9E410C4E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pic>
        <p:nvPicPr>
          <p:cNvPr id="5" name="Picture 4" descr="A graph of a number of patients&#10;&#10;AI-generated content may be incorrect.">
            <a:extLst>
              <a:ext uri="{FF2B5EF4-FFF2-40B4-BE49-F238E27FC236}">
                <a16:creationId xmlns:a16="http://schemas.microsoft.com/office/drawing/2014/main" id="{CA558EE9-C02D-349F-B303-893AD3A057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4861" y="1218039"/>
            <a:ext cx="8702277" cy="5221366"/>
          </a:xfrm>
          <a:prstGeom prst="rect">
            <a:avLst/>
          </a:prstGeom>
        </p:spPr>
      </p:pic>
    </p:spTree>
    <p:extLst>
      <p:ext uri="{BB962C8B-B14F-4D97-AF65-F5344CB8AC3E}">
        <p14:creationId xmlns:p14="http://schemas.microsoft.com/office/powerpoint/2010/main" val="329605975"/>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a:xfrm>
            <a:off x="447537" y="1447412"/>
            <a:ext cx="11296929" cy="2870200"/>
          </a:xfrm>
        </p:spPr>
        <p:txBody>
          <a:bodyPr>
            <a:normAutofit fontScale="55000" lnSpcReduction="20000"/>
          </a:bodyPr>
          <a:lstStyle/>
          <a:p>
            <a:pPr marL="0" indent="0">
              <a:buNone/>
            </a:pPr>
            <a:r>
              <a:rPr lang="en-US" sz="5067" dirty="0">
                <a:latin typeface="+mn-lt"/>
              </a:rPr>
              <a:t>Speaker Name: John Carrino</a:t>
            </a:r>
          </a:p>
          <a:p>
            <a:pPr marL="0" indent="0">
              <a:buNone/>
            </a:pPr>
            <a:endParaRPr lang="en-US" sz="5067" dirty="0">
              <a:latin typeface="+mn-lt"/>
            </a:endParaRPr>
          </a:p>
          <a:p>
            <a:pPr marL="0" indent="0">
              <a:buNone/>
            </a:pPr>
            <a:r>
              <a:rPr lang="en-US" sz="5067" dirty="0">
                <a:latin typeface="+mn-lt"/>
              </a:rPr>
              <a:t>I have no conflicts of interest to disclose. </a:t>
            </a:r>
          </a:p>
          <a:p>
            <a:pPr marL="0" indent="0">
              <a:buNone/>
            </a:pPr>
            <a:endParaRPr lang="en-US" sz="5067" dirty="0">
              <a:latin typeface="+mn-lt"/>
            </a:endParaRPr>
          </a:p>
          <a:p>
            <a:pPr marL="0" indent="0">
              <a:buNone/>
            </a:pPr>
            <a:r>
              <a:rPr lang="en-US" sz="5067" dirty="0">
                <a:latin typeface="+mn-lt"/>
              </a:rPr>
              <a:t>The authors declare that MARS Bioimaging who provided funding support assisted in the study design and review of study results. MARS Bioimaging did not have any role in the collection, analysis, and interpretation of data.</a:t>
            </a:r>
            <a:endParaRPr lang="en-US" dirty="0">
              <a:latin typeface="+mn-lt"/>
            </a:endParaRPr>
          </a:p>
        </p:txBody>
      </p:sp>
      <p:sp>
        <p:nvSpPr>
          <p:cNvPr id="3" name="Rectangle 2"/>
          <p:cNvSpPr/>
          <p:nvPr/>
        </p:nvSpPr>
        <p:spPr>
          <a:xfrm>
            <a:off x="1676402" y="-37873"/>
            <a:ext cx="8839199" cy="1323439"/>
          </a:xfrm>
          <a:prstGeom prst="rect">
            <a:avLst/>
          </a:prstGeom>
          <a:noFill/>
        </p:spPr>
        <p:txBody>
          <a:bodyPr wrap="square">
            <a:spAutoFit/>
          </a:bodyPr>
          <a:lstStyle/>
          <a:p>
            <a:pPr algn="ctr" defTabSz="1219170"/>
            <a:r>
              <a:rPr lang="en-US" sz="4000" b="1" dirty="0">
                <a:solidFill>
                  <a:srgbClr val="0188CE"/>
                </a:solidFill>
                <a:latin typeface="+mj-lt"/>
                <a:ea typeface="ＭＳ Ｐゴシック" pitchFamily="34" charset="-128"/>
                <a:cs typeface="Arial" panose="020B0604020202020204" pitchFamily="34" charset="0"/>
              </a:rPr>
              <a:t>Declaration of</a:t>
            </a:r>
            <a:br>
              <a:rPr lang="en-US" sz="4000" b="1" dirty="0">
                <a:solidFill>
                  <a:srgbClr val="0188CE"/>
                </a:solidFill>
                <a:latin typeface="+mj-lt"/>
                <a:ea typeface="ＭＳ Ｐゴシック" pitchFamily="34" charset="-128"/>
                <a:cs typeface="Arial" panose="020B0604020202020204" pitchFamily="34" charset="0"/>
              </a:rPr>
            </a:br>
            <a:r>
              <a:rPr lang="en-US" sz="4000" b="1" dirty="0">
                <a:solidFill>
                  <a:srgbClr val="0188CE"/>
                </a:solidFill>
                <a:latin typeface="+mj-lt"/>
                <a:ea typeface="ＭＳ Ｐゴシック" pitchFamily="34" charset="-128"/>
                <a:cs typeface="Arial" panose="020B0604020202020204" pitchFamily="34" charset="0"/>
              </a:rPr>
              <a:t>Financial Interests or Relationships</a:t>
            </a:r>
            <a:endParaRPr lang="en-US" sz="4000" dirty="0">
              <a:solidFill>
                <a:srgbClr val="0188CE"/>
              </a:solidFill>
              <a:latin typeface="+mj-lt"/>
              <a:ea typeface="ＭＳ Ｐゴシック" pitchFamily="34" charset="-128"/>
              <a:cs typeface="Arial" panose="020B0604020202020204" pitchFamily="34" charset="0"/>
            </a:endParaRPr>
          </a:p>
        </p:txBody>
      </p:sp>
      <p:sp>
        <p:nvSpPr>
          <p:cNvPr id="7" name="Rectangle 6"/>
          <p:cNvSpPr/>
          <p:nvPr/>
        </p:nvSpPr>
        <p:spPr>
          <a:xfrm>
            <a:off x="0" y="1220719"/>
            <a:ext cx="12192000" cy="55581"/>
          </a:xfrm>
          <a:prstGeom prst="rect">
            <a:avLst/>
          </a:prstGeom>
          <a:solidFill>
            <a:srgbClr val="0188CE"/>
          </a:solidFill>
          <a:ln>
            <a:solidFill>
              <a:srgbClr val="018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667">
              <a:solidFill>
                <a:srgbClr val="FFFFFF"/>
              </a:solidFill>
              <a:latin typeface="Calibri"/>
            </a:endParaRPr>
          </a:p>
        </p:txBody>
      </p:sp>
    </p:spTree>
    <p:extLst>
      <p:ext uri="{BB962C8B-B14F-4D97-AF65-F5344CB8AC3E}">
        <p14:creationId xmlns:p14="http://schemas.microsoft.com/office/powerpoint/2010/main" val="1103506591"/>
      </p:ext>
    </p:extLst>
  </p:cSld>
  <p:clrMapOvr>
    <a:masterClrMapping/>
  </p:clrMapOvr>
  <mc:AlternateContent xmlns:mc="http://schemas.openxmlformats.org/markup-compatibility/2006" xmlns:p14="http://schemas.microsoft.com/office/powerpoint/2010/main">
    <mc:Choice Requires="p14">
      <p:transition spd="slow" p14:dur="2000" advTm="6110"/>
    </mc:Choice>
    <mc:Fallback xmlns="">
      <p:transition spd="slow" advTm="611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F72D9E-9938-B119-6FF1-A61A0ECE4FCA}"/>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ADB94E08-BD10-630F-2CDF-B9A32DDFFBBE}"/>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Results</a:t>
            </a:r>
          </a:p>
        </p:txBody>
      </p:sp>
      <p:pic>
        <p:nvPicPr>
          <p:cNvPr id="4" name="Picture 3" descr="Logo&#10;&#10;Description automatically generated">
            <a:extLst>
              <a:ext uri="{FF2B5EF4-FFF2-40B4-BE49-F238E27FC236}">
                <a16:creationId xmlns:a16="http://schemas.microsoft.com/office/drawing/2014/main" id="{F5B869A6-7174-6C47-CAF1-B858D55125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2" name="Content Placeholder 2">
            <a:extLst>
              <a:ext uri="{FF2B5EF4-FFF2-40B4-BE49-F238E27FC236}">
                <a16:creationId xmlns:a16="http://schemas.microsoft.com/office/drawing/2014/main" id="{C954B67D-3892-7675-7751-AD12E820B586}"/>
              </a:ext>
            </a:extLst>
          </p:cNvPr>
          <p:cNvSpPr>
            <a:spLocks noGrp="1"/>
          </p:cNvSpPr>
          <p:nvPr>
            <p:ph idx="1"/>
          </p:nvPr>
        </p:nvSpPr>
        <p:spPr>
          <a:xfrm>
            <a:off x="574556" y="1089043"/>
            <a:ext cx="10826262" cy="4772482"/>
          </a:xfrm>
        </p:spPr>
        <p:txBody>
          <a:bodyPr>
            <a:noAutofit/>
          </a:bodyPr>
          <a:lstStyle/>
          <a:p>
            <a:pPr marL="0" indent="0">
              <a:lnSpc>
                <a:spcPct val="100000"/>
              </a:lnSpc>
              <a:spcBef>
                <a:spcPts val="0"/>
              </a:spcBef>
              <a:spcAft>
                <a:spcPts val="1800"/>
              </a:spcAft>
              <a:buNone/>
            </a:pPr>
            <a:r>
              <a:rPr lang="en-US" dirty="0"/>
              <a:t>MDCT and SPCCT showed nearly identical patient experience across 14 questions</a:t>
            </a:r>
          </a:p>
          <a:p>
            <a:pPr>
              <a:lnSpc>
                <a:spcPct val="100000"/>
              </a:lnSpc>
              <a:spcBef>
                <a:spcPts val="0"/>
              </a:spcBef>
              <a:spcAft>
                <a:spcPts val="1800"/>
              </a:spcAft>
            </a:pPr>
            <a:r>
              <a:rPr lang="en-US" dirty="0"/>
              <a:t>5 participants felt “very much” safer during SPCCT scanning</a:t>
            </a:r>
          </a:p>
          <a:p>
            <a:pPr marL="0" indent="0">
              <a:lnSpc>
                <a:spcPct val="100000"/>
              </a:lnSpc>
              <a:spcBef>
                <a:spcPts val="0"/>
              </a:spcBef>
              <a:spcAft>
                <a:spcPts val="1800"/>
              </a:spcAft>
              <a:buNone/>
            </a:pPr>
            <a:endParaRPr lang="en-US" dirty="0"/>
          </a:p>
          <a:p>
            <a:pPr marL="0" indent="0">
              <a:lnSpc>
                <a:spcPct val="100000"/>
              </a:lnSpc>
              <a:spcBef>
                <a:spcPts val="0"/>
              </a:spcBef>
              <a:spcAft>
                <a:spcPts val="1800"/>
              </a:spcAft>
              <a:buNone/>
            </a:pPr>
            <a:endParaRPr lang="en-US" dirty="0"/>
          </a:p>
          <a:p>
            <a:pPr marL="0" indent="0">
              <a:lnSpc>
                <a:spcPct val="100000"/>
              </a:lnSpc>
              <a:spcBef>
                <a:spcPts val="0"/>
              </a:spcBef>
              <a:spcAft>
                <a:spcPts val="1800"/>
              </a:spcAft>
              <a:buNone/>
            </a:pPr>
            <a:endParaRPr lang="en-US" dirty="0"/>
          </a:p>
          <a:p>
            <a:pPr marL="0" indent="0">
              <a:lnSpc>
                <a:spcPct val="100000"/>
              </a:lnSpc>
              <a:spcBef>
                <a:spcPts val="0"/>
              </a:spcBef>
              <a:spcAft>
                <a:spcPts val="1800"/>
              </a:spcAft>
              <a:buNone/>
            </a:pPr>
            <a:endParaRPr lang="en-US" dirty="0"/>
          </a:p>
          <a:p>
            <a:pPr>
              <a:lnSpc>
                <a:spcPct val="100000"/>
              </a:lnSpc>
              <a:spcBef>
                <a:spcPts val="0"/>
              </a:spcBef>
              <a:spcAft>
                <a:spcPts val="1800"/>
              </a:spcAft>
            </a:pPr>
            <a:r>
              <a:rPr lang="en-US" dirty="0"/>
              <a:t>3 participants with shoulder mobility limitations described SPCCT scanning as preferable</a:t>
            </a:r>
          </a:p>
        </p:txBody>
      </p:sp>
      <p:graphicFrame>
        <p:nvGraphicFramePr>
          <p:cNvPr id="8" name="Table 7">
            <a:extLst>
              <a:ext uri="{FF2B5EF4-FFF2-40B4-BE49-F238E27FC236}">
                <a16:creationId xmlns:a16="http://schemas.microsoft.com/office/drawing/2014/main" id="{BF83A956-BB15-8792-6406-2902516A2039}"/>
              </a:ext>
            </a:extLst>
          </p:cNvPr>
          <p:cNvGraphicFramePr>
            <a:graphicFrameLocks noGrp="1"/>
          </p:cNvGraphicFramePr>
          <p:nvPr>
            <p:extLst>
              <p:ext uri="{D42A27DB-BD31-4B8C-83A1-F6EECF244321}">
                <p14:modId xmlns:p14="http://schemas.microsoft.com/office/powerpoint/2010/main" val="2825295812"/>
              </p:ext>
            </p:extLst>
          </p:nvPr>
        </p:nvGraphicFramePr>
        <p:xfrm>
          <a:off x="1261546" y="4465362"/>
          <a:ext cx="7808028" cy="370840"/>
        </p:xfrm>
        <a:graphic>
          <a:graphicData uri="http://schemas.openxmlformats.org/drawingml/2006/table">
            <a:tbl>
              <a:tblPr firstRow="1" bandRow="1">
                <a:tableStyleId>{5C22544A-7EE6-4342-B048-85BDC9FD1C3A}</a:tableStyleId>
              </a:tblPr>
              <a:tblGrid>
                <a:gridCol w="1301338">
                  <a:extLst>
                    <a:ext uri="{9D8B030D-6E8A-4147-A177-3AD203B41FA5}">
                      <a16:colId xmlns:a16="http://schemas.microsoft.com/office/drawing/2014/main" val="3950918506"/>
                    </a:ext>
                  </a:extLst>
                </a:gridCol>
                <a:gridCol w="1301338">
                  <a:extLst>
                    <a:ext uri="{9D8B030D-6E8A-4147-A177-3AD203B41FA5}">
                      <a16:colId xmlns:a16="http://schemas.microsoft.com/office/drawing/2014/main" val="86328784"/>
                    </a:ext>
                  </a:extLst>
                </a:gridCol>
                <a:gridCol w="1301338">
                  <a:extLst>
                    <a:ext uri="{9D8B030D-6E8A-4147-A177-3AD203B41FA5}">
                      <a16:colId xmlns:a16="http://schemas.microsoft.com/office/drawing/2014/main" val="4096278599"/>
                    </a:ext>
                  </a:extLst>
                </a:gridCol>
                <a:gridCol w="1301338">
                  <a:extLst>
                    <a:ext uri="{9D8B030D-6E8A-4147-A177-3AD203B41FA5}">
                      <a16:colId xmlns:a16="http://schemas.microsoft.com/office/drawing/2014/main" val="1485939358"/>
                    </a:ext>
                  </a:extLst>
                </a:gridCol>
                <a:gridCol w="1301338">
                  <a:extLst>
                    <a:ext uri="{9D8B030D-6E8A-4147-A177-3AD203B41FA5}">
                      <a16:colId xmlns:a16="http://schemas.microsoft.com/office/drawing/2014/main" val="1897937900"/>
                    </a:ext>
                  </a:extLst>
                </a:gridCol>
                <a:gridCol w="1301338">
                  <a:extLst>
                    <a:ext uri="{9D8B030D-6E8A-4147-A177-3AD203B41FA5}">
                      <a16:colId xmlns:a16="http://schemas.microsoft.com/office/drawing/2014/main" val="1871148790"/>
                    </a:ext>
                  </a:extLst>
                </a:gridCol>
              </a:tblGrid>
              <a:tr h="370840">
                <a:tc>
                  <a:txBody>
                    <a:bodyPr/>
                    <a:lstStyle/>
                    <a:p>
                      <a:r>
                        <a:rPr lang="en-US" sz="1600" b="0" dirty="0">
                          <a:solidFill>
                            <a:schemeClr val="tx1"/>
                          </a:solidFill>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r>
                        <a:rPr lang="en-US" sz="1600" b="0" dirty="0">
                          <a:solidFill>
                            <a:schemeClr val="tx1"/>
                          </a:solidFill>
                        </a:rPr>
                        <a:t> 0.2</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r>
                        <a:rPr lang="en-US" sz="1600" b="0" dirty="0">
                          <a:solidFill>
                            <a:schemeClr val="tx1"/>
                          </a:solidFill>
                        </a:rPr>
                        <a:t>      0.4</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600" b="0" dirty="0">
                          <a:solidFill>
                            <a:schemeClr val="tx1"/>
                          </a:solidFill>
                        </a:rPr>
                        <a:t>  0.6</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r>
                        <a:rPr lang="en-US" sz="1600" b="0" dirty="0">
                          <a:solidFill>
                            <a:schemeClr val="tx1"/>
                          </a:solidFill>
                        </a:rPr>
                        <a:t>             0.8</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r"/>
                      <a:r>
                        <a:rPr lang="en-US" sz="1600" b="0" dirty="0">
                          <a:solidFill>
                            <a:schemeClr val="tx1"/>
                          </a:solidFill>
                        </a:rPr>
                        <a:t>1.0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232346"/>
                  </a:ext>
                </a:extLst>
              </a:tr>
            </a:tbl>
          </a:graphicData>
        </a:graphic>
      </p:graphicFrame>
      <p:grpSp>
        <p:nvGrpSpPr>
          <p:cNvPr id="14" name="Group 13">
            <a:extLst>
              <a:ext uri="{FF2B5EF4-FFF2-40B4-BE49-F238E27FC236}">
                <a16:creationId xmlns:a16="http://schemas.microsoft.com/office/drawing/2014/main" id="{BF3A33FE-1B93-505E-35E5-61EBAF67EC90}"/>
              </a:ext>
            </a:extLst>
          </p:cNvPr>
          <p:cNvGrpSpPr/>
          <p:nvPr/>
        </p:nvGrpSpPr>
        <p:grpSpPr>
          <a:xfrm>
            <a:off x="263412" y="3185714"/>
            <a:ext cx="8806163" cy="2175998"/>
            <a:chOff x="1193851" y="2789176"/>
            <a:chExt cx="8806163" cy="2175998"/>
          </a:xfrm>
        </p:grpSpPr>
        <p:pic>
          <p:nvPicPr>
            <p:cNvPr id="6" name="Picture 5">
              <a:extLst>
                <a:ext uri="{FF2B5EF4-FFF2-40B4-BE49-F238E27FC236}">
                  <a16:creationId xmlns:a16="http://schemas.microsoft.com/office/drawing/2014/main" id="{957B5DFD-3644-455B-93BD-925B7EA7D26C}"/>
                </a:ext>
              </a:extLst>
            </p:cNvPr>
            <p:cNvPicPr>
              <a:picLocks noChangeAspect="1"/>
            </p:cNvPicPr>
            <p:nvPr/>
          </p:nvPicPr>
          <p:blipFill>
            <a:blip r:embed="rId4"/>
            <a:stretch>
              <a:fillRect/>
            </a:stretch>
          </p:blipFill>
          <p:spPr>
            <a:xfrm>
              <a:off x="2191985" y="2789176"/>
              <a:ext cx="7808029" cy="1279648"/>
            </a:xfrm>
            <a:prstGeom prst="rect">
              <a:avLst/>
            </a:prstGeom>
          </p:spPr>
        </p:pic>
        <p:sp>
          <p:nvSpPr>
            <p:cNvPr id="7" name="Content Placeholder 2">
              <a:extLst>
                <a:ext uri="{FF2B5EF4-FFF2-40B4-BE49-F238E27FC236}">
                  <a16:creationId xmlns:a16="http://schemas.microsoft.com/office/drawing/2014/main" id="{9D30E373-393D-4B37-B1B6-D4D96516E58B}"/>
                </a:ext>
              </a:extLst>
            </p:cNvPr>
            <p:cNvSpPr txBox="1">
              <a:spLocks/>
            </p:cNvSpPr>
            <p:nvPr/>
          </p:nvSpPr>
          <p:spPr>
            <a:xfrm>
              <a:off x="4098468" y="4401978"/>
              <a:ext cx="3995062"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Proportion of Responses</a:t>
              </a:r>
            </a:p>
          </p:txBody>
        </p:sp>
        <p:sp>
          <p:nvSpPr>
            <p:cNvPr id="9" name="Content Placeholder 2">
              <a:extLst>
                <a:ext uri="{FF2B5EF4-FFF2-40B4-BE49-F238E27FC236}">
                  <a16:creationId xmlns:a16="http://schemas.microsoft.com/office/drawing/2014/main" id="{FE3F61EF-E91B-13F6-9AAB-170A35128E53}"/>
                </a:ext>
              </a:extLst>
            </p:cNvPr>
            <p:cNvSpPr txBox="1">
              <a:spLocks/>
            </p:cNvSpPr>
            <p:nvPr/>
          </p:nvSpPr>
          <p:spPr>
            <a:xfrm>
              <a:off x="1193851" y="3023578"/>
              <a:ext cx="1188817"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I felt safe</a:t>
              </a:r>
            </a:p>
          </p:txBody>
        </p:sp>
      </p:grpSp>
      <p:graphicFrame>
        <p:nvGraphicFramePr>
          <p:cNvPr id="13" name="Table 12">
            <a:extLst>
              <a:ext uri="{FF2B5EF4-FFF2-40B4-BE49-F238E27FC236}">
                <a16:creationId xmlns:a16="http://schemas.microsoft.com/office/drawing/2014/main" id="{DFEBC101-D81A-EFE9-463C-ED2B4AB81381}"/>
              </a:ext>
            </a:extLst>
          </p:cNvPr>
          <p:cNvGraphicFramePr>
            <a:graphicFrameLocks noGrp="1"/>
          </p:cNvGraphicFramePr>
          <p:nvPr>
            <p:extLst>
              <p:ext uri="{D42A27DB-BD31-4B8C-83A1-F6EECF244321}">
                <p14:modId xmlns:p14="http://schemas.microsoft.com/office/powerpoint/2010/main" val="1982321725"/>
              </p:ext>
            </p:extLst>
          </p:nvPr>
        </p:nvGraphicFramePr>
        <p:xfrm>
          <a:off x="9441162" y="3052380"/>
          <a:ext cx="2646646" cy="1861864"/>
        </p:xfrm>
        <a:graphic>
          <a:graphicData uri="http://schemas.openxmlformats.org/drawingml/2006/table">
            <a:tbl>
              <a:tblPr firstRow="1" bandRow="1">
                <a:tableStyleId>{5C22544A-7EE6-4342-B048-85BDC9FD1C3A}</a:tableStyleId>
              </a:tblPr>
              <a:tblGrid>
                <a:gridCol w="1336583">
                  <a:extLst>
                    <a:ext uri="{9D8B030D-6E8A-4147-A177-3AD203B41FA5}">
                      <a16:colId xmlns:a16="http://schemas.microsoft.com/office/drawing/2014/main" val="16971100"/>
                    </a:ext>
                  </a:extLst>
                </a:gridCol>
                <a:gridCol w="1310063">
                  <a:extLst>
                    <a:ext uri="{9D8B030D-6E8A-4147-A177-3AD203B41FA5}">
                      <a16:colId xmlns:a16="http://schemas.microsoft.com/office/drawing/2014/main" val="741228706"/>
                    </a:ext>
                  </a:extLst>
                </a:gridCol>
              </a:tblGrid>
              <a:tr h="595796">
                <a:tc>
                  <a:txBody>
                    <a:bodyPr/>
                    <a:lstStyle/>
                    <a:p>
                      <a:pPr algn="ctr"/>
                      <a:r>
                        <a:rPr lang="en-US" sz="1400" b="0" dirty="0">
                          <a:solidFill>
                            <a:schemeClr val="tx1"/>
                          </a:solidFill>
                          <a:latin typeface="+mn-lt"/>
                          <a:cs typeface="Times New Roman" panose="02020603050405020304" pitchFamily="18" charset="0"/>
                        </a:rPr>
                        <a:t>GE Discovery CT750 HD</a:t>
                      </a:r>
                    </a:p>
                  </a:txBody>
                  <a:tcPr anchor="ct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b="0" dirty="0">
                          <a:solidFill>
                            <a:schemeClr val="tx1"/>
                          </a:solidFill>
                          <a:latin typeface="+mn-lt"/>
                          <a:cs typeface="Times New Roman" panose="02020603050405020304" pitchFamily="18" charset="0"/>
                        </a:rPr>
                        <a:t>MARS Extremity</a:t>
                      </a:r>
                    </a:p>
                  </a:txBody>
                  <a:tcPr anchor="ctr">
                    <a:lnL w="12700" cmpd="sng">
                      <a:noFill/>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99714436"/>
                  </a:ext>
                </a:extLst>
              </a:tr>
              <a:tr h="316517">
                <a:tc>
                  <a:txBody>
                    <a:bodyPr/>
                    <a:lstStyle/>
                    <a:p>
                      <a:pPr algn="ctr"/>
                      <a:r>
                        <a:rPr lang="en-US" sz="1400" b="0" dirty="0">
                          <a:solidFill>
                            <a:schemeClr val="tx1"/>
                          </a:solidFill>
                          <a:latin typeface="+mn-lt"/>
                          <a:cs typeface="Times New Roman" panose="02020603050405020304" pitchFamily="18" charset="0"/>
                        </a:rPr>
                        <a:t>Not at all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B3F6"/>
                    </a:solidFill>
                  </a:tcPr>
                </a:tc>
                <a:tc>
                  <a:txBody>
                    <a:bodyPr/>
                    <a:lstStyle/>
                    <a:p>
                      <a:pPr algn="ctr"/>
                      <a:r>
                        <a:rPr lang="en-US" sz="1400" b="0" dirty="0">
                          <a:solidFill>
                            <a:schemeClr val="tx1"/>
                          </a:solidFill>
                          <a:latin typeface="+mn-lt"/>
                          <a:cs typeface="Times New Roman" panose="02020603050405020304" pitchFamily="18" charset="0"/>
                        </a:rPr>
                        <a:t>Not at all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0EBFA"/>
                    </a:solidFill>
                  </a:tcPr>
                </a:tc>
                <a:extLst>
                  <a:ext uri="{0D108BD9-81ED-4DB2-BD59-A6C34878D82A}">
                    <a16:rowId xmlns:a16="http://schemas.microsoft.com/office/drawing/2014/main" val="21525287"/>
                  </a:ext>
                </a:extLst>
              </a:tr>
              <a:tr h="316517">
                <a:tc>
                  <a:txBody>
                    <a:bodyPr/>
                    <a:lstStyle/>
                    <a:p>
                      <a:pPr algn="ctr"/>
                      <a:r>
                        <a:rPr lang="en-US" sz="1400" b="0" dirty="0">
                          <a:solidFill>
                            <a:schemeClr val="tx1"/>
                          </a:solidFill>
                          <a:latin typeface="+mn-lt"/>
                          <a:cs typeface="Times New Roman" panose="02020603050405020304" pitchFamily="18" charset="0"/>
                        </a:rPr>
                        <a:t>Somewhat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185EC"/>
                    </a:solidFill>
                  </a:tcPr>
                </a:tc>
                <a:tc>
                  <a:txBody>
                    <a:bodyPr/>
                    <a:lstStyle/>
                    <a:p>
                      <a:pPr algn="ctr"/>
                      <a:r>
                        <a:rPr lang="en-US" sz="1400" b="0" dirty="0">
                          <a:solidFill>
                            <a:schemeClr val="tx1"/>
                          </a:solidFill>
                          <a:latin typeface="+mn-lt"/>
                          <a:cs typeface="Times New Roman" panose="02020603050405020304" pitchFamily="18" charset="0"/>
                        </a:rPr>
                        <a:t>Somewhat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3D7F6"/>
                    </a:solidFill>
                  </a:tcPr>
                </a:tc>
                <a:extLst>
                  <a:ext uri="{0D108BD9-81ED-4DB2-BD59-A6C34878D82A}">
                    <a16:rowId xmlns:a16="http://schemas.microsoft.com/office/drawing/2014/main" val="1965678923"/>
                  </a:ext>
                </a:extLst>
              </a:tr>
              <a:tr h="316517">
                <a:tc>
                  <a:txBody>
                    <a:bodyPr/>
                    <a:lstStyle/>
                    <a:p>
                      <a:pPr algn="ctr"/>
                      <a:r>
                        <a:rPr lang="en-US" sz="1400" b="0" dirty="0">
                          <a:solidFill>
                            <a:schemeClr val="tx1"/>
                          </a:solidFill>
                          <a:latin typeface="+mn-lt"/>
                          <a:cs typeface="Times New Roman" panose="02020603050405020304" pitchFamily="18" charset="0"/>
                        </a:rPr>
                        <a:t>Moderately so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256DA"/>
                    </a:solidFill>
                  </a:tcPr>
                </a:tc>
                <a:tc>
                  <a:txBody>
                    <a:bodyPr/>
                    <a:lstStyle/>
                    <a:p>
                      <a:pPr algn="ctr"/>
                      <a:r>
                        <a:rPr lang="en-US" sz="1400" b="0" dirty="0">
                          <a:solidFill>
                            <a:schemeClr val="tx1"/>
                          </a:solidFill>
                          <a:latin typeface="+mn-lt"/>
                          <a:cs typeface="Times New Roman" panose="02020603050405020304" pitchFamily="18" charset="0"/>
                        </a:rPr>
                        <a:t>Moderately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BC7F1"/>
                    </a:solidFill>
                  </a:tcPr>
                </a:tc>
                <a:extLst>
                  <a:ext uri="{0D108BD9-81ED-4DB2-BD59-A6C34878D82A}">
                    <a16:rowId xmlns:a16="http://schemas.microsoft.com/office/drawing/2014/main" val="2778768319"/>
                  </a:ext>
                </a:extLst>
              </a:tr>
              <a:tr h="316517">
                <a:tc>
                  <a:txBody>
                    <a:bodyPr/>
                    <a:lstStyle/>
                    <a:p>
                      <a:pPr algn="ctr"/>
                      <a:r>
                        <a:rPr lang="en-US" sz="1400" b="0" dirty="0">
                          <a:solidFill>
                            <a:schemeClr val="tx1"/>
                          </a:solidFill>
                          <a:latin typeface="+mn-lt"/>
                          <a:cs typeface="Times New Roman" panose="02020603050405020304" pitchFamily="18" charset="0"/>
                        </a:rPr>
                        <a:t>Very much so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A2BE3"/>
                    </a:solidFill>
                  </a:tcPr>
                </a:tc>
                <a:tc>
                  <a:txBody>
                    <a:bodyPr/>
                    <a:lstStyle/>
                    <a:p>
                      <a:pPr algn="ctr"/>
                      <a:r>
                        <a:rPr lang="en-US" sz="1400" b="0" dirty="0">
                          <a:solidFill>
                            <a:schemeClr val="tx1"/>
                          </a:solidFill>
                          <a:latin typeface="+mn-lt"/>
                          <a:cs typeface="Times New Roman" panose="02020603050405020304" pitchFamily="18" charset="0"/>
                        </a:rPr>
                        <a:t>Very much so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3B7EB"/>
                    </a:solidFill>
                  </a:tcPr>
                </a:tc>
                <a:extLst>
                  <a:ext uri="{0D108BD9-81ED-4DB2-BD59-A6C34878D82A}">
                    <a16:rowId xmlns:a16="http://schemas.microsoft.com/office/drawing/2014/main" val="1439439322"/>
                  </a:ext>
                </a:extLst>
              </a:tr>
            </a:tbl>
          </a:graphicData>
        </a:graphic>
      </p:graphicFrame>
      <p:cxnSp>
        <p:nvCxnSpPr>
          <p:cNvPr id="16" name="Straight Connector 15">
            <a:extLst>
              <a:ext uri="{FF2B5EF4-FFF2-40B4-BE49-F238E27FC236}">
                <a16:creationId xmlns:a16="http://schemas.microsoft.com/office/drawing/2014/main" id="{A221F24C-EC55-E77D-2C87-970190CBAEB0}"/>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843675"/>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19FBA-FF10-D6E4-9D53-BDF2C69612B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E08B8AA-4028-5A04-3BF6-15DB16CC66D7}"/>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Discussion</a:t>
            </a:r>
          </a:p>
        </p:txBody>
      </p:sp>
      <p:sp>
        <p:nvSpPr>
          <p:cNvPr id="5" name="Main TextBox">
            <a:extLst>
              <a:ext uri="{FF2B5EF4-FFF2-40B4-BE49-F238E27FC236}">
                <a16:creationId xmlns:a16="http://schemas.microsoft.com/office/drawing/2014/main" id="{DDC9B3BA-C89E-84FA-C19A-CD93A3134208}"/>
              </a:ext>
            </a:extLst>
          </p:cNvPr>
          <p:cNvSpPr txBox="1">
            <a:spLocks/>
          </p:cNvSpPr>
          <p:nvPr/>
        </p:nvSpPr>
        <p:spPr>
          <a:xfrm>
            <a:off x="527538" y="1008695"/>
            <a:ext cx="10769112" cy="38681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MARS Extremity SPCCT was found to produce diagnostically equivalent images to that of conventional large-bore MDCT</a:t>
            </a:r>
          </a:p>
          <a:p>
            <a:r>
              <a:rPr lang="en-US" dirty="0"/>
              <a:t>36/37 SPCCT rated equivalent to MDCT</a:t>
            </a:r>
          </a:p>
          <a:p>
            <a:r>
              <a:rPr lang="en-US" dirty="0"/>
              <a:t>One SPCCT was downgraded due to motion artifact</a:t>
            </a:r>
          </a:p>
          <a:p>
            <a:pPr marL="0" indent="0">
              <a:buNone/>
            </a:pPr>
            <a:r>
              <a:rPr lang="en-US" dirty="0"/>
              <a:t>	</a:t>
            </a:r>
            <a:r>
              <a:rPr lang="en-US" dirty="0">
                <a:solidFill>
                  <a:srgbClr val="0188CE"/>
                </a:solidFill>
              </a:rPr>
              <a:t> Operator mispositioning likely contributed to motion</a:t>
            </a:r>
          </a:p>
          <a:p>
            <a:pPr marL="0" indent="0">
              <a:buNone/>
            </a:pPr>
            <a:r>
              <a:rPr lang="en-US" dirty="0">
                <a:solidFill>
                  <a:srgbClr val="0188CE"/>
                </a:solidFill>
              </a:rPr>
              <a:t>	 Reduction of scan times may reduce motion</a:t>
            </a:r>
            <a:endParaRPr lang="en-US" dirty="0"/>
          </a:p>
          <a:p>
            <a:r>
              <a:rPr lang="en-US" dirty="0"/>
              <a:t>Soft tissue visualization was poor</a:t>
            </a:r>
          </a:p>
          <a:p>
            <a:pPr marL="0" indent="0">
              <a:buNone/>
            </a:pPr>
            <a:r>
              <a:rPr lang="en-US" dirty="0"/>
              <a:t>	 </a:t>
            </a:r>
            <a:r>
              <a:rPr lang="en-US" dirty="0">
                <a:solidFill>
                  <a:srgbClr val="0188CE"/>
                </a:solidFill>
              </a:rPr>
              <a:t>Dedicated soft tissue algorithm</a:t>
            </a:r>
          </a:p>
          <a:p>
            <a:r>
              <a:rPr lang="en-US" dirty="0"/>
              <a:t>Acquisition time was the only meaningful operational increase</a:t>
            </a:r>
          </a:p>
          <a:p>
            <a:pPr marL="0" indent="0">
              <a:buNone/>
            </a:pPr>
            <a:r>
              <a:rPr lang="en-US" dirty="0"/>
              <a:t>	 </a:t>
            </a:r>
            <a:r>
              <a:rPr lang="en-US" dirty="0">
                <a:solidFill>
                  <a:srgbClr val="0188CE"/>
                </a:solidFill>
              </a:rPr>
              <a:t>Optimization of scan protocol will lead to reduced scan times</a:t>
            </a:r>
          </a:p>
          <a:p>
            <a:pPr marL="0" indent="0">
              <a:buNone/>
            </a:pPr>
            <a:endParaRPr lang="en-US" dirty="0"/>
          </a:p>
        </p:txBody>
      </p:sp>
      <p:cxnSp>
        <p:nvCxnSpPr>
          <p:cNvPr id="6" name="Straight Connector 5">
            <a:extLst>
              <a:ext uri="{FF2B5EF4-FFF2-40B4-BE49-F238E27FC236}">
                <a16:creationId xmlns:a16="http://schemas.microsoft.com/office/drawing/2014/main" id="{432C4507-8A42-76FF-FA72-9D31141D26C6}"/>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7E2CAE33-80B6-4ED8-12F5-358F530DF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Tree>
    <p:extLst>
      <p:ext uri="{BB962C8B-B14F-4D97-AF65-F5344CB8AC3E}">
        <p14:creationId xmlns:p14="http://schemas.microsoft.com/office/powerpoint/2010/main" val="1625986932"/>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4" end="4"/>
                                            </p:txEl>
                                          </p:spTgt>
                                        </p:tgtEl>
                                        <p:attrNameLst>
                                          <p:attrName>style.visibility</p:attrName>
                                        </p:attrNameLst>
                                      </p:cBhvr>
                                      <p:to>
                                        <p:strVal val="visible"/>
                                      </p:to>
                                    </p:set>
                                    <p:animEffect transition="in" filter="fade">
                                      <p:cBhvr>
                                        <p:cTn id="10" dur="500"/>
                                        <p:tgtEl>
                                          <p:spTgt spid="5">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animEffect transition="in" filter="fade">
                                      <p:cBhvr>
                                        <p:cTn id="13" dur="500"/>
                                        <p:tgtEl>
                                          <p:spTgt spid="5">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8" end="8"/>
                                            </p:txEl>
                                          </p:spTgt>
                                        </p:tgtEl>
                                        <p:attrNameLst>
                                          <p:attrName>style.visibility</p:attrName>
                                        </p:attrNameLst>
                                      </p:cBhvr>
                                      <p:to>
                                        <p:strVal val="visible"/>
                                      </p:to>
                                    </p:set>
                                    <p:animEffect transition="in" filter="fade">
                                      <p:cBhvr>
                                        <p:cTn id="16"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FEAE0-C2D2-D711-13D8-F37916F87A13}"/>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7BF65A53-5854-0E87-1D48-635AC1B157A6}"/>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Conclusions</a:t>
            </a:r>
          </a:p>
        </p:txBody>
      </p:sp>
      <p:sp>
        <p:nvSpPr>
          <p:cNvPr id="5" name="Main TextBox">
            <a:extLst>
              <a:ext uri="{FF2B5EF4-FFF2-40B4-BE49-F238E27FC236}">
                <a16:creationId xmlns:a16="http://schemas.microsoft.com/office/drawing/2014/main" id="{10C6486A-2138-AB58-D02B-CECC0061E175}"/>
              </a:ext>
            </a:extLst>
          </p:cNvPr>
          <p:cNvSpPr txBox="1">
            <a:spLocks/>
          </p:cNvSpPr>
          <p:nvPr/>
        </p:nvSpPr>
        <p:spPr>
          <a:xfrm>
            <a:off x="527538" y="1008695"/>
            <a:ext cx="11375703" cy="52798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MARS Extremity may provide improvement in patient experience for individuals with limited shoulder mobility without compromising image quality</a:t>
            </a:r>
          </a:p>
        </p:txBody>
      </p:sp>
      <p:cxnSp>
        <p:nvCxnSpPr>
          <p:cNvPr id="6" name="Straight Connector 5">
            <a:extLst>
              <a:ext uri="{FF2B5EF4-FFF2-40B4-BE49-F238E27FC236}">
                <a16:creationId xmlns:a16="http://schemas.microsoft.com/office/drawing/2014/main" id="{1419F586-5B54-467D-A11F-5DCD48C23D7F}"/>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11" name="Picture 10" descr="Logo&#10;&#10;Description automatically generated">
            <a:extLst>
              <a:ext uri="{FF2B5EF4-FFF2-40B4-BE49-F238E27FC236}">
                <a16:creationId xmlns:a16="http://schemas.microsoft.com/office/drawing/2014/main" id="{9EC43963-5FBF-FF33-066D-3DDDE5A5CE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pic>
        <p:nvPicPr>
          <p:cNvPr id="3" name="Picture 2">
            <a:extLst>
              <a:ext uri="{FF2B5EF4-FFF2-40B4-BE49-F238E27FC236}">
                <a16:creationId xmlns:a16="http://schemas.microsoft.com/office/drawing/2014/main" id="{C82663E1-0003-9BB8-3F4B-3EAEEA142646}"/>
              </a:ext>
            </a:extLst>
          </p:cNvPr>
          <p:cNvPicPr>
            <a:picLocks noChangeAspect="1"/>
          </p:cNvPicPr>
          <p:nvPr/>
        </p:nvPicPr>
        <p:blipFill>
          <a:blip r:embed="rId4"/>
          <a:stretch>
            <a:fillRect/>
          </a:stretch>
        </p:blipFill>
        <p:spPr>
          <a:xfrm>
            <a:off x="6301139" y="2064216"/>
            <a:ext cx="5363323" cy="4372585"/>
          </a:xfrm>
          <a:prstGeom prst="rect">
            <a:avLst/>
          </a:prstGeom>
        </p:spPr>
      </p:pic>
      <p:sp>
        <p:nvSpPr>
          <p:cNvPr id="7" name="Main TextBox">
            <a:extLst>
              <a:ext uri="{FF2B5EF4-FFF2-40B4-BE49-F238E27FC236}">
                <a16:creationId xmlns:a16="http://schemas.microsoft.com/office/drawing/2014/main" id="{C6221714-42F7-15FE-08B3-BB1D585A18F0}"/>
              </a:ext>
            </a:extLst>
          </p:cNvPr>
          <p:cNvSpPr txBox="1">
            <a:spLocks/>
          </p:cNvSpPr>
          <p:nvPr/>
        </p:nvSpPr>
        <p:spPr>
          <a:xfrm>
            <a:off x="527538" y="2372274"/>
            <a:ext cx="6012380" cy="3194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a:p>
            <a:pPr marL="0" indent="0">
              <a:buNone/>
            </a:pPr>
            <a:r>
              <a:rPr lang="en-US" dirty="0"/>
              <a:t>Further clinical testing to required to:</a:t>
            </a:r>
          </a:p>
          <a:p>
            <a:r>
              <a:rPr lang="en-US" dirty="0"/>
              <a:t>Optimize scan protocol</a:t>
            </a:r>
          </a:p>
          <a:p>
            <a:r>
              <a:rPr lang="en-US" dirty="0"/>
              <a:t>Evaluate soft tissue algorithm</a:t>
            </a:r>
          </a:p>
          <a:p>
            <a:r>
              <a:rPr lang="en-US" dirty="0"/>
              <a:t>Find optimal patient positioning to reduce motion</a:t>
            </a:r>
          </a:p>
          <a:p>
            <a:endParaRPr lang="en-US" dirty="0"/>
          </a:p>
        </p:txBody>
      </p:sp>
      <p:sp>
        <p:nvSpPr>
          <p:cNvPr id="8" name="Rectangle 7">
            <a:extLst>
              <a:ext uri="{FF2B5EF4-FFF2-40B4-BE49-F238E27FC236}">
                <a16:creationId xmlns:a16="http://schemas.microsoft.com/office/drawing/2014/main" id="{5EC4B511-BD6E-16D5-1F22-977667E64F4F}"/>
              </a:ext>
            </a:extLst>
          </p:cNvPr>
          <p:cNvSpPr/>
          <p:nvPr/>
        </p:nvSpPr>
        <p:spPr>
          <a:xfrm>
            <a:off x="11550316" y="3648600"/>
            <a:ext cx="320841" cy="8913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9199160"/>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C3FA7B-0AD5-4143-99B4-A4C4D22BAD03}"/>
              </a:ext>
            </a:extLst>
          </p:cNvPr>
          <p:cNvSpPr txBox="1">
            <a:spLocks/>
          </p:cNvSpPr>
          <p:nvPr/>
        </p:nvSpPr>
        <p:spPr>
          <a:xfrm>
            <a:off x="527538" y="307768"/>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Thank You!</a:t>
            </a:r>
          </a:p>
        </p:txBody>
      </p:sp>
      <p:cxnSp>
        <p:nvCxnSpPr>
          <p:cNvPr id="2" name="Straight Connector 1">
            <a:extLst>
              <a:ext uri="{FF2B5EF4-FFF2-40B4-BE49-F238E27FC236}">
                <a16:creationId xmlns:a16="http://schemas.microsoft.com/office/drawing/2014/main" id="{62BE9D57-7A7F-7267-B5CA-60F918866C04}"/>
              </a:ext>
            </a:extLst>
          </p:cNvPr>
          <p:cNvCxnSpPr>
            <a:cxnSpLocks/>
          </p:cNvCxnSpPr>
          <p:nvPr/>
        </p:nvCxnSpPr>
        <p:spPr>
          <a:xfrm flipH="1">
            <a:off x="527537" y="996797"/>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sp>
        <p:nvSpPr>
          <p:cNvPr id="21" name="Content Placeholder 2">
            <a:extLst>
              <a:ext uri="{FF2B5EF4-FFF2-40B4-BE49-F238E27FC236}">
                <a16:creationId xmlns:a16="http://schemas.microsoft.com/office/drawing/2014/main" id="{17361F57-0AB3-07C2-62F2-D8F0264DBDD7}"/>
              </a:ext>
            </a:extLst>
          </p:cNvPr>
          <p:cNvSpPr>
            <a:spLocks noGrp="1"/>
          </p:cNvSpPr>
          <p:nvPr>
            <p:ph idx="1"/>
          </p:nvPr>
        </p:nvSpPr>
        <p:spPr>
          <a:xfrm>
            <a:off x="935664" y="1115020"/>
            <a:ext cx="10418135" cy="5606454"/>
          </a:xfrm>
        </p:spPr>
        <p:txBody>
          <a:bodyPr>
            <a:normAutofit fontScale="92500" lnSpcReduction="20000"/>
          </a:bodyPr>
          <a:lstStyle/>
          <a:p>
            <a:pPr marL="0" indent="0">
              <a:buNone/>
            </a:pPr>
            <a:r>
              <a:rPr lang="en-US" sz="3600" u="sng" dirty="0"/>
              <a:t>HSS MRI Lab</a:t>
            </a:r>
          </a:p>
          <a:p>
            <a:r>
              <a:rPr lang="en-US" sz="2200" dirty="0"/>
              <a:t>Matthew Koff, PhD</a:t>
            </a:r>
          </a:p>
          <a:p>
            <a:r>
              <a:rPr lang="en-US" sz="2200" dirty="0"/>
              <a:t>Ek </a:t>
            </a:r>
            <a:r>
              <a:rPr lang="en-US" sz="2200" dirty="0" err="1"/>
              <a:t>Tsoon</a:t>
            </a:r>
            <a:r>
              <a:rPr lang="en-US" sz="2200" dirty="0"/>
              <a:t> Tan, PhD</a:t>
            </a:r>
          </a:p>
          <a:p>
            <a:r>
              <a:rPr lang="en-US" sz="2200" dirty="0"/>
              <a:t>Hollis Potter, MD</a:t>
            </a:r>
          </a:p>
          <a:p>
            <a:r>
              <a:rPr lang="en-US" sz="2200" dirty="0"/>
              <a:t>Kevin Koch, PhD</a:t>
            </a:r>
          </a:p>
          <a:p>
            <a:r>
              <a:rPr lang="en-US" sz="2200" dirty="0"/>
              <a:t>Darryl Sneag, MD</a:t>
            </a:r>
          </a:p>
          <a:p>
            <a:r>
              <a:rPr lang="en-US" sz="2200" dirty="0"/>
              <a:t>Alissa Burge, MD</a:t>
            </a:r>
          </a:p>
          <a:p>
            <a:r>
              <a:rPr lang="en-US" sz="2200" dirty="0"/>
              <a:t>Diego Jaramillo, MD</a:t>
            </a:r>
          </a:p>
          <a:p>
            <a:r>
              <a:rPr lang="en-US" sz="2200" dirty="0"/>
              <a:t>Richard Kijowski, MD</a:t>
            </a:r>
          </a:p>
          <a:p>
            <a:r>
              <a:rPr lang="en-US" sz="2200" dirty="0"/>
              <a:t>Sarah </a:t>
            </a:r>
            <a:r>
              <a:rPr lang="en-US" sz="2200" dirty="0" err="1"/>
              <a:t>Pownder</a:t>
            </a:r>
            <a:r>
              <a:rPr lang="en-US" sz="2200" dirty="0"/>
              <a:t>, DVM</a:t>
            </a:r>
          </a:p>
          <a:p>
            <a:r>
              <a:rPr lang="en-US" sz="2200" dirty="0"/>
              <a:t>Michael Parides, PhD</a:t>
            </a:r>
          </a:p>
          <a:p>
            <a:r>
              <a:rPr lang="en-US" sz="2200" dirty="0"/>
              <a:t>Erin Argentieri</a:t>
            </a:r>
          </a:p>
          <a:p>
            <a:r>
              <a:rPr lang="en-US" sz="2200" dirty="0"/>
              <a:t>Jack Consolini</a:t>
            </a:r>
          </a:p>
          <a:p>
            <a:r>
              <a:rPr lang="en-US" sz="2200" dirty="0"/>
              <a:t>Ali Lowe</a:t>
            </a:r>
          </a:p>
          <a:p>
            <a:r>
              <a:rPr lang="en-US" sz="2200" dirty="0"/>
              <a:t>Emma McKinney</a:t>
            </a:r>
          </a:p>
        </p:txBody>
      </p:sp>
      <p:pic>
        <p:nvPicPr>
          <p:cNvPr id="27" name="Picture 26" descr="A group of people standing together&#10;&#10;AI-generated content may be incorrect.">
            <a:extLst>
              <a:ext uri="{FF2B5EF4-FFF2-40B4-BE49-F238E27FC236}">
                <a16:creationId xmlns:a16="http://schemas.microsoft.com/office/drawing/2014/main" id="{00E49AC7-60D8-3F96-CC15-86FB68D004A2}"/>
              </a:ext>
            </a:extLst>
          </p:cNvPr>
          <p:cNvPicPr>
            <a:picLocks noChangeAspect="1"/>
          </p:cNvPicPr>
          <p:nvPr/>
        </p:nvPicPr>
        <p:blipFill>
          <a:blip r:embed="rId3">
            <a:extLst>
              <a:ext uri="{28A0092B-C50C-407E-A947-70E740481C1C}">
                <a14:useLocalDpi xmlns:a14="http://schemas.microsoft.com/office/drawing/2010/main" val="0"/>
              </a:ext>
            </a:extLst>
          </a:blip>
          <a:srcRect b="5183"/>
          <a:stretch/>
        </p:blipFill>
        <p:spPr>
          <a:xfrm>
            <a:off x="3690562" y="1190160"/>
            <a:ext cx="7097897" cy="4485584"/>
          </a:xfrm>
          <a:prstGeom prst="rect">
            <a:avLst/>
          </a:prstGeom>
        </p:spPr>
      </p:pic>
      <p:pic>
        <p:nvPicPr>
          <p:cNvPr id="3" name="Picture 2" descr="Logo&#10;&#10;Description automatically generated">
            <a:extLst>
              <a:ext uri="{FF2B5EF4-FFF2-40B4-BE49-F238E27FC236}">
                <a16:creationId xmlns:a16="http://schemas.microsoft.com/office/drawing/2014/main" id="{C22537F2-750D-46E9-A42D-D7F882AEAD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Tree>
    <p:extLst>
      <p:ext uri="{BB962C8B-B14F-4D97-AF65-F5344CB8AC3E}">
        <p14:creationId xmlns:p14="http://schemas.microsoft.com/office/powerpoint/2010/main" val="1935892555"/>
      </p:ext>
    </p:extLst>
  </p:cSld>
  <p:clrMapOvr>
    <a:masterClrMapping/>
  </p:clrMapOvr>
  <mc:AlternateContent xmlns:mc="http://schemas.openxmlformats.org/markup-compatibility/2006" xmlns:p14="http://schemas.microsoft.com/office/powerpoint/2010/main">
    <mc:Choice Requires="p14">
      <p:transition spd="slow" p14:dur="2000" advTm="8768"/>
    </mc:Choice>
    <mc:Fallback xmlns="">
      <p:transition spd="slow" advTm="876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FD5A8-FF9C-A9D8-17F7-DF933F63519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AB342006-C4F3-FF85-264F-C42CCCC72BC4}"/>
              </a:ext>
            </a:extLst>
          </p:cNvPr>
          <p:cNvPicPr>
            <a:picLocks noChangeAspect="1"/>
          </p:cNvPicPr>
          <p:nvPr/>
        </p:nvPicPr>
        <p:blipFill>
          <a:blip r:embed="rId3"/>
          <a:srcRect l="24641" t="34734" r="32776" b="22272"/>
          <a:stretch>
            <a:fillRect/>
          </a:stretch>
        </p:blipFill>
        <p:spPr>
          <a:xfrm rot="697495">
            <a:off x="6594982" y="3934396"/>
            <a:ext cx="3599025" cy="2309885"/>
          </a:xfrm>
          <a:prstGeom prst="rect">
            <a:avLst/>
          </a:prstGeom>
        </p:spPr>
      </p:pic>
      <p:pic>
        <p:nvPicPr>
          <p:cNvPr id="6" name="Picture 5">
            <a:extLst>
              <a:ext uri="{FF2B5EF4-FFF2-40B4-BE49-F238E27FC236}">
                <a16:creationId xmlns:a16="http://schemas.microsoft.com/office/drawing/2014/main" id="{D82CFBF4-6D71-A624-8D64-1859BAD88CF0}"/>
              </a:ext>
            </a:extLst>
          </p:cNvPr>
          <p:cNvPicPr>
            <a:picLocks noChangeAspect="1"/>
          </p:cNvPicPr>
          <p:nvPr/>
        </p:nvPicPr>
        <p:blipFill>
          <a:blip r:embed="rId4"/>
          <a:srcRect l="24767" t="33939" r="33575" b="24320"/>
          <a:stretch>
            <a:fillRect/>
          </a:stretch>
        </p:blipFill>
        <p:spPr>
          <a:xfrm rot="729166">
            <a:off x="6613189" y="1712342"/>
            <a:ext cx="3562609" cy="2267018"/>
          </a:xfrm>
          <a:prstGeom prst="rect">
            <a:avLst/>
          </a:prstGeom>
        </p:spPr>
      </p:pic>
      <p:sp>
        <p:nvSpPr>
          <p:cNvPr id="16" name="Title 1">
            <a:extLst>
              <a:ext uri="{FF2B5EF4-FFF2-40B4-BE49-F238E27FC236}">
                <a16:creationId xmlns:a16="http://schemas.microsoft.com/office/drawing/2014/main" id="{529644E2-9C94-85A7-E2AB-86DBF30807C3}"/>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Background</a:t>
            </a:r>
          </a:p>
        </p:txBody>
      </p:sp>
      <p:cxnSp>
        <p:nvCxnSpPr>
          <p:cNvPr id="18" name="Straight Connector 17">
            <a:extLst>
              <a:ext uri="{FF2B5EF4-FFF2-40B4-BE49-F238E27FC236}">
                <a16:creationId xmlns:a16="http://schemas.microsoft.com/office/drawing/2014/main" id="{2E964F59-D280-687C-7051-14EFCC83C800}"/>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61885AE8-3BB2-8656-B986-71713D0CE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10" name="Content Placeholder 2">
            <a:extLst>
              <a:ext uri="{FF2B5EF4-FFF2-40B4-BE49-F238E27FC236}">
                <a16:creationId xmlns:a16="http://schemas.microsoft.com/office/drawing/2014/main" id="{DD1569C6-96CC-9F64-C097-18D2B80E58F0}"/>
              </a:ext>
            </a:extLst>
          </p:cNvPr>
          <p:cNvSpPr txBox="1">
            <a:spLocks/>
          </p:cNvSpPr>
          <p:nvPr/>
        </p:nvSpPr>
        <p:spPr>
          <a:xfrm>
            <a:off x="527537" y="987817"/>
            <a:ext cx="10709668" cy="8546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Large-bore Multi-detector CT (MDCT) systems are essential within musculoskeletal imaging for pre- and post-operative wrist assessment</a:t>
            </a:r>
          </a:p>
        </p:txBody>
      </p:sp>
      <p:pic>
        <p:nvPicPr>
          <p:cNvPr id="1026" name="Picture 2" descr="GE Discovery CT 750 HD and XR 656 Plus Collection 3D Model $179 - .max .obj  .fbx .c4d .ma - Free3D">
            <a:extLst>
              <a:ext uri="{FF2B5EF4-FFF2-40B4-BE49-F238E27FC236}">
                <a16:creationId xmlns:a16="http://schemas.microsoft.com/office/drawing/2014/main" id="{7E8FCB38-9606-E8AD-6664-A7606908967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461" t="11134" r="12295" b="11911"/>
          <a:stretch>
            <a:fillRect/>
          </a:stretch>
        </p:blipFill>
        <p:spPr bwMode="auto">
          <a:xfrm>
            <a:off x="527537" y="1970067"/>
            <a:ext cx="5487640" cy="2917866"/>
          </a:xfrm>
          <a:prstGeom prst="rect">
            <a:avLst/>
          </a:prstGeom>
          <a:noFill/>
          <a:extLst>
            <a:ext uri="{909E8E84-426E-40DD-AFC4-6F175D3DCCD1}">
              <a14:hiddenFill xmlns:a14="http://schemas.microsoft.com/office/drawing/2010/main">
                <a:solidFill>
                  <a:srgbClr val="FFFFFF"/>
                </a:solidFill>
              </a14:hiddenFill>
            </a:ext>
          </a:extLst>
        </p:spPr>
      </p:pic>
      <p:sp>
        <p:nvSpPr>
          <p:cNvPr id="1049" name="Content Placeholder 2">
            <a:extLst>
              <a:ext uri="{FF2B5EF4-FFF2-40B4-BE49-F238E27FC236}">
                <a16:creationId xmlns:a16="http://schemas.microsoft.com/office/drawing/2014/main" id="{2BB636FF-C0F7-9F34-D0DF-646E8AC963AF}"/>
              </a:ext>
            </a:extLst>
          </p:cNvPr>
          <p:cNvSpPr txBox="1">
            <a:spLocks/>
          </p:cNvSpPr>
          <p:nvPr/>
        </p:nvSpPr>
        <p:spPr>
          <a:xfrm>
            <a:off x="1334508" y="5015517"/>
            <a:ext cx="3873698"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GE Discovery CT720 HD </a:t>
            </a:r>
            <a:r>
              <a:rPr lang="en-US" sz="2000" dirty="0"/>
              <a:t>(GE Healthcare, Waukesha, WI, US)</a:t>
            </a:r>
            <a:endParaRPr lang="en-US" dirty="0"/>
          </a:p>
        </p:txBody>
      </p:sp>
      <p:sp>
        <p:nvSpPr>
          <p:cNvPr id="1058" name="Content Placeholder 2">
            <a:extLst>
              <a:ext uri="{FF2B5EF4-FFF2-40B4-BE49-F238E27FC236}">
                <a16:creationId xmlns:a16="http://schemas.microsoft.com/office/drawing/2014/main" id="{76768A13-298F-72AF-0BA7-353494A20A6C}"/>
              </a:ext>
            </a:extLst>
          </p:cNvPr>
          <p:cNvSpPr txBox="1">
            <a:spLocks/>
          </p:cNvSpPr>
          <p:nvPr/>
        </p:nvSpPr>
        <p:spPr>
          <a:xfrm>
            <a:off x="10029421" y="2483186"/>
            <a:ext cx="1883600" cy="11431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t>Fracture/ bone-metal interface </a:t>
            </a:r>
          </a:p>
        </p:txBody>
      </p:sp>
      <p:sp>
        <p:nvSpPr>
          <p:cNvPr id="1060" name="Content Placeholder 2">
            <a:extLst>
              <a:ext uri="{FF2B5EF4-FFF2-40B4-BE49-F238E27FC236}">
                <a16:creationId xmlns:a16="http://schemas.microsoft.com/office/drawing/2014/main" id="{F5950E9B-0D37-2D3A-722D-B60D3BD9C13B}"/>
              </a:ext>
            </a:extLst>
          </p:cNvPr>
          <p:cNvSpPr txBox="1">
            <a:spLocks/>
          </p:cNvSpPr>
          <p:nvPr/>
        </p:nvSpPr>
        <p:spPr>
          <a:xfrm>
            <a:off x="6324889" y="6165183"/>
            <a:ext cx="4116034"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Diagnostic Wrist Imaging</a:t>
            </a:r>
          </a:p>
        </p:txBody>
      </p:sp>
      <p:sp>
        <p:nvSpPr>
          <p:cNvPr id="1061" name="Content Placeholder 2">
            <a:extLst>
              <a:ext uri="{FF2B5EF4-FFF2-40B4-BE49-F238E27FC236}">
                <a16:creationId xmlns:a16="http://schemas.microsoft.com/office/drawing/2014/main" id="{304C29FA-69A5-E044-591B-1B02F903520F}"/>
              </a:ext>
            </a:extLst>
          </p:cNvPr>
          <p:cNvSpPr txBox="1">
            <a:spLocks/>
          </p:cNvSpPr>
          <p:nvPr/>
        </p:nvSpPr>
        <p:spPr>
          <a:xfrm>
            <a:off x="10167217" y="4895744"/>
            <a:ext cx="1608008"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t>Soft tissues</a:t>
            </a:r>
          </a:p>
        </p:txBody>
      </p:sp>
      <p:sp>
        <p:nvSpPr>
          <p:cNvPr id="11" name="Content Placeholder 2">
            <a:extLst>
              <a:ext uri="{FF2B5EF4-FFF2-40B4-BE49-F238E27FC236}">
                <a16:creationId xmlns:a16="http://schemas.microsoft.com/office/drawing/2014/main" id="{DE75A2DC-DED2-B662-B9DA-9C5E0B3CA52B}"/>
              </a:ext>
            </a:extLst>
          </p:cNvPr>
          <p:cNvSpPr txBox="1">
            <a:spLocks/>
          </p:cNvSpPr>
          <p:nvPr/>
        </p:nvSpPr>
        <p:spPr>
          <a:xfrm>
            <a:off x="6602578" y="3765761"/>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
        <p:nvSpPr>
          <p:cNvPr id="13" name="Content Placeholder 2">
            <a:extLst>
              <a:ext uri="{FF2B5EF4-FFF2-40B4-BE49-F238E27FC236}">
                <a16:creationId xmlns:a16="http://schemas.microsoft.com/office/drawing/2014/main" id="{C1825DC2-86E3-69F6-52AE-38ACD6921F52}"/>
              </a:ext>
            </a:extLst>
          </p:cNvPr>
          <p:cNvSpPr txBox="1">
            <a:spLocks/>
          </p:cNvSpPr>
          <p:nvPr/>
        </p:nvSpPr>
        <p:spPr>
          <a:xfrm>
            <a:off x="6602577" y="5915669"/>
            <a:ext cx="1207121"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b="1" dirty="0"/>
              <a:t>Axial</a:t>
            </a:r>
          </a:p>
        </p:txBody>
      </p:sp>
    </p:spTree>
    <p:extLst>
      <p:ext uri="{BB962C8B-B14F-4D97-AF65-F5344CB8AC3E}">
        <p14:creationId xmlns:p14="http://schemas.microsoft.com/office/powerpoint/2010/main" val="1353671425"/>
      </p:ext>
    </p:extLst>
  </p:cSld>
  <p:clrMapOvr>
    <a:masterClrMapping/>
  </p:clrMapOvr>
  <mc:AlternateContent xmlns:mc="http://schemas.openxmlformats.org/markup-compatibility/2006" xmlns:p14="http://schemas.microsoft.com/office/powerpoint/2010/main">
    <mc:Choice Requires="p14">
      <p:transition spd="slow" p14:dur="2000" advTm="31851"/>
    </mc:Choice>
    <mc:Fallback xmlns="">
      <p:transition spd="slow" advTm="3185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3604F-9316-7007-2089-75F979285835}"/>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15337813-EE2B-180E-5401-D2D582F47E8A}"/>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Background</a:t>
            </a:r>
          </a:p>
        </p:txBody>
      </p:sp>
      <p:cxnSp>
        <p:nvCxnSpPr>
          <p:cNvPr id="18" name="Straight Connector 17">
            <a:extLst>
              <a:ext uri="{FF2B5EF4-FFF2-40B4-BE49-F238E27FC236}">
                <a16:creationId xmlns:a16="http://schemas.microsoft.com/office/drawing/2014/main" id="{AA2AC1AA-28B4-EBE8-DC0D-FDE211F28D4C}"/>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856BF6A0-3F07-813A-A0CA-BD413B757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10" name="Content Placeholder 2">
            <a:extLst>
              <a:ext uri="{FF2B5EF4-FFF2-40B4-BE49-F238E27FC236}">
                <a16:creationId xmlns:a16="http://schemas.microsoft.com/office/drawing/2014/main" id="{71460F0D-32D1-7B84-46BD-6656161B8387}"/>
              </a:ext>
            </a:extLst>
          </p:cNvPr>
          <p:cNvSpPr txBox="1">
            <a:spLocks/>
          </p:cNvSpPr>
          <p:nvPr/>
        </p:nvSpPr>
        <p:spPr>
          <a:xfrm>
            <a:off x="527536" y="987817"/>
            <a:ext cx="11007123" cy="8546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However, structure and power requirements of conventional MDCT limit efficiency of the clinical care pathway</a:t>
            </a:r>
          </a:p>
        </p:txBody>
      </p:sp>
      <p:grpSp>
        <p:nvGrpSpPr>
          <p:cNvPr id="12" name="Group 11">
            <a:extLst>
              <a:ext uri="{FF2B5EF4-FFF2-40B4-BE49-F238E27FC236}">
                <a16:creationId xmlns:a16="http://schemas.microsoft.com/office/drawing/2014/main" id="{D35CDF54-DB12-D9E0-00E3-CDF1FFC97EC6}"/>
              </a:ext>
            </a:extLst>
          </p:cNvPr>
          <p:cNvGrpSpPr/>
          <p:nvPr/>
        </p:nvGrpSpPr>
        <p:grpSpPr>
          <a:xfrm>
            <a:off x="657341" y="1875534"/>
            <a:ext cx="10877318" cy="4971449"/>
            <a:chOff x="657341" y="1842483"/>
            <a:chExt cx="10877318" cy="4971449"/>
          </a:xfrm>
        </p:grpSpPr>
        <p:pic>
          <p:nvPicPr>
            <p:cNvPr id="7" name="Picture 6">
              <a:extLst>
                <a:ext uri="{FF2B5EF4-FFF2-40B4-BE49-F238E27FC236}">
                  <a16:creationId xmlns:a16="http://schemas.microsoft.com/office/drawing/2014/main" id="{AA814193-3F6C-5863-BD9B-1D04D203B24B}"/>
                </a:ext>
              </a:extLst>
            </p:cNvPr>
            <p:cNvPicPr>
              <a:picLocks noChangeAspect="1"/>
            </p:cNvPicPr>
            <p:nvPr/>
          </p:nvPicPr>
          <p:blipFill>
            <a:blip r:embed="rId4"/>
            <a:stretch>
              <a:fillRect/>
            </a:stretch>
          </p:blipFill>
          <p:spPr>
            <a:xfrm>
              <a:off x="657341" y="1842483"/>
              <a:ext cx="10877318" cy="4877857"/>
            </a:xfrm>
            <a:prstGeom prst="rect">
              <a:avLst/>
            </a:prstGeom>
          </p:spPr>
        </p:pic>
        <p:pic>
          <p:nvPicPr>
            <p:cNvPr id="8" name="Picture 2" descr="Ge Discovery Ct750 Hd 3D Model - TurboSquid 1209497">
              <a:extLst>
                <a:ext uri="{FF2B5EF4-FFF2-40B4-BE49-F238E27FC236}">
                  <a16:creationId xmlns:a16="http://schemas.microsoft.com/office/drawing/2014/main" id="{FD44637B-DF07-FFF1-7CC3-1EB84E8840BB}"/>
                </a:ext>
              </a:extLst>
            </p:cNvPr>
            <p:cNvPicPr>
              <a:picLocks noChangeAspect="1" noChangeArrowheads="1"/>
            </p:cNvPicPr>
            <p:nvPr/>
          </p:nvPicPr>
          <p:blipFill>
            <a:blip r:embed="rId5">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668663" y="4364313"/>
              <a:ext cx="2420950" cy="13088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Ge Discovery Ct750 Hd 3D Model - TurboSquid 1209497">
              <a:extLst>
                <a:ext uri="{FF2B5EF4-FFF2-40B4-BE49-F238E27FC236}">
                  <a16:creationId xmlns:a16="http://schemas.microsoft.com/office/drawing/2014/main" id="{BBEA2AA5-50C6-ECE9-B624-DC5B10709636}"/>
                </a:ext>
              </a:extLst>
            </p:cNvPr>
            <p:cNvPicPr>
              <a:picLocks noChangeAspect="1" noChangeArrowheads="1"/>
            </p:cNvPicPr>
            <p:nvPr/>
          </p:nvPicPr>
          <p:blipFill>
            <a:blip r:embed="rId5">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947040" y="4365946"/>
              <a:ext cx="2420950" cy="13088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Ge Discovery Ct750 Hd 3D Model - TurboSquid 1209497">
              <a:extLst>
                <a:ext uri="{FF2B5EF4-FFF2-40B4-BE49-F238E27FC236}">
                  <a16:creationId xmlns:a16="http://schemas.microsoft.com/office/drawing/2014/main" id="{06E9A421-23FF-493B-559D-3304C8A6995A}"/>
                </a:ext>
              </a:extLst>
            </p:cNvPr>
            <p:cNvPicPr>
              <a:picLocks noChangeAspect="1" noChangeArrowheads="1"/>
            </p:cNvPicPr>
            <p:nvPr/>
          </p:nvPicPr>
          <p:blipFill>
            <a:blip r:embed="rId5">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209347" y="5505106"/>
              <a:ext cx="2420950" cy="130882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4576754"/>
      </p:ext>
    </p:extLst>
  </p:cSld>
  <p:clrMapOvr>
    <a:masterClrMapping/>
  </p:clrMapOvr>
  <mc:AlternateContent xmlns:mc="http://schemas.openxmlformats.org/markup-compatibility/2006" xmlns:p14="http://schemas.microsoft.com/office/powerpoint/2010/main">
    <mc:Choice Requires="p14">
      <p:transition p14:dur="0" advTm="31851"/>
    </mc:Choice>
    <mc:Fallback xmlns="">
      <p:transition advTm="3185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A8EFB-D31E-FD0D-FF6B-76B46F68C5B1}"/>
            </a:ext>
          </a:extLst>
        </p:cNvPr>
        <p:cNvGrpSpPr/>
        <p:nvPr/>
      </p:nvGrpSpPr>
      <p:grpSpPr>
        <a:xfrm>
          <a:off x="0" y="0"/>
          <a:ext cx="0" cy="0"/>
          <a:chOff x="0" y="0"/>
          <a:chExt cx="0" cy="0"/>
        </a:xfrm>
      </p:grpSpPr>
      <p:pic>
        <p:nvPicPr>
          <p:cNvPr id="21" name="Picture 20">
            <a:extLst>
              <a:ext uri="{FF2B5EF4-FFF2-40B4-BE49-F238E27FC236}">
                <a16:creationId xmlns:a16="http://schemas.microsoft.com/office/drawing/2014/main" id="{AEF9C191-0295-F854-E620-322FAE94C462}"/>
              </a:ext>
            </a:extLst>
          </p:cNvPr>
          <p:cNvPicPr>
            <a:picLocks noChangeAspect="1"/>
          </p:cNvPicPr>
          <p:nvPr/>
        </p:nvPicPr>
        <p:blipFill>
          <a:blip r:embed="rId3"/>
          <a:stretch>
            <a:fillRect/>
          </a:stretch>
        </p:blipFill>
        <p:spPr>
          <a:xfrm>
            <a:off x="4703496" y="2911591"/>
            <a:ext cx="7178634" cy="3283790"/>
          </a:xfrm>
          <a:prstGeom prst="rect">
            <a:avLst/>
          </a:prstGeom>
          <a:ln w="76200">
            <a:solidFill>
              <a:srgbClr val="0188CE"/>
            </a:solidFill>
          </a:ln>
        </p:spPr>
      </p:pic>
      <p:sp>
        <p:nvSpPr>
          <p:cNvPr id="16" name="Title 1">
            <a:extLst>
              <a:ext uri="{FF2B5EF4-FFF2-40B4-BE49-F238E27FC236}">
                <a16:creationId xmlns:a16="http://schemas.microsoft.com/office/drawing/2014/main" id="{54FB83D5-5948-808B-760A-95FA0F02F1FB}"/>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Background</a:t>
            </a:r>
          </a:p>
        </p:txBody>
      </p:sp>
      <p:cxnSp>
        <p:nvCxnSpPr>
          <p:cNvPr id="18" name="Straight Connector 17">
            <a:extLst>
              <a:ext uri="{FF2B5EF4-FFF2-40B4-BE49-F238E27FC236}">
                <a16:creationId xmlns:a16="http://schemas.microsoft.com/office/drawing/2014/main" id="{7E831129-89C1-2648-58D1-5289F8B49A1F}"/>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4AF78F40-BDE3-258F-9771-BE4B88D50E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10" name="Content Placeholder 2">
            <a:extLst>
              <a:ext uri="{FF2B5EF4-FFF2-40B4-BE49-F238E27FC236}">
                <a16:creationId xmlns:a16="http://schemas.microsoft.com/office/drawing/2014/main" id="{D699EB7C-24C9-5330-6CC7-6DD14A90CE1A}"/>
              </a:ext>
            </a:extLst>
          </p:cNvPr>
          <p:cNvSpPr txBox="1">
            <a:spLocks/>
          </p:cNvSpPr>
          <p:nvPr/>
        </p:nvSpPr>
        <p:spPr>
          <a:xfrm>
            <a:off x="4812958" y="1239966"/>
            <a:ext cx="6986107" cy="13710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MARS spectral-photon counting (SPCCT) may address limitations of conventional CT without reduction in diagnostic image quality </a:t>
            </a:r>
          </a:p>
        </p:txBody>
      </p:sp>
      <p:grpSp>
        <p:nvGrpSpPr>
          <p:cNvPr id="8" name="Group 7">
            <a:extLst>
              <a:ext uri="{FF2B5EF4-FFF2-40B4-BE49-F238E27FC236}">
                <a16:creationId xmlns:a16="http://schemas.microsoft.com/office/drawing/2014/main" id="{D58BFE1C-B9E0-B933-4E39-CC2D2749C5F2}"/>
              </a:ext>
            </a:extLst>
          </p:cNvPr>
          <p:cNvGrpSpPr/>
          <p:nvPr/>
        </p:nvGrpSpPr>
        <p:grpSpPr>
          <a:xfrm>
            <a:off x="309869" y="1067373"/>
            <a:ext cx="4196029" cy="2161590"/>
            <a:chOff x="829187" y="1842483"/>
            <a:chExt cx="10485237" cy="4971449"/>
          </a:xfrm>
        </p:grpSpPr>
        <p:pic>
          <p:nvPicPr>
            <p:cNvPr id="9" name="Picture 8">
              <a:extLst>
                <a:ext uri="{FF2B5EF4-FFF2-40B4-BE49-F238E27FC236}">
                  <a16:creationId xmlns:a16="http://schemas.microsoft.com/office/drawing/2014/main" id="{00BC4604-3A80-51E0-7FCA-00E658ACD5EB}"/>
                </a:ext>
              </a:extLst>
            </p:cNvPr>
            <p:cNvPicPr>
              <a:picLocks noChangeAspect="1"/>
            </p:cNvPicPr>
            <p:nvPr/>
          </p:nvPicPr>
          <p:blipFill>
            <a:blip r:embed="rId5"/>
            <a:srcRect l="1581" r="2024"/>
            <a:stretch>
              <a:fillRect/>
            </a:stretch>
          </p:blipFill>
          <p:spPr>
            <a:xfrm>
              <a:off x="829187" y="1842483"/>
              <a:ext cx="10485237" cy="4877857"/>
            </a:xfrm>
            <a:prstGeom prst="rect">
              <a:avLst/>
            </a:prstGeom>
          </p:spPr>
        </p:pic>
        <p:pic>
          <p:nvPicPr>
            <p:cNvPr id="11" name="Picture 2" descr="Ge Discovery Ct750 Hd 3D Model - TurboSquid 1209497">
              <a:extLst>
                <a:ext uri="{FF2B5EF4-FFF2-40B4-BE49-F238E27FC236}">
                  <a16:creationId xmlns:a16="http://schemas.microsoft.com/office/drawing/2014/main" id="{2FC60DE9-3FA0-C948-730D-6B6DCA7BA311}"/>
                </a:ext>
              </a:extLst>
            </p:cNvPr>
            <p:cNvPicPr>
              <a:picLocks noChangeAspect="1" noChangeArrowheads="1"/>
            </p:cNvPicPr>
            <p:nvPr/>
          </p:nvPicPr>
          <p:blipFill>
            <a:blip r:embed="rId6">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7668663" y="4364313"/>
              <a:ext cx="2420950" cy="130882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Ge Discovery Ct750 Hd 3D Model - TurboSquid 1209497">
              <a:extLst>
                <a:ext uri="{FF2B5EF4-FFF2-40B4-BE49-F238E27FC236}">
                  <a16:creationId xmlns:a16="http://schemas.microsoft.com/office/drawing/2014/main" id="{18E79B2F-3698-F545-2ED6-4569809A4140}"/>
                </a:ext>
              </a:extLst>
            </p:cNvPr>
            <p:cNvPicPr>
              <a:picLocks noChangeAspect="1" noChangeArrowheads="1"/>
            </p:cNvPicPr>
            <p:nvPr/>
          </p:nvPicPr>
          <p:blipFill>
            <a:blip r:embed="rId6">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947040" y="4365946"/>
              <a:ext cx="2420950" cy="130882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Ge Discovery Ct750 Hd 3D Model - TurboSquid 1209497">
              <a:extLst>
                <a:ext uri="{FF2B5EF4-FFF2-40B4-BE49-F238E27FC236}">
                  <a16:creationId xmlns:a16="http://schemas.microsoft.com/office/drawing/2014/main" id="{75DAF8CB-4F08-1CBF-F898-5D868BA6234F}"/>
                </a:ext>
              </a:extLst>
            </p:cNvPr>
            <p:cNvPicPr>
              <a:picLocks noChangeAspect="1" noChangeArrowheads="1"/>
            </p:cNvPicPr>
            <p:nvPr/>
          </p:nvPicPr>
          <p:blipFill>
            <a:blip r:embed="rId6">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209347" y="5505106"/>
              <a:ext cx="2420950" cy="1308826"/>
            </a:xfrm>
            <a:prstGeom prst="rect">
              <a:avLst/>
            </a:prstGeom>
            <a:noFill/>
            <a:extLst>
              <a:ext uri="{909E8E84-426E-40DD-AFC4-6F175D3DCCD1}">
                <a14:hiddenFill xmlns:a14="http://schemas.microsoft.com/office/drawing/2010/main">
                  <a:solidFill>
                    <a:srgbClr val="FFFFFF"/>
                  </a:solidFill>
                </a14:hiddenFill>
              </a:ext>
            </a:extLst>
          </p:spPr>
        </p:pic>
      </p:grpSp>
      <p:pic>
        <p:nvPicPr>
          <p:cNvPr id="6" name="Picture 5">
            <a:extLst>
              <a:ext uri="{FF2B5EF4-FFF2-40B4-BE49-F238E27FC236}">
                <a16:creationId xmlns:a16="http://schemas.microsoft.com/office/drawing/2014/main" id="{0A0999EE-B5AD-AE78-7E5D-DDAADC104CBF}"/>
              </a:ext>
            </a:extLst>
          </p:cNvPr>
          <p:cNvPicPr>
            <a:picLocks noChangeAspect="1"/>
          </p:cNvPicPr>
          <p:nvPr/>
        </p:nvPicPr>
        <p:blipFill>
          <a:blip r:embed="rId7">
            <a:clrChange>
              <a:clrFrom>
                <a:srgbClr val="000000"/>
              </a:clrFrom>
              <a:clrTo>
                <a:srgbClr val="000000">
                  <a:alpha val="0"/>
                </a:srgbClr>
              </a:clrTo>
            </a:clrChange>
          </a:blip>
          <a:stretch>
            <a:fillRect/>
          </a:stretch>
        </p:blipFill>
        <p:spPr>
          <a:xfrm>
            <a:off x="7554248" y="3351011"/>
            <a:ext cx="377897" cy="445532"/>
          </a:xfrm>
          <a:prstGeom prst="rect">
            <a:avLst/>
          </a:prstGeom>
        </p:spPr>
      </p:pic>
      <p:sp>
        <p:nvSpPr>
          <p:cNvPr id="14" name="Content Placeholder 2">
            <a:extLst>
              <a:ext uri="{FF2B5EF4-FFF2-40B4-BE49-F238E27FC236}">
                <a16:creationId xmlns:a16="http://schemas.microsoft.com/office/drawing/2014/main" id="{C775CC10-7CAF-07FF-7159-550F2A52919A}"/>
              </a:ext>
            </a:extLst>
          </p:cNvPr>
          <p:cNvSpPr txBox="1">
            <a:spLocks/>
          </p:cNvSpPr>
          <p:nvPr/>
        </p:nvSpPr>
        <p:spPr>
          <a:xfrm>
            <a:off x="352540" y="3181646"/>
            <a:ext cx="4043190" cy="4491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Current Clinical Workflow</a:t>
            </a:r>
          </a:p>
        </p:txBody>
      </p:sp>
      <p:sp>
        <p:nvSpPr>
          <p:cNvPr id="15" name="Content Placeholder 2">
            <a:extLst>
              <a:ext uri="{FF2B5EF4-FFF2-40B4-BE49-F238E27FC236}">
                <a16:creationId xmlns:a16="http://schemas.microsoft.com/office/drawing/2014/main" id="{1FBFFCF0-E00E-5BDE-F4F0-6A79AE0DD0C9}"/>
              </a:ext>
            </a:extLst>
          </p:cNvPr>
          <p:cNvSpPr txBox="1">
            <a:spLocks/>
          </p:cNvSpPr>
          <p:nvPr/>
        </p:nvSpPr>
        <p:spPr>
          <a:xfrm>
            <a:off x="6311444" y="6269361"/>
            <a:ext cx="4459388" cy="4491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i="1" dirty="0">
                <a:solidFill>
                  <a:srgbClr val="0188CE"/>
                </a:solidFill>
              </a:rPr>
              <a:t>Proposed Clinical Workflow</a:t>
            </a:r>
          </a:p>
        </p:txBody>
      </p:sp>
      <p:pic>
        <p:nvPicPr>
          <p:cNvPr id="19" name="Picture 18">
            <a:extLst>
              <a:ext uri="{FF2B5EF4-FFF2-40B4-BE49-F238E27FC236}">
                <a16:creationId xmlns:a16="http://schemas.microsoft.com/office/drawing/2014/main" id="{AC4C4973-282B-C650-1E37-19F69C4A355D}"/>
              </a:ext>
            </a:extLst>
          </p:cNvPr>
          <p:cNvPicPr>
            <a:picLocks noChangeAspect="1"/>
          </p:cNvPicPr>
          <p:nvPr/>
        </p:nvPicPr>
        <p:blipFill>
          <a:blip r:embed="rId7">
            <a:clrChange>
              <a:clrFrom>
                <a:srgbClr val="000000"/>
              </a:clrFrom>
              <a:clrTo>
                <a:srgbClr val="000000">
                  <a:alpha val="0"/>
                </a:srgbClr>
              </a:clrTo>
            </a:clrChange>
          </a:blip>
          <a:stretch>
            <a:fillRect/>
          </a:stretch>
        </p:blipFill>
        <p:spPr>
          <a:xfrm>
            <a:off x="8281796" y="3368551"/>
            <a:ext cx="377897" cy="445532"/>
          </a:xfrm>
          <a:prstGeom prst="rect">
            <a:avLst/>
          </a:prstGeom>
        </p:spPr>
      </p:pic>
      <p:pic>
        <p:nvPicPr>
          <p:cNvPr id="22" name="Picture 21">
            <a:extLst>
              <a:ext uri="{FF2B5EF4-FFF2-40B4-BE49-F238E27FC236}">
                <a16:creationId xmlns:a16="http://schemas.microsoft.com/office/drawing/2014/main" id="{286BC97B-937B-3E16-1293-DB6E9304F0CE}"/>
              </a:ext>
            </a:extLst>
          </p:cNvPr>
          <p:cNvPicPr>
            <a:picLocks noChangeAspect="1"/>
          </p:cNvPicPr>
          <p:nvPr/>
        </p:nvPicPr>
        <p:blipFill>
          <a:blip r:embed="rId7">
            <a:clrChange>
              <a:clrFrom>
                <a:srgbClr val="000000"/>
              </a:clrFrom>
              <a:clrTo>
                <a:srgbClr val="000000">
                  <a:alpha val="0"/>
                </a:srgbClr>
              </a:clrTo>
            </a:clrChange>
          </a:blip>
          <a:stretch>
            <a:fillRect/>
          </a:stretch>
        </p:blipFill>
        <p:spPr>
          <a:xfrm>
            <a:off x="9864434" y="3351011"/>
            <a:ext cx="377897" cy="445532"/>
          </a:xfrm>
          <a:prstGeom prst="rect">
            <a:avLst/>
          </a:prstGeom>
        </p:spPr>
      </p:pic>
    </p:spTree>
    <p:extLst>
      <p:ext uri="{BB962C8B-B14F-4D97-AF65-F5344CB8AC3E}">
        <p14:creationId xmlns:p14="http://schemas.microsoft.com/office/powerpoint/2010/main" val="29276668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31851">
        <p159:morph option="byObject"/>
      </p:transition>
    </mc:Choice>
    <mc:Fallback xmlns="">
      <p:transition spd="slow" advTm="31851">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890CC-EB40-C108-A08C-FE8AE08CBEA3}"/>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65890D01-CC01-46E3-60C5-7EC4C93F0212}"/>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Background</a:t>
            </a:r>
          </a:p>
        </p:txBody>
      </p:sp>
      <p:cxnSp>
        <p:nvCxnSpPr>
          <p:cNvPr id="18" name="Straight Connector 17">
            <a:extLst>
              <a:ext uri="{FF2B5EF4-FFF2-40B4-BE49-F238E27FC236}">
                <a16:creationId xmlns:a16="http://schemas.microsoft.com/office/drawing/2014/main" id="{E56B186A-9AD2-996D-1C40-43601D5C83D0}"/>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6E7F936E-3854-EDE0-1339-B6B2F2804B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6DEFC3AE-6476-7CEE-8649-D60E20759973}"/>
                  </a:ext>
                </a:extLst>
              </p:cNvPr>
              <p:cNvSpPr txBox="1">
                <a:spLocks/>
              </p:cNvSpPr>
              <p:nvPr/>
            </p:nvSpPr>
            <p:spPr>
              <a:xfrm>
                <a:off x="4281376" y="987816"/>
                <a:ext cx="7821976" cy="49550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SPCCT uses photon-counting detectors instead of energy-integrating detectors</a:t>
                </a:r>
              </a:p>
              <a:p>
                <a:pPr marL="0" indent="0">
                  <a:buNone/>
                </a:pPr>
                <a:endParaRPr lang="en-US" dirty="0"/>
              </a:p>
              <a:p>
                <a:pPr marL="0" indent="0">
                  <a:buNone/>
                </a:pPr>
                <a:r>
                  <a:rPr lang="en-US" dirty="0"/>
                  <a:t>MARS SPCCT is capable of:</a:t>
                </a:r>
              </a:p>
              <a:p>
                <a:pPr lvl="1"/>
                <a:r>
                  <a:rPr lang="en-US" sz="2800" dirty="0"/>
                  <a:t>High resolution images (110</a:t>
                </a:r>
                <a14:m>
                  <m:oMath xmlns:m="http://schemas.openxmlformats.org/officeDocument/2006/math">
                    <m:r>
                      <a:rPr lang="en-US" sz="2800" i="1">
                        <a:latin typeface="Cambria Math" panose="02040503050406030204" pitchFamily="18" charset="0"/>
                      </a:rPr>
                      <m:t>𝜇</m:t>
                    </m:r>
                  </m:oMath>
                </a14:m>
                <a:r>
                  <a:rPr lang="en-US" sz="2800" dirty="0"/>
                  <a:t>m isotopic voxels)</a:t>
                </a:r>
              </a:p>
              <a:p>
                <a:pPr lvl="1"/>
                <a:r>
                  <a:rPr lang="en-US" sz="2800" dirty="0"/>
                  <a:t>Material and molecular imaging</a:t>
                </a:r>
              </a:p>
              <a:p>
                <a:pPr lvl="1"/>
                <a:r>
                  <a:rPr lang="en-US" sz="2800" dirty="0"/>
                  <a:t>Minimization of metallic artifact without need for additional reconstructions</a:t>
                </a:r>
              </a:p>
              <a:p>
                <a:pPr marL="0" indent="0">
                  <a:buNone/>
                </a:pPr>
                <a:r>
                  <a:rPr lang="en-US" u="sng" dirty="0"/>
                  <a:t>At &lt;25% radiation exposure than MDCT</a:t>
                </a:r>
              </a:p>
              <a:p>
                <a:pPr marL="0" indent="0">
                  <a:buNone/>
                </a:pPr>
                <a:endParaRPr lang="en-US" dirty="0"/>
              </a:p>
            </p:txBody>
          </p:sp>
        </mc:Choice>
        <mc:Fallback xmlns="">
          <p:sp>
            <p:nvSpPr>
              <p:cNvPr id="10" name="Content Placeholder 2">
                <a:extLst>
                  <a:ext uri="{FF2B5EF4-FFF2-40B4-BE49-F238E27FC236}">
                    <a16:creationId xmlns:a16="http://schemas.microsoft.com/office/drawing/2014/main" id="{6DEFC3AE-6476-7CEE-8649-D60E20759973}"/>
                  </a:ext>
                </a:extLst>
              </p:cNvPr>
              <p:cNvSpPr txBox="1">
                <a:spLocks noRot="1" noChangeAspect="1" noMove="1" noResize="1" noEditPoints="1" noAdjustHandles="1" noChangeArrowheads="1" noChangeShapeType="1" noTextEdit="1"/>
              </p:cNvSpPr>
              <p:nvPr/>
            </p:nvSpPr>
            <p:spPr>
              <a:xfrm>
                <a:off x="4281376" y="987816"/>
                <a:ext cx="7821976" cy="4955064"/>
              </a:xfrm>
              <a:prstGeom prst="rect">
                <a:avLst/>
              </a:prstGeom>
              <a:blipFill>
                <a:blip r:embed="rId4"/>
                <a:stretch>
                  <a:fillRect l="-1559" t="-1968"/>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68178B53-810A-6114-8EB8-B61B94490412}"/>
              </a:ext>
            </a:extLst>
          </p:cNvPr>
          <p:cNvPicPr>
            <a:picLocks noChangeAspect="1"/>
          </p:cNvPicPr>
          <p:nvPr/>
        </p:nvPicPr>
        <p:blipFill>
          <a:blip r:embed="rId5"/>
          <a:stretch>
            <a:fillRect/>
          </a:stretch>
        </p:blipFill>
        <p:spPr>
          <a:xfrm>
            <a:off x="316199" y="1322930"/>
            <a:ext cx="3965177" cy="4674854"/>
          </a:xfrm>
          <a:prstGeom prst="rect">
            <a:avLst/>
          </a:prstGeom>
        </p:spPr>
      </p:pic>
      <p:sp>
        <p:nvSpPr>
          <p:cNvPr id="3" name="Content Placeholder 2">
            <a:extLst>
              <a:ext uri="{FF2B5EF4-FFF2-40B4-BE49-F238E27FC236}">
                <a16:creationId xmlns:a16="http://schemas.microsoft.com/office/drawing/2014/main" id="{DB53BB76-3208-A063-F28A-B28632B264E8}"/>
              </a:ext>
            </a:extLst>
          </p:cNvPr>
          <p:cNvSpPr txBox="1">
            <a:spLocks/>
          </p:cNvSpPr>
          <p:nvPr/>
        </p:nvSpPr>
        <p:spPr>
          <a:xfrm>
            <a:off x="8269055" y="1735069"/>
            <a:ext cx="3965177" cy="6335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err="1"/>
              <a:t>Greffier</a:t>
            </a:r>
            <a:r>
              <a:rPr lang="en-US" sz="1400" b="1" dirty="0"/>
              <a:t> et al. </a:t>
            </a:r>
            <a:r>
              <a:rPr lang="en-US" sz="1400" b="1" dirty="0" err="1"/>
              <a:t>Diagn</a:t>
            </a:r>
            <a:r>
              <a:rPr lang="en-US" sz="1400" b="1" dirty="0"/>
              <a:t> </a:t>
            </a:r>
            <a:r>
              <a:rPr lang="en-US" sz="1400" b="1" dirty="0" err="1"/>
              <a:t>Interv</a:t>
            </a:r>
            <a:r>
              <a:rPr lang="en-US" sz="1400" b="1" dirty="0"/>
              <a:t> Imaging 2025            Anderson et al. Contrast Media Mol Imaging 2014      Taguchi et al. Med Phys 2023</a:t>
            </a:r>
          </a:p>
        </p:txBody>
      </p:sp>
      <p:sp>
        <p:nvSpPr>
          <p:cNvPr id="4" name="Content Placeholder 2">
            <a:extLst>
              <a:ext uri="{FF2B5EF4-FFF2-40B4-BE49-F238E27FC236}">
                <a16:creationId xmlns:a16="http://schemas.microsoft.com/office/drawing/2014/main" id="{3774B782-7B50-79BB-5121-0A8BD3471217}"/>
              </a:ext>
            </a:extLst>
          </p:cNvPr>
          <p:cNvSpPr txBox="1">
            <a:spLocks/>
          </p:cNvSpPr>
          <p:nvPr/>
        </p:nvSpPr>
        <p:spPr>
          <a:xfrm>
            <a:off x="9511375" y="5122931"/>
            <a:ext cx="2853738" cy="2808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t>Healy et al. Atherosclerosis 2023</a:t>
            </a:r>
          </a:p>
        </p:txBody>
      </p:sp>
      <p:sp>
        <p:nvSpPr>
          <p:cNvPr id="5" name="Content Placeholder 2">
            <a:extLst>
              <a:ext uri="{FF2B5EF4-FFF2-40B4-BE49-F238E27FC236}">
                <a16:creationId xmlns:a16="http://schemas.microsoft.com/office/drawing/2014/main" id="{AEDCF83D-7290-E3B4-227A-AEF73412A6F2}"/>
              </a:ext>
            </a:extLst>
          </p:cNvPr>
          <p:cNvSpPr txBox="1">
            <a:spLocks/>
          </p:cNvSpPr>
          <p:nvPr/>
        </p:nvSpPr>
        <p:spPr>
          <a:xfrm>
            <a:off x="941780" y="5661282"/>
            <a:ext cx="5333436"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MARS Extremity                                </a:t>
            </a:r>
            <a:r>
              <a:rPr lang="en-US" sz="2000" dirty="0"/>
              <a:t>(MARS Bioimaging, Christchurch, New Zealand)</a:t>
            </a:r>
            <a:endParaRPr lang="en-US" dirty="0"/>
          </a:p>
        </p:txBody>
      </p:sp>
    </p:spTree>
    <p:extLst>
      <p:ext uri="{BB962C8B-B14F-4D97-AF65-F5344CB8AC3E}">
        <p14:creationId xmlns:p14="http://schemas.microsoft.com/office/powerpoint/2010/main" val="787831414"/>
      </p:ext>
    </p:extLst>
  </p:cSld>
  <p:clrMapOvr>
    <a:masterClrMapping/>
  </p:clrMapOvr>
  <mc:AlternateContent xmlns:mc="http://schemas.openxmlformats.org/markup-compatibility/2006" xmlns:p14="http://schemas.microsoft.com/office/powerpoint/2010/main">
    <mc:Choice Requires="p14">
      <p:transition spd="slow" p14:dur="2000" advTm="31851"/>
    </mc:Choice>
    <mc:Fallback xmlns="">
      <p:transition spd="slow" advTm="318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500"/>
                                        <p:tgtEl>
                                          <p:spTgt spid="10">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3" end="3"/>
                                            </p:txEl>
                                          </p:spTgt>
                                        </p:tgtEl>
                                        <p:attrNameLst>
                                          <p:attrName>style.visibility</p:attrName>
                                        </p:attrNameLst>
                                      </p:cBhvr>
                                      <p:to>
                                        <p:strVal val="visible"/>
                                      </p:to>
                                    </p:set>
                                    <p:animEffect transition="in" filter="fade">
                                      <p:cBhvr>
                                        <p:cTn id="10" dur="500"/>
                                        <p:tgtEl>
                                          <p:spTgt spid="10">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animEffect transition="in" filter="fade">
                                      <p:cBhvr>
                                        <p:cTn id="13" dur="500"/>
                                        <p:tgtEl>
                                          <p:spTgt spid="10">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xEl>
                                              <p:pRg st="5" end="5"/>
                                            </p:txEl>
                                          </p:spTgt>
                                        </p:tgtEl>
                                        <p:attrNameLst>
                                          <p:attrName>style.visibility</p:attrName>
                                        </p:attrNameLst>
                                      </p:cBhvr>
                                      <p:to>
                                        <p:strVal val="visible"/>
                                      </p:to>
                                    </p:set>
                                    <p:animEffect transition="in" filter="fade">
                                      <p:cBhvr>
                                        <p:cTn id="16" dur="500"/>
                                        <p:tgtEl>
                                          <p:spTgt spid="10">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animEffect transition="in" filter="fade">
                                      <p:cBhvr>
                                        <p:cTn id="19" dur="500"/>
                                        <p:tgtEl>
                                          <p:spTgt spid="10">
                                            <p:txEl>
                                              <p:pRg st="6" end="6"/>
                                            </p:txEl>
                                          </p:spTgt>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6F77D-535B-29EA-89E0-EB7C067467B3}"/>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A954589D-7102-D04C-4F97-F9FC4DAEBAC0}"/>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Background</a:t>
            </a:r>
          </a:p>
        </p:txBody>
      </p:sp>
      <p:cxnSp>
        <p:nvCxnSpPr>
          <p:cNvPr id="18" name="Straight Connector 17">
            <a:extLst>
              <a:ext uri="{FF2B5EF4-FFF2-40B4-BE49-F238E27FC236}">
                <a16:creationId xmlns:a16="http://schemas.microsoft.com/office/drawing/2014/main" id="{D89D9A72-4636-A059-770C-7FB642FF1DE0}"/>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36548C54-5B6E-A827-4E80-D2A31E759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
        <p:nvSpPr>
          <p:cNvPr id="10" name="Content Placeholder 2">
            <a:extLst>
              <a:ext uri="{FF2B5EF4-FFF2-40B4-BE49-F238E27FC236}">
                <a16:creationId xmlns:a16="http://schemas.microsoft.com/office/drawing/2014/main" id="{C414DE3C-45F8-1BED-9BF1-C66668708DC6}"/>
              </a:ext>
            </a:extLst>
          </p:cNvPr>
          <p:cNvSpPr txBox="1">
            <a:spLocks/>
          </p:cNvSpPr>
          <p:nvPr/>
        </p:nvSpPr>
        <p:spPr>
          <a:xfrm>
            <a:off x="2234314" y="1497765"/>
            <a:ext cx="2623286" cy="5616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rgbClr val="0188CE"/>
                </a:solidFill>
              </a:rPr>
              <a:t>MARS SPCCT technology has:</a:t>
            </a:r>
            <a:endParaRPr lang="en-US" u="sng" dirty="0">
              <a:solidFill>
                <a:srgbClr val="0188CE"/>
              </a:solidFill>
            </a:endParaRPr>
          </a:p>
          <a:p>
            <a:pPr marL="0" indent="0">
              <a:buNone/>
            </a:pPr>
            <a:endParaRPr lang="en-US" dirty="0">
              <a:solidFill>
                <a:srgbClr val="0188CE"/>
              </a:solidFill>
            </a:endParaRPr>
          </a:p>
        </p:txBody>
      </p:sp>
      <p:pic>
        <p:nvPicPr>
          <p:cNvPr id="3" name="Picture 2">
            <a:extLst>
              <a:ext uri="{FF2B5EF4-FFF2-40B4-BE49-F238E27FC236}">
                <a16:creationId xmlns:a16="http://schemas.microsoft.com/office/drawing/2014/main" id="{4AE117E2-AE77-5114-150F-C7FA651BFDF4}"/>
              </a:ext>
            </a:extLst>
          </p:cNvPr>
          <p:cNvPicPr>
            <a:picLocks noChangeAspect="1"/>
          </p:cNvPicPr>
          <p:nvPr/>
        </p:nvPicPr>
        <p:blipFill>
          <a:blip r:embed="rId4"/>
          <a:stretch>
            <a:fillRect/>
          </a:stretch>
        </p:blipFill>
        <p:spPr>
          <a:xfrm>
            <a:off x="527537" y="1062415"/>
            <a:ext cx="1691232" cy="1993924"/>
          </a:xfrm>
          <a:prstGeom prst="rect">
            <a:avLst/>
          </a:prstGeom>
        </p:spPr>
      </p:pic>
      <p:sp>
        <p:nvSpPr>
          <p:cNvPr id="4" name="Content Placeholder 2">
            <a:extLst>
              <a:ext uri="{FF2B5EF4-FFF2-40B4-BE49-F238E27FC236}">
                <a16:creationId xmlns:a16="http://schemas.microsoft.com/office/drawing/2014/main" id="{5DBDB3A2-3BC7-9C60-93FF-0A03D29F03BD}"/>
              </a:ext>
            </a:extLst>
          </p:cNvPr>
          <p:cNvSpPr txBox="1">
            <a:spLocks/>
          </p:cNvSpPr>
          <p:nvPr/>
        </p:nvSpPr>
        <p:spPr>
          <a:xfrm>
            <a:off x="127669" y="5677001"/>
            <a:ext cx="4951633" cy="4157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Material Quantification in Presence of Metal                                                       </a:t>
            </a:r>
            <a:r>
              <a:rPr lang="en-US" sz="1400" b="1" dirty="0"/>
              <a:t>Tariq et al. </a:t>
            </a:r>
            <a:r>
              <a:rPr lang="en-US" sz="1400" b="1" dirty="0" err="1"/>
              <a:t>PloS</a:t>
            </a:r>
            <a:r>
              <a:rPr lang="en-US" sz="1400" b="1" dirty="0"/>
              <a:t> One 2024</a:t>
            </a:r>
          </a:p>
        </p:txBody>
      </p:sp>
      <p:sp>
        <p:nvSpPr>
          <p:cNvPr id="5" name="Content Placeholder 2">
            <a:extLst>
              <a:ext uri="{FF2B5EF4-FFF2-40B4-BE49-F238E27FC236}">
                <a16:creationId xmlns:a16="http://schemas.microsoft.com/office/drawing/2014/main" id="{17E259B8-FCE2-66F2-7614-402A64C1FEA0}"/>
              </a:ext>
            </a:extLst>
          </p:cNvPr>
          <p:cNvSpPr txBox="1">
            <a:spLocks/>
          </p:cNvSpPr>
          <p:nvPr/>
        </p:nvSpPr>
        <p:spPr>
          <a:xfrm>
            <a:off x="5079302" y="5563585"/>
            <a:ext cx="3965177" cy="4157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Histopathological measurements of Excised Carotid Plaques                                                                                   </a:t>
            </a:r>
            <a:r>
              <a:rPr lang="en-US" sz="1400" b="1" dirty="0"/>
              <a:t>Healy et al. Atherosclerosis 2023                                    Zainon et al. </a:t>
            </a:r>
            <a:r>
              <a:rPr lang="en-US" sz="1400" b="1" dirty="0" err="1"/>
              <a:t>Eur</a:t>
            </a:r>
            <a:r>
              <a:rPr lang="en-US" sz="1400" b="1" dirty="0"/>
              <a:t> </a:t>
            </a:r>
            <a:r>
              <a:rPr lang="en-US" sz="1400" b="1" dirty="0" err="1"/>
              <a:t>Radiol</a:t>
            </a:r>
            <a:r>
              <a:rPr lang="en-US" sz="1400" b="1" dirty="0"/>
              <a:t> 2012</a:t>
            </a:r>
          </a:p>
        </p:txBody>
      </p:sp>
      <p:sp>
        <p:nvSpPr>
          <p:cNvPr id="6" name="Content Placeholder 2">
            <a:extLst>
              <a:ext uri="{FF2B5EF4-FFF2-40B4-BE49-F238E27FC236}">
                <a16:creationId xmlns:a16="http://schemas.microsoft.com/office/drawing/2014/main" id="{29D5C7BE-CEEE-ECFF-9063-7463A09963F6}"/>
              </a:ext>
            </a:extLst>
          </p:cNvPr>
          <p:cNvSpPr txBox="1">
            <a:spLocks/>
          </p:cNvSpPr>
          <p:nvPr/>
        </p:nvSpPr>
        <p:spPr>
          <a:xfrm>
            <a:off x="9388732" y="5469102"/>
            <a:ext cx="2536657" cy="4157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Detection of Total Knee Arthroplasty Failure                                                          </a:t>
            </a:r>
            <a:r>
              <a:rPr lang="en-US" sz="1400" b="1" dirty="0"/>
              <a:t>Lau et al. Sci Rep 2021</a:t>
            </a:r>
          </a:p>
        </p:txBody>
      </p:sp>
      <p:pic>
        <p:nvPicPr>
          <p:cNvPr id="8" name="Picture 7">
            <a:extLst>
              <a:ext uri="{FF2B5EF4-FFF2-40B4-BE49-F238E27FC236}">
                <a16:creationId xmlns:a16="http://schemas.microsoft.com/office/drawing/2014/main" id="{65C9821A-596C-F4E2-B11D-79932C336BD4}"/>
              </a:ext>
            </a:extLst>
          </p:cNvPr>
          <p:cNvPicPr>
            <a:picLocks noChangeAspect="1"/>
          </p:cNvPicPr>
          <p:nvPr/>
        </p:nvPicPr>
        <p:blipFill>
          <a:blip r:embed="rId5"/>
          <a:stretch>
            <a:fillRect/>
          </a:stretch>
        </p:blipFill>
        <p:spPr>
          <a:xfrm>
            <a:off x="5079302" y="1754548"/>
            <a:ext cx="3768251" cy="3640420"/>
          </a:xfrm>
          <a:prstGeom prst="rect">
            <a:avLst/>
          </a:prstGeom>
        </p:spPr>
      </p:pic>
      <p:pic>
        <p:nvPicPr>
          <p:cNvPr id="11" name="Picture 10">
            <a:extLst>
              <a:ext uri="{FF2B5EF4-FFF2-40B4-BE49-F238E27FC236}">
                <a16:creationId xmlns:a16="http://schemas.microsoft.com/office/drawing/2014/main" id="{2752995B-5485-F742-7C93-201BBD5A3A1E}"/>
              </a:ext>
            </a:extLst>
          </p:cNvPr>
          <p:cNvPicPr>
            <a:picLocks noChangeAspect="1"/>
          </p:cNvPicPr>
          <p:nvPr/>
        </p:nvPicPr>
        <p:blipFill>
          <a:blip r:embed="rId6"/>
          <a:stretch>
            <a:fillRect/>
          </a:stretch>
        </p:blipFill>
        <p:spPr>
          <a:xfrm>
            <a:off x="9388732" y="1412370"/>
            <a:ext cx="2087394" cy="3982598"/>
          </a:xfrm>
          <a:prstGeom prst="rect">
            <a:avLst/>
          </a:prstGeom>
        </p:spPr>
      </p:pic>
      <p:pic>
        <p:nvPicPr>
          <p:cNvPr id="13" name="Picture 12">
            <a:extLst>
              <a:ext uri="{FF2B5EF4-FFF2-40B4-BE49-F238E27FC236}">
                <a16:creationId xmlns:a16="http://schemas.microsoft.com/office/drawing/2014/main" id="{F2FA152F-86AA-1092-FC12-D249C432375E}"/>
              </a:ext>
            </a:extLst>
          </p:cNvPr>
          <p:cNvPicPr>
            <a:picLocks noChangeAspect="1"/>
          </p:cNvPicPr>
          <p:nvPr/>
        </p:nvPicPr>
        <p:blipFill>
          <a:blip r:embed="rId7"/>
          <a:stretch>
            <a:fillRect/>
          </a:stretch>
        </p:blipFill>
        <p:spPr>
          <a:xfrm>
            <a:off x="468666" y="3626369"/>
            <a:ext cx="4167232" cy="1993924"/>
          </a:xfrm>
          <a:prstGeom prst="rect">
            <a:avLst/>
          </a:prstGeom>
        </p:spPr>
      </p:pic>
    </p:spTree>
    <p:extLst>
      <p:ext uri="{BB962C8B-B14F-4D97-AF65-F5344CB8AC3E}">
        <p14:creationId xmlns:p14="http://schemas.microsoft.com/office/powerpoint/2010/main" val="29189803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31851">
        <p159:morph option="byObject"/>
      </p:transition>
    </mc:Choice>
    <mc:Fallback xmlns="">
      <p:transition spd="slow" advTm="31851">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233B4-4189-064E-FEDE-08CA57581447}"/>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9CFF1563-40D2-B3EA-50F8-45F04844AFD1}"/>
              </a:ext>
            </a:extLst>
          </p:cNvPr>
          <p:cNvGrpSpPr/>
          <p:nvPr/>
        </p:nvGrpSpPr>
        <p:grpSpPr>
          <a:xfrm>
            <a:off x="5121541" y="3865829"/>
            <a:ext cx="6926177" cy="2766080"/>
            <a:chOff x="5121541" y="3865829"/>
            <a:chExt cx="6926177" cy="2766080"/>
          </a:xfrm>
        </p:grpSpPr>
        <p:pic>
          <p:nvPicPr>
            <p:cNvPr id="4" name="Picture 2" descr="GE Discovery CT 750 HD and XR 656 Plus Collection 3D Model $179 - .max .obj  .fbx .c4d .ma - Free3D">
              <a:extLst>
                <a:ext uri="{FF2B5EF4-FFF2-40B4-BE49-F238E27FC236}">
                  <a16:creationId xmlns:a16="http://schemas.microsoft.com/office/drawing/2014/main" id="{8545570B-DAF0-88E9-0976-C38A16609C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461" t="11134" r="12295" b="11911"/>
            <a:stretch>
              <a:fillRect/>
            </a:stretch>
          </p:blipFill>
          <p:spPr bwMode="auto">
            <a:xfrm>
              <a:off x="5121541" y="3865829"/>
              <a:ext cx="4142972" cy="22028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5E3D323-B22B-423B-9354-C12145A28EEE}"/>
                </a:ext>
              </a:extLst>
            </p:cNvPr>
            <p:cNvPicPr>
              <a:picLocks noChangeAspect="1"/>
            </p:cNvPicPr>
            <p:nvPr/>
          </p:nvPicPr>
          <p:blipFill>
            <a:blip r:embed="rId4"/>
            <a:stretch>
              <a:fillRect/>
            </a:stretch>
          </p:blipFill>
          <p:spPr>
            <a:xfrm>
              <a:off x="10179248" y="3865829"/>
              <a:ext cx="1868470" cy="2202884"/>
            </a:xfrm>
            <a:prstGeom prst="rect">
              <a:avLst/>
            </a:prstGeom>
          </p:spPr>
        </p:pic>
        <p:sp>
          <p:nvSpPr>
            <p:cNvPr id="6" name="Content Placeholder 2">
              <a:extLst>
                <a:ext uri="{FF2B5EF4-FFF2-40B4-BE49-F238E27FC236}">
                  <a16:creationId xmlns:a16="http://schemas.microsoft.com/office/drawing/2014/main" id="{51BD5FD6-9DC5-F4CE-FAA2-B776C54A5041}"/>
                </a:ext>
              </a:extLst>
            </p:cNvPr>
            <p:cNvSpPr txBox="1">
              <a:spLocks/>
            </p:cNvSpPr>
            <p:nvPr/>
          </p:nvSpPr>
          <p:spPr>
            <a:xfrm>
              <a:off x="6711795" y="6068713"/>
              <a:ext cx="1164278"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MDCT</a:t>
              </a:r>
            </a:p>
          </p:txBody>
        </p:sp>
        <p:sp>
          <p:nvSpPr>
            <p:cNvPr id="8" name="Content Placeholder 2">
              <a:extLst>
                <a:ext uri="{FF2B5EF4-FFF2-40B4-BE49-F238E27FC236}">
                  <a16:creationId xmlns:a16="http://schemas.microsoft.com/office/drawing/2014/main" id="{D8B84A57-3DE2-8196-0C60-1B91D870D44F}"/>
                </a:ext>
              </a:extLst>
            </p:cNvPr>
            <p:cNvSpPr txBox="1">
              <a:spLocks/>
            </p:cNvSpPr>
            <p:nvPr/>
          </p:nvSpPr>
          <p:spPr>
            <a:xfrm>
              <a:off x="10531344" y="6068713"/>
              <a:ext cx="1164278"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SPCCT</a:t>
              </a:r>
            </a:p>
          </p:txBody>
        </p:sp>
        <p:sp>
          <p:nvSpPr>
            <p:cNvPr id="9" name="Content Placeholder 2">
              <a:extLst>
                <a:ext uri="{FF2B5EF4-FFF2-40B4-BE49-F238E27FC236}">
                  <a16:creationId xmlns:a16="http://schemas.microsoft.com/office/drawing/2014/main" id="{59AB5E46-AB58-DE02-573B-FD1A31563CD6}"/>
                </a:ext>
              </a:extLst>
            </p:cNvPr>
            <p:cNvSpPr txBox="1">
              <a:spLocks/>
            </p:cNvSpPr>
            <p:nvPr/>
          </p:nvSpPr>
          <p:spPr>
            <a:xfrm>
              <a:off x="9139742" y="4844005"/>
              <a:ext cx="1164278" cy="563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VS</a:t>
              </a:r>
            </a:p>
          </p:txBody>
        </p:sp>
      </p:grpSp>
      <p:sp>
        <p:nvSpPr>
          <p:cNvPr id="16" name="Title 1">
            <a:extLst>
              <a:ext uri="{FF2B5EF4-FFF2-40B4-BE49-F238E27FC236}">
                <a16:creationId xmlns:a16="http://schemas.microsoft.com/office/drawing/2014/main" id="{5FA607E2-69AC-45CC-8025-11749E31426A}"/>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Objectives</a:t>
            </a:r>
          </a:p>
        </p:txBody>
      </p:sp>
      <p:sp>
        <p:nvSpPr>
          <p:cNvPr id="3" name="Content Placeholder 2">
            <a:extLst>
              <a:ext uri="{FF2B5EF4-FFF2-40B4-BE49-F238E27FC236}">
                <a16:creationId xmlns:a16="http://schemas.microsoft.com/office/drawing/2014/main" id="{66E20DB1-4821-63A8-A8F6-9CF927575975}"/>
              </a:ext>
            </a:extLst>
          </p:cNvPr>
          <p:cNvSpPr>
            <a:spLocks noGrp="1"/>
          </p:cNvSpPr>
          <p:nvPr>
            <p:ph idx="1"/>
          </p:nvPr>
        </p:nvSpPr>
        <p:spPr>
          <a:xfrm>
            <a:off x="551600" y="1019903"/>
            <a:ext cx="11431101" cy="1761970"/>
          </a:xfrm>
        </p:spPr>
        <p:txBody>
          <a:bodyPr>
            <a:noAutofit/>
          </a:bodyPr>
          <a:lstStyle/>
          <a:p>
            <a:pPr marL="0" indent="0">
              <a:lnSpc>
                <a:spcPct val="100000"/>
              </a:lnSpc>
              <a:spcBef>
                <a:spcPts val="0"/>
              </a:spcBef>
              <a:spcAft>
                <a:spcPts val="1800"/>
              </a:spcAft>
              <a:buNone/>
            </a:pPr>
            <a:r>
              <a:rPr lang="en-US" dirty="0"/>
              <a:t>Compare MARS Extremity SPCCT to large-bore MDCT for wrist imaging</a:t>
            </a:r>
          </a:p>
          <a:p>
            <a:pPr marL="971550" lvl="1" indent="-514350">
              <a:lnSpc>
                <a:spcPct val="50000"/>
              </a:lnSpc>
              <a:spcBef>
                <a:spcPts val="0"/>
              </a:spcBef>
              <a:spcAft>
                <a:spcPts val="1800"/>
              </a:spcAft>
              <a:buFont typeface="+mj-lt"/>
              <a:buAutoNum type="arabicPeriod"/>
            </a:pPr>
            <a:r>
              <a:rPr lang="en-US" sz="2800" dirty="0"/>
              <a:t>Visualization of bone, soft tissue, and hardware</a:t>
            </a:r>
          </a:p>
          <a:p>
            <a:pPr marL="971550" lvl="1" indent="-514350">
              <a:lnSpc>
                <a:spcPct val="50000"/>
              </a:lnSpc>
              <a:spcBef>
                <a:spcPts val="0"/>
              </a:spcBef>
              <a:spcAft>
                <a:spcPts val="1800"/>
              </a:spcAft>
              <a:buFont typeface="+mj-lt"/>
              <a:buAutoNum type="arabicPeriod"/>
            </a:pPr>
            <a:r>
              <a:rPr lang="en-US" sz="2800" dirty="0"/>
              <a:t>Operational efficiency</a:t>
            </a:r>
          </a:p>
          <a:p>
            <a:pPr marL="971550" lvl="1" indent="-514350">
              <a:lnSpc>
                <a:spcPct val="50000"/>
              </a:lnSpc>
              <a:spcBef>
                <a:spcPts val="0"/>
              </a:spcBef>
              <a:spcAft>
                <a:spcPts val="1800"/>
              </a:spcAft>
              <a:buFont typeface="+mj-lt"/>
              <a:buAutoNum type="arabicPeriod"/>
            </a:pPr>
            <a:r>
              <a:rPr lang="en-US" sz="2800" dirty="0"/>
              <a:t>Patient experience </a:t>
            </a:r>
          </a:p>
        </p:txBody>
      </p:sp>
      <p:sp>
        <p:nvSpPr>
          <p:cNvPr id="22" name="Title 1">
            <a:extLst>
              <a:ext uri="{FF2B5EF4-FFF2-40B4-BE49-F238E27FC236}">
                <a16:creationId xmlns:a16="http://schemas.microsoft.com/office/drawing/2014/main" id="{F1245316-D156-AD5F-A1A0-A518D646004C}"/>
              </a:ext>
            </a:extLst>
          </p:cNvPr>
          <p:cNvSpPr txBox="1">
            <a:spLocks/>
          </p:cNvSpPr>
          <p:nvPr/>
        </p:nvSpPr>
        <p:spPr>
          <a:xfrm>
            <a:off x="527537" y="2919343"/>
            <a:ext cx="5511313"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188CE"/>
                </a:solidFill>
              </a:rPr>
              <a:t>Hypotheses</a:t>
            </a:r>
          </a:p>
        </p:txBody>
      </p:sp>
      <p:sp>
        <p:nvSpPr>
          <p:cNvPr id="7" name="Content Placeholder 2">
            <a:extLst>
              <a:ext uri="{FF2B5EF4-FFF2-40B4-BE49-F238E27FC236}">
                <a16:creationId xmlns:a16="http://schemas.microsoft.com/office/drawing/2014/main" id="{BA251B5E-DBEB-990C-542D-E11B2D4CCFCA}"/>
              </a:ext>
            </a:extLst>
          </p:cNvPr>
          <p:cNvSpPr txBox="1">
            <a:spLocks/>
          </p:cNvSpPr>
          <p:nvPr/>
        </p:nvSpPr>
        <p:spPr>
          <a:xfrm>
            <a:off x="527538" y="3775208"/>
            <a:ext cx="5652926" cy="19028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SzPct val="100000"/>
              <a:buNone/>
            </a:pPr>
            <a:r>
              <a:rPr lang="en-US" dirty="0"/>
              <a:t>SPCCT will provide equivalent image quality while maintaining operational efficiency and patient experience</a:t>
            </a:r>
            <a:endParaRPr lang="en-US" dirty="0">
              <a:effectLst/>
              <a:latin typeface="Calibri" panose="020F0502020204030204" pitchFamily="34" charset="0"/>
              <a:ea typeface="Calibri" panose="020F0502020204030204" pitchFamily="34" charset="0"/>
              <a:cs typeface="Calibri" panose="020F0502020204030204" pitchFamily="34" charset="0"/>
            </a:endParaRPr>
          </a:p>
        </p:txBody>
      </p:sp>
      <p:cxnSp>
        <p:nvCxnSpPr>
          <p:cNvPr id="12" name="Straight Connector 11">
            <a:extLst>
              <a:ext uri="{FF2B5EF4-FFF2-40B4-BE49-F238E27FC236}">
                <a16:creationId xmlns:a16="http://schemas.microsoft.com/office/drawing/2014/main" id="{2FB452A8-F65D-23F2-D1B8-A2DBEF16F1E6}"/>
              </a:ext>
            </a:extLst>
          </p:cNvPr>
          <p:cNvCxnSpPr>
            <a:cxnSpLocks/>
          </p:cNvCxnSpPr>
          <p:nvPr/>
        </p:nvCxnSpPr>
        <p:spPr>
          <a:xfrm flipH="1">
            <a:off x="527537" y="3632238"/>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138F5A0-39B3-4F2C-B12E-798AD0A409E1}"/>
              </a:ext>
            </a:extLst>
          </p:cNvPr>
          <p:cNvCxnSpPr>
            <a:cxnSpLocks/>
          </p:cNvCxnSpPr>
          <p:nvPr/>
        </p:nvCxnSpPr>
        <p:spPr>
          <a:xfrm flipH="1">
            <a:off x="527537" y="915120"/>
            <a:ext cx="5568463" cy="0"/>
          </a:xfrm>
          <a:prstGeom prst="line">
            <a:avLst/>
          </a:prstGeom>
          <a:ln>
            <a:solidFill>
              <a:srgbClr val="0188CE"/>
            </a:solidFill>
          </a:ln>
        </p:spPr>
        <p:style>
          <a:lnRef idx="1">
            <a:schemeClr val="accent1"/>
          </a:lnRef>
          <a:fillRef idx="0">
            <a:schemeClr val="accent1"/>
          </a:fillRef>
          <a:effectRef idx="0">
            <a:schemeClr val="accent1"/>
          </a:effectRef>
          <a:fontRef idx="minor">
            <a:schemeClr val="tx1"/>
          </a:fontRef>
        </p:style>
      </p:cxnSp>
      <p:pic>
        <p:nvPicPr>
          <p:cNvPr id="2" name="Picture 1" descr="Logo&#10;&#10;Description automatically generated">
            <a:extLst>
              <a:ext uri="{FF2B5EF4-FFF2-40B4-BE49-F238E27FC236}">
                <a16:creationId xmlns:a16="http://schemas.microsoft.com/office/drawing/2014/main" id="{4D7D6874-F323-8506-803B-64D2AD51B6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spTree>
    <p:extLst>
      <p:ext uri="{BB962C8B-B14F-4D97-AF65-F5344CB8AC3E}">
        <p14:creationId xmlns:p14="http://schemas.microsoft.com/office/powerpoint/2010/main" val="1194198540"/>
      </p:ext>
    </p:extLst>
  </p:cSld>
  <p:clrMapOvr>
    <a:masterClrMapping/>
  </p:clrMapOvr>
  <mc:AlternateContent xmlns:mc="http://schemas.openxmlformats.org/markup-compatibility/2006" xmlns:p14="http://schemas.microsoft.com/office/powerpoint/2010/main">
    <mc:Choice Requires="p14">
      <p:transition spd="slow" p14:dur="2000" advTm="26825"/>
    </mc:Choice>
    <mc:Fallback xmlns="">
      <p:transition spd="slow" advTm="2682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2F74A2-1941-0A1F-1FDB-55286A53BAB2}"/>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522C07E3-97AB-DD7D-ABD6-516DA1722BD1}"/>
              </a:ext>
            </a:extLst>
          </p:cNvPr>
          <p:cNvSpPr txBox="1">
            <a:spLocks/>
          </p:cNvSpPr>
          <p:nvPr/>
        </p:nvSpPr>
        <p:spPr>
          <a:xfrm>
            <a:off x="527538" y="226091"/>
            <a:ext cx="10826262" cy="722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188CE"/>
                </a:solidFill>
              </a:rPr>
              <a:t>Methodology</a:t>
            </a:r>
          </a:p>
        </p:txBody>
      </p:sp>
      <p:pic>
        <p:nvPicPr>
          <p:cNvPr id="4" name="Picture 3" descr="Logo&#10;&#10;Description automatically generated">
            <a:extLst>
              <a:ext uri="{FF2B5EF4-FFF2-40B4-BE49-F238E27FC236}">
                <a16:creationId xmlns:a16="http://schemas.microsoft.com/office/drawing/2014/main" id="{EAFB8D7F-2B3C-56DE-7AF2-7B8127A2D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3799" y="166480"/>
            <a:ext cx="693919" cy="693919"/>
          </a:xfrm>
          <a:prstGeom prst="rect">
            <a:avLst/>
          </a:prstGeom>
        </p:spPr>
      </p:pic>
      <p:grpSp>
        <p:nvGrpSpPr>
          <p:cNvPr id="16" name="Group 15">
            <a:extLst>
              <a:ext uri="{FF2B5EF4-FFF2-40B4-BE49-F238E27FC236}">
                <a16:creationId xmlns:a16="http://schemas.microsoft.com/office/drawing/2014/main" id="{08C9B216-44A3-AF8E-1E6D-53353662CE29}"/>
              </a:ext>
            </a:extLst>
          </p:cNvPr>
          <p:cNvGrpSpPr/>
          <p:nvPr/>
        </p:nvGrpSpPr>
        <p:grpSpPr>
          <a:xfrm>
            <a:off x="482600" y="998460"/>
            <a:ext cx="11379643" cy="722907"/>
            <a:chOff x="482600" y="998460"/>
            <a:chExt cx="11379643" cy="722907"/>
          </a:xfrm>
        </p:grpSpPr>
        <p:grpSp>
          <p:nvGrpSpPr>
            <p:cNvPr id="9" name="Group 8">
              <a:extLst>
                <a:ext uri="{FF2B5EF4-FFF2-40B4-BE49-F238E27FC236}">
                  <a16:creationId xmlns:a16="http://schemas.microsoft.com/office/drawing/2014/main" id="{EF314FE4-DA93-3EB8-6DE7-1D852B2D7406}"/>
                </a:ext>
              </a:extLst>
            </p:cNvPr>
            <p:cNvGrpSpPr/>
            <p:nvPr/>
          </p:nvGrpSpPr>
          <p:grpSpPr>
            <a:xfrm>
              <a:off x="482600" y="998460"/>
              <a:ext cx="9056207" cy="722907"/>
              <a:chOff x="-1303222" y="1087633"/>
              <a:chExt cx="10501848" cy="722907"/>
            </a:xfrm>
          </p:grpSpPr>
          <p:sp>
            <p:nvSpPr>
              <p:cNvPr id="10" name="Rectangle: Rounded Corners 78">
                <a:extLst>
                  <a:ext uri="{FF2B5EF4-FFF2-40B4-BE49-F238E27FC236}">
                    <a16:creationId xmlns:a16="http://schemas.microsoft.com/office/drawing/2014/main" id="{0A55F46E-AA84-5863-410B-4B797CCFB84B}"/>
                  </a:ext>
                </a:extLst>
              </p:cNvPr>
              <p:cNvSpPr/>
              <p:nvPr/>
            </p:nvSpPr>
            <p:spPr>
              <a:xfrm>
                <a:off x="4042611" y="1087633"/>
                <a:ext cx="2461689" cy="722907"/>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VGC Assessment</a:t>
                </a:r>
              </a:p>
            </p:txBody>
          </p:sp>
          <p:sp>
            <p:nvSpPr>
              <p:cNvPr id="11" name="Rectangle: Rounded Corners 78">
                <a:extLst>
                  <a:ext uri="{FF2B5EF4-FFF2-40B4-BE49-F238E27FC236}">
                    <a16:creationId xmlns:a16="http://schemas.microsoft.com/office/drawing/2014/main" id="{401AC46B-8740-EC36-8384-B981ABA7D8C9}"/>
                  </a:ext>
                </a:extLst>
              </p:cNvPr>
              <p:cNvSpPr/>
              <p:nvPr/>
            </p:nvSpPr>
            <p:spPr>
              <a:xfrm>
                <a:off x="6736939" y="1087634"/>
                <a:ext cx="2461687"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dirty="0">
                    <a:latin typeface="Calibri" panose="020F0502020204030204" pitchFamily="34" charset="0"/>
                    <a:cs typeface="Calibri" panose="020F0502020204030204" pitchFamily="34" charset="0"/>
                  </a:rPr>
                  <a:t>Operational and Patient Assessment</a:t>
                </a:r>
              </a:p>
            </p:txBody>
          </p:sp>
          <p:sp>
            <p:nvSpPr>
              <p:cNvPr id="12" name="Rectangle: Rounded Corners 78">
                <a:extLst>
                  <a:ext uri="{FF2B5EF4-FFF2-40B4-BE49-F238E27FC236}">
                    <a16:creationId xmlns:a16="http://schemas.microsoft.com/office/drawing/2014/main" id="{5005FB24-128B-57AB-51C6-AF7BE08E78FC}"/>
                  </a:ext>
                </a:extLst>
              </p:cNvPr>
              <p:cNvSpPr/>
              <p:nvPr/>
            </p:nvSpPr>
            <p:spPr>
              <a:xfrm>
                <a:off x="1359568" y="1087635"/>
                <a:ext cx="2461689" cy="722905"/>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solidFill>
                      <a:schemeClr val="tx1"/>
                    </a:solidFill>
                    <a:latin typeface="Calibri" panose="020F0502020204030204" pitchFamily="34" charset="0"/>
                    <a:cs typeface="Calibri" panose="020F0502020204030204" pitchFamily="34" charset="0"/>
                  </a:rPr>
                  <a:t>MDCT &amp; SPCCT Acquisition</a:t>
                </a:r>
              </a:p>
            </p:txBody>
          </p:sp>
          <p:sp>
            <p:nvSpPr>
              <p:cNvPr id="13" name="Rectangle: Rounded Corners 78">
                <a:extLst>
                  <a:ext uri="{FF2B5EF4-FFF2-40B4-BE49-F238E27FC236}">
                    <a16:creationId xmlns:a16="http://schemas.microsoft.com/office/drawing/2014/main" id="{721CC1E7-4592-02E9-477B-90164A64745C}"/>
                  </a:ext>
                </a:extLst>
              </p:cNvPr>
              <p:cNvSpPr/>
              <p:nvPr/>
            </p:nvSpPr>
            <p:spPr>
              <a:xfrm>
                <a:off x="-1303222" y="1087635"/>
                <a:ext cx="2461689" cy="722905"/>
              </a:xfrm>
              <a:prstGeom prst="roundRect">
                <a:avLst>
                  <a:gd name="adj" fmla="val 22229"/>
                </a:avLst>
              </a:prstGeom>
              <a:solidFill>
                <a:srgbClr val="0188CE"/>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400" b="1" dirty="0">
                    <a:solidFill>
                      <a:schemeClr val="tx1"/>
                    </a:solidFill>
                    <a:latin typeface="Calibri" panose="020F0502020204030204" pitchFamily="34" charset="0"/>
                    <a:cs typeface="Calibri" panose="020F0502020204030204" pitchFamily="34" charset="0"/>
                  </a:rPr>
                  <a:t>Enrollment</a:t>
                </a:r>
              </a:p>
            </p:txBody>
          </p:sp>
        </p:grpSp>
        <p:sp>
          <p:nvSpPr>
            <p:cNvPr id="14" name="Rectangle: Rounded Corners 78">
              <a:extLst>
                <a:ext uri="{FF2B5EF4-FFF2-40B4-BE49-F238E27FC236}">
                  <a16:creationId xmlns:a16="http://schemas.microsoft.com/office/drawing/2014/main" id="{616FCEBE-D96E-1DB2-7F4F-82EF4F25F168}"/>
                </a:ext>
              </a:extLst>
            </p:cNvPr>
            <p:cNvSpPr/>
            <p:nvPr/>
          </p:nvSpPr>
          <p:spPr>
            <a:xfrm>
              <a:off x="9739422" y="998460"/>
              <a:ext cx="2122821" cy="722906"/>
            </a:xfrm>
            <a:prstGeom prst="roundRect">
              <a:avLst>
                <a:gd name="adj" fmla="val 22229"/>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 tIns="18288" rIns="18288" bIns="18288" rtlCol="0" anchor="ctr"/>
            <a:lstStyle/>
            <a:p>
              <a:pPr algn="ctr"/>
              <a:r>
                <a:rPr lang="en-US" sz="2000" dirty="0">
                  <a:latin typeface="Calibri" panose="020F0502020204030204" pitchFamily="34" charset="0"/>
                  <a:cs typeface="Calibri" panose="020F0502020204030204" pitchFamily="34" charset="0"/>
                </a:rPr>
                <a:t>Statistical Analysis</a:t>
              </a:r>
            </a:p>
          </p:txBody>
        </p:sp>
      </p:grpSp>
      <p:sp>
        <p:nvSpPr>
          <p:cNvPr id="20" name="Content Placeholder 2">
            <a:extLst>
              <a:ext uri="{FF2B5EF4-FFF2-40B4-BE49-F238E27FC236}">
                <a16:creationId xmlns:a16="http://schemas.microsoft.com/office/drawing/2014/main" id="{C15BFA9C-E297-2E56-460D-4ED7BEF5AF15}"/>
              </a:ext>
            </a:extLst>
          </p:cNvPr>
          <p:cNvSpPr txBox="1">
            <a:spLocks/>
          </p:cNvSpPr>
          <p:nvPr/>
        </p:nvSpPr>
        <p:spPr>
          <a:xfrm>
            <a:off x="527538" y="1859427"/>
            <a:ext cx="11431101" cy="17619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800"/>
              </a:spcAft>
              <a:buFont typeface="Arial" panose="020B0604020202020204" pitchFamily="34" charset="0"/>
              <a:buNone/>
            </a:pPr>
            <a:r>
              <a:rPr lang="en-US" dirty="0"/>
              <a:t>Patients were identified from the hospital’s routine clinical practices as scheduled to receive a pre- or post-operative wrist CT scan</a:t>
            </a:r>
          </a:p>
          <a:p>
            <a:pPr marL="0" indent="0">
              <a:lnSpc>
                <a:spcPct val="100000"/>
              </a:lnSpc>
              <a:spcBef>
                <a:spcPts val="0"/>
              </a:spcBef>
              <a:spcAft>
                <a:spcPts val="1800"/>
              </a:spcAft>
              <a:buNone/>
            </a:pPr>
            <a:r>
              <a:rPr lang="en-US" dirty="0"/>
              <a:t>Exclusion criteria </a:t>
            </a:r>
          </a:p>
          <a:p>
            <a:pPr lvl="1">
              <a:lnSpc>
                <a:spcPct val="100000"/>
              </a:lnSpc>
              <a:spcBef>
                <a:spcPts val="0"/>
              </a:spcBef>
              <a:spcAft>
                <a:spcPts val="1800"/>
              </a:spcAft>
            </a:pPr>
            <a:r>
              <a:rPr lang="en-US" sz="2800" dirty="0"/>
              <a:t>Age &gt; 80 or &lt; 18</a:t>
            </a:r>
          </a:p>
          <a:p>
            <a:pPr lvl="1">
              <a:lnSpc>
                <a:spcPct val="100000"/>
              </a:lnSpc>
              <a:spcBef>
                <a:spcPts val="0"/>
              </a:spcBef>
              <a:spcAft>
                <a:spcPts val="1800"/>
              </a:spcAft>
            </a:pPr>
            <a:r>
              <a:rPr lang="en-US" sz="2800" dirty="0"/>
              <a:t>Irremovable cast </a:t>
            </a:r>
          </a:p>
          <a:p>
            <a:pPr lvl="1">
              <a:lnSpc>
                <a:spcPct val="100000"/>
              </a:lnSpc>
              <a:spcBef>
                <a:spcPts val="0"/>
              </a:spcBef>
              <a:spcAft>
                <a:spcPts val="1800"/>
              </a:spcAft>
            </a:pPr>
            <a:r>
              <a:rPr lang="en-US" sz="2800" dirty="0"/>
              <a:t>Forearms exceeding SPCCT bore</a:t>
            </a:r>
            <a:endParaRPr lang="en-US" dirty="0"/>
          </a:p>
        </p:txBody>
      </p:sp>
    </p:spTree>
    <p:extLst>
      <p:ext uri="{BB962C8B-B14F-4D97-AF65-F5344CB8AC3E}">
        <p14:creationId xmlns:p14="http://schemas.microsoft.com/office/powerpoint/2010/main" val="4224221213"/>
      </p:ext>
    </p:extLst>
  </p:cSld>
  <p:clrMapOvr>
    <a:masterClrMapping/>
  </p:clrMapOvr>
  <mc:AlternateContent xmlns:mc="http://schemas.openxmlformats.org/markup-compatibility/2006" xmlns:p14="http://schemas.microsoft.com/office/powerpoint/2010/main">
    <mc:Choice Requires="p14">
      <p:transition spd="slow" p14:dur="2000" advTm="91104"/>
    </mc:Choice>
    <mc:Fallback xmlns="">
      <p:transition spd="slow" advTm="91104"/>
    </mc:Fallback>
  </mc:AlternateContent>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F46216B-77A9-411A-B9D3-5023FCB70208}"/>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2014 Style">
      <a:dk1>
        <a:srgbClr val="00B050"/>
      </a:dk1>
      <a:lt1>
        <a:srgbClr val="FFFFFF"/>
      </a:lt1>
      <a:dk2>
        <a:srgbClr val="FFFFFF"/>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50000">
              <a:schemeClr val="bg1"/>
            </a:gs>
            <a:gs pos="100000">
              <a:srgbClr val="C00000"/>
            </a:gs>
            <a:gs pos="0">
              <a:schemeClr val="tx1">
                <a:lumMod val="50000"/>
              </a:schemeClr>
            </a:gs>
          </a:gsLst>
          <a:path path="circle">
            <a:fillToRect r="100000" b="100000"/>
          </a:path>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3" id="{B691CB21-8B9F-4FFB-864C-F995D5C80A75}" vid="{9BE2890D-1AD3-4728-9F57-8CF38FF96F7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AF80FBC014934087BBEFD0510AF84B" ma:contentTypeVersion="18" ma:contentTypeDescription="Create a new document." ma:contentTypeScope="" ma:versionID="a97760c642c73452b096505d1af46faa">
  <xsd:schema xmlns:xsd="http://www.w3.org/2001/XMLSchema" xmlns:xs="http://www.w3.org/2001/XMLSchema" xmlns:p="http://schemas.microsoft.com/office/2006/metadata/properties" xmlns:ns2="69db2584-a0c5-4877-b174-2d6519feff22" xmlns:ns3="8334ed2e-5625-416a-a77c-400ba3e45e71" targetNamespace="http://schemas.microsoft.com/office/2006/metadata/properties" ma:root="true" ma:fieldsID="af695a3b1d55c84692e77c1323c007c9" ns2:_="" ns3:_="">
    <xsd:import namespace="69db2584-a0c5-4877-b174-2d6519feff22"/>
    <xsd:import namespace="8334ed2e-5625-416a-a77c-400ba3e45e7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db2584-a0c5-4877-b174-2d6519feff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e12a271-3bbc-4979-9c21-0d2f1d53f97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34ed2e-5625-416a-a77c-400ba3e45e7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7a991a0-7afd-4923-924b-d7c2fc1acc19}" ma:internalName="TaxCatchAll" ma:showField="CatchAllData" ma:web="8334ed2e-5625-416a-a77c-400ba3e45e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334ed2e-5625-416a-a77c-400ba3e45e71" xsi:nil="true"/>
    <lcf76f155ced4ddcb4097134ff3c332f xmlns="69db2584-a0c5-4877-b174-2d6519feff2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EA71785-1AEF-47F0-B780-665E656DC3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db2584-a0c5-4877-b174-2d6519feff22"/>
    <ds:schemaRef ds:uri="8334ed2e-5625-416a-a77c-400ba3e45e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535FC6-280E-4299-864F-82041F0C273C}">
  <ds:schemaRefs>
    <ds:schemaRef ds:uri="http://schemas.microsoft.com/sharepoint/v3/contenttype/forms"/>
  </ds:schemaRefs>
</ds:datastoreItem>
</file>

<file path=customXml/itemProps3.xml><?xml version="1.0" encoding="utf-8"?>
<ds:datastoreItem xmlns:ds="http://schemas.openxmlformats.org/officeDocument/2006/customXml" ds:itemID="{73891373-1ACE-4C96-8642-305CCE5FAE7D}">
  <ds:schemaRefs>
    <ds:schemaRef ds:uri="69db2584-a0c5-4877-b174-2d6519feff22"/>
    <ds:schemaRef ds:uri="http://www.w3.org/XML/1998/namespace"/>
    <ds:schemaRef ds:uri="http://schemas.microsoft.com/office/infopath/2007/PartnerControls"/>
    <ds:schemaRef ds:uri="http://purl.org/dc/dcmitype/"/>
    <ds:schemaRef ds:uri="http://purl.org/dc/terms/"/>
    <ds:schemaRef ds:uri="8334ed2e-5625-416a-a77c-400ba3e45e71"/>
    <ds:schemaRef ds:uri="http://schemas.microsoft.com/office/2006/documentManagement/types"/>
    <ds:schemaRef ds:uri="http://purl.org/dc/elements/1.1/"/>
    <ds:schemaRef ds:uri="http://schemas.openxmlformats.org/package/2006/metadata/core-properties"/>
    <ds:schemaRef ds:uri="http://schemas.microsoft.com/office/2006/metadata/properties"/>
  </ds:schemaRefs>
</ds:datastoreItem>
</file>

<file path=docMetadata/LabelInfo.xml><?xml version="1.0" encoding="utf-8"?>
<clbl:labelList xmlns:clbl="http://schemas.microsoft.com/office/2020/mipLabelMetadata">
  <clbl:label id="{31f69036-1f7a-4762-8393-606ddf82248e}" enabled="0" method="" siteId="{31f69036-1f7a-4762-8393-606ddf82248e}" removed="1"/>
</clbl:labelList>
</file>

<file path=docProps/app.xml><?xml version="1.0" encoding="utf-8"?>
<Properties xmlns="http://schemas.openxmlformats.org/officeDocument/2006/extended-properties" xmlns:vt="http://schemas.openxmlformats.org/officeDocument/2006/docPropsVTypes">
  <TotalTime>3850</TotalTime>
  <Words>3574</Words>
  <Application>Microsoft Macintosh PowerPoint</Application>
  <PresentationFormat>Widescreen</PresentationFormat>
  <Paragraphs>301</Paragraphs>
  <Slides>23</Slides>
  <Notes>23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23</vt:i4>
      </vt:variant>
    </vt:vector>
  </HeadingPairs>
  <TitlesOfParts>
    <vt:vector size="35" baseType="lpstr">
      <vt:lpstr>Aptos</vt:lpstr>
      <vt:lpstr>Arial</vt:lpstr>
      <vt:lpstr>Calibri</vt:lpstr>
      <vt:lpstr>Calibri Light</vt:lpstr>
      <vt:lpstr>Cambria Math</vt:lpstr>
      <vt:lpstr>Source Sans Pro</vt:lpstr>
      <vt:lpstr>Source Sans Pro Light</vt:lpstr>
      <vt:lpstr>Source Sans Pro SemiBold</vt:lpstr>
      <vt:lpstr>Source Sans Pro SemiBold</vt:lpstr>
      <vt:lpstr>1_Office Theme</vt:lpstr>
      <vt:lpstr>Custom Design</vt:lpstr>
      <vt:lpstr>2_Office Theme</vt:lpstr>
      <vt:lpstr>MARS Extremity Spectral Photon-Counting CT Meets Conventional CT Image Quality While Providing Improved Patient Experience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KoffM@HSS.EDU</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Consolini ISMRM 2025</dc:title>
  <dc:creator>consolinij@HSS.EDU</dc:creator>
  <cp:keywords>#Radiomics</cp:keywords>
  <cp:lastModifiedBy>Carrino, John</cp:lastModifiedBy>
  <cp:revision>60</cp:revision>
  <cp:lastPrinted>2024-04-30T12:50:01Z</cp:lastPrinted>
  <dcterms:created xsi:type="dcterms:W3CDTF">2023-07-13T21:07:05Z</dcterms:created>
  <dcterms:modified xsi:type="dcterms:W3CDTF">2025-09-21T20:11:36Z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0x0101008EAF80FBC014934087BBEFD0510AF84B</vt:lpwstr>
  </property>
  <property fmtid="{D5CDD505-2E9C-101B-9397-08002B2CF9AE}" pid="3" name="MediaServiceImageTags">
    <vt:lpwstr/>
  </property>
</Properties>
</file>