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64" r:id="rId5"/>
    <p:sldId id="276" r:id="rId6"/>
    <p:sldId id="302" r:id="rId7"/>
    <p:sldId id="1938" r:id="rId8"/>
    <p:sldId id="1944" r:id="rId9"/>
    <p:sldId id="1945" r:id="rId10"/>
    <p:sldId id="1946" r:id="rId11"/>
    <p:sldId id="291" r:id="rId12"/>
    <p:sldId id="283" r:id="rId13"/>
    <p:sldId id="287" r:id="rId14"/>
    <p:sldId id="286" r:id="rId15"/>
    <p:sldId id="284" r:id="rId16"/>
    <p:sldId id="280" r:id="rId17"/>
    <p:sldId id="281" r:id="rId18"/>
    <p:sldId id="279" r:id="rId19"/>
    <p:sldId id="282" r:id="rId20"/>
    <p:sldId id="288" r:id="rId21"/>
    <p:sldId id="285" r:id="rId22"/>
    <p:sldId id="296" r:id="rId23"/>
    <p:sldId id="289" r:id="rId24"/>
    <p:sldId id="290" r:id="rId25"/>
    <p:sldId id="292" r:id="rId26"/>
    <p:sldId id="298" r:id="rId27"/>
    <p:sldId id="293" r:id="rId28"/>
    <p:sldId id="297" r:id="rId29"/>
    <p:sldId id="294" r:id="rId30"/>
    <p:sldId id="295" r:id="rId31"/>
    <p:sldId id="278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758C"/>
    <a:srgbClr val="CCCCCC"/>
    <a:srgbClr val="00AD50"/>
    <a:srgbClr val="7CB473"/>
    <a:srgbClr val="C1BFC0"/>
    <a:srgbClr val="353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0BA35B-76A2-440E-9BF3-C9AFD04994F9}" v="887" dt="2025-09-22T21:27:08.2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 snapToGrid="0">
      <p:cViewPr varScale="1">
        <p:scale>
          <a:sx n="59" d="100"/>
          <a:sy n="59" d="100"/>
        </p:scale>
        <p:origin x="9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849023D-1B8B-42FB-83FE-4702534C7B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7F1B0E3-03FE-4DCC-AC82-C52A3CC4DA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47EEF-81FA-492D-B199-682B364F2420}" type="datetimeFigureOut">
              <a:rPr lang="nl-NL" smtClean="0"/>
              <a:t>22-9-2025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47E9760-12CA-473D-BF59-A4172DE09D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153AE13-3F02-47C8-9A70-9BC10AAA9E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58974-6769-49D0-B400-630309254C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414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2">
            <a:extLst>
              <a:ext uri="{FF2B5EF4-FFF2-40B4-BE49-F238E27FC236}">
                <a16:creationId xmlns:a16="http://schemas.microsoft.com/office/drawing/2014/main" id="{F2A3E7D5-2C4B-45C4-8A61-5B607257EB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608296" y="8849126"/>
            <a:ext cx="1371600" cy="1296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fld id="{680B8A3A-4FBC-47D0-8701-2D4C88E7F9A4}" type="datetimeFigureOut">
              <a:rPr lang="nl-NL" smtClean="0"/>
              <a:pPr/>
              <a:t>22-9-2025</a:t>
            </a:fld>
            <a:endParaRPr lang="nl-NL"/>
          </a:p>
        </p:txBody>
      </p:sp>
      <p:sp>
        <p:nvSpPr>
          <p:cNvPr id="9" name="Tijdelijke aanduiding voor voettekst 5">
            <a:extLst>
              <a:ext uri="{FF2B5EF4-FFF2-40B4-BE49-F238E27FC236}">
                <a16:creationId xmlns:a16="http://schemas.microsoft.com/office/drawing/2014/main" id="{12C1B8AE-6B6F-4CC9-8434-D6DF23BA7F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249704" y="8849126"/>
            <a:ext cx="2779092" cy="129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/>
            </a:lvl1pPr>
          </a:lstStyle>
          <a:p>
            <a:endParaRPr lang="nl-NL"/>
          </a:p>
        </p:txBody>
      </p:sp>
      <p:sp>
        <p:nvSpPr>
          <p:cNvPr id="10" name="Tijdelijke aanduiding voor dianummer 6">
            <a:extLst>
              <a:ext uri="{FF2B5EF4-FFF2-40B4-BE49-F238E27FC236}">
                <a16:creationId xmlns:a16="http://schemas.microsoft.com/office/drawing/2014/main" id="{9788B9EC-EC5B-4E26-8ECE-79193CF95F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685800" y="8849126"/>
            <a:ext cx="563904" cy="129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/>
            </a:lvl1pPr>
          </a:lstStyle>
          <a:p>
            <a:fld id="{CBD0DA17-A6F0-4866-972F-3F2CECFA21A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0BFB112-DD7A-4AB2-AF8D-0F957ECE4E4D}"/>
              </a:ext>
            </a:extLst>
          </p:cNvPr>
          <p:cNvSpPr txBox="1"/>
          <p:nvPr/>
        </p:nvSpPr>
        <p:spPr>
          <a:xfrm>
            <a:off x="4028796" y="8850486"/>
            <a:ext cx="1579500" cy="128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GB" sz="900" noProof="1">
                <a:solidFill>
                  <a:schemeClr val="tx1"/>
                </a:solidFill>
              </a:rPr>
              <a:t>© 2018 Malvern Panalytical     </a:t>
            </a:r>
          </a:p>
        </p:txBody>
      </p:sp>
      <p:sp>
        <p:nvSpPr>
          <p:cNvPr id="12" name="Tijdelijke aanduiding voor notities 11">
            <a:extLst>
              <a:ext uri="{FF2B5EF4-FFF2-40B4-BE49-F238E27FC236}">
                <a16:creationId xmlns:a16="http://schemas.microsoft.com/office/drawing/2014/main" id="{93EA95E9-1C1C-4CA4-8AF5-08217F399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jdelijke aanduiding voor dia-afbeelding 12">
            <a:extLst>
              <a:ext uri="{FF2B5EF4-FFF2-40B4-BE49-F238E27FC236}">
                <a16:creationId xmlns:a16="http://schemas.microsoft.com/office/drawing/2014/main" id="{B050E635-306C-4E1F-948D-3730D738F3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670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1DFEB723-25B1-4CD8-9678-5A0243F5C2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166"/>
          <a:stretch/>
        </p:blipFill>
        <p:spPr>
          <a:xfrm>
            <a:off x="-1" y="1728000"/>
            <a:ext cx="12192000" cy="2160000"/>
          </a:xfrm>
          <a:prstGeom prst="rect">
            <a:avLst/>
          </a:prstGeom>
        </p:spPr>
      </p:pic>
      <p:sp>
        <p:nvSpPr>
          <p:cNvPr id="20" name="Rechthoek 19">
            <a:extLst>
              <a:ext uri="{FF2B5EF4-FFF2-40B4-BE49-F238E27FC236}">
                <a16:creationId xmlns:a16="http://schemas.microsoft.com/office/drawing/2014/main" id="{77D719FB-3CED-4654-BA29-19BC6A782866}"/>
              </a:ext>
            </a:extLst>
          </p:cNvPr>
          <p:cNvSpPr/>
          <p:nvPr userDrawn="1"/>
        </p:nvSpPr>
        <p:spPr bwMode="white">
          <a:xfrm>
            <a:off x="1" y="0"/>
            <a:ext cx="12192000" cy="172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noProof="0">
              <a:latin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A4BDA3-558F-49F5-A51E-EC110CC1F227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990000" y="2076107"/>
            <a:ext cx="6678000" cy="812800"/>
          </a:xfrm>
        </p:spPr>
        <p:txBody>
          <a:bodyPr anchor="b">
            <a:noAutofit/>
          </a:bodyPr>
          <a:lstStyle>
            <a:lvl1pPr algn="l">
              <a:lnSpc>
                <a:spcPts val="3200"/>
              </a:lnSpc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70EDAEA-CCFB-4C30-93DF-693A94D9337F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990000" y="2988000"/>
            <a:ext cx="66780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7024EEF7-98A7-45C2-B82C-6A2154235A8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ltGray">
          <a:xfrm>
            <a:off x="0" y="3888000"/>
            <a:ext cx="12192000" cy="29700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5481FE7F-90A7-42F0-8F49-D685F15E14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00" y="684000"/>
            <a:ext cx="2592000" cy="86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85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introdu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F67F49D-BD58-448C-8B33-7B5D9DAE3B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36B4139-9303-4094-8D35-408BDB5992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8650514" y="2732331"/>
            <a:ext cx="2491486" cy="1143000"/>
          </a:xfrm>
        </p:spPr>
        <p:txBody>
          <a:bodyPr anchor="t" anchorCtr="0"/>
          <a:lstStyle>
            <a:lvl1pPr>
              <a:lnSpc>
                <a:spcPts val="3000"/>
              </a:lnSpc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9B8B02D-0163-4725-A29A-0819952C645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800" y="5432400"/>
            <a:ext cx="2019600" cy="672907"/>
          </a:xfrm>
          <a:prstGeom prst="rect">
            <a:avLst/>
          </a:prstGeom>
        </p:spPr>
      </p:pic>
      <p:sp>
        <p:nvSpPr>
          <p:cNvPr id="27" name="Tijdelijke aanduiding voor afbeelding 26">
            <a:extLst>
              <a:ext uri="{FF2B5EF4-FFF2-40B4-BE49-F238E27FC236}">
                <a16:creationId xmlns:a16="http://schemas.microsoft.com/office/drawing/2014/main" id="{CCCCEDC7-E240-491E-9DEC-F4AF1AB73F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1728000 h 6858000"/>
              <a:gd name="connsiteX3" fmla="*/ 8655112 w 12191999"/>
              <a:gd name="connsiteY3" fmla="*/ 1728000 h 6858000"/>
              <a:gd name="connsiteX4" fmla="*/ 8045689 w 12191999"/>
              <a:gd name="connsiteY4" fmla="*/ 2337423 h 6858000"/>
              <a:gd name="connsiteX5" fmla="*/ 8045689 w 12191999"/>
              <a:gd name="connsiteY5" fmla="*/ 6858000 h 6858000"/>
              <a:gd name="connsiteX6" fmla="*/ 0 w 1219199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1728000"/>
                </a:lnTo>
                <a:lnTo>
                  <a:pt x="8655112" y="1728000"/>
                </a:lnTo>
                <a:lnTo>
                  <a:pt x="8045689" y="2337423"/>
                </a:lnTo>
                <a:lnTo>
                  <a:pt x="80456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3391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introdu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F67F49D-BD58-448C-8B33-7B5D9DAE3B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8650514" y="2732331"/>
            <a:ext cx="2491486" cy="1143000"/>
          </a:xfrm>
        </p:spPr>
        <p:txBody>
          <a:bodyPr anchor="t" anchorCtr="0"/>
          <a:lstStyle>
            <a:lvl1pPr>
              <a:lnSpc>
                <a:spcPts val="3000"/>
              </a:lnSpc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9B8B02D-0163-4725-A29A-0819952C64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800" y="5432400"/>
            <a:ext cx="2019600" cy="672907"/>
          </a:xfrm>
          <a:prstGeom prst="rect">
            <a:avLst/>
          </a:prstGeom>
        </p:spPr>
      </p:pic>
      <p:sp>
        <p:nvSpPr>
          <p:cNvPr id="27" name="Tijdelijke aanduiding voor afbeelding 26">
            <a:extLst>
              <a:ext uri="{FF2B5EF4-FFF2-40B4-BE49-F238E27FC236}">
                <a16:creationId xmlns:a16="http://schemas.microsoft.com/office/drawing/2014/main" id="{CCCCEDC7-E240-491E-9DEC-F4AF1AB73F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1728000 h 6858000"/>
              <a:gd name="connsiteX3" fmla="*/ 8655112 w 12191999"/>
              <a:gd name="connsiteY3" fmla="*/ 1728000 h 6858000"/>
              <a:gd name="connsiteX4" fmla="*/ 8045689 w 12191999"/>
              <a:gd name="connsiteY4" fmla="*/ 2337423 h 6858000"/>
              <a:gd name="connsiteX5" fmla="*/ 8045689 w 12191999"/>
              <a:gd name="connsiteY5" fmla="*/ 6858000 h 6858000"/>
              <a:gd name="connsiteX6" fmla="*/ 0 w 1219199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1728000"/>
                </a:lnTo>
                <a:lnTo>
                  <a:pt x="8655112" y="1728000"/>
                </a:lnTo>
                <a:lnTo>
                  <a:pt x="8045689" y="2337423"/>
                </a:lnTo>
                <a:lnTo>
                  <a:pt x="80456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7903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903E4086-270F-42D3-B0F3-4B2DFBC51F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1740535"/>
            <a:ext cx="6678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777754"/>
            <a:ext cx="6678000" cy="329615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400"/>
            </a:lvl1pPr>
            <a:lvl2pPr>
              <a:lnSpc>
                <a:spcPct val="100000"/>
              </a:lnSpc>
              <a:buClr>
                <a:srgbClr val="00758C"/>
              </a:buClr>
              <a:defRPr sz="1400"/>
            </a:lvl2pPr>
            <a:lvl3pPr>
              <a:lnSpc>
                <a:spcPct val="100000"/>
              </a:lnSpc>
              <a:buClr>
                <a:srgbClr val="00758C"/>
              </a:buClr>
              <a:defRPr sz="1400"/>
            </a:lvl3pPr>
            <a:lvl4pPr>
              <a:lnSpc>
                <a:spcPct val="100000"/>
              </a:lnSpc>
              <a:buClr>
                <a:srgbClr val="00758C"/>
              </a:buClr>
              <a:defRPr sz="1400"/>
            </a:lvl4pPr>
            <a:lvl5pPr>
              <a:lnSpc>
                <a:spcPct val="100000"/>
              </a:lnSpc>
              <a:buClr>
                <a:srgbClr val="00758C"/>
              </a:buClr>
              <a:defRPr sz="1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88F2-696D-4475-942B-9175C3A4BC13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3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2149686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956D18B1-780A-4A2E-9AB7-4B6E13CBA3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553450" y="2730125"/>
            <a:ext cx="2728913" cy="1143000"/>
          </a:xfrm>
        </p:spPr>
        <p:txBody>
          <a:bodyPr/>
          <a:lstStyle>
            <a:lvl1pPr marL="0" indent="0">
              <a:lnSpc>
                <a:spcPts val="3000"/>
              </a:lnSpc>
              <a:buNone/>
              <a:defRPr sz="2200" i="1"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“Here you can add a quote about </a:t>
            </a:r>
            <a:br>
              <a:rPr lang="en-US" noProof="0"/>
            </a:br>
            <a:r>
              <a:rPr lang="en-US" noProof="0"/>
              <a:t>Malvern </a:t>
            </a:r>
            <a:r>
              <a:rPr lang="en-US" noProof="0" err="1"/>
              <a:t>Panalytical</a:t>
            </a:r>
            <a:r>
              <a:rPr lang="en-US" noProof="0"/>
              <a:t>”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6E59B603-D430-4A77-868F-E661E19F8CD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8553450" y="4381500"/>
            <a:ext cx="2728913" cy="190500"/>
          </a:xfrm>
        </p:spPr>
        <p:txBody>
          <a:bodyPr/>
          <a:lstStyle>
            <a:lvl1pPr marL="0" indent="0">
              <a:lnSpc>
                <a:spcPts val="1500"/>
              </a:lnSpc>
              <a:buNone/>
              <a:defRPr sz="1500">
                <a:solidFill>
                  <a:srgbClr val="FFFFFF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- Name, job description</a:t>
            </a:r>
          </a:p>
        </p:txBody>
      </p:sp>
    </p:spTree>
    <p:extLst>
      <p:ext uri="{BB962C8B-B14F-4D97-AF65-F5344CB8AC3E}">
        <p14:creationId xmlns:p14="http://schemas.microsoft.com/office/powerpoint/2010/main" val="3441520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duction 3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E28441E-7E1A-4A9E-90CF-9669D96ECDCE}"/>
              </a:ext>
            </a:extLst>
          </p:cNvPr>
          <p:cNvSpPr/>
          <p:nvPr userDrawn="1"/>
        </p:nvSpPr>
        <p:spPr bwMode="white">
          <a:xfrm>
            <a:off x="0" y="0"/>
            <a:ext cx="1218957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noProof="0">
              <a:latin typeface="Calibri" panose="020F0502020204030204" pitchFamily="34" charset="0"/>
            </a:endParaRPr>
          </a:p>
        </p:txBody>
      </p:sp>
      <p:sp>
        <p:nvSpPr>
          <p:cNvPr id="27" name="Tijdelijke aanduiding voor afbeelding 26">
            <a:extLst>
              <a:ext uri="{FF2B5EF4-FFF2-40B4-BE49-F238E27FC236}">
                <a16:creationId xmlns:a16="http://schemas.microsoft.com/office/drawing/2014/main" id="{CCCCEDC7-E240-491E-9DEC-F4AF1AB73F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1728000 h 6858000"/>
              <a:gd name="connsiteX3" fmla="*/ 8655112 w 12191999"/>
              <a:gd name="connsiteY3" fmla="*/ 1728000 h 6858000"/>
              <a:gd name="connsiteX4" fmla="*/ 8045689 w 12191999"/>
              <a:gd name="connsiteY4" fmla="*/ 2337423 h 6858000"/>
              <a:gd name="connsiteX5" fmla="*/ 8045689 w 12191999"/>
              <a:gd name="connsiteY5" fmla="*/ 6858000 h 6858000"/>
              <a:gd name="connsiteX6" fmla="*/ 0 w 1219199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1728000"/>
                </a:lnTo>
                <a:lnTo>
                  <a:pt x="8655112" y="1728000"/>
                </a:lnTo>
                <a:lnTo>
                  <a:pt x="8045689" y="2337423"/>
                </a:lnTo>
                <a:lnTo>
                  <a:pt x="80456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 bwMode="black">
          <a:xfrm>
            <a:off x="8650514" y="2732331"/>
            <a:ext cx="2491486" cy="1143000"/>
          </a:xfrm>
        </p:spPr>
        <p:txBody>
          <a:bodyPr anchor="t" anchorCtr="0"/>
          <a:lstStyle>
            <a:lvl1pPr>
              <a:lnSpc>
                <a:spcPts val="3000"/>
              </a:lnSpc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181A47B-DBA6-41D0-B13F-8644B283C1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800" y="5432400"/>
            <a:ext cx="2019600" cy="67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48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081675A1-B01F-49CF-94F1-630B10DE4BA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4013999" cy="686085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000" y="1757611"/>
            <a:ext cx="6678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548D-C9E7-43EA-8A55-26CEC5E96E37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23999" y="6442760"/>
            <a:ext cx="3600000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64000" y="6442760"/>
            <a:ext cx="360000" cy="127000"/>
          </a:xfrm>
        </p:spPr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64000" y="2166762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9804E3BF-E708-4039-B54F-74300693B39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464000" y="2773399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9C660787-23D3-4A9F-A0D4-10720E34EDC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028000" y="2773398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02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081675A1-B01F-49CF-94F1-630B10DE4BA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7578000" cy="686085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8000" y="1757611"/>
            <a:ext cx="3114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E9964-B718-435C-A917-16C5B80BE02F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28000" y="2166762"/>
            <a:ext cx="3114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9C660787-23D3-4A9F-A0D4-10720E34EDC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028000" y="2773398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024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product sho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798" y="2667309"/>
            <a:ext cx="5047201" cy="355600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4798" y="3076460"/>
            <a:ext cx="5047202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9804E3BF-E708-4039-B54F-74300693B39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4799" y="3595973"/>
            <a:ext cx="5047200" cy="248802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DC99033F-6B19-4789-A436-10738E0E64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5644797" cy="6857999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6E6EEE-CC00-4640-A532-AFD9A7DF3A1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D3F776-4152-4DBA-ADE8-F1EAD56E1AA7}" type="datetime4">
              <a:rPr lang="en-US" noProof="0" smtClean="0"/>
              <a:t>September 22, 2025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45686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product 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598" y="1242184"/>
            <a:ext cx="5047201" cy="711200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D265-E523-4F9B-B3B0-D88758085E3C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7" y="6442760"/>
            <a:ext cx="6354000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2598" y="2019038"/>
            <a:ext cx="5047202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9804E3BF-E708-4039-B54F-74300693B39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12599" y="2773399"/>
            <a:ext cx="3101401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FEB99AC0-8243-494D-A471-9D41437E721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486288" y="2773399"/>
            <a:ext cx="6655712" cy="331060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0042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nature, night sky&#10;&#10;Description automatically generated">
            <a:extLst>
              <a:ext uri="{FF2B5EF4-FFF2-40B4-BE49-F238E27FC236}">
                <a16:creationId xmlns:a16="http://schemas.microsoft.com/office/drawing/2014/main" id="{4CD79F03-6FB2-4FAF-957C-F5228BF4C1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47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A90B51-CBBB-42A0-A28C-83EE28E335D7}" type="slidenum">
              <a:rPr lang="en-US"/>
              <a:pPr/>
              <a:t>‹#›</a:t>
            </a:fld>
            <a:endParaRPr lang="en-US" sz="1400" b="1">
              <a:latin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>
          <a:xfrm>
            <a:off x="5384800" y="63246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5692C4-D17F-457F-859E-149D678F9E05}" type="datetime1">
              <a:rPr lang="en-US" smtClean="0"/>
              <a:pPr/>
              <a:t>9/22/2025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4800" y="63246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Strip detectors</a:t>
            </a:r>
          </a:p>
        </p:txBody>
      </p:sp>
    </p:spTree>
    <p:extLst>
      <p:ext uri="{BB962C8B-B14F-4D97-AF65-F5344CB8AC3E}">
        <p14:creationId xmlns:p14="http://schemas.microsoft.com/office/powerpoint/2010/main" val="217534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 anchorCtr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239201"/>
            <a:ext cx="10242000" cy="3844800"/>
          </a:xfrm>
          <a:prstGeom prst="rect">
            <a:avLst/>
          </a:prstGeom>
        </p:spPr>
        <p:txBody>
          <a:bodyPr/>
          <a:lstStyle>
            <a:lvl1pPr>
              <a:buClr>
                <a:srgbClr val="00758C"/>
              </a:buClr>
              <a:defRPr/>
            </a:lvl1pPr>
            <a:lvl2pPr>
              <a:buClr>
                <a:srgbClr val="00758C"/>
              </a:buClr>
              <a:defRPr/>
            </a:lvl2pPr>
            <a:lvl3pPr>
              <a:buClr>
                <a:srgbClr val="00758C"/>
              </a:buClr>
              <a:defRPr/>
            </a:lvl3pPr>
            <a:lvl4pPr>
              <a:buClr>
                <a:srgbClr val="00758C"/>
              </a:buClr>
              <a:defRPr/>
            </a:lvl4pPr>
            <a:lvl5pPr>
              <a:buClr>
                <a:srgbClr val="00758C"/>
              </a:buClr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046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D71C-1A80-4FA0-B86F-04D63ACFD656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3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219CD86E-C47B-49D9-BD27-D5BC11D6F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000" y="693368"/>
            <a:ext cx="6678000" cy="355600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noProof="0"/>
              <a:t>Table of content</a:t>
            </a:r>
          </a:p>
        </p:txBody>
      </p:sp>
      <p:sp>
        <p:nvSpPr>
          <p:cNvPr id="11" name="Tijdelijke aanduiding voor tekst 11">
            <a:extLst>
              <a:ext uri="{FF2B5EF4-FFF2-40B4-BE49-F238E27FC236}">
                <a16:creationId xmlns:a16="http://schemas.microsoft.com/office/drawing/2014/main" id="{034D2701-6E1F-4E6E-8872-47EF6FF25E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jdelijke aanduiding voor tekst 11">
            <a:extLst>
              <a:ext uri="{FF2B5EF4-FFF2-40B4-BE49-F238E27FC236}">
                <a16:creationId xmlns:a16="http://schemas.microsoft.com/office/drawing/2014/main" id="{F35481FA-86BE-4C81-B12B-2E194E3F8A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28000" y="5403804"/>
            <a:ext cx="31140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6</a:t>
            </a:r>
          </a:p>
        </p:txBody>
      </p:sp>
      <p:sp>
        <p:nvSpPr>
          <p:cNvPr id="17" name="Tijdelijke aanduiding voor afbeelding 12">
            <a:extLst>
              <a:ext uri="{FF2B5EF4-FFF2-40B4-BE49-F238E27FC236}">
                <a16:creationId xmlns:a16="http://schemas.microsoft.com/office/drawing/2014/main" id="{EB04A732-6B3E-43ED-86E4-5624E149B2B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094800" y="5003007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18" name="Tijdelijke aanduiding voor afbeelding 12">
            <a:extLst>
              <a:ext uri="{FF2B5EF4-FFF2-40B4-BE49-F238E27FC236}">
                <a16:creationId xmlns:a16="http://schemas.microsoft.com/office/drawing/2014/main" id="{77566BC7-4FCF-421C-89A8-4925D1409C9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094800" y="3922013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19" name="Tijdelijke aanduiding voor afbeelding 12">
            <a:extLst>
              <a:ext uri="{FF2B5EF4-FFF2-40B4-BE49-F238E27FC236}">
                <a16:creationId xmlns:a16="http://schemas.microsoft.com/office/drawing/2014/main" id="{653394E7-C6F9-440D-A34F-CD8119A16C9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094800" y="2846778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0" name="Tijdelijke aanduiding voor tekst 11">
            <a:extLst>
              <a:ext uri="{FF2B5EF4-FFF2-40B4-BE49-F238E27FC236}">
                <a16:creationId xmlns:a16="http://schemas.microsoft.com/office/drawing/2014/main" id="{AAAA09FA-AAAF-4FAB-9E78-9B5D43ACEB9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28000" y="4322810"/>
            <a:ext cx="31140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5</a:t>
            </a:r>
          </a:p>
        </p:txBody>
      </p:sp>
      <p:sp>
        <p:nvSpPr>
          <p:cNvPr id="22" name="Tijdelijke aanduiding voor tekst 11">
            <a:extLst>
              <a:ext uri="{FF2B5EF4-FFF2-40B4-BE49-F238E27FC236}">
                <a16:creationId xmlns:a16="http://schemas.microsoft.com/office/drawing/2014/main" id="{2136FE40-9A40-4821-AE7A-88233C0B0D1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28000" y="3289299"/>
            <a:ext cx="31140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4</a:t>
            </a:r>
          </a:p>
        </p:txBody>
      </p:sp>
      <p:sp>
        <p:nvSpPr>
          <p:cNvPr id="23" name="Tijdelijke aanduiding voor tekst 11">
            <a:extLst>
              <a:ext uri="{FF2B5EF4-FFF2-40B4-BE49-F238E27FC236}">
                <a16:creationId xmlns:a16="http://schemas.microsoft.com/office/drawing/2014/main" id="{13558795-82AC-422A-B9B5-D2CA25DAAD8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833200" y="5403804"/>
            <a:ext cx="28116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3</a:t>
            </a:r>
          </a:p>
        </p:txBody>
      </p:sp>
      <p:sp>
        <p:nvSpPr>
          <p:cNvPr id="25" name="Tijdelijke aanduiding voor afbeelding 12">
            <a:extLst>
              <a:ext uri="{FF2B5EF4-FFF2-40B4-BE49-F238E27FC236}">
                <a16:creationId xmlns:a16="http://schemas.microsoft.com/office/drawing/2014/main" id="{32699EF5-8C24-4EFC-9992-E3F789443A7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900000" y="5003007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6" name="Tijdelijke aanduiding voor afbeelding 12">
            <a:extLst>
              <a:ext uri="{FF2B5EF4-FFF2-40B4-BE49-F238E27FC236}">
                <a16:creationId xmlns:a16="http://schemas.microsoft.com/office/drawing/2014/main" id="{18B166C7-6960-40D6-AC26-9EB80F57893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900000" y="3922013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7" name="Tijdelijke aanduiding voor afbeelding 12">
            <a:extLst>
              <a:ext uri="{FF2B5EF4-FFF2-40B4-BE49-F238E27FC236}">
                <a16:creationId xmlns:a16="http://schemas.microsoft.com/office/drawing/2014/main" id="{263C61EB-EDB3-41DA-9790-A725B4BACC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00000" y="2846778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8" name="Tijdelijke aanduiding voor tekst 11">
            <a:extLst>
              <a:ext uri="{FF2B5EF4-FFF2-40B4-BE49-F238E27FC236}">
                <a16:creationId xmlns:a16="http://schemas.microsoft.com/office/drawing/2014/main" id="{A66C80CD-F88D-4F8B-8050-0DF6165D9D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833200" y="4322810"/>
            <a:ext cx="28116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2</a:t>
            </a:r>
          </a:p>
        </p:txBody>
      </p:sp>
      <p:sp>
        <p:nvSpPr>
          <p:cNvPr id="29" name="Tijdelijke aanduiding voor tekst 11">
            <a:extLst>
              <a:ext uri="{FF2B5EF4-FFF2-40B4-BE49-F238E27FC236}">
                <a16:creationId xmlns:a16="http://schemas.microsoft.com/office/drawing/2014/main" id="{2BB5EFBB-D0DB-43F5-A6EB-A504337AEA1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833200" y="3289299"/>
            <a:ext cx="2811600" cy="2794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Section 1</a:t>
            </a:r>
          </a:p>
        </p:txBody>
      </p:sp>
    </p:spTree>
    <p:extLst>
      <p:ext uri="{BB962C8B-B14F-4D97-AF65-F5344CB8AC3E}">
        <p14:creationId xmlns:p14="http://schemas.microsoft.com/office/powerpoint/2010/main" val="20692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roduct overview 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0D88-1988-47C1-AA76-CD189BAA01C4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3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11" name="Tijdelijke aanduiding voor tekst 11">
            <a:extLst>
              <a:ext uri="{FF2B5EF4-FFF2-40B4-BE49-F238E27FC236}">
                <a16:creationId xmlns:a16="http://schemas.microsoft.com/office/drawing/2014/main" id="{034D2701-6E1F-4E6E-8872-47EF6FF25E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ijdelijke aanduiding voor afbeelding 12">
            <a:extLst>
              <a:ext uri="{FF2B5EF4-FFF2-40B4-BE49-F238E27FC236}">
                <a16:creationId xmlns:a16="http://schemas.microsoft.com/office/drawing/2014/main" id="{EB04A732-6B3E-43ED-86E4-5624E149B2B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6094800" y="5003007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18" name="Tijdelijke aanduiding voor afbeelding 12">
            <a:extLst>
              <a:ext uri="{FF2B5EF4-FFF2-40B4-BE49-F238E27FC236}">
                <a16:creationId xmlns:a16="http://schemas.microsoft.com/office/drawing/2014/main" id="{77566BC7-4FCF-421C-89A8-4925D1409C9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6094800" y="3922013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19" name="Tijdelijke aanduiding voor afbeelding 12">
            <a:extLst>
              <a:ext uri="{FF2B5EF4-FFF2-40B4-BE49-F238E27FC236}">
                <a16:creationId xmlns:a16="http://schemas.microsoft.com/office/drawing/2014/main" id="{653394E7-C6F9-440D-A34F-CD8119A16C9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094800" y="2846778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5" name="Tijdelijke aanduiding voor afbeelding 12">
            <a:extLst>
              <a:ext uri="{FF2B5EF4-FFF2-40B4-BE49-F238E27FC236}">
                <a16:creationId xmlns:a16="http://schemas.microsoft.com/office/drawing/2014/main" id="{32699EF5-8C24-4EFC-9992-E3F789443A7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900000" y="5003007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6" name="Tijdelijke aanduiding voor afbeelding 12">
            <a:extLst>
              <a:ext uri="{FF2B5EF4-FFF2-40B4-BE49-F238E27FC236}">
                <a16:creationId xmlns:a16="http://schemas.microsoft.com/office/drawing/2014/main" id="{18B166C7-6960-40D6-AC26-9EB80F57893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900000" y="3922013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7" name="Tijdelijke aanduiding voor afbeelding 12">
            <a:extLst>
              <a:ext uri="{FF2B5EF4-FFF2-40B4-BE49-F238E27FC236}">
                <a16:creationId xmlns:a16="http://schemas.microsoft.com/office/drawing/2014/main" id="{263C61EB-EDB3-41DA-9790-A725B4BACC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00000" y="2846778"/>
            <a:ext cx="1483200" cy="1080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31" name="Tijdelijke aanduiding voor inhoud 2">
            <a:extLst>
              <a:ext uri="{FF2B5EF4-FFF2-40B4-BE49-F238E27FC236}">
                <a16:creationId xmlns:a16="http://schemas.microsoft.com/office/drawing/2014/main" id="{D7421DC9-625E-4413-A821-B8451E679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8000" y="3129549"/>
            <a:ext cx="31140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Tijdelijke aanduiding voor tekst 8">
            <a:extLst>
              <a:ext uri="{FF2B5EF4-FFF2-40B4-BE49-F238E27FC236}">
                <a16:creationId xmlns:a16="http://schemas.microsoft.com/office/drawing/2014/main" id="{C390FFFA-1624-4792-918D-DCA6ED75FA2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28000" y="2846778"/>
            <a:ext cx="31140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36" name="Tijdelijke aanduiding voor inhoud 2">
            <a:extLst>
              <a:ext uri="{FF2B5EF4-FFF2-40B4-BE49-F238E27FC236}">
                <a16:creationId xmlns:a16="http://schemas.microsoft.com/office/drawing/2014/main" id="{F736CEF4-1EC7-47E5-ACA1-4921BB93FFC8}"/>
              </a:ext>
            </a:extLst>
          </p:cNvPr>
          <p:cNvSpPr>
            <a:spLocks noGrp="1"/>
          </p:cNvSpPr>
          <p:nvPr>
            <p:ph idx="36"/>
          </p:nvPr>
        </p:nvSpPr>
        <p:spPr>
          <a:xfrm>
            <a:off x="8028000" y="4204784"/>
            <a:ext cx="31140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Tijdelijke aanduiding voor tekst 8">
            <a:extLst>
              <a:ext uri="{FF2B5EF4-FFF2-40B4-BE49-F238E27FC236}">
                <a16:creationId xmlns:a16="http://schemas.microsoft.com/office/drawing/2014/main" id="{0CFB5576-44D6-4119-AE98-09ABA7E2669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28000" y="3922013"/>
            <a:ext cx="31140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38" name="Tijdelijke aanduiding voor inhoud 2">
            <a:extLst>
              <a:ext uri="{FF2B5EF4-FFF2-40B4-BE49-F238E27FC236}">
                <a16:creationId xmlns:a16="http://schemas.microsoft.com/office/drawing/2014/main" id="{488849CC-1B34-480D-823F-EA86B30C4336}"/>
              </a:ext>
            </a:extLst>
          </p:cNvPr>
          <p:cNvSpPr>
            <a:spLocks noGrp="1"/>
          </p:cNvSpPr>
          <p:nvPr>
            <p:ph idx="38"/>
          </p:nvPr>
        </p:nvSpPr>
        <p:spPr>
          <a:xfrm>
            <a:off x="8028000" y="5291537"/>
            <a:ext cx="31140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ijdelijke aanduiding voor tekst 8">
            <a:extLst>
              <a:ext uri="{FF2B5EF4-FFF2-40B4-BE49-F238E27FC236}">
                <a16:creationId xmlns:a16="http://schemas.microsoft.com/office/drawing/2014/main" id="{E0DFDB8F-E543-4569-BDF0-5DDE8EB0C0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028000" y="5008766"/>
            <a:ext cx="31140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40" name="Tijdelijke aanduiding voor inhoud 2">
            <a:extLst>
              <a:ext uri="{FF2B5EF4-FFF2-40B4-BE49-F238E27FC236}">
                <a16:creationId xmlns:a16="http://schemas.microsoft.com/office/drawing/2014/main" id="{145FBC12-D057-4B3F-9402-8CF5BD120016}"/>
              </a:ext>
            </a:extLst>
          </p:cNvPr>
          <p:cNvSpPr>
            <a:spLocks noGrp="1"/>
          </p:cNvSpPr>
          <p:nvPr>
            <p:ph idx="40"/>
          </p:nvPr>
        </p:nvSpPr>
        <p:spPr>
          <a:xfrm>
            <a:off x="2833200" y="3129549"/>
            <a:ext cx="28116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ijdelijke aanduiding voor tekst 8">
            <a:extLst>
              <a:ext uri="{FF2B5EF4-FFF2-40B4-BE49-F238E27FC236}">
                <a16:creationId xmlns:a16="http://schemas.microsoft.com/office/drawing/2014/main" id="{95B301E0-C3C5-45FC-AC16-3592EEB169C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2833200" y="2846778"/>
            <a:ext cx="28116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42" name="Tijdelijke aanduiding voor inhoud 2">
            <a:extLst>
              <a:ext uri="{FF2B5EF4-FFF2-40B4-BE49-F238E27FC236}">
                <a16:creationId xmlns:a16="http://schemas.microsoft.com/office/drawing/2014/main" id="{2321644B-3FC4-4AEA-B441-8A4AD55A2EF6}"/>
              </a:ext>
            </a:extLst>
          </p:cNvPr>
          <p:cNvSpPr>
            <a:spLocks noGrp="1"/>
          </p:cNvSpPr>
          <p:nvPr>
            <p:ph idx="42"/>
          </p:nvPr>
        </p:nvSpPr>
        <p:spPr>
          <a:xfrm>
            <a:off x="2833200" y="4204784"/>
            <a:ext cx="28116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Tijdelijke aanduiding voor tekst 8">
            <a:extLst>
              <a:ext uri="{FF2B5EF4-FFF2-40B4-BE49-F238E27FC236}">
                <a16:creationId xmlns:a16="http://schemas.microsoft.com/office/drawing/2014/main" id="{04BE5429-22D6-48D4-AA61-8A66AF68D91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833200" y="3922013"/>
            <a:ext cx="28116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44" name="Tijdelijke aanduiding voor inhoud 2">
            <a:extLst>
              <a:ext uri="{FF2B5EF4-FFF2-40B4-BE49-F238E27FC236}">
                <a16:creationId xmlns:a16="http://schemas.microsoft.com/office/drawing/2014/main" id="{D8348FE3-F28F-4AC7-98C9-4956D05034A3}"/>
              </a:ext>
            </a:extLst>
          </p:cNvPr>
          <p:cNvSpPr>
            <a:spLocks noGrp="1"/>
          </p:cNvSpPr>
          <p:nvPr>
            <p:ph idx="44"/>
          </p:nvPr>
        </p:nvSpPr>
        <p:spPr>
          <a:xfrm>
            <a:off x="2833200" y="5291537"/>
            <a:ext cx="2811600" cy="7924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ijdelijke aanduiding voor tekst 8">
            <a:extLst>
              <a:ext uri="{FF2B5EF4-FFF2-40B4-BE49-F238E27FC236}">
                <a16:creationId xmlns:a16="http://schemas.microsoft.com/office/drawing/2014/main" id="{83562C52-15C4-4679-BF83-4C0BB64A2AA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833200" y="5008766"/>
            <a:ext cx="2811600" cy="282771"/>
          </a:xfrm>
        </p:spPr>
        <p:txBody>
          <a:bodyPr anchor="b" anchorCtr="0"/>
          <a:lstStyle>
            <a:lvl1pPr marL="0" indent="0">
              <a:buNone/>
              <a:defRPr sz="2000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Product name</a:t>
            </a:r>
          </a:p>
        </p:txBody>
      </p:sp>
      <p:sp>
        <p:nvSpPr>
          <p:cNvPr id="46" name="Titel 1">
            <a:extLst>
              <a:ext uri="{FF2B5EF4-FFF2-40B4-BE49-F238E27FC236}">
                <a16:creationId xmlns:a16="http://schemas.microsoft.com/office/drawing/2014/main" id="{4A92ABC5-64E4-42CB-8114-A798CA719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693368"/>
            <a:ext cx="6678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670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roduct 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4996206"/>
            <a:ext cx="3114000" cy="108779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5FD3-48F4-4334-A359-3F707C49ECF6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3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1" name="Tijdelijke aanduiding voor tekst 11">
            <a:extLst>
              <a:ext uri="{FF2B5EF4-FFF2-40B4-BE49-F238E27FC236}">
                <a16:creationId xmlns:a16="http://schemas.microsoft.com/office/drawing/2014/main" id="{947A8B9A-A2CD-4D69-B161-96798F9EA6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0000" y="4553188"/>
            <a:ext cx="3114000" cy="279400"/>
          </a:xfrm>
        </p:spPr>
        <p:txBody>
          <a:bodyPr/>
          <a:lstStyle>
            <a:lvl1pPr marL="0" indent="0">
              <a:buNone/>
              <a:defRPr sz="14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14D9030D-4B9F-41C6-871C-3F5D16CC375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0000" y="4264156"/>
            <a:ext cx="3114000" cy="279400"/>
          </a:xfrm>
        </p:spPr>
        <p:txBody>
          <a:bodyPr anchor="b" anchorCtr="0"/>
          <a:lstStyle>
            <a:lvl1pPr marL="0" indent="0">
              <a:buNone/>
              <a:defRPr sz="1800" b="1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jdelijke aanduiding voor tekst 11">
            <a:extLst>
              <a:ext uri="{FF2B5EF4-FFF2-40B4-BE49-F238E27FC236}">
                <a16:creationId xmlns:a16="http://schemas.microsoft.com/office/drawing/2014/main" id="{9D96E04D-65D6-4E21-9B85-CACC2DBC68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22A50168-36B5-424D-B7FD-EFEBAF1F3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693368"/>
            <a:ext cx="6678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7ED4934-79E6-489D-9D49-5AE00B9859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900000" y="1738815"/>
            <a:ext cx="3114000" cy="216658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18" name="Tijdelijke aanduiding voor inhoud 2">
            <a:extLst>
              <a:ext uri="{FF2B5EF4-FFF2-40B4-BE49-F238E27FC236}">
                <a16:creationId xmlns:a16="http://schemas.microsoft.com/office/drawing/2014/main" id="{4FE870E4-5CF1-4426-B821-D4DC801DC583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464000" y="4996206"/>
            <a:ext cx="3114000" cy="108779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ijdelijke aanduiding voor tekst 11">
            <a:extLst>
              <a:ext uri="{FF2B5EF4-FFF2-40B4-BE49-F238E27FC236}">
                <a16:creationId xmlns:a16="http://schemas.microsoft.com/office/drawing/2014/main" id="{FCFC375A-B3C7-45D8-ABD8-83B75B7426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64000" y="4553188"/>
            <a:ext cx="3114000" cy="279400"/>
          </a:xfrm>
        </p:spPr>
        <p:txBody>
          <a:bodyPr/>
          <a:lstStyle>
            <a:lvl1pPr marL="0" indent="0">
              <a:buNone/>
              <a:defRPr sz="14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Tijdelijke aanduiding voor tekst 8">
            <a:extLst>
              <a:ext uri="{FF2B5EF4-FFF2-40B4-BE49-F238E27FC236}">
                <a16:creationId xmlns:a16="http://schemas.microsoft.com/office/drawing/2014/main" id="{874F09D6-79BB-4838-A6CD-9978D0548A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64000" y="4264156"/>
            <a:ext cx="3114000" cy="279400"/>
          </a:xfrm>
        </p:spPr>
        <p:txBody>
          <a:bodyPr anchor="b" anchorCtr="0"/>
          <a:lstStyle>
            <a:lvl1pPr marL="0" indent="0">
              <a:buNone/>
              <a:defRPr sz="1800" b="1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Tijdelijke aanduiding voor afbeelding 12">
            <a:extLst>
              <a:ext uri="{FF2B5EF4-FFF2-40B4-BE49-F238E27FC236}">
                <a16:creationId xmlns:a16="http://schemas.microsoft.com/office/drawing/2014/main" id="{87D3948D-F46C-42B9-AE00-6F898B6D76C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4464000" y="1738815"/>
            <a:ext cx="3114000" cy="216658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2" name="Tijdelijke aanduiding voor inhoud 2">
            <a:extLst>
              <a:ext uri="{FF2B5EF4-FFF2-40B4-BE49-F238E27FC236}">
                <a16:creationId xmlns:a16="http://schemas.microsoft.com/office/drawing/2014/main" id="{F82C27C9-9ED8-494B-B4AF-A5DC947D814A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8028000" y="4996206"/>
            <a:ext cx="3114000" cy="108779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" name="Tijdelijke aanduiding voor tekst 11">
            <a:extLst>
              <a:ext uri="{FF2B5EF4-FFF2-40B4-BE49-F238E27FC236}">
                <a16:creationId xmlns:a16="http://schemas.microsoft.com/office/drawing/2014/main" id="{95C4834A-A3C0-434B-91A5-071A0E6D693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028000" y="4553188"/>
            <a:ext cx="3114000" cy="279400"/>
          </a:xfrm>
        </p:spPr>
        <p:txBody>
          <a:bodyPr/>
          <a:lstStyle>
            <a:lvl1pPr marL="0" indent="0">
              <a:buNone/>
              <a:defRPr sz="14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ijdelijke aanduiding voor tekst 8">
            <a:extLst>
              <a:ext uri="{FF2B5EF4-FFF2-40B4-BE49-F238E27FC236}">
                <a16:creationId xmlns:a16="http://schemas.microsoft.com/office/drawing/2014/main" id="{8FF9EE87-7EEC-4674-AB00-2FCF0F80F25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028000" y="4264156"/>
            <a:ext cx="3114000" cy="279400"/>
          </a:xfrm>
        </p:spPr>
        <p:txBody>
          <a:bodyPr anchor="b" anchorCtr="0"/>
          <a:lstStyle>
            <a:lvl1pPr marL="0" indent="0">
              <a:buNone/>
              <a:defRPr sz="1800" b="1" cap="all" baseline="0"/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ijdelijke aanduiding voor afbeelding 12">
            <a:extLst>
              <a:ext uri="{FF2B5EF4-FFF2-40B4-BE49-F238E27FC236}">
                <a16:creationId xmlns:a16="http://schemas.microsoft.com/office/drawing/2014/main" id="{04FA132A-C6ED-496C-8BF8-A31E41B7952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8028000" y="1738815"/>
            <a:ext cx="3114000" cy="216658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337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239201"/>
            <a:ext cx="10242000" cy="2448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0180-D71B-468E-9AC9-D4B3F5DE2CA0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C7F0FA37-5B4C-425A-9A75-095FC56C01E6}"/>
              </a:ext>
            </a:extLst>
          </p:cNvPr>
          <p:cNvCxnSpPr/>
          <p:nvPr userDrawn="1"/>
        </p:nvCxnSpPr>
        <p:spPr>
          <a:xfrm>
            <a:off x="900000" y="4992914"/>
            <a:ext cx="102420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5248C066-E44A-4ADE-A595-A7DE80584410}"/>
              </a:ext>
            </a:extLst>
          </p:cNvPr>
          <p:cNvCxnSpPr/>
          <p:nvPr userDrawn="1"/>
        </p:nvCxnSpPr>
        <p:spPr>
          <a:xfrm>
            <a:off x="900000" y="6084000"/>
            <a:ext cx="102420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39054352-67A2-4227-8592-1F698B03454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065321" y="5265996"/>
            <a:ext cx="9076679" cy="55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CFCFE0E-46F1-4644-9B68-E3F76CA66D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1320" y="5288972"/>
            <a:ext cx="571274" cy="51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/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000" y="1757611"/>
            <a:ext cx="6678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32F81631-5CAE-4D6A-AA8A-1D6C2E8F111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0"/>
            <a:ext cx="4013999" cy="686085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4000" y="2941865"/>
            <a:ext cx="6678000" cy="31421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559C2-76A2-42DC-A8AD-F1B287CC9F77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24000" y="6442760"/>
            <a:ext cx="3600000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64000" y="6442760"/>
            <a:ext cx="360000" cy="127000"/>
          </a:xfrm>
        </p:spPr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64000" y="2166762"/>
            <a:ext cx="6678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804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1757611"/>
            <a:ext cx="10242000" cy="355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53800-5204-430B-9B3A-2976C183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773399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D573AB-891F-4994-BDE2-C9321690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9BE9-769E-495A-BF5A-4DCE9710A4A3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DB1DA-0852-4064-8B8B-12B19C4B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3" cy="127000"/>
          </a:xfrm>
        </p:spPr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2DC3D4-188E-4BFE-A4AD-51F76E91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4D6EC4B-832B-4E9C-BBFB-DF03DC60F6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2166762"/>
            <a:ext cx="10242000" cy="279400"/>
          </a:xfrm>
        </p:spPr>
        <p:txBody>
          <a:bodyPr/>
          <a:lstStyle>
            <a:lvl1pPr marL="0" indent="0">
              <a:buNone/>
              <a:defRPr sz="1800" b="0">
                <a:solidFill>
                  <a:srgbClr val="00758C"/>
                </a:solidFill>
              </a:defRPr>
            </a:lvl1pPr>
            <a:lvl2pPr marL="1800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ijdelijke aanduiding voor inhoud 2">
            <a:extLst>
              <a:ext uri="{FF2B5EF4-FFF2-40B4-BE49-F238E27FC236}">
                <a16:creationId xmlns:a16="http://schemas.microsoft.com/office/drawing/2014/main" id="{9804E3BF-E708-4039-B54F-74300693B39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464000" y="2773399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9C660787-23D3-4A9F-A0D4-10720E34EDC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028000" y="2773398"/>
            <a:ext cx="3114000" cy="33106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>
                <a:srgbClr val="00758C"/>
              </a:buClr>
              <a:defRPr sz="1200"/>
            </a:lvl1pPr>
            <a:lvl2pPr>
              <a:lnSpc>
                <a:spcPct val="100000"/>
              </a:lnSpc>
              <a:buClr>
                <a:srgbClr val="00758C"/>
              </a:buClr>
              <a:defRPr sz="1200"/>
            </a:lvl2pPr>
            <a:lvl3pPr>
              <a:lnSpc>
                <a:spcPct val="100000"/>
              </a:lnSpc>
              <a:buClr>
                <a:srgbClr val="00758C"/>
              </a:buClr>
              <a:defRPr sz="1200"/>
            </a:lvl3pPr>
            <a:lvl4pPr>
              <a:lnSpc>
                <a:spcPct val="100000"/>
              </a:lnSpc>
              <a:buClr>
                <a:srgbClr val="00758C"/>
              </a:buClr>
              <a:defRPr sz="1200"/>
            </a:lvl4pPr>
            <a:lvl5pPr>
              <a:lnSpc>
                <a:spcPct val="100000"/>
              </a:lnSpc>
              <a:buClr>
                <a:srgbClr val="00758C"/>
              </a:buCl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809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du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F67F49D-BD58-448C-8B33-7B5D9DAE3B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36B4139-9303-4094-8D35-408BDB5992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2F51E-045B-4754-B7D8-F863FD1155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604"/>
          <a:stretch/>
        </p:blipFill>
        <p:spPr>
          <a:xfrm>
            <a:off x="8039953" y="1728000"/>
            <a:ext cx="4152046" cy="513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39CFBE-1343-409F-A953-06462C109009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8650514" y="2732331"/>
            <a:ext cx="2491486" cy="1143000"/>
          </a:xfrm>
        </p:spPr>
        <p:txBody>
          <a:bodyPr anchor="t" anchorCtr="0"/>
          <a:lstStyle>
            <a:lvl1pPr>
              <a:lnSpc>
                <a:spcPts val="3000"/>
              </a:lnSpc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9B8B02D-0163-4725-A29A-0819952C645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800" y="5432400"/>
            <a:ext cx="2019600" cy="672907"/>
          </a:xfrm>
          <a:prstGeom prst="rect">
            <a:avLst/>
          </a:prstGeom>
        </p:spPr>
      </p:pic>
      <p:sp>
        <p:nvSpPr>
          <p:cNvPr id="27" name="Tijdelijke aanduiding voor afbeelding 26">
            <a:extLst>
              <a:ext uri="{FF2B5EF4-FFF2-40B4-BE49-F238E27FC236}">
                <a16:creationId xmlns:a16="http://schemas.microsoft.com/office/drawing/2014/main" id="{CCCCEDC7-E240-491E-9DEC-F4AF1AB73F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1728000 h 6858000"/>
              <a:gd name="connsiteX3" fmla="*/ 8655112 w 12191999"/>
              <a:gd name="connsiteY3" fmla="*/ 1728000 h 6858000"/>
              <a:gd name="connsiteX4" fmla="*/ 8045689 w 12191999"/>
              <a:gd name="connsiteY4" fmla="*/ 2337423 h 6858000"/>
              <a:gd name="connsiteX5" fmla="*/ 8045689 w 12191999"/>
              <a:gd name="connsiteY5" fmla="*/ 6858000 h 6858000"/>
              <a:gd name="connsiteX6" fmla="*/ 0 w 1219199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1728000"/>
                </a:lnTo>
                <a:lnTo>
                  <a:pt x="8655112" y="1728000"/>
                </a:lnTo>
                <a:lnTo>
                  <a:pt x="8045689" y="2337423"/>
                </a:lnTo>
                <a:lnTo>
                  <a:pt x="80456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015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8B7756E-7BEF-4790-98FE-26E206760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693368"/>
            <a:ext cx="6678000" cy="35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style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1A09AE-E340-4912-922D-27EBB59348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54510" y="6444000"/>
            <a:ext cx="2055179" cy="127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000"/>
              </a:lnSpc>
              <a:defRPr sz="900" b="0" i="0">
                <a:solidFill>
                  <a:srgbClr val="C1BFC0"/>
                </a:solidFill>
                <a:latin typeface="Calibri" panose="020F0502020204030204" pitchFamily="34" charset="0"/>
              </a:defRPr>
            </a:lvl1pPr>
          </a:lstStyle>
          <a:p>
            <a:fld id="{B3E17EF2-8738-44DA-9C80-9A5A4DB42841}" type="datetime4">
              <a:rPr lang="en-US" smtClean="0"/>
              <a:pPr/>
              <a:t>September 22, 2025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AF25DE-B65F-4258-88A2-BB98A3537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62958" y="6442760"/>
            <a:ext cx="6315042" cy="127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000"/>
              </a:lnSpc>
              <a:defRPr sz="900" b="0" i="0">
                <a:solidFill>
                  <a:srgbClr val="C1BFC0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Title of the presentation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CCC0F7-DDCD-433D-A730-2EACA01F4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2958" y="6442760"/>
            <a:ext cx="360000" cy="127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000"/>
              </a:lnSpc>
              <a:defRPr sz="900" b="0" i="0">
                <a:solidFill>
                  <a:srgbClr val="C1BFC0"/>
                </a:solidFill>
                <a:latin typeface="Calibri" panose="020F0502020204030204" pitchFamily="34" charset="0"/>
              </a:defRPr>
            </a:lvl1pPr>
          </a:lstStyle>
          <a:p>
            <a:fld id="{848C0F16-FDFC-4CEC-9C8F-17E6424D6C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74D3869-BBD8-49CD-B875-49956C1E6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2959" y="2237557"/>
            <a:ext cx="10239041" cy="38464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 style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407D4BD4-7E38-48CC-B5CA-4D0B98869480}"/>
              </a:ext>
            </a:extLst>
          </p:cNvPr>
          <p:cNvSpPr txBox="1"/>
          <p:nvPr userDrawn="1"/>
        </p:nvSpPr>
        <p:spPr>
          <a:xfrm>
            <a:off x="7938001" y="6444000"/>
            <a:ext cx="2106000" cy="1282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sz="900" b="0" i="0" noProof="1">
                <a:solidFill>
                  <a:srgbClr val="C1BFC0"/>
                </a:solidFill>
                <a:latin typeface="Calibri" panose="020F0502020204030204" pitchFamily="34" charset="0"/>
              </a:rPr>
              <a:t>© </a:t>
            </a:r>
            <a:fld id="{2C993B73-032C-184A-AB8A-D95D0696D490}" type="datetimeyyyy">
              <a:rPr lang="en-US" sz="900" b="0" i="0" noProof="1" smtClean="0">
                <a:solidFill>
                  <a:srgbClr val="C1BFC0"/>
                </a:solidFill>
                <a:latin typeface="Calibri" panose="020F0502020204030204" pitchFamily="34" charset="0"/>
              </a:rPr>
              <a:t>2025</a:t>
            </a:fld>
            <a:r>
              <a:rPr lang="en-US" sz="900" b="0" i="0" noProof="1">
                <a:solidFill>
                  <a:srgbClr val="C1BFC0"/>
                </a:solidFill>
                <a:latin typeface="Calibri" panose="020F0502020204030204" pitchFamily="34" charset="0"/>
              </a:rPr>
              <a:t> Malvern Panalytical    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29091EC-9C06-4697-92E7-80D36685F485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400" y="684000"/>
            <a:ext cx="2019600" cy="67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56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6" r:id="rId4"/>
    <p:sldLayoutId id="2147483677" r:id="rId5"/>
    <p:sldLayoutId id="2147483658" r:id="rId6"/>
    <p:sldLayoutId id="2147483651" r:id="rId7"/>
    <p:sldLayoutId id="2147483652" r:id="rId8"/>
    <p:sldLayoutId id="2147483698" r:id="rId9"/>
    <p:sldLayoutId id="2147483700" r:id="rId10"/>
    <p:sldLayoutId id="2147483702" r:id="rId11"/>
    <p:sldLayoutId id="2147483659" r:id="rId12"/>
    <p:sldLayoutId id="2147483694" r:id="rId13"/>
    <p:sldLayoutId id="2147483653" r:id="rId14"/>
    <p:sldLayoutId id="2147483654" r:id="rId15"/>
    <p:sldLayoutId id="2147483656" r:id="rId16"/>
    <p:sldLayoutId id="2147483657" r:id="rId17"/>
    <p:sldLayoutId id="2147483655" r:id="rId18"/>
    <p:sldLayoutId id="2147483703" r:id="rId19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0" i="0" kern="1200" cap="none" baseline="0">
          <a:solidFill>
            <a:srgbClr val="00000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00758C"/>
        </a:buClr>
        <a:buSzPct val="80000"/>
        <a:buFont typeface="Arial" panose="020B0604020202020204" pitchFamily="34" charset="0"/>
        <a:buChar char="•"/>
        <a:defRPr sz="2000" b="0" i="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00758C"/>
        </a:buClr>
        <a:buSzPct val="80000"/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00758C"/>
        </a:buClr>
        <a:buSzPct val="80000"/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00758C"/>
        </a:buClr>
        <a:buSzPct val="80000"/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00758C"/>
        </a:buClr>
        <a:buSzPct val="80000"/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oleObject" Target="../embeddings/oleObject8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0BBDB-8341-4831-B961-FB2EFACED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000" y="2076107"/>
            <a:ext cx="9590914" cy="812800"/>
          </a:xfrm>
        </p:spPr>
        <p:txBody>
          <a:bodyPr/>
          <a:lstStyle/>
          <a:p>
            <a:r>
              <a:rPr lang="en-GB" dirty="0"/>
              <a:t>25 years of working with the </a:t>
            </a:r>
            <a:r>
              <a:rPr lang="en-GB" dirty="0" err="1"/>
              <a:t>Medipx</a:t>
            </a:r>
            <a:r>
              <a:rPr lang="en-GB" dirty="0"/>
              <a:t> collaborations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AB73B6-9A63-424A-A180-EB4D352348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Roelof de Vries</a:t>
            </a:r>
          </a:p>
          <a:p>
            <a:r>
              <a:rPr lang="en-GB" dirty="0"/>
              <a:t>23</a:t>
            </a:r>
            <a:r>
              <a:rPr lang="en-GB" baseline="30000" dirty="0"/>
              <a:t>th</a:t>
            </a:r>
            <a:r>
              <a:rPr lang="en-GB" dirty="0"/>
              <a:t> September 2025</a:t>
            </a:r>
          </a:p>
        </p:txBody>
      </p:sp>
      <p:pic>
        <p:nvPicPr>
          <p:cNvPr id="5" name="Picture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A5706869-CD64-4FFF-A8D0-2A4414FC3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" b="99"/>
          <a:stretch>
            <a:fillRect/>
          </a:stretch>
        </p:blipFill>
        <p:spPr bwMode="ltGray">
          <a:xfrm>
            <a:off x="1" y="3877294"/>
            <a:ext cx="12191999" cy="2974767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899746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2BAD8-86F9-E8BD-CC00-44F4FDDCA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vs strip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E170F-7C05-4A3B-E38D-F186EEC59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D554E-DB4D-1BF8-9F88-4DAAD3DC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646C1-FC29-3D96-559C-8ACF8688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10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37B2CE7-E426-D964-17E6-01C30D9B3E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048BE893-6752-2613-8B1E-08D9066272D7}"/>
              </a:ext>
            </a:extLst>
          </p:cNvPr>
          <p:cNvSpPr txBox="1">
            <a:spLocks/>
          </p:cNvSpPr>
          <p:nvPr/>
        </p:nvSpPr>
        <p:spPr>
          <a:xfrm>
            <a:off x="6052242" y="7404469"/>
            <a:ext cx="1905000" cy="4572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lnSpc>
                <a:spcPts val="1000"/>
              </a:lnSpc>
              <a:defRPr sz="900" b="0" i="0" kern="1200">
                <a:solidFill>
                  <a:srgbClr val="C1BFC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F877E9-3B2A-4C53-A954-338AE2F59471}" type="datetime1">
              <a:rPr lang="en-GB" altLang="en-US" smtClean="0"/>
              <a:pPr/>
              <a:t>22/09/2025</a:t>
            </a:fld>
            <a:endParaRPr lang="en-GB" altLang="en-US" sz="140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4554B4F-8D53-F9B0-D56C-BB68C515F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592" y="2429244"/>
            <a:ext cx="5472113" cy="373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7B0E2F33-7418-14F6-9DC9-15D3504E0A50}"/>
              </a:ext>
            </a:extLst>
          </p:cNvPr>
          <p:cNvSpPr txBox="1">
            <a:spLocks noChangeArrowheads="1"/>
          </p:cNvSpPr>
          <p:nvPr/>
        </p:nvSpPr>
        <p:spPr>
          <a:xfrm>
            <a:off x="2242242" y="1994269"/>
            <a:ext cx="8686800" cy="457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1" i="0" kern="1200" cap="none" baseline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altLang="en-US" sz="2600"/>
              <a:t>PIXcel 3D, 2D scan with pointfocus setup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A221BA92-6B86-9A39-6937-EB67DE1CA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0017" y="3140444"/>
            <a:ext cx="2417763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dirty="0">
                <a:solidFill>
                  <a:srgbClr val="FF0000"/>
                </a:solidFill>
                <a:latin typeface="Tahoma" panose="020B0604030504040204" pitchFamily="34" charset="0"/>
              </a:rPr>
              <a:t>1D adding</a:t>
            </a:r>
          </a:p>
          <a:p>
            <a:pPr algn="l"/>
            <a:r>
              <a:rPr lang="en-US" altLang="en-US" dirty="0">
                <a:solidFill>
                  <a:srgbClr val="008000"/>
                </a:solidFill>
                <a:latin typeface="Tahoma" panose="020B0604030504040204" pitchFamily="34" charset="0"/>
              </a:rPr>
              <a:t>2D integration (XRD2DScan)</a:t>
            </a:r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F32A495C-F643-A3C9-0FD4-0C3A60817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705" y="2522142"/>
            <a:ext cx="4319588" cy="213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26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BE8B1-1D38-4632-7CE0-9634845B2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dirty="0"/>
              <a:t>Midefix DK178860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A33BE-7927-F697-6A2C-BA1D7F1EF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08F0F-6C46-AB59-09C4-E370DEF4F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8B62E-6200-C222-533F-C6F1B8764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557D8-0741-5CBD-37A1-DB11450A4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11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D2EE18B-B6BC-ED08-A453-F0A74B7C7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X-ray tube focus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8E72787-2047-3EF5-A24B-5469976B686F}"/>
              </a:ext>
            </a:extLst>
          </p:cNvPr>
          <p:cNvSpPr txBox="1">
            <a:spLocks noChangeArrowheads="1"/>
          </p:cNvSpPr>
          <p:nvPr/>
        </p:nvSpPr>
        <p:spPr>
          <a:xfrm>
            <a:off x="263525" y="938213"/>
            <a:ext cx="9988550" cy="4699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1" i="0" kern="1200" cap="none" baseline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marL="628650" indent="-628650"/>
            <a:endParaRPr lang="en-US" altLang="en-US" sz="2900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A1EE7D69-954F-7CD3-AB01-DE2F43EB8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44675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48AED8F3-C548-6F8D-02BB-66F3C18FB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44675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950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00A52-21D1-D3CD-E807-67AE5035F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02E68-80E1-3DB2-EE40-DE63FCDB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5BF07-CDF4-FEBF-9C5B-FDF24BFBB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D4CBC-7202-DC68-D321-07866FC4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12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6047737-E717-8EAB-5572-0540CE0C67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5B3765E-B98A-A560-2CD9-BD7418852B42}"/>
              </a:ext>
            </a:extLst>
          </p:cNvPr>
          <p:cNvSpPr txBox="1">
            <a:spLocks noChangeArrowheads="1"/>
          </p:cNvSpPr>
          <p:nvPr/>
        </p:nvSpPr>
        <p:spPr>
          <a:xfrm>
            <a:off x="874543" y="1082352"/>
            <a:ext cx="3200400" cy="1752600"/>
          </a:xfrm>
          <a:prstGeom prst="rect">
            <a:avLst/>
          </a:prstGeom>
          <a:noFill/>
          <a:ln/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00758C"/>
              </a:buClr>
              <a:buSzPct val="80000"/>
              <a:buFont typeface="Arial" panose="020B0604020202020204" pitchFamily="34" charset="0"/>
              <a:buChar char="•"/>
              <a:defRPr sz="2000" b="0" i="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00758C"/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00758C"/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00758C"/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00758C"/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EXPOSURE at </a:t>
            </a:r>
            <a:r>
              <a:rPr lang="en-US" altLang="en-US" dirty="0" err="1"/>
              <a:t>Panalytical</a:t>
            </a:r>
            <a:endParaRPr lang="en-US" altLang="en-US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F9350448-DAC6-4F1E-4DF9-9793F7401294}"/>
              </a:ext>
            </a:extLst>
          </p:cNvPr>
          <p:cNvSpPr txBox="1">
            <a:spLocks noChangeArrowheads="1"/>
          </p:cNvSpPr>
          <p:nvPr/>
        </p:nvSpPr>
        <p:spPr>
          <a:xfrm>
            <a:off x="900000" y="465940"/>
            <a:ext cx="8153400" cy="457200"/>
          </a:xfrm>
          <a:prstGeom prst="rect">
            <a:avLst/>
          </a:prstGeom>
          <a:noFill/>
          <a:ln/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1" i="0" kern="1200" cap="none" baseline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altLang="en-US" dirty="0"/>
              <a:t>BACKGROUND in  Medipix2 CHIP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25D58707-009B-92FA-EBD9-B47CAA6DA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486" y="1132110"/>
            <a:ext cx="5181600" cy="515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7">
            <a:extLst>
              <a:ext uri="{FF2B5EF4-FFF2-40B4-BE49-F238E27FC236}">
                <a16:creationId xmlns:a16="http://schemas.microsoft.com/office/drawing/2014/main" id="{E555FBCB-8447-FB0A-66C8-45E30C6F8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1780422"/>
            <a:ext cx="3052763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TRACK over ~ 140 PIXELS</a:t>
            </a:r>
          </a:p>
          <a:p>
            <a:endParaRPr lang="en-US" altLang="en-US" dirty="0"/>
          </a:p>
          <a:p>
            <a:r>
              <a:rPr lang="en-US" altLang="en-US" dirty="0"/>
              <a:t>RADIUS of CURVATURE</a:t>
            </a:r>
          </a:p>
          <a:p>
            <a:r>
              <a:rPr lang="en-US" altLang="en-US" dirty="0"/>
              <a:t>r = 6.9 mm </a:t>
            </a:r>
          </a:p>
          <a:p>
            <a:r>
              <a:rPr lang="en-US" altLang="en-US" dirty="0"/>
              <a:t>PROBABLY MUON</a:t>
            </a:r>
          </a:p>
          <a:p>
            <a:r>
              <a:rPr lang="en-US" altLang="en-US" dirty="0"/>
              <a:t>BENT by EARTH FIELD ?</a:t>
            </a:r>
          </a:p>
          <a:p>
            <a:endParaRPr lang="en-US" altLang="en-US" dirty="0"/>
          </a:p>
          <a:p>
            <a:r>
              <a:rPr lang="en-US" altLang="en-US" dirty="0"/>
              <a:t>B = 5 x 10</a:t>
            </a:r>
            <a:r>
              <a:rPr lang="en-US" altLang="en-US" baseline="30000" dirty="0"/>
              <a:t>-5</a:t>
            </a:r>
            <a:r>
              <a:rPr lang="en-US" altLang="en-US" dirty="0"/>
              <a:t> T</a:t>
            </a:r>
          </a:p>
          <a:p>
            <a:r>
              <a:rPr lang="en-US" altLang="en-US" dirty="0"/>
              <a:t>p =  0.3 B r    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--&gt;  momentum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 p ~ 100 eV   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 (not possible ?? 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10 MeV </a:t>
            </a:r>
            <a:r>
              <a:rPr lang="en-US" altLang="en-US" dirty="0">
                <a:solidFill>
                  <a:schemeClr val="hlink"/>
                </a:solidFill>
                <a:latin typeface="Helvetica" panose="020B0604020202020204" pitchFamily="34" charset="0"/>
              </a:rPr>
              <a:t>µ</a:t>
            </a:r>
            <a:r>
              <a:rPr lang="en-US" altLang="en-US" dirty="0">
                <a:solidFill>
                  <a:schemeClr val="hlink"/>
                </a:solidFill>
              </a:rPr>
              <a:t> has range ~5 mm)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(in reality field higher ?)</a:t>
            </a:r>
          </a:p>
        </p:txBody>
      </p:sp>
    </p:spTree>
    <p:extLst>
      <p:ext uri="{BB962C8B-B14F-4D97-AF65-F5344CB8AC3E}">
        <p14:creationId xmlns:p14="http://schemas.microsoft.com/office/powerpoint/2010/main" val="3453246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6FDAF-4326-D888-E23D-1C31C873A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0E02F-DC4B-EAC5-F458-B9885401D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642257"/>
            <a:ext cx="8276657" cy="406711"/>
          </a:xfrm>
        </p:spPr>
        <p:txBody>
          <a:bodyPr/>
          <a:lstStyle/>
          <a:p>
            <a:r>
              <a:rPr lang="en-US" altLang="en-US" dirty="0"/>
              <a:t>Threshold scan to detect noise level of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91E5A-7437-E877-75F1-8CCC9C70F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AE627-30BC-ECDE-A62E-93C10573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CB1D9-AE42-E467-56B1-7E53325E3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13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919447-5880-A506-B397-541FF10BCA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dirty="0"/>
              <a:t>pixel (threshold = 5)</a:t>
            </a:r>
            <a:endParaRPr lang="en-US" dirty="0"/>
          </a:p>
        </p:txBody>
      </p:sp>
      <p:graphicFrame>
        <p:nvGraphicFramePr>
          <p:cNvPr id="12" name="Object 6">
            <a:extLst>
              <a:ext uri="{FF2B5EF4-FFF2-40B4-BE49-F238E27FC236}">
                <a16:creationId xmlns:a16="http://schemas.microsoft.com/office/drawing/2014/main" id="{6F034837-0567-0D6F-32CE-DC0F468DA346}"/>
              </a:ext>
            </a:extLst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612775" y="2563813"/>
          <a:ext cx="4568825" cy="261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4905248" imgH="2809783" progId="Excel.Chart.8">
                  <p:embed/>
                </p:oleObj>
              </mc:Choice>
              <mc:Fallback>
                <p:oleObj name="Chart" r:id="rId2" imgW="4905248" imgH="2809783" progId="Excel.Chart.8">
                  <p:embed/>
                  <p:pic>
                    <p:nvPicPr>
                      <p:cNvPr id="12" name="Object 6">
                        <a:extLst>
                          <a:ext uri="{FF2B5EF4-FFF2-40B4-BE49-F238E27FC236}">
                            <a16:creationId xmlns:a16="http://schemas.microsoft.com/office/drawing/2014/main" id="{6F034837-0567-0D6F-32CE-DC0F468DA3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2563813"/>
                        <a:ext cx="4568825" cy="2617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8">
            <a:extLst>
              <a:ext uri="{FF2B5EF4-FFF2-40B4-BE49-F238E27FC236}">
                <a16:creationId xmlns:a16="http://schemas.microsoft.com/office/drawing/2014/main" id="{7BEEF2BE-1CE9-522B-4200-AD4A63286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997075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(45,45)</a:t>
            </a:r>
          </a:p>
        </p:txBody>
      </p:sp>
      <p:graphicFrame>
        <p:nvGraphicFramePr>
          <p:cNvPr id="14" name="Object 10">
            <a:extLst>
              <a:ext uri="{FF2B5EF4-FFF2-40B4-BE49-F238E27FC236}">
                <a16:creationId xmlns:a16="http://schemas.microsoft.com/office/drawing/2014/main" id="{CF9A8768-C0AD-CBD6-E54B-7345AEE592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0" y="2563813"/>
          <a:ext cx="4568825" cy="261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4905248" imgH="2809783" progId="Excel.Chart.8">
                  <p:embed/>
                </p:oleObj>
              </mc:Choice>
              <mc:Fallback>
                <p:oleObj name="Chart" r:id="rId4" imgW="4905248" imgH="2809783" progId="Excel.Chart.8">
                  <p:embed/>
                  <p:pic>
                    <p:nvPicPr>
                      <p:cNvPr id="14" name="Object 10">
                        <a:extLst>
                          <a:ext uri="{FF2B5EF4-FFF2-40B4-BE49-F238E27FC236}">
                            <a16:creationId xmlns:a16="http://schemas.microsoft.com/office/drawing/2014/main" id="{CF9A8768-C0AD-CBD6-E54B-7345AEE592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563813"/>
                        <a:ext cx="4568825" cy="2617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2">
            <a:extLst>
              <a:ext uri="{FF2B5EF4-FFF2-40B4-BE49-F238E27FC236}">
                <a16:creationId xmlns:a16="http://schemas.microsoft.com/office/drawing/2014/main" id="{558B2AD1-88F0-B4A5-3AD7-D06DE5792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997075"/>
            <a:ext cx="335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(100,100)</a:t>
            </a:r>
          </a:p>
        </p:txBody>
      </p:sp>
    </p:spTree>
    <p:extLst>
      <p:ext uri="{BB962C8B-B14F-4D97-AF65-F5344CB8AC3E}">
        <p14:creationId xmlns:p14="http://schemas.microsoft.com/office/powerpoint/2010/main" val="3251158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730C6-1F4B-6C51-79BE-07BAF32C5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1F6D7-063E-C789-3470-8342648C8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642257"/>
            <a:ext cx="8276657" cy="406711"/>
          </a:xfrm>
        </p:spPr>
        <p:txBody>
          <a:bodyPr/>
          <a:lstStyle/>
          <a:p>
            <a:r>
              <a:rPr lang="en-US" altLang="en-US" dirty="0"/>
              <a:t>Threshold scan to detect noise level of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AD038-A3C8-50E2-01C7-B5BEAD160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E090A-7A89-BE96-F56D-635C2D2DA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B371A-5342-6ADB-3DB8-29E16B733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14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3F14BC-FB1C-7959-CC63-DBD3747C9C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dirty="0"/>
              <a:t>pixel (threshold = 5)</a:t>
            </a:r>
            <a:endParaRPr lang="en-US" dirty="0"/>
          </a:p>
        </p:txBody>
      </p:sp>
      <p:graphicFrame>
        <p:nvGraphicFramePr>
          <p:cNvPr id="12" name="Object 4">
            <a:extLst>
              <a:ext uri="{FF2B5EF4-FFF2-40B4-BE49-F238E27FC236}">
                <a16:creationId xmlns:a16="http://schemas.microsoft.com/office/drawing/2014/main" id="{8251E55A-4EE7-518D-1E73-3447BD8FDA8E}"/>
              </a:ext>
            </a:extLst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612775" y="2638425"/>
          <a:ext cx="4568825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200812" imgH="2809783" progId="Excel.Chart.8">
                  <p:embed/>
                </p:oleObj>
              </mc:Choice>
              <mc:Fallback>
                <p:oleObj name="Chart" r:id="rId2" imgW="5200812" imgH="2809783" progId="Excel.Chart.8">
                  <p:embed/>
                  <p:pic>
                    <p:nvPicPr>
                      <p:cNvPr id="12" name="Object 4">
                        <a:extLst>
                          <a:ext uri="{FF2B5EF4-FFF2-40B4-BE49-F238E27FC236}">
                            <a16:creationId xmlns:a16="http://schemas.microsoft.com/office/drawing/2014/main" id="{8251E55A-4EE7-518D-1E73-3447BD8FDA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2638425"/>
                        <a:ext cx="4568825" cy="246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6">
            <a:extLst>
              <a:ext uri="{FF2B5EF4-FFF2-40B4-BE49-F238E27FC236}">
                <a16:creationId xmlns:a16="http://schemas.microsoft.com/office/drawing/2014/main" id="{ACFEAB36-CD9B-ECB1-378B-229E7B76A9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73275"/>
            <a:ext cx="411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(12,34)</a:t>
            </a:r>
          </a:p>
        </p:txBody>
      </p:sp>
      <p:graphicFrame>
        <p:nvGraphicFramePr>
          <p:cNvPr id="14" name="Object 9">
            <a:extLst>
              <a:ext uri="{FF2B5EF4-FFF2-40B4-BE49-F238E27FC236}">
                <a16:creationId xmlns:a16="http://schemas.microsoft.com/office/drawing/2014/main" id="{4CBCEDF5-7E4F-712D-DB0D-F40D3A1C45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536353"/>
              </p:ext>
            </p:extLst>
          </p:nvPr>
        </p:nvGraphicFramePr>
        <p:xfrm>
          <a:off x="5334000" y="2682875"/>
          <a:ext cx="45688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5886519" imgH="2809783" progId="Excel.Chart.8">
                  <p:embed/>
                </p:oleObj>
              </mc:Choice>
              <mc:Fallback>
                <p:oleObj name="Chart" r:id="rId4" imgW="5886519" imgH="2809783" progId="Excel.Chart.8">
                  <p:embed/>
                  <p:pic>
                    <p:nvPicPr>
                      <p:cNvPr id="14" name="Object 9">
                        <a:extLst>
                          <a:ext uri="{FF2B5EF4-FFF2-40B4-BE49-F238E27FC236}">
                            <a16:creationId xmlns:a16="http://schemas.microsoft.com/office/drawing/2014/main" id="{4CBCEDF5-7E4F-712D-DB0D-F40D3A1C45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682875"/>
                        <a:ext cx="456882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1">
            <a:extLst>
              <a:ext uri="{FF2B5EF4-FFF2-40B4-BE49-F238E27FC236}">
                <a16:creationId xmlns:a16="http://schemas.microsoft.com/office/drawing/2014/main" id="{6159956B-EBF9-BEBF-5FE9-23F8C187E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149475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(34,56)</a:t>
            </a:r>
          </a:p>
        </p:txBody>
      </p:sp>
    </p:spTree>
    <p:extLst>
      <p:ext uri="{BB962C8B-B14F-4D97-AF65-F5344CB8AC3E}">
        <p14:creationId xmlns:p14="http://schemas.microsoft.com/office/powerpoint/2010/main" val="1214420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ACA47-F5EF-F83D-57A6-0DAE3770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642257"/>
            <a:ext cx="8276657" cy="406711"/>
          </a:xfrm>
        </p:spPr>
        <p:txBody>
          <a:bodyPr/>
          <a:lstStyle/>
          <a:p>
            <a:r>
              <a:rPr lang="en-US" altLang="en-US" dirty="0"/>
              <a:t>Threshold scan to detect noise level of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1B1A7-CCBC-04BA-9938-C9874B84E5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AE2A5-D0FF-14F2-4B47-CE7FB1446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F8D6D-6ACD-96E2-150A-506819FA4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F5578-E59A-A6F5-EF65-4374C642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15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822228-5C96-18A9-A0CB-806031C137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dirty="0"/>
              <a:t>pixel (threshold = 5)</a:t>
            </a:r>
            <a:endParaRPr lang="en-US" dirty="0"/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2357717B-DC6E-B2AF-861B-D83F411959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826219"/>
              </p:ext>
            </p:extLst>
          </p:nvPr>
        </p:nvGraphicFramePr>
        <p:xfrm>
          <a:off x="1320343" y="2781300"/>
          <a:ext cx="456882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886519" imgH="2809783" progId="Excel.Chart.8">
                  <p:embed/>
                </p:oleObj>
              </mc:Choice>
              <mc:Fallback>
                <p:oleObj name="Chart" r:id="rId2" imgW="5886519" imgH="2809783" progId="Excel.Chart.8">
                  <p:embed/>
                  <p:pic>
                    <p:nvPicPr>
                      <p:cNvPr id="8" name="Object 4">
                        <a:extLst>
                          <a:ext uri="{FF2B5EF4-FFF2-40B4-BE49-F238E27FC236}">
                            <a16:creationId xmlns:a16="http://schemas.microsoft.com/office/drawing/2014/main" id="{2357717B-DC6E-B2AF-861B-D83F411959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0343" y="2781300"/>
                        <a:ext cx="4568825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7">
            <a:extLst>
              <a:ext uri="{FF2B5EF4-FFF2-40B4-BE49-F238E27FC236}">
                <a16:creationId xmlns:a16="http://schemas.microsoft.com/office/drawing/2014/main" id="{091E1C86-66DA-C3CD-8EAA-B0D995225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368" y="2277269"/>
            <a:ext cx="1177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Pixel (88,68)</a:t>
            </a:r>
          </a:p>
        </p:txBody>
      </p:sp>
      <p:graphicFrame>
        <p:nvGraphicFramePr>
          <p:cNvPr id="10" name="Object 11">
            <a:extLst>
              <a:ext uri="{FF2B5EF4-FFF2-40B4-BE49-F238E27FC236}">
                <a16:creationId xmlns:a16="http://schemas.microsoft.com/office/drawing/2014/main" id="{6DBAE930-AE86-42ED-CB3D-42282C3B2F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892605"/>
              </p:ext>
            </p:extLst>
          </p:nvPr>
        </p:nvGraphicFramePr>
        <p:xfrm>
          <a:off x="6041568" y="2832894"/>
          <a:ext cx="456882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5886519" imgH="2809783" progId="Excel.Chart.8">
                  <p:embed/>
                </p:oleObj>
              </mc:Choice>
              <mc:Fallback>
                <p:oleObj name="Chart" r:id="rId4" imgW="5886519" imgH="2809783" progId="Excel.Chart.8">
                  <p:embed/>
                  <p:pic>
                    <p:nvPicPr>
                      <p:cNvPr id="10" name="Object 11">
                        <a:extLst>
                          <a:ext uri="{FF2B5EF4-FFF2-40B4-BE49-F238E27FC236}">
                            <a16:creationId xmlns:a16="http://schemas.microsoft.com/office/drawing/2014/main" id="{6DBAE930-AE86-42ED-CB3D-42282C3B2F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1568" y="2832894"/>
                        <a:ext cx="4568825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3">
            <a:extLst>
              <a:ext uri="{FF2B5EF4-FFF2-40B4-BE49-F238E27FC236}">
                <a16:creationId xmlns:a16="http://schemas.microsoft.com/office/drawing/2014/main" id="{BC05A3DB-40DE-47E9-5A80-06D6B94D9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7768" y="2277269"/>
            <a:ext cx="2438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(206,180)</a:t>
            </a:r>
          </a:p>
        </p:txBody>
      </p:sp>
    </p:spTree>
    <p:extLst>
      <p:ext uri="{BB962C8B-B14F-4D97-AF65-F5344CB8AC3E}">
        <p14:creationId xmlns:p14="http://schemas.microsoft.com/office/powerpoint/2010/main" val="595913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A2F15-7E3B-B5D7-7E93-2036B7891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629A-1EBC-F95E-9641-E2DFEA03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642257"/>
            <a:ext cx="8276657" cy="406711"/>
          </a:xfrm>
        </p:spPr>
        <p:txBody>
          <a:bodyPr/>
          <a:lstStyle/>
          <a:p>
            <a:r>
              <a:rPr lang="en-US" altLang="en-US" dirty="0"/>
              <a:t>Threshold scan to detect noise level of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E2192-6F20-C356-D10F-A13021B61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0ED13-9633-16D1-34FB-A7542B8FB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6DF58-3458-3676-A1BF-7885FD49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16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4A0AD6-1F61-960B-2E2D-E6C30A39DA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dirty="0"/>
              <a:t>pixel (threshold = 5)</a:t>
            </a:r>
            <a:endParaRPr lang="en-US" dirty="0"/>
          </a:p>
        </p:txBody>
      </p:sp>
      <p:graphicFrame>
        <p:nvGraphicFramePr>
          <p:cNvPr id="12" name="Object 4">
            <a:extLst>
              <a:ext uri="{FF2B5EF4-FFF2-40B4-BE49-F238E27FC236}">
                <a16:creationId xmlns:a16="http://schemas.microsoft.com/office/drawing/2014/main" id="{90AA6B25-0880-1471-413C-1C7E06CF18C4}"/>
              </a:ext>
            </a:extLst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612775" y="2563813"/>
          <a:ext cx="4568825" cy="261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4905248" imgH="2809783" progId="Excel.Chart.8">
                  <p:embed/>
                </p:oleObj>
              </mc:Choice>
              <mc:Fallback>
                <p:oleObj name="Chart" r:id="rId2" imgW="4905248" imgH="2809783" progId="Excel.Chart.8">
                  <p:embed/>
                  <p:pic>
                    <p:nvPicPr>
                      <p:cNvPr id="12" name="Object 4">
                        <a:extLst>
                          <a:ext uri="{FF2B5EF4-FFF2-40B4-BE49-F238E27FC236}">
                            <a16:creationId xmlns:a16="http://schemas.microsoft.com/office/drawing/2014/main" id="{90AA6B25-0880-1471-413C-1C7E06CF18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2563813"/>
                        <a:ext cx="4568825" cy="2617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7">
            <a:extLst>
              <a:ext uri="{FF2B5EF4-FFF2-40B4-BE49-F238E27FC236}">
                <a16:creationId xmlns:a16="http://schemas.microsoft.com/office/drawing/2014/main" id="{68CE5EBF-E2F2-D9D0-5399-BDF78AAC9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920875"/>
            <a:ext cx="3505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(49,117)</a:t>
            </a:r>
          </a:p>
        </p:txBody>
      </p:sp>
      <p:graphicFrame>
        <p:nvGraphicFramePr>
          <p:cNvPr id="14" name="Object 8">
            <a:extLst>
              <a:ext uri="{FF2B5EF4-FFF2-40B4-BE49-F238E27FC236}">
                <a16:creationId xmlns:a16="http://schemas.microsoft.com/office/drawing/2014/main" id="{AD8B4DD8-6E01-782D-A168-E6CA7AABB9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0" y="2563813"/>
          <a:ext cx="4568825" cy="261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4905248" imgH="2809783" progId="Excel.Chart.8">
                  <p:embed/>
                </p:oleObj>
              </mc:Choice>
              <mc:Fallback>
                <p:oleObj name="Chart" r:id="rId4" imgW="4905248" imgH="2809783" progId="Excel.Chart.8">
                  <p:embed/>
                  <p:pic>
                    <p:nvPicPr>
                      <p:cNvPr id="14" name="Object 8">
                        <a:extLst>
                          <a:ext uri="{FF2B5EF4-FFF2-40B4-BE49-F238E27FC236}">
                            <a16:creationId xmlns:a16="http://schemas.microsoft.com/office/drawing/2014/main" id="{AD8B4DD8-6E01-782D-A168-E6CA7AABB9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563813"/>
                        <a:ext cx="4568825" cy="2617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0">
            <a:extLst>
              <a:ext uri="{FF2B5EF4-FFF2-40B4-BE49-F238E27FC236}">
                <a16:creationId xmlns:a16="http://schemas.microsoft.com/office/drawing/2014/main" id="{95A2D6F9-0586-55B4-B78E-C4595CB8F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1920875"/>
            <a:ext cx="3048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Pixel (93,28)</a:t>
            </a:r>
          </a:p>
        </p:txBody>
      </p:sp>
    </p:spTree>
    <p:extLst>
      <p:ext uri="{BB962C8B-B14F-4D97-AF65-F5344CB8AC3E}">
        <p14:creationId xmlns:p14="http://schemas.microsoft.com/office/powerpoint/2010/main" val="1773485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F9331-84AF-96F4-757D-5A55402AA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564720"/>
            <a:ext cx="6678000" cy="355600"/>
          </a:xfrm>
        </p:spPr>
        <p:txBody>
          <a:bodyPr/>
          <a:lstStyle/>
          <a:p>
            <a:r>
              <a:rPr lang="en-US" dirty="0"/>
              <a:t>Problems with </a:t>
            </a:r>
            <a:r>
              <a:rPr lang="en-US" dirty="0" err="1"/>
              <a:t>Medipix</a:t>
            </a:r>
            <a:r>
              <a:rPr lang="en-US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DB884-A389-B377-E75C-760B95521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651373"/>
            <a:ext cx="10242000" cy="3844800"/>
          </a:xfrm>
        </p:spPr>
        <p:txBody>
          <a:bodyPr/>
          <a:lstStyle/>
          <a:p>
            <a:r>
              <a:rPr lang="en-US" sz="3200" dirty="0"/>
              <a:t>Rain drops</a:t>
            </a:r>
          </a:p>
          <a:p>
            <a:pPr lvl="1"/>
            <a:r>
              <a:rPr lang="en-US" sz="3000" dirty="0"/>
              <a:t>=&gt; Solved in chip</a:t>
            </a:r>
          </a:p>
          <a:p>
            <a:r>
              <a:rPr lang="en-US" sz="3200" dirty="0"/>
              <a:t>Pixels becoming noisy (sometimes)</a:t>
            </a:r>
            <a:br>
              <a:rPr lang="en-US" sz="3200" dirty="0"/>
            </a:br>
            <a:r>
              <a:rPr lang="en-US" sz="3200" dirty="0"/>
              <a:t> =&gt; Real time software developed able to detect and correct this</a:t>
            </a:r>
          </a:p>
          <a:p>
            <a:r>
              <a:rPr lang="en-US" sz="3200" dirty="0"/>
              <a:t>Small drift in threshold (especially visible using Co and Cr radiation)</a:t>
            </a:r>
          </a:p>
          <a:p>
            <a:pPr marL="180000" lvl="1" indent="0">
              <a:buNone/>
            </a:pPr>
            <a:r>
              <a:rPr lang="en-US" sz="3000" dirty="0"/>
              <a:t>=&gt; Solved by selection</a:t>
            </a:r>
          </a:p>
          <a:p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376D8-BAFE-231F-C246-A5C41AF23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5AA73-CD75-F002-1BC2-1144D24B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16981-8398-65F2-A500-5B0B03E7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17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9A352B9-E0BE-C142-6268-77119869EC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7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91E30-EE8E-F6D5-60E7-E4D81BD55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631371"/>
            <a:ext cx="7939200" cy="417597"/>
          </a:xfrm>
        </p:spPr>
        <p:txBody>
          <a:bodyPr/>
          <a:lstStyle/>
          <a:p>
            <a:r>
              <a:rPr lang="en-US" dirty="0"/>
              <a:t>Oldest working </a:t>
            </a:r>
            <a:r>
              <a:rPr lang="en-US" dirty="0" err="1"/>
              <a:t>Medipix</a:t>
            </a:r>
            <a:r>
              <a:rPr lang="en-US" dirty="0"/>
              <a:t> detector (to my knowledge)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59D6E-8E44-6C50-9494-B1F91682B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F2859-477B-B7DC-DAA9-381C10C0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Medipix</a:t>
            </a:r>
            <a:r>
              <a:rPr lang="en-US" dirty="0"/>
              <a:t> 2 experience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278FB-F382-8B3D-E8B3-E9247BB2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18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2FA5DF-8A05-5AA2-D197-FDF7D203DE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C51C905A-0475-F262-E0A4-A78A191C1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70514" y="1534884"/>
            <a:ext cx="7097486" cy="53231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C1D2CF-0944-004D-353F-7ABA5021989E}"/>
              </a:ext>
            </a:extLst>
          </p:cNvPr>
          <p:cNvSpPr txBox="1"/>
          <p:nvPr/>
        </p:nvSpPr>
        <p:spPr>
          <a:xfrm>
            <a:off x="489857" y="2002971"/>
            <a:ext cx="30806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Medipix</a:t>
            </a:r>
            <a:r>
              <a:rPr lang="en-US" sz="2800" dirty="0"/>
              <a:t> 2 detector running Since 2008 at </a:t>
            </a:r>
            <a:r>
              <a:rPr lang="en-US" sz="2800" dirty="0" err="1"/>
              <a:t>Dannalab</a:t>
            </a:r>
            <a:r>
              <a:rPr lang="en-US" sz="2800" dirty="0"/>
              <a:t>, Enschede, The Netherlands.</a:t>
            </a:r>
          </a:p>
        </p:txBody>
      </p:sp>
    </p:spTree>
    <p:extLst>
      <p:ext uri="{BB962C8B-B14F-4D97-AF65-F5344CB8AC3E}">
        <p14:creationId xmlns:p14="http://schemas.microsoft.com/office/powerpoint/2010/main" val="2774671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D025-1296-A034-CA16-307038B24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 </a:t>
            </a:r>
            <a:r>
              <a:rPr lang="en-US" dirty="0" err="1"/>
              <a:t>Medipix</a:t>
            </a:r>
            <a:r>
              <a:rPr lang="en-US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ED93B-FBC8-5D61-3B47-4B2255239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99" y="1506600"/>
            <a:ext cx="10704171" cy="3844800"/>
          </a:xfrm>
        </p:spPr>
        <p:txBody>
          <a:bodyPr/>
          <a:lstStyle/>
          <a:p>
            <a:r>
              <a:rPr lang="en-US" sz="3600" dirty="0"/>
              <a:t>Much more robust</a:t>
            </a:r>
          </a:p>
          <a:p>
            <a:r>
              <a:rPr lang="en-US" sz="3600" dirty="0"/>
              <a:t>Stable thresholds</a:t>
            </a:r>
          </a:p>
          <a:p>
            <a:r>
              <a:rPr lang="en-US" sz="3600" dirty="0"/>
              <a:t>Lower minimum threshold</a:t>
            </a:r>
          </a:p>
          <a:p>
            <a:r>
              <a:rPr lang="en-US" sz="3600" dirty="0"/>
              <a:t>Factor of 2 more radiation hard compared to </a:t>
            </a:r>
            <a:r>
              <a:rPr lang="en-US" sz="3600" dirty="0" err="1"/>
              <a:t>Medipix</a:t>
            </a:r>
            <a:r>
              <a:rPr lang="en-US" sz="3600" dirty="0"/>
              <a:t> 2</a:t>
            </a:r>
          </a:p>
          <a:p>
            <a:r>
              <a:rPr lang="en-US" sz="3600" dirty="0"/>
              <a:t>Higher frame rates possible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B492C-D823-D424-83BC-2D4AB85BF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47AAA-9016-5114-56B0-BD80C9B97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A9DFA-EB3D-2823-38A7-E50424DF2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19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1967D6-AEAF-3FAF-6709-78539D5C37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00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>
            <a:extLst>
              <a:ext uri="{FF2B5EF4-FFF2-40B4-BE49-F238E27FC236}">
                <a16:creationId xmlns:a16="http://schemas.microsoft.com/office/drawing/2014/main" id="{D01E8586-5D60-963D-C4D0-0072069E6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0" y="693368"/>
            <a:ext cx="6678000" cy="355600"/>
          </a:xfrm>
        </p:spPr>
        <p:txBody>
          <a:bodyPr anchor="b">
            <a:normAutofit/>
          </a:bodyPr>
          <a:lstStyle/>
          <a:p>
            <a:r>
              <a:rPr lang="en-US" sz="2600" dirty="0"/>
              <a:t>Content</a:t>
            </a: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53A43477-691C-1BEE-3FE5-DB43544F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54510" y="6444000"/>
            <a:ext cx="2055179" cy="127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56C96EB4-A5CA-4594-87B7-35B5A16578E5}" type="datetime4">
              <a:rPr lang="en-US" noProof="0" smtClean="0"/>
              <a:pPr>
                <a:spcAft>
                  <a:spcPts val="600"/>
                </a:spcAft>
              </a:pPr>
              <a:t>September 22, 2025</a:t>
            </a:fld>
            <a:endParaRPr lang="en-US" noProof="0"/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4C85AA84-25FC-89E7-1E75-5371FCD4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2" cy="127000"/>
          </a:xfrm>
        </p:spPr>
        <p:txBody>
          <a:bodyPr/>
          <a:lstStyle/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r>
              <a:rPr lang="en-US" noProof="0" dirty="0"/>
              <a:t>  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B70BF824-ECC1-EE08-886B-948E4F7AE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958" y="6442760"/>
            <a:ext cx="360000" cy="127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848C0F16-FDFC-4CEC-9C8F-17E6424D6CCA}" type="slidenum">
              <a:rPr lang="en-US" noProof="0" smtClean="0"/>
              <a:pPr>
                <a:spcAft>
                  <a:spcPts val="600"/>
                </a:spcAft>
              </a:pPr>
              <a:t>2</a:t>
            </a:fld>
            <a:endParaRPr lang="en-US" noProof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4A31D2F-2C42-45A0-3575-9E94B4DCD2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000" y="1102519"/>
            <a:ext cx="6678000" cy="279400"/>
          </a:xfrm>
        </p:spPr>
        <p:txBody>
          <a:bodyPr>
            <a:normAutofit/>
          </a:bodyPr>
          <a:lstStyle/>
          <a:p>
            <a:r>
              <a:rPr lang="en-US"/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BCFFD2-8CE1-A0A1-4B6B-20532DEE9414}"/>
              </a:ext>
            </a:extLst>
          </p:cNvPr>
          <p:cNvSpPr txBox="1"/>
          <p:nvPr/>
        </p:nvSpPr>
        <p:spPr>
          <a:xfrm>
            <a:off x="900000" y="1381919"/>
            <a:ext cx="10242000" cy="3975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Who we are and what we do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little bit of history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en-US" sz="32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Medipix</a:t>
            </a: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2 experience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next generation: </a:t>
            </a:r>
            <a:r>
              <a:rPr lang="en-US" sz="32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Medipix</a:t>
            </a: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3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Looking back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US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Looking forward</a:t>
            </a:r>
            <a:endParaRPr lang="en-US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479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27B2-CAE7-EEDC-2B73-50334E751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product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FC533-9A9A-0BA4-324F-BB4AFF8EB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71B6-DF13-847D-868A-BE8B2F1AB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C016F-C54B-A5E7-47E9-88F1318F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20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6A5757-C347-6B8D-F2EC-02FCCFA46A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4" descr="PN5671_28">
            <a:extLst>
              <a:ext uri="{FF2B5EF4-FFF2-40B4-BE49-F238E27FC236}">
                <a16:creationId xmlns:a16="http://schemas.microsoft.com/office/drawing/2014/main" id="{18C79E52-57A3-A3F4-6206-1FC468039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726" y="2236788"/>
            <a:ext cx="3104388" cy="304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11435F-477C-2363-5B33-768245ACC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715" y="2437448"/>
            <a:ext cx="3856051" cy="2825555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DB5775B0-0619-9503-CD5F-5C9A4FDBA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7448"/>
            <a:ext cx="3550809" cy="282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B8C3C0-EF12-D3E4-D83E-FF54B320B82A}"/>
              </a:ext>
            </a:extLst>
          </p:cNvPr>
          <p:cNvSpPr txBox="1"/>
          <p:nvPr/>
        </p:nvSpPr>
        <p:spPr>
          <a:xfrm>
            <a:off x="304800" y="5466522"/>
            <a:ext cx="3550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August 2007: 1D </a:t>
            </a:r>
            <a:r>
              <a:rPr lang="nl-NL" dirty="0" err="1"/>
              <a:t>version</a:t>
            </a:r>
            <a:r>
              <a:rPr lang="nl-NL" dirty="0"/>
              <a:t>, </a:t>
            </a:r>
            <a:r>
              <a:rPr lang="nl-NL" dirty="0" err="1"/>
              <a:t>Medipix</a:t>
            </a:r>
            <a:r>
              <a:rPr lang="nl-NL" dirty="0"/>
              <a:t> 2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A08B99-23CC-221A-92C7-15C0C7F50AD6}"/>
              </a:ext>
            </a:extLst>
          </p:cNvPr>
          <p:cNvSpPr txBox="1"/>
          <p:nvPr/>
        </p:nvSpPr>
        <p:spPr>
          <a:xfrm>
            <a:off x="4027191" y="5466522"/>
            <a:ext cx="3550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August 2010: 2D </a:t>
            </a:r>
            <a:r>
              <a:rPr lang="nl-NL" dirty="0" err="1"/>
              <a:t>version</a:t>
            </a:r>
            <a:r>
              <a:rPr lang="nl-NL" dirty="0"/>
              <a:t>, </a:t>
            </a:r>
            <a:r>
              <a:rPr lang="nl-NL" dirty="0" err="1"/>
              <a:t>read</a:t>
            </a:r>
            <a:r>
              <a:rPr lang="nl-NL" dirty="0"/>
              <a:t> out electronics </a:t>
            </a:r>
            <a:r>
              <a:rPr lang="nl-NL" dirty="0" err="1"/>
              <a:t>integrated</a:t>
            </a:r>
            <a:r>
              <a:rPr lang="nl-NL" dirty="0"/>
              <a:t>, </a:t>
            </a:r>
            <a:r>
              <a:rPr lang="nl-NL" dirty="0" err="1"/>
              <a:t>Medipix</a:t>
            </a:r>
            <a:r>
              <a:rPr lang="nl-NL" dirty="0"/>
              <a:t> 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6A485D-CF7F-00F7-E0F8-BB539B54CFDF}"/>
              </a:ext>
            </a:extLst>
          </p:cNvPr>
          <p:cNvSpPr txBox="1"/>
          <p:nvPr/>
        </p:nvSpPr>
        <p:spPr>
          <a:xfrm>
            <a:off x="7379985" y="5459898"/>
            <a:ext cx="3550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August 2014: 2D </a:t>
            </a:r>
            <a:r>
              <a:rPr lang="nl-NL" dirty="0" err="1"/>
              <a:t>version</a:t>
            </a:r>
            <a:r>
              <a:rPr lang="nl-NL" dirty="0"/>
              <a:t>, </a:t>
            </a:r>
            <a:r>
              <a:rPr lang="nl-NL" dirty="0" err="1"/>
              <a:t>Medipix</a:t>
            </a:r>
            <a:r>
              <a:rPr lang="nl-NL" dirty="0"/>
              <a:t> 3, </a:t>
            </a:r>
            <a:r>
              <a:rPr lang="nl-NL" dirty="0" err="1"/>
              <a:t>improved</a:t>
            </a:r>
            <a:r>
              <a:rPr lang="nl-NL" dirty="0"/>
              <a:t> design.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31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4AE89-75AC-01AC-1FCB-0AED88E78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where </a:t>
            </a:r>
            <a:r>
              <a:rPr lang="en-US" dirty="0" err="1"/>
              <a:t>Medipix</a:t>
            </a:r>
            <a:r>
              <a:rPr lang="en-US" dirty="0"/>
              <a:t> 3 is used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F31B8-3159-6470-0A0E-1ABE5AD4E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A8168-5D19-9008-B846-3A910445C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27DBF-7BF2-2026-357B-102C8E56C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21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7278A90-F1FE-BB3F-0204-96664C2294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Empyrean and AERIS</a:t>
            </a:r>
          </a:p>
        </p:txBody>
      </p:sp>
      <p:pic>
        <p:nvPicPr>
          <p:cNvPr id="9" name="Picture 8" descr="A picture containing indoor, wall, floor, printer&#10;&#10;Description automatically generated">
            <a:extLst>
              <a:ext uri="{FF2B5EF4-FFF2-40B4-BE49-F238E27FC236}">
                <a16:creationId xmlns:a16="http://schemas.microsoft.com/office/drawing/2014/main" id="{F2CFF56A-410E-4892-737D-9BA04C67D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532" y="1614587"/>
            <a:ext cx="4830887" cy="4144393"/>
          </a:xfrm>
          <a:prstGeom prst="rect">
            <a:avLst/>
          </a:prstGeom>
        </p:spPr>
      </p:pic>
      <p:pic>
        <p:nvPicPr>
          <p:cNvPr id="10" name="Picture 9" descr="A person sitting in a chair&#10;&#10;Description automatically generated">
            <a:extLst>
              <a:ext uri="{FF2B5EF4-FFF2-40B4-BE49-F238E27FC236}">
                <a16:creationId xmlns:a16="http://schemas.microsoft.com/office/drawing/2014/main" id="{0B7BEDFB-90B1-A9AC-F009-5597287D2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0" y="1781784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8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FEFCB-2CFE-0847-4321-47F541AB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</a:t>
            </a:r>
            <a:r>
              <a:rPr lang="en-US" dirty="0" err="1"/>
              <a:t>Medipix</a:t>
            </a:r>
            <a:r>
              <a:rPr lang="en-US" dirty="0"/>
              <a:t> 3 assemblies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B739C-F612-C31B-3F16-A528EEA45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05741-078F-9E18-0543-546DF2CA2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D85C8-C760-93B8-5CE0-7BA43A2B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22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7A45065-4491-CB0C-8A03-865AE1903F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796BFB-726F-293E-8798-C16AA0B55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959" y="1425472"/>
            <a:ext cx="8192364" cy="488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20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C296E-C842-BD70-4594-CD252D2E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lower yield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E0B61-494A-0E8D-148B-047A233AB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656988"/>
            <a:ext cx="10242000" cy="3844800"/>
          </a:xfrm>
        </p:spPr>
        <p:txBody>
          <a:bodyPr/>
          <a:lstStyle/>
          <a:p>
            <a:r>
              <a:rPr lang="en-US" sz="3200" dirty="0"/>
              <a:t>Lower quality raw material</a:t>
            </a:r>
          </a:p>
          <a:p>
            <a:r>
              <a:rPr lang="en-US" sz="3200" dirty="0"/>
              <a:t>Moving of production equipment</a:t>
            </a:r>
          </a:p>
          <a:p>
            <a:r>
              <a:rPr lang="en-US" sz="3200" dirty="0"/>
              <a:t>Change in personnel in supply chain</a:t>
            </a:r>
          </a:p>
          <a:p>
            <a:r>
              <a:rPr lang="en-US" sz="3200" dirty="0"/>
              <a:t>“Bad” wafer</a:t>
            </a:r>
          </a:p>
          <a:p>
            <a:r>
              <a:rPr lang="en-US" sz="3200" dirty="0"/>
              <a:t>Electrostatic discharge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18BB4-3624-E628-F58A-821B9852D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FC5FC-9060-822C-5FD6-08BC5912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2E8F0-B062-6F08-3D29-A11FA04C6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23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1A0E8A-B873-50EC-B9FA-98C5EFC8D5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C6FF9-B6EE-5D91-5FA7-54C6164F1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to overcome (1):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CFC23-8AFF-743F-2100-E5E0C3523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E9C75-02DF-4DD8-A37E-351182EB6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27585-CB22-69D6-4502-7CD206EA8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24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A9DFDB-6B80-FA32-F05E-CB1B5BEA11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8805C-2835-0247-79D0-8BC526843230}"/>
              </a:ext>
            </a:extLst>
          </p:cNvPr>
          <p:cNvSpPr txBox="1"/>
          <p:nvPr/>
        </p:nvSpPr>
        <p:spPr>
          <a:xfrm>
            <a:off x="900000" y="1643742"/>
            <a:ext cx="106932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1 hit counter problem</a:t>
            </a:r>
            <a:r>
              <a:rPr lang="en-US" sz="3200" dirty="0"/>
              <a:t>  </a:t>
            </a:r>
          </a:p>
          <a:p>
            <a:pPr lvl="1"/>
            <a:r>
              <a:rPr lang="en-US" sz="3200" dirty="0"/>
              <a:t>=&gt; threshold pulsing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Occasionally random values of pixels</a:t>
            </a:r>
            <a:br>
              <a:rPr lang="en-US" sz="3200" dirty="0"/>
            </a:br>
            <a:r>
              <a:rPr lang="en-US" sz="3200" dirty="0"/>
              <a:t>=&gt; Solve in software: Real time analysis of acquisitions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Reduced counter depth</a:t>
            </a:r>
          </a:p>
          <a:p>
            <a:r>
              <a:rPr lang="en-US" sz="3200" dirty="0"/>
              <a:t>   =&gt; Redesign of software on system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Noisy pixels over time</a:t>
            </a:r>
          </a:p>
          <a:p>
            <a:r>
              <a:rPr lang="en-US" sz="3200" dirty="0"/>
              <a:t>   =&gt; Software running in detector to identify these and switch off the pixel if it is (frequently) noisy.</a:t>
            </a:r>
          </a:p>
        </p:txBody>
      </p:sp>
    </p:spTree>
    <p:extLst>
      <p:ext uri="{BB962C8B-B14F-4D97-AF65-F5344CB8AC3E}">
        <p14:creationId xmlns:p14="http://schemas.microsoft.com/office/powerpoint/2010/main" val="35704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310E7-0EEB-3505-D048-CB85B9FC7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to overcome (2):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68E4E-E3F9-FDFD-1DE9-0873A09C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5EEF4-A588-2BEB-2AFB-2F3D7D85A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next generation: </a:t>
            </a:r>
            <a:r>
              <a:rPr lang="en-US" dirty="0" err="1"/>
              <a:t>Medipix</a:t>
            </a:r>
            <a:r>
              <a:rPr lang="en-US" dirty="0"/>
              <a:t> 3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82B03-3733-EEE6-B05A-751A2706B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25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571B92-41F7-644D-E035-52B35F761A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Salland</a:t>
            </a:r>
            <a:r>
              <a:rPr lang="en-US" dirty="0"/>
              <a:t> engineering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AE7E15-2B44-4318-962C-FFEECF630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114" y="1435471"/>
            <a:ext cx="6845556" cy="49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33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18C4D-0131-F734-5B0B-3585EEDC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9C72B-710E-1CC9-0780-DB5B30387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656988"/>
            <a:ext cx="10242000" cy="3844800"/>
          </a:xfrm>
        </p:spPr>
        <p:txBody>
          <a:bodyPr/>
          <a:lstStyle/>
          <a:p>
            <a:r>
              <a:rPr lang="en-US" sz="3200" dirty="0" err="1"/>
              <a:t>Medipix</a:t>
            </a:r>
            <a:r>
              <a:rPr lang="en-US" sz="3200" dirty="0"/>
              <a:t> technology has had (and still has) a large impact on the system performance in X-Ray diffraction.</a:t>
            </a:r>
          </a:p>
          <a:p>
            <a:r>
              <a:rPr lang="en-US" sz="3200" dirty="0"/>
              <a:t>The technical support from the collaboration has been great!</a:t>
            </a:r>
          </a:p>
          <a:p>
            <a:r>
              <a:rPr lang="en-US" sz="3200" dirty="0"/>
              <a:t>About 1500 detectors based on </a:t>
            </a:r>
            <a:r>
              <a:rPr lang="en-US" sz="3200" dirty="0" err="1"/>
              <a:t>Medipix</a:t>
            </a:r>
            <a:r>
              <a:rPr lang="en-US" sz="3200" dirty="0"/>
              <a:t> 2 sold.</a:t>
            </a:r>
          </a:p>
          <a:p>
            <a:r>
              <a:rPr lang="en-US" sz="3200" dirty="0"/>
              <a:t>Roughly 2500 detectors based on </a:t>
            </a:r>
            <a:r>
              <a:rPr lang="en-US" sz="3200" dirty="0" err="1"/>
              <a:t>Medipix</a:t>
            </a:r>
            <a:r>
              <a:rPr lang="en-US" sz="3200" dirty="0"/>
              <a:t> 3 sold.</a:t>
            </a:r>
          </a:p>
          <a:p>
            <a:r>
              <a:rPr lang="en-US" sz="3200" dirty="0" err="1"/>
              <a:t>Medipix</a:t>
            </a:r>
            <a:r>
              <a:rPr lang="en-US" sz="3200" dirty="0"/>
              <a:t> 3 is the most reliable detector we ever had in our systems.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3F53-A354-FD75-B8B0-7D63A71D2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06C13-D032-9246-AD86-08A393107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Looking back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C513A-4C81-94A0-ACBE-8D06673A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26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ACCC70-CA80-8B3A-70B8-8AF606C471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92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5D855-F3E5-15BD-39F8-2A9593992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9A81E-B073-D242-4115-EE00125C4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656988"/>
            <a:ext cx="10242000" cy="3844800"/>
          </a:xfrm>
        </p:spPr>
        <p:txBody>
          <a:bodyPr/>
          <a:lstStyle/>
          <a:p>
            <a:r>
              <a:rPr lang="en-US" sz="3200" dirty="0" err="1"/>
              <a:t>Medipix</a:t>
            </a:r>
            <a:r>
              <a:rPr lang="en-US" sz="3200" dirty="0"/>
              <a:t> 3 is still the work horse in X-ray diffraction</a:t>
            </a:r>
          </a:p>
          <a:p>
            <a:pPr marL="0" indent="0">
              <a:buNone/>
            </a:pPr>
            <a:r>
              <a:rPr lang="en-US" sz="3200" dirty="0"/>
              <a:t>    =&gt; 75% of Empyrean systems and 100% of AERIS systems</a:t>
            </a:r>
          </a:p>
          <a:p>
            <a:r>
              <a:rPr lang="en-US" sz="3200" dirty="0"/>
              <a:t>Looking forward to incorporate either </a:t>
            </a:r>
            <a:r>
              <a:rPr lang="en-US" sz="3200" dirty="0" err="1"/>
              <a:t>Timepix</a:t>
            </a:r>
            <a:r>
              <a:rPr lang="en-US" sz="3200" dirty="0"/>
              <a:t> 4 or </a:t>
            </a:r>
            <a:r>
              <a:rPr lang="en-US" sz="3200" dirty="0" err="1"/>
              <a:t>Medipix</a:t>
            </a:r>
            <a:r>
              <a:rPr lang="en-US" sz="3200" dirty="0"/>
              <a:t> 4 in future products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F6501-72DB-C82E-A854-413406242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34626-FC63-9870-9E3C-72F8FD3E6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Looking </a:t>
            </a:r>
            <a:r>
              <a:rPr lang="en-US" dirty="0" err="1"/>
              <a:t>forard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D2846-73B2-D8A6-0F39-CB6FF19AD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27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C4FA14-03AD-B61B-1BE8-7E63F3B7A0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15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521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B0293-B03F-470E-92DD-F50961FDE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Owners – Spectris plc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CC5EC-1D84-4AE1-A7D2-33C40F6AB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239201"/>
            <a:ext cx="10242000" cy="326336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Total number of employees for Spectris: 8200. At Malvern </a:t>
            </a:r>
            <a:r>
              <a:rPr lang="en-US" dirty="0" err="1"/>
              <a:t>Panalytical</a:t>
            </a:r>
            <a:r>
              <a:rPr lang="en-US" dirty="0"/>
              <a:t>: 2600.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9DB9D-7AB0-418E-96CB-6D0992BF8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C874-F62B-4D9C-8527-43F08614A74E}" type="datetime4">
              <a:rPr lang="en-GB" noProof="0" smtClean="0"/>
              <a:t>22 September 2025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4D05C-D497-4DE7-B67F-68F2FBFD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958" y="6442760"/>
            <a:ext cx="2536928" cy="127000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US" dirty="0"/>
              <a:t>ho we are and what we do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62C2A-19F3-4CBF-83E9-BB4CFF524F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www.spectris.com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663E15-1520-414F-AC3E-7A0E882B0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87" y="1355431"/>
            <a:ext cx="11239500" cy="292417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10F54EC-41E6-44C6-93C6-FB9216B6B0E3}"/>
              </a:ext>
            </a:extLst>
          </p:cNvPr>
          <p:cNvGrpSpPr/>
          <p:nvPr/>
        </p:nvGrpSpPr>
        <p:grpSpPr>
          <a:xfrm>
            <a:off x="580340" y="4300801"/>
            <a:ext cx="10662354" cy="1188599"/>
            <a:chOff x="580340" y="4300801"/>
            <a:chExt cx="10662354" cy="11885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7FE669E-6834-42ED-89D6-92A22F51C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6953" y="4371408"/>
              <a:ext cx="2843216" cy="1117992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13EC9A9-FDB7-480E-BF79-73D205447BBE}"/>
                </a:ext>
              </a:extLst>
            </p:cNvPr>
            <p:cNvGrpSpPr/>
            <p:nvPr/>
          </p:nvGrpSpPr>
          <p:grpSpPr>
            <a:xfrm>
              <a:off x="580340" y="4300801"/>
              <a:ext cx="2531829" cy="1188599"/>
              <a:chOff x="724718" y="4300801"/>
              <a:chExt cx="2531829" cy="118859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B71D527-655B-42C0-B003-93564C7526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4718" y="4300801"/>
                <a:ext cx="2531829" cy="720984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CC40A00C-EF58-49F3-AA6C-0A0421388C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4718" y="5054774"/>
                <a:ext cx="1211937" cy="434626"/>
              </a:xfrm>
              <a:prstGeom prst="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22BA978-2532-4027-85D5-ADF4E79AB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26322" y="4452224"/>
              <a:ext cx="2709130" cy="82479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AC54E7E-7110-48E3-9EE1-0554EB3D6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51994" y="4371938"/>
              <a:ext cx="1790700" cy="590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69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8DDF3-7305-4FB9-937C-C7C6CFA8C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Malvern</a:t>
            </a:r>
            <a:r>
              <a:rPr lang="nl-NL" dirty="0"/>
              <a:t> Panalytical Almelo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68AD2-B0E3-4C41-83CC-743451D92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506600"/>
            <a:ext cx="10242000" cy="3844800"/>
          </a:xfrm>
        </p:spPr>
        <p:txBody>
          <a:bodyPr/>
          <a:lstStyle/>
          <a:p>
            <a:r>
              <a:rPr lang="nl-NL" sz="2800" dirty="0" err="1"/>
              <a:t>Formerly</a:t>
            </a:r>
            <a:r>
              <a:rPr lang="nl-NL" sz="2800" dirty="0"/>
              <a:t> </a:t>
            </a:r>
            <a:r>
              <a:rPr lang="nl-NL" sz="2800" dirty="0" err="1"/>
              <a:t>known</a:t>
            </a:r>
            <a:r>
              <a:rPr lang="nl-NL" sz="2800" dirty="0"/>
              <a:t> as Philips </a:t>
            </a:r>
            <a:r>
              <a:rPr lang="nl-NL" sz="2800" dirty="0" err="1"/>
              <a:t>Analytical</a:t>
            </a:r>
            <a:endParaRPr lang="nl-NL" sz="2800" dirty="0"/>
          </a:p>
          <a:p>
            <a:r>
              <a:rPr lang="nl-NL" sz="2800" dirty="0" err="1"/>
              <a:t>Focusing</a:t>
            </a:r>
            <a:r>
              <a:rPr lang="nl-NL" sz="2800" dirty="0"/>
              <a:t> on </a:t>
            </a:r>
            <a:r>
              <a:rPr lang="nl-NL" sz="2800" dirty="0">
                <a:solidFill>
                  <a:srgbClr val="FF0000"/>
                </a:solidFill>
              </a:rPr>
              <a:t>X-</a:t>
            </a:r>
            <a:r>
              <a:rPr lang="nl-NL" sz="2800" dirty="0" err="1">
                <a:solidFill>
                  <a:srgbClr val="FF0000"/>
                </a:solidFill>
              </a:rPr>
              <a:t>ray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 err="1">
                <a:solidFill>
                  <a:srgbClr val="FF0000"/>
                </a:solidFill>
              </a:rPr>
              <a:t>Fluorescence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X-</a:t>
            </a:r>
            <a:r>
              <a:rPr lang="nl-NL" sz="2800" dirty="0" err="1">
                <a:solidFill>
                  <a:srgbClr val="FF0000"/>
                </a:solidFill>
              </a:rPr>
              <a:t>ray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 err="1">
                <a:solidFill>
                  <a:srgbClr val="FF0000"/>
                </a:solidFill>
              </a:rPr>
              <a:t>Diffraction</a:t>
            </a:r>
            <a:endParaRPr lang="nl-NL" sz="2800" dirty="0">
              <a:solidFill>
                <a:srgbClr val="FF0000"/>
              </a:solidFill>
            </a:endParaRPr>
          </a:p>
          <a:p>
            <a:r>
              <a:rPr lang="nl-NL" sz="2800" dirty="0" err="1"/>
              <a:t>Located</a:t>
            </a:r>
            <a:r>
              <a:rPr lang="nl-NL" sz="2800" dirty="0"/>
              <a:t> in Almelo </a:t>
            </a:r>
            <a:r>
              <a:rPr lang="nl-NL" sz="2800" dirty="0" err="1"/>
              <a:t>since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mid</a:t>
            </a:r>
            <a:r>
              <a:rPr lang="nl-NL" sz="2800" dirty="0"/>
              <a:t> seventies</a:t>
            </a:r>
          </a:p>
          <a:p>
            <a:r>
              <a:rPr lang="nl-NL" sz="2800" dirty="0" err="1"/>
              <a:t>Sold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Spectris</a:t>
            </a:r>
            <a:r>
              <a:rPr lang="nl-NL" sz="2800" dirty="0"/>
              <a:t> in 2002</a:t>
            </a:r>
          </a:p>
          <a:p>
            <a:r>
              <a:rPr lang="nl-NL" sz="2800" dirty="0" err="1"/>
              <a:t>Merged</a:t>
            </a:r>
            <a:r>
              <a:rPr lang="nl-NL" sz="2800" dirty="0"/>
              <a:t> </a:t>
            </a:r>
            <a:r>
              <a:rPr lang="nl-NL" sz="2800" dirty="0" err="1"/>
              <a:t>with</a:t>
            </a:r>
            <a:r>
              <a:rPr lang="nl-NL" sz="2800" dirty="0"/>
              <a:t> </a:t>
            </a:r>
            <a:r>
              <a:rPr lang="nl-NL" sz="2800" dirty="0" err="1"/>
              <a:t>Malvern</a:t>
            </a:r>
            <a:r>
              <a:rPr lang="nl-NL" sz="2800" dirty="0"/>
              <a:t> on 1 </a:t>
            </a:r>
            <a:r>
              <a:rPr lang="nl-NL" sz="2800" dirty="0" err="1"/>
              <a:t>January</a:t>
            </a:r>
            <a:r>
              <a:rPr lang="nl-NL" sz="2800" dirty="0"/>
              <a:t> 2017</a:t>
            </a:r>
          </a:p>
          <a:p>
            <a:r>
              <a:rPr lang="nl-NL" sz="2800" dirty="0"/>
              <a:t>Employing 520 people in Almelo, 80 in Eindhoven, the Netherlands</a:t>
            </a:r>
          </a:p>
          <a:p>
            <a:r>
              <a:rPr lang="nl-NL" sz="2800" dirty="0"/>
              <a:t>95 people working in R&amp;D</a:t>
            </a:r>
          </a:p>
          <a:p>
            <a:r>
              <a:rPr lang="nl-NL" sz="2800" dirty="0"/>
              <a:t>Malvern Panalytical acquires Micromeretics ans SciAps in 2024</a:t>
            </a:r>
          </a:p>
          <a:p>
            <a:r>
              <a:rPr lang="nl-NL" sz="2800" dirty="0"/>
              <a:t>Spectris sold to KKR on 27th August 2025</a:t>
            </a:r>
          </a:p>
          <a:p>
            <a:endParaRPr lang="nl-NL" sz="2800" dirty="0"/>
          </a:p>
          <a:p>
            <a:endParaRPr lang="nl-NL" sz="2800" dirty="0"/>
          </a:p>
          <a:p>
            <a:pPr marL="0" indent="0">
              <a:buNone/>
            </a:pPr>
            <a:endParaRPr lang="nl-NL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FE38E-AB1F-4BEC-82FD-990C045A1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C874-F62B-4D9C-8527-43F08614A74E}" type="datetime4">
              <a:rPr lang="en-GB" noProof="0" smtClean="0"/>
              <a:t>22 September 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75DD3-E85F-425D-8E57-3C44D470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Who we are and what we do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A1B41-DB3C-49A8-9CBA-6D8A71EA6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4201D0-4217-48D4-90C9-FFAC735EAB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48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A05AB-30C9-42CE-B3C5-8D95ED1AC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X-</a:t>
            </a:r>
            <a:r>
              <a:rPr lang="nl-NL" dirty="0" err="1"/>
              <a:t>ray</a:t>
            </a:r>
            <a:r>
              <a:rPr lang="nl-NL" dirty="0"/>
              <a:t> diffractometers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6C4FD-2497-45DF-AB65-A8A80B12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C874-F62B-4D9C-8527-43F08614A74E}" type="datetime4">
              <a:rPr lang="en-GB" noProof="0" smtClean="0"/>
              <a:t>22 September 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74597-879C-479B-A3D8-D3093492D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Who we are and what we do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803C0-4FB6-4E81-B8CB-E81656D9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GB" noProof="0" smtClean="0"/>
              <a:t>5</a:t>
            </a:fld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47CC5C-121F-4531-AC03-C269E05222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Picture 3" descr="CubiX_PRO_FAST_1">
            <a:extLst>
              <a:ext uri="{FF2B5EF4-FFF2-40B4-BE49-F238E27FC236}">
                <a16:creationId xmlns:a16="http://schemas.microsoft.com/office/drawing/2014/main" id="{85150B7C-88AA-477D-9A94-11588D8B8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209" y="1558925"/>
            <a:ext cx="3181350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1198-A1-10a">
            <a:extLst>
              <a:ext uri="{FF2B5EF4-FFF2-40B4-BE49-F238E27FC236}">
                <a16:creationId xmlns:a16="http://schemas.microsoft.com/office/drawing/2014/main" id="{009B8963-71B0-4A4C-8892-F4FBD0C93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434" y="1409700"/>
            <a:ext cx="45053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3170-3a">
            <a:extLst>
              <a:ext uri="{FF2B5EF4-FFF2-40B4-BE49-F238E27FC236}">
                <a16:creationId xmlns:a16="http://schemas.microsoft.com/office/drawing/2014/main" id="{5A07C418-4689-46C3-9486-3EE2D5622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09" y="4149725"/>
            <a:ext cx="337978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9" descr="4023_1_14">
            <a:extLst>
              <a:ext uri="{FF2B5EF4-FFF2-40B4-BE49-F238E27FC236}">
                <a16:creationId xmlns:a16="http://schemas.microsoft.com/office/drawing/2014/main" id="{906EE6A3-8375-4A11-9920-0D3A93684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446" y="4221163"/>
            <a:ext cx="344487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2">
            <a:extLst>
              <a:ext uri="{FF2B5EF4-FFF2-40B4-BE49-F238E27FC236}">
                <a16:creationId xmlns:a16="http://schemas.microsoft.com/office/drawing/2014/main" id="{68CF1172-E2E4-491A-8935-BAC9AEC93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9534" y="3859213"/>
            <a:ext cx="120808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338" tIns="41669" rIns="83338" bIns="41669">
            <a:spAutoFit/>
          </a:bodyPr>
          <a:lstStyle>
            <a:lvl1pPr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1pPr>
            <a:lvl2pPr marL="742950" indent="-28575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2pPr>
            <a:lvl3pPr marL="11430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3pPr>
            <a:lvl4pPr marL="16002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4pPr>
            <a:lvl5pPr marL="20574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9pPr>
          </a:lstStyle>
          <a:p>
            <a:pPr eaLnBrk="1" hangingPunct="1"/>
            <a:r>
              <a:rPr lang="en-US" altLang="en-US" sz="1600"/>
              <a:t>X’Pert PRO</a:t>
            </a: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E00165FC-D905-43C1-82B7-B1E95B99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5534" y="3786188"/>
            <a:ext cx="1195387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338" tIns="41669" rIns="83338" bIns="41669">
            <a:spAutoFit/>
          </a:bodyPr>
          <a:lstStyle>
            <a:lvl1pPr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1pPr>
            <a:lvl2pPr marL="742950" indent="-28575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2pPr>
            <a:lvl3pPr marL="11430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3pPr>
            <a:lvl4pPr marL="16002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4pPr>
            <a:lvl5pPr marL="2057400" indent="-2286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100000"/>
              <a:defRPr sz="2400">
                <a:solidFill>
                  <a:schemeClr val="bg1"/>
                </a:solidFill>
                <a:latin typeface="Frutiger LT 55 Roman" pitchFamily="34" charset="0"/>
              </a:defRPr>
            </a:lvl9pPr>
          </a:lstStyle>
          <a:p>
            <a:pPr eaLnBrk="1" hangingPunct="1"/>
            <a:r>
              <a:rPr lang="en-US" altLang="en-US" sz="1600"/>
              <a:t>CubiX PRO</a:t>
            </a:r>
          </a:p>
        </p:txBody>
      </p:sp>
      <p:sp>
        <p:nvSpPr>
          <p:cNvPr id="21" name="Line 17">
            <a:extLst>
              <a:ext uri="{FF2B5EF4-FFF2-40B4-BE49-F238E27FC236}">
                <a16:creationId xmlns:a16="http://schemas.microsoft.com/office/drawing/2014/main" id="{036615A8-BAAE-457B-9735-4525425555E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3109" y="4305300"/>
            <a:ext cx="0" cy="147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3338" tIns="41669" rIns="83338" bIns="41669"/>
          <a:lstStyle/>
          <a:p>
            <a:endParaRPr lang="en-GB"/>
          </a:p>
        </p:txBody>
      </p:sp>
      <p:pic>
        <p:nvPicPr>
          <p:cNvPr id="22" name="Picture 52" descr="PN7151_25_instr_alone">
            <a:extLst>
              <a:ext uri="{FF2B5EF4-FFF2-40B4-BE49-F238E27FC236}">
                <a16:creationId xmlns:a16="http://schemas.microsoft.com/office/drawing/2014/main" id="{137B77E5-89E2-4521-84F2-2D6712252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96" y="1989138"/>
            <a:ext cx="28479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959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5ED28-D4FB-426B-896D-FD10907EC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 </a:t>
            </a:r>
            <a:r>
              <a:rPr lang="nl-NL" dirty="0" err="1"/>
              <a:t>typical</a:t>
            </a:r>
            <a:r>
              <a:rPr lang="nl-NL" dirty="0"/>
              <a:t> </a:t>
            </a:r>
            <a:r>
              <a:rPr lang="nl-NL" dirty="0" err="1"/>
              <a:t>example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BFE19-C24C-4423-BD93-BDEA1C45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C874-F62B-4D9C-8527-43F08614A74E}" type="datetime4">
              <a:rPr lang="en-GB" noProof="0" smtClean="0"/>
              <a:t>22 September 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88949-F42C-484C-A4C7-8EECFBD59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Twho</a:t>
            </a:r>
            <a:r>
              <a:rPr lang="en-US" dirty="0"/>
              <a:t> we are and what we do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139CC-7375-4CAD-8EA8-18A4982B6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549BA8-57C7-49A8-91B3-983EFB873E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3" descr="Original and fake viagra sqrt">
            <a:extLst>
              <a:ext uri="{FF2B5EF4-FFF2-40B4-BE49-F238E27FC236}">
                <a16:creationId xmlns:a16="http://schemas.microsoft.com/office/drawing/2014/main" id="{C7406E32-1679-46C0-BC5A-6BE98DBE0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" y="2048984"/>
            <a:ext cx="10012680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PN7231_11">
            <a:extLst>
              <a:ext uri="{FF2B5EF4-FFF2-40B4-BE49-F238E27FC236}">
                <a16:creationId xmlns:a16="http://schemas.microsoft.com/office/drawing/2014/main" id="{0F3A2BF3-9E8E-4842-99EA-69C6EC7A0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903" y="1242219"/>
            <a:ext cx="1874837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584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2736" t="22226" r="25000" b="33476"/>
          <a:stretch>
            <a:fillRect/>
          </a:stretch>
        </p:blipFill>
        <p:spPr bwMode="auto">
          <a:xfrm>
            <a:off x="630653" y="1388376"/>
            <a:ext cx="63722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90940" y="499983"/>
            <a:ext cx="8686800" cy="504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What we wanted to do:  XRD powder </a:t>
            </a:r>
            <a:r>
              <a:rPr lang="en-GB" dirty="0" err="1"/>
              <a:t>trehalose</a:t>
            </a:r>
            <a:r>
              <a:rPr lang="en-GB" dirty="0"/>
              <a:t> </a:t>
            </a:r>
            <a:r>
              <a:rPr lang="en-GB" dirty="0" err="1"/>
              <a:t>dihydrate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515" y="1604276"/>
            <a:ext cx="4187825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815" y="1604275"/>
            <a:ext cx="4206875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7814" y="1604275"/>
            <a:ext cx="42037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7815" y="1616976"/>
            <a:ext cx="4200525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97815" y="1604275"/>
            <a:ext cx="420052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0515" y="1604276"/>
            <a:ext cx="4189413" cy="420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10514" y="1604275"/>
            <a:ext cx="4192588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62339" y="3642625"/>
            <a:ext cx="4186238" cy="2209800"/>
            <a:chOff x="0" y="3811979"/>
            <a:chExt cx="4185465" cy="2209309"/>
          </a:xfrm>
        </p:grpSpPr>
        <p:pic>
          <p:nvPicPr>
            <p:cNvPr id="64528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0" y="3811979"/>
              <a:ext cx="4185465" cy="2209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529" name="Straight Arrow Connector 13"/>
            <p:cNvCxnSpPr>
              <a:cxnSpLocks noChangeShapeType="1"/>
            </p:cNvCxnSpPr>
            <p:nvPr/>
          </p:nvCxnSpPr>
          <p:spPr bwMode="auto">
            <a:xfrm>
              <a:off x="323528" y="5264825"/>
              <a:ext cx="1512168" cy="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64530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1835696" y="4005065"/>
              <a:ext cx="0" cy="1296143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64524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390940" y="6155637"/>
            <a:ext cx="8664575" cy="457200"/>
          </a:xfrm>
          <a:noFill/>
        </p:spPr>
        <p:txBody>
          <a:bodyPr/>
          <a:lstStyle/>
          <a:p>
            <a:r>
              <a:rPr lang="en-US" dirty="0"/>
              <a:t>Who we are and what we do</a:t>
            </a:r>
          </a:p>
        </p:txBody>
      </p:sp>
      <p:pic>
        <p:nvPicPr>
          <p:cNvPr id="266244" name="Picture 4" descr="http://www.lookchem.com/300w/2010/0623/6138-23-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65914" y="2107512"/>
            <a:ext cx="29527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44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-0.11181 -0.202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14524E-6 L -0.25399 -0.1783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5A532-4338-8A9B-FC25-E4B1303E8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all started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B2A5F-7844-0144-6F0A-A8A2F9C07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CE003-9006-9516-F59A-10AE3BA01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Title of the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BF180-AC79-59D1-E73A-2D3108FC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8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586129-A288-FDB8-54AC-2E1D98F58B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12" descr="A black and white photo of a person&#10;&#10;Description automatically generated">
            <a:extLst>
              <a:ext uri="{FF2B5EF4-FFF2-40B4-BE49-F238E27FC236}">
                <a16:creationId xmlns:a16="http://schemas.microsoft.com/office/drawing/2014/main" id="{EB92356C-E6FF-E664-F68D-EACD9B6CA9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452"/>
            <a:ext cx="3018462" cy="3846512"/>
          </a:xfrm>
        </p:spPr>
      </p:pic>
      <p:pic>
        <p:nvPicPr>
          <p:cNvPr id="9" name="Picture 2" descr="Image result for heinz graafsma">
            <a:extLst>
              <a:ext uri="{FF2B5EF4-FFF2-40B4-BE49-F238E27FC236}">
                <a16:creationId xmlns:a16="http://schemas.microsoft.com/office/drawing/2014/main" id="{1553F7AC-030B-9EBB-B048-C1A86AF26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421" y="254486"/>
            <a:ext cx="2931160" cy="29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64C7288E-40C4-60EF-9175-925A84262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984" y="1381919"/>
            <a:ext cx="2539999" cy="3396685"/>
          </a:xfrm>
          <a:prstGeom prst="rect">
            <a:avLst/>
          </a:prstGeom>
        </p:spPr>
      </p:pic>
      <p:pic>
        <p:nvPicPr>
          <p:cNvPr id="11" name="Picture 10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20FDA826-D645-CCAD-8AB6-4A7B6967E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26" y="4190048"/>
            <a:ext cx="1879600" cy="2438400"/>
          </a:xfrm>
          <a:prstGeom prst="rect">
            <a:avLst/>
          </a:prstGeom>
        </p:spPr>
      </p:pic>
      <p:pic>
        <p:nvPicPr>
          <p:cNvPr id="12" name="Picture 11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CB899F59-B974-0D06-F565-02D1813DB2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902" y="1381919"/>
            <a:ext cx="2477465" cy="2477465"/>
          </a:xfrm>
          <a:prstGeom prst="rect">
            <a:avLst/>
          </a:prstGeom>
        </p:spPr>
      </p:pic>
      <p:pic>
        <p:nvPicPr>
          <p:cNvPr id="3074" name="Picture 2" descr="Bram Nauta - 2025 IEEE CICC">
            <a:extLst>
              <a:ext uri="{FF2B5EF4-FFF2-40B4-BE49-F238E27FC236}">
                <a16:creationId xmlns:a16="http://schemas.microsoft.com/office/drawing/2014/main" id="{0795E8EB-D057-F401-FE5C-56053927D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790" y="3528401"/>
            <a:ext cx="2361866" cy="29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85D9A8-B439-B5BF-3831-516112734ED5}"/>
              </a:ext>
            </a:extLst>
          </p:cNvPr>
          <p:cNvSpPr txBox="1"/>
          <p:nvPr/>
        </p:nvSpPr>
        <p:spPr>
          <a:xfrm>
            <a:off x="6721929" y="6343943"/>
            <a:ext cx="61068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 little bit of history</a:t>
            </a:r>
          </a:p>
        </p:txBody>
      </p:sp>
    </p:spTree>
    <p:extLst>
      <p:ext uri="{BB962C8B-B14F-4D97-AF65-F5344CB8AC3E}">
        <p14:creationId xmlns:p14="http://schemas.microsoft.com/office/powerpoint/2010/main" val="199135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64E0-FA4E-DB0E-CC36-FDBE11AF5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Medipix</a:t>
            </a:r>
            <a:r>
              <a:rPr lang="en-US" dirty="0"/>
              <a:t> 2 in diffraction: rocking curve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B1B4E-844C-62B7-D982-4E060A3A9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96EB4-A5CA-4594-87B7-35B5A16578E5}" type="datetime4">
              <a:rPr lang="en-US" noProof="0" smtClean="0"/>
              <a:t>September 22, 2025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3F00-AD2E-84AA-E583-FE394F915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2958" y="6442760"/>
            <a:ext cx="6315042" cy="195694"/>
          </a:xfrm>
        </p:spPr>
        <p:txBody>
          <a:bodyPr/>
          <a:lstStyle/>
          <a:p>
            <a:r>
              <a:rPr lang="en-US" noProof="0" dirty="0"/>
              <a:t>The </a:t>
            </a:r>
            <a:r>
              <a:rPr lang="en-US" noProof="0" dirty="0" err="1"/>
              <a:t>Medipix</a:t>
            </a:r>
            <a:r>
              <a:rPr lang="en-US" noProof="0" dirty="0"/>
              <a:t> 2 experience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01B3E-ABB9-41A0-4302-C6A8886B7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C0F16-FDFC-4CEC-9C8F-17E6424D6CCA}" type="slidenum">
              <a:rPr lang="en-US" noProof="0" smtClean="0"/>
              <a:t>9</a:t>
            </a:fld>
            <a:endParaRPr lang="en-US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4BF79FD-49BE-3D8C-E310-A3A65C237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Much higher dynamic range</a:t>
            </a:r>
          </a:p>
        </p:txBody>
      </p:sp>
      <p:sp>
        <p:nvSpPr>
          <p:cNvPr id="12" name="Rectangle 134">
            <a:extLst>
              <a:ext uri="{FF2B5EF4-FFF2-40B4-BE49-F238E27FC236}">
                <a16:creationId xmlns:a16="http://schemas.microsoft.com/office/drawing/2014/main" id="{D8B598B5-E075-3C17-622B-7199578D4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1452563"/>
            <a:ext cx="7062788" cy="4522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78C1239-495F-9A4D-1363-FD5E11A17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203" y="1584757"/>
            <a:ext cx="8071265" cy="492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72158"/>
      </p:ext>
    </p:extLst>
  </p:cSld>
  <p:clrMapOvr>
    <a:masterClrMapping/>
  </p:clrMapOvr>
</p:sld>
</file>

<file path=ppt/theme/theme1.xml><?xml version="1.0" encoding="utf-8"?>
<a:theme xmlns:a="http://schemas.openxmlformats.org/drawingml/2006/main" name="Malvern Panalytical">
  <a:themeElements>
    <a:clrScheme name="Malvern Panalytical">
      <a:dk1>
        <a:srgbClr val="666666"/>
      </a:dk1>
      <a:lt1>
        <a:sysClr val="window" lastClr="FFFFFF"/>
      </a:lt1>
      <a:dk2>
        <a:srgbClr val="666666"/>
      </a:dk2>
      <a:lt2>
        <a:srgbClr val="D9D9D9"/>
      </a:lt2>
      <a:accent1>
        <a:srgbClr val="008EAA"/>
      </a:accent1>
      <a:accent2>
        <a:srgbClr val="666666"/>
      </a:accent2>
      <a:accent3>
        <a:srgbClr val="006271"/>
      </a:accent3>
      <a:accent4>
        <a:srgbClr val="A6A6A6"/>
      </a:accent4>
      <a:accent5>
        <a:srgbClr val="5BB570"/>
      </a:accent5>
      <a:accent6>
        <a:srgbClr val="CE0058"/>
      </a:accent6>
      <a:hlink>
        <a:srgbClr val="00AD50"/>
      </a:hlink>
      <a:folHlink>
        <a:srgbClr val="008EAA"/>
      </a:folHlink>
    </a:clrScheme>
    <a:fontScheme name="Malvern Panalytic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N14018_MP_POWERPOINT_16x9_OPTION1_WITH_ALCOHOL_JAN2024_without Company Confidential_Calibri" id="{C5EB289D-D436-4160-97E5-E677ED397C9F}" vid="{E6C86313-678D-410C-A007-8D40AB7D0BD8}"/>
    </a:ext>
  </a:extLst>
</a:theme>
</file>

<file path=ppt/theme/theme2.xml><?xml version="1.0" encoding="utf-8"?>
<a:theme xmlns:a="http://schemas.openxmlformats.org/drawingml/2006/main" name="Kantoorthema">
  <a:themeElements>
    <a:clrScheme name="Malvern Panalytical">
      <a:dk1>
        <a:srgbClr val="666666"/>
      </a:dk1>
      <a:lt1>
        <a:sysClr val="window" lastClr="FFFFFF"/>
      </a:lt1>
      <a:dk2>
        <a:srgbClr val="666666"/>
      </a:dk2>
      <a:lt2>
        <a:srgbClr val="CCCCCC"/>
      </a:lt2>
      <a:accent1>
        <a:srgbClr val="008EAA"/>
      </a:accent1>
      <a:accent2>
        <a:srgbClr val="666666"/>
      </a:accent2>
      <a:accent3>
        <a:srgbClr val="006271"/>
      </a:accent3>
      <a:accent4>
        <a:srgbClr val="A6A6A6"/>
      </a:accent4>
      <a:accent5>
        <a:srgbClr val="5BB570"/>
      </a:accent5>
      <a:accent6>
        <a:srgbClr val="CE0058"/>
      </a:accent6>
      <a:hlink>
        <a:srgbClr val="00AD50"/>
      </a:hlink>
      <a:folHlink>
        <a:srgbClr val="008EA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DF8F6C73CF66469295405EB8F090C4" ma:contentTypeVersion="4" ma:contentTypeDescription="Create a new document." ma:contentTypeScope="" ma:versionID="ccac602080898b8f46890a57f08702b3">
  <xsd:schema xmlns:xsd="http://www.w3.org/2001/XMLSchema" xmlns:xs="http://www.w3.org/2001/XMLSchema" xmlns:p="http://schemas.microsoft.com/office/2006/metadata/properties" xmlns:ns2="8ba6062c-d5ab-4af6-bccb-88feddb3c2a7" targetNamespace="http://schemas.microsoft.com/office/2006/metadata/properties" ma:root="true" ma:fieldsID="f8dc0240a62a39830cdef2d93e5f8990" ns2:_="">
    <xsd:import namespace="8ba6062c-d5ab-4af6-bccb-88feddb3c2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a6062c-d5ab-4af6-bccb-88feddb3c2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1638F7-1FA8-40DA-8F41-7E320099D3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2AF285-81D8-4AB3-8C1D-EFF087C68EB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8ba6062c-d5ab-4af6-bccb-88feddb3c2a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3583A7A-976E-477A-A18B-2EEAA0CC8E46}">
  <ds:schemaRefs>
    <ds:schemaRef ds:uri="8ba6062c-d5ab-4af6-bccb-88feddb3c2a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868</Words>
  <Application>Microsoft Office PowerPoint</Application>
  <PresentationFormat>Widescreen</PresentationFormat>
  <Paragraphs>206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Malvern Panalytical</vt:lpstr>
      <vt:lpstr>25 years of working with the Medipx collaborations</vt:lpstr>
      <vt:lpstr>Content</vt:lpstr>
      <vt:lpstr>Our Owners – Spectris plc</vt:lpstr>
      <vt:lpstr>Malvern Panalytical Almelo</vt:lpstr>
      <vt:lpstr>X-ray diffractometers</vt:lpstr>
      <vt:lpstr>A typical example</vt:lpstr>
      <vt:lpstr>What we wanted to do:  XRD powder trehalose dihydrate</vt:lpstr>
      <vt:lpstr>How it all started</vt:lpstr>
      <vt:lpstr>Medipix 2 in diffraction: rocking curve</vt:lpstr>
      <vt:lpstr>Pixel vs strip detector</vt:lpstr>
      <vt:lpstr>Midefix DK178860</vt:lpstr>
      <vt:lpstr>PowerPoint Presentation</vt:lpstr>
      <vt:lpstr>Threshold scan to detect noise level of</vt:lpstr>
      <vt:lpstr>Threshold scan to detect noise level of</vt:lpstr>
      <vt:lpstr>Threshold scan to detect noise level of</vt:lpstr>
      <vt:lpstr>Threshold scan to detect noise level of</vt:lpstr>
      <vt:lpstr>Problems with Medipix 2</vt:lpstr>
      <vt:lpstr>Oldest working Medipix detector (to my knowledge) </vt:lpstr>
      <vt:lpstr>Properties Medipix 3</vt:lpstr>
      <vt:lpstr>Evolution of the product</vt:lpstr>
      <vt:lpstr>Systems where Medipix 3 is used</vt:lpstr>
      <vt:lpstr>Yield Medipix 3 assemblies</vt:lpstr>
      <vt:lpstr>Reasons for lower yield</vt:lpstr>
      <vt:lpstr>Issues to overcome (1):</vt:lpstr>
      <vt:lpstr>Issues to overcome (2):</vt:lpstr>
      <vt:lpstr>Looking back</vt:lpstr>
      <vt:lpstr>Looking forward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Template for a presentation</dc:subject>
  <dc:creator>carel.huyts@malvernpanalytical.com</dc:creator>
  <cp:keywords>16x9</cp:keywords>
  <dc:description>v1.0.19</dc:description>
  <cp:lastModifiedBy>Roelof de Vries</cp:lastModifiedBy>
  <cp:revision>4</cp:revision>
  <dcterms:created xsi:type="dcterms:W3CDTF">2024-10-21T21:16:47Z</dcterms:created>
  <dcterms:modified xsi:type="dcterms:W3CDTF">2025-09-23T04:38:16Z</dcterms:modified>
  <cp:category>Corporate identity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0x010100CBDF8F6C73CF66469295405EB8F090C4</vt:lpwstr>
  </property>
  <property fmtid="{D5CDD505-2E9C-101B-9397-08002B2CF9AE}" pid="3" name="MSIP_Label_d3ec4d6a-0fe1-4ad8-84d1-40bc9c474dd1_Enabled">
    <vt:lpwstr>true</vt:lpwstr>
  </property>
  <property fmtid="{D5CDD505-2E9C-101B-9397-08002B2CF9AE}" pid="4" name="MSIP_Label_d3ec4d6a-0fe1-4ad8-84d1-40bc9c474dd1_SetDate">
    <vt:lpwstr>2021-07-01T13:44:24Z</vt:lpwstr>
  </property>
  <property fmtid="{D5CDD505-2E9C-101B-9397-08002B2CF9AE}" pid="5" name="MSIP_Label_d3ec4d6a-0fe1-4ad8-84d1-40bc9c474dd1_Method">
    <vt:lpwstr>Privileged</vt:lpwstr>
  </property>
  <property fmtid="{D5CDD505-2E9C-101B-9397-08002B2CF9AE}" pid="6" name="MSIP_Label_d3ec4d6a-0fe1-4ad8-84d1-40bc9c474dd1_Name">
    <vt:lpwstr>Confidential</vt:lpwstr>
  </property>
  <property fmtid="{D5CDD505-2E9C-101B-9397-08002B2CF9AE}" pid="7" name="MSIP_Label_d3ec4d6a-0fe1-4ad8-84d1-40bc9c474dd1_SiteId">
    <vt:lpwstr>071061f3-d569-4688-9ede-b63a6a7f1ecc</vt:lpwstr>
  </property>
  <property fmtid="{D5CDD505-2E9C-101B-9397-08002B2CF9AE}" pid="8" name="MSIP_Label_d3ec4d6a-0fe1-4ad8-84d1-40bc9c474dd1_ActionId">
    <vt:lpwstr>bbf12b18-26c1-4b0d-b7c9-794d248ce102</vt:lpwstr>
  </property>
  <property fmtid="{D5CDD505-2E9C-101B-9397-08002B2CF9AE}" pid="9" name="MSIP_Label_d3ec4d6a-0fe1-4ad8-84d1-40bc9c474dd1_ContentBits">
    <vt:lpwstr>3</vt:lpwstr>
  </property>
  <property fmtid="{D5CDD505-2E9C-101B-9397-08002B2CF9AE}" pid="10" name="ClassificationContentMarkingFooterLocations">
    <vt:lpwstr>Malvern Panalytical:3</vt:lpwstr>
  </property>
  <property fmtid="{D5CDD505-2E9C-101B-9397-08002B2CF9AE}" pid="11" name="ClassificationContentMarkingFooterText">
    <vt:lpwstr>Confidential Document</vt:lpwstr>
  </property>
  <property fmtid="{D5CDD505-2E9C-101B-9397-08002B2CF9AE}" pid="12" name="ClassificationContentMarkingHeaderLocations">
    <vt:lpwstr>Malvern Panalytical:7</vt:lpwstr>
  </property>
  <property fmtid="{D5CDD505-2E9C-101B-9397-08002B2CF9AE}" pid="13" name="ClassificationContentMarkingHeaderText">
    <vt:lpwstr>Confidential Document</vt:lpwstr>
  </property>
</Properties>
</file>