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1972" r:id="rId2"/>
    <p:sldId id="8897" r:id="rId3"/>
    <p:sldId id="8870" r:id="rId4"/>
    <p:sldId id="8913" r:id="rId5"/>
    <p:sldId id="8898" r:id="rId6"/>
    <p:sldId id="8899" r:id="rId7"/>
    <p:sldId id="8871" r:id="rId8"/>
    <p:sldId id="8872" r:id="rId9"/>
    <p:sldId id="8873" r:id="rId10"/>
    <p:sldId id="8874" r:id="rId11"/>
    <p:sldId id="8875" r:id="rId12"/>
    <p:sldId id="8914" r:id="rId13"/>
    <p:sldId id="8879" r:id="rId14"/>
    <p:sldId id="8881" r:id="rId15"/>
    <p:sldId id="8884" r:id="rId16"/>
    <p:sldId id="8900" r:id="rId17"/>
    <p:sldId id="256" r:id="rId18"/>
    <p:sldId id="258" r:id="rId19"/>
    <p:sldId id="8915" r:id="rId20"/>
    <p:sldId id="8904" r:id="rId21"/>
    <p:sldId id="8905" r:id="rId22"/>
    <p:sldId id="8916" r:id="rId23"/>
    <p:sldId id="8887" r:id="rId24"/>
    <p:sldId id="2103" r:id="rId25"/>
    <p:sldId id="8911" r:id="rId26"/>
    <p:sldId id="8910" r:id="rId27"/>
    <p:sldId id="8917" r:id="rId28"/>
    <p:sldId id="8901" r:id="rId29"/>
    <p:sldId id="8888" r:id="rId30"/>
    <p:sldId id="8902" r:id="rId31"/>
    <p:sldId id="262" r:id="rId32"/>
    <p:sldId id="8918" r:id="rId33"/>
    <p:sldId id="8891" r:id="rId34"/>
    <p:sldId id="8889" r:id="rId35"/>
    <p:sldId id="8890" r:id="rId36"/>
    <p:sldId id="8919" r:id="rId37"/>
    <p:sldId id="8906" r:id="rId38"/>
    <p:sldId id="8892" r:id="rId39"/>
    <p:sldId id="8885" r:id="rId40"/>
    <p:sldId id="8886" r:id="rId41"/>
    <p:sldId id="8790" r:id="rId42"/>
    <p:sldId id="1888" r:id="rId43"/>
    <p:sldId id="8894" r:id="rId44"/>
    <p:sldId id="8895" r:id="rId45"/>
    <p:sldId id="1889" r:id="rId46"/>
    <p:sldId id="8907" r:id="rId47"/>
    <p:sldId id="8908" r:id="rId48"/>
    <p:sldId id="8909" r:id="rId49"/>
    <p:sldId id="8912" r:id="rId50"/>
    <p:sldId id="8876" r:id="rId51"/>
    <p:sldId id="8878" r:id="rId52"/>
    <p:sldId id="8877" r:id="rId53"/>
  </p:sldIdLst>
  <p:sldSz cx="9144000" cy="5143500" type="screen16x9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orient="horz" pos="2854" userDrawn="1">
          <p15:clr>
            <a:srgbClr val="A4A3A4"/>
          </p15:clr>
        </p15:guide>
        <p15:guide id="4" pos="5251" userDrawn="1">
          <p15:clr>
            <a:srgbClr val="A4A3A4"/>
          </p15:clr>
        </p15:guide>
        <p15:guide id="5" pos="5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  <a:srgbClr val="17375E"/>
    <a:srgbClr val="00366C"/>
    <a:srgbClr val="003F7E"/>
    <a:srgbClr val="C0C0C0"/>
    <a:srgbClr val="990099"/>
    <a:srgbClr val="0041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61" autoAdjust="0"/>
    <p:restoredTop sz="91852" autoAdjust="0"/>
  </p:normalViewPr>
  <p:slideViewPr>
    <p:cSldViewPr>
      <p:cViewPr varScale="1">
        <p:scale>
          <a:sx n="152" d="100"/>
          <a:sy n="152" d="100"/>
        </p:scale>
        <p:origin x="304" y="184"/>
      </p:cViewPr>
      <p:guideLst>
        <p:guide orient="horz" pos="3240"/>
        <p:guide orient="horz" pos="2854"/>
        <p:guide pos="5251"/>
        <p:guide pos="5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75" d="100"/>
        <a:sy n="75" d="100"/>
      </p:scale>
      <p:origin x="0" y="1136"/>
    </p:cViewPr>
  </p:sorterViewPr>
  <p:notesViewPr>
    <p:cSldViewPr>
      <p:cViewPr varScale="1">
        <p:scale>
          <a:sx n="77" d="100"/>
          <a:sy n="77" d="100"/>
        </p:scale>
        <p:origin x="-2208" y="-90"/>
      </p:cViewPr>
      <p:guideLst>
        <p:guide orient="horz" pos="3224"/>
        <p:guide pos="2236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820" y="2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pPr>
              <a:defRPr/>
            </a:pPr>
            <a:fld id="{D0617223-37D1-4538-923C-6B117196357E}" type="datetimeFigureOut">
              <a:rPr lang="en-US"/>
              <a:pPr>
                <a:defRPr/>
              </a:pPr>
              <a:t>9/23/25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95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820" y="9721895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pPr>
              <a:defRPr/>
            </a:pPr>
            <a:fld id="{602268FF-81BF-4736-830D-281BB962F3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09013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7480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t" anchorCtr="0" compatLnSpc="1">
            <a:prstTxWarp prst="textNoShape">
              <a:avLst/>
            </a:prstTxWarp>
          </a:bodyPr>
          <a:lstStyle>
            <a:lvl1pPr algn="l" defTabSz="1010293">
              <a:defRPr sz="14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820" y="2"/>
            <a:ext cx="3075806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t" anchorCtr="0" compatLnSpc="1">
            <a:prstTxWarp prst="textNoShape">
              <a:avLst/>
            </a:prstTxWarp>
          </a:bodyPr>
          <a:lstStyle>
            <a:lvl1pPr algn="r" defTabSz="1010293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8350"/>
            <a:ext cx="682307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772"/>
            <a:ext cx="5679440" cy="4604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895"/>
            <a:ext cx="3077480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b" anchorCtr="0" compatLnSpc="1">
            <a:prstTxWarp prst="textNoShape">
              <a:avLst/>
            </a:prstTxWarp>
          </a:bodyPr>
          <a:lstStyle>
            <a:lvl1pPr algn="l" defTabSz="1010293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820" y="9721895"/>
            <a:ext cx="3075806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b" anchorCtr="0" compatLnSpc="1">
            <a:prstTxWarp prst="textNoShape">
              <a:avLst/>
            </a:prstTxWarp>
          </a:bodyPr>
          <a:lstStyle>
            <a:lvl1pPr algn="r" defTabSz="1010293">
              <a:defRPr sz="1400"/>
            </a:lvl1pPr>
          </a:lstStyle>
          <a:p>
            <a:pPr>
              <a:defRPr/>
            </a:pPr>
            <a:fld id="{B16AB1AD-67F4-4C8E-A88E-285F0961B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14033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am going to talk about the hybrid pixel detector readout</a:t>
            </a:r>
            <a:r>
              <a:rPr lang="en-GB" baseline="0" dirty="0"/>
              <a:t> chips that have been designed at CERN in the framework of the Medipix2 and 3 collaborations.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is a test</a:t>
            </a:r>
          </a:p>
        </p:txBody>
      </p:sp>
    </p:spTree>
    <p:extLst>
      <p:ext uri="{BB962C8B-B14F-4D97-AF65-F5344CB8AC3E}">
        <p14:creationId xmlns:p14="http://schemas.microsoft.com/office/powerpoint/2010/main" val="1556121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is a test</a:t>
            </a:r>
          </a:p>
        </p:txBody>
      </p:sp>
    </p:spTree>
    <p:extLst>
      <p:ext uri="{BB962C8B-B14F-4D97-AF65-F5344CB8AC3E}">
        <p14:creationId xmlns:p14="http://schemas.microsoft.com/office/powerpoint/2010/main" val="164266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0D2576-831E-E692-0B01-BB22E28A0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A187ED-74CF-460A-1F57-9B03A45D33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4854F3-8FE0-4F69-AB81-0AA79EE29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9F1E407A-E397-2856-C63E-61D40B74CDB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is a test</a:t>
            </a:r>
          </a:p>
        </p:txBody>
      </p:sp>
    </p:spTree>
    <p:extLst>
      <p:ext uri="{BB962C8B-B14F-4D97-AF65-F5344CB8AC3E}">
        <p14:creationId xmlns:p14="http://schemas.microsoft.com/office/powerpoint/2010/main" val="2767635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C2EF0-698B-256A-D930-2AF422A48B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5486B8-5019-ED9A-4AE0-DD98A4C345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CE2859-95B1-D66F-1AC5-469FF01CB2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DBECF408-30AD-F818-4E17-5F4F8030A5D5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is a test</a:t>
            </a:r>
          </a:p>
        </p:txBody>
      </p:sp>
    </p:spTree>
    <p:extLst>
      <p:ext uri="{BB962C8B-B14F-4D97-AF65-F5344CB8AC3E}">
        <p14:creationId xmlns:p14="http://schemas.microsoft.com/office/powerpoint/2010/main" val="1357728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D87B06-5FE0-CBA1-2D86-842CDAEC1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5ADF4A-EA9D-3A8D-5515-8273E3501D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308F31-327E-9D2E-DBF8-7B05954C86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CE2D858C-A9DA-C246-2EA1-AF50ABF064B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is a test</a:t>
            </a:r>
          </a:p>
        </p:txBody>
      </p:sp>
    </p:spTree>
    <p:extLst>
      <p:ext uri="{BB962C8B-B14F-4D97-AF65-F5344CB8AC3E}">
        <p14:creationId xmlns:p14="http://schemas.microsoft.com/office/powerpoint/2010/main" val="3042599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C3C99-00BC-F85A-6109-72A713DA66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79685E-7ADD-EB18-8A0B-04B2087DBD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0801C1-A609-EFB5-D06E-B32ECF66B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3DEA9E9F-C9EA-F51B-B3C3-159C8BE5ACE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is a test</a:t>
            </a:r>
          </a:p>
        </p:txBody>
      </p:sp>
    </p:spTree>
    <p:extLst>
      <p:ext uri="{BB962C8B-B14F-4D97-AF65-F5344CB8AC3E}">
        <p14:creationId xmlns:p14="http://schemas.microsoft.com/office/powerpoint/2010/main" val="552491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8">
            <a:extLst>
              <a:ext uri="{FF2B5EF4-FFF2-40B4-BE49-F238E27FC236}">
                <a16:creationId xmlns:a16="http://schemas.microsoft.com/office/drawing/2014/main" id="{08EBC0BF-CCD8-71CB-700B-3586966BB95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9CDE91-1E97-C54C-9EC6-D79A046F7576}" type="slidenum">
              <a:rPr lang="en-US" altLang="en-CH"/>
              <a:pPr/>
              <a:t>17</a:t>
            </a:fld>
            <a:endParaRPr lang="en-US" altLang="en-CH"/>
          </a:p>
        </p:txBody>
      </p:sp>
      <p:sp>
        <p:nvSpPr>
          <p:cNvPr id="17409" name="Text Box 1">
            <a:extLst>
              <a:ext uri="{FF2B5EF4-FFF2-40B4-BE49-F238E27FC236}">
                <a16:creationId xmlns:a16="http://schemas.microsoft.com/office/drawing/2014/main" id="{18EDBA07-FF72-1096-B4ED-03FCC378E163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30188" y="849313"/>
            <a:ext cx="7589837" cy="4187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0" name="Text Box 2">
            <a:extLst>
              <a:ext uri="{FF2B5EF4-FFF2-40B4-BE49-F238E27FC236}">
                <a16:creationId xmlns:a16="http://schemas.microsoft.com/office/drawing/2014/main" id="{F47FFC37-9C7F-6767-2D00-B753AA22B2C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04863" y="5305425"/>
            <a:ext cx="6440487" cy="5026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H" altLang="en-CH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8">
            <a:extLst>
              <a:ext uri="{FF2B5EF4-FFF2-40B4-BE49-F238E27FC236}">
                <a16:creationId xmlns:a16="http://schemas.microsoft.com/office/drawing/2014/main" id="{279A0D01-C720-377C-1990-8FC18CCB6B5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CD6EC2-A5CC-4849-80F9-A6A065EDF331}" type="slidenum">
              <a:rPr lang="en-US" altLang="en-CH"/>
              <a:pPr/>
              <a:t>18</a:t>
            </a:fld>
            <a:endParaRPr lang="en-US" altLang="en-CH"/>
          </a:p>
        </p:txBody>
      </p:sp>
      <p:sp>
        <p:nvSpPr>
          <p:cNvPr id="19457" name="Text Box 1">
            <a:extLst>
              <a:ext uri="{FF2B5EF4-FFF2-40B4-BE49-F238E27FC236}">
                <a16:creationId xmlns:a16="http://schemas.microsoft.com/office/drawing/2014/main" id="{654720EE-6537-AC3D-E95D-989303AC315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03213" y="849313"/>
            <a:ext cx="7443787" cy="4187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Text Box 2">
            <a:extLst>
              <a:ext uri="{FF2B5EF4-FFF2-40B4-BE49-F238E27FC236}">
                <a16:creationId xmlns:a16="http://schemas.microsoft.com/office/drawing/2014/main" id="{FEA64A3D-F7E4-96D3-4821-CB0682F86F8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04863" y="5305425"/>
            <a:ext cx="6440487" cy="5026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H" altLang="en-C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1620000"/>
            <a:ext cx="9144000" cy="14400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pic>
        <p:nvPicPr>
          <p:cNvPr id="5" name="Picture 11" descr="CERN logo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00" y="2340000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medipixlogo"/>
          <p:cNvPicPr>
            <a:picLocks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00" y="1621320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721644"/>
            <a:ext cx="71628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3037285"/>
            <a:ext cx="7162800" cy="1077515"/>
          </a:xfrm>
        </p:spPr>
        <p:txBody>
          <a:bodyPr anchor="b"/>
          <a:lstStyle>
            <a:lvl1pPr marL="0" indent="0">
              <a:buNone/>
              <a:defRPr sz="1500" i="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33400" y="4686300"/>
            <a:ext cx="12954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0" y="4857750"/>
            <a:ext cx="1219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050" dirty="0">
                <a:solidFill>
                  <a:schemeClr val="bg1"/>
                </a:solidFill>
              </a:rPr>
              <a:t> -</a:t>
            </a:r>
            <a:fld id="{217099FB-82C0-4858-BFEB-97E56F20C6AE}" type="slidenum">
              <a:rPr lang="en-US" sz="105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05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2" name="NameInfo"/>
          <p:cNvSpPr txBox="1"/>
          <p:nvPr/>
        </p:nvSpPr>
        <p:spPr>
          <a:xfrm>
            <a:off x="7874000" y="4857750"/>
            <a:ext cx="1905000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050">
              <a:solidFill>
                <a:schemeClr val="tx2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914400"/>
            <a:ext cx="2057400" cy="3886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914400"/>
            <a:ext cx="5334000" cy="3886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76200" y="56925"/>
            <a:ext cx="1080000" cy="720000"/>
            <a:chOff x="76200" y="75900"/>
            <a:chExt cx="1245910" cy="840088"/>
          </a:xfrm>
        </p:grpSpPr>
        <p:grpSp>
          <p:nvGrpSpPr>
            <p:cNvPr id="16" name="Group 1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18" name="Picture 17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8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7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D8C52722-5419-3941-86D8-33BECA8193D5}"/>
              </a:ext>
            </a:extLst>
          </p:cNvPr>
          <p:cNvSpPr txBox="1">
            <a:spLocks/>
          </p:cNvSpPr>
          <p:nvPr userDrawn="1"/>
        </p:nvSpPr>
        <p:spPr>
          <a:xfrm>
            <a:off x="8546620" y="4829175"/>
            <a:ext cx="432048" cy="2857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2BBB5E19-F10A-4C2F-BF6F-11C513378A2E}" type="slidenum">
              <a:rPr lang="en-US" sz="1000" b="0" smtClean="0"/>
              <a:pPr/>
              <a:t>‹#›</a:t>
            </a:fld>
            <a:endParaRPr lang="en-US" sz="1000" b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857251"/>
            <a:ext cx="3657600" cy="1959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57800" y="857251"/>
            <a:ext cx="3657600" cy="1959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447800" y="2896792"/>
            <a:ext cx="3657600" cy="19609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2896792"/>
            <a:ext cx="3657600" cy="19609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914400"/>
            <a:ext cx="7543800" cy="38862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5" name="Tit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54F22-7A25-0D33-AABD-8DD0A80B7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41" y="204788"/>
            <a:ext cx="8202338" cy="832247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5676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6051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 userDrawn="1"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-1385"/>
            <a:ext cx="1080000" cy="720000"/>
            <a:chOff x="76200" y="75900"/>
            <a:chExt cx="1245910" cy="840088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8" name="Picture 7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8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7199671-7AAC-0242-8F5F-366B5EB3C0F4}"/>
              </a:ext>
            </a:extLst>
          </p:cNvPr>
          <p:cNvSpPr txBox="1">
            <a:spLocks/>
          </p:cNvSpPr>
          <p:nvPr userDrawn="1"/>
        </p:nvSpPr>
        <p:spPr>
          <a:xfrm>
            <a:off x="8546620" y="4829175"/>
            <a:ext cx="432048" cy="2857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2BBB5E19-F10A-4C2F-BF6F-11C513378A2E}" type="slidenum">
              <a:rPr lang="en-US" sz="1000" b="0" smtClean="0"/>
              <a:pPr/>
              <a:t>‹#›</a:t>
            </a:fld>
            <a:endParaRPr lang="en-US" sz="1000" b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F64166B-6416-8047-8728-F71EB30102FF}"/>
              </a:ext>
            </a:extLst>
          </p:cNvPr>
          <p:cNvSpPr txBox="1">
            <a:spLocks/>
          </p:cNvSpPr>
          <p:nvPr userDrawn="1"/>
        </p:nvSpPr>
        <p:spPr>
          <a:xfrm>
            <a:off x="8546620" y="4829175"/>
            <a:ext cx="432048" cy="2857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2BBB5E19-F10A-4C2F-BF6F-11C513378A2E}" type="slidenum">
              <a:rPr lang="en-US" sz="1000" b="0" smtClean="0"/>
              <a:pPr/>
              <a:t>‹#›</a:t>
            </a:fld>
            <a:endParaRPr lang="en-US" sz="1000" b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914400"/>
            <a:ext cx="3657600" cy="38290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>
          <a:xfrm>
            <a:off x="5334000" y="914400"/>
            <a:ext cx="3657600" cy="38290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6212" y="914400"/>
            <a:ext cx="3659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212" y="1394221"/>
            <a:ext cx="3659188" cy="340637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0976" y="914400"/>
            <a:ext cx="366062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0976" y="1394221"/>
            <a:ext cx="3660625" cy="340637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288" y="971550"/>
            <a:ext cx="3008313" cy="6858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971550"/>
            <a:ext cx="4343400" cy="382905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288" y="1657350"/>
            <a:ext cx="3008313" cy="31432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-1385"/>
            <a:ext cx="1080000" cy="720000"/>
            <a:chOff x="76200" y="75900"/>
            <a:chExt cx="1245910" cy="840088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20" name="Picture 19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0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D71D1-B550-3547-9A1A-412790FC383E}"/>
              </a:ext>
            </a:extLst>
          </p:cNvPr>
          <p:cNvSpPr txBox="1">
            <a:spLocks/>
          </p:cNvSpPr>
          <p:nvPr userDrawn="1"/>
        </p:nvSpPr>
        <p:spPr>
          <a:xfrm>
            <a:off x="8546620" y="4829175"/>
            <a:ext cx="432048" cy="2857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2BBB5E19-F10A-4C2F-BF6F-11C513378A2E}" type="slidenum">
              <a:rPr lang="en-US" sz="1000" b="0" smtClean="0"/>
              <a:pPr/>
              <a:t>‹#›</a:t>
            </a:fld>
            <a:endParaRPr lang="en-US" sz="1000" b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533400" y="4686300"/>
            <a:ext cx="12954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NameInfo"/>
          <p:cNvSpPr txBox="1"/>
          <p:nvPr/>
        </p:nvSpPr>
        <p:spPr>
          <a:xfrm>
            <a:off x="7874000" y="4857750"/>
            <a:ext cx="1905000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05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057650"/>
            <a:ext cx="75438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916781"/>
            <a:ext cx="75438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4482703"/>
            <a:ext cx="7543800" cy="3750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56925"/>
            <a:ext cx="1080000" cy="720000"/>
            <a:chOff x="76200" y="75900"/>
            <a:chExt cx="1245910" cy="840088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20" name="Picture 19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0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8AA56E-2070-D54F-87B2-E99FF48C960C}"/>
              </a:ext>
            </a:extLst>
          </p:cNvPr>
          <p:cNvSpPr txBox="1">
            <a:spLocks/>
          </p:cNvSpPr>
          <p:nvPr userDrawn="1"/>
        </p:nvSpPr>
        <p:spPr>
          <a:xfrm>
            <a:off x="8546620" y="4829175"/>
            <a:ext cx="432048" cy="2857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2BBB5E19-F10A-4C2F-BF6F-11C513378A2E}" type="slidenum">
              <a:rPr lang="en-US" sz="1000" b="0" smtClean="0"/>
              <a:pPr/>
              <a:t>‹#›</a:t>
            </a:fld>
            <a:endParaRPr lang="en-US" sz="1000" b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914400"/>
            <a:ext cx="7467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33400" y="4686300"/>
            <a:ext cx="12954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4857750"/>
            <a:ext cx="1219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050" dirty="0">
                <a:solidFill>
                  <a:schemeClr val="bg1"/>
                </a:solidFill>
              </a:rPr>
              <a:t> -</a:t>
            </a:r>
            <a:fld id="{6A59D7EB-9048-4DBB-B21A-D5AD76E636FE}" type="slidenum">
              <a:rPr lang="en-US" sz="105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050" dirty="0">
                <a:solidFill>
                  <a:schemeClr val="bg1"/>
                </a:solidFill>
              </a:rPr>
              <a:t>-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1080000" cy="720000"/>
            <a:chOff x="76200" y="75900"/>
            <a:chExt cx="1245910" cy="840088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14" name="Picture 13" descr="CERN logo"/>
              <p:cNvPicPr>
                <a:picLocks noChangeArrowheads="1"/>
              </p:cNvPicPr>
              <p:nvPr userDrawn="1"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14" descr="medipixlogo"/>
              <p:cNvPicPr>
                <a:picLocks noChangeArrowheads="1"/>
              </p:cNvPicPr>
              <p:nvPr userDrawn="1"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2" name="Picture 2"/>
            <p:cNvPicPr>
              <a:picLocks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71179C60-B257-434B-A7B1-2E552AED833E}"/>
              </a:ext>
            </a:extLst>
          </p:cNvPr>
          <p:cNvSpPr txBox="1">
            <a:spLocks/>
          </p:cNvSpPr>
          <p:nvPr userDrawn="1"/>
        </p:nvSpPr>
        <p:spPr>
          <a:xfrm>
            <a:off x="8546620" y="4829175"/>
            <a:ext cx="432048" cy="2857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2BBB5E19-F10A-4C2F-BF6F-11C513378A2E}" type="slidenum">
              <a:rPr lang="en-US" sz="1000" b="0" smtClean="0"/>
              <a:pPr/>
              <a:t>‹#›</a:t>
            </a:fld>
            <a:endParaRPr lang="en-US" sz="1000" b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BE7823-9871-8843-AADB-CBBD19B916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59" r:id="rId4"/>
    <p:sldLayoutId id="2147483660" r:id="rId5"/>
    <p:sldLayoutId id="2147483661" r:id="rId6"/>
    <p:sldLayoutId id="2147483670" r:id="rId7"/>
    <p:sldLayoutId id="2147483671" r:id="rId8"/>
    <p:sldLayoutId id="2147483663" r:id="rId9"/>
    <p:sldLayoutId id="2147483672" r:id="rId10"/>
    <p:sldLayoutId id="2147483664" r:id="rId11"/>
    <p:sldLayoutId id="2147483665" r:id="rId12"/>
    <p:sldLayoutId id="2147483666" r:id="rId13"/>
    <p:sldLayoutId id="2147483692" r:id="rId14"/>
    <p:sldLayoutId id="2147483693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800" b="1">
          <a:solidFill>
            <a:srgbClr val="376092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rgbClr val="376092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 b="1">
          <a:solidFill>
            <a:srgbClr val="376092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200" b="1">
          <a:solidFill>
            <a:srgbClr val="376092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200" b="1">
          <a:solidFill>
            <a:srgbClr val="376092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client=ubuntu-sn&amp;channel=fs&amp;cs=0&amp;sca_esv=021f25b48a55cba3&amp;sxsrf=AE3TifNBgNVGsH22ygm1xybfp09nrriZpQ%3A1758106037824&amp;q=X-ray+Cross-Correlation+Analysis&amp;sa=X&amp;ved=2ahUKEwjkwM6uz9-PAxUxRPEDHRkNPeYQxccNegQIBBAB&amp;mstk=AUtExfAwcohi-WJX9Y3iwhUpbJE69DrCgIAUlrF_d5-P5spEH0rl3eHQr_ac4y8A50XQApnrdEItGRkuNkeZzwVfdBgUwyaFu49_TcqA3hCaBV3w-InaQxDrkUWReWmYIU1kyHdvHXKwIH981cjM1p_mXBaB3uXEb1heTp-ffsH66J22e9I&amp;csui=3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7.pn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12" Type="http://schemas.openxmlformats.org/officeDocument/2006/relationships/image" Target="../media/image46.jpeg"/><Relationship Id="rId2" Type="http://schemas.openxmlformats.org/officeDocument/2006/relationships/image" Target="../media/image37.jpe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jpeg"/><Relationship Id="rId11" Type="http://schemas.openxmlformats.org/officeDocument/2006/relationships/image" Target="../media/image45.jpeg"/><Relationship Id="rId5" Type="http://schemas.openxmlformats.org/officeDocument/2006/relationships/image" Target="../media/image40.png"/><Relationship Id="rId15" Type="http://schemas.openxmlformats.org/officeDocument/2006/relationships/image" Target="../media/image49.jpeg"/><Relationship Id="rId10" Type="http://schemas.openxmlformats.org/officeDocument/2006/relationships/image" Target="../media/image44.png"/><Relationship Id="rId4" Type="http://schemas.openxmlformats.org/officeDocument/2006/relationships/image" Target="../media/image39.jpeg"/><Relationship Id="rId9" Type="http://schemas.microsoft.com/office/2007/relationships/hdphoto" Target="../media/hdphoto1.wdp"/><Relationship Id="rId1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opscience.iop.org/article/10.1088/1748-0221/13/12/C12005/pdf" TargetMode="External"/><Relationship Id="rId5" Type="http://schemas.openxmlformats.org/officeDocument/2006/relationships/hyperlink" Target="https://iopscience.iop.org/article/10.1088/1748-0221/9/05/C05055" TargetMode="Externa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7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71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3.xml"/><Relationship Id="rId5" Type="http://schemas.microsoft.com/office/2007/relationships/hdphoto" Target="../media/hdphoto2.wdp"/><Relationship Id="rId4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3.xml"/><Relationship Id="rId5" Type="http://schemas.microsoft.com/office/2007/relationships/hdphoto" Target="../media/hdphoto2.wdp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3.xml"/><Relationship Id="rId5" Type="http://schemas.microsoft.com/office/2007/relationships/hdphoto" Target="../media/hdphoto2.wdp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t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1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gif"/><Relationship Id="rId7" Type="http://schemas.openxmlformats.org/officeDocument/2006/relationships/image" Target="../media/image9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openxmlformats.org/officeDocument/2006/relationships/image" Target="../media/image88.png"/><Relationship Id="rId9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21/acs.nanolett.4c03662" TargetMode="External"/><Relationship Id="rId2" Type="http://schemas.openxmlformats.org/officeDocument/2006/relationships/hyperlink" Target="https://doi.org/10.1038/s43246-023-00396-x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radmeas.2019.106228" TargetMode="External"/><Relationship Id="rId2" Type="http://schemas.openxmlformats.org/officeDocument/2006/relationships/hyperlink" Target="https://doi.org/10.1107/S1600577525006599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doi.org/10.1016/j.addma.2021.102130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05" y="1842055"/>
            <a:ext cx="5453509" cy="1021556"/>
          </a:xfrm>
        </p:spPr>
        <p:txBody>
          <a:bodyPr anchor="ctr"/>
          <a:lstStyle/>
          <a:p>
            <a:pPr algn="ctr" eaLnBrk="1" hangingPunct="1">
              <a:defRPr/>
            </a:pPr>
            <a:r>
              <a:rPr lang="en-US" sz="2400" b="0" dirty="0"/>
              <a:t>Some examples of scientific impact</a:t>
            </a:r>
            <a:endParaRPr lang="en-US" sz="2400" cap="non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C2CC43E-EF11-3C4B-8E09-A22010526F04}"/>
              </a:ext>
            </a:extLst>
          </p:cNvPr>
          <p:cNvSpPr txBox="1">
            <a:spLocks/>
          </p:cNvSpPr>
          <p:nvPr/>
        </p:nvSpPr>
        <p:spPr bwMode="auto">
          <a:xfrm>
            <a:off x="1461195" y="4028965"/>
            <a:ext cx="6077591" cy="107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500" b="1" i="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3429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350" b="1">
                <a:solidFill>
                  <a:srgbClr val="376092"/>
                </a:solidFill>
                <a:latin typeface="+mn-lt"/>
              </a:defRPr>
            </a:lvl2pPr>
            <a:lvl3pPr marL="685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00" b="1">
                <a:solidFill>
                  <a:srgbClr val="376092"/>
                </a:solidFill>
                <a:latin typeface="+mn-lt"/>
              </a:defRPr>
            </a:lvl3pPr>
            <a:lvl4pPr marL="10287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376092"/>
                </a:solidFill>
                <a:latin typeface="+mn-lt"/>
              </a:defRPr>
            </a:lvl4pPr>
            <a:lvl5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376092"/>
                </a:solidFill>
                <a:latin typeface="+mn-lt"/>
              </a:defRPr>
            </a:lvl5pPr>
            <a:lvl6pPr marL="17145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004F9E"/>
                </a:solidFill>
                <a:latin typeface="+mn-lt"/>
              </a:defRPr>
            </a:lvl6pPr>
            <a:lvl7pPr marL="2057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004F9E"/>
                </a:solidFill>
                <a:latin typeface="+mn-lt"/>
              </a:defRPr>
            </a:lvl7pPr>
            <a:lvl8pPr marL="24003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004F9E"/>
                </a:solidFill>
                <a:latin typeface="+mn-lt"/>
              </a:defRPr>
            </a:lvl8pPr>
            <a:lvl9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004F9E"/>
                </a:solidFill>
                <a:latin typeface="+mn-lt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00366C"/>
                </a:solidFill>
              </a:rPr>
              <a:t>M. Campbell</a:t>
            </a:r>
            <a:r>
              <a:rPr lang="en-US" baseline="30000" dirty="0">
                <a:solidFill>
                  <a:srgbClr val="00366C"/>
                </a:solidFill>
              </a:rPr>
              <a:t>1</a:t>
            </a:r>
            <a:r>
              <a:rPr lang="en-US" dirty="0">
                <a:solidFill>
                  <a:srgbClr val="00366C"/>
                </a:solidFill>
              </a:rPr>
              <a:t>, J. </a:t>
            </a:r>
            <a:r>
              <a:rPr lang="en-US" dirty="0" err="1">
                <a:solidFill>
                  <a:srgbClr val="00366C"/>
                </a:solidFill>
              </a:rPr>
              <a:t>Alozy</a:t>
            </a:r>
            <a:r>
              <a:rPr lang="en-US" dirty="0">
                <a:solidFill>
                  <a:srgbClr val="00366C"/>
                </a:solidFill>
              </a:rPr>
              <a:t>, R. </a:t>
            </a:r>
            <a:r>
              <a:rPr lang="en-US" dirty="0" err="1">
                <a:solidFill>
                  <a:srgbClr val="00366C"/>
                </a:solidFill>
              </a:rPr>
              <a:t>Bolzonella</a:t>
            </a:r>
            <a:r>
              <a:rPr lang="en-US" dirty="0">
                <a:solidFill>
                  <a:srgbClr val="00366C"/>
                </a:solidFill>
              </a:rPr>
              <a:t>,  </a:t>
            </a:r>
            <a:r>
              <a:rPr lang="en-US" u="sng" dirty="0">
                <a:solidFill>
                  <a:srgbClr val="00366C"/>
                </a:solidFill>
              </a:rPr>
              <a:t>R. Ballabriga</a:t>
            </a:r>
            <a:r>
              <a:rPr lang="en-US" dirty="0">
                <a:solidFill>
                  <a:srgbClr val="00366C"/>
                </a:solidFill>
              </a:rPr>
              <a:t>, E.H.M. Heijne</a:t>
            </a:r>
            <a:r>
              <a:rPr lang="en-US" baseline="30000" dirty="0">
                <a:solidFill>
                  <a:srgbClr val="00366C"/>
                </a:solidFill>
              </a:rPr>
              <a:t>2</a:t>
            </a:r>
            <a:r>
              <a:rPr lang="en-US" dirty="0">
                <a:solidFill>
                  <a:srgbClr val="00366C"/>
                </a:solidFill>
              </a:rPr>
              <a:t>, </a:t>
            </a:r>
            <a:r>
              <a:rPr lang="en-US" u="sng" dirty="0">
                <a:solidFill>
                  <a:srgbClr val="00366C"/>
                </a:solidFill>
              </a:rPr>
              <a:t>X. Llopart</a:t>
            </a:r>
            <a:r>
              <a:rPr lang="en-US" dirty="0">
                <a:solidFill>
                  <a:srgbClr val="00366C"/>
                </a:solidFill>
              </a:rPr>
              <a:t>, M. Saphorster</a:t>
            </a:r>
            <a:r>
              <a:rPr lang="en-US" baseline="30000" dirty="0">
                <a:solidFill>
                  <a:srgbClr val="00366C"/>
                </a:solidFill>
              </a:rPr>
              <a:t>3</a:t>
            </a:r>
            <a:r>
              <a:rPr lang="en-US" dirty="0">
                <a:solidFill>
                  <a:srgbClr val="00366C"/>
                </a:solidFill>
              </a:rPr>
              <a:t> and L. Tlustos</a:t>
            </a:r>
            <a:r>
              <a:rPr lang="en-US" baseline="30000" dirty="0">
                <a:solidFill>
                  <a:srgbClr val="00366C"/>
                </a:solidFill>
              </a:rPr>
              <a:t>2</a:t>
            </a:r>
            <a:endParaRPr lang="en-US" sz="1100" baseline="30000" dirty="0">
              <a:solidFill>
                <a:srgbClr val="00366C"/>
              </a:solidFill>
            </a:endParaRPr>
          </a:p>
          <a:p>
            <a:pPr algn="ctr" eaLnBrk="1" hangingPunct="1"/>
            <a:r>
              <a:rPr lang="en-US" sz="1200" kern="0" dirty="0">
                <a:solidFill>
                  <a:srgbClr val="00366C"/>
                </a:solidFill>
              </a:rPr>
              <a:t>CERN, PH Department</a:t>
            </a:r>
          </a:p>
          <a:p>
            <a:pPr algn="ctr" eaLnBrk="1" hangingPunct="1"/>
            <a:r>
              <a:rPr lang="en-US" sz="1200" kern="0" dirty="0">
                <a:solidFill>
                  <a:srgbClr val="002060"/>
                </a:solidFill>
              </a:rPr>
              <a:t>1211 Geneva 23</a:t>
            </a:r>
          </a:p>
          <a:p>
            <a:pPr algn="ctr" eaLnBrk="1" hangingPunct="1"/>
            <a:r>
              <a:rPr lang="en-US" sz="1200" kern="0" dirty="0">
                <a:solidFill>
                  <a:srgbClr val="002060"/>
                </a:solidFill>
              </a:rPr>
              <a:t>Switzerland</a:t>
            </a:r>
          </a:p>
          <a:p>
            <a:pPr algn="ctr" eaLnBrk="1" hangingPunct="1"/>
            <a:endParaRPr lang="en-US" sz="1200" i="1" kern="0" dirty="0">
              <a:solidFill>
                <a:srgbClr val="002060"/>
              </a:solidFill>
            </a:endParaRPr>
          </a:p>
          <a:p>
            <a:pPr algn="ctr" eaLnBrk="1" hangingPunct="1"/>
            <a:r>
              <a:rPr lang="en-US" sz="1200" kern="0" baseline="30000" dirty="0">
                <a:solidFill>
                  <a:srgbClr val="002060"/>
                </a:solidFill>
              </a:rPr>
              <a:t>1</a:t>
            </a:r>
            <a:r>
              <a:rPr lang="en-US" sz="1200" i="1" kern="0" dirty="0">
                <a:solidFill>
                  <a:srgbClr val="002060"/>
                </a:solidFill>
              </a:rPr>
              <a:t> </a:t>
            </a:r>
            <a:r>
              <a:rPr lang="en-US" sz="1200" kern="0" dirty="0">
                <a:solidFill>
                  <a:srgbClr val="002060"/>
                </a:solidFill>
              </a:rPr>
              <a:t>Honorary Professor at Glasgow University</a:t>
            </a:r>
          </a:p>
          <a:p>
            <a:pPr algn="ctr" eaLnBrk="1" hangingPunct="1"/>
            <a:r>
              <a:rPr lang="en-US" sz="1200" kern="0" baseline="30000" dirty="0">
                <a:solidFill>
                  <a:srgbClr val="002060"/>
                </a:solidFill>
              </a:rPr>
              <a:t>2</a:t>
            </a:r>
            <a:r>
              <a:rPr lang="en-US" sz="1200" kern="0" dirty="0">
                <a:solidFill>
                  <a:srgbClr val="002060"/>
                </a:solidFill>
              </a:rPr>
              <a:t> </a:t>
            </a:r>
            <a:r>
              <a:rPr lang="en-US" sz="1200" kern="0">
                <a:solidFill>
                  <a:srgbClr val="002060"/>
                </a:solidFill>
              </a:rPr>
              <a:t>also with </a:t>
            </a:r>
            <a:r>
              <a:rPr lang="en-US" sz="1200" kern="0" dirty="0">
                <a:solidFill>
                  <a:srgbClr val="002060"/>
                </a:solidFill>
              </a:rPr>
              <a:t>IEAP, Prague</a:t>
            </a:r>
          </a:p>
          <a:p>
            <a:pPr algn="ctr" eaLnBrk="1" hangingPunct="1"/>
            <a:r>
              <a:rPr lang="en-US" sz="1200" kern="0" baseline="30000" dirty="0">
                <a:solidFill>
                  <a:srgbClr val="002060"/>
                </a:solidFill>
              </a:rPr>
              <a:t>3</a:t>
            </a:r>
            <a:r>
              <a:rPr lang="en-US" sz="1200" kern="0" dirty="0">
                <a:solidFill>
                  <a:srgbClr val="002060"/>
                </a:solidFill>
              </a:rPr>
              <a:t> also with DFKZ, Heidelberg </a:t>
            </a:r>
          </a:p>
        </p:txBody>
      </p:sp>
    </p:spTree>
    <p:extLst>
      <p:ext uri="{BB962C8B-B14F-4D97-AF65-F5344CB8AC3E}">
        <p14:creationId xmlns:p14="http://schemas.microsoft.com/office/powerpoint/2010/main" val="2393336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F24B20-93CC-3BC5-7F48-EFF272F091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5127610-DE59-8B03-21E2-4E75F76BE1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173954"/>
              </p:ext>
            </p:extLst>
          </p:nvPr>
        </p:nvGraphicFramePr>
        <p:xfrm>
          <a:off x="117020" y="805120"/>
          <a:ext cx="8756340" cy="3920503"/>
        </p:xfrm>
        <a:graphic>
          <a:graphicData uri="http://schemas.openxmlformats.org/drawingml/2006/table">
            <a:tbl>
              <a:tblPr/>
              <a:tblGrid>
                <a:gridCol w="592333">
                  <a:extLst>
                    <a:ext uri="{9D8B030D-6E8A-4147-A177-3AD203B41FA5}">
                      <a16:colId xmlns:a16="http://schemas.microsoft.com/office/drawing/2014/main" val="3259978140"/>
                    </a:ext>
                  </a:extLst>
                </a:gridCol>
                <a:gridCol w="2057612">
                  <a:extLst>
                    <a:ext uri="{9D8B030D-6E8A-4147-A177-3AD203B41FA5}">
                      <a16:colId xmlns:a16="http://schemas.microsoft.com/office/drawing/2014/main" val="1607051844"/>
                    </a:ext>
                  </a:extLst>
                </a:gridCol>
                <a:gridCol w="2073870">
                  <a:extLst>
                    <a:ext uri="{9D8B030D-6E8A-4147-A177-3AD203B41FA5}">
                      <a16:colId xmlns:a16="http://schemas.microsoft.com/office/drawing/2014/main" val="233404855"/>
                    </a:ext>
                  </a:extLst>
                </a:gridCol>
                <a:gridCol w="307240">
                  <a:extLst>
                    <a:ext uri="{9D8B030D-6E8A-4147-A177-3AD203B41FA5}">
                      <a16:colId xmlns:a16="http://schemas.microsoft.com/office/drawing/2014/main" val="3750945650"/>
                    </a:ext>
                  </a:extLst>
                </a:gridCol>
                <a:gridCol w="1228960">
                  <a:extLst>
                    <a:ext uri="{9D8B030D-6E8A-4147-A177-3AD203B41FA5}">
                      <a16:colId xmlns:a16="http://schemas.microsoft.com/office/drawing/2014/main" val="900101327"/>
                    </a:ext>
                  </a:extLst>
                </a:gridCol>
                <a:gridCol w="422455">
                  <a:extLst>
                    <a:ext uri="{9D8B030D-6E8A-4147-A177-3AD203B41FA5}">
                      <a16:colId xmlns:a16="http://schemas.microsoft.com/office/drawing/2014/main" val="98668491"/>
                    </a:ext>
                  </a:extLst>
                </a:gridCol>
                <a:gridCol w="499265">
                  <a:extLst>
                    <a:ext uri="{9D8B030D-6E8A-4147-A177-3AD203B41FA5}">
                      <a16:colId xmlns:a16="http://schemas.microsoft.com/office/drawing/2014/main" val="1251439757"/>
                    </a:ext>
                  </a:extLst>
                </a:gridCol>
                <a:gridCol w="499265">
                  <a:extLst>
                    <a:ext uri="{9D8B030D-6E8A-4147-A177-3AD203B41FA5}">
                      <a16:colId xmlns:a16="http://schemas.microsoft.com/office/drawing/2014/main" val="3208731948"/>
                    </a:ext>
                  </a:extLst>
                </a:gridCol>
                <a:gridCol w="1075340">
                  <a:extLst>
                    <a:ext uri="{9D8B030D-6E8A-4147-A177-3AD203B41FA5}">
                      <a16:colId xmlns:a16="http://schemas.microsoft.com/office/drawing/2014/main" val="1778231016"/>
                    </a:ext>
                  </a:extLst>
                </a:gridCol>
              </a:tblGrid>
              <a:tr h="14404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Citations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Authors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Title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Year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Source title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Volume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Issue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Page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EID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445299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912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Llopart X.; Ballabriga R.; Campbell M.;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Tlustos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L.; Wong W.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Timepix, a 65k programmable pixel readout chip for arrival time, energy and/or photon counting measurements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2007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1-2 SPEC. ISS.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485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2-s2.0-35348817342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4988597"/>
                  </a:ext>
                </a:extLst>
              </a:tr>
              <a:tr h="46815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674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Llopart X.; Campbell M.;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Dinapoli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R.; San Segundo D.;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Pernigotti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E.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Medipix2: A 64-k pixel readout chip with 55-</a:t>
                      </a:r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μ</a:t>
                      </a: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 square elements working in single photon counting mode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2002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IEEE Transactions on Nuclear Science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49 I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2279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2-s2.0-0036815755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423569"/>
                  </a:ext>
                </a:extLst>
              </a:tr>
              <a:tr h="53767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463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Poikela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T.;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Plosila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J.; Westerlund T.; Campbell M.; Gaspari M.D.; Llopart X.; Gromov V.;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Kluit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R.;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Beuzekom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M.V.;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Zappon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F.; Zivkovic V.; Brezina C.; Desch K.; Fu Y.; Kruth A.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Timepix3: A 65K channel hybrid pixel readout chip with simultaneous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/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and sparse readout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2014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C05013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2-s2.0-84903648134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6584126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Ballabriga R.; Campbell M.; Heijne E.H.M.; Llopart X.;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Tlustos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L.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The Medipix3 prototype, a pixel readout chip working in single photon counting mode with improved spectrometric performance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2007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IEEE Transactions on Nuclear Science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1824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2-s2.0-35348948593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125959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248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Jakubek J.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Precise energy calibration of pixel detector working in time-over-threshold mode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633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SUPPL. 1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S262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2-s2.0-79959818317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053273"/>
                  </a:ext>
                </a:extLst>
              </a:tr>
              <a:tr h="32620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McMullan G.; Chen S.; </a:t>
                      </a:r>
                      <a:r>
                        <a:rPr lang="en-GB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Henderson R.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; Faruqi A.R.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Detective quantum efficiency of electron area detectors in electron microscopy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Ultramicroscopy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1126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2-s2.0-67650544797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511175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Ponchut C.; Rigal J.M.; Clément J.; Papillon E.; Homs A.; Petitdemange S.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MAXIPIX, a fast readout photon-counting X-ray area detector for synchrotron applications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C01069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2-s2.0-79952662448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8391692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Ballabriga R.; Campbell M.; Heijne E.; Llopart X.; Tlustos L.; Wong W.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Medipix3: A 64 k pixel detector readout chip working in single photon counting mode with improved spectrometric performance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633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SUPPL. 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S15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2-s2.0-79959823582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3302861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182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Turecek D.; Holy T.; Jakubek J.; Pospisil S.; Vykydal Z.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Pixelman: A multi-platform data acquisition and processing software package for Medipix2, Timepix and Medipix3 detectors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C01046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2-s2.0-79952653981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8997182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Holy T.; Jakubek J.; Pospisil S.; Uher J.; Vavrik D.;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Vykydal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Z.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acquisition and processing software package for Medipix2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2006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. Inst. and Meth. A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563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2-s2.0-33745003477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49057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9814745-1237-30F6-DABE-4ACAD4776080}"/>
              </a:ext>
            </a:extLst>
          </p:cNvPr>
          <p:cNvSpPr txBox="1"/>
          <p:nvPr/>
        </p:nvSpPr>
        <p:spPr>
          <a:xfrm>
            <a:off x="5570530" y="4822320"/>
            <a:ext cx="277306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Extracted from Scopus: 12</a:t>
            </a:r>
            <a:r>
              <a:rPr lang="en-GB" sz="1200" baseline="30000" dirty="0"/>
              <a:t>th</a:t>
            </a:r>
            <a:r>
              <a:rPr lang="en-GB" sz="1200" dirty="0"/>
              <a:t> Aug 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F8630F-BD09-EAA5-E7E3-8A928769B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B84DE98-8090-5699-CC5D-E1FDC2AF0A27}"/>
              </a:ext>
            </a:extLst>
          </p:cNvPr>
          <p:cNvSpPr txBox="1">
            <a:spLocks/>
          </p:cNvSpPr>
          <p:nvPr/>
        </p:nvSpPr>
        <p:spPr bwMode="auto">
          <a:xfrm>
            <a:off x="883899" y="6725"/>
            <a:ext cx="8260101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US" sz="2000" kern="0"/>
              <a:t>Top 10 publications mentioning ‘Medipix’ OR ‘Timepix’ in Abstract, Title, Keywords by number of citations</a:t>
            </a: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975982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1D0718-E225-1CE7-BF13-90E8131CA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E278015-9548-F084-6467-F8ACA414B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315670"/>
              </p:ext>
            </p:extLst>
          </p:nvPr>
        </p:nvGraphicFramePr>
        <p:xfrm>
          <a:off x="117020" y="805120"/>
          <a:ext cx="8756340" cy="3920503"/>
        </p:xfrm>
        <a:graphic>
          <a:graphicData uri="http://schemas.openxmlformats.org/drawingml/2006/table">
            <a:tbl>
              <a:tblPr/>
              <a:tblGrid>
                <a:gridCol w="592333">
                  <a:extLst>
                    <a:ext uri="{9D8B030D-6E8A-4147-A177-3AD203B41FA5}">
                      <a16:colId xmlns:a16="http://schemas.microsoft.com/office/drawing/2014/main" val="3259978140"/>
                    </a:ext>
                  </a:extLst>
                </a:gridCol>
                <a:gridCol w="2057612">
                  <a:extLst>
                    <a:ext uri="{9D8B030D-6E8A-4147-A177-3AD203B41FA5}">
                      <a16:colId xmlns:a16="http://schemas.microsoft.com/office/drawing/2014/main" val="1607051844"/>
                    </a:ext>
                  </a:extLst>
                </a:gridCol>
                <a:gridCol w="2073870">
                  <a:extLst>
                    <a:ext uri="{9D8B030D-6E8A-4147-A177-3AD203B41FA5}">
                      <a16:colId xmlns:a16="http://schemas.microsoft.com/office/drawing/2014/main" val="233404855"/>
                    </a:ext>
                  </a:extLst>
                </a:gridCol>
                <a:gridCol w="307240">
                  <a:extLst>
                    <a:ext uri="{9D8B030D-6E8A-4147-A177-3AD203B41FA5}">
                      <a16:colId xmlns:a16="http://schemas.microsoft.com/office/drawing/2014/main" val="3750945650"/>
                    </a:ext>
                  </a:extLst>
                </a:gridCol>
                <a:gridCol w="1228960">
                  <a:extLst>
                    <a:ext uri="{9D8B030D-6E8A-4147-A177-3AD203B41FA5}">
                      <a16:colId xmlns:a16="http://schemas.microsoft.com/office/drawing/2014/main" val="900101327"/>
                    </a:ext>
                  </a:extLst>
                </a:gridCol>
                <a:gridCol w="422455">
                  <a:extLst>
                    <a:ext uri="{9D8B030D-6E8A-4147-A177-3AD203B41FA5}">
                      <a16:colId xmlns:a16="http://schemas.microsoft.com/office/drawing/2014/main" val="98668491"/>
                    </a:ext>
                  </a:extLst>
                </a:gridCol>
                <a:gridCol w="499265">
                  <a:extLst>
                    <a:ext uri="{9D8B030D-6E8A-4147-A177-3AD203B41FA5}">
                      <a16:colId xmlns:a16="http://schemas.microsoft.com/office/drawing/2014/main" val="1251439757"/>
                    </a:ext>
                  </a:extLst>
                </a:gridCol>
                <a:gridCol w="499265">
                  <a:extLst>
                    <a:ext uri="{9D8B030D-6E8A-4147-A177-3AD203B41FA5}">
                      <a16:colId xmlns:a16="http://schemas.microsoft.com/office/drawing/2014/main" val="3208731948"/>
                    </a:ext>
                  </a:extLst>
                </a:gridCol>
                <a:gridCol w="1075340">
                  <a:extLst>
                    <a:ext uri="{9D8B030D-6E8A-4147-A177-3AD203B41FA5}">
                      <a16:colId xmlns:a16="http://schemas.microsoft.com/office/drawing/2014/main" val="1778231016"/>
                    </a:ext>
                  </a:extLst>
                </a:gridCol>
              </a:tblGrid>
              <a:tr h="14404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Citations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Authors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Title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Year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Source title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Volume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Issue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Page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EID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445299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912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Llopart X.; Ballabriga R.; Campbell M.;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Tlustos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L.; Wong W.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Timepix, a 65k programmable pixel readout chip for arrival time, energy and/or photon counting measurements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2007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1-2 SPEC. ISS.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485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2-s2.0-35348817342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4988597"/>
                  </a:ext>
                </a:extLst>
              </a:tr>
              <a:tr h="46815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674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Llopart X.; Campbell M.;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Dinapoli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R.; San Segundo D.;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Pernigotti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E.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Medipix2: A 64-k pixel readout chip with 55-</a:t>
                      </a:r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μ</a:t>
                      </a: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 square elements working in single photon counting mode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2002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IEEE Transactions on Nuclear Science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49 I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2279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2-s2.0-0036815755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423569"/>
                  </a:ext>
                </a:extLst>
              </a:tr>
              <a:tr h="53767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463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Poikela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T.;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Plosila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J.; Westerlund T.; Campbell M.; Gaspari M.D.; Llopart X.; Gromov V.;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Kluit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R.;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Beuzekom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M.V.;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Zappon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F.; Zivkovic V.; Brezina C.; Desch K.; Fu Y.; Kruth A.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Timepix3: A 65K channel hybrid pixel readout chip with simultaneous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/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and sparse readout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2014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C05013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2-s2.0-84903648134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6584126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Ballabriga R.; Campbell M.; Heijne E.H.M.; Llopart X.;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Tlustos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L.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The Medipix3 prototype, a pixel readout chip working in single photon counting mode with improved spectrometric performance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2007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IEEE Transactions on Nuclear Science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1824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2-s2.0-35348948593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125959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248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Jakubek J.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Precise energy calibration of pixel detector working in time-over-threshold mode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633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SUPPL. 1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S262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2-s2.0-79959818317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053273"/>
                  </a:ext>
                </a:extLst>
              </a:tr>
              <a:tr h="32620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McMullan G.; Chen S.; Henderson R.; Faruqi A.R.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Detective quantum efficiency of electron area detectors in electron microscopy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Ultramicroscopy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1126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2-s2.0-67650544797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4511175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Ponchut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C.; Rigal J.M.; Clément J.; Papillon E.; Homs A.;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Petitdemange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S.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MAXIPIX, a fast readout photon-counting X-ray area detector for synchrotron applications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C01069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2-s2.0-79952662448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391692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Ballabriga R.; Campbell M.; Heijne E.; Llopart X.; Tlustos L.; Wong W.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Medipix3: A 64 k pixel detector readout chip working in single photon counting mode with improved spectrometric performance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633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SUPPL. 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S15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2-s2.0-79959823582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3302861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182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Turecek D.; Holy T.; Jakubek J.; Pospisil S.;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Vykydal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Z.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Pixelman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: A multi-platform data acquisition and processing software package for Medipix2, Timepix and Medipix3 detectors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C01046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2-s2.0-79952653981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997182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Holy T.; Jakubek J.; Pospisil S.; Uher J.; Vavrik D.;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Vykydal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Z.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acquisition and processing software package for Medipix2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2006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. Inst. and Meth. A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563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2-s2.0-33745003477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249057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FF9FEE4-4344-222C-219A-BA08523BB245}"/>
              </a:ext>
            </a:extLst>
          </p:cNvPr>
          <p:cNvSpPr txBox="1"/>
          <p:nvPr/>
        </p:nvSpPr>
        <p:spPr>
          <a:xfrm>
            <a:off x="5570530" y="4822320"/>
            <a:ext cx="277306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Extracted from Scopus: 12</a:t>
            </a:r>
            <a:r>
              <a:rPr lang="en-GB" sz="1200" baseline="30000" dirty="0"/>
              <a:t>th</a:t>
            </a:r>
            <a:r>
              <a:rPr lang="en-GB" sz="1200" dirty="0"/>
              <a:t> Aug 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3C6719-72D5-DF2B-C980-676AADE26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EE03AA9-F44A-4A90-244E-8CDAB373CFCB}"/>
              </a:ext>
            </a:extLst>
          </p:cNvPr>
          <p:cNvSpPr txBox="1">
            <a:spLocks/>
          </p:cNvSpPr>
          <p:nvPr/>
        </p:nvSpPr>
        <p:spPr bwMode="auto">
          <a:xfrm>
            <a:off x="883899" y="6725"/>
            <a:ext cx="8260101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US" sz="2000" kern="0"/>
              <a:t>Top 10 publications mentioning ‘Medipix’ OR ‘Timepix’ in Abstract, Title, Keywords by number of citations</a:t>
            </a: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21122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3ED9C-BCA8-C31D-3DE5-8A1CCD43C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8C3BF-AF6F-82BC-B935-B370D9B84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85" y="1"/>
            <a:ext cx="8375315" cy="70842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7EA5B-A08C-DC2F-D00F-342BA0630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930" y="728310"/>
            <a:ext cx="7450570" cy="3886200"/>
          </a:xfrm>
        </p:spPr>
        <p:txBody>
          <a:bodyPr/>
          <a:lstStyle/>
          <a:p>
            <a:r>
              <a:rPr lang="en-GB" sz="1400" b="0" dirty="0">
                <a:solidFill>
                  <a:schemeClr val="tx1"/>
                </a:solidFill>
              </a:rPr>
              <a:t>Collaboration publications</a:t>
            </a:r>
          </a:p>
          <a:p>
            <a:r>
              <a:rPr lang="en-GB" sz="1400" b="0" dirty="0">
                <a:solidFill>
                  <a:srgbClr val="FF0000"/>
                </a:solidFill>
              </a:rPr>
              <a:t>Other synchrotron science applications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Medipix3 at the Brazilian light source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Timepix3 at Diamond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Timepix4 at DESY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Detection of gamma rays at CEA </a:t>
            </a:r>
            <a:r>
              <a:rPr lang="en-GB" sz="1400" b="0" dirty="0" err="1">
                <a:solidFill>
                  <a:schemeClr val="tx1"/>
                </a:solidFill>
              </a:rPr>
              <a:t>Saclay</a:t>
            </a:r>
            <a:endParaRPr lang="en-GB" sz="1400" b="0" dirty="0">
              <a:solidFill>
                <a:schemeClr val="tx1"/>
              </a:solidFill>
            </a:endParaRPr>
          </a:p>
          <a:p>
            <a:r>
              <a:rPr lang="en-GB" sz="1400" b="0" dirty="0">
                <a:solidFill>
                  <a:schemeClr val="tx1"/>
                </a:solidFill>
              </a:rPr>
              <a:t>Visible light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4Dphoton (INFN Ferrara)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Neutron detection and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 devices developed by UC Berkeley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On-going developments at the China Spallation Neutron Source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Time of Flight Mass Spectrometry (Maastricht/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Future High Energy Physics experiments</a:t>
            </a:r>
          </a:p>
          <a:p>
            <a:pPr lvl="1"/>
            <a:r>
              <a:rPr lang="en-GB" sz="1400" b="0" dirty="0" err="1">
                <a:solidFill>
                  <a:schemeClr val="tx1"/>
                </a:solidFill>
              </a:rPr>
              <a:t>Gridpix</a:t>
            </a:r>
            <a:r>
              <a:rPr lang="en-GB" sz="1400" b="0" dirty="0">
                <a:solidFill>
                  <a:schemeClr val="tx1"/>
                </a:solidFill>
              </a:rPr>
              <a:t> for large area TPC readout (Bonn/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Possible applications in IEC (Glasgow)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Some personal observations</a:t>
            </a:r>
          </a:p>
        </p:txBody>
      </p:sp>
    </p:spTree>
    <p:extLst>
      <p:ext uri="{BB962C8B-B14F-4D97-AF65-F5344CB8AC3E}">
        <p14:creationId xmlns:p14="http://schemas.microsoft.com/office/powerpoint/2010/main" val="2714714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7547C-C20E-CC6E-F2DD-B11ABFBA9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310" y="1"/>
            <a:ext cx="8183290" cy="708422"/>
          </a:xfrm>
        </p:spPr>
        <p:txBody>
          <a:bodyPr/>
          <a:lstStyle/>
          <a:p>
            <a:r>
              <a:rPr lang="en-GB" dirty="0"/>
              <a:t>Medipix3 at LNLS Brazil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A09C65B-2656-09A2-9EDD-15EA97FDB0FE}"/>
              </a:ext>
            </a:extLst>
          </p:cNvPr>
          <p:cNvGrpSpPr/>
          <p:nvPr/>
        </p:nvGrpSpPr>
        <p:grpSpPr>
          <a:xfrm>
            <a:off x="1115550" y="805120"/>
            <a:ext cx="5514900" cy="4211285"/>
            <a:chOff x="1914430" y="779979"/>
            <a:chExt cx="5514900" cy="4211285"/>
          </a:xfrm>
        </p:grpSpPr>
        <p:pic>
          <p:nvPicPr>
            <p:cNvPr id="5" name="Imagem 12" descr="Uma imagem contendo no interior, carro, homem, caminhão&#10;&#10;O conteúdo gerado por IA pode estar incorreto.">
              <a:extLst>
                <a:ext uri="{FF2B5EF4-FFF2-40B4-BE49-F238E27FC236}">
                  <a16:creationId xmlns:a16="http://schemas.microsoft.com/office/drawing/2014/main" id="{86874A73-0228-B6D8-C79D-21F24E02BF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14430" y="779979"/>
              <a:ext cx="3297270" cy="2521466"/>
            </a:xfrm>
            <a:prstGeom prst="rect">
              <a:avLst/>
            </a:prstGeom>
          </p:spPr>
        </p:pic>
        <p:pic>
          <p:nvPicPr>
            <p:cNvPr id="10" name="Imagem 7" descr="Uma imagem contendo motor, grande, sujo, velho&#10;&#10;Descrição gerada automaticamente">
              <a:extLst>
                <a:ext uri="{FF2B5EF4-FFF2-40B4-BE49-F238E27FC236}">
                  <a16:creationId xmlns:a16="http://schemas.microsoft.com/office/drawing/2014/main" id="{038AC91F-C277-C7CB-6AEC-7677A20FC7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1" r="1034"/>
            <a:stretch>
              <a:fillRect/>
            </a:stretch>
          </p:blipFill>
          <p:spPr bwMode="auto">
            <a:xfrm>
              <a:off x="1922055" y="3559520"/>
              <a:ext cx="5507275" cy="1118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B0BE7723-7EF6-8B58-9856-C0E02CFA3812}"/>
                </a:ext>
              </a:extLst>
            </p:cNvPr>
            <p:cNvSpPr/>
            <p:nvPr/>
          </p:nvSpPr>
          <p:spPr bwMode="auto">
            <a:xfrm>
              <a:off x="3256281" y="1962155"/>
              <a:ext cx="2122224" cy="3029109"/>
            </a:xfrm>
            <a:prstGeom prst="arc">
              <a:avLst>
                <a:gd name="adj1" fmla="val 16200000"/>
                <a:gd name="adj2" fmla="val 199492"/>
              </a:avLst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F6B9419-B460-2AC2-D1F9-A0541E4B0359}"/>
              </a:ext>
            </a:extLst>
          </p:cNvPr>
          <p:cNvSpPr txBox="1"/>
          <p:nvPr/>
        </p:nvSpPr>
        <p:spPr>
          <a:xfrm>
            <a:off x="4742943" y="961436"/>
            <a:ext cx="457200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u="sng" dirty="0">
                <a:solidFill>
                  <a:srgbClr val="000000"/>
                </a:solidFill>
                <a:latin typeface="+mn-lt"/>
              </a:rPr>
              <a:t>PIMEGA 540D</a:t>
            </a:r>
          </a:p>
          <a:p>
            <a:endParaRPr lang="fr-FR" sz="1600" dirty="0">
              <a:solidFill>
                <a:srgbClr val="00000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  <a:latin typeface="+mn-lt"/>
              </a:rPr>
              <a:t>Medipix3-based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144 ASICs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300µm Silicon Sensors,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9.4 megapixels </a:t>
            </a:r>
            <a:r>
              <a:rPr lang="en-US" sz="1600" dirty="0">
                <a:solidFill>
                  <a:srgbClr val="222222"/>
                </a:solidFill>
                <a:latin typeface="+mn-lt"/>
              </a:rPr>
              <a:t>(3072 × 3072 pixels)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222"/>
                </a:solidFill>
                <a:latin typeface="+mn-lt"/>
              </a:rPr>
              <a:t>vacuum compatible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2000 frames per second.</a:t>
            </a:r>
            <a:endParaRPr lang="en-GB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566B16-985B-18D6-66FC-2953B3D83AE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05508" y="4535442"/>
            <a:ext cx="3786092" cy="8782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708F273-9C07-EACE-8106-801A38184F16}"/>
              </a:ext>
            </a:extLst>
          </p:cNvPr>
          <p:cNvSpPr txBox="1"/>
          <p:nvPr/>
        </p:nvSpPr>
        <p:spPr>
          <a:xfrm>
            <a:off x="41874" y="4760835"/>
            <a:ext cx="2533066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J-M Polli</a:t>
            </a:r>
          </a:p>
        </p:txBody>
      </p:sp>
    </p:spTree>
    <p:extLst>
      <p:ext uri="{BB962C8B-B14F-4D97-AF65-F5344CB8AC3E}">
        <p14:creationId xmlns:p14="http://schemas.microsoft.com/office/powerpoint/2010/main" val="3735031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1CF15-7952-7F17-CFDD-A82EA90DA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525" y="1"/>
            <a:ext cx="8068075" cy="708422"/>
          </a:xfrm>
        </p:spPr>
        <p:txBody>
          <a:bodyPr/>
          <a:lstStyle/>
          <a:p>
            <a:r>
              <a:rPr lang="en-GB" dirty="0"/>
              <a:t>Medipix3 at LNLS Brazil</a:t>
            </a:r>
          </a:p>
        </p:txBody>
      </p:sp>
      <p:pic>
        <p:nvPicPr>
          <p:cNvPr id="5" name="Imagem 1">
            <a:extLst>
              <a:ext uri="{FF2B5EF4-FFF2-40B4-BE49-F238E27FC236}">
                <a16:creationId xmlns:a16="http://schemas.microsoft.com/office/drawing/2014/main" id="{FB0BE83A-71B5-F3DC-DABF-DCB5A05B9B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172" r="3115" b="4287"/>
          <a:stretch>
            <a:fillRect/>
          </a:stretch>
        </p:blipFill>
        <p:spPr>
          <a:xfrm>
            <a:off x="712931" y="1265980"/>
            <a:ext cx="4230645" cy="2599096"/>
          </a:xfrm>
          <a:prstGeom prst="rect">
            <a:avLst/>
          </a:prstGeom>
        </p:spPr>
      </p:pic>
      <p:sp>
        <p:nvSpPr>
          <p:cNvPr id="7" name="TextBox 38">
            <a:extLst>
              <a:ext uri="{FF2B5EF4-FFF2-40B4-BE49-F238E27FC236}">
                <a16:creationId xmlns:a16="http://schemas.microsoft.com/office/drawing/2014/main" id="{AB7F4460-F212-6247-3E5E-3F72F81835E2}"/>
              </a:ext>
            </a:extLst>
          </p:cNvPr>
          <p:cNvSpPr txBox="1"/>
          <p:nvPr/>
        </p:nvSpPr>
        <p:spPr>
          <a:xfrm>
            <a:off x="5109670" y="1650030"/>
            <a:ext cx="3494855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75000"/>
                    <a:lumOff val="25000"/>
                  </a:schemeClr>
                </a:solidFill>
                <a:latin typeface="Inter" panose="020B05020300000000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1600" u="sng" dirty="0">
                <a:solidFill>
                  <a:srgbClr val="000000"/>
                </a:solidFill>
                <a:latin typeface="+mn-lt"/>
              </a:rPr>
              <a:t>PIMEGA 450D</a:t>
            </a:r>
          </a:p>
          <a:p>
            <a:pPr>
              <a:lnSpc>
                <a:spcPct val="100000"/>
              </a:lnSpc>
            </a:pPr>
            <a:endParaRPr lang="fr-FR" sz="1600" u="sng" dirty="0">
              <a:solidFill>
                <a:srgbClr val="000000"/>
              </a:solidFill>
              <a:latin typeface="+mn-lt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  <a:latin typeface="+mn-lt"/>
              </a:rPr>
              <a:t>Medipix3-based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120 ASICs 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675µm Silicon Sensors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7.9 megapixels </a:t>
            </a:r>
            <a:r>
              <a:rPr lang="en-US" sz="1600" dirty="0">
                <a:solidFill>
                  <a:srgbClr val="222222"/>
                </a:solidFill>
                <a:latin typeface="+mn-lt"/>
              </a:rPr>
              <a:t>(256 x 30720 pixels) 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222"/>
                </a:solidFill>
                <a:latin typeface="+mn-lt"/>
              </a:rPr>
              <a:t>A 1.7 m long arc 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1000 Frames Per Second.</a:t>
            </a:r>
            <a:endParaRPr lang="fr-FR" sz="16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CFD2BD-C26C-6BBC-F50F-F554B50A99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05508" y="4535442"/>
            <a:ext cx="3786092" cy="8782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8A8C3F-4B70-E272-2403-5B988215E1AE}"/>
              </a:ext>
            </a:extLst>
          </p:cNvPr>
          <p:cNvSpPr txBox="1"/>
          <p:nvPr/>
        </p:nvSpPr>
        <p:spPr>
          <a:xfrm>
            <a:off x="41874" y="4760835"/>
            <a:ext cx="2533066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J-M Polli</a:t>
            </a:r>
          </a:p>
        </p:txBody>
      </p:sp>
    </p:spTree>
    <p:extLst>
      <p:ext uri="{BB962C8B-B14F-4D97-AF65-F5344CB8AC3E}">
        <p14:creationId xmlns:p14="http://schemas.microsoft.com/office/powerpoint/2010/main" val="4228021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74241-0984-ED40-8B2D-A50FE20A1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715" y="1"/>
            <a:ext cx="8144885" cy="708422"/>
          </a:xfrm>
        </p:spPr>
        <p:txBody>
          <a:bodyPr/>
          <a:lstStyle/>
          <a:p>
            <a:r>
              <a:rPr lang="en-GB" dirty="0"/>
              <a:t>Timepix3 at Diamond Light Source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5DB6A0-0C3B-BC75-2D87-68DC28B9C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512" y="948251"/>
            <a:ext cx="3467253" cy="3723900"/>
          </a:xfrm>
          <a:prstGeom prst="rect">
            <a:avLst/>
          </a:prstGeom>
        </p:spPr>
      </p:pic>
      <p:sp>
        <p:nvSpPr>
          <p:cNvPr id="6" name="TextBox 38">
            <a:extLst>
              <a:ext uri="{FF2B5EF4-FFF2-40B4-BE49-F238E27FC236}">
                <a16:creationId xmlns:a16="http://schemas.microsoft.com/office/drawing/2014/main" id="{B1153E04-E467-2E63-0029-A4F285F94245}"/>
              </a:ext>
            </a:extLst>
          </p:cNvPr>
          <p:cNvSpPr txBox="1"/>
          <p:nvPr/>
        </p:nvSpPr>
        <p:spPr>
          <a:xfrm>
            <a:off x="5224885" y="2571664"/>
            <a:ext cx="3571665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75000"/>
                    <a:lumOff val="25000"/>
                  </a:schemeClr>
                </a:solidFill>
                <a:latin typeface="Inter" panose="020B05020300000000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1600" u="sng" dirty="0">
                <a:solidFill>
                  <a:srgbClr val="000000"/>
                </a:solidFill>
                <a:latin typeface="+mn-lt"/>
              </a:rPr>
              <a:t>Tristan</a:t>
            </a:r>
          </a:p>
          <a:p>
            <a:pPr>
              <a:lnSpc>
                <a:spcPct val="100000"/>
              </a:lnSpc>
            </a:pPr>
            <a:endParaRPr lang="fr-FR" sz="1600" u="sng" dirty="0">
              <a:solidFill>
                <a:srgbClr val="000000"/>
              </a:solidFill>
              <a:latin typeface="+mn-lt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  <a:latin typeface="+mn-lt"/>
              </a:rPr>
              <a:t>Timepix3-based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160 ASICs 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300µm Silicon Sensors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10 megapixels </a:t>
            </a:r>
            <a:r>
              <a:rPr lang="en-US" sz="1600" dirty="0">
                <a:solidFill>
                  <a:srgbClr val="222222"/>
                </a:solidFill>
                <a:latin typeface="+mn-lt"/>
              </a:rPr>
              <a:t>(4096 x 4096 pixels) 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222"/>
                </a:solidFill>
                <a:latin typeface="+mn-lt"/>
              </a:rPr>
              <a:t>Streamed data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25ns timestamp per hit</a:t>
            </a:r>
            <a:endParaRPr lang="fr-FR" sz="16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12F308-687F-8EB1-A770-A3B2F85039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265"/>
          <a:stretch/>
        </p:blipFill>
        <p:spPr>
          <a:xfrm>
            <a:off x="5036730" y="941229"/>
            <a:ext cx="3955401" cy="15940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E88734-F5BF-7075-CB92-2B8E8D05E647}"/>
              </a:ext>
            </a:extLst>
          </p:cNvPr>
          <p:cNvSpPr txBox="1"/>
          <p:nvPr/>
        </p:nvSpPr>
        <p:spPr>
          <a:xfrm>
            <a:off x="41874" y="4760835"/>
            <a:ext cx="2536272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D. Omar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C35713-5AFF-A488-F32E-45B0E30A3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5219" y="4526303"/>
            <a:ext cx="1750901" cy="61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548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D4241801-F02F-BAF2-8242-3779B6241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940" y="4684025"/>
            <a:ext cx="1380303" cy="4876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CB6A54-7FAC-2473-F0CB-53CB332AA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031" y="2185525"/>
            <a:ext cx="2712823" cy="203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1885FC-A36D-FAE0-63B6-7B482C20CB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2495" y="2105869"/>
            <a:ext cx="2136350" cy="219360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F858C29-CCF7-C982-88AE-C1274CCF5C5B}"/>
              </a:ext>
            </a:extLst>
          </p:cNvPr>
          <p:cNvGrpSpPr/>
          <p:nvPr/>
        </p:nvGrpSpPr>
        <p:grpSpPr>
          <a:xfrm>
            <a:off x="438615" y="689905"/>
            <a:ext cx="8213777" cy="1402673"/>
            <a:chOff x="620147" y="762568"/>
            <a:chExt cx="10951703" cy="187023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83EDC7B-5492-A71F-6F1C-418EDB9D5283}"/>
                </a:ext>
              </a:extLst>
            </p:cNvPr>
            <p:cNvGrpSpPr/>
            <p:nvPr/>
          </p:nvGrpSpPr>
          <p:grpSpPr>
            <a:xfrm>
              <a:off x="620147" y="1372798"/>
              <a:ext cx="10951703" cy="1260000"/>
              <a:chOff x="584700" y="370716"/>
              <a:chExt cx="10951703" cy="126000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791E3B4D-3B96-4DA1-2272-F5525AFB808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700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0C3F81C0-FE84-A065-D1ED-8632640A8C3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69229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46C49605-A643-19DE-EE5C-6AB4F3C43F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3758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1933EC92-D79F-DDB7-0190-9A16CB7E9D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8287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3FF38868-941F-89F1-9BB7-6098C77BA4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2816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89C70FD-008C-2A89-92EF-C26D6C809B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7345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A544171B-4F07-C732-B7C3-D1B3133DC0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91874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6822D1E8-4D23-A4B2-A8C6-638091E895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76403" y="370716"/>
                <a:ext cx="1260000" cy="1260000"/>
              </a:xfrm>
              <a:prstGeom prst="ellipse">
                <a:avLst/>
              </a:prstGeom>
              <a:ln w="19050" cap="rnd">
                <a:solidFill>
                  <a:srgbClr val="333333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" name="TextBox 6">
              <a:extLst>
                <a:ext uri="{FF2B5EF4-FFF2-40B4-BE49-F238E27FC236}">
                  <a16:creationId xmlns:a16="http://schemas.microsoft.com/office/drawing/2014/main" id="{80C2104E-12FC-4B7F-CD22-9FE71BB0B405}"/>
                </a:ext>
              </a:extLst>
            </p:cNvPr>
            <p:cNvSpPr txBox="1"/>
            <p:nvPr/>
          </p:nvSpPr>
          <p:spPr>
            <a:xfrm>
              <a:off x="5399559" y="813775"/>
              <a:ext cx="1139869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350" dirty="0"/>
                <a:t>time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652BD85-BADA-A11E-4C85-155E969E4F21}"/>
                </a:ext>
              </a:extLst>
            </p:cNvPr>
            <p:cNvCxnSpPr>
              <a:cxnSpLocks/>
            </p:cNvCxnSpPr>
            <p:nvPr/>
          </p:nvCxnSpPr>
          <p:spPr>
            <a:xfrm>
              <a:off x="4435897" y="1196953"/>
              <a:ext cx="344473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9">
              <a:extLst>
                <a:ext uri="{FF2B5EF4-FFF2-40B4-BE49-F238E27FC236}">
                  <a16:creationId xmlns:a16="http://schemas.microsoft.com/office/drawing/2014/main" id="{2D92B157-9FDF-2179-5AED-E4CAAF212FF5}"/>
                </a:ext>
              </a:extLst>
            </p:cNvPr>
            <p:cNvSpPr txBox="1"/>
            <p:nvPr/>
          </p:nvSpPr>
          <p:spPr>
            <a:xfrm>
              <a:off x="2048004" y="762568"/>
              <a:ext cx="1139869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50" dirty="0"/>
                <a:t>Laser shot</a:t>
              </a:r>
            </a:p>
            <a:p>
              <a:pPr algn="ctr"/>
              <a:r>
                <a:rPr lang="en-GB" sz="1050" dirty="0"/>
                <a:t>(time zero)</a:t>
              </a:r>
            </a:p>
          </p:txBody>
        </p:sp>
        <p:sp>
          <p:nvSpPr>
            <p:cNvPr id="13" name="TextBox 20">
              <a:extLst>
                <a:ext uri="{FF2B5EF4-FFF2-40B4-BE49-F238E27FC236}">
                  <a16:creationId xmlns:a16="http://schemas.microsoft.com/office/drawing/2014/main" id="{A6AB2FF4-0D80-869E-2010-6759B8254DD8}"/>
                </a:ext>
              </a:extLst>
            </p:cNvPr>
            <p:cNvSpPr txBox="1"/>
            <p:nvPr/>
          </p:nvSpPr>
          <p:spPr>
            <a:xfrm>
              <a:off x="3389204" y="818439"/>
              <a:ext cx="1139869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50" dirty="0"/>
                <a:t>Formation of crystals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90B9148-0048-708D-638B-E51816A182E5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>
              <a:off x="3959139" y="1372436"/>
              <a:ext cx="267787" cy="518564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9FA2AA26-D9B4-2362-BA4E-BFE0CD6F16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" t="12010" r="58586"/>
          <a:stretch/>
        </p:blipFill>
        <p:spPr bwMode="auto">
          <a:xfrm>
            <a:off x="142908" y="2427989"/>
            <a:ext cx="2592391" cy="174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31">
            <a:extLst>
              <a:ext uri="{FF2B5EF4-FFF2-40B4-BE49-F238E27FC236}">
                <a16:creationId xmlns:a16="http://schemas.microsoft.com/office/drawing/2014/main" id="{33C1CBB6-8A34-3088-929B-07479B3F493E}"/>
              </a:ext>
            </a:extLst>
          </p:cNvPr>
          <p:cNvSpPr txBox="1"/>
          <p:nvPr/>
        </p:nvSpPr>
        <p:spPr>
          <a:xfrm>
            <a:off x="566839" y="4114252"/>
            <a:ext cx="199867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50" dirty="0"/>
              <a:t>Tristan image </a:t>
            </a:r>
            <a:r>
              <a:rPr lang="en-GB" sz="1200" dirty="0"/>
              <a:t>of</a:t>
            </a:r>
            <a:r>
              <a:rPr lang="en-GB" sz="1350" dirty="0"/>
              <a:t> diffraction from laser induced nucleation.</a:t>
            </a:r>
          </a:p>
        </p:txBody>
      </p:sp>
      <p:sp>
        <p:nvSpPr>
          <p:cNvPr id="25" name="TextBox 32">
            <a:extLst>
              <a:ext uri="{FF2B5EF4-FFF2-40B4-BE49-F238E27FC236}">
                <a16:creationId xmlns:a16="http://schemas.microsoft.com/office/drawing/2014/main" id="{4CEF896F-2D03-492A-E887-C4769C955AAF}"/>
              </a:ext>
            </a:extLst>
          </p:cNvPr>
          <p:cNvSpPr txBox="1"/>
          <p:nvPr/>
        </p:nvSpPr>
        <p:spPr>
          <a:xfrm>
            <a:off x="3798571" y="4250636"/>
            <a:ext cx="1998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50" dirty="0"/>
              <a:t>Histogram of events after single laser shot (red line) with 100 </a:t>
            </a:r>
            <a:r>
              <a:rPr lang="en-GB" sz="1350" dirty="0" err="1"/>
              <a:t>ms</a:t>
            </a:r>
            <a:r>
              <a:rPr lang="en-GB" sz="1350" dirty="0"/>
              <a:t> binning.</a:t>
            </a:r>
          </a:p>
        </p:txBody>
      </p:sp>
      <p:sp>
        <p:nvSpPr>
          <p:cNvPr id="26" name="TextBox 38">
            <a:extLst>
              <a:ext uri="{FF2B5EF4-FFF2-40B4-BE49-F238E27FC236}">
                <a16:creationId xmlns:a16="http://schemas.microsoft.com/office/drawing/2014/main" id="{68F4924B-6936-E9C6-2921-101E5E03EB25}"/>
              </a:ext>
            </a:extLst>
          </p:cNvPr>
          <p:cNvSpPr txBox="1"/>
          <p:nvPr/>
        </p:nvSpPr>
        <p:spPr>
          <a:xfrm>
            <a:off x="6340315" y="4460500"/>
            <a:ext cx="199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/>
              <a:t>Diffraction peaks present within first time-bin after single laser exposure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03010CC-09BA-53E6-ED1F-11B2CCB52F98}"/>
              </a:ext>
            </a:extLst>
          </p:cNvPr>
          <p:cNvCxnSpPr>
            <a:cxnSpLocks/>
          </p:cNvCxnSpPr>
          <p:nvPr/>
        </p:nvCxnSpPr>
        <p:spPr>
          <a:xfrm flipV="1">
            <a:off x="6964680" y="3866505"/>
            <a:ext cx="204338" cy="593995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7E7FAE41-74BE-FEC6-3C8E-A647E8B7E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930" y="1"/>
            <a:ext cx="8029670" cy="708422"/>
          </a:xfrm>
        </p:spPr>
        <p:txBody>
          <a:bodyPr/>
          <a:lstStyle/>
          <a:p>
            <a:r>
              <a:rPr lang="en-GB" dirty="0"/>
              <a:t>Timepix3 at Diamond Light Source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559F08-CDD7-07F0-4439-A1ADE50EE5A6}"/>
              </a:ext>
            </a:extLst>
          </p:cNvPr>
          <p:cNvSpPr txBox="1"/>
          <p:nvPr/>
        </p:nvSpPr>
        <p:spPr>
          <a:xfrm>
            <a:off x="41874" y="4760835"/>
            <a:ext cx="2536272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D. Omar</a:t>
            </a:r>
          </a:p>
        </p:txBody>
      </p:sp>
    </p:spTree>
    <p:extLst>
      <p:ext uri="{BB962C8B-B14F-4D97-AF65-F5344CB8AC3E}">
        <p14:creationId xmlns:p14="http://schemas.microsoft.com/office/powerpoint/2010/main" val="656239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>
            <a:extLst>
              <a:ext uri="{FF2B5EF4-FFF2-40B4-BE49-F238E27FC236}">
                <a16:creationId xmlns:a16="http://schemas.microsoft.com/office/drawing/2014/main" id="{93BF80E5-4DCA-4714-4DC8-6D7F6E854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2110" y="3480079"/>
            <a:ext cx="864281" cy="555949"/>
          </a:xfrm>
          <a:custGeom>
            <a:avLst/>
            <a:gdLst>
              <a:gd name="G0" fmla="+- 3202 0 0"/>
              <a:gd name="G1" fmla="+- 2062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1258570" y="0"/>
                </a:moveTo>
                <a:lnTo>
                  <a:pt x="0" y="0"/>
                </a:lnTo>
                <a:lnTo>
                  <a:pt x="0" y="819150"/>
                </a:lnTo>
                <a:lnTo>
                  <a:pt x="629920" y="819150"/>
                </a:lnTo>
                <a:lnTo>
                  <a:pt x="1258570" y="819150"/>
                </a:lnTo>
                <a:lnTo>
                  <a:pt x="125857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pic>
        <p:nvPicPr>
          <p:cNvPr id="14340" name="Picture 4">
            <a:extLst>
              <a:ext uri="{FF2B5EF4-FFF2-40B4-BE49-F238E27FC236}">
                <a16:creationId xmlns:a16="http://schemas.microsoft.com/office/drawing/2014/main" id="{C936BAD3-24AD-D03E-A48D-305E82B36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64" y="900925"/>
            <a:ext cx="4340454" cy="3653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3" name="Text Box 7">
            <a:extLst>
              <a:ext uri="{FF2B5EF4-FFF2-40B4-BE49-F238E27FC236}">
                <a16:creationId xmlns:a16="http://schemas.microsoft.com/office/drawing/2014/main" id="{C61620AC-8EDF-D4A5-8A9E-749C59232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9158" y="1071757"/>
            <a:ext cx="4116510" cy="331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65113" indent="-265113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9pPr>
          </a:lstStyle>
          <a:p>
            <a:pPr marL="0" indent="0">
              <a:spcBef>
                <a:spcPts val="900"/>
              </a:spcBef>
              <a:spcAft>
                <a:spcPts val="750"/>
              </a:spcAft>
              <a:buClr>
                <a:srgbClr val="F28E00"/>
              </a:buClr>
            </a:pPr>
            <a:r>
              <a:rPr lang="en-GB" altLang="en-CH" sz="1400" dirty="0"/>
              <a:t>TEMPUS single-chip prototype developed by DESY</a:t>
            </a:r>
          </a:p>
          <a:p>
            <a:pPr lvl="1">
              <a:spcAft>
                <a:spcPts val="0"/>
              </a:spcAft>
            </a:pPr>
            <a:r>
              <a:rPr lang="en-GB" altLang="en-CH" sz="1400" dirty="0"/>
              <a:t>Main detector in various user experiments</a:t>
            </a:r>
          </a:p>
          <a:p>
            <a:pPr lvl="1">
              <a:spcAft>
                <a:spcPts val="0"/>
              </a:spcAft>
            </a:pPr>
            <a:r>
              <a:rPr lang="en-GB" altLang="en-CH" sz="1400" dirty="0"/>
              <a:t>Check the usability of the high-speed </a:t>
            </a:r>
            <a:r>
              <a:rPr lang="en-GB" altLang="en-CH" sz="1400" dirty="0" err="1"/>
              <a:t>serialisers</a:t>
            </a:r>
            <a:endParaRPr lang="en-GB" altLang="en-CH" sz="1400" dirty="0"/>
          </a:p>
          <a:p>
            <a:pPr lvl="1">
              <a:spcAft>
                <a:spcPts val="0"/>
              </a:spcAft>
            </a:pPr>
            <a:r>
              <a:rPr lang="en-GB" altLang="en-CH" sz="1400" dirty="0"/>
              <a:t>Explore the event-driven mode</a:t>
            </a:r>
          </a:p>
          <a:p>
            <a:pPr lvl="1">
              <a:spcAft>
                <a:spcPts val="0"/>
              </a:spcAft>
            </a:pPr>
            <a:endParaRPr lang="en-GB" altLang="en-CH" sz="1400" dirty="0"/>
          </a:p>
          <a:p>
            <a:pPr marL="0" indent="0">
              <a:spcAft>
                <a:spcPts val="966"/>
              </a:spcAft>
              <a:buClr>
                <a:srgbClr val="F28E00"/>
              </a:buClr>
            </a:pPr>
            <a:r>
              <a:rPr lang="en-GB" altLang="en-CH" sz="1400" dirty="0"/>
              <a:t>Scientific experiments made so far:</a:t>
            </a:r>
          </a:p>
          <a:p>
            <a:pPr lvl="1">
              <a:spcAft>
                <a:spcPts val="0"/>
              </a:spcAft>
            </a:pPr>
            <a:r>
              <a:rPr lang="en-GB" altLang="en-CH" sz="1400" dirty="0"/>
              <a:t>Nuclear Resonance Scattering (NRS)</a:t>
            </a:r>
          </a:p>
          <a:p>
            <a:pPr lvl="1">
              <a:spcAft>
                <a:spcPts val="0"/>
              </a:spcAft>
            </a:pPr>
            <a:r>
              <a:rPr lang="en-GB" altLang="en-CH" sz="1400" dirty="0"/>
              <a:t>Parametric Down Conversion for Ghost Imaging</a:t>
            </a:r>
          </a:p>
          <a:p>
            <a:pPr lvl="1">
              <a:spcAft>
                <a:spcPts val="0"/>
              </a:spcAft>
            </a:pPr>
            <a:r>
              <a:rPr lang="en-GB" altLang="en-CH" sz="1400" dirty="0"/>
              <a:t>X-ray Photo Correlation Spectroscopy (XPCS)</a:t>
            </a:r>
          </a:p>
          <a:p>
            <a:pPr marL="333331" lvl="1">
              <a:spcBef>
                <a:spcPts val="1060"/>
              </a:spcBef>
            </a:pPr>
            <a:endParaRPr lang="en-GB" altLang="en-CH" sz="14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91CC187-129E-608A-A897-6E10A4C5B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715" y="1"/>
            <a:ext cx="8144885" cy="708422"/>
          </a:xfrm>
        </p:spPr>
        <p:txBody>
          <a:bodyPr/>
          <a:lstStyle/>
          <a:p>
            <a:r>
              <a:rPr lang="en-GB" dirty="0"/>
              <a:t>Timepix4 at DESY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ACBBFE-53A6-3AC0-DDD8-0B6A6A4912FC}"/>
              </a:ext>
            </a:extLst>
          </p:cNvPr>
          <p:cNvSpPr txBox="1"/>
          <p:nvPr/>
        </p:nvSpPr>
        <p:spPr>
          <a:xfrm>
            <a:off x="41874" y="4760835"/>
            <a:ext cx="2545890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J Correa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67C925-26DE-31BC-662E-449228E79F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8298" y="4627341"/>
            <a:ext cx="1413037" cy="555949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>
            <a:extLst>
              <a:ext uri="{FF2B5EF4-FFF2-40B4-BE49-F238E27FC236}">
                <a16:creationId xmlns:a16="http://schemas.microsoft.com/office/drawing/2014/main" id="{E276A632-EC39-37DD-E53D-E1EDE870A6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142" y="789433"/>
            <a:ext cx="8924953" cy="284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88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88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88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88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88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88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88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88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887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9pPr>
          </a:lstStyle>
          <a:p>
            <a:pPr>
              <a:spcBef>
                <a:spcPts val="900"/>
              </a:spcBef>
              <a:spcAft>
                <a:spcPts val="750"/>
              </a:spcAft>
            </a:pPr>
            <a:r>
              <a:rPr lang="en-US" altLang="en-CH" sz="1200" b="1" dirty="0">
                <a:solidFill>
                  <a:schemeClr val="tx1"/>
                </a:solidFill>
                <a:latin typeface="+mn-lt"/>
              </a:rPr>
              <a:t>X-ray Photo Correlation Spectroscopy and  </a:t>
            </a:r>
            <a:r>
              <a:rPr lang="en-US" altLang="en-CH" sz="1200" b="1" dirty="0">
                <a:solidFill>
                  <a:schemeClr val="tx1"/>
                </a:solidFill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X-ray Cross-Correlation Analysis</a:t>
            </a:r>
            <a:r>
              <a:rPr lang="en-US" altLang="en-CH" sz="1200" b="1" dirty="0">
                <a:solidFill>
                  <a:schemeClr val="tx1"/>
                </a:solidFill>
                <a:latin typeface="+mn-lt"/>
              </a:rPr>
              <a:t> – sub </a:t>
            </a:r>
            <a:r>
              <a:rPr lang="en-US" altLang="en-CH" sz="1200" dirty="0" err="1">
                <a:solidFill>
                  <a:schemeClr val="tx1"/>
                </a:solidFill>
                <a:latin typeface="+mn-lt"/>
                <a:ea typeface="rsfs10" charset="0"/>
                <a:cs typeface="rsfs10" charset="0"/>
              </a:rPr>
              <a:t>μ</a:t>
            </a:r>
            <a:r>
              <a:rPr lang="en-US" altLang="en-CH" sz="1200" b="1" dirty="0" err="1">
                <a:solidFill>
                  <a:schemeClr val="tx1"/>
                </a:solidFill>
                <a:latin typeface="+mn-lt"/>
              </a:rPr>
              <a:t>s</a:t>
            </a:r>
            <a:r>
              <a:rPr lang="en-US" altLang="en-CH" sz="1200" b="1" dirty="0">
                <a:solidFill>
                  <a:schemeClr val="tx1"/>
                </a:solidFill>
                <a:latin typeface="+mn-lt"/>
              </a:rPr>
              <a:t> correlation functions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5489896C-BD49-FEF7-284D-BE72219D9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67855" y="762236"/>
            <a:ext cx="5630924" cy="7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71749C28-57AF-1E58-D49F-A51D17E37799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-182142" y="2850320"/>
            <a:ext cx="2358321" cy="440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FBDB96E3-7C74-AF80-3AAB-58FF079F151F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5136878" y="2850320"/>
            <a:ext cx="2358321" cy="440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16390" name="Text Box 6">
            <a:extLst>
              <a:ext uri="{FF2B5EF4-FFF2-40B4-BE49-F238E27FC236}">
                <a16:creationId xmlns:a16="http://schemas.microsoft.com/office/drawing/2014/main" id="{B9F9FA20-34A6-ADBC-C6C8-2AB0266FEA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810" y="1035550"/>
            <a:ext cx="5901159" cy="1760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491" tIns="33746" rIns="67491" bIns="33746"/>
          <a:lstStyle>
            <a:lvl1pPr marL="774700" indent="-666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9pPr>
          </a:lstStyle>
          <a:p>
            <a:pPr>
              <a:lnSpc>
                <a:spcPct val="90000"/>
              </a:lnSpc>
              <a:spcBef>
                <a:spcPts val="966"/>
              </a:spcBef>
              <a:buSzPct val="45000"/>
              <a:buFont typeface="Wingdings" pitchFamily="2" charset="2"/>
              <a:buChar char=""/>
            </a:pPr>
            <a:r>
              <a:rPr lang="en-US" altLang="en-CH" sz="1500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Campaigns at</a:t>
            </a:r>
            <a:r>
              <a:rPr lang="en-US" altLang="en-CH" sz="1500" b="1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 ESRF –</a:t>
            </a:r>
            <a:r>
              <a:rPr lang="en-US" altLang="en-CH" sz="1500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 </a:t>
            </a:r>
            <a:r>
              <a:rPr lang="en-US" altLang="en-CH" sz="1500" b="1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ID10, APS - 8ID </a:t>
            </a:r>
            <a:r>
              <a:rPr lang="en-US" altLang="en-CH" sz="1500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and</a:t>
            </a:r>
            <a:r>
              <a:rPr lang="en-US" altLang="en-CH" sz="1500" b="1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 </a:t>
            </a:r>
            <a:r>
              <a:rPr lang="en-US" altLang="en-CH" sz="1500" b="1" dirty="0" err="1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Eu.XFEL</a:t>
            </a:r>
            <a:r>
              <a:rPr lang="en-US" altLang="en-CH" sz="1500" b="1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 - MID</a:t>
            </a:r>
          </a:p>
          <a:p>
            <a:pPr marL="323807" indent="-242855">
              <a:lnSpc>
                <a:spcPct val="90000"/>
              </a:lnSpc>
              <a:spcBef>
                <a:spcPts val="966"/>
              </a:spcBef>
              <a:buSzPct val="45000"/>
            </a:pPr>
            <a:endParaRPr lang="en-US" altLang="en-CH" sz="1500" b="1" dirty="0">
              <a:latin typeface="Calibri" panose="020F0502020204030204" pitchFamily="34" charset="0"/>
              <a:ea typeface="Linux Libertine O" charset="0"/>
              <a:cs typeface="Linux Libertine O" charset="0"/>
            </a:endParaRPr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FF9CCD3A-A85C-E4F6-7081-F902014C7F0F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-182142" y="2850320"/>
            <a:ext cx="2358321" cy="440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16392" name="Rectangle 8">
            <a:extLst>
              <a:ext uri="{FF2B5EF4-FFF2-40B4-BE49-F238E27FC236}">
                <a16:creationId xmlns:a16="http://schemas.microsoft.com/office/drawing/2014/main" id="{3DDF2115-8642-43E2-7A70-47AC533F1A3C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5136878" y="2850320"/>
            <a:ext cx="2358321" cy="440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16393" name="Text Box 9">
            <a:extLst>
              <a:ext uri="{FF2B5EF4-FFF2-40B4-BE49-F238E27FC236}">
                <a16:creationId xmlns:a16="http://schemas.microsoft.com/office/drawing/2014/main" id="{803485B8-CE18-8D7E-924D-51C4D7166E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3310" y="2494370"/>
            <a:ext cx="135714" cy="18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pic>
        <p:nvPicPr>
          <p:cNvPr id="16394" name="Picture 10">
            <a:extLst>
              <a:ext uri="{FF2B5EF4-FFF2-40B4-BE49-F238E27FC236}">
                <a16:creationId xmlns:a16="http://schemas.microsoft.com/office/drawing/2014/main" id="{7A375FCE-45B8-AC29-5A3C-533EF7869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52" y="1267769"/>
            <a:ext cx="4701166" cy="359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6" name="Picture 12">
            <a:extLst>
              <a:ext uri="{FF2B5EF4-FFF2-40B4-BE49-F238E27FC236}">
                <a16:creationId xmlns:a16="http://schemas.microsoft.com/office/drawing/2014/main" id="{29D38026-8603-9A18-332E-A3486D6BE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610" y="1180532"/>
            <a:ext cx="3132127" cy="2348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7" name="Text Box 13">
            <a:extLst>
              <a:ext uri="{FF2B5EF4-FFF2-40B4-BE49-F238E27FC236}">
                <a16:creationId xmlns:a16="http://schemas.microsoft.com/office/drawing/2014/main" id="{ABB8409C-7688-C3C5-9503-F13C9B82D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1167" y="3603364"/>
            <a:ext cx="4701166" cy="1760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491" tIns="33746" rIns="67491" bIns="33746"/>
          <a:lstStyle>
            <a:lvl1pPr marL="774700" indent="-666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9pPr>
          </a:lstStyle>
          <a:p>
            <a:pPr>
              <a:lnSpc>
                <a:spcPct val="90000"/>
              </a:lnSpc>
              <a:spcBef>
                <a:spcPts val="966"/>
              </a:spcBef>
              <a:buSzPct val="45000"/>
            </a:pPr>
            <a:r>
              <a:rPr lang="en-US" altLang="en-CH" sz="1400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In a recent experiment we demonstrated that using</a:t>
            </a:r>
          </a:p>
          <a:p>
            <a:pPr>
              <a:lnSpc>
                <a:spcPct val="90000"/>
              </a:lnSpc>
              <a:spcBef>
                <a:spcPts val="0"/>
              </a:spcBef>
              <a:buSzPct val="45000"/>
            </a:pPr>
            <a:r>
              <a:rPr lang="en-US" altLang="en-CH" sz="1400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TEMPUS we could reach correlations: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buFont typeface="Times New Roman" panose="02020603050405020304" pitchFamily="18" charset="0"/>
              <a:buChar char="•"/>
            </a:pPr>
            <a:r>
              <a:rPr lang="en-US" altLang="en-CH" sz="1400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 Down to 250 ns for the speckles smaller than a  pixel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buFont typeface="Times New Roman" panose="02020603050405020304" pitchFamily="18" charset="0"/>
              <a:buChar char="•"/>
            </a:pPr>
            <a:r>
              <a:rPr lang="en-US" altLang="en-CH" sz="1400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Down to 20 ns for speckles larger than a single pixel</a:t>
            </a:r>
          </a:p>
          <a:p>
            <a:pPr>
              <a:lnSpc>
                <a:spcPct val="90000"/>
              </a:lnSpc>
              <a:spcBef>
                <a:spcPts val="966"/>
              </a:spcBef>
              <a:buSzPct val="45000"/>
            </a:pPr>
            <a:endParaRPr lang="en-US" altLang="en-CH" sz="1400" dirty="0">
              <a:latin typeface="Calibri" panose="020F0502020204030204" pitchFamily="34" charset="0"/>
              <a:ea typeface="Linux Libertine O" charset="0"/>
              <a:cs typeface="Linux Libertine O" charset="0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576BB9BB-168D-DFD8-AB83-C876E6F59223}"/>
              </a:ext>
            </a:extLst>
          </p:cNvPr>
          <p:cNvSpPr txBox="1">
            <a:spLocks/>
          </p:cNvSpPr>
          <p:nvPr/>
        </p:nvSpPr>
        <p:spPr>
          <a:xfrm>
            <a:off x="722175" y="159355"/>
            <a:ext cx="8144885" cy="708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kern="0" dirty="0"/>
              <a:t>Timepix4 at DESY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C8062-A085-68EF-4786-3B3DFF343984}"/>
              </a:ext>
            </a:extLst>
          </p:cNvPr>
          <p:cNvSpPr txBox="1"/>
          <p:nvPr/>
        </p:nvSpPr>
        <p:spPr>
          <a:xfrm>
            <a:off x="41874" y="4760835"/>
            <a:ext cx="2545890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J Correa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53FBE8B-5EA8-100E-573B-B8616DFE87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8298" y="4627341"/>
            <a:ext cx="1413037" cy="555949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93968-F353-E692-F5C2-8A17366BE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D08A5-C82A-1DF3-2F65-2C8A77D3E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85" y="1"/>
            <a:ext cx="8375315" cy="70842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CBD25-20EE-278F-2F35-FDD05201B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930" y="728310"/>
            <a:ext cx="7450570" cy="3886200"/>
          </a:xfrm>
        </p:spPr>
        <p:txBody>
          <a:bodyPr/>
          <a:lstStyle/>
          <a:p>
            <a:r>
              <a:rPr lang="en-GB" sz="1400" b="0" dirty="0">
                <a:solidFill>
                  <a:schemeClr val="tx1"/>
                </a:solidFill>
              </a:rPr>
              <a:t>Collaboration publications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Other synchrotron science applications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Medipix3 at the Brazilian light source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Timepix3 at Diamond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Timepix4 at DESY</a:t>
            </a:r>
          </a:p>
          <a:p>
            <a:r>
              <a:rPr lang="en-GB" sz="1400" b="0" dirty="0">
                <a:solidFill>
                  <a:srgbClr val="FF0000"/>
                </a:solidFill>
              </a:rPr>
              <a:t>Detection of gamma rays at CEA </a:t>
            </a:r>
            <a:r>
              <a:rPr lang="en-GB" sz="1400" b="0" dirty="0" err="1">
                <a:solidFill>
                  <a:srgbClr val="FF0000"/>
                </a:solidFill>
              </a:rPr>
              <a:t>Saclay</a:t>
            </a:r>
            <a:endParaRPr lang="en-GB" sz="1400" b="0" dirty="0">
              <a:solidFill>
                <a:srgbClr val="FF0000"/>
              </a:solidFill>
            </a:endParaRPr>
          </a:p>
          <a:p>
            <a:r>
              <a:rPr lang="en-GB" sz="1400" b="0" dirty="0">
                <a:solidFill>
                  <a:schemeClr val="tx1"/>
                </a:solidFill>
              </a:rPr>
              <a:t>Visible light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4Dphoton (INFN Ferrara)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Neutron detection and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 devices developed by UC Berkeley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On-going developments at the China Spallation Neutron Source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Time of Flight Mass Spectrometry (Maastricht/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Future High Energy Physics experiments</a:t>
            </a:r>
          </a:p>
          <a:p>
            <a:pPr lvl="1"/>
            <a:r>
              <a:rPr lang="en-GB" sz="1400" b="0" dirty="0" err="1">
                <a:solidFill>
                  <a:schemeClr val="tx1"/>
                </a:solidFill>
              </a:rPr>
              <a:t>Gridpix</a:t>
            </a:r>
            <a:r>
              <a:rPr lang="en-GB" sz="1400" b="0" dirty="0">
                <a:solidFill>
                  <a:schemeClr val="tx1"/>
                </a:solidFill>
              </a:rPr>
              <a:t> for large area TPC readout (Bonn/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Possible applications in IEC (Glasgow)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Some personal observations</a:t>
            </a:r>
          </a:p>
        </p:txBody>
      </p:sp>
    </p:spTree>
    <p:extLst>
      <p:ext uri="{BB962C8B-B14F-4D97-AF65-F5344CB8AC3E}">
        <p14:creationId xmlns:p14="http://schemas.microsoft.com/office/powerpoint/2010/main" val="1093579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15CE0-E6B6-A6ED-C4B9-F2AA77845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905" y="1"/>
            <a:ext cx="8221695" cy="708422"/>
          </a:xfrm>
        </p:spPr>
        <p:txBody>
          <a:bodyPr/>
          <a:lstStyle/>
          <a:p>
            <a:r>
              <a:rPr lang="en-GB" dirty="0"/>
              <a:t>Disclaimer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80013-ACD7-5EC9-4436-B122041E7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>
                <a:solidFill>
                  <a:schemeClr val="tx1"/>
                </a:solidFill>
              </a:rPr>
              <a:t>I can never do justice to the huge amount of high-quality work and publications from our Collaboration members with ~25 min </a:t>
            </a:r>
          </a:p>
          <a:p>
            <a:endParaRPr lang="en-GB" b="0" dirty="0">
              <a:solidFill>
                <a:schemeClr val="tx1"/>
              </a:solidFill>
            </a:endParaRPr>
          </a:p>
          <a:p>
            <a:r>
              <a:rPr lang="en-GB" b="0" dirty="0">
                <a:solidFill>
                  <a:schemeClr val="tx1"/>
                </a:solidFill>
              </a:rPr>
              <a:t>I have tried to select topics which are complementary to those covered in the other presentations </a:t>
            </a:r>
          </a:p>
          <a:p>
            <a:endParaRPr lang="en-GB" b="0" dirty="0">
              <a:solidFill>
                <a:schemeClr val="tx1"/>
              </a:solidFill>
            </a:endParaRPr>
          </a:p>
          <a:p>
            <a:r>
              <a:rPr lang="en-GB" b="0" dirty="0">
                <a:solidFill>
                  <a:schemeClr val="tx1"/>
                </a:solidFill>
              </a:rPr>
              <a:t>These are just a few examples from those who provided recent input to me</a:t>
            </a:r>
          </a:p>
          <a:p>
            <a:endParaRPr lang="en-GB" b="0" dirty="0">
              <a:solidFill>
                <a:schemeClr val="tx1"/>
              </a:solidFill>
            </a:endParaRPr>
          </a:p>
          <a:p>
            <a:r>
              <a:rPr lang="en-GB" b="0" dirty="0">
                <a:solidFill>
                  <a:schemeClr val="tx1"/>
                </a:solidFill>
              </a:rPr>
              <a:t>There is a bibliography in the backup slides </a:t>
            </a:r>
          </a:p>
          <a:p>
            <a:endParaRPr lang="en-GB" b="0" dirty="0">
              <a:solidFill>
                <a:schemeClr val="tx1"/>
              </a:solidFill>
            </a:endParaRPr>
          </a:p>
          <a:p>
            <a:r>
              <a:rPr lang="en-GB" b="0" dirty="0">
                <a:solidFill>
                  <a:schemeClr val="tx1"/>
                </a:solidFill>
              </a:rPr>
              <a:t>Apologies if your favourite detector or application is missing</a:t>
            </a:r>
          </a:p>
        </p:txBody>
      </p:sp>
    </p:spTree>
    <p:extLst>
      <p:ext uri="{BB962C8B-B14F-4D97-AF65-F5344CB8AC3E}">
        <p14:creationId xmlns:p14="http://schemas.microsoft.com/office/powerpoint/2010/main" val="36199170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64F25D-BB06-71A4-C54F-692F93EAFF6B}"/>
              </a:ext>
            </a:extLst>
          </p:cNvPr>
          <p:cNvSpPr txBox="1">
            <a:spLocks/>
          </p:cNvSpPr>
          <p:nvPr/>
        </p:nvSpPr>
        <p:spPr bwMode="auto">
          <a:xfrm>
            <a:off x="1442509" y="119785"/>
            <a:ext cx="6647531" cy="713590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fr-FR" kern="0" dirty="0"/>
              <a:t>Gamma ray </a:t>
            </a:r>
            <a:r>
              <a:rPr lang="fr-FR" kern="0" dirty="0" err="1"/>
              <a:t>detection</a:t>
            </a:r>
            <a:r>
              <a:rPr lang="fr-FR" kern="0" dirty="0"/>
              <a:t> at CEA-LIST</a:t>
            </a:r>
          </a:p>
        </p:txBody>
      </p:sp>
      <p:sp>
        <p:nvSpPr>
          <p:cNvPr id="4" name="ZoneTexte 8">
            <a:extLst>
              <a:ext uri="{FF2B5EF4-FFF2-40B4-BE49-F238E27FC236}">
                <a16:creationId xmlns:a16="http://schemas.microsoft.com/office/drawing/2014/main" id="{25B56EFE-7328-B2DF-871B-30BE61C420BF}"/>
              </a:ext>
            </a:extLst>
          </p:cNvPr>
          <p:cNvSpPr txBox="1"/>
          <p:nvPr/>
        </p:nvSpPr>
        <p:spPr bwMode="auto">
          <a:xfrm>
            <a:off x="545354" y="741814"/>
            <a:ext cx="50959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400" dirty="0"/>
          </a:p>
          <a:p>
            <a:pPr algn="just"/>
            <a:r>
              <a:rPr lang="en-GB" sz="1400" dirty="0"/>
              <a:t>More than </a:t>
            </a:r>
            <a:r>
              <a:rPr lang="en-GB" sz="1400" b="1" dirty="0"/>
              <a:t>30 years of expertise at                       </a:t>
            </a:r>
            <a:r>
              <a:rPr lang="en-GB" sz="1400" dirty="0"/>
              <a:t>in the field of ionizing radiation imaging, leading to </a:t>
            </a:r>
            <a:r>
              <a:rPr lang="en-GB" sz="1400" b="1" dirty="0"/>
              <a:t>Nanopix Family, the most compact coded aperture gamma cameras in the world!</a:t>
            </a:r>
          </a:p>
          <a:p>
            <a:pPr algn="just"/>
            <a:endParaRPr lang="en-GB" sz="1400" b="1" dirty="0"/>
          </a:p>
          <a:p>
            <a:r>
              <a:rPr lang="en-GB" sz="1400" dirty="0"/>
              <a:t>A combination of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Medipix collaboration ASICs</a:t>
            </a:r>
            <a:r>
              <a:rPr lang="en-GB" sz="1400" dirty="0"/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miniaturised electronics,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specific spatially-coded aperture collimators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and embedded algorithms </a:t>
            </a:r>
          </a:p>
          <a:p>
            <a:r>
              <a:rPr lang="en-GB" sz="1400" dirty="0"/>
              <a:t>allowing to </a:t>
            </a:r>
            <a:r>
              <a:rPr lang="en-GB" sz="1400" b="1" dirty="0"/>
              <a:t>remotely visualize radioactivity</a:t>
            </a:r>
          </a:p>
          <a:p>
            <a:endParaRPr lang="en-GB" sz="1400" dirty="0"/>
          </a:p>
          <a:p>
            <a:r>
              <a:rPr lang="en-GB" sz="1400" dirty="0"/>
              <a:t>Developments in close collaboration with :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pic>
        <p:nvPicPr>
          <p:cNvPr id="6" name="Picture 2" descr="IEAP - Hugo Natal da Luz: Measurement of anomalies in angular correlation  of electron and positron internally produced in excited 8Be and 4He">
            <a:extLst>
              <a:ext uri="{FF2B5EF4-FFF2-40B4-BE49-F238E27FC236}">
                <a16:creationId xmlns:a16="http://schemas.microsoft.com/office/drawing/2014/main" id="{10246CDF-5EB0-6B38-859F-1B63259D8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642" y="3769438"/>
            <a:ext cx="1041726" cy="63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X-ray Imaging Europe (XIE) | medipix.web.cern.ch">
            <a:extLst>
              <a:ext uri="{FF2B5EF4-FFF2-40B4-BE49-F238E27FC236}">
                <a16:creationId xmlns:a16="http://schemas.microsoft.com/office/drawing/2014/main" id="{FE08D841-06A3-9ACF-E838-71305D152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499" y="4478300"/>
            <a:ext cx="953079" cy="54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Albert-Ludwigs-Universität Freiburg - Forum Franco-Allemand">
            <a:extLst>
              <a:ext uri="{FF2B5EF4-FFF2-40B4-BE49-F238E27FC236}">
                <a16:creationId xmlns:a16="http://schemas.microsoft.com/office/drawing/2014/main" id="{9B918EFC-B4D3-A31C-D7ED-F0B3F358E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911" y="3934825"/>
            <a:ext cx="845034" cy="86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>
            <a:extLst>
              <a:ext uri="{FF2B5EF4-FFF2-40B4-BE49-F238E27FC236}">
                <a16:creationId xmlns:a16="http://schemas.microsoft.com/office/drawing/2014/main" id="{CD983A9F-C8A6-FD4D-7281-6CA2668D4F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654" y="4598966"/>
            <a:ext cx="1732218" cy="304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Šablona výzkumných zpráv RICE">
            <a:extLst>
              <a:ext uri="{FF2B5EF4-FFF2-40B4-BE49-F238E27FC236}">
                <a16:creationId xmlns:a16="http://schemas.microsoft.com/office/drawing/2014/main" id="{8ABCC912-3E35-1362-42D9-BFC4D3395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654" y="3819055"/>
            <a:ext cx="1732218" cy="4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Logo CEA liten">
            <a:extLst>
              <a:ext uri="{FF2B5EF4-FFF2-40B4-BE49-F238E27FC236}">
                <a16:creationId xmlns:a16="http://schemas.microsoft.com/office/drawing/2014/main" id="{2C79C2FD-D37A-7CEE-F201-76419F46503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96807" y="849440"/>
            <a:ext cx="722079" cy="371228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23EED85F-D481-4AFF-51AD-EFE7E20131C3}"/>
              </a:ext>
            </a:extLst>
          </p:cNvPr>
          <p:cNvGrpSpPr/>
          <p:nvPr/>
        </p:nvGrpSpPr>
        <p:grpSpPr>
          <a:xfrm>
            <a:off x="5176988" y="608490"/>
            <a:ext cx="3715744" cy="4295046"/>
            <a:chOff x="5176987" y="608490"/>
            <a:chExt cx="4234043" cy="4728420"/>
          </a:xfrm>
        </p:grpSpPr>
        <p:pic>
          <p:nvPicPr>
            <p:cNvPr id="5" name="Image 9">
              <a:extLst>
                <a:ext uri="{FF2B5EF4-FFF2-40B4-BE49-F238E27FC236}">
                  <a16:creationId xmlns:a16="http://schemas.microsoft.com/office/drawing/2014/main" id="{BB7C7044-5767-5678-AD17-29893C086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38501" y="2601290"/>
              <a:ext cx="2599643" cy="2315916"/>
            </a:xfrm>
            <a:prstGeom prst="rect">
              <a:avLst/>
            </a:prstGeom>
          </p:spPr>
        </p:pic>
        <p:sp>
          <p:nvSpPr>
            <p:cNvPr id="12" name="Flèche : droite 14">
              <a:extLst>
                <a:ext uri="{FF2B5EF4-FFF2-40B4-BE49-F238E27FC236}">
                  <a16:creationId xmlns:a16="http://schemas.microsoft.com/office/drawing/2014/main" id="{0580C45F-72A9-59F1-14D9-320887F94BAC}"/>
                </a:ext>
              </a:extLst>
            </p:cNvPr>
            <p:cNvSpPr/>
            <p:nvPr/>
          </p:nvSpPr>
          <p:spPr bwMode="auto">
            <a:xfrm rot="959033">
              <a:off x="5176987" y="2251974"/>
              <a:ext cx="1471098" cy="1475888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i="1" dirty="0"/>
            </a:p>
          </p:txBody>
        </p:sp>
        <p:pic>
          <p:nvPicPr>
            <p:cNvPr id="13" name="Image 24">
              <a:extLst>
                <a:ext uri="{FF2B5EF4-FFF2-40B4-BE49-F238E27FC236}">
                  <a16:creationId xmlns:a16="http://schemas.microsoft.com/office/drawing/2014/main" id="{A713FCE0-BE72-D9C8-4C89-0A086845B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001700" y="917618"/>
              <a:ext cx="870867" cy="1634381"/>
            </a:xfrm>
            <a:prstGeom prst="rect">
              <a:avLst/>
            </a:prstGeom>
          </p:spPr>
        </p:pic>
        <p:sp>
          <p:nvSpPr>
            <p:cNvPr id="14" name="ZoneTexte 16">
              <a:extLst>
                <a:ext uri="{FF2B5EF4-FFF2-40B4-BE49-F238E27FC236}">
                  <a16:creationId xmlns:a16="http://schemas.microsoft.com/office/drawing/2014/main" id="{F929B4BE-7C20-3FE9-FFB6-BE3861B247FE}"/>
                </a:ext>
              </a:extLst>
            </p:cNvPr>
            <p:cNvSpPr txBox="1"/>
            <p:nvPr/>
          </p:nvSpPr>
          <p:spPr bwMode="auto">
            <a:xfrm rot="949587">
              <a:off x="5249318" y="2536545"/>
              <a:ext cx="1114669" cy="847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>
                  <a:solidFill>
                    <a:schemeClr val="bg1"/>
                  </a:solidFill>
                </a:rPr>
                <a:t>Nanopix2 (2019)</a:t>
              </a:r>
            </a:p>
            <a:p>
              <a:pPr algn="ctr"/>
              <a:r>
                <a:rPr lang="fr-FR" sz="1100" i="1" dirty="0">
                  <a:solidFill>
                    <a:schemeClr val="bg1"/>
                  </a:solidFill>
                </a:rPr>
                <a:t>Timepix </a:t>
              </a:r>
              <a:r>
                <a:rPr lang="fr-FR" sz="1100" i="1" dirty="0" err="1">
                  <a:solidFill>
                    <a:schemeClr val="bg1"/>
                  </a:solidFill>
                </a:rPr>
                <a:t>inside</a:t>
              </a:r>
              <a:endParaRPr lang="fr-FR" sz="1100" i="1" dirty="0">
                <a:solidFill>
                  <a:schemeClr val="bg1"/>
                </a:solidFill>
              </a:endParaRPr>
            </a:p>
          </p:txBody>
        </p:sp>
        <p:sp>
          <p:nvSpPr>
            <p:cNvPr id="15" name="Flèche : droite 28">
              <a:extLst>
                <a:ext uri="{FF2B5EF4-FFF2-40B4-BE49-F238E27FC236}">
                  <a16:creationId xmlns:a16="http://schemas.microsoft.com/office/drawing/2014/main" id="{8042AE85-723A-3D62-B7DC-5E2625F3388B}"/>
                </a:ext>
              </a:extLst>
            </p:cNvPr>
            <p:cNvSpPr/>
            <p:nvPr/>
          </p:nvSpPr>
          <p:spPr bwMode="auto">
            <a:xfrm rot="9261085">
              <a:off x="7704985" y="608490"/>
              <a:ext cx="1471098" cy="1475888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i="1" dirty="0"/>
            </a:p>
          </p:txBody>
        </p:sp>
        <p:sp>
          <p:nvSpPr>
            <p:cNvPr id="16" name="ZoneTexte 29">
              <a:extLst>
                <a:ext uri="{FF2B5EF4-FFF2-40B4-BE49-F238E27FC236}">
                  <a16:creationId xmlns:a16="http://schemas.microsoft.com/office/drawing/2014/main" id="{65FBBFF2-91E9-75BD-284E-89DAC3182BEF}"/>
                </a:ext>
              </a:extLst>
            </p:cNvPr>
            <p:cNvSpPr txBox="1"/>
            <p:nvPr/>
          </p:nvSpPr>
          <p:spPr bwMode="auto">
            <a:xfrm rot="20058906">
              <a:off x="8007253" y="826309"/>
              <a:ext cx="1114669" cy="847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>
                  <a:solidFill>
                    <a:schemeClr val="bg1"/>
                  </a:solidFill>
                </a:rPr>
                <a:t>Nanopix (2015)</a:t>
              </a:r>
            </a:p>
            <a:p>
              <a:pPr algn="ctr"/>
              <a:r>
                <a:rPr lang="fr-FR" sz="1100" i="1" dirty="0">
                  <a:solidFill>
                    <a:schemeClr val="bg1"/>
                  </a:solidFill>
                </a:rPr>
                <a:t>Timepix </a:t>
              </a:r>
              <a:r>
                <a:rPr lang="fr-FR" sz="1100" i="1" dirty="0" err="1">
                  <a:solidFill>
                    <a:schemeClr val="bg1"/>
                  </a:solidFill>
                </a:rPr>
                <a:t>inside</a:t>
              </a:r>
              <a:endParaRPr lang="fr-FR" sz="1100" i="1" dirty="0">
                <a:solidFill>
                  <a:schemeClr val="bg1"/>
                </a:solidFill>
              </a:endParaRPr>
            </a:p>
          </p:txBody>
        </p:sp>
        <p:sp>
          <p:nvSpPr>
            <p:cNvPr id="17" name="Flèche : droite 30">
              <a:extLst>
                <a:ext uri="{FF2B5EF4-FFF2-40B4-BE49-F238E27FC236}">
                  <a16:creationId xmlns:a16="http://schemas.microsoft.com/office/drawing/2014/main" id="{2FADBAE2-C973-CE4F-F8E6-2E4424204C7E}"/>
                </a:ext>
              </a:extLst>
            </p:cNvPr>
            <p:cNvSpPr/>
            <p:nvPr/>
          </p:nvSpPr>
          <p:spPr bwMode="auto">
            <a:xfrm rot="12477292">
              <a:off x="7939932" y="3861022"/>
              <a:ext cx="1471098" cy="1475888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i="1" dirty="0"/>
            </a:p>
          </p:txBody>
        </p:sp>
        <p:sp>
          <p:nvSpPr>
            <p:cNvPr id="18" name="ZoneTexte 31">
              <a:extLst>
                <a:ext uri="{FF2B5EF4-FFF2-40B4-BE49-F238E27FC236}">
                  <a16:creationId xmlns:a16="http://schemas.microsoft.com/office/drawing/2014/main" id="{B2CF6204-8A5C-8067-AB79-52195B6D16FB}"/>
                </a:ext>
              </a:extLst>
            </p:cNvPr>
            <p:cNvSpPr txBox="1"/>
            <p:nvPr/>
          </p:nvSpPr>
          <p:spPr bwMode="auto">
            <a:xfrm rot="1607265">
              <a:off x="8266044" y="4276568"/>
              <a:ext cx="1134398" cy="847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>
                  <a:solidFill>
                    <a:schemeClr val="bg1"/>
                  </a:solidFill>
                </a:rPr>
                <a:t>Nanopix3 (2025)</a:t>
              </a:r>
            </a:p>
            <a:p>
              <a:pPr algn="ctr"/>
              <a:r>
                <a:rPr lang="fr-FR" sz="1100" i="1" dirty="0">
                  <a:solidFill>
                    <a:schemeClr val="bg1"/>
                  </a:solidFill>
                </a:rPr>
                <a:t>Timepix3 </a:t>
              </a:r>
              <a:r>
                <a:rPr lang="fr-FR" sz="1100" i="1" dirty="0" err="1">
                  <a:solidFill>
                    <a:schemeClr val="bg1"/>
                  </a:solidFill>
                </a:rPr>
                <a:t>inside</a:t>
              </a:r>
              <a:endParaRPr lang="fr-FR" sz="11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D5E9233-7849-F8C6-291F-9AD3A971A3AB}"/>
              </a:ext>
            </a:extLst>
          </p:cNvPr>
          <p:cNvSpPr txBox="1"/>
          <p:nvPr/>
        </p:nvSpPr>
        <p:spPr>
          <a:xfrm>
            <a:off x="5408015" y="4748371"/>
            <a:ext cx="2797432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V. </a:t>
            </a:r>
            <a:r>
              <a:rPr lang="en-GB" sz="1600" dirty="0" err="1"/>
              <a:t>Schoepff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51749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plein 8">
            <a:extLst>
              <a:ext uri="{FF2B5EF4-FFF2-40B4-BE49-F238E27FC236}">
                <a16:creationId xmlns:a16="http://schemas.microsoft.com/office/drawing/2014/main" id="{46FF9B21-9EF8-F87E-DD1C-FF18969F52B3}"/>
              </a:ext>
            </a:extLst>
          </p:cNvPr>
          <p:cNvSpPr/>
          <p:nvPr/>
        </p:nvSpPr>
        <p:spPr bwMode="auto">
          <a:xfrm>
            <a:off x="781575" y="3013103"/>
            <a:ext cx="7777695" cy="4162725"/>
          </a:xfrm>
          <a:prstGeom prst="blockArc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6" name="Image 9">
            <a:extLst>
              <a:ext uri="{FF2B5EF4-FFF2-40B4-BE49-F238E27FC236}">
                <a16:creationId xmlns:a16="http://schemas.microsoft.com/office/drawing/2014/main" id="{CBC4EDB9-1F5A-EE7E-6963-0D681F1F8F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4" r="8485"/>
          <a:stretch/>
        </p:blipFill>
        <p:spPr bwMode="auto">
          <a:xfrm>
            <a:off x="78615" y="3314562"/>
            <a:ext cx="1535442" cy="1150717"/>
          </a:xfrm>
          <a:prstGeom prst="rect">
            <a:avLst/>
          </a:prstGeom>
        </p:spPr>
      </p:pic>
      <p:pic>
        <p:nvPicPr>
          <p:cNvPr id="7" name="Image 13">
            <a:extLst>
              <a:ext uri="{FF2B5EF4-FFF2-40B4-BE49-F238E27FC236}">
                <a16:creationId xmlns:a16="http://schemas.microsoft.com/office/drawing/2014/main" id="{0D090F06-7DF3-E2E8-8166-B4342D1630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64315" y="1617868"/>
            <a:ext cx="1254791" cy="1673054"/>
          </a:xfrm>
          <a:prstGeom prst="rect">
            <a:avLst/>
          </a:prstGeom>
        </p:spPr>
      </p:pic>
      <p:pic>
        <p:nvPicPr>
          <p:cNvPr id="8" name="Image 15">
            <a:extLst>
              <a:ext uri="{FF2B5EF4-FFF2-40B4-BE49-F238E27FC236}">
                <a16:creationId xmlns:a16="http://schemas.microsoft.com/office/drawing/2014/main" id="{E1F374B4-6941-452A-5EA3-2930EE5614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00"/>
          <a:stretch/>
        </p:blipFill>
        <p:spPr bwMode="auto">
          <a:xfrm>
            <a:off x="1784163" y="1995700"/>
            <a:ext cx="1289170" cy="1673054"/>
          </a:xfrm>
          <a:prstGeom prst="rect">
            <a:avLst/>
          </a:prstGeom>
        </p:spPr>
      </p:pic>
      <p:pic>
        <p:nvPicPr>
          <p:cNvPr id="9" name="Image 11">
            <a:extLst>
              <a:ext uri="{FF2B5EF4-FFF2-40B4-BE49-F238E27FC236}">
                <a16:creationId xmlns:a16="http://schemas.microsoft.com/office/drawing/2014/main" id="{EE38D096-72B6-FA7C-EB46-3D6FF288144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05511" y="2082480"/>
            <a:ext cx="958065" cy="6799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0" name="Image 16">
            <a:extLst>
              <a:ext uri="{FF2B5EF4-FFF2-40B4-BE49-F238E27FC236}">
                <a16:creationId xmlns:a16="http://schemas.microsoft.com/office/drawing/2014/main" id="{683110BB-D6D1-6F9F-FAB8-8DCE37D3988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9" r="37639"/>
          <a:stretch/>
        </p:blipFill>
        <p:spPr bwMode="auto">
          <a:xfrm rot="5400000">
            <a:off x="5770125" y="2171761"/>
            <a:ext cx="1168900" cy="1769734"/>
          </a:xfrm>
          <a:prstGeom prst="rect">
            <a:avLst/>
          </a:prstGeom>
        </p:spPr>
      </p:pic>
      <p:pic>
        <p:nvPicPr>
          <p:cNvPr id="11" name="Image 17">
            <a:extLst>
              <a:ext uri="{FF2B5EF4-FFF2-40B4-BE49-F238E27FC236}">
                <a16:creationId xmlns:a16="http://schemas.microsoft.com/office/drawing/2014/main" id="{92B58C7E-824F-3E08-9C20-262065475B6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03506" y="2036800"/>
            <a:ext cx="1037493" cy="73987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2" name="Image 20">
            <a:extLst>
              <a:ext uri="{FF2B5EF4-FFF2-40B4-BE49-F238E27FC236}">
                <a16:creationId xmlns:a16="http://schemas.microsoft.com/office/drawing/2014/main" id="{E873A2A2-047C-F31A-D6A6-DF7BE9A0AB0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21951" y="3246836"/>
            <a:ext cx="1254791" cy="1673055"/>
          </a:xfrm>
          <a:prstGeom prst="rect">
            <a:avLst/>
          </a:prstGeom>
        </p:spPr>
      </p:pic>
      <p:pic>
        <p:nvPicPr>
          <p:cNvPr id="13" name="Image 18">
            <a:extLst>
              <a:ext uri="{FF2B5EF4-FFF2-40B4-BE49-F238E27FC236}">
                <a16:creationId xmlns:a16="http://schemas.microsoft.com/office/drawing/2014/main" id="{04D5E613-B494-ED0C-85B7-BD396467A1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59615" y="3043796"/>
            <a:ext cx="1134473" cy="75691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4" name="Image 21">
            <a:extLst>
              <a:ext uri="{FF2B5EF4-FFF2-40B4-BE49-F238E27FC236}">
                <a16:creationId xmlns:a16="http://schemas.microsoft.com/office/drawing/2014/main" id="{4F6BF2E7-8412-772B-2CF3-57ED11502B9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2" r="25399"/>
          <a:stretch/>
        </p:blipFill>
        <p:spPr bwMode="auto">
          <a:xfrm>
            <a:off x="4590126" y="1431549"/>
            <a:ext cx="800962" cy="102498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E63A443-77D0-825D-71AA-DDA929EF0070}"/>
              </a:ext>
            </a:extLst>
          </p:cNvPr>
          <p:cNvSpPr/>
          <p:nvPr/>
        </p:nvSpPr>
        <p:spPr bwMode="auto">
          <a:xfrm>
            <a:off x="78615" y="2573762"/>
            <a:ext cx="1535442" cy="66857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Operational radiation protection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2B0660F-CD37-221E-3AFF-8F56C37A5D33}"/>
              </a:ext>
            </a:extLst>
          </p:cNvPr>
          <p:cNvSpPr/>
          <p:nvPr/>
        </p:nvSpPr>
        <p:spPr bwMode="auto">
          <a:xfrm>
            <a:off x="1653220" y="1288692"/>
            <a:ext cx="1785162" cy="66857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Dismantling &amp; decommissioning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7BC32C-5A05-E8AB-07F7-55DDBC8ACB12}"/>
              </a:ext>
            </a:extLst>
          </p:cNvPr>
          <p:cNvSpPr/>
          <p:nvPr/>
        </p:nvSpPr>
        <p:spPr bwMode="auto">
          <a:xfrm>
            <a:off x="3628464" y="785563"/>
            <a:ext cx="1762624" cy="595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Nuclear Waste Management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FDC6E60-5FBE-A268-EF28-761EDE57CCD5}"/>
              </a:ext>
            </a:extLst>
          </p:cNvPr>
          <p:cNvSpPr/>
          <p:nvPr/>
        </p:nvSpPr>
        <p:spPr bwMode="auto">
          <a:xfrm>
            <a:off x="5537056" y="1250287"/>
            <a:ext cx="2003941" cy="66857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Post-accidental situations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475921E-FD7A-D234-1E83-FAF648F081FF}"/>
              </a:ext>
            </a:extLst>
          </p:cNvPr>
          <p:cNvSpPr/>
          <p:nvPr/>
        </p:nvSpPr>
        <p:spPr bwMode="auto">
          <a:xfrm>
            <a:off x="7653771" y="2158661"/>
            <a:ext cx="1450019" cy="66857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Homeland Security</a:t>
            </a:r>
          </a:p>
        </p:txBody>
      </p:sp>
      <p:pic>
        <p:nvPicPr>
          <p:cNvPr id="20" name="Picture 2" descr="MICADO, European Project for The Monitoring of Radioactive Waste, Kicks Off  - CAEN - Tools for Discovery">
            <a:extLst>
              <a:ext uri="{FF2B5EF4-FFF2-40B4-BE49-F238E27FC236}">
                <a16:creationId xmlns:a16="http://schemas.microsoft.com/office/drawing/2014/main" id="{132626A8-CF16-9B1B-22A7-A6864C9CF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301" y="3349602"/>
            <a:ext cx="1626128" cy="29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Orano - La FnTC : Fédération des Tiers de Confiance du numérique">
            <a:extLst>
              <a:ext uri="{FF2B5EF4-FFF2-40B4-BE49-F238E27FC236}">
                <a16:creationId xmlns:a16="http://schemas.microsoft.com/office/drawing/2014/main" id="{19F3F572-946D-0D20-799C-11F4ABD58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50" y="4405668"/>
            <a:ext cx="1044613" cy="32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CLEANDEM - ENEA DIREZIONE TTEC - CONTRATTI UE">
            <a:extLst>
              <a:ext uri="{FF2B5EF4-FFF2-40B4-BE49-F238E27FC236}">
                <a16:creationId xmlns:a16="http://schemas.microsoft.com/office/drawing/2014/main" id="{2AD85A6A-B465-96A2-5A9B-917045D6B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130" y="3547946"/>
            <a:ext cx="736252" cy="68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Launch of the TERRIFFIC Project - ENCIRCLE">
            <a:extLst>
              <a:ext uri="{FF2B5EF4-FFF2-40B4-BE49-F238E27FC236}">
                <a16:creationId xmlns:a16="http://schemas.microsoft.com/office/drawing/2014/main" id="{1D22381B-9BEB-DE43-95AD-1869DDE11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304" y="4503296"/>
            <a:ext cx="1088447" cy="41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ZoneTexte 52">
            <a:extLst>
              <a:ext uri="{FF2B5EF4-FFF2-40B4-BE49-F238E27FC236}">
                <a16:creationId xmlns:a16="http://schemas.microsoft.com/office/drawing/2014/main" id="{BFF12AD0-3485-6126-5DB6-BD539E7D4DC7}"/>
              </a:ext>
            </a:extLst>
          </p:cNvPr>
          <p:cNvSpPr txBox="1"/>
          <p:nvPr/>
        </p:nvSpPr>
        <p:spPr bwMode="auto">
          <a:xfrm>
            <a:off x="5537057" y="3734037"/>
            <a:ext cx="1764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Marie </a:t>
            </a:r>
            <a:r>
              <a:rPr lang="fr-FR" sz="1200" dirty="0" err="1">
                <a:solidFill>
                  <a:schemeClr val="bg1"/>
                </a:solidFill>
              </a:rPr>
              <a:t>Curie’s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lab</a:t>
            </a:r>
            <a:r>
              <a:rPr lang="fr-FR" sz="1200" dirty="0">
                <a:solidFill>
                  <a:schemeClr val="bg1"/>
                </a:solidFill>
              </a:rPr>
              <a:t>, France</a:t>
            </a:r>
          </a:p>
        </p:txBody>
      </p:sp>
      <p:sp>
        <p:nvSpPr>
          <p:cNvPr id="27" name="Titre 1">
            <a:extLst>
              <a:ext uri="{FF2B5EF4-FFF2-40B4-BE49-F238E27FC236}">
                <a16:creationId xmlns:a16="http://schemas.microsoft.com/office/drawing/2014/main" id="{010C79F8-CFA5-DA51-499C-03CEDA448035}"/>
              </a:ext>
            </a:extLst>
          </p:cNvPr>
          <p:cNvSpPr txBox="1">
            <a:spLocks/>
          </p:cNvSpPr>
          <p:nvPr/>
        </p:nvSpPr>
        <p:spPr bwMode="auto">
          <a:xfrm>
            <a:off x="1442509" y="119785"/>
            <a:ext cx="6647531" cy="713590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fr-FR" kern="0" dirty="0"/>
              <a:t>Gamma ray </a:t>
            </a:r>
            <a:r>
              <a:rPr lang="fr-FR" kern="0" dirty="0" err="1"/>
              <a:t>detection</a:t>
            </a:r>
            <a:r>
              <a:rPr lang="fr-FR" kern="0" dirty="0"/>
              <a:t> at CEA-LIST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FAB676-BDDD-C902-39EA-5EC42E0A1843}"/>
              </a:ext>
            </a:extLst>
          </p:cNvPr>
          <p:cNvSpPr txBox="1"/>
          <p:nvPr/>
        </p:nvSpPr>
        <p:spPr>
          <a:xfrm>
            <a:off x="2969730" y="4760448"/>
            <a:ext cx="2797432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V. </a:t>
            </a:r>
            <a:r>
              <a:rPr lang="en-GB" sz="1600" dirty="0" err="1"/>
              <a:t>Schoepff</a:t>
            </a:r>
            <a:endParaRPr lang="en-GB" sz="1600" dirty="0"/>
          </a:p>
        </p:txBody>
      </p:sp>
      <p:pic>
        <p:nvPicPr>
          <p:cNvPr id="29" name="Logo CEA liten">
            <a:extLst>
              <a:ext uri="{FF2B5EF4-FFF2-40B4-BE49-F238E27FC236}">
                <a16:creationId xmlns:a16="http://schemas.microsoft.com/office/drawing/2014/main" id="{1433D904-8073-A3AF-504A-5F1BA71823D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21210" y="766715"/>
            <a:ext cx="1235096" cy="66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50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975F5-A909-3B79-19C7-F1C72BD0B7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32577-7E29-A577-EA08-B31AB904A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85" y="1"/>
            <a:ext cx="8375315" cy="70842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B77B6-184F-BE61-5B34-780127561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930" y="728310"/>
            <a:ext cx="7450570" cy="3886200"/>
          </a:xfrm>
        </p:spPr>
        <p:txBody>
          <a:bodyPr/>
          <a:lstStyle/>
          <a:p>
            <a:r>
              <a:rPr lang="en-GB" sz="1400" b="0" dirty="0">
                <a:solidFill>
                  <a:schemeClr val="tx1"/>
                </a:solidFill>
              </a:rPr>
              <a:t>Collaboration publications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Other synchrotron science applications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Medipix3 at the Brazilian light source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Timepix3 at Diamond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Timepix4 at DESY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Detection of gamma rays at CEA </a:t>
            </a:r>
            <a:r>
              <a:rPr lang="en-GB" sz="1400" b="0" dirty="0" err="1">
                <a:solidFill>
                  <a:schemeClr val="tx1"/>
                </a:solidFill>
              </a:rPr>
              <a:t>Saclay</a:t>
            </a:r>
            <a:endParaRPr lang="en-GB" sz="1400" b="0" dirty="0">
              <a:solidFill>
                <a:schemeClr val="tx1"/>
              </a:solidFill>
            </a:endParaRPr>
          </a:p>
          <a:p>
            <a:r>
              <a:rPr lang="en-GB" sz="1400" b="0" dirty="0">
                <a:solidFill>
                  <a:srgbClr val="FF0000"/>
                </a:solidFill>
              </a:rPr>
              <a:t>Visible light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4Dphoton (INFN Ferrara)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Neutron detection and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 devices developed by UC Berkeley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On-going developments at the China Spallation Neutron Source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Time of Flight Mass Spectrometry (Maastricht/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Future High Energy Physics experiments</a:t>
            </a:r>
          </a:p>
          <a:p>
            <a:pPr lvl="1"/>
            <a:r>
              <a:rPr lang="en-GB" sz="1400" b="0" dirty="0" err="1">
                <a:solidFill>
                  <a:schemeClr val="tx1"/>
                </a:solidFill>
              </a:rPr>
              <a:t>Gridpix</a:t>
            </a:r>
            <a:r>
              <a:rPr lang="en-GB" sz="1400" b="0" dirty="0">
                <a:solidFill>
                  <a:schemeClr val="tx1"/>
                </a:solidFill>
              </a:rPr>
              <a:t> for large area TPC readout (Bonn/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Possible applications in IEC (Glasgow)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Some personal observations</a:t>
            </a:r>
          </a:p>
        </p:txBody>
      </p:sp>
    </p:spTree>
    <p:extLst>
      <p:ext uri="{BB962C8B-B14F-4D97-AF65-F5344CB8AC3E}">
        <p14:creationId xmlns:p14="http://schemas.microsoft.com/office/powerpoint/2010/main" val="9471733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2427D9-F848-0E2C-770C-360023CAF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815" y="920335"/>
            <a:ext cx="4275577" cy="40311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F0A893-79F9-0E5B-A876-E10B0FB2E426}"/>
              </a:ext>
            </a:extLst>
          </p:cNvPr>
          <p:cNvSpPr txBox="1">
            <a:spLocks/>
          </p:cNvSpPr>
          <p:nvPr/>
        </p:nvSpPr>
        <p:spPr>
          <a:xfrm>
            <a:off x="1115550" y="-39790"/>
            <a:ext cx="7834620" cy="708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kern="0" dirty="0"/>
              <a:t>What if incoming particles deposit charge which is too low to be detected in a pixel?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2F5C6D-477F-7CDB-4D7E-79F9C330443C}"/>
              </a:ext>
            </a:extLst>
          </p:cNvPr>
          <p:cNvSpPr txBox="1"/>
          <p:nvPr/>
        </p:nvSpPr>
        <p:spPr>
          <a:xfrm>
            <a:off x="6020886" y="1995675"/>
            <a:ext cx="30165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Advantage of direct pixel ASIC readout – MCP gain can be substantially reduced and therefore its lifetime is in significantly increased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6846EE-435A-41E7-27DB-775C2BD822C9}"/>
              </a:ext>
            </a:extLst>
          </p:cNvPr>
          <p:cNvSpPr txBox="1"/>
          <p:nvPr/>
        </p:nvSpPr>
        <p:spPr>
          <a:xfrm>
            <a:off x="5914554" y="4701828"/>
            <a:ext cx="2728376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A. </a:t>
            </a:r>
            <a:r>
              <a:rPr lang="en-GB" sz="1600" dirty="0" err="1"/>
              <a:t>Tremsin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934529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AF299-E3E4-0A45-890A-9A8E43E57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309" y="-1385"/>
            <a:ext cx="8525910" cy="708422"/>
          </a:xfrm>
        </p:spPr>
        <p:txBody>
          <a:bodyPr/>
          <a:lstStyle/>
          <a:p>
            <a:r>
              <a:rPr lang="en-GB" dirty="0"/>
              <a:t>4Dphoton: Integrate Timepix4 in a photo tube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5A1000-9EFC-9649-B0FE-BCB85FFAB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810" y="663439"/>
            <a:ext cx="2117269" cy="17097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ADC7B7-1C66-FE46-9A31-2FD8D58D12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00" y="817059"/>
            <a:ext cx="3894200" cy="13239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8273CD-43D9-B646-A908-02379829AF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026" y="2801317"/>
            <a:ext cx="5186480" cy="1598673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D28F7901-FEBE-3E43-84A5-A8C3172219D4}"/>
              </a:ext>
            </a:extLst>
          </p:cNvPr>
          <p:cNvSpPr/>
          <p:nvPr/>
        </p:nvSpPr>
        <p:spPr bwMode="auto">
          <a:xfrm>
            <a:off x="4625700" y="1316324"/>
            <a:ext cx="1021640" cy="28873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23F716-C148-4248-9A1B-C7D727E5B22E}"/>
              </a:ext>
            </a:extLst>
          </p:cNvPr>
          <p:cNvSpPr txBox="1"/>
          <p:nvPr/>
        </p:nvSpPr>
        <p:spPr>
          <a:xfrm>
            <a:off x="765635" y="2168075"/>
            <a:ext cx="7493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Concept already proven with 4 Timepix chips</a:t>
            </a:r>
          </a:p>
          <a:p>
            <a:r>
              <a:rPr lang="en-GB" sz="1400" dirty="0"/>
              <a:t>See:  J </a:t>
            </a:r>
            <a:r>
              <a:rPr lang="en-GB" sz="1400" dirty="0" err="1"/>
              <a:t>Vallerga</a:t>
            </a:r>
            <a:r>
              <a:rPr lang="en-GB" sz="1400" dirty="0"/>
              <a:t> et al. </a:t>
            </a:r>
            <a:r>
              <a:rPr lang="en-GB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https://iopscience.iop.org/article/10.1088/1748-0221/9/05/C05055</a:t>
            </a:r>
            <a:r>
              <a:rPr lang="en-GB" sz="1400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13CC9C-21E3-9940-BFF3-4C3A72E02470}"/>
              </a:ext>
            </a:extLst>
          </p:cNvPr>
          <p:cNvSpPr txBox="1"/>
          <p:nvPr/>
        </p:nvSpPr>
        <p:spPr>
          <a:xfrm>
            <a:off x="867581" y="4146355"/>
            <a:ext cx="74542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Ongoing effort with Timepix4 started</a:t>
            </a:r>
          </a:p>
          <a:p>
            <a:r>
              <a:rPr lang="en-GB" sz="1400" dirty="0"/>
              <a:t>See: M. </a:t>
            </a:r>
            <a:r>
              <a:rPr lang="en-GB" sz="1400" dirty="0" err="1"/>
              <a:t>Fiorini</a:t>
            </a:r>
            <a:r>
              <a:rPr lang="en-GB" sz="1400" dirty="0"/>
              <a:t> et al. </a:t>
            </a:r>
            <a:r>
              <a:rPr lang="en-GB" sz="14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https://iopscience.iop.org/article/10.1088/1748-0221/13/12/C12005/pdf</a:t>
            </a:r>
            <a:r>
              <a:rPr lang="en-GB" sz="1400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26C8FB-7642-0903-FCDD-F08DA98C1012}"/>
              </a:ext>
            </a:extLst>
          </p:cNvPr>
          <p:cNvSpPr txBox="1"/>
          <p:nvPr/>
        </p:nvSpPr>
        <p:spPr>
          <a:xfrm>
            <a:off x="41874" y="4760835"/>
            <a:ext cx="2601994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M. Fiorini</a:t>
            </a:r>
          </a:p>
        </p:txBody>
      </p:sp>
      <p:pic>
        <p:nvPicPr>
          <p:cNvPr id="4" name="Google Shape;11;p2">
            <a:extLst>
              <a:ext uri="{FF2B5EF4-FFF2-40B4-BE49-F238E27FC236}">
                <a16:creationId xmlns:a16="http://schemas.microsoft.com/office/drawing/2014/main" id="{6E8BB961-DC60-4991-4F4E-1EB932BD483A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76513" y="2979438"/>
            <a:ext cx="1490706" cy="871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3937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82;p15">
            <a:extLst>
              <a:ext uri="{FF2B5EF4-FFF2-40B4-BE49-F238E27FC236}">
                <a16:creationId xmlns:a16="http://schemas.microsoft.com/office/drawing/2014/main" id="{78466E99-CA54-F336-B3FB-8E69E08AD445}"/>
              </a:ext>
            </a:extLst>
          </p:cNvPr>
          <p:cNvSpPr txBox="1"/>
          <p:nvPr/>
        </p:nvSpPr>
        <p:spPr>
          <a:xfrm>
            <a:off x="39075" y="925104"/>
            <a:ext cx="4602000" cy="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alibri"/>
              <a:buChar char="➢"/>
            </a:pPr>
            <a:r>
              <a:rPr lang="it" sz="1400" dirty="0">
                <a:latin typeface="Calibri"/>
                <a:ea typeface="Calibri"/>
                <a:cs typeface="Calibri"/>
                <a:sym typeface="Calibri"/>
              </a:rPr>
              <a:t>Custom design and Pin Grid Array (PGA) by INFN, and produced by Kyocera</a:t>
            </a:r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Google Shape;83;p15">
            <a:extLst>
              <a:ext uri="{FF2B5EF4-FFF2-40B4-BE49-F238E27FC236}">
                <a16:creationId xmlns:a16="http://schemas.microsoft.com/office/drawing/2014/main" id="{BA1221E8-C492-76F2-400D-292DBF069FA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9731" b="8761"/>
          <a:stretch/>
        </p:blipFill>
        <p:spPr>
          <a:xfrm>
            <a:off x="4870050" y="765066"/>
            <a:ext cx="1854798" cy="15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4;p15">
            <a:extLst>
              <a:ext uri="{FF2B5EF4-FFF2-40B4-BE49-F238E27FC236}">
                <a16:creationId xmlns:a16="http://schemas.microsoft.com/office/drawing/2014/main" id="{B9C32123-C5DA-D3CF-9CC4-A3EEDC64B460}"/>
              </a:ext>
            </a:extLst>
          </p:cNvPr>
          <p:cNvSpPr txBox="1"/>
          <p:nvPr/>
        </p:nvSpPr>
        <p:spPr>
          <a:xfrm>
            <a:off x="39075" y="651500"/>
            <a:ext cx="3053400" cy="3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 dirty="0"/>
              <a:t>CERAMIC CARRIERS</a:t>
            </a:r>
            <a:endParaRPr sz="1800" dirty="0"/>
          </a:p>
        </p:txBody>
      </p:sp>
      <p:sp>
        <p:nvSpPr>
          <p:cNvPr id="9" name="Google Shape;85;p15">
            <a:extLst>
              <a:ext uri="{FF2B5EF4-FFF2-40B4-BE49-F238E27FC236}">
                <a16:creationId xmlns:a16="http://schemas.microsoft.com/office/drawing/2014/main" id="{B7676A75-768F-BEDA-3429-EF1187C22E07}"/>
              </a:ext>
            </a:extLst>
          </p:cNvPr>
          <p:cNvSpPr txBox="1"/>
          <p:nvPr/>
        </p:nvSpPr>
        <p:spPr>
          <a:xfrm>
            <a:off x="4641074" y="2252550"/>
            <a:ext cx="2926515" cy="3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 dirty="0"/>
              <a:t>MCP-PMT prototypes</a:t>
            </a:r>
            <a:endParaRPr sz="1800" dirty="0"/>
          </a:p>
        </p:txBody>
      </p:sp>
      <p:sp>
        <p:nvSpPr>
          <p:cNvPr id="10" name="Google Shape;86;p15">
            <a:extLst>
              <a:ext uri="{FF2B5EF4-FFF2-40B4-BE49-F238E27FC236}">
                <a16:creationId xmlns:a16="http://schemas.microsoft.com/office/drawing/2014/main" id="{2D0CC936-6770-88C1-2AB7-4362165D0239}"/>
              </a:ext>
            </a:extLst>
          </p:cNvPr>
          <p:cNvSpPr txBox="1"/>
          <p:nvPr/>
        </p:nvSpPr>
        <p:spPr>
          <a:xfrm>
            <a:off x="4488750" y="2506700"/>
            <a:ext cx="4533000" cy="27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alibri"/>
              <a:buChar char="➢"/>
            </a:pPr>
            <a:r>
              <a:rPr lang="it" sz="1400" dirty="0">
                <a:latin typeface="Calibri"/>
                <a:ea typeface="Calibri"/>
                <a:cs typeface="Calibri"/>
                <a:sym typeface="Calibri"/>
              </a:rPr>
              <a:t>Prototype vacuum tube produced by Hamamatsu Photonics Japan (HPK)</a:t>
            </a:r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alibri"/>
              <a:buChar char="○"/>
            </a:pPr>
            <a:r>
              <a:rPr lang="it" sz="1400" dirty="0">
                <a:latin typeface="Calibri"/>
                <a:ea typeface="Calibri"/>
                <a:cs typeface="Calibri"/>
                <a:sym typeface="Calibri"/>
              </a:rPr>
              <a:t>First prototypes received in 2024</a:t>
            </a:r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alibri"/>
              <a:buChar char="➢"/>
            </a:pPr>
            <a:r>
              <a:rPr lang="it" sz="1400" dirty="0">
                <a:latin typeface="Calibri"/>
                <a:ea typeface="Calibri"/>
                <a:cs typeface="Calibri"/>
                <a:sym typeface="Calibri"/>
              </a:rPr>
              <a:t>Main characteristics:</a:t>
            </a:r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alibri"/>
              <a:buChar char="○"/>
            </a:pPr>
            <a:r>
              <a:rPr lang="it" sz="1400" dirty="0">
                <a:latin typeface="Calibri"/>
                <a:ea typeface="Calibri"/>
                <a:cs typeface="Calibri"/>
                <a:sym typeface="Calibri"/>
              </a:rPr>
              <a:t>Multi-alkali S20 photocathode</a:t>
            </a:r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alibri"/>
              <a:buChar char="■"/>
            </a:pPr>
            <a:r>
              <a:rPr lang="it" sz="1400" dirty="0">
                <a:latin typeface="Calibri"/>
                <a:ea typeface="Calibri"/>
                <a:cs typeface="Calibri"/>
                <a:sym typeface="Calibri"/>
              </a:rPr>
              <a:t>peak QE &gt; 30% at 380 nm</a:t>
            </a:r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alibri"/>
              <a:buChar char="○"/>
            </a:pPr>
            <a:r>
              <a:rPr lang="it" sz="1400" dirty="0">
                <a:latin typeface="Calibri"/>
                <a:ea typeface="Calibri"/>
                <a:cs typeface="Calibri"/>
                <a:sym typeface="Calibri"/>
              </a:rPr>
              <a:t>6 μm MCP channel diameter (7.5 μm pitch)</a:t>
            </a:r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alibri"/>
              <a:buChar char="➢"/>
            </a:pPr>
            <a:r>
              <a:rPr lang="it" sz="1400" dirty="0">
                <a:latin typeface="Calibri"/>
                <a:ea typeface="Calibri"/>
                <a:cs typeface="Calibri"/>
                <a:sym typeface="Calibri"/>
              </a:rPr>
              <a:t>Several variants for complete characterization</a:t>
            </a:r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alibri"/>
              <a:buChar char="○"/>
            </a:pPr>
            <a:r>
              <a:rPr lang="it" sz="1400" dirty="0">
                <a:latin typeface="Calibri"/>
                <a:ea typeface="Calibri"/>
                <a:cs typeface="Calibri"/>
                <a:sym typeface="Calibri"/>
              </a:rPr>
              <a:t>2-MCP stack and 3-MCP stack</a:t>
            </a:r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alibri"/>
              <a:buChar char="○"/>
            </a:pPr>
            <a:r>
              <a:rPr lang="it" sz="1400" dirty="0">
                <a:latin typeface="Calibri"/>
                <a:ea typeface="Calibri"/>
                <a:cs typeface="Calibri"/>
                <a:sym typeface="Calibri"/>
              </a:rPr>
              <a:t>1d - 2d - 3d end-spoiling </a:t>
            </a:r>
            <a:endParaRPr sz="14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87;p15">
            <a:extLst>
              <a:ext uri="{FF2B5EF4-FFF2-40B4-BE49-F238E27FC236}">
                <a16:creationId xmlns:a16="http://schemas.microsoft.com/office/drawing/2014/main" id="{AA55BA9D-F71A-B71A-FB66-F73564EFC3E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3558" t="38767" r="12025" b="9858"/>
          <a:stretch/>
        </p:blipFill>
        <p:spPr>
          <a:xfrm>
            <a:off x="7016975" y="766715"/>
            <a:ext cx="1899748" cy="1748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88;p15">
            <a:extLst>
              <a:ext uri="{FF2B5EF4-FFF2-40B4-BE49-F238E27FC236}">
                <a16:creationId xmlns:a16="http://schemas.microsoft.com/office/drawing/2014/main" id="{D17E14D2-6340-BBFB-2174-C890791C94DF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8443" y="1491125"/>
            <a:ext cx="2624982" cy="34999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89;p15">
            <a:extLst>
              <a:ext uri="{FF2B5EF4-FFF2-40B4-BE49-F238E27FC236}">
                <a16:creationId xmlns:a16="http://schemas.microsoft.com/office/drawing/2014/main" id="{6A59FE0F-EE3A-CB12-5A08-D052FF725909}"/>
              </a:ext>
            </a:extLst>
          </p:cNvPr>
          <p:cNvSpPr/>
          <p:nvPr/>
        </p:nvSpPr>
        <p:spPr>
          <a:xfrm>
            <a:off x="1298710" y="3258673"/>
            <a:ext cx="753600" cy="425400"/>
          </a:xfrm>
          <a:prstGeom prst="ellipse">
            <a:avLst/>
          </a:prstGeom>
          <a:noFill/>
          <a:ln w="154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4275" tIns="74275" rIns="74275" bIns="7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37"/>
          </a:p>
        </p:txBody>
      </p:sp>
      <p:sp>
        <p:nvSpPr>
          <p:cNvPr id="14" name="Google Shape;90;p15">
            <a:extLst>
              <a:ext uri="{FF2B5EF4-FFF2-40B4-BE49-F238E27FC236}">
                <a16:creationId xmlns:a16="http://schemas.microsoft.com/office/drawing/2014/main" id="{8B4E2433-A719-CED3-FD01-D53060E39A5C}"/>
              </a:ext>
            </a:extLst>
          </p:cNvPr>
          <p:cNvSpPr/>
          <p:nvPr/>
        </p:nvSpPr>
        <p:spPr>
          <a:xfrm>
            <a:off x="2144794" y="2151084"/>
            <a:ext cx="513000" cy="749100"/>
          </a:xfrm>
          <a:prstGeom prst="ellipse">
            <a:avLst/>
          </a:prstGeom>
          <a:noFill/>
          <a:ln w="154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4275" tIns="74275" rIns="74275" bIns="7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37"/>
          </a:p>
        </p:txBody>
      </p:sp>
      <p:sp>
        <p:nvSpPr>
          <p:cNvPr id="15" name="Google Shape;91;p15">
            <a:extLst>
              <a:ext uri="{FF2B5EF4-FFF2-40B4-BE49-F238E27FC236}">
                <a16:creationId xmlns:a16="http://schemas.microsoft.com/office/drawing/2014/main" id="{AFDE7BDB-3BB5-4127-0848-2752840AA0DF}"/>
              </a:ext>
            </a:extLst>
          </p:cNvPr>
          <p:cNvSpPr/>
          <p:nvPr/>
        </p:nvSpPr>
        <p:spPr>
          <a:xfrm>
            <a:off x="3130101" y="2900235"/>
            <a:ext cx="671100" cy="425400"/>
          </a:xfrm>
          <a:prstGeom prst="ellipse">
            <a:avLst/>
          </a:prstGeom>
          <a:noFill/>
          <a:ln w="154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4275" tIns="74275" rIns="74275" bIns="7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37"/>
          </a:p>
        </p:txBody>
      </p:sp>
      <p:sp>
        <p:nvSpPr>
          <p:cNvPr id="16" name="Google Shape;92;p15">
            <a:extLst>
              <a:ext uri="{FF2B5EF4-FFF2-40B4-BE49-F238E27FC236}">
                <a16:creationId xmlns:a16="http://schemas.microsoft.com/office/drawing/2014/main" id="{DD0FD00D-108E-241A-A555-DFCDA1578CC9}"/>
              </a:ext>
            </a:extLst>
          </p:cNvPr>
          <p:cNvSpPr txBox="1"/>
          <p:nvPr/>
        </p:nvSpPr>
        <p:spPr>
          <a:xfrm>
            <a:off x="1257719" y="3684020"/>
            <a:ext cx="589500" cy="2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74275" rIns="74275" bIns="7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75" b="1">
                <a:solidFill>
                  <a:srgbClr val="FF0000"/>
                </a:solidFill>
              </a:rPr>
              <a:t>Dry air</a:t>
            </a:r>
            <a:endParaRPr sz="975" b="1">
              <a:solidFill>
                <a:srgbClr val="FF0000"/>
              </a:solidFill>
            </a:endParaRPr>
          </a:p>
        </p:txBody>
      </p:sp>
      <p:sp>
        <p:nvSpPr>
          <p:cNvPr id="17" name="Google Shape;93;p15">
            <a:extLst>
              <a:ext uri="{FF2B5EF4-FFF2-40B4-BE49-F238E27FC236}">
                <a16:creationId xmlns:a16="http://schemas.microsoft.com/office/drawing/2014/main" id="{AB60CE2A-5E82-62F4-36B6-1C4558DB20D5}"/>
              </a:ext>
            </a:extLst>
          </p:cNvPr>
          <p:cNvSpPr txBox="1"/>
          <p:nvPr/>
        </p:nvSpPr>
        <p:spPr>
          <a:xfrm>
            <a:off x="2580744" y="1902538"/>
            <a:ext cx="5895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74275" rIns="74275" bIns="7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75" b="1">
                <a:solidFill>
                  <a:srgbClr val="FF0000"/>
                </a:solidFill>
              </a:rPr>
              <a:t>Laser 405 nm</a:t>
            </a:r>
            <a:endParaRPr sz="975" b="1">
              <a:solidFill>
                <a:srgbClr val="FF0000"/>
              </a:solidFill>
            </a:endParaRPr>
          </a:p>
        </p:txBody>
      </p:sp>
      <p:sp>
        <p:nvSpPr>
          <p:cNvPr id="18" name="Google Shape;94;p15">
            <a:extLst>
              <a:ext uri="{FF2B5EF4-FFF2-40B4-BE49-F238E27FC236}">
                <a16:creationId xmlns:a16="http://schemas.microsoft.com/office/drawing/2014/main" id="{6968FA00-EEA0-EEAD-368A-43A07BE69947}"/>
              </a:ext>
            </a:extLst>
          </p:cNvPr>
          <p:cNvSpPr txBox="1"/>
          <p:nvPr/>
        </p:nvSpPr>
        <p:spPr>
          <a:xfrm>
            <a:off x="3284030" y="3304376"/>
            <a:ext cx="363300" cy="2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74275" rIns="74275" bIns="7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75" b="1">
                <a:solidFill>
                  <a:srgbClr val="FF0000"/>
                </a:solidFill>
              </a:rPr>
              <a:t>HV</a:t>
            </a:r>
            <a:endParaRPr sz="975" b="1">
              <a:solidFill>
                <a:srgbClr val="FF0000"/>
              </a:solidFill>
            </a:endParaRPr>
          </a:p>
        </p:txBody>
      </p:sp>
      <p:pic>
        <p:nvPicPr>
          <p:cNvPr id="19" name="Google Shape;11;p2">
            <a:extLst>
              <a:ext uri="{FF2B5EF4-FFF2-40B4-BE49-F238E27FC236}">
                <a16:creationId xmlns:a16="http://schemas.microsoft.com/office/drawing/2014/main" id="{09F98D71-E107-27FE-3698-D0ED4A703BBC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08388" y="4378434"/>
            <a:ext cx="1061662" cy="70348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840D9A7D-C096-0CE8-EB13-447FEE552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309" y="-1385"/>
            <a:ext cx="8525910" cy="708422"/>
          </a:xfrm>
        </p:spPr>
        <p:txBody>
          <a:bodyPr/>
          <a:lstStyle/>
          <a:p>
            <a:r>
              <a:rPr lang="en-GB" dirty="0"/>
              <a:t>4Dphoton: Integrate Timepix4 in a photo tube </a:t>
            </a:r>
          </a:p>
        </p:txBody>
      </p:sp>
    </p:spTree>
    <p:extLst>
      <p:ext uri="{BB962C8B-B14F-4D97-AF65-F5344CB8AC3E}">
        <p14:creationId xmlns:p14="http://schemas.microsoft.com/office/powerpoint/2010/main" val="28367124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A2DAF-08FE-B52E-8E57-0D035D9D2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>
                <a:solidFill>
                  <a:schemeClr val="tx1"/>
                </a:solidFill>
              </a:rPr>
              <a:t>Characterization Measurements</a:t>
            </a:r>
          </a:p>
        </p:txBody>
      </p:sp>
      <p:sp>
        <p:nvSpPr>
          <p:cNvPr id="6" name="Google Shape;101;p16">
            <a:extLst>
              <a:ext uri="{FF2B5EF4-FFF2-40B4-BE49-F238E27FC236}">
                <a16:creationId xmlns:a16="http://schemas.microsoft.com/office/drawing/2014/main" id="{9A3D0739-365D-1F38-6C5D-C2FACAC1402C}"/>
              </a:ext>
            </a:extLst>
          </p:cNvPr>
          <p:cNvSpPr txBox="1"/>
          <p:nvPr/>
        </p:nvSpPr>
        <p:spPr>
          <a:xfrm>
            <a:off x="39075" y="1168889"/>
            <a:ext cx="4633800" cy="1835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➢"/>
            </a:pPr>
            <a:r>
              <a:rPr lang="it" sz="1200" b="1" dirty="0">
                <a:latin typeface="+mn-lt"/>
                <a:ea typeface="Calibri"/>
                <a:cs typeface="Calibri"/>
                <a:sym typeface="Calibri"/>
              </a:rPr>
              <a:t>Dark Count Rate</a:t>
            </a:r>
            <a:r>
              <a:rPr lang="it" sz="1200" dirty="0">
                <a:latin typeface="+mn-lt"/>
                <a:ea typeface="Calibri"/>
                <a:cs typeface="Calibri"/>
                <a:sym typeface="Calibri"/>
              </a:rPr>
              <a:t> (DCR) and </a:t>
            </a:r>
            <a:r>
              <a:rPr lang="it" sz="1200" b="1" dirty="0">
                <a:latin typeface="+mn-lt"/>
                <a:ea typeface="Calibri"/>
                <a:cs typeface="Calibri"/>
                <a:sym typeface="Calibri"/>
              </a:rPr>
              <a:t>gain</a:t>
            </a:r>
            <a:r>
              <a:rPr lang="it" sz="1200" dirty="0">
                <a:latin typeface="+mn-lt"/>
                <a:ea typeface="Calibri"/>
                <a:cs typeface="Calibri"/>
                <a:sym typeface="Calibri"/>
              </a:rPr>
              <a:t> measurements performed on dark noise acquisitions</a:t>
            </a:r>
            <a:endParaRPr sz="1200" dirty="0">
              <a:latin typeface="+mn-lt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➢"/>
            </a:pPr>
            <a:r>
              <a:rPr lang="it" sz="1200" dirty="0">
                <a:latin typeface="+mn-lt"/>
                <a:ea typeface="Calibri"/>
                <a:cs typeface="Calibri"/>
                <a:sym typeface="Calibri"/>
              </a:rPr>
              <a:t>Timing resolution measurements:</a:t>
            </a:r>
            <a:endParaRPr sz="1200" dirty="0">
              <a:latin typeface="+mn-lt"/>
              <a:ea typeface="Calibri"/>
              <a:cs typeface="Calibri"/>
              <a:sym typeface="Calibri"/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○"/>
            </a:pPr>
            <a:r>
              <a:rPr lang="it" sz="1200" dirty="0">
                <a:latin typeface="+mn-lt"/>
                <a:ea typeface="Calibri"/>
                <a:cs typeface="Calibri"/>
                <a:sym typeface="Calibri"/>
              </a:rPr>
              <a:t>single pixel resolution reaching a plateau at 95 ps</a:t>
            </a:r>
            <a:endParaRPr sz="1200" dirty="0">
              <a:latin typeface="+mn-lt"/>
              <a:ea typeface="Calibri"/>
              <a:cs typeface="Calibri"/>
              <a:sym typeface="Calibri"/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○"/>
            </a:pPr>
            <a:r>
              <a:rPr lang="it" sz="1200" dirty="0">
                <a:latin typeface="+mn-lt"/>
                <a:ea typeface="Calibri"/>
                <a:cs typeface="Calibri"/>
                <a:sym typeface="Calibri"/>
              </a:rPr>
              <a:t>cluster resolution improving up to 65 ps</a:t>
            </a:r>
            <a:endParaRPr sz="1200" dirty="0">
              <a:latin typeface="+mn-lt"/>
              <a:ea typeface="Calibri"/>
              <a:cs typeface="Calibri"/>
              <a:sym typeface="Calibri"/>
            </a:endParaRPr>
          </a:p>
        </p:txBody>
      </p:sp>
      <p:pic>
        <p:nvPicPr>
          <p:cNvPr id="7" name="Google Shape;102;p16">
            <a:extLst>
              <a:ext uri="{FF2B5EF4-FFF2-40B4-BE49-F238E27FC236}">
                <a16:creationId xmlns:a16="http://schemas.microsoft.com/office/drawing/2014/main" id="{C67BD455-7C3E-D299-9AFF-5AD16E82951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58450" y="2854667"/>
            <a:ext cx="2653824" cy="17325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3;p16">
            <a:extLst>
              <a:ext uri="{FF2B5EF4-FFF2-40B4-BE49-F238E27FC236}">
                <a16:creationId xmlns:a16="http://schemas.microsoft.com/office/drawing/2014/main" id="{A982032A-3546-43DB-A6C8-94F95967E9E7}"/>
              </a:ext>
            </a:extLst>
          </p:cNvPr>
          <p:cNvSpPr txBox="1"/>
          <p:nvPr/>
        </p:nvSpPr>
        <p:spPr>
          <a:xfrm>
            <a:off x="6963440" y="3428976"/>
            <a:ext cx="1934100" cy="58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925" tIns="64925" rIns="64925" bIns="64925" anchor="t" anchorCtr="0">
            <a:noAutofit/>
          </a:bodyPr>
          <a:lstStyle/>
          <a:p>
            <a:pPr marL="324704" lvl="0" indent="-220980" algn="l" rtl="0">
              <a:spcBef>
                <a:spcPts val="0"/>
              </a:spcBef>
              <a:spcAft>
                <a:spcPts val="0"/>
              </a:spcAft>
              <a:buClr>
                <a:srgbClr val="E06666"/>
              </a:buClr>
              <a:buSzPts val="923"/>
              <a:buChar char="●"/>
            </a:pPr>
            <a:r>
              <a:rPr lang="it" sz="923">
                <a:solidFill>
                  <a:srgbClr val="E06666"/>
                </a:solidFill>
              </a:rPr>
              <a:t>MCP_in-MCP_out = 2400 V</a:t>
            </a:r>
            <a:endParaRPr sz="923">
              <a:solidFill>
                <a:srgbClr val="E06666"/>
              </a:solidFill>
            </a:endParaRPr>
          </a:p>
          <a:p>
            <a:pPr marL="324704" lvl="0" indent="-220980" algn="l" rtl="0">
              <a:spcBef>
                <a:spcPts val="0"/>
              </a:spcBef>
              <a:spcAft>
                <a:spcPts val="0"/>
              </a:spcAft>
              <a:buClr>
                <a:srgbClr val="E06666"/>
              </a:buClr>
              <a:buSzPts val="923"/>
              <a:buChar char="●"/>
            </a:pPr>
            <a:r>
              <a:rPr lang="it" sz="923">
                <a:solidFill>
                  <a:srgbClr val="E06666"/>
                </a:solidFill>
              </a:rPr>
              <a:t>1 minute shutter</a:t>
            </a:r>
            <a:endParaRPr sz="923">
              <a:solidFill>
                <a:srgbClr val="E06666"/>
              </a:solidFill>
            </a:endParaRPr>
          </a:p>
          <a:p>
            <a:pPr marL="324704" lvl="0" indent="-220980" algn="l" rtl="0">
              <a:spcBef>
                <a:spcPts val="0"/>
              </a:spcBef>
              <a:spcAft>
                <a:spcPts val="0"/>
              </a:spcAft>
              <a:buClr>
                <a:srgbClr val="E06666"/>
              </a:buClr>
              <a:buSzPts val="923"/>
              <a:buChar char="●"/>
            </a:pPr>
            <a:r>
              <a:rPr lang="it" sz="923">
                <a:solidFill>
                  <a:srgbClr val="E06666"/>
                </a:solidFill>
              </a:rPr>
              <a:t>E[Q] = 236.0 ke-</a:t>
            </a:r>
            <a:endParaRPr sz="923">
              <a:solidFill>
                <a:srgbClr val="E06666"/>
              </a:solidFill>
            </a:endParaRPr>
          </a:p>
        </p:txBody>
      </p:sp>
      <p:sp>
        <p:nvSpPr>
          <p:cNvPr id="10" name="Google Shape;105;p16">
            <a:extLst>
              <a:ext uri="{FF2B5EF4-FFF2-40B4-BE49-F238E27FC236}">
                <a16:creationId xmlns:a16="http://schemas.microsoft.com/office/drawing/2014/main" id="{A4F898F5-94DE-11D2-4F3D-518CB05A5C21}"/>
              </a:ext>
            </a:extLst>
          </p:cNvPr>
          <p:cNvSpPr txBox="1"/>
          <p:nvPr/>
        </p:nvSpPr>
        <p:spPr>
          <a:xfrm>
            <a:off x="39075" y="2577541"/>
            <a:ext cx="3053400" cy="306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>
                <a:solidFill>
                  <a:schemeClr val="dk2"/>
                </a:solidFill>
              </a:rPr>
              <a:t>Test beam campaign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11" name="Google Shape;106;p16">
            <a:extLst>
              <a:ext uri="{FF2B5EF4-FFF2-40B4-BE49-F238E27FC236}">
                <a16:creationId xmlns:a16="http://schemas.microsoft.com/office/drawing/2014/main" id="{521142F2-63DE-6D71-2599-6DE12DEAB3DB}"/>
              </a:ext>
            </a:extLst>
          </p:cNvPr>
          <p:cNvSpPr txBox="1"/>
          <p:nvPr/>
        </p:nvSpPr>
        <p:spPr>
          <a:xfrm>
            <a:off x="39075" y="2968671"/>
            <a:ext cx="3750300" cy="16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Char char="➢"/>
            </a:pPr>
            <a:r>
              <a:rPr lang="it" sz="1200" b="1" dirty="0">
                <a:latin typeface="+mn-lt"/>
                <a:ea typeface="Calibri"/>
                <a:cs typeface="Calibri"/>
                <a:sym typeface="Calibri"/>
              </a:rPr>
              <a:t>Tracking system: </a:t>
            </a:r>
            <a:r>
              <a:rPr lang="it" sz="1200" dirty="0">
                <a:latin typeface="+mn-lt"/>
                <a:ea typeface="Calibri"/>
                <a:cs typeface="Calibri"/>
                <a:sym typeface="Calibri"/>
              </a:rPr>
              <a:t>2 Timepix4 assemblies bonded to 300 μm thick p-on-n planar Si sensors</a:t>
            </a:r>
            <a:endParaRPr sz="1200" dirty="0">
              <a:latin typeface="+mn-lt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Char char="➢"/>
            </a:pPr>
            <a:r>
              <a:rPr lang="it" sz="1200" b="1" dirty="0">
                <a:latin typeface="+mn-lt"/>
                <a:ea typeface="Calibri"/>
                <a:cs typeface="Calibri"/>
                <a:sym typeface="Calibri"/>
              </a:rPr>
              <a:t>RICH setup</a:t>
            </a:r>
            <a:r>
              <a:rPr lang="it" sz="1200" dirty="0">
                <a:latin typeface="+mn-lt"/>
                <a:ea typeface="Calibri"/>
                <a:cs typeface="Calibri"/>
                <a:sym typeface="Calibri"/>
              </a:rPr>
              <a:t>: Cherenkov radiator and optics setup</a:t>
            </a:r>
            <a:endParaRPr sz="1200" dirty="0">
              <a:latin typeface="+mn-lt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Char char="➢"/>
            </a:pPr>
            <a:r>
              <a:rPr lang="it" sz="1200" b="1" dirty="0">
                <a:latin typeface="+mn-lt"/>
                <a:ea typeface="Calibri"/>
                <a:cs typeface="Calibri"/>
                <a:sym typeface="Calibri"/>
              </a:rPr>
              <a:t>Timing system</a:t>
            </a:r>
            <a:r>
              <a:rPr lang="it" sz="1200" dirty="0">
                <a:latin typeface="+mn-lt"/>
                <a:ea typeface="Calibri"/>
                <a:cs typeface="Calibri"/>
                <a:sym typeface="Calibri"/>
              </a:rPr>
              <a:t>: 2 Cherenkov detectors</a:t>
            </a:r>
            <a:endParaRPr sz="1200" dirty="0">
              <a:latin typeface="+mn-lt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Char char="➢"/>
            </a:pPr>
            <a:r>
              <a:rPr lang="it" sz="1200" dirty="0">
                <a:latin typeface="+mn-lt"/>
                <a:ea typeface="Calibri"/>
                <a:cs typeface="Calibri"/>
                <a:sym typeface="Calibri"/>
              </a:rPr>
              <a:t>PicoTDC to precisely measure the timing of the detectors</a:t>
            </a:r>
            <a:endParaRPr sz="1200" dirty="0">
              <a:latin typeface="+mn-lt"/>
            </a:endParaRPr>
          </a:p>
        </p:txBody>
      </p:sp>
      <p:pic>
        <p:nvPicPr>
          <p:cNvPr id="12" name="Google Shape;107;p16">
            <a:extLst>
              <a:ext uri="{FF2B5EF4-FFF2-40B4-BE49-F238E27FC236}">
                <a16:creationId xmlns:a16="http://schemas.microsoft.com/office/drawing/2014/main" id="{5E1DBC88-7CCE-7A9D-C776-02BB3FA7C40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5867" t="40434" r="30616" b="15452"/>
          <a:stretch/>
        </p:blipFill>
        <p:spPr>
          <a:xfrm>
            <a:off x="4889875" y="704232"/>
            <a:ext cx="3750300" cy="1910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08;p16">
            <a:extLst>
              <a:ext uri="{FF2B5EF4-FFF2-40B4-BE49-F238E27FC236}">
                <a16:creationId xmlns:a16="http://schemas.microsoft.com/office/drawing/2014/main" id="{062EED10-4058-B56A-5CFF-E3A7595FDA3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8334" r="7814"/>
          <a:stretch/>
        </p:blipFill>
        <p:spPr>
          <a:xfrm>
            <a:off x="3789375" y="2678867"/>
            <a:ext cx="2564250" cy="2010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2605B9B-A3B0-656A-E7EE-51DF46646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309" y="-1385"/>
            <a:ext cx="8525910" cy="708422"/>
          </a:xfrm>
        </p:spPr>
        <p:txBody>
          <a:bodyPr/>
          <a:lstStyle/>
          <a:p>
            <a:r>
              <a:rPr lang="en-GB" dirty="0"/>
              <a:t>4Dphoton: Integrate Timepix4 in a photo tube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B286C5-C99F-D268-6126-AC2DEF429265}"/>
              </a:ext>
            </a:extLst>
          </p:cNvPr>
          <p:cNvSpPr txBox="1"/>
          <p:nvPr/>
        </p:nvSpPr>
        <p:spPr>
          <a:xfrm>
            <a:off x="41874" y="4760835"/>
            <a:ext cx="2601994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M. Fiorini</a:t>
            </a:r>
          </a:p>
        </p:txBody>
      </p:sp>
      <p:pic>
        <p:nvPicPr>
          <p:cNvPr id="17" name="Google Shape;11;p2">
            <a:extLst>
              <a:ext uri="{FF2B5EF4-FFF2-40B4-BE49-F238E27FC236}">
                <a16:creationId xmlns:a16="http://schemas.microsoft.com/office/drawing/2014/main" id="{3930E03E-C839-12F3-1F61-068586BB24B4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05370" y="4472440"/>
            <a:ext cx="1211836" cy="710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19005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66D68-59CC-75D1-EB32-E663DD67AB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34B8E-C3E5-6158-1B65-039C92A19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85" y="1"/>
            <a:ext cx="8375315" cy="70842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9B94B-F4DD-B576-3220-C145EE6055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930" y="728310"/>
            <a:ext cx="7450570" cy="3886200"/>
          </a:xfrm>
        </p:spPr>
        <p:txBody>
          <a:bodyPr/>
          <a:lstStyle/>
          <a:p>
            <a:r>
              <a:rPr lang="en-GB" sz="1400" b="0" dirty="0">
                <a:solidFill>
                  <a:schemeClr val="tx1"/>
                </a:solidFill>
              </a:rPr>
              <a:t>Collaboration publications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Other synchrotron science applications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Medipix3 at the Brazilian light source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Timepix3 at Diamond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Timepix4 at DESY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Detection of gamma rays at CEA </a:t>
            </a:r>
            <a:r>
              <a:rPr lang="en-GB" sz="1400" b="0" dirty="0" err="1">
                <a:solidFill>
                  <a:schemeClr val="tx1"/>
                </a:solidFill>
              </a:rPr>
              <a:t>Saclay</a:t>
            </a:r>
            <a:endParaRPr lang="en-GB" sz="1400" b="0" dirty="0">
              <a:solidFill>
                <a:schemeClr val="tx1"/>
              </a:solidFill>
            </a:endParaRPr>
          </a:p>
          <a:p>
            <a:r>
              <a:rPr lang="en-GB" sz="1400" b="0" dirty="0">
                <a:solidFill>
                  <a:schemeClr val="tx1"/>
                </a:solidFill>
              </a:rPr>
              <a:t>Visible light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4Dphoton (INFN Ferrara)</a:t>
            </a:r>
          </a:p>
          <a:p>
            <a:r>
              <a:rPr lang="en-GB" sz="1400" b="0" dirty="0">
                <a:solidFill>
                  <a:srgbClr val="FF0000"/>
                </a:solidFill>
              </a:rPr>
              <a:t>Neutron detection and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 devices developed by UC Berkeley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On-going developments at the China Spallation Neutron Source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Time of Flight Mass Spectrometry (Maastricht/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Future High Energy Physics experiments</a:t>
            </a:r>
          </a:p>
          <a:p>
            <a:pPr lvl="1"/>
            <a:r>
              <a:rPr lang="en-GB" sz="1400" b="0" dirty="0" err="1">
                <a:solidFill>
                  <a:schemeClr val="tx1"/>
                </a:solidFill>
              </a:rPr>
              <a:t>Gridpix</a:t>
            </a:r>
            <a:r>
              <a:rPr lang="en-GB" sz="1400" b="0" dirty="0">
                <a:solidFill>
                  <a:schemeClr val="tx1"/>
                </a:solidFill>
              </a:rPr>
              <a:t> for large area TPC readout (Bonn/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Possible applications in IEC (Glasgow)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Some personal observations</a:t>
            </a:r>
          </a:p>
        </p:txBody>
      </p:sp>
    </p:spTree>
    <p:extLst>
      <p:ext uri="{BB962C8B-B14F-4D97-AF65-F5344CB8AC3E}">
        <p14:creationId xmlns:p14="http://schemas.microsoft.com/office/powerpoint/2010/main" val="8256619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1D6D8-2244-4B32-8136-4A7B12D5C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D4B1382-DD1A-E7AD-1139-CB93706AC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220" y="881930"/>
            <a:ext cx="4275577" cy="40311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EDC1385-A0C0-60AD-4229-A378FA5923FA}"/>
              </a:ext>
            </a:extLst>
          </p:cNvPr>
          <p:cNvSpPr txBox="1">
            <a:spLocks/>
          </p:cNvSpPr>
          <p:nvPr/>
        </p:nvSpPr>
        <p:spPr>
          <a:xfrm>
            <a:off x="1115550" y="164166"/>
            <a:ext cx="7834620" cy="708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kern="0" dirty="0"/>
              <a:t>How about neutrons?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C1070B-17F3-7584-EA2F-471D8A8D8505}"/>
              </a:ext>
            </a:extLst>
          </p:cNvPr>
          <p:cNvSpPr txBox="1"/>
          <p:nvPr/>
        </p:nvSpPr>
        <p:spPr>
          <a:xfrm>
            <a:off x="6127402" y="1448365"/>
            <a:ext cx="30165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No need for photo-cathode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Dope MCP with a neutron absorbed (</a:t>
            </a:r>
            <a:r>
              <a:rPr lang="en-GB" sz="1600" baseline="30000" dirty="0"/>
              <a:t>10</a:t>
            </a:r>
            <a:r>
              <a:rPr lang="en-GB" sz="1600" dirty="0"/>
              <a:t>B or </a:t>
            </a:r>
            <a:r>
              <a:rPr lang="en-GB" sz="1600" baseline="30000" dirty="0" err="1"/>
              <a:t>nat</a:t>
            </a:r>
            <a:r>
              <a:rPr lang="en-GB" sz="1600" dirty="0" err="1"/>
              <a:t>Gd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Integrate MCP and ASIC in beam vacuum</a:t>
            </a:r>
          </a:p>
        </p:txBody>
      </p:sp>
    </p:spTree>
    <p:extLst>
      <p:ext uri="{BB962C8B-B14F-4D97-AF65-F5344CB8AC3E}">
        <p14:creationId xmlns:p14="http://schemas.microsoft.com/office/powerpoint/2010/main" val="22496285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8172802-7527-33AE-BA16-F06D92ABA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120" y="768100"/>
            <a:ext cx="4728312" cy="433838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564F13C-FB15-A9ED-AABC-7385FF6E2ED8}"/>
              </a:ext>
            </a:extLst>
          </p:cNvPr>
          <p:cNvSpPr txBox="1">
            <a:spLocks/>
          </p:cNvSpPr>
          <p:nvPr/>
        </p:nvSpPr>
        <p:spPr>
          <a:xfrm>
            <a:off x="868994" y="101637"/>
            <a:ext cx="8063652" cy="708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kern="0" dirty="0"/>
              <a:t>Neutron detector development at UC Berkeley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7C6E5C-5DFF-205A-902E-4542A591F928}"/>
              </a:ext>
            </a:extLst>
          </p:cNvPr>
          <p:cNvSpPr txBox="1"/>
          <p:nvPr/>
        </p:nvSpPr>
        <p:spPr>
          <a:xfrm>
            <a:off x="5916048" y="728962"/>
            <a:ext cx="301659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Early versions were Timepix-based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Timepix3-based systems now deployed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Timepix4-based systems in preparation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example shows how a neutron beam can be used to help optimise crystal growth: (b) Eu concentration (c) and (d) Li concentration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Neutron energies used: 1meV to 10keV in one experiment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AFDA4-7C5D-A4D3-F277-E2712E19E48E}"/>
              </a:ext>
            </a:extLst>
          </p:cNvPr>
          <p:cNvSpPr txBox="1"/>
          <p:nvPr/>
        </p:nvSpPr>
        <p:spPr>
          <a:xfrm>
            <a:off x="5762555" y="4760835"/>
            <a:ext cx="2728376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A. </a:t>
            </a:r>
            <a:r>
              <a:rPr lang="en-GB" sz="1600" dirty="0" err="1"/>
              <a:t>Tremsin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88001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47CBD-3B97-E5F2-C171-D58F44D4E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85" y="1"/>
            <a:ext cx="8375315" cy="70842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A0CD7-3699-2076-6F49-10EE790E6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930" y="728310"/>
            <a:ext cx="7450570" cy="3886200"/>
          </a:xfrm>
        </p:spPr>
        <p:txBody>
          <a:bodyPr/>
          <a:lstStyle/>
          <a:p>
            <a:r>
              <a:rPr lang="en-GB" sz="1400" b="0" dirty="0">
                <a:solidFill>
                  <a:schemeClr val="tx1"/>
                </a:solidFill>
              </a:rPr>
              <a:t>Collaboration publications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Other synchrotron science applications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Medipix3 at the Brazilian light source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Timepix3 at Diamond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Timepix4 at DESY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Detection of gamma rays at CEA </a:t>
            </a:r>
            <a:r>
              <a:rPr lang="en-GB" sz="1400" b="0" dirty="0" err="1">
                <a:solidFill>
                  <a:schemeClr val="tx1"/>
                </a:solidFill>
              </a:rPr>
              <a:t>Saclay</a:t>
            </a:r>
            <a:endParaRPr lang="en-GB" sz="1400" b="0" dirty="0">
              <a:solidFill>
                <a:schemeClr val="tx1"/>
              </a:solidFill>
            </a:endParaRPr>
          </a:p>
          <a:p>
            <a:r>
              <a:rPr lang="en-GB" sz="1400" b="0" dirty="0">
                <a:solidFill>
                  <a:schemeClr val="tx1"/>
                </a:solidFill>
              </a:rPr>
              <a:t>Visible light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4Dphoton (INFN Ferrara)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Neutron detection and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 devices developed by UC Berkeley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On-going developments at the China Spallation Neutron Source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Time of Flight Mass Spectrometry (Maastricht/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Future High Energy Physics experiments</a:t>
            </a:r>
          </a:p>
          <a:p>
            <a:pPr lvl="1"/>
            <a:r>
              <a:rPr lang="en-GB" sz="1400" b="0" dirty="0" err="1">
                <a:solidFill>
                  <a:schemeClr val="tx1"/>
                </a:solidFill>
              </a:rPr>
              <a:t>Gridpix</a:t>
            </a:r>
            <a:r>
              <a:rPr lang="en-GB" sz="1400" b="0" dirty="0">
                <a:solidFill>
                  <a:schemeClr val="tx1"/>
                </a:solidFill>
              </a:rPr>
              <a:t> for large area TPC readout (Bonn/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Possible applications in IEC (Glasgow)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Some personal observations</a:t>
            </a:r>
          </a:p>
        </p:txBody>
      </p:sp>
    </p:spTree>
    <p:extLst>
      <p:ext uri="{BB962C8B-B14F-4D97-AF65-F5344CB8AC3E}">
        <p14:creationId xmlns:p14="http://schemas.microsoft.com/office/powerpoint/2010/main" val="40515311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90" y="1425575"/>
            <a:ext cx="3617595" cy="188087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56895" y="3455065"/>
            <a:ext cx="8030210" cy="1229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Scintillator Neutron Detector + Event Driven Timepix Camera:</a:t>
            </a:r>
            <a:r>
              <a:rPr lang="en-US" altLang="zh-CN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baseline="300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6</a:t>
            </a:r>
            <a:r>
              <a:rPr lang="en-US" altLang="zh-CN" sz="14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LiF/ZnS and (Gd</a:t>
            </a:r>
            <a:r>
              <a:rPr lang="en-US" altLang="zh-CN" sz="1400" baseline="-250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2</a:t>
            </a:r>
            <a:r>
              <a:rPr lang="en-US" altLang="zh-CN" sz="14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O</a:t>
            </a:r>
            <a:r>
              <a:rPr lang="en-US" altLang="zh-CN" sz="1400" baseline="-250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2</a:t>
            </a:r>
            <a:r>
              <a:rPr lang="en-US" altLang="zh-CN" sz="14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S (Tb/</a:t>
            </a:r>
            <a:r>
              <a:rPr lang="en-US" altLang="zh-CN" sz="1400" baseline="300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6</a:t>
            </a:r>
            <a:r>
              <a:rPr lang="en-US" altLang="zh-CN" sz="14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LiF)) for thermal neutron detection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Scintillation light coupled to a image intensifier for amplifiying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Timepix Camera for TOA registering of photon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Advantages: Adjustable FOV (with different spatial resolution), no vaccum operation 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850" y="1298575"/>
            <a:ext cx="3783330" cy="212979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561205" y="1332865"/>
            <a:ext cx="118046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solidFill>
                  <a:srgbClr val="C00000"/>
                </a:solidFill>
                <a:highlight>
                  <a:srgbClr val="C0C0C0"/>
                </a:highlight>
              </a:rPr>
              <a:t>CSNS BL13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687185" y="2776220"/>
            <a:ext cx="14890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FF00"/>
                </a:solidFill>
              </a:rPr>
              <a:t>ERNI Neutron Detector</a:t>
            </a:r>
          </a:p>
        </p:txBody>
      </p:sp>
      <p:sp>
        <p:nvSpPr>
          <p:cNvPr id="19" name="矩形 18"/>
          <p:cNvSpPr/>
          <p:nvPr/>
        </p:nvSpPr>
        <p:spPr>
          <a:xfrm>
            <a:off x="6656705" y="2032000"/>
            <a:ext cx="1608455" cy="711200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9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1014095"/>
            <a:ext cx="1250950" cy="518795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内容占位符 6"/>
          <p:cNvPicPr>
            <a:picLocks noGrp="1" noChangeAspect="1"/>
          </p:cNvPicPr>
          <p:nvPr/>
        </p:nvPicPr>
        <p:blipFill>
          <a:blip r:embed="rId5"/>
          <a:srcRect l="26669" t="10643" r="9246" b="5534"/>
          <a:stretch>
            <a:fillRect/>
          </a:stretch>
        </p:blipFill>
        <p:spPr>
          <a:xfrm>
            <a:off x="7653020" y="1014095"/>
            <a:ext cx="1195070" cy="67310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1" name="文本框 20"/>
          <p:cNvSpPr txBox="1"/>
          <p:nvPr/>
        </p:nvSpPr>
        <p:spPr>
          <a:xfrm>
            <a:off x="6324600" y="800100"/>
            <a:ext cx="88900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>
                <a:solidFill>
                  <a:schemeClr val="accent6">
                    <a:lumMod val="50000"/>
                  </a:schemeClr>
                </a:solidFill>
              </a:rPr>
              <a:t>ASI TPX3Cam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529830" y="815340"/>
            <a:ext cx="1442085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>
                <a:solidFill>
                  <a:srgbClr val="0070C0"/>
                </a:solidFill>
              </a:rPr>
              <a:t>CSNS Timepix4 Camera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8F7C04-6F6E-BD56-16D7-1A4F3FF4731C}"/>
              </a:ext>
            </a:extLst>
          </p:cNvPr>
          <p:cNvSpPr txBox="1">
            <a:spLocks/>
          </p:cNvSpPr>
          <p:nvPr/>
        </p:nvSpPr>
        <p:spPr>
          <a:xfrm>
            <a:off x="868994" y="101637"/>
            <a:ext cx="8063652" cy="708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sz="2800" kern="0" dirty="0"/>
              <a:t>Neutron detector development at CSNS (China)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C9B8F-E40E-DA76-7A62-EB288E03E235}"/>
              </a:ext>
            </a:extLst>
          </p:cNvPr>
          <p:cNvSpPr txBox="1"/>
          <p:nvPr/>
        </p:nvSpPr>
        <p:spPr>
          <a:xfrm>
            <a:off x="41874" y="4760835"/>
            <a:ext cx="2294218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H. Lui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B9B0A6-53A9-843B-31E2-346C6B5DCFCA}"/>
              </a:ext>
            </a:extLst>
          </p:cNvPr>
          <p:cNvGrpSpPr/>
          <p:nvPr/>
        </p:nvGrpSpPr>
        <p:grpSpPr>
          <a:xfrm>
            <a:off x="6530655" y="3610795"/>
            <a:ext cx="2291080" cy="343535"/>
            <a:chOff x="1655445" y="904875"/>
            <a:chExt cx="2291080" cy="343535"/>
          </a:xfrm>
        </p:grpSpPr>
        <p:pic>
          <p:nvPicPr>
            <p:cNvPr id="10" name="图片 1">
              <a:extLst>
                <a:ext uri="{FF2B5EF4-FFF2-40B4-BE49-F238E27FC236}">
                  <a16:creationId xmlns:a16="http://schemas.microsoft.com/office/drawing/2014/main" id="{1C420A8A-D08F-9763-A955-88EB10A02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72995" y="904875"/>
              <a:ext cx="1573530" cy="343535"/>
            </a:xfrm>
            <a:prstGeom prst="rect">
              <a:avLst/>
            </a:prstGeom>
          </p:spPr>
        </p:pic>
        <p:pic>
          <p:nvPicPr>
            <p:cNvPr id="12" name="图片 4">
              <a:extLst>
                <a:ext uri="{FF2B5EF4-FFF2-40B4-BE49-F238E27FC236}">
                  <a16:creationId xmlns:a16="http://schemas.microsoft.com/office/drawing/2014/main" id="{8C1C17E4-39A5-F915-AC22-4920968426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grayscl/>
            </a:blip>
            <a:stretch>
              <a:fillRect/>
            </a:stretch>
          </p:blipFill>
          <p:spPr>
            <a:xfrm>
              <a:off x="1655445" y="912495"/>
              <a:ext cx="687705" cy="33210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4371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3975" y="1891030"/>
            <a:ext cx="1781810" cy="17767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14145" y="3690303"/>
            <a:ext cx="16014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>
                <a:solidFill>
                  <a:schemeClr val="tx1"/>
                </a:solidFill>
              </a:rPr>
              <a:t>~ 28um spatial resolution (GOS) </a:t>
            </a:r>
          </a:p>
        </p:txBody>
      </p:sp>
      <p:pic>
        <p:nvPicPr>
          <p:cNvPr id="22" name="图片 21" descr="Nikon105_C0_5_ZnS_OpenBeam_Watch1_20250331215536_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rcRect l="9526" t="9583" r="11777" b="9306"/>
          <a:stretch>
            <a:fillRect/>
          </a:stretch>
        </p:blipFill>
        <p:spPr>
          <a:xfrm>
            <a:off x="6037580" y="1891030"/>
            <a:ext cx="1779905" cy="1784350"/>
          </a:xfrm>
          <a:prstGeom prst="rect">
            <a:avLst/>
          </a:prstGeom>
        </p:spPr>
      </p:pic>
      <p:pic>
        <p:nvPicPr>
          <p:cNvPr id="23" name="图片 22" descr="Scheider2dot2_50_ZnS_Lighter_20250401180509_2"/>
          <p:cNvPicPr>
            <a:picLocks noChangeAspect="1"/>
          </p:cNvPicPr>
          <p:nvPr/>
        </p:nvPicPr>
        <p:blipFill>
          <a:blip r:embed="rId7"/>
          <a:srcRect l="9382" t="9472" r="22627" b="9713"/>
          <a:stretch>
            <a:fillRect/>
          </a:stretch>
        </p:blipFill>
        <p:spPr>
          <a:xfrm>
            <a:off x="3803650" y="1891030"/>
            <a:ext cx="1536065" cy="17767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969385" y="3690303"/>
            <a:ext cx="120586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000"/>
              <a:t>Metal shell lighter</a:t>
            </a:r>
          </a:p>
          <a:p>
            <a:pPr algn="ctr"/>
            <a:r>
              <a:rPr lang="en-US" altLang="zh-CN" sz="1000"/>
              <a:t>(ZnS)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342380" y="3690303"/>
            <a:ext cx="117094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000"/>
              <a:t>Metal Watch</a:t>
            </a:r>
          </a:p>
          <a:p>
            <a:pPr algn="ctr"/>
            <a:r>
              <a:rPr lang="en-US" altLang="zh-CN" sz="1000"/>
              <a:t>(ZnS)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2516505" y="1423670"/>
            <a:ext cx="411099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Neutron transmission imaging with Timepix4 Camera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15634D-84DC-0ECF-962E-D85041667516}"/>
              </a:ext>
            </a:extLst>
          </p:cNvPr>
          <p:cNvSpPr txBox="1">
            <a:spLocks/>
          </p:cNvSpPr>
          <p:nvPr/>
        </p:nvSpPr>
        <p:spPr>
          <a:xfrm>
            <a:off x="868994" y="101637"/>
            <a:ext cx="8063652" cy="708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sz="2800" kern="0" dirty="0"/>
              <a:t>Neutron detector development at CSNS (China)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A66913B-1896-98CF-B6F7-FDA8B4445CB3}"/>
              </a:ext>
            </a:extLst>
          </p:cNvPr>
          <p:cNvGrpSpPr/>
          <p:nvPr/>
        </p:nvGrpSpPr>
        <p:grpSpPr>
          <a:xfrm>
            <a:off x="6530655" y="984250"/>
            <a:ext cx="2291080" cy="343535"/>
            <a:chOff x="1655445" y="904875"/>
            <a:chExt cx="2291080" cy="343535"/>
          </a:xfrm>
        </p:grpSpPr>
        <p:pic>
          <p:nvPicPr>
            <p:cNvPr id="11" name="图片 1">
              <a:extLst>
                <a:ext uri="{FF2B5EF4-FFF2-40B4-BE49-F238E27FC236}">
                  <a16:creationId xmlns:a16="http://schemas.microsoft.com/office/drawing/2014/main" id="{835EF80A-033E-7B76-2828-8BB39694276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72995" y="904875"/>
              <a:ext cx="1573530" cy="343535"/>
            </a:xfrm>
            <a:prstGeom prst="rect">
              <a:avLst/>
            </a:prstGeom>
          </p:spPr>
        </p:pic>
        <p:pic>
          <p:nvPicPr>
            <p:cNvPr id="12" name="图片 4">
              <a:extLst>
                <a:ext uri="{FF2B5EF4-FFF2-40B4-BE49-F238E27FC236}">
                  <a16:creationId xmlns:a16="http://schemas.microsoft.com/office/drawing/2014/main" id="{8B0B0D46-382B-C2C7-910F-BE6D60996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grayscl/>
            </a:blip>
            <a:stretch>
              <a:fillRect/>
            </a:stretch>
          </p:blipFill>
          <p:spPr>
            <a:xfrm>
              <a:off x="1655445" y="912495"/>
              <a:ext cx="687705" cy="33210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21A806-4B80-2975-6AE9-E0796D8D8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D4B8-4043-128B-6305-9C7BF2512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85" y="1"/>
            <a:ext cx="8375315" cy="70842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15091-38FC-43F7-BF15-52FB3C70C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930" y="728310"/>
            <a:ext cx="7450570" cy="3886200"/>
          </a:xfrm>
        </p:spPr>
        <p:txBody>
          <a:bodyPr/>
          <a:lstStyle/>
          <a:p>
            <a:r>
              <a:rPr lang="en-GB" sz="1400" b="0" dirty="0">
                <a:solidFill>
                  <a:schemeClr val="tx1"/>
                </a:solidFill>
              </a:rPr>
              <a:t>Collaboration publications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Other synchrotron science applications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Medipix3 at the Brazilian light source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Timepix3 at Diamond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Timepix4 at DESY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Detection of gamma rays at CEA </a:t>
            </a:r>
            <a:r>
              <a:rPr lang="en-GB" sz="1400" b="0" dirty="0" err="1">
                <a:solidFill>
                  <a:schemeClr val="tx1"/>
                </a:solidFill>
              </a:rPr>
              <a:t>Saclay</a:t>
            </a:r>
            <a:endParaRPr lang="en-GB" sz="1400" b="0" dirty="0">
              <a:solidFill>
                <a:schemeClr val="tx1"/>
              </a:solidFill>
            </a:endParaRPr>
          </a:p>
          <a:p>
            <a:r>
              <a:rPr lang="en-GB" sz="1400" b="0" dirty="0">
                <a:solidFill>
                  <a:schemeClr val="tx1"/>
                </a:solidFill>
              </a:rPr>
              <a:t>Visible light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4Dphoton (INFN Ferrara)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Neutron detection and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 devices developed by UC Berkeley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On-going developments at the China Spallation Neutron Source</a:t>
            </a:r>
          </a:p>
          <a:p>
            <a:r>
              <a:rPr lang="en-GB" sz="1400" b="0" dirty="0">
                <a:solidFill>
                  <a:srgbClr val="FF0000"/>
                </a:solidFill>
              </a:rPr>
              <a:t>Time of Flight Mass Spectrometry (Maastricht/</a:t>
            </a:r>
            <a:r>
              <a:rPr lang="en-GB" sz="1400" b="0" dirty="0" err="1">
                <a:solidFill>
                  <a:srgbClr val="FF0000"/>
                </a:solidFill>
              </a:rPr>
              <a:t>Nikhef</a:t>
            </a:r>
            <a:r>
              <a:rPr lang="en-GB" sz="1400" b="0" dirty="0">
                <a:solidFill>
                  <a:srgbClr val="FF0000"/>
                </a:solidFill>
              </a:rPr>
              <a:t>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Future High Energy Physics experiments</a:t>
            </a:r>
          </a:p>
          <a:p>
            <a:pPr lvl="1"/>
            <a:r>
              <a:rPr lang="en-GB" sz="1400" b="0" dirty="0" err="1">
                <a:solidFill>
                  <a:schemeClr val="tx1"/>
                </a:solidFill>
              </a:rPr>
              <a:t>Gridpix</a:t>
            </a:r>
            <a:r>
              <a:rPr lang="en-GB" sz="1400" b="0" dirty="0">
                <a:solidFill>
                  <a:schemeClr val="tx1"/>
                </a:solidFill>
              </a:rPr>
              <a:t> for large area TPC readout (Bonn/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Possible applications in IEC (Glasgow)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Some personal observations</a:t>
            </a:r>
          </a:p>
        </p:txBody>
      </p:sp>
    </p:spTree>
    <p:extLst>
      <p:ext uri="{BB962C8B-B14F-4D97-AF65-F5344CB8AC3E}">
        <p14:creationId xmlns:p14="http://schemas.microsoft.com/office/powerpoint/2010/main" val="34445497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in graphic">
            <a:extLst>
              <a:ext uri="{FF2B5EF4-FFF2-40B4-BE49-F238E27FC236}">
                <a16:creationId xmlns:a16="http://schemas.microsoft.com/office/drawing/2014/main" id="{A565285C-67C6-471E-6F18-C867F1DF7B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438279" y="766715"/>
            <a:ext cx="7800078" cy="4005063"/>
          </a:xfrm>
          <a:prstGeom prst="rect">
            <a:avLst/>
          </a:prstGeom>
          <a:ln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B1D5F21-46A6-067C-2E3A-021E70BBA08E}"/>
              </a:ext>
            </a:extLst>
          </p:cNvPr>
          <p:cNvSpPr txBox="1">
            <a:spLocks/>
          </p:cNvSpPr>
          <p:nvPr/>
        </p:nvSpPr>
        <p:spPr>
          <a:xfrm>
            <a:off x="868994" y="101637"/>
            <a:ext cx="8063652" cy="708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kern="0" dirty="0"/>
              <a:t>Time of Flight Mass Spectrometry at Maastricht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765872-89D2-D2E0-7793-D6D712481941}"/>
              </a:ext>
            </a:extLst>
          </p:cNvPr>
          <p:cNvSpPr txBox="1"/>
          <p:nvPr/>
        </p:nvSpPr>
        <p:spPr>
          <a:xfrm>
            <a:off x="41874" y="4806331"/>
            <a:ext cx="2693366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R. Heeren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81CAC42-9A3C-BBA7-1EC9-0F1577A5DC4F}"/>
              </a:ext>
            </a:extLst>
          </p:cNvPr>
          <p:cNvGrpSpPr>
            <a:grpSpLocks noChangeAspect="1"/>
          </p:cNvGrpSpPr>
          <p:nvPr/>
        </p:nvGrpSpPr>
        <p:grpSpPr>
          <a:xfrm>
            <a:off x="6866370" y="4601454"/>
            <a:ext cx="2237420" cy="466621"/>
            <a:chOff x="4550866" y="4372195"/>
            <a:chExt cx="4095316" cy="85409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5F383D8-14B7-2A83-AADD-A2FBAB48CB84}"/>
                </a:ext>
              </a:extLst>
            </p:cNvPr>
            <p:cNvSpPr/>
            <p:nvPr/>
          </p:nvSpPr>
          <p:spPr bwMode="auto">
            <a:xfrm>
              <a:off x="4550866" y="4376786"/>
              <a:ext cx="4092064" cy="8495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Afbeelding 8" descr="UM40_RGB_B_diap.png">
              <a:extLst>
                <a:ext uri="{FF2B5EF4-FFF2-40B4-BE49-F238E27FC236}">
                  <a16:creationId xmlns:a16="http://schemas.microsoft.com/office/drawing/2014/main" id="{8410A65C-1E8E-E13C-F46A-23C84521E6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50866" y="4548522"/>
              <a:ext cx="2806560" cy="677763"/>
            </a:xfrm>
            <a:prstGeom prst="rect">
              <a:avLst/>
            </a:prstGeom>
            <a:solidFill>
              <a:schemeClr val="accent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Picture 2" descr="V:\General\00_Conferences - Presentations\001_Powerpoint_Material\00_logo\logo\M4I logo_transparent.tif">
              <a:extLst>
                <a:ext uri="{FF2B5EF4-FFF2-40B4-BE49-F238E27FC236}">
                  <a16:creationId xmlns:a16="http://schemas.microsoft.com/office/drawing/2014/main" id="{C18A7332-6863-1705-2FC2-A46E3A2F83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biLevel thresh="5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5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1324" y="4372195"/>
              <a:ext cx="1164858" cy="632663"/>
            </a:xfrm>
            <a:prstGeom prst="rect">
              <a:avLst/>
            </a:prstGeom>
            <a:solidFill>
              <a:schemeClr val="accent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2260598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3DC2C3-C4FE-B970-E1AA-216EFAD2D1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0" y="1265980"/>
            <a:ext cx="8656301" cy="187727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07F04C1-478B-F195-32DF-56FAD27E5010}"/>
              </a:ext>
            </a:extLst>
          </p:cNvPr>
          <p:cNvSpPr txBox="1">
            <a:spLocks/>
          </p:cNvSpPr>
          <p:nvPr/>
        </p:nvSpPr>
        <p:spPr>
          <a:xfrm>
            <a:off x="868994" y="101637"/>
            <a:ext cx="8063652" cy="708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kern="0" dirty="0"/>
              <a:t>Time of Flight Mass Spectrometry at Maastricht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F88179-7D84-B20C-7473-657541342FF2}"/>
              </a:ext>
            </a:extLst>
          </p:cNvPr>
          <p:cNvSpPr txBox="1"/>
          <p:nvPr/>
        </p:nvSpPr>
        <p:spPr>
          <a:xfrm>
            <a:off x="1806840" y="3877520"/>
            <a:ext cx="5976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Imaging time 33.3 mins compared with 2 months…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0A726E-56A1-19C3-62B5-809FD47DAB45}"/>
              </a:ext>
            </a:extLst>
          </p:cNvPr>
          <p:cNvSpPr txBox="1"/>
          <p:nvPr/>
        </p:nvSpPr>
        <p:spPr>
          <a:xfrm>
            <a:off x="41874" y="4760835"/>
            <a:ext cx="2693366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R. Heeren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B2481BB-8304-4123-797F-2B0688155A3C}"/>
              </a:ext>
            </a:extLst>
          </p:cNvPr>
          <p:cNvGrpSpPr>
            <a:grpSpLocks noChangeAspect="1"/>
          </p:cNvGrpSpPr>
          <p:nvPr/>
        </p:nvGrpSpPr>
        <p:grpSpPr>
          <a:xfrm>
            <a:off x="6866370" y="4601454"/>
            <a:ext cx="2237420" cy="466621"/>
            <a:chOff x="4550866" y="4372195"/>
            <a:chExt cx="4095316" cy="85409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D67F032-ABD7-0CA7-5DEE-12DF1124943C}"/>
                </a:ext>
              </a:extLst>
            </p:cNvPr>
            <p:cNvSpPr/>
            <p:nvPr/>
          </p:nvSpPr>
          <p:spPr bwMode="auto">
            <a:xfrm>
              <a:off x="4550866" y="4376786"/>
              <a:ext cx="4092064" cy="8495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9" name="Afbeelding 8" descr="UM40_RGB_B_diap.png">
              <a:extLst>
                <a:ext uri="{FF2B5EF4-FFF2-40B4-BE49-F238E27FC236}">
                  <a16:creationId xmlns:a16="http://schemas.microsoft.com/office/drawing/2014/main" id="{DE35D1EE-097C-275D-2237-D1440758CD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50866" y="4548522"/>
              <a:ext cx="2806560" cy="677763"/>
            </a:xfrm>
            <a:prstGeom prst="rect">
              <a:avLst/>
            </a:prstGeom>
            <a:solidFill>
              <a:schemeClr val="accent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2" descr="V:\General\00_Conferences - Presentations\001_Powerpoint_Material\00_logo\logo\M4I logo_transparent.tif">
              <a:extLst>
                <a:ext uri="{FF2B5EF4-FFF2-40B4-BE49-F238E27FC236}">
                  <a16:creationId xmlns:a16="http://schemas.microsoft.com/office/drawing/2014/main" id="{0FE11FE0-5D09-A47F-5A30-E6616B0A7F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biLevel thresh="5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5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1324" y="4372195"/>
              <a:ext cx="1164858" cy="632663"/>
            </a:xfrm>
            <a:prstGeom prst="rect">
              <a:avLst/>
            </a:prstGeom>
            <a:solidFill>
              <a:schemeClr val="accent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4897381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in graphic">
            <a:extLst>
              <a:ext uri="{FF2B5EF4-FFF2-40B4-BE49-F238E27FC236}">
                <a16:creationId xmlns:a16="http://schemas.microsoft.com/office/drawing/2014/main" id="{B812DF5F-811D-58B3-B241-44B0133E012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38740" y="920335"/>
            <a:ext cx="3346920" cy="3809880"/>
          </a:xfrm>
          <a:prstGeom prst="rect">
            <a:avLst/>
          </a:prstGeom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03B9C6-421B-F23E-E8C4-5E61E2DD422B}"/>
              </a:ext>
            </a:extLst>
          </p:cNvPr>
          <p:cNvSpPr txBox="1"/>
          <p:nvPr/>
        </p:nvSpPr>
        <p:spPr>
          <a:xfrm>
            <a:off x="5104953" y="881930"/>
            <a:ext cx="301659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Mass images of rat brain using Timepix3cam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Each area (a) to ( e) highlights different (m/z) regions and therefore different molecules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(f) and (g) indicate zooms with pixel sizes of 2</a:t>
            </a:r>
            <a:r>
              <a:rPr lang="en-GB" sz="1600" dirty="0">
                <a:latin typeface="Symbol" pitchFamily="2" charset="2"/>
              </a:rPr>
              <a:t>m</a:t>
            </a:r>
            <a:r>
              <a:rPr lang="en-GB" sz="1600" dirty="0"/>
              <a:t>m and 0.5 </a:t>
            </a:r>
            <a:r>
              <a:rPr lang="en-GB" sz="1600" dirty="0">
                <a:latin typeface="Symbol" pitchFamily="2" charset="2"/>
              </a:rPr>
              <a:t>m</a:t>
            </a:r>
            <a:r>
              <a:rPr lang="en-GB" sz="1600" dirty="0"/>
              <a:t>m respectively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Full image size 1.3 </a:t>
            </a:r>
            <a:r>
              <a:rPr lang="en-GB" sz="1600" dirty="0" err="1"/>
              <a:t>Gpixels</a:t>
            </a:r>
            <a:r>
              <a:rPr lang="en-GB" sz="1600" dirty="0"/>
              <a:t>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3A9BE6B-DE42-1F9F-CAD6-F83091A96490}"/>
              </a:ext>
            </a:extLst>
          </p:cNvPr>
          <p:cNvCxnSpPr/>
          <p:nvPr/>
        </p:nvCxnSpPr>
        <p:spPr bwMode="auto">
          <a:xfrm>
            <a:off x="616285" y="920335"/>
            <a:ext cx="0" cy="364847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7ADA565-F458-EE97-8C68-D85A9F738339}"/>
              </a:ext>
            </a:extLst>
          </p:cNvPr>
          <p:cNvCxnSpPr>
            <a:cxnSpLocks/>
          </p:cNvCxnSpPr>
          <p:nvPr/>
        </p:nvCxnSpPr>
        <p:spPr bwMode="auto">
          <a:xfrm flipH="1">
            <a:off x="1038740" y="4876050"/>
            <a:ext cx="334692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A67166C-3B37-A9DF-3A63-4380DC095890}"/>
              </a:ext>
            </a:extLst>
          </p:cNvPr>
          <p:cNvSpPr txBox="1"/>
          <p:nvPr/>
        </p:nvSpPr>
        <p:spPr>
          <a:xfrm>
            <a:off x="168085" y="2597314"/>
            <a:ext cx="73129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18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9C6B8B-A403-34CE-86F9-602480937377}"/>
              </a:ext>
            </a:extLst>
          </p:cNvPr>
          <p:cNvSpPr txBox="1"/>
          <p:nvPr/>
        </p:nvSpPr>
        <p:spPr>
          <a:xfrm>
            <a:off x="2459725" y="4722161"/>
            <a:ext cx="8803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16.5 mm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ACFBFED-8A31-125A-F90E-2A7730B7E0D3}"/>
              </a:ext>
            </a:extLst>
          </p:cNvPr>
          <p:cNvSpPr txBox="1">
            <a:spLocks/>
          </p:cNvSpPr>
          <p:nvPr/>
        </p:nvSpPr>
        <p:spPr>
          <a:xfrm>
            <a:off x="868994" y="101637"/>
            <a:ext cx="8063652" cy="708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kern="0" dirty="0"/>
              <a:t>Time of Flight Mass Spectrometry at Maastricht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23B4D8-7D08-001E-0BB2-9865DCFF70F1}"/>
              </a:ext>
            </a:extLst>
          </p:cNvPr>
          <p:cNvSpPr txBox="1"/>
          <p:nvPr/>
        </p:nvSpPr>
        <p:spPr>
          <a:xfrm>
            <a:off x="5411894" y="4777795"/>
            <a:ext cx="2693366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R. Heeren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9E9540C-94AD-05B6-365C-77FE03E7065D}"/>
              </a:ext>
            </a:extLst>
          </p:cNvPr>
          <p:cNvGrpSpPr>
            <a:grpSpLocks noChangeAspect="1"/>
          </p:cNvGrpSpPr>
          <p:nvPr/>
        </p:nvGrpSpPr>
        <p:grpSpPr>
          <a:xfrm>
            <a:off x="6906580" y="4230017"/>
            <a:ext cx="2237420" cy="466621"/>
            <a:chOff x="4550866" y="4372195"/>
            <a:chExt cx="4095316" cy="85409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0BEC522-BC55-96FD-C8DB-F54C8D70CAA3}"/>
                </a:ext>
              </a:extLst>
            </p:cNvPr>
            <p:cNvSpPr/>
            <p:nvPr/>
          </p:nvSpPr>
          <p:spPr bwMode="auto">
            <a:xfrm>
              <a:off x="4550866" y="4376786"/>
              <a:ext cx="4092064" cy="8495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6" name="Afbeelding 8" descr="UM40_RGB_B_diap.png">
              <a:extLst>
                <a:ext uri="{FF2B5EF4-FFF2-40B4-BE49-F238E27FC236}">
                  <a16:creationId xmlns:a16="http://schemas.microsoft.com/office/drawing/2014/main" id="{D262F6A2-AC39-10FD-1C97-DE84312135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50866" y="4548522"/>
              <a:ext cx="2806560" cy="677763"/>
            </a:xfrm>
            <a:prstGeom prst="rect">
              <a:avLst/>
            </a:prstGeom>
            <a:solidFill>
              <a:schemeClr val="accent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7" name="Picture 2" descr="V:\General\00_Conferences - Presentations\001_Powerpoint_Material\00_logo\logo\M4I logo_transparent.tif">
              <a:extLst>
                <a:ext uri="{FF2B5EF4-FFF2-40B4-BE49-F238E27FC236}">
                  <a16:creationId xmlns:a16="http://schemas.microsoft.com/office/drawing/2014/main" id="{A44579DA-5041-1B8B-7ABC-7402116FCB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biLevel thresh="5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5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1324" y="4372195"/>
              <a:ext cx="1164858" cy="632663"/>
            </a:xfrm>
            <a:prstGeom prst="rect">
              <a:avLst/>
            </a:prstGeom>
            <a:solidFill>
              <a:schemeClr val="accent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5524484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36727-DE62-8293-A032-F07C9C0D0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FFFC5-A07F-A679-7D18-E559C90CA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85" y="1"/>
            <a:ext cx="8375315" cy="70842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F1E7C-147C-1C10-5E88-48E65CE26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930" y="728310"/>
            <a:ext cx="7450570" cy="3886200"/>
          </a:xfrm>
        </p:spPr>
        <p:txBody>
          <a:bodyPr/>
          <a:lstStyle/>
          <a:p>
            <a:r>
              <a:rPr lang="en-GB" sz="1400" b="0" dirty="0">
                <a:solidFill>
                  <a:schemeClr val="tx1"/>
                </a:solidFill>
              </a:rPr>
              <a:t>Collaboration publications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Other synchrotron science applications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Medipix3 at the Brazilian light source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Timepix3 at Diamond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Timepix4 at DESY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Detection of gamma rays at CEA </a:t>
            </a:r>
            <a:r>
              <a:rPr lang="en-GB" sz="1400" b="0" dirty="0" err="1">
                <a:solidFill>
                  <a:schemeClr val="tx1"/>
                </a:solidFill>
              </a:rPr>
              <a:t>Saclay</a:t>
            </a:r>
            <a:endParaRPr lang="en-GB" sz="1400" b="0" dirty="0">
              <a:solidFill>
                <a:schemeClr val="tx1"/>
              </a:solidFill>
            </a:endParaRPr>
          </a:p>
          <a:p>
            <a:r>
              <a:rPr lang="en-GB" sz="1400" b="0" dirty="0">
                <a:solidFill>
                  <a:schemeClr val="tx1"/>
                </a:solidFill>
              </a:rPr>
              <a:t>Visible light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4Dphoton (INFN Ferrara)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Neutron detection and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 devices developed by UC Berkeley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On-going developments at the China Spallation Neutron Source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Time of Flight Mass Spectrometry (Maastricht/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r>
              <a:rPr lang="en-GB" sz="1400" b="0" dirty="0">
                <a:solidFill>
                  <a:srgbClr val="FF0000"/>
                </a:solidFill>
              </a:rPr>
              <a:t>Future High Energy Physics experiments</a:t>
            </a:r>
          </a:p>
          <a:p>
            <a:pPr lvl="1"/>
            <a:r>
              <a:rPr lang="en-GB" sz="1400" b="0" dirty="0" err="1">
                <a:solidFill>
                  <a:schemeClr val="tx1"/>
                </a:solidFill>
              </a:rPr>
              <a:t>Gridpix</a:t>
            </a:r>
            <a:r>
              <a:rPr lang="en-GB" sz="1400" b="0" dirty="0">
                <a:solidFill>
                  <a:schemeClr val="tx1"/>
                </a:solidFill>
              </a:rPr>
              <a:t> for large area TPC readout (Bonn/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Possible applications in IEC (Glasgow)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Some personal observations</a:t>
            </a:r>
          </a:p>
        </p:txBody>
      </p:sp>
    </p:spTree>
    <p:extLst>
      <p:ext uri="{BB962C8B-B14F-4D97-AF65-F5344CB8AC3E}">
        <p14:creationId xmlns:p14="http://schemas.microsoft.com/office/powerpoint/2010/main" val="38151409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5">
            <a:extLst>
              <a:ext uri="{FF2B5EF4-FFF2-40B4-BE49-F238E27FC236}">
                <a16:creationId xmlns:a16="http://schemas.microsoft.com/office/drawing/2014/main" id="{0094FDEF-6A02-7B9E-F58B-BB165E16E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5620" y="770837"/>
            <a:ext cx="2888044" cy="230017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Gerade Verbindung mit Pfeil 7">
            <a:extLst>
              <a:ext uri="{FF2B5EF4-FFF2-40B4-BE49-F238E27FC236}">
                <a16:creationId xmlns:a16="http://schemas.microsoft.com/office/drawing/2014/main" id="{8A2E769F-E571-E50F-0AE2-7D19F5AB9C43}"/>
              </a:ext>
            </a:extLst>
          </p:cNvPr>
          <p:cNvCxnSpPr/>
          <p:nvPr/>
        </p:nvCxnSpPr>
        <p:spPr>
          <a:xfrm>
            <a:off x="5567332" y="2081514"/>
            <a:ext cx="9342" cy="600539"/>
          </a:xfrm>
          <a:prstGeom prst="straightConnector1">
            <a:avLst/>
          </a:prstGeom>
          <a:noFill/>
          <a:ln w="38160">
            <a:solidFill>
              <a:srgbClr val="FF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6" name="Textfeld 8">
            <a:extLst>
              <a:ext uri="{FF2B5EF4-FFF2-40B4-BE49-F238E27FC236}">
                <a16:creationId xmlns:a16="http://schemas.microsoft.com/office/drawing/2014/main" id="{A5FA6746-6EE9-B2F2-016E-68B2D7EC722E}"/>
              </a:ext>
            </a:extLst>
          </p:cNvPr>
          <p:cNvSpPr txBox="1"/>
          <p:nvPr/>
        </p:nvSpPr>
        <p:spPr>
          <a:xfrm>
            <a:off x="4958404" y="2215377"/>
            <a:ext cx="543290" cy="4687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800" b="0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Calibri" pitchFamily="18"/>
                <a:ea typeface="Droid Sans Fallback" pitchFamily="2"/>
                <a:cs typeface="FreeSans" pitchFamily="2"/>
              </a:rPr>
              <a:t>50 µm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894323-ACC5-7B62-E975-27883DDB777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163237" y="752106"/>
            <a:ext cx="2760456" cy="1807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65F0FE-94DE-93FE-666C-53FD60CC338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141652" y="4747444"/>
            <a:ext cx="1037414" cy="435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894E20-535A-4328-C521-37DCD0AE626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69905" y="2679945"/>
            <a:ext cx="3146660" cy="248911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FE92D02-6F2A-3F3E-C6A9-2868471FAE39}"/>
              </a:ext>
            </a:extLst>
          </p:cNvPr>
          <p:cNvSpPr txBox="1"/>
          <p:nvPr/>
        </p:nvSpPr>
        <p:spPr>
          <a:xfrm>
            <a:off x="4487613" y="3187181"/>
            <a:ext cx="4923417" cy="153524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Micromegas on a pixelated readout ASIC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0" i="0" u="none" strike="noStrike" kern="1200" dirty="0">
              <a:ln>
                <a:noFill/>
              </a:ln>
              <a:latin typeface="Arial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Gas amplification increases signal of single electron to detection level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0" i="0" u="none" strike="noStrike" kern="1200" dirty="0">
              <a:ln>
                <a:noFill/>
              </a:ln>
              <a:latin typeface="Arial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=&gt; high efficiency to see all primary electron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→ improve spatial and energy resolution.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C4EB4D-F7FC-A7E9-9EE6-5DB9652DB696}"/>
              </a:ext>
            </a:extLst>
          </p:cNvPr>
          <p:cNvSpPr txBox="1"/>
          <p:nvPr/>
        </p:nvSpPr>
        <p:spPr>
          <a:xfrm>
            <a:off x="1230765" y="2904192"/>
            <a:ext cx="2422436" cy="52385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en-US" sz="1200" b="0" i="0" u="none" strike="noStrike" kern="1200" baseline="300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55</a:t>
            </a:r>
            <a:r>
              <a:rPr lang="en-US" sz="1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Fe decay: 5.9 keV photon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en-US" sz="1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→ ~225 electrons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F355B68-7A3B-2192-519A-C333A35B81D8}"/>
              </a:ext>
            </a:extLst>
          </p:cNvPr>
          <p:cNvSpPr txBox="1">
            <a:spLocks/>
          </p:cNvSpPr>
          <p:nvPr/>
        </p:nvSpPr>
        <p:spPr>
          <a:xfrm>
            <a:off x="868994" y="101637"/>
            <a:ext cx="8063652" cy="708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pPr lvl="1"/>
            <a:r>
              <a:rPr lang="en-GB" sz="2800" dirty="0" err="1">
                <a:solidFill>
                  <a:schemeClr val="tx2"/>
                </a:solidFill>
                <a:effectLst/>
              </a:rPr>
              <a:t>Gridpix</a:t>
            </a:r>
            <a:r>
              <a:rPr lang="en-GB" sz="2800" dirty="0">
                <a:solidFill>
                  <a:schemeClr val="tx2"/>
                </a:solidFill>
                <a:effectLst/>
              </a:rPr>
              <a:t> for large area TPC readout (Bonn/</a:t>
            </a:r>
            <a:r>
              <a:rPr lang="en-GB" sz="2800" dirty="0" err="1">
                <a:solidFill>
                  <a:schemeClr val="tx2"/>
                </a:solidFill>
                <a:effectLst/>
              </a:rPr>
              <a:t>Nikhef</a:t>
            </a:r>
            <a:r>
              <a:rPr lang="en-GB" sz="2800" dirty="0">
                <a:solidFill>
                  <a:schemeClr val="tx2"/>
                </a:solidFill>
                <a:effectLst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654E73-E3E0-16FE-CA3C-A87D629ACF87}"/>
              </a:ext>
            </a:extLst>
          </p:cNvPr>
          <p:cNvSpPr txBox="1"/>
          <p:nvPr/>
        </p:nvSpPr>
        <p:spPr>
          <a:xfrm>
            <a:off x="4725620" y="4747444"/>
            <a:ext cx="2749471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J Kaminski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648ECAB-1CF0-5FB4-E94E-A60A753B5C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6735" y="766715"/>
            <a:ext cx="1465460" cy="59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8225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58D63C-EAE3-D8A4-75F7-79A30D7C9CC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46715" y="1098630"/>
            <a:ext cx="2745706" cy="2121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3B81D5-0EE8-273D-30A0-A4BF4C74353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226" t="12375" r="8617" b="10170"/>
          <a:stretch>
            <a:fillRect/>
          </a:stretch>
        </p:blipFill>
        <p:spPr>
          <a:xfrm>
            <a:off x="919481" y="3090123"/>
            <a:ext cx="2621876" cy="158298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BCEB33-2A5B-9402-898A-893FE5EC1E5D}"/>
              </a:ext>
            </a:extLst>
          </p:cNvPr>
          <p:cNvSpPr txBox="1"/>
          <p:nvPr/>
        </p:nvSpPr>
        <p:spPr>
          <a:xfrm>
            <a:off x="1268248" y="773353"/>
            <a:ext cx="2170982" cy="42740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Development with Timepix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TPC with 160 </a:t>
            </a:r>
            <a:r>
              <a:rPr lang="en-US" sz="12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GridPixes</a:t>
            </a:r>
            <a:endParaRPr lang="en-US" sz="1200" b="0" i="0" u="none" strike="noStrike" kern="1200" dirty="0">
              <a:ln>
                <a:noFill/>
              </a:ln>
              <a:latin typeface="Arial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881340-9C39-C795-F289-ED8D8F10EFFF}"/>
              </a:ext>
            </a:extLst>
          </p:cNvPr>
          <p:cNvSpPr txBox="1"/>
          <p:nvPr/>
        </p:nvSpPr>
        <p:spPr>
          <a:xfrm>
            <a:off x="4723421" y="766715"/>
            <a:ext cx="2375238" cy="79021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Development with Timepix3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TPC with 32 </a:t>
            </a:r>
            <a:r>
              <a:rPr lang="en-US" sz="12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GridPixes</a:t>
            </a:r>
            <a:endParaRPr lang="en-US" sz="1200" b="0" i="0" u="none" strike="noStrike" kern="1200" dirty="0">
              <a:ln>
                <a:noFill/>
              </a:ln>
              <a:latin typeface="Arial" pitchFamily="18"/>
              <a:ea typeface="Droid Sans Fallback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high precision measurements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76FF1A2E-2667-D2CC-7516-8EA3C623647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303165" y="1353695"/>
            <a:ext cx="3101877" cy="1838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AAD64D-DFAD-DC3A-9EB6-AFA7F725449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761262" y="3192251"/>
            <a:ext cx="2651238" cy="184570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EB84330-16CE-4CD0-00A6-B3DE6368A244}"/>
              </a:ext>
            </a:extLst>
          </p:cNvPr>
          <p:cNvSpPr txBox="1"/>
          <p:nvPr/>
        </p:nvSpPr>
        <p:spPr>
          <a:xfrm>
            <a:off x="4225259" y="3284421"/>
            <a:ext cx="1832402" cy="168246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en-US" sz="1200" b="1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Demonstrated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en-US" sz="1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- feasibility of large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en-US" sz="1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 number of GridPixes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en-US" sz="1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- excellent spatial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en-US" sz="1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 resolution (systematics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en-US" sz="1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 below 10 µm)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en-US" sz="1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- excellent energy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en-US" sz="1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 resolution for 1 m long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en-US" sz="1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  tracks; dE/dx ~ 3%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2C2EEE-9A23-F384-E934-85CB29E53A23}"/>
              </a:ext>
            </a:extLst>
          </p:cNvPr>
          <p:cNvSpPr txBox="1">
            <a:spLocks/>
          </p:cNvSpPr>
          <p:nvPr/>
        </p:nvSpPr>
        <p:spPr>
          <a:xfrm>
            <a:off x="868994" y="101637"/>
            <a:ext cx="8063652" cy="708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pPr lvl="1"/>
            <a:r>
              <a:rPr lang="en-GB" sz="2800" dirty="0" err="1">
                <a:solidFill>
                  <a:schemeClr val="tx2"/>
                </a:solidFill>
                <a:effectLst/>
              </a:rPr>
              <a:t>Gridpix</a:t>
            </a:r>
            <a:r>
              <a:rPr lang="en-GB" sz="2800" dirty="0">
                <a:solidFill>
                  <a:schemeClr val="tx2"/>
                </a:solidFill>
                <a:effectLst/>
              </a:rPr>
              <a:t> for large area TPC readout (Bonn/</a:t>
            </a:r>
            <a:r>
              <a:rPr lang="en-GB" sz="2800" dirty="0" err="1">
                <a:solidFill>
                  <a:schemeClr val="tx2"/>
                </a:solidFill>
                <a:effectLst/>
              </a:rPr>
              <a:t>Nikhef</a:t>
            </a:r>
            <a:r>
              <a:rPr lang="en-GB" sz="2800" dirty="0">
                <a:solidFill>
                  <a:schemeClr val="tx2"/>
                </a:solidFill>
                <a:effectLst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E031B7-BA24-D62B-702A-B32EA4F956B3}"/>
              </a:ext>
            </a:extLst>
          </p:cNvPr>
          <p:cNvSpPr txBox="1"/>
          <p:nvPr/>
        </p:nvSpPr>
        <p:spPr>
          <a:xfrm>
            <a:off x="41874" y="4760835"/>
            <a:ext cx="2749471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J Kaminski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F840F57-B234-FD80-419A-0FB7C3CA7F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6735" y="766715"/>
            <a:ext cx="1465460" cy="59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4332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7C30EC-7A89-0CB9-A71D-0E83ACE6FD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6597"/>
          <a:stretch>
            <a:fillRect/>
          </a:stretch>
        </p:blipFill>
        <p:spPr>
          <a:xfrm>
            <a:off x="526529" y="874798"/>
            <a:ext cx="2588646" cy="159912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01ED1C6-CD06-8494-5DD4-40EC8160EF7A}"/>
              </a:ext>
            </a:extLst>
          </p:cNvPr>
          <p:cNvSpPr txBox="1">
            <a:spLocks/>
          </p:cNvSpPr>
          <p:nvPr/>
        </p:nvSpPr>
        <p:spPr>
          <a:xfrm>
            <a:off x="998702" y="160059"/>
            <a:ext cx="6855329" cy="485938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US" kern="0" dirty="0"/>
              <a:t>Timepix4 Tracker for the </a:t>
            </a:r>
            <a:r>
              <a:rPr lang="en-US" kern="0" dirty="0" err="1"/>
              <a:t>ePIC</a:t>
            </a:r>
            <a:r>
              <a:rPr lang="en-US" kern="0" dirty="0"/>
              <a:t> detector at the EIC </a:t>
            </a:r>
            <a:endParaRPr lang="en-GB" kern="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A01D85F-7682-176D-B022-341BA0E65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175" y="874798"/>
            <a:ext cx="2885844" cy="173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iagram&#10;&#10;AI-generated content may be incorrect.">
            <a:extLst>
              <a:ext uri="{FF2B5EF4-FFF2-40B4-BE49-F238E27FC236}">
                <a16:creationId xmlns:a16="http://schemas.microsoft.com/office/drawing/2014/main" id="{951F3096-51FB-1D1A-F5FD-D0A3D246DE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1019" y="878061"/>
            <a:ext cx="2588646" cy="2588646"/>
          </a:xfrm>
          <a:prstGeom prst="rect">
            <a:avLst/>
          </a:prstGeom>
        </p:spPr>
      </p:pic>
      <p:sp>
        <p:nvSpPr>
          <p:cNvPr id="7" name="Arrow: Right 13">
            <a:extLst>
              <a:ext uri="{FF2B5EF4-FFF2-40B4-BE49-F238E27FC236}">
                <a16:creationId xmlns:a16="http://schemas.microsoft.com/office/drawing/2014/main" id="{662E84E3-69E0-C8D4-ADA1-4C12AC27B902}"/>
              </a:ext>
            </a:extLst>
          </p:cNvPr>
          <p:cNvSpPr/>
          <p:nvPr/>
        </p:nvSpPr>
        <p:spPr>
          <a:xfrm rot="677115">
            <a:off x="2862491" y="1814230"/>
            <a:ext cx="605620" cy="6056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14">
            <a:extLst>
              <a:ext uri="{FF2B5EF4-FFF2-40B4-BE49-F238E27FC236}">
                <a16:creationId xmlns:a16="http://schemas.microsoft.com/office/drawing/2014/main" id="{34A1FBEE-EDC0-43DA-6B67-757BD113D8E4}"/>
              </a:ext>
            </a:extLst>
          </p:cNvPr>
          <p:cNvSpPr/>
          <p:nvPr/>
        </p:nvSpPr>
        <p:spPr>
          <a:xfrm rot="15967701">
            <a:off x="5523603" y="1063254"/>
            <a:ext cx="84610" cy="13846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0EC5BF6B-6D53-EC56-5C53-FD2A83E61D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20692" r="11974" b="110"/>
          <a:stretch/>
        </p:blipFill>
        <p:spPr>
          <a:xfrm rot="21380903">
            <a:off x="3569692" y="3020681"/>
            <a:ext cx="3139892" cy="1299837"/>
          </a:xfrm>
          <a:prstGeom prst="round2DiagRect">
            <a:avLst/>
          </a:prstGeom>
        </p:spPr>
      </p:pic>
      <p:sp>
        <p:nvSpPr>
          <p:cNvPr id="10" name="Arrow: Down 17">
            <a:extLst>
              <a:ext uri="{FF2B5EF4-FFF2-40B4-BE49-F238E27FC236}">
                <a16:creationId xmlns:a16="http://schemas.microsoft.com/office/drawing/2014/main" id="{76458A26-C663-1D04-DD89-BFD53A7439CE}"/>
              </a:ext>
            </a:extLst>
          </p:cNvPr>
          <p:cNvSpPr/>
          <p:nvPr/>
        </p:nvSpPr>
        <p:spPr>
          <a:xfrm rot="3237940">
            <a:off x="6242226" y="2262467"/>
            <a:ext cx="169027" cy="135912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red and blue arrow in a circle&#10;&#10;AI-generated content may be incorrect.">
            <a:extLst>
              <a:ext uri="{FF2B5EF4-FFF2-40B4-BE49-F238E27FC236}">
                <a16:creationId xmlns:a16="http://schemas.microsoft.com/office/drawing/2014/main" id="{1AE538E3-7E0C-435C-97E2-6558C541D1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620" y="3774426"/>
            <a:ext cx="965501" cy="6950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78940B-DF8A-55A4-FACD-FB4F151E2B8B}"/>
              </a:ext>
            </a:extLst>
          </p:cNvPr>
          <p:cNvPicPr/>
          <p:nvPr/>
        </p:nvPicPr>
        <p:blipFill>
          <a:blip r:embed="rId7"/>
          <a:srcRect l="18945" t="5931" r="19293" b="14745"/>
          <a:stretch/>
        </p:blipFill>
        <p:spPr>
          <a:xfrm>
            <a:off x="1172383" y="2592163"/>
            <a:ext cx="1621344" cy="1561795"/>
          </a:xfrm>
          <a:prstGeom prst="rect">
            <a:avLst/>
          </a:prstGeom>
          <a:ln>
            <a:noFill/>
          </a:ln>
        </p:spPr>
      </p:pic>
      <p:sp>
        <p:nvSpPr>
          <p:cNvPr id="13" name="Arrow: Down 26">
            <a:extLst>
              <a:ext uri="{FF2B5EF4-FFF2-40B4-BE49-F238E27FC236}">
                <a16:creationId xmlns:a16="http://schemas.microsoft.com/office/drawing/2014/main" id="{ECA46186-687F-C208-F4B5-74FF266E2E3B}"/>
              </a:ext>
            </a:extLst>
          </p:cNvPr>
          <p:cNvSpPr/>
          <p:nvPr/>
        </p:nvSpPr>
        <p:spPr>
          <a:xfrm rot="6351935">
            <a:off x="3541048" y="2694075"/>
            <a:ext cx="169027" cy="185002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Arrow: Down 27">
            <a:extLst>
              <a:ext uri="{FF2B5EF4-FFF2-40B4-BE49-F238E27FC236}">
                <a16:creationId xmlns:a16="http://schemas.microsoft.com/office/drawing/2014/main" id="{93BEEEFE-799F-C4BC-C467-FD2878FEC2A6}"/>
              </a:ext>
            </a:extLst>
          </p:cNvPr>
          <p:cNvSpPr/>
          <p:nvPr/>
        </p:nvSpPr>
        <p:spPr>
          <a:xfrm rot="6446618">
            <a:off x="3418513" y="2936332"/>
            <a:ext cx="169027" cy="162539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8D010E4-2064-2866-3260-8178665DFA17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526227" y="3754764"/>
            <a:ext cx="1746250" cy="1242509"/>
          </a:xfrm>
          <a:prstGeom prst="rect">
            <a:avLst/>
          </a:prstGeom>
          <a:ln>
            <a:noFill/>
          </a:ln>
        </p:spPr>
      </p:pic>
      <p:sp>
        <p:nvSpPr>
          <p:cNvPr id="16" name="CustomShape 4">
            <a:extLst>
              <a:ext uri="{FF2B5EF4-FFF2-40B4-BE49-F238E27FC236}">
                <a16:creationId xmlns:a16="http://schemas.microsoft.com/office/drawing/2014/main" id="{92319B4E-894D-8928-EFFC-40F867401E7F}"/>
              </a:ext>
            </a:extLst>
          </p:cNvPr>
          <p:cNvSpPr/>
          <p:nvPr/>
        </p:nvSpPr>
        <p:spPr>
          <a:xfrm>
            <a:off x="1708673" y="3904398"/>
            <a:ext cx="148328" cy="618121"/>
          </a:xfrm>
          <a:prstGeom prst="rect">
            <a:avLst/>
          </a:prstGeom>
          <a:solidFill>
            <a:srgbClr val="0094FF">
              <a:alpha val="50000"/>
            </a:srgbClr>
          </a:solidFill>
          <a:ln>
            <a:solidFill>
              <a:srgbClr val="5C6E1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7" name="CustomShape 7">
            <a:extLst>
              <a:ext uri="{FF2B5EF4-FFF2-40B4-BE49-F238E27FC236}">
                <a16:creationId xmlns:a16="http://schemas.microsoft.com/office/drawing/2014/main" id="{45152AD9-9758-95CF-42F5-B70B8BA42415}"/>
              </a:ext>
            </a:extLst>
          </p:cNvPr>
          <p:cNvSpPr/>
          <p:nvPr/>
        </p:nvSpPr>
        <p:spPr>
          <a:xfrm>
            <a:off x="1422724" y="3899175"/>
            <a:ext cx="61890" cy="78081"/>
          </a:xfrm>
          <a:prstGeom prst="rect">
            <a:avLst/>
          </a:prstGeom>
          <a:solidFill>
            <a:srgbClr val="0094FF">
              <a:alpha val="50000"/>
            </a:srgbClr>
          </a:solidFill>
          <a:ln>
            <a:solidFill>
              <a:srgbClr val="5C6E1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8" name="CustomShape 8">
            <a:extLst>
              <a:ext uri="{FF2B5EF4-FFF2-40B4-BE49-F238E27FC236}">
                <a16:creationId xmlns:a16="http://schemas.microsoft.com/office/drawing/2014/main" id="{D23D295A-642B-C57D-B7B0-B81AE1B4E372}"/>
              </a:ext>
            </a:extLst>
          </p:cNvPr>
          <p:cNvSpPr/>
          <p:nvPr/>
        </p:nvSpPr>
        <p:spPr>
          <a:xfrm>
            <a:off x="638648" y="3756939"/>
            <a:ext cx="784076" cy="1812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Timepix4</a:t>
            </a:r>
            <a:endParaRPr lang="en-GB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CustomShape 8">
            <a:extLst>
              <a:ext uri="{FF2B5EF4-FFF2-40B4-BE49-F238E27FC236}">
                <a16:creationId xmlns:a16="http://schemas.microsoft.com/office/drawing/2014/main" id="{7CA95008-E7A1-5C29-D2F8-EF51350A597C}"/>
              </a:ext>
            </a:extLst>
          </p:cNvPr>
          <p:cNvSpPr/>
          <p:nvPr/>
        </p:nvSpPr>
        <p:spPr>
          <a:xfrm>
            <a:off x="1894498" y="4406964"/>
            <a:ext cx="965500" cy="1864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Front End Board</a:t>
            </a:r>
            <a:endParaRPr lang="en-GB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50C4A0-83CB-DB4C-ABD0-C29DFDB053DF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1198665" y="3899175"/>
            <a:ext cx="224059" cy="390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BFF9B83-09C1-ED98-EAC1-D1098176F8CE}"/>
              </a:ext>
            </a:extLst>
          </p:cNvPr>
          <p:cNvCxnSpPr>
            <a:endCxn id="16" idx="3"/>
          </p:cNvCxnSpPr>
          <p:nvPr/>
        </p:nvCxnSpPr>
        <p:spPr>
          <a:xfrm flipH="1" flipV="1">
            <a:off x="1857001" y="4213458"/>
            <a:ext cx="192229" cy="2057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CC665C9F-471A-9D29-D22C-74DFC8162D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34" y="4672194"/>
            <a:ext cx="947076" cy="294991"/>
          </a:xfrm>
          <a:prstGeom prst="rect">
            <a:avLst/>
          </a:prstGeom>
        </p:spPr>
      </p:pic>
      <p:sp>
        <p:nvSpPr>
          <p:cNvPr id="23" name="CustomShape 8">
            <a:extLst>
              <a:ext uri="{FF2B5EF4-FFF2-40B4-BE49-F238E27FC236}">
                <a16:creationId xmlns:a16="http://schemas.microsoft.com/office/drawing/2014/main" id="{867B94C5-139E-3DE0-F768-192CE38B4979}"/>
              </a:ext>
            </a:extLst>
          </p:cNvPr>
          <p:cNvSpPr/>
          <p:nvPr/>
        </p:nvSpPr>
        <p:spPr>
          <a:xfrm>
            <a:off x="3190937" y="2696207"/>
            <a:ext cx="1583664" cy="7096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0000" tIns="45000" rIns="90000" bIns="4500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2xStations to measure scattered electrons of different momenta, each with </a:t>
            </a:r>
            <a:r>
              <a:rPr lang="en-GB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 layers of Timepix4</a:t>
            </a:r>
            <a:endParaRPr lang="en-GB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CustomShape 8">
            <a:extLst>
              <a:ext uri="{FF2B5EF4-FFF2-40B4-BE49-F238E27FC236}">
                <a16:creationId xmlns:a16="http://schemas.microsoft.com/office/drawing/2014/main" id="{E9170CFE-A78A-8307-D2FE-9460F6938C1B}"/>
              </a:ext>
            </a:extLst>
          </p:cNvPr>
          <p:cNvSpPr/>
          <p:nvPr/>
        </p:nvSpPr>
        <p:spPr>
          <a:xfrm>
            <a:off x="6837895" y="3202900"/>
            <a:ext cx="2204277" cy="1788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0000" tIns="45000" rIns="90000" bIns="4500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EIC at BNL, USA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“</a:t>
            </a:r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machine that will unlock the </a:t>
            </a: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secrets of the strongest force in </a:t>
            </a: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Nature”. </a:t>
            </a: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Construction: 2026</a:t>
            </a: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 taking early 2030’s</a:t>
            </a:r>
          </a:p>
          <a:p>
            <a:pPr>
              <a:lnSpc>
                <a:spcPct val="100000"/>
              </a:lnSpc>
            </a:pPr>
            <a:endParaRPr lang="en-US" sz="1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UoG</a:t>
            </a:r>
            <a:r>
              <a:rPr lang="en-GB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building Low-Q2 Taggers.</a:t>
            </a:r>
          </a:p>
          <a:p>
            <a:pPr>
              <a:lnSpc>
                <a:spcPct val="100000"/>
              </a:lnSpc>
            </a:pPr>
            <a:r>
              <a:rPr lang="en-GB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Only Timepix4 can operate at the required data density rates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59C7AC-DCC3-9EDF-79D6-97CDC12F5986}"/>
              </a:ext>
            </a:extLst>
          </p:cNvPr>
          <p:cNvSpPr txBox="1"/>
          <p:nvPr/>
        </p:nvSpPr>
        <p:spPr>
          <a:xfrm>
            <a:off x="3880710" y="4751753"/>
            <a:ext cx="2898550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D. </a:t>
            </a:r>
            <a:r>
              <a:rPr lang="en-GB" sz="1600" dirty="0" err="1"/>
              <a:t>Manueski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88448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E4CE7C-D57F-2654-7120-45D0497E13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F0F58-2213-1D5E-325D-142D2A64D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85" y="1"/>
            <a:ext cx="8375315" cy="70842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950E4-947D-86E2-84C9-977930048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930" y="728310"/>
            <a:ext cx="7450570" cy="3886200"/>
          </a:xfrm>
        </p:spPr>
        <p:txBody>
          <a:bodyPr/>
          <a:lstStyle/>
          <a:p>
            <a:r>
              <a:rPr lang="en-GB" sz="1400" b="0" dirty="0">
                <a:solidFill>
                  <a:srgbClr val="FF0000"/>
                </a:solidFill>
              </a:rPr>
              <a:t>Collaboration publications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Other synchrotron science applications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Medipix3 at the Brazilian light source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Timepix3 at Diamond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Timepix4 at DESY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Detection of gamma rays at CEA </a:t>
            </a:r>
            <a:r>
              <a:rPr lang="en-GB" sz="1400" b="0" dirty="0" err="1">
                <a:solidFill>
                  <a:schemeClr val="tx1"/>
                </a:solidFill>
              </a:rPr>
              <a:t>Saclay</a:t>
            </a:r>
            <a:endParaRPr lang="en-GB" sz="1400" b="0" dirty="0">
              <a:solidFill>
                <a:schemeClr val="tx1"/>
              </a:solidFill>
            </a:endParaRPr>
          </a:p>
          <a:p>
            <a:r>
              <a:rPr lang="en-GB" sz="1400" b="0" dirty="0">
                <a:solidFill>
                  <a:schemeClr val="tx1"/>
                </a:solidFill>
              </a:rPr>
              <a:t>Visible light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4Dphoton (INFN Ferrara)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Neutron detection and imaging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Timepix devices developed by UC Berkeley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On-going developments at the China Spallation Neutron Source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Time of Flight Mass Spectrometry (Maastricht/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Future High Energy Physics experiments</a:t>
            </a:r>
          </a:p>
          <a:p>
            <a:pPr lvl="1"/>
            <a:r>
              <a:rPr lang="en-GB" sz="1400" b="0" dirty="0" err="1">
                <a:solidFill>
                  <a:schemeClr val="tx1"/>
                </a:solidFill>
              </a:rPr>
              <a:t>Gridpix</a:t>
            </a:r>
            <a:r>
              <a:rPr lang="en-GB" sz="1400" b="0" dirty="0">
                <a:solidFill>
                  <a:schemeClr val="tx1"/>
                </a:solidFill>
              </a:rPr>
              <a:t> for large area TPC readout (Bonn/</a:t>
            </a:r>
            <a:r>
              <a:rPr lang="en-GB" sz="1400" b="0" dirty="0" err="1">
                <a:solidFill>
                  <a:schemeClr val="tx1"/>
                </a:solidFill>
              </a:rPr>
              <a:t>Nikhef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</a:rPr>
              <a:t>Possible applications in IEC (Glasgow)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Some personal observations</a:t>
            </a:r>
          </a:p>
        </p:txBody>
      </p:sp>
    </p:spTree>
    <p:extLst>
      <p:ext uri="{BB962C8B-B14F-4D97-AF65-F5344CB8AC3E}">
        <p14:creationId xmlns:p14="http://schemas.microsoft.com/office/powerpoint/2010/main" val="22046332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EB962B3-3B46-2B66-FF37-1F97FFD003A8}"/>
              </a:ext>
            </a:extLst>
          </p:cNvPr>
          <p:cNvSpPr txBox="1"/>
          <p:nvPr/>
        </p:nvSpPr>
        <p:spPr>
          <a:xfrm>
            <a:off x="474968" y="697480"/>
            <a:ext cx="55209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Low-Q2 Tagger will detect scattered electrons from collisions at the </a:t>
            </a:r>
            <a:r>
              <a:rPr lang="en-US" sz="1200" dirty="0" err="1"/>
              <a:t>ePIC</a:t>
            </a:r>
            <a:r>
              <a:rPr lang="en-US" sz="1200" dirty="0"/>
              <a:t> detector interaction point, tagging the virtual photon momentum.</a:t>
            </a:r>
          </a:p>
          <a:p>
            <a:endParaRPr lang="en-US" sz="1200" dirty="0"/>
          </a:p>
          <a:p>
            <a:r>
              <a:rPr lang="en-US" sz="1200" dirty="0"/>
              <a:t>Challenging high energy physics detector. (Design still being finalized)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/>
              <a:t>Large area detector (For </a:t>
            </a:r>
            <a:r>
              <a:rPr lang="en-US" sz="1200" dirty="0" err="1"/>
              <a:t>Timepix</a:t>
            </a:r>
            <a:r>
              <a:rPr lang="en-US" sz="1200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Total 144 Timepix4 chips (Dependent on beampipe design)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2 Stations, each 4 Layers of 3x6 Timepix4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About 1000cm</a:t>
            </a:r>
            <a:r>
              <a:rPr lang="en-US" sz="1200" baseline="30000" dirty="0"/>
              <a:t>2</a:t>
            </a:r>
            <a:r>
              <a:rPr lang="en-US" sz="1200" dirty="0"/>
              <a:t> of Timepix4.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TSV technology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/>
              <a:t>High, nonuniform data rates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10+ tracks every 10 ns bunch crossing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Up to maximum 20kHz per pixel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Synchrotron and other beam backgrounds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Total estimation 600 Gb/s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Require front end data filtering by FPGA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/>
              <a:t>Close to electron beam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As close as possible to beam to maximize acceptance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Not too close to introduce beam impedance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/>
              <a:t>Reconstruction through magnets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Dipole and quadrupoles before detectors.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Machine learning to reconstruct initial momentum from track.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EB16BB-5573-1C1E-BBD0-0DD4BCFD7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7134" y="3192206"/>
            <a:ext cx="2383426" cy="17815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82BB01-870F-F8CD-62F8-C9D495112C94}"/>
              </a:ext>
            </a:extLst>
          </p:cNvPr>
          <p:cNvSpPr txBox="1"/>
          <p:nvPr/>
        </p:nvSpPr>
        <p:spPr>
          <a:xfrm>
            <a:off x="6131083" y="4837645"/>
            <a:ext cx="25218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Extends physics range of central detector</a:t>
            </a:r>
            <a:endParaRPr lang="en-GB" sz="1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6A08F3-3BFB-69E7-2C41-AB22F895C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3143" y="906489"/>
            <a:ext cx="2817263" cy="21140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6F5E88-2AFA-CC52-8A06-E20F3AAEE6BD}"/>
              </a:ext>
            </a:extLst>
          </p:cNvPr>
          <p:cNvSpPr txBox="1"/>
          <p:nvPr/>
        </p:nvSpPr>
        <p:spPr>
          <a:xfrm>
            <a:off x="5913143" y="2884206"/>
            <a:ext cx="2987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Rate Distribution of Bremsstrahlung and DIS scattered electrons</a:t>
            </a:r>
            <a:endParaRPr lang="en-GB" sz="10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24F5899-446E-B19D-2462-62552DD2619E}"/>
              </a:ext>
            </a:extLst>
          </p:cNvPr>
          <p:cNvSpPr txBox="1">
            <a:spLocks/>
          </p:cNvSpPr>
          <p:nvPr/>
        </p:nvSpPr>
        <p:spPr>
          <a:xfrm>
            <a:off x="1144335" y="113830"/>
            <a:ext cx="6855329" cy="485938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US" kern="0" dirty="0"/>
              <a:t>Timepix4 Tracker for the </a:t>
            </a:r>
            <a:r>
              <a:rPr lang="en-US" kern="0" dirty="0" err="1"/>
              <a:t>ePIC</a:t>
            </a:r>
            <a:r>
              <a:rPr lang="en-US" kern="0" dirty="0"/>
              <a:t> detector at the EIC </a:t>
            </a:r>
            <a:endParaRPr lang="en-GB" kern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A5D0D6-70F6-714B-3459-CD6DD66CBCE7}"/>
              </a:ext>
            </a:extLst>
          </p:cNvPr>
          <p:cNvSpPr txBox="1"/>
          <p:nvPr/>
        </p:nvSpPr>
        <p:spPr>
          <a:xfrm>
            <a:off x="41874" y="4760835"/>
            <a:ext cx="2898550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Slide courtesy of D. </a:t>
            </a:r>
            <a:r>
              <a:rPr lang="en-GB" sz="1600" dirty="0" err="1"/>
              <a:t>Manueski</a:t>
            </a:r>
            <a:endParaRPr lang="en-GB" sz="1600" dirty="0"/>
          </a:p>
        </p:txBody>
      </p:sp>
      <p:pic>
        <p:nvPicPr>
          <p:cNvPr id="13" name="Picture 12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C22001F5-551E-FE70-4D60-56F75364DE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923" y="4755033"/>
            <a:ext cx="947076" cy="29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5543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DC75A-16D1-E652-35B5-D6FCA4762D1C}"/>
              </a:ext>
            </a:extLst>
          </p:cNvPr>
          <p:cNvSpPr txBox="1">
            <a:spLocks/>
          </p:cNvSpPr>
          <p:nvPr/>
        </p:nvSpPr>
        <p:spPr>
          <a:xfrm>
            <a:off x="885825" y="152235"/>
            <a:ext cx="7450137" cy="52738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sz="2400" kern="0" dirty="0"/>
              <a:t>Some personal observations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53911B-16F1-1470-D328-72E172B98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795" y="805120"/>
            <a:ext cx="2997200" cy="3632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7BE9230-92EA-BB53-DA7F-4447B28008ED}"/>
              </a:ext>
            </a:extLst>
          </p:cNvPr>
          <p:cNvSpPr txBox="1"/>
          <p:nvPr/>
        </p:nvSpPr>
        <p:spPr>
          <a:xfrm>
            <a:off x="6453309" y="4247584"/>
            <a:ext cx="1959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+mn-lt"/>
                <a:cs typeface="Calibri" panose="020F0502020204030204" pitchFamily="34" charset="0"/>
              </a:rPr>
              <a:t>Philippe Starck</a:t>
            </a:r>
          </a:p>
          <a:p>
            <a:r>
              <a:rPr lang="en-GB" sz="1200" b="0" i="0" u="none" strike="noStrike" dirty="0">
                <a:solidFill>
                  <a:srgbClr val="1B1B1D"/>
                </a:solidFill>
                <a:effectLst/>
                <a:latin typeface="+mn-lt"/>
                <a:cs typeface="Calibri" panose="020F0502020204030204" pitchFamily="34" charset="0"/>
              </a:rPr>
              <a:t>Juicy Salif citrus squeezer</a:t>
            </a:r>
          </a:p>
          <a:p>
            <a:pPr algn="ctr"/>
            <a:r>
              <a:rPr lang="en-GB" sz="1200" dirty="0">
                <a:latin typeface="+mn-lt"/>
                <a:cs typeface="Calibri" panose="020F0502020204030204" pitchFamily="34" charset="0"/>
              </a:rPr>
              <a:t>Finnish Design Shop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993695-E521-15B8-B016-0878CE67FA6D}"/>
              </a:ext>
            </a:extLst>
          </p:cNvPr>
          <p:cNvSpPr txBox="1"/>
          <p:nvPr/>
        </p:nvSpPr>
        <p:spPr>
          <a:xfrm>
            <a:off x="891988" y="938550"/>
            <a:ext cx="5904125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Some compare High Energy Physics with a famous Italian design: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Beautiful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Expensive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But almost completely useless </a:t>
            </a:r>
          </a:p>
          <a:p>
            <a:pPr marL="342900" indent="-342900">
              <a:buFontTx/>
              <a:buChar char="-"/>
            </a:pPr>
            <a:endParaRPr lang="en-GB" sz="1400" dirty="0"/>
          </a:p>
          <a:p>
            <a:r>
              <a:rPr lang="en-GB" sz="1400" dirty="0"/>
              <a:t>With the Medipix Collaborations we have demonstrated that the pursuit of advanced detector readout concepts can impact many other areas of science</a:t>
            </a:r>
          </a:p>
          <a:p>
            <a:endParaRPr lang="en-GB" sz="1400" dirty="0"/>
          </a:p>
          <a:p>
            <a:r>
              <a:rPr lang="en-GB" sz="1400" dirty="0"/>
              <a:t>But some elements are required: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Individual and collective imagination/vision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A willingness to pool ideas and resources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Openness to the requirements of others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Highly skilled engineers 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Access to leading edge processes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Organisation, tenacity, patience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Fair and workable licensing</a:t>
            </a:r>
          </a:p>
        </p:txBody>
      </p:sp>
    </p:spTree>
    <p:extLst>
      <p:ext uri="{BB962C8B-B14F-4D97-AF65-F5344CB8AC3E}">
        <p14:creationId xmlns:p14="http://schemas.microsoft.com/office/powerpoint/2010/main" val="371314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C4449E-C43B-657D-9387-FB3A66D26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0335"/>
            <a:ext cx="7467600" cy="3886200"/>
          </a:xfrm>
        </p:spPr>
        <p:txBody>
          <a:bodyPr/>
          <a:lstStyle/>
          <a:p>
            <a:r>
              <a:rPr lang="en-GB" b="0" dirty="0">
                <a:solidFill>
                  <a:schemeClr val="tx1"/>
                </a:solidFill>
              </a:rPr>
              <a:t>Thanks to all of you (and also those not present) for the continuing, friendly and enthusiastic collaboration over the last years. Our team was boosted morally by each collaboration meeting </a:t>
            </a:r>
          </a:p>
          <a:p>
            <a:endParaRPr lang="en-GB" b="0" dirty="0">
              <a:solidFill>
                <a:schemeClr val="tx1"/>
              </a:solidFill>
            </a:endParaRPr>
          </a:p>
          <a:p>
            <a:r>
              <a:rPr lang="en-GB" b="0" dirty="0">
                <a:solidFill>
                  <a:schemeClr val="tx1"/>
                </a:solidFill>
              </a:rPr>
              <a:t>Thanks to all those at CERN (esp. in EP and KT) who supported our team and kept us going in spite of sometimes challenging circumstances </a:t>
            </a:r>
          </a:p>
          <a:p>
            <a:pPr marL="0" indent="0">
              <a:buNone/>
            </a:pPr>
            <a:endParaRPr lang="en-GB" b="0" dirty="0">
              <a:solidFill>
                <a:schemeClr val="tx1"/>
              </a:solidFill>
            </a:endParaRPr>
          </a:p>
          <a:p>
            <a:r>
              <a:rPr lang="en-GB" b="0" dirty="0">
                <a:solidFill>
                  <a:schemeClr val="tx1"/>
                </a:solidFill>
              </a:rPr>
              <a:t>Thanks also to our industrial partners who took a leap of faith to make our developments available to a wider community. You have been responsible for bringing our developments to the wider world</a:t>
            </a:r>
          </a:p>
          <a:p>
            <a:endParaRPr lang="en-GB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b="0" dirty="0">
              <a:solidFill>
                <a:schemeClr val="tx1"/>
              </a:solidFill>
            </a:endParaRPr>
          </a:p>
          <a:p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1A81B4F-C398-609A-6011-2724BB7A4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8153400" cy="708422"/>
          </a:xfrm>
        </p:spPr>
        <p:txBody>
          <a:bodyPr/>
          <a:lstStyle/>
          <a:p>
            <a:r>
              <a:rPr lang="en-GB" dirty="0"/>
              <a:t>And, finally..</a:t>
            </a:r>
          </a:p>
        </p:txBody>
      </p:sp>
    </p:spTree>
    <p:extLst>
      <p:ext uri="{BB962C8B-B14F-4D97-AF65-F5344CB8AC3E}">
        <p14:creationId xmlns:p14="http://schemas.microsoft.com/office/powerpoint/2010/main" val="162477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F29A0-4041-38B8-A8DD-479F67978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95" y="1"/>
            <a:ext cx="8298505" cy="708422"/>
          </a:xfrm>
        </p:spPr>
        <p:txBody>
          <a:bodyPr/>
          <a:lstStyle/>
          <a:p>
            <a:r>
              <a:rPr lang="en-GB" dirty="0"/>
              <a:t>Mouse skull</a:t>
            </a:r>
          </a:p>
        </p:txBody>
      </p:sp>
      <p:pic>
        <p:nvPicPr>
          <p:cNvPr id="4" name="Inhaltsplatzhalter 6" descr="bild_nagerschaedel_Log_27kV_Mag1.5x_Bias250V.png">
            <a:extLst>
              <a:ext uri="{FF2B5EF4-FFF2-40B4-BE49-F238E27FC236}">
                <a16:creationId xmlns:a16="http://schemas.microsoft.com/office/drawing/2014/main" id="{894FD7F9-3E8F-EF1E-9DF6-B09D28FD90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33" t="40395" r="20778"/>
          <a:stretch/>
        </p:blipFill>
        <p:spPr>
          <a:xfrm>
            <a:off x="424260" y="1006290"/>
            <a:ext cx="6858000" cy="3603025"/>
          </a:xfr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AD3D46F-A00E-7E51-33FA-0EB62C36D7FD}"/>
              </a:ext>
            </a:extLst>
          </p:cNvPr>
          <p:cNvGrpSpPr/>
          <p:nvPr/>
        </p:nvGrpSpPr>
        <p:grpSpPr>
          <a:xfrm>
            <a:off x="1805" y="4376785"/>
            <a:ext cx="6858000" cy="1110854"/>
            <a:chOff x="1805" y="5886920"/>
            <a:chExt cx="9144000" cy="1481138"/>
          </a:xfrm>
        </p:grpSpPr>
        <p:pic>
          <p:nvPicPr>
            <p:cNvPr id="8" name="Picture 20" descr="Bild1b">
              <a:extLst>
                <a:ext uri="{FF2B5EF4-FFF2-40B4-BE49-F238E27FC236}">
                  <a16:creationId xmlns:a16="http://schemas.microsoft.com/office/drawing/2014/main" id="{3763165B-421E-E4D3-2CD6-822B6B4082C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346" r="-82346"/>
            <a:stretch/>
          </p:blipFill>
          <p:spPr bwMode="auto">
            <a:xfrm>
              <a:off x="1805" y="5886920"/>
              <a:ext cx="9144000" cy="148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611915A-A4F6-7CCB-990E-89ED1FDA6EE4}"/>
                </a:ext>
              </a:extLst>
            </p:cNvPr>
            <p:cNvSpPr txBox="1"/>
            <p:nvPr/>
          </p:nvSpPr>
          <p:spPr>
            <a:xfrm>
              <a:off x="1669529" y="6245367"/>
              <a:ext cx="386259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/>
                <a:t>Medipix3RX images: S. </a:t>
              </a:r>
              <a:r>
                <a:rPr lang="en-GB" sz="1350" dirty="0"/>
                <a:t>Procz et al.</a:t>
              </a:r>
            </a:p>
          </p:txBody>
        </p:sp>
      </p:grpSp>
      <p:sp>
        <p:nvSpPr>
          <p:cNvPr id="11" name="Text Box 16">
            <a:extLst>
              <a:ext uri="{FF2B5EF4-FFF2-40B4-BE49-F238E27FC236}">
                <a16:creationId xmlns:a16="http://schemas.microsoft.com/office/drawing/2014/main" id="{5F00ABC5-CD11-8183-C0FA-EBE3E3215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160" y="1933113"/>
            <a:ext cx="2304256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ts val="0"/>
              </a:spcBef>
            </a:pPr>
            <a:r>
              <a:rPr lang="de-DE" sz="1600" dirty="0"/>
              <a:t>Medipix3 </a:t>
            </a:r>
          </a:p>
          <a:p>
            <a:pPr eaLnBrk="1" hangingPunct="1">
              <a:spcBef>
                <a:spcPts val="0"/>
              </a:spcBef>
            </a:pPr>
            <a:r>
              <a:rPr lang="de-DE" sz="1600" dirty="0"/>
              <a:t>X-</a:t>
            </a:r>
            <a:r>
              <a:rPr lang="de-DE" sz="1600" dirty="0" err="1"/>
              <a:t>ray</a:t>
            </a:r>
            <a:r>
              <a:rPr lang="de-DE" sz="1600" dirty="0"/>
              <a:t> </a:t>
            </a:r>
            <a:r>
              <a:rPr lang="de-DE" sz="1600" dirty="0" err="1"/>
              <a:t>tube</a:t>
            </a:r>
            <a:r>
              <a:rPr lang="de-DE" sz="1600" dirty="0"/>
              <a:t> 25kVp</a:t>
            </a:r>
          </a:p>
          <a:p>
            <a:pPr eaLnBrk="1" hangingPunct="1">
              <a:spcBef>
                <a:spcPts val="0"/>
              </a:spcBef>
            </a:pPr>
            <a:r>
              <a:rPr lang="de-DE" sz="1600" dirty="0"/>
              <a:t>8 x 6 </a:t>
            </a:r>
            <a:r>
              <a:rPr lang="de-DE" sz="1600" dirty="0" err="1"/>
              <a:t>tiles</a:t>
            </a:r>
            <a:endParaRPr lang="de-DE" sz="1600" dirty="0"/>
          </a:p>
          <a:p>
            <a:pPr algn="l" eaLnBrk="1" hangingPunct="1">
              <a:spcBef>
                <a:spcPts val="0"/>
              </a:spcBef>
            </a:pPr>
            <a:r>
              <a:rPr lang="de-DE" sz="1600" dirty="0"/>
              <a:t>500</a:t>
            </a:r>
            <a:r>
              <a:rPr lang="de-DE" sz="1600" dirty="0">
                <a:latin typeface="Symbol" pitchFamily="2" charset="2"/>
              </a:rPr>
              <a:t>m</a:t>
            </a:r>
            <a:r>
              <a:rPr lang="de-DE" sz="1600" dirty="0"/>
              <a:t>m </a:t>
            </a:r>
            <a:r>
              <a:rPr lang="de-DE" sz="1600" dirty="0" err="1"/>
              <a:t>GaAs</a:t>
            </a:r>
            <a:endParaRPr lang="de-DE" sz="1600" dirty="0"/>
          </a:p>
          <a:p>
            <a:pPr eaLnBrk="1" hangingPunct="1">
              <a:spcBef>
                <a:spcPts val="0"/>
              </a:spcBef>
            </a:pPr>
            <a:r>
              <a:rPr lang="de-DE" sz="1600" dirty="0"/>
              <a:t>Bias: -200 V </a:t>
            </a:r>
          </a:p>
          <a:p>
            <a:pPr algn="l" eaLnBrk="1" hangingPunct="1">
              <a:spcBef>
                <a:spcPts val="0"/>
              </a:spcBef>
            </a:pPr>
            <a:r>
              <a:rPr lang="de-DE" sz="1600" dirty="0"/>
              <a:t>SPM 24-Bit</a:t>
            </a:r>
          </a:p>
          <a:p>
            <a:pPr algn="l" eaLnBrk="1" hangingPunct="1">
              <a:spcBef>
                <a:spcPts val="0"/>
              </a:spcBef>
            </a:pPr>
            <a:r>
              <a:rPr lang="de-DE" sz="1600" dirty="0"/>
              <a:t>TH0 6 keV</a:t>
            </a:r>
          </a:p>
          <a:p>
            <a:pPr algn="l" eaLnBrk="1" hangingPunct="1">
              <a:spcBef>
                <a:spcPts val="0"/>
              </a:spcBef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16577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27A63-6FD9-DB49-C71C-9FC7DE2C8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00" y="1"/>
            <a:ext cx="8260100" cy="708422"/>
          </a:xfrm>
        </p:spPr>
        <p:txBody>
          <a:bodyPr/>
          <a:lstStyle/>
          <a:p>
            <a:r>
              <a:rPr lang="en-GB" dirty="0"/>
              <a:t>SD Card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6C60378-D988-1036-9048-7E00B3C6A8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970" y="788230"/>
            <a:ext cx="4261759" cy="3588556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7DDB05E-413C-549F-20DF-867F9877320E}"/>
              </a:ext>
            </a:extLst>
          </p:cNvPr>
          <p:cNvGrpSpPr/>
          <p:nvPr/>
        </p:nvGrpSpPr>
        <p:grpSpPr>
          <a:xfrm>
            <a:off x="1805" y="4376785"/>
            <a:ext cx="6858000" cy="1110854"/>
            <a:chOff x="1805" y="5886920"/>
            <a:chExt cx="9144000" cy="1481138"/>
          </a:xfrm>
        </p:grpSpPr>
        <p:pic>
          <p:nvPicPr>
            <p:cNvPr id="6" name="Picture 20" descr="Bild1b">
              <a:extLst>
                <a:ext uri="{FF2B5EF4-FFF2-40B4-BE49-F238E27FC236}">
                  <a16:creationId xmlns:a16="http://schemas.microsoft.com/office/drawing/2014/main" id="{2DBA42B8-413F-9326-D40E-CF46989FE66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346" r="-82346"/>
            <a:stretch/>
          </p:blipFill>
          <p:spPr bwMode="auto">
            <a:xfrm>
              <a:off x="1805" y="5886920"/>
              <a:ext cx="9144000" cy="148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4141E9-381A-FA5D-068D-73202B154FDA}"/>
                </a:ext>
              </a:extLst>
            </p:cNvPr>
            <p:cNvSpPr txBox="1"/>
            <p:nvPr/>
          </p:nvSpPr>
          <p:spPr>
            <a:xfrm>
              <a:off x="1669529" y="6245367"/>
              <a:ext cx="386259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/>
                <a:t>Medipix3RX images: S. </a:t>
              </a:r>
              <a:r>
                <a:rPr lang="en-GB" sz="1350" dirty="0"/>
                <a:t>Procz et al.</a:t>
              </a:r>
            </a:p>
          </p:txBody>
        </p:sp>
      </p:grpSp>
      <p:sp>
        <p:nvSpPr>
          <p:cNvPr id="8" name="Text Box 16">
            <a:extLst>
              <a:ext uri="{FF2B5EF4-FFF2-40B4-BE49-F238E27FC236}">
                <a16:creationId xmlns:a16="http://schemas.microsoft.com/office/drawing/2014/main" id="{9786E1B0-19AE-7146-011C-9FE4900A1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0714" y="1576992"/>
            <a:ext cx="2304256" cy="255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9pPr>
          </a:lstStyle>
          <a:p>
            <a:pPr algn="l" eaLnBrk="1" hangingPunct="1">
              <a:lnSpc>
                <a:spcPct val="0"/>
              </a:lnSpc>
              <a:spcBef>
                <a:spcPct val="50000"/>
              </a:spcBef>
            </a:pPr>
            <a:r>
              <a:rPr lang="de-DE" sz="1600" b="1" dirty="0"/>
              <a:t>CF </a:t>
            </a:r>
            <a:r>
              <a:rPr lang="de-DE" sz="1600" b="1" dirty="0" err="1"/>
              <a:t>card</a:t>
            </a:r>
            <a:endParaRPr lang="de-DE" sz="1600" b="1" dirty="0"/>
          </a:p>
          <a:p>
            <a:pPr algn="l" eaLnBrk="1" hangingPunct="1">
              <a:spcBef>
                <a:spcPts val="0"/>
              </a:spcBef>
            </a:pPr>
            <a:endParaRPr lang="de-DE" sz="1600" dirty="0"/>
          </a:p>
          <a:p>
            <a:pPr algn="l" eaLnBrk="1" hangingPunct="1">
              <a:spcBef>
                <a:spcPts val="0"/>
              </a:spcBef>
            </a:pPr>
            <a:r>
              <a:rPr lang="de-DE" sz="1600" dirty="0"/>
              <a:t>Medipix3</a:t>
            </a:r>
          </a:p>
          <a:p>
            <a:pPr algn="l" eaLnBrk="1" hangingPunct="1">
              <a:spcBef>
                <a:spcPts val="0"/>
              </a:spcBef>
            </a:pPr>
            <a:endParaRPr lang="de-DE" sz="1600" dirty="0"/>
          </a:p>
          <a:p>
            <a:pPr algn="l" eaLnBrk="1" hangingPunct="1">
              <a:spcBef>
                <a:spcPts val="0"/>
              </a:spcBef>
            </a:pPr>
            <a:r>
              <a:rPr lang="de-DE" sz="1600" dirty="0"/>
              <a:t>Width: 42.8 mm</a:t>
            </a:r>
          </a:p>
          <a:p>
            <a:pPr algn="l" eaLnBrk="1" hangingPunct="1">
              <a:spcBef>
                <a:spcPts val="0"/>
              </a:spcBef>
            </a:pPr>
            <a:r>
              <a:rPr lang="de-DE" sz="1600" dirty="0"/>
              <a:t>Mag. 1.74x</a:t>
            </a:r>
          </a:p>
          <a:p>
            <a:pPr eaLnBrk="1" hangingPunct="1">
              <a:spcBef>
                <a:spcPts val="0"/>
              </a:spcBef>
            </a:pPr>
            <a:r>
              <a:rPr lang="de-DE" sz="1600" dirty="0" err="1"/>
              <a:t>CdTe</a:t>
            </a:r>
            <a:r>
              <a:rPr lang="de-DE" sz="1600" dirty="0"/>
              <a:t> 1mm </a:t>
            </a:r>
          </a:p>
          <a:p>
            <a:pPr algn="l" eaLnBrk="1" hangingPunct="1">
              <a:spcBef>
                <a:spcPts val="0"/>
              </a:spcBef>
            </a:pPr>
            <a:r>
              <a:rPr lang="de-DE" sz="1600" dirty="0"/>
              <a:t>Bias: -290 V</a:t>
            </a:r>
          </a:p>
          <a:p>
            <a:pPr algn="l" eaLnBrk="1" hangingPunct="1">
              <a:spcBef>
                <a:spcPts val="0"/>
              </a:spcBef>
            </a:pPr>
            <a:endParaRPr lang="de-DE" sz="1600" dirty="0"/>
          </a:p>
          <a:p>
            <a:pPr algn="l" eaLnBrk="1" hangingPunct="1">
              <a:spcBef>
                <a:spcPts val="0"/>
              </a:spcBef>
            </a:pPr>
            <a:r>
              <a:rPr lang="de-DE" sz="1600" dirty="0"/>
              <a:t>SPM 24-Bit</a:t>
            </a:r>
          </a:p>
          <a:p>
            <a:pPr algn="l" eaLnBrk="1" hangingPunct="1">
              <a:spcBef>
                <a:spcPts val="0"/>
              </a:spcBef>
            </a:pPr>
            <a:r>
              <a:rPr lang="de-DE" sz="1600" dirty="0"/>
              <a:t>8x7 </a:t>
            </a:r>
            <a:r>
              <a:rPr lang="de-DE" sz="1600" dirty="0" err="1"/>
              <a:t>tiles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2015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220000" y="2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ME2b 0 HM 0 HS 0_1.035 FS 0_0.04_Bildperfekt_bf2_LIN_slm500_slf16000_blume2b_.txt_dusk_0       0.35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776" y="786480"/>
            <a:ext cx="3241598" cy="432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5825" y="123432"/>
            <a:ext cx="74032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solidFill>
                  <a:srgbClr val="17375E"/>
                </a:solidFill>
                <a:latin typeface="+mj-lt"/>
              </a:rPr>
              <a:t>Thank you for your attention!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05" y="4376785"/>
            <a:ext cx="6858000" cy="1110854"/>
            <a:chOff x="1805" y="5886920"/>
            <a:chExt cx="9144000" cy="1481138"/>
          </a:xfrm>
        </p:grpSpPr>
        <p:pic>
          <p:nvPicPr>
            <p:cNvPr id="4" name="Picture 20" descr="Bild1b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346" r="-82346"/>
            <a:stretch/>
          </p:blipFill>
          <p:spPr bwMode="auto">
            <a:xfrm>
              <a:off x="1805" y="5886920"/>
              <a:ext cx="9144000" cy="148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669529" y="6245367"/>
              <a:ext cx="386259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/>
                <a:t>Medipix3RX images: S. </a:t>
              </a:r>
              <a:r>
                <a:rPr lang="en-GB" sz="1350" dirty="0"/>
                <a:t>Procz et al.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450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E1CDAC-1883-1117-F6D0-7B73CFD0F356}"/>
              </a:ext>
            </a:extLst>
          </p:cNvPr>
          <p:cNvSpPr txBox="1"/>
          <p:nvPr/>
        </p:nvSpPr>
        <p:spPr>
          <a:xfrm>
            <a:off x="885825" y="123432"/>
            <a:ext cx="74032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solidFill>
                  <a:srgbClr val="17375E"/>
                </a:solidFill>
                <a:latin typeface="+mj-lt"/>
              </a:rPr>
              <a:t>Bibliography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EC028F6-3ED0-DBDE-863C-81D4981B9E00}"/>
              </a:ext>
            </a:extLst>
          </p:cNvPr>
          <p:cNvSpPr txBox="1"/>
          <p:nvPr/>
        </p:nvSpPr>
        <p:spPr>
          <a:xfrm>
            <a:off x="539475" y="883984"/>
            <a:ext cx="6096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latin typeface="+mn-lt"/>
              </a:rPr>
              <a:t>https://www.nature.com/commsmat </a:t>
            </a:r>
          </a:p>
          <a:p>
            <a:endParaRPr lang="en-US" sz="1000" b="1" dirty="0">
              <a:latin typeface="+mn-lt"/>
            </a:endParaRPr>
          </a:p>
          <a:p>
            <a:r>
              <a:rPr lang="en-US" sz="1000" b="1" dirty="0">
                <a:latin typeface="+mn-lt"/>
              </a:rPr>
              <a:t>Ptychographic X-ray computed tomography of porous membranes with nanoscale resolution</a:t>
            </a:r>
          </a:p>
          <a:p>
            <a:r>
              <a:rPr lang="pt-BR" sz="1000" b="0" i="0" dirty="0" err="1">
                <a:solidFill>
                  <a:srgbClr val="222222"/>
                </a:solidFill>
                <a:effectLst/>
                <a:latin typeface="+mn-lt"/>
              </a:rPr>
              <a:t>Górecki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, R., Polo, C.C., Kalile, T.A. </a:t>
            </a:r>
            <a:r>
              <a:rPr lang="pt-BR" sz="1000" b="0" i="1" dirty="0">
                <a:solidFill>
                  <a:srgbClr val="222222"/>
                </a:solidFill>
                <a:effectLst/>
                <a:latin typeface="+mn-lt"/>
              </a:rPr>
              <a:t>et al.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 </a:t>
            </a:r>
            <a:r>
              <a:rPr lang="pt-BR" sz="1000" b="0" i="0" dirty="0" err="1">
                <a:solidFill>
                  <a:srgbClr val="222222"/>
                </a:solidFill>
                <a:effectLst/>
                <a:latin typeface="+mn-lt"/>
              </a:rPr>
              <a:t>Ptychographic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 X-</a:t>
            </a:r>
            <a:r>
              <a:rPr lang="pt-BR" sz="1000" b="0" i="0" dirty="0" err="1">
                <a:solidFill>
                  <a:srgbClr val="222222"/>
                </a:solidFill>
                <a:effectLst/>
                <a:latin typeface="+mn-lt"/>
              </a:rPr>
              <a:t>ray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 </a:t>
            </a:r>
            <a:r>
              <a:rPr lang="pt-BR" sz="1000" b="0" i="0" dirty="0" err="1">
                <a:solidFill>
                  <a:srgbClr val="222222"/>
                </a:solidFill>
                <a:effectLst/>
                <a:latin typeface="+mn-lt"/>
              </a:rPr>
              <a:t>computed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 </a:t>
            </a:r>
            <a:r>
              <a:rPr lang="pt-BR" sz="1000" b="0" i="0" dirty="0" err="1">
                <a:solidFill>
                  <a:srgbClr val="222222"/>
                </a:solidFill>
                <a:effectLst/>
                <a:latin typeface="+mn-lt"/>
              </a:rPr>
              <a:t>tomography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 </a:t>
            </a:r>
            <a:r>
              <a:rPr lang="pt-BR" sz="1000" b="0" i="0" dirty="0" err="1">
                <a:solidFill>
                  <a:srgbClr val="222222"/>
                </a:solidFill>
                <a:effectLst/>
                <a:latin typeface="+mn-lt"/>
              </a:rPr>
              <a:t>of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 </a:t>
            </a:r>
            <a:r>
              <a:rPr lang="pt-BR" sz="1000" b="0" i="0" dirty="0" err="1">
                <a:solidFill>
                  <a:srgbClr val="222222"/>
                </a:solidFill>
                <a:effectLst/>
                <a:latin typeface="+mn-lt"/>
              </a:rPr>
              <a:t>porous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 </a:t>
            </a:r>
            <a:r>
              <a:rPr lang="pt-BR" sz="1000" b="0" i="0" dirty="0" err="1">
                <a:solidFill>
                  <a:srgbClr val="222222"/>
                </a:solidFill>
                <a:effectLst/>
                <a:latin typeface="+mn-lt"/>
              </a:rPr>
              <a:t>membranes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 </a:t>
            </a:r>
            <a:r>
              <a:rPr lang="pt-BR" sz="1000" b="0" i="0" dirty="0" err="1">
                <a:solidFill>
                  <a:srgbClr val="222222"/>
                </a:solidFill>
                <a:effectLst/>
                <a:latin typeface="+mn-lt"/>
              </a:rPr>
              <a:t>with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 </a:t>
            </a:r>
            <a:r>
              <a:rPr lang="pt-BR" sz="1000" b="0" i="0" dirty="0" err="1">
                <a:solidFill>
                  <a:srgbClr val="222222"/>
                </a:solidFill>
                <a:effectLst/>
                <a:latin typeface="+mn-lt"/>
              </a:rPr>
              <a:t>nanoscale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 </a:t>
            </a:r>
            <a:r>
              <a:rPr lang="pt-BR" sz="1000" b="0" i="0" dirty="0" err="1">
                <a:solidFill>
                  <a:srgbClr val="222222"/>
                </a:solidFill>
                <a:effectLst/>
                <a:latin typeface="+mn-lt"/>
              </a:rPr>
              <a:t>resolution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. </a:t>
            </a:r>
            <a:r>
              <a:rPr lang="pt-BR" sz="1000" b="0" i="1" dirty="0" err="1">
                <a:solidFill>
                  <a:srgbClr val="222222"/>
                </a:solidFill>
                <a:effectLst/>
                <a:latin typeface="+mn-lt"/>
              </a:rPr>
              <a:t>Commun</a:t>
            </a:r>
            <a:r>
              <a:rPr lang="pt-BR" sz="1000" b="0" i="1" dirty="0">
                <a:solidFill>
                  <a:srgbClr val="222222"/>
                </a:solidFill>
                <a:effectLst/>
                <a:latin typeface="+mn-lt"/>
              </a:rPr>
              <a:t> Mater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 </a:t>
            </a:r>
            <a:r>
              <a:rPr lang="pt-BR" sz="1000" b="1" i="0" dirty="0">
                <a:solidFill>
                  <a:srgbClr val="222222"/>
                </a:solidFill>
                <a:effectLst/>
                <a:latin typeface="+mn-lt"/>
              </a:rPr>
              <a:t>4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, 68 (2023).</a:t>
            </a:r>
          </a:p>
          <a:p>
            <a:endParaRPr lang="pt-BR" sz="1000" dirty="0">
              <a:solidFill>
                <a:srgbClr val="222222"/>
              </a:solidFill>
              <a:latin typeface="+mn-lt"/>
            </a:endParaRPr>
          </a:p>
          <a:p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</a:rPr>
              <a:t> </a:t>
            </a:r>
            <a:r>
              <a:rPr lang="pt-BR" sz="1000" b="0" i="0" dirty="0">
                <a:solidFill>
                  <a:srgbClr val="222222"/>
                </a:solidFill>
                <a:effectLst/>
                <a:latin typeface="+mn-lt"/>
                <a:hlinkClick r:id="rId2"/>
              </a:rPr>
              <a:t>https://doi.org/10.1038/s43246-023-00396-x</a:t>
            </a:r>
            <a:endParaRPr lang="pt-BR" sz="1000" b="0" i="0" dirty="0">
              <a:solidFill>
                <a:srgbClr val="222222"/>
              </a:solidFill>
              <a:effectLst/>
              <a:latin typeface="+mn-lt"/>
            </a:endParaRPr>
          </a:p>
        </p:txBody>
      </p:sp>
      <p:grpSp>
        <p:nvGrpSpPr>
          <p:cNvPr id="4" name="Agrupar 10">
            <a:extLst>
              <a:ext uri="{FF2B5EF4-FFF2-40B4-BE49-F238E27FC236}">
                <a16:creationId xmlns:a16="http://schemas.microsoft.com/office/drawing/2014/main" id="{87619C2C-E41B-8A82-AF71-05E3956B2761}"/>
              </a:ext>
            </a:extLst>
          </p:cNvPr>
          <p:cNvGrpSpPr/>
          <p:nvPr/>
        </p:nvGrpSpPr>
        <p:grpSpPr>
          <a:xfrm>
            <a:off x="539475" y="2068955"/>
            <a:ext cx="7189264" cy="1117275"/>
            <a:chOff x="5002736" y="1115287"/>
            <a:chExt cx="7189264" cy="1117275"/>
          </a:xfrm>
        </p:grpSpPr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A9F72D6D-4924-9680-720D-D031542C4BF6}"/>
                </a:ext>
              </a:extLst>
            </p:cNvPr>
            <p:cNvSpPr txBox="1"/>
            <p:nvPr/>
          </p:nvSpPr>
          <p:spPr>
            <a:xfrm>
              <a:off x="5029749" y="1986341"/>
              <a:ext cx="3567619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sz="1000" b="0" i="0" u="none" strike="noStrike" dirty="0">
                  <a:solidFill>
                    <a:srgbClr val="3361B8"/>
                  </a:solidFill>
                  <a:effectLst/>
                  <a:hlinkClick r:id="rId3" tooltip="DOI URL"/>
                </a:rPr>
                <a:t>https://doi.org/10.1021/acs.nanolett.4c03662</a:t>
              </a:r>
              <a:endParaRPr lang="pt-BR" sz="1000" dirty="0"/>
            </a:p>
          </p:txBody>
        </p:sp>
        <p:pic>
          <p:nvPicPr>
            <p:cNvPr id="6" name="Imagem 9">
              <a:extLst>
                <a:ext uri="{FF2B5EF4-FFF2-40B4-BE49-F238E27FC236}">
                  <a16:creationId xmlns:a16="http://schemas.microsoft.com/office/drawing/2014/main" id="{C2BE979F-670D-49A3-2507-79678C9BD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02736" y="1115287"/>
              <a:ext cx="7189264" cy="871054"/>
            </a:xfrm>
            <a:prstGeom prst="rect">
              <a:avLst/>
            </a:prstGeom>
          </p:spPr>
        </p:pic>
      </p:grpSp>
      <p:grpSp>
        <p:nvGrpSpPr>
          <p:cNvPr id="7" name="Agrupar 16">
            <a:extLst>
              <a:ext uri="{FF2B5EF4-FFF2-40B4-BE49-F238E27FC236}">
                <a16:creationId xmlns:a16="http://schemas.microsoft.com/office/drawing/2014/main" id="{F9CC74C5-EF36-61BB-980E-DF25D0BCC2AB}"/>
              </a:ext>
            </a:extLst>
          </p:cNvPr>
          <p:cNvGrpSpPr/>
          <p:nvPr/>
        </p:nvGrpSpPr>
        <p:grpSpPr>
          <a:xfrm>
            <a:off x="719423" y="3294706"/>
            <a:ext cx="5252316" cy="1824180"/>
            <a:chOff x="6096000" y="1397432"/>
            <a:chExt cx="5252316" cy="1824180"/>
          </a:xfrm>
        </p:grpSpPr>
        <p:grpSp>
          <p:nvGrpSpPr>
            <p:cNvPr id="8" name="Group 8">
              <a:extLst>
                <a:ext uri="{FF2B5EF4-FFF2-40B4-BE49-F238E27FC236}">
                  <a16:creationId xmlns:a16="http://schemas.microsoft.com/office/drawing/2014/main" id="{2A9ED3C7-EC6C-7B41-B634-E7F726EA586F}"/>
                </a:ext>
              </a:extLst>
            </p:cNvPr>
            <p:cNvGrpSpPr/>
            <p:nvPr/>
          </p:nvGrpSpPr>
          <p:grpSpPr>
            <a:xfrm>
              <a:off x="6096000" y="1397432"/>
              <a:ext cx="5252316" cy="1450253"/>
              <a:chOff x="6494751" y="933595"/>
              <a:chExt cx="5702588" cy="1715798"/>
            </a:xfrm>
          </p:grpSpPr>
          <p:pic>
            <p:nvPicPr>
              <p:cNvPr id="10" name="Picture 9" descr="A close up of a text&#10;&#10;AI-generated content may be incorrect.">
                <a:extLst>
                  <a:ext uri="{FF2B5EF4-FFF2-40B4-BE49-F238E27FC236}">
                    <a16:creationId xmlns:a16="http://schemas.microsoft.com/office/drawing/2014/main" id="{51C36343-6BAE-01DA-C35F-538209B929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497493" y="1714788"/>
                <a:ext cx="5697105" cy="934605"/>
              </a:xfrm>
              <a:prstGeom prst="rect">
                <a:avLst/>
              </a:prstGeom>
            </p:spPr>
          </p:pic>
          <p:pic>
            <p:nvPicPr>
              <p:cNvPr id="11" name="Picture 6" descr="A blue surface with white lines&#10;&#10;AI-generated content may be incorrect.">
                <a:extLst>
                  <a:ext uri="{FF2B5EF4-FFF2-40B4-BE49-F238E27FC236}">
                    <a16:creationId xmlns:a16="http://schemas.microsoft.com/office/drawing/2014/main" id="{5BB7E851-8C9F-19D6-D417-F8B92452A9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94751" y="933595"/>
                <a:ext cx="5702588" cy="684357"/>
              </a:xfrm>
              <a:prstGeom prst="rect">
                <a:avLst/>
              </a:prstGeom>
            </p:spPr>
          </p:pic>
        </p:grpSp>
        <p:sp>
          <p:nvSpPr>
            <p:cNvPr id="9" name="CaixaDeTexto 15">
              <a:extLst>
                <a:ext uri="{FF2B5EF4-FFF2-40B4-BE49-F238E27FC236}">
                  <a16:creationId xmlns:a16="http://schemas.microsoft.com/office/drawing/2014/main" id="{3827C46A-BD97-8E5E-586C-B1BD6EB855E9}"/>
                </a:ext>
              </a:extLst>
            </p:cNvPr>
            <p:cNvSpPr txBox="1"/>
            <p:nvPr/>
          </p:nvSpPr>
          <p:spPr>
            <a:xfrm>
              <a:off x="6096000" y="2975391"/>
              <a:ext cx="3823259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sz="1000" dirty="0">
                  <a:solidFill>
                    <a:schemeClr val="accent1"/>
                  </a:solidFill>
                </a:rPr>
                <a:t>DOI: 10.1103/PhysRevB.111.144103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9389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8">
            <a:extLst>
              <a:ext uri="{FF2B5EF4-FFF2-40B4-BE49-F238E27FC236}">
                <a16:creationId xmlns:a16="http://schemas.microsoft.com/office/drawing/2014/main" id="{8FD79168-ADB9-00B6-E5C8-6D882088C2DB}"/>
              </a:ext>
            </a:extLst>
          </p:cNvPr>
          <p:cNvSpPr txBox="1"/>
          <p:nvPr/>
        </p:nvSpPr>
        <p:spPr>
          <a:xfrm>
            <a:off x="616285" y="881930"/>
            <a:ext cx="71081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[1] </a:t>
            </a:r>
            <a:r>
              <a:rPr lang="en-GB" sz="11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A. G. Jarvis, H. A. </a:t>
            </a:r>
            <a:r>
              <a:rPr lang="en-GB" sz="11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Sparkes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, S. E.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Tallentire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, L. E. Hatcher, M. R. Warren, P. R. Raithby, D. R. Allan, A. C.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Whitwood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, M. C. R.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Cockett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, S. B.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Duckett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, J. L. Clark, I. J. S.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Fairlamb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CrystEngComm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2012, 14, 5564-5571.</a:t>
            </a:r>
            <a:endParaRPr lang="en-GB" sz="11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[2] 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Coppens et al.,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Chem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Commun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., 2004, 2144.</a:t>
            </a:r>
          </a:p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[3] 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M.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R..Warren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et al.,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Angew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. Chem., 2009, 121, 5821-5824</a:t>
            </a: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221CC16A-FC11-8C07-E5F0-40D4D6721DC8}"/>
              </a:ext>
            </a:extLst>
          </p:cNvPr>
          <p:cNvSpPr txBox="1"/>
          <p:nvPr/>
        </p:nvSpPr>
        <p:spPr>
          <a:xfrm>
            <a:off x="614955" y="1651371"/>
            <a:ext cx="7683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[1] </a:t>
            </a:r>
            <a:r>
              <a:rPr lang="en-GB" sz="14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Cormary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et al., </a:t>
            </a:r>
            <a:r>
              <a:rPr lang="en-GB" sz="14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Inorg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. Chem., 2012, </a:t>
            </a:r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51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, 7492-7501. </a:t>
            </a:r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[2] </a:t>
            </a:r>
            <a:r>
              <a:rPr lang="en-GB" sz="14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Schaniel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et al., Adv. Mat., 2007, </a:t>
            </a:r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19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, 723-726.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5CEA1D-D9AF-F6B6-17F7-98B3D9742490}"/>
              </a:ext>
            </a:extLst>
          </p:cNvPr>
          <p:cNvSpPr txBox="1"/>
          <p:nvPr/>
        </p:nvSpPr>
        <p:spPr>
          <a:xfrm>
            <a:off x="614955" y="2174590"/>
            <a:ext cx="818159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000" dirty="0">
                <a:effectLst/>
                <a:latin typeface="Times New Roman" panose="02020603050405020304" pitchFamily="18" charset="0"/>
              </a:rPr>
              <a:t>Tristan –a 10 Million Pixel Large Area Time Resolved Detector for Synchrotron use. </a:t>
            </a:r>
          </a:p>
          <a:p>
            <a:r>
              <a:rPr lang="en-GB" sz="1000" dirty="0">
                <a:effectLst/>
                <a:latin typeface="Times New Roman" panose="02020603050405020304" pitchFamily="18" charset="0"/>
              </a:rPr>
              <a:t>David Omar, Giulio </a:t>
            </a:r>
            <a:r>
              <a:rPr lang="en-GB" sz="1000" dirty="0" err="1">
                <a:effectLst/>
                <a:latin typeface="Times New Roman" panose="02020603050405020304" pitchFamily="18" charset="0"/>
              </a:rPr>
              <a:t>Crevatin</a:t>
            </a:r>
            <a:r>
              <a:rPr lang="en-GB" sz="1000" dirty="0">
                <a:effectLst/>
                <a:latin typeface="Times New Roman" panose="02020603050405020304" pitchFamily="18" charset="0"/>
              </a:rPr>
              <a:t>, Alan Greer, Ian </a:t>
            </a:r>
            <a:r>
              <a:rPr lang="en-GB" sz="1000" dirty="0" err="1">
                <a:effectLst/>
                <a:latin typeface="Times New Roman" panose="02020603050405020304" pitchFamily="18" charset="0"/>
              </a:rPr>
              <a:t>Horswell</a:t>
            </a:r>
            <a:r>
              <a:rPr lang="en-GB" sz="1000" dirty="0">
                <a:effectLst/>
                <a:latin typeface="Times New Roman" panose="02020603050405020304" pitchFamily="18" charset="0"/>
              </a:rPr>
              <a:t>, Jonathan Spiers, Richard Placket, Paul Booker, Gale Lockwood, Dan Beckett, Emily Galvin, John Lipp, Michelangelo Di Palo, Mark Warren, Scott Williams, and Nicola Tartoni1 </a:t>
            </a:r>
            <a:br>
              <a:rPr lang="en-GB" dirty="0"/>
            </a:br>
            <a:r>
              <a:rPr lang="en-GB" sz="1000" dirty="0"/>
              <a:t>DOI 10.1109/TNS.2022.3204064 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A9CA9D9A-8208-B393-3CDD-BD4D526E9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000" y="2770994"/>
            <a:ext cx="88201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CH" sz="140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J. Correa et al. (2024). </a:t>
            </a:r>
            <a:r>
              <a:rPr lang="en-US" altLang="en-CH" sz="1400" b="1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J. Synchrotron Rad. 31</a:t>
            </a:r>
            <a:r>
              <a:rPr lang="en-US" altLang="en-CH" sz="140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. https://doi.org/10.1107/S1600577524005319</a:t>
            </a:r>
          </a:p>
        </p:txBody>
      </p:sp>
      <p:sp>
        <p:nvSpPr>
          <p:cNvPr id="7" name="Text Box 11">
            <a:extLst>
              <a:ext uri="{FF2B5EF4-FFF2-40B4-BE49-F238E27FC236}">
                <a16:creationId xmlns:a16="http://schemas.microsoft.com/office/drawing/2014/main" id="{ED6C47E3-8241-4476-0569-79FC5A547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020" y="2990119"/>
            <a:ext cx="74549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9pPr>
          </a:lstStyle>
          <a:p>
            <a:pPr>
              <a:spcBef>
                <a:spcPts val="1200"/>
              </a:spcBef>
              <a:spcAft>
                <a:spcPts val="1000"/>
              </a:spcAft>
            </a:pPr>
            <a:r>
              <a:rPr lang="en-US" altLang="en-CH" sz="1400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Y. </a:t>
            </a:r>
            <a:r>
              <a:rPr lang="en-US" altLang="en-CH" sz="1400" dirty="0" err="1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Chushkin</a:t>
            </a:r>
            <a:r>
              <a:rPr lang="en-US" altLang="en-CH" sz="1400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 et al. (2025). </a:t>
            </a:r>
            <a:r>
              <a:rPr lang="en-US" altLang="en-CH" sz="1400" b="1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J. Synchrotron Rad. 32</a:t>
            </a:r>
            <a:r>
              <a:rPr lang="en-US" altLang="en-CH" sz="1400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 </a:t>
            </a:r>
            <a:r>
              <a:rPr lang="en-US" altLang="en-CH" sz="1400" dirty="0">
                <a:latin typeface="Calibri" panose="020F0502020204030204" pitchFamily="34" charset="0"/>
                <a:ea typeface="Linux Libertine O" charset="0"/>
                <a:cs typeface="Linux Libertine O" charset="0"/>
                <a:hlinkClick r:id="rId2"/>
              </a:rPr>
              <a:t>https://doi.org/10.1107/S1600577525006599</a:t>
            </a:r>
            <a:r>
              <a:rPr lang="en-US" altLang="en-CH" sz="1400" dirty="0">
                <a:latin typeface="Calibri" panose="020F0502020204030204" pitchFamily="34" charset="0"/>
                <a:ea typeface="Linux Libertine O" charset="0"/>
                <a:cs typeface="Linux Libertine O" charset="0"/>
              </a:rPr>
              <a:t> 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189DC701-54B7-B715-E047-60B0A9FCE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285" y="3183815"/>
            <a:ext cx="74549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A.S. Tremsin, J.V. Vallerga, "</a:t>
            </a:r>
            <a:r>
              <a:rPr kumimoji="0" lang="en-CH" altLang="en-CH" sz="1200" b="0" i="1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Unique capabilities and applications of Microchannel Plates detectors with Medipix/Timepix readout</a:t>
            </a:r>
            <a:r>
              <a:rPr kumimoji="0" lang="en-CH" altLang="en-CH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", Radiation Measurements </a:t>
            </a:r>
            <a:r>
              <a:rPr kumimoji="0" lang="en-CH" altLang="en-CH" sz="1200" b="1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130</a:t>
            </a:r>
            <a:r>
              <a:rPr kumimoji="0" lang="en-CH" altLang="en-CH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 (2020) 106228.</a:t>
            </a:r>
            <a:endParaRPr kumimoji="0" lang="en-CH" altLang="en-CH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200" b="0" i="0" u="none" strike="noStrike" cap="none" normalizeH="0" baseline="0" dirty="0">
                <a:ln>
                  <a:noFill/>
                </a:ln>
                <a:solidFill>
                  <a:srgbClr val="0078D4"/>
                </a:solidFill>
                <a:effectLst/>
                <a:latin typeface="Aptos" panose="020B0004020202020204" pitchFamily="34" charset="0"/>
                <a:hlinkClick r:id="rId3" tooltip="https://doi.org/10.1016/j.radmeas.2019.106228"/>
              </a:rPr>
              <a:t>https://doi.org/10.1016/j.radmeas.2019.106228</a:t>
            </a:r>
            <a:endParaRPr kumimoji="0" lang="en-CH" altLang="en-CH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 A.S. Tremsin, Y. Gao, A. Makinde, H.Z. Bilheux, J.C. Bilheux, K. An, T. Shinohara, K. Oikawa,</a:t>
            </a:r>
            <a:r>
              <a:rPr kumimoji="0" lang="en-CH" altLang="en-CH" sz="1200" b="0" i="1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 "Monitoring residual strain relaxation and preferred grain orientation of additively manufactured Inconel 625 by in-situ neutron imaging"</a:t>
            </a:r>
            <a:r>
              <a:rPr kumimoji="0" lang="en-CH" altLang="en-CH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Additive Manufacturing </a:t>
            </a:r>
            <a:r>
              <a:rPr kumimoji="0" lang="en-CH" altLang="en-CH" sz="1200" b="1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46</a:t>
            </a:r>
            <a:r>
              <a:rPr kumimoji="0" lang="en-CH" altLang="en-CH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(2021) 102130.</a:t>
            </a:r>
            <a:endParaRPr kumimoji="0" lang="en-CH" altLang="en-CH" sz="1200" b="0" i="0" u="none" strike="noStrike" cap="none" normalizeH="0" baseline="0" dirty="0">
              <a:ln>
                <a:noFill/>
              </a:ln>
              <a:solidFill>
                <a:srgbClr val="0078D4"/>
              </a:solidFill>
              <a:effectLst/>
              <a:latin typeface="Aptos" panose="020B0004020202020204" pitchFamily="34" charset="0"/>
              <a:hlinkClick r:id="rId4" tooltip="https://doi.org/10.1016/j.addma.2021.10213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200" b="0" i="0" u="none" strike="noStrike" cap="none" normalizeH="0" baseline="0" dirty="0">
                <a:ln>
                  <a:noFill/>
                </a:ln>
                <a:solidFill>
                  <a:srgbClr val="0078D4"/>
                </a:solidFill>
                <a:effectLst/>
                <a:latin typeface="Aptos" panose="020B0004020202020204" pitchFamily="34" charset="0"/>
                <a:hlinkClick r:id="rId4" tooltip="https://doi.org/10.1016/j.addma.2021.102130"/>
              </a:rPr>
              <a:t>https://doi.org/10.1016/j.addma.2021.102130</a:t>
            </a:r>
            <a:endParaRPr kumimoji="0" lang="en-CH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48623B-0EAA-1E8C-8165-A79A36C1ED52}"/>
              </a:ext>
            </a:extLst>
          </p:cNvPr>
          <p:cNvSpPr txBox="1"/>
          <p:nvPr/>
        </p:nvSpPr>
        <p:spPr>
          <a:xfrm>
            <a:off x="885825" y="123432"/>
            <a:ext cx="74032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solidFill>
                  <a:srgbClr val="17375E"/>
                </a:solidFill>
                <a:latin typeface="+mj-lt"/>
              </a:rPr>
              <a:t>Bibliography</a:t>
            </a:r>
          </a:p>
        </p:txBody>
      </p:sp>
    </p:spTree>
    <p:extLst>
      <p:ext uri="{BB962C8B-B14F-4D97-AF65-F5344CB8AC3E}">
        <p14:creationId xmlns:p14="http://schemas.microsoft.com/office/powerpoint/2010/main" val="24352294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07BA21-DB30-D5BE-F274-D53E5F500294}"/>
              </a:ext>
            </a:extLst>
          </p:cNvPr>
          <p:cNvSpPr txBox="1"/>
          <p:nvPr/>
        </p:nvSpPr>
        <p:spPr>
          <a:xfrm>
            <a:off x="1000335" y="805120"/>
            <a:ext cx="556872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000" i="1" dirty="0">
                <a:solidFill>
                  <a:srgbClr val="0D54A6"/>
                </a:solidFill>
                <a:effectLst/>
                <a:latin typeface="+mn-lt"/>
              </a:rPr>
              <a:t>https://</a:t>
            </a:r>
            <a:r>
              <a:rPr lang="en-GB" sz="1000" i="1" dirty="0" err="1">
                <a:solidFill>
                  <a:srgbClr val="0D54A6"/>
                </a:solidFill>
                <a:effectLst/>
                <a:latin typeface="+mn-lt"/>
              </a:rPr>
              <a:t>doi.org</a:t>
            </a:r>
            <a:r>
              <a:rPr lang="en-GB" sz="1000" i="1" dirty="0">
                <a:solidFill>
                  <a:srgbClr val="0D54A6"/>
                </a:solidFill>
                <a:effectLst/>
                <a:latin typeface="+mn-lt"/>
              </a:rPr>
              <a:t>/10.1021/acs.analchem.2c02870</a:t>
            </a:r>
            <a:endParaRPr lang="en-GB" sz="1000" dirty="0">
              <a:solidFill>
                <a:srgbClr val="0D54A6"/>
              </a:solidFill>
              <a:effectLst/>
              <a:latin typeface="+mn-lt"/>
            </a:endParaRPr>
          </a:p>
          <a:p>
            <a:pPr>
              <a:buNone/>
            </a:pPr>
            <a:r>
              <a:rPr lang="en-GB" sz="1000" i="1" dirty="0">
                <a:effectLst/>
                <a:latin typeface="+mn-lt"/>
              </a:rPr>
              <a:t>Anal. Chem. 2022, 94, 14652−14658</a:t>
            </a:r>
          </a:p>
          <a:p>
            <a:pPr>
              <a:buNone/>
            </a:pPr>
            <a:endParaRPr lang="en-GB" sz="1000" dirty="0">
              <a:effectLst/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067820-D23E-542F-2D75-F0E55BF948BF}"/>
              </a:ext>
            </a:extLst>
          </p:cNvPr>
          <p:cNvSpPr txBox="1"/>
          <p:nvPr/>
        </p:nvSpPr>
        <p:spPr>
          <a:xfrm>
            <a:off x="1000335" y="1150765"/>
            <a:ext cx="1664343" cy="53292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NÌM A535 (2004) 506-510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NIM A845 (2017) 233-235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000" b="0" i="0" u="none" strike="noStrike" kern="1200" dirty="0">
              <a:ln>
                <a:noFill/>
              </a:ln>
              <a:latin typeface="Arial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A3B832-F3FE-0BC4-5970-28DD682B04F4}"/>
              </a:ext>
            </a:extLst>
          </p:cNvPr>
          <p:cNvSpPr txBox="1"/>
          <p:nvPr/>
        </p:nvSpPr>
        <p:spPr>
          <a:xfrm>
            <a:off x="1000335" y="1458005"/>
            <a:ext cx="1728592" cy="53292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r>
              <a:rPr lang="en-US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TNS, 64, 5, 2017, pp 1159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r>
              <a:rPr lang="en-US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NIM A 1075 (2025) 170397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r>
              <a:rPr lang="en-US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FreeSans" pitchFamily="2"/>
              </a:rPr>
              <a:t>NIM A 1081 (2026) 170840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8086F3-7D64-20BC-E90B-7214BF1D529B}"/>
              </a:ext>
            </a:extLst>
          </p:cNvPr>
          <p:cNvSpPr txBox="1"/>
          <p:nvPr/>
        </p:nvSpPr>
        <p:spPr>
          <a:xfrm>
            <a:off x="885825" y="123432"/>
            <a:ext cx="74032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solidFill>
                  <a:srgbClr val="17375E"/>
                </a:solidFill>
                <a:latin typeface="+mj-lt"/>
              </a:rPr>
              <a:t>Bibliography</a:t>
            </a:r>
          </a:p>
        </p:txBody>
      </p:sp>
    </p:spTree>
    <p:extLst>
      <p:ext uri="{BB962C8B-B14F-4D97-AF65-F5344CB8AC3E}">
        <p14:creationId xmlns:p14="http://schemas.microsoft.com/office/powerpoint/2010/main" val="9342156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5FC27D-7F34-EEE9-B5E4-EBACADD88732}"/>
              </a:ext>
            </a:extLst>
          </p:cNvPr>
          <p:cNvSpPr txBox="1"/>
          <p:nvPr/>
        </p:nvSpPr>
        <p:spPr>
          <a:xfrm>
            <a:off x="3880710" y="2371695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448575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C8D04-61FE-D29D-D90E-F5235D170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"/>
            <a:ext cx="8305800" cy="708422"/>
          </a:xfrm>
        </p:spPr>
        <p:txBody>
          <a:bodyPr/>
          <a:lstStyle/>
          <a:p>
            <a:r>
              <a:rPr lang="en-GB" dirty="0"/>
              <a:t>Scopus search “</a:t>
            </a:r>
            <a:r>
              <a:rPr lang="en-GB" dirty="0" err="1"/>
              <a:t>medipix</a:t>
            </a:r>
            <a:r>
              <a:rPr lang="en-GB" dirty="0"/>
              <a:t>” OR “</a:t>
            </a:r>
            <a:r>
              <a:rPr lang="en-GB" dirty="0" err="1"/>
              <a:t>timepix</a:t>
            </a:r>
            <a:r>
              <a:rPr lang="en-GB" dirty="0"/>
              <a:t>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85270B-6220-E4C3-4251-734AC19D7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766715"/>
            <a:ext cx="7772400" cy="40115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35E3C9-4160-8F19-5CC7-8E51A1AC1C83}"/>
              </a:ext>
            </a:extLst>
          </p:cNvPr>
          <p:cNvSpPr txBox="1"/>
          <p:nvPr/>
        </p:nvSpPr>
        <p:spPr>
          <a:xfrm>
            <a:off x="5570530" y="4822320"/>
            <a:ext cx="2824812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Extracted from Scopus: 19</a:t>
            </a:r>
            <a:r>
              <a:rPr lang="en-GB" sz="1200" baseline="30000" dirty="0"/>
              <a:t>th</a:t>
            </a:r>
            <a:r>
              <a:rPr lang="en-GB" sz="1200" dirty="0"/>
              <a:t> Sept 2025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E02899A-1A34-472B-A5E0-4D9F1B0AB260}"/>
              </a:ext>
            </a:extLst>
          </p:cNvPr>
          <p:cNvSpPr/>
          <p:nvPr/>
        </p:nvSpPr>
        <p:spPr bwMode="auto">
          <a:xfrm>
            <a:off x="2344510" y="2418130"/>
            <a:ext cx="1497795" cy="30724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36368C4-2F03-CE93-E944-4C3DED484C15}"/>
              </a:ext>
            </a:extLst>
          </p:cNvPr>
          <p:cNvSpPr/>
          <p:nvPr/>
        </p:nvSpPr>
        <p:spPr bwMode="auto">
          <a:xfrm>
            <a:off x="2267700" y="3032611"/>
            <a:ext cx="6067990" cy="88331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AF9293-337E-7308-D9BB-2D3B1DE2DE57}"/>
              </a:ext>
            </a:extLst>
          </p:cNvPr>
          <p:cNvSpPr/>
          <p:nvPr/>
        </p:nvSpPr>
        <p:spPr bwMode="auto">
          <a:xfrm>
            <a:off x="2190889" y="1419599"/>
            <a:ext cx="2189085" cy="460861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79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1" animBg="1"/>
      <p:bldP spid="8" grpId="0" animBg="1"/>
      <p:bldP spid="8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D67AE-254B-FB07-B590-424B2FA21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80" y="1"/>
            <a:ext cx="8413720" cy="708422"/>
          </a:xfrm>
        </p:spPr>
        <p:txBody>
          <a:bodyPr/>
          <a:lstStyle/>
          <a:p>
            <a:r>
              <a:rPr lang="en-GB" dirty="0"/>
              <a:t>All publications - Author names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AEF9D1-6442-B0D3-2C31-93F89FD2CF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304"/>
          <a:stretch>
            <a:fillRect/>
          </a:stretch>
        </p:blipFill>
        <p:spPr>
          <a:xfrm>
            <a:off x="1806840" y="805120"/>
            <a:ext cx="5978296" cy="433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35544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43640-BB78-EF62-2BFD-67B0FAC89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690" y="1"/>
            <a:ext cx="8336910" cy="708422"/>
          </a:xfrm>
        </p:spPr>
        <p:txBody>
          <a:bodyPr/>
          <a:lstStyle/>
          <a:p>
            <a:r>
              <a:rPr lang="en-GB" dirty="0"/>
              <a:t>All publications - Affiliations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7A136E-C8E5-3C1F-1031-7D4279D6BF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386"/>
          <a:stretch>
            <a:fillRect/>
          </a:stretch>
        </p:blipFill>
        <p:spPr>
          <a:xfrm>
            <a:off x="1712246" y="843525"/>
            <a:ext cx="5719507" cy="414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94668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10098-BFA5-1829-5F57-9D729E46C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85" y="1"/>
            <a:ext cx="8375315" cy="708422"/>
          </a:xfrm>
        </p:spPr>
        <p:txBody>
          <a:bodyPr/>
          <a:lstStyle/>
          <a:p>
            <a:r>
              <a:rPr lang="en-GB" dirty="0"/>
              <a:t>All publications - Subject areas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AEFD4E-8362-E111-5D19-42CFC1C293D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898"/>
          <a:stretch>
            <a:fillRect/>
          </a:stretch>
        </p:blipFill>
        <p:spPr>
          <a:xfrm>
            <a:off x="1730030" y="790463"/>
            <a:ext cx="5942464" cy="433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310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B66B01-1B21-12E3-58DE-0DC027739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721146"/>
            <a:ext cx="7772400" cy="401156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4A3627F-E227-8C42-1624-AED9A5C9A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"/>
            <a:ext cx="8305800" cy="708422"/>
          </a:xfrm>
        </p:spPr>
        <p:txBody>
          <a:bodyPr/>
          <a:lstStyle/>
          <a:p>
            <a:r>
              <a:rPr lang="en-GB" dirty="0"/>
              <a:t>Scopus search “</a:t>
            </a:r>
            <a:r>
              <a:rPr lang="en-GB" dirty="0" err="1"/>
              <a:t>medipix</a:t>
            </a:r>
            <a:r>
              <a:rPr lang="en-GB" dirty="0"/>
              <a:t>” OR “</a:t>
            </a:r>
            <a:r>
              <a:rPr lang="en-GB" dirty="0" err="1"/>
              <a:t>timepix</a:t>
            </a:r>
            <a:r>
              <a:rPr lang="en-GB" dirty="0"/>
              <a:t>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4F0F1E-AAF8-407E-F3C9-85897E5DC905}"/>
              </a:ext>
            </a:extLst>
          </p:cNvPr>
          <p:cNvSpPr txBox="1"/>
          <p:nvPr/>
        </p:nvSpPr>
        <p:spPr>
          <a:xfrm>
            <a:off x="5570530" y="4822320"/>
            <a:ext cx="2824812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Extracted from Scopus: 19</a:t>
            </a:r>
            <a:r>
              <a:rPr lang="en-GB" sz="1200" baseline="30000" dirty="0"/>
              <a:t>th</a:t>
            </a:r>
            <a:r>
              <a:rPr lang="en-GB" sz="1200" dirty="0"/>
              <a:t> Sept 2025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144B4B8-3DFC-2CB4-AB84-6E1891A7BB20}"/>
              </a:ext>
            </a:extLst>
          </p:cNvPr>
          <p:cNvSpPr/>
          <p:nvPr/>
        </p:nvSpPr>
        <p:spPr bwMode="auto">
          <a:xfrm>
            <a:off x="2190889" y="1419599"/>
            <a:ext cx="2189085" cy="460861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A043DE7-BB41-187D-02A0-38B51EF41EA0}"/>
              </a:ext>
            </a:extLst>
          </p:cNvPr>
          <p:cNvSpPr/>
          <p:nvPr/>
        </p:nvSpPr>
        <p:spPr bwMode="auto">
          <a:xfrm>
            <a:off x="2344510" y="2418130"/>
            <a:ext cx="1497795" cy="30724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6F5035F-0FA4-7B69-CD71-71A662C56743}"/>
              </a:ext>
            </a:extLst>
          </p:cNvPr>
          <p:cNvSpPr/>
          <p:nvPr/>
        </p:nvSpPr>
        <p:spPr bwMode="auto">
          <a:xfrm>
            <a:off x="2267700" y="3032611"/>
            <a:ext cx="6067990" cy="88331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05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6B7535-E89C-41DF-7566-79F556F5F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7803EA9-2A72-DDED-1144-D389486CC5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75711"/>
              </p:ext>
            </p:extLst>
          </p:nvPr>
        </p:nvGraphicFramePr>
        <p:xfrm>
          <a:off x="117020" y="805120"/>
          <a:ext cx="8756340" cy="3920503"/>
        </p:xfrm>
        <a:graphic>
          <a:graphicData uri="http://schemas.openxmlformats.org/drawingml/2006/table">
            <a:tbl>
              <a:tblPr/>
              <a:tblGrid>
                <a:gridCol w="592333">
                  <a:extLst>
                    <a:ext uri="{9D8B030D-6E8A-4147-A177-3AD203B41FA5}">
                      <a16:colId xmlns:a16="http://schemas.microsoft.com/office/drawing/2014/main" val="3259978140"/>
                    </a:ext>
                  </a:extLst>
                </a:gridCol>
                <a:gridCol w="2057612">
                  <a:extLst>
                    <a:ext uri="{9D8B030D-6E8A-4147-A177-3AD203B41FA5}">
                      <a16:colId xmlns:a16="http://schemas.microsoft.com/office/drawing/2014/main" val="1607051844"/>
                    </a:ext>
                  </a:extLst>
                </a:gridCol>
                <a:gridCol w="2073870">
                  <a:extLst>
                    <a:ext uri="{9D8B030D-6E8A-4147-A177-3AD203B41FA5}">
                      <a16:colId xmlns:a16="http://schemas.microsoft.com/office/drawing/2014/main" val="233404855"/>
                    </a:ext>
                  </a:extLst>
                </a:gridCol>
                <a:gridCol w="307240">
                  <a:extLst>
                    <a:ext uri="{9D8B030D-6E8A-4147-A177-3AD203B41FA5}">
                      <a16:colId xmlns:a16="http://schemas.microsoft.com/office/drawing/2014/main" val="3750945650"/>
                    </a:ext>
                  </a:extLst>
                </a:gridCol>
                <a:gridCol w="1228960">
                  <a:extLst>
                    <a:ext uri="{9D8B030D-6E8A-4147-A177-3AD203B41FA5}">
                      <a16:colId xmlns:a16="http://schemas.microsoft.com/office/drawing/2014/main" val="900101327"/>
                    </a:ext>
                  </a:extLst>
                </a:gridCol>
                <a:gridCol w="422455">
                  <a:extLst>
                    <a:ext uri="{9D8B030D-6E8A-4147-A177-3AD203B41FA5}">
                      <a16:colId xmlns:a16="http://schemas.microsoft.com/office/drawing/2014/main" val="98668491"/>
                    </a:ext>
                  </a:extLst>
                </a:gridCol>
                <a:gridCol w="499265">
                  <a:extLst>
                    <a:ext uri="{9D8B030D-6E8A-4147-A177-3AD203B41FA5}">
                      <a16:colId xmlns:a16="http://schemas.microsoft.com/office/drawing/2014/main" val="1251439757"/>
                    </a:ext>
                  </a:extLst>
                </a:gridCol>
                <a:gridCol w="499265">
                  <a:extLst>
                    <a:ext uri="{9D8B030D-6E8A-4147-A177-3AD203B41FA5}">
                      <a16:colId xmlns:a16="http://schemas.microsoft.com/office/drawing/2014/main" val="3208731948"/>
                    </a:ext>
                  </a:extLst>
                </a:gridCol>
                <a:gridCol w="1075340">
                  <a:extLst>
                    <a:ext uri="{9D8B030D-6E8A-4147-A177-3AD203B41FA5}">
                      <a16:colId xmlns:a16="http://schemas.microsoft.com/office/drawing/2014/main" val="1778231016"/>
                    </a:ext>
                  </a:extLst>
                </a:gridCol>
              </a:tblGrid>
              <a:tr h="14404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Citations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Authors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Title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Year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Source title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Volume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Issue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Page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EID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445299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912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Llopart X.; Ballabriga R.; Campbell M.;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Tlustos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L.; Wong W.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Timepix, a 65k programmable pixel readout chip for arrival time, energy and/or photon counting measurements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2007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1-2 SPEC. ISS.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485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2-s2.0-35348817342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4988597"/>
                  </a:ext>
                </a:extLst>
              </a:tr>
              <a:tr h="46815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674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Llopart X.; Campbell M.;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Dinapoli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R.; San Segundo D.;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Pernigotti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E.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Medipix2: A 64-k pixel readout chip with 55-</a:t>
                      </a:r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μ</a:t>
                      </a: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 square elements working in single photon counting mode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2002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IEEE Transactions on Nuclear Science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49 I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2279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2-s2.0-0036815755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423569"/>
                  </a:ext>
                </a:extLst>
              </a:tr>
              <a:tr h="53767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463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Poikela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T.;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Plosila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J.; Westerlund T.; Campbell M.; Gaspari M.D.; Llopart X.; Gromov V.;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Kluit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R.;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Beuzekom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M.V.;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Zappon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F.; Zivkovic V.; Brezina C.; Desch K.; Fu Y.; Kruth A.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Timepix3: A 65K channel hybrid pixel readout chip with simultaneous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/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and sparse readout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2014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C05013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2-s2.0-84903648134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6584126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Ballabriga R.; Campbell M.; Heijne E.H.M.; Llopart X.;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Tlustos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L.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The Medipix3 prototype, a pixel readout chip working in single photon counting mode with improved spectrometric performance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2007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IEEE Transactions on Nuclear Science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1824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2-s2.0-35348948593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125959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248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Jakubek J.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Precise energy calibration of pixel detector working in time-over-threshold mode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633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SUPPL. 1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S262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2-s2.0-79959818317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053273"/>
                  </a:ext>
                </a:extLst>
              </a:tr>
              <a:tr h="32620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McMullan G.; Chen S.; Henderson R.; Faruqi A.R.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Detective quantum efficiency of electron area detectors in electron microscopy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Ultramicroscopy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1126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2-s2.0-67650544797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4511175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Ponchut C.; Rigal J.M.; Clément J.; Papillon E.; Homs A.; Petitdemange S.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MAXIPIX, a fast readout photon-counting X-ray area detector for synchrotron applications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C01069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2-s2.0-79952662448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8391692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Ballabriga R.; Campbell M.; Heijne E.; Llopart X.; Tlustos L.; Wong W.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Medipix3: A 64 k pixel detector readout chip working in single photon counting mode with improved spectrometric performance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633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SUPPL. 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S15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2-s2.0-79959823582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3302861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182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Turecek D.; Holy T.; Jakubek J.; Pospisil S.; Vykydal Z.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Pixelman: A multi-platform data acquisition and processing software package for Medipix2, Timepix and Medipix3 detectors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C01046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2-s2.0-79952653981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8997182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Holy T.; Jakubek J.; Pospisil S.; Uher J.; Vavrik D.;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Vykydal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Z.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acquisition and processing software package for Medipix2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2006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. Inst. and Meth. A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563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2-s2.0-33745003477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49057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BFFF477-B2D5-573B-92A5-147D33F5D084}"/>
              </a:ext>
            </a:extLst>
          </p:cNvPr>
          <p:cNvSpPr txBox="1"/>
          <p:nvPr/>
        </p:nvSpPr>
        <p:spPr>
          <a:xfrm>
            <a:off x="5570530" y="4822320"/>
            <a:ext cx="277306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Extracted from Scopus: 12</a:t>
            </a:r>
            <a:r>
              <a:rPr lang="en-GB" sz="1200" baseline="30000" dirty="0"/>
              <a:t>th</a:t>
            </a:r>
            <a:r>
              <a:rPr lang="en-GB" sz="1200" dirty="0"/>
              <a:t> Aug 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FC585D-D144-A456-7A23-75A709A62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84504B-5A68-E94A-1CAB-5A966869C943}"/>
              </a:ext>
            </a:extLst>
          </p:cNvPr>
          <p:cNvSpPr txBox="1">
            <a:spLocks/>
          </p:cNvSpPr>
          <p:nvPr/>
        </p:nvSpPr>
        <p:spPr bwMode="auto">
          <a:xfrm>
            <a:off x="883899" y="6725"/>
            <a:ext cx="8260101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US" sz="2000" kern="0" dirty="0"/>
              <a:t>Top 10 publications mentioning ‘Medipix’ OR ‘Timepix’ in Abstract, Title, Keywords by number of citations</a:t>
            </a:r>
          </a:p>
        </p:txBody>
      </p:sp>
    </p:spTree>
    <p:extLst>
      <p:ext uri="{BB962C8B-B14F-4D97-AF65-F5344CB8AC3E}">
        <p14:creationId xmlns:p14="http://schemas.microsoft.com/office/powerpoint/2010/main" val="2263030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EF516B-9A54-CA0D-0E51-63C6800BC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79F1287-61A5-9C14-6DBC-B0CC816A7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380961"/>
              </p:ext>
            </p:extLst>
          </p:nvPr>
        </p:nvGraphicFramePr>
        <p:xfrm>
          <a:off x="117020" y="805120"/>
          <a:ext cx="8756340" cy="3920503"/>
        </p:xfrm>
        <a:graphic>
          <a:graphicData uri="http://schemas.openxmlformats.org/drawingml/2006/table">
            <a:tbl>
              <a:tblPr/>
              <a:tblGrid>
                <a:gridCol w="592333">
                  <a:extLst>
                    <a:ext uri="{9D8B030D-6E8A-4147-A177-3AD203B41FA5}">
                      <a16:colId xmlns:a16="http://schemas.microsoft.com/office/drawing/2014/main" val="3259978140"/>
                    </a:ext>
                  </a:extLst>
                </a:gridCol>
                <a:gridCol w="2057612">
                  <a:extLst>
                    <a:ext uri="{9D8B030D-6E8A-4147-A177-3AD203B41FA5}">
                      <a16:colId xmlns:a16="http://schemas.microsoft.com/office/drawing/2014/main" val="1607051844"/>
                    </a:ext>
                  </a:extLst>
                </a:gridCol>
                <a:gridCol w="2073870">
                  <a:extLst>
                    <a:ext uri="{9D8B030D-6E8A-4147-A177-3AD203B41FA5}">
                      <a16:colId xmlns:a16="http://schemas.microsoft.com/office/drawing/2014/main" val="233404855"/>
                    </a:ext>
                  </a:extLst>
                </a:gridCol>
                <a:gridCol w="307240">
                  <a:extLst>
                    <a:ext uri="{9D8B030D-6E8A-4147-A177-3AD203B41FA5}">
                      <a16:colId xmlns:a16="http://schemas.microsoft.com/office/drawing/2014/main" val="3750945650"/>
                    </a:ext>
                  </a:extLst>
                </a:gridCol>
                <a:gridCol w="1228960">
                  <a:extLst>
                    <a:ext uri="{9D8B030D-6E8A-4147-A177-3AD203B41FA5}">
                      <a16:colId xmlns:a16="http://schemas.microsoft.com/office/drawing/2014/main" val="900101327"/>
                    </a:ext>
                  </a:extLst>
                </a:gridCol>
                <a:gridCol w="422455">
                  <a:extLst>
                    <a:ext uri="{9D8B030D-6E8A-4147-A177-3AD203B41FA5}">
                      <a16:colId xmlns:a16="http://schemas.microsoft.com/office/drawing/2014/main" val="98668491"/>
                    </a:ext>
                  </a:extLst>
                </a:gridCol>
                <a:gridCol w="499265">
                  <a:extLst>
                    <a:ext uri="{9D8B030D-6E8A-4147-A177-3AD203B41FA5}">
                      <a16:colId xmlns:a16="http://schemas.microsoft.com/office/drawing/2014/main" val="1251439757"/>
                    </a:ext>
                  </a:extLst>
                </a:gridCol>
                <a:gridCol w="499265">
                  <a:extLst>
                    <a:ext uri="{9D8B030D-6E8A-4147-A177-3AD203B41FA5}">
                      <a16:colId xmlns:a16="http://schemas.microsoft.com/office/drawing/2014/main" val="3208731948"/>
                    </a:ext>
                  </a:extLst>
                </a:gridCol>
                <a:gridCol w="1075340">
                  <a:extLst>
                    <a:ext uri="{9D8B030D-6E8A-4147-A177-3AD203B41FA5}">
                      <a16:colId xmlns:a16="http://schemas.microsoft.com/office/drawing/2014/main" val="1778231016"/>
                    </a:ext>
                  </a:extLst>
                </a:gridCol>
              </a:tblGrid>
              <a:tr h="14404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Citations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Authors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Title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Year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Source title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Volume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Issue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Page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EID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445299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912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Llopart X.; Ballabriga R.; Campbell M.;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Tlustos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L.; Wong W.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Timepix, a 65k programmable pixel readout chip for arrival time, energy and/or photon counting measurements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2007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1-2 SPEC. ISS.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485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2-s2.0-35348817342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988597"/>
                  </a:ext>
                </a:extLst>
              </a:tr>
              <a:tr h="46815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674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Llopart X.; Campbell M.;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Dinapoli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R.; San Segundo D.;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Pernigotti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E.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Medipix2: A 64-k pixel readout chip with 55-</a:t>
                      </a:r>
                      <a:r>
                        <a:rPr lang="el-G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μ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 square elements working in single photon counting mode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2002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IEEE Transactions on Nuclear Science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49 I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2279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2-s2.0-0036815755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423569"/>
                  </a:ext>
                </a:extLst>
              </a:tr>
              <a:tr h="53767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463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Poikela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T.;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Plosila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J.; Westerlund T.; Campbell M.; Gaspari M.D.; Llopart X.; Gromov V.;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Kluit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R.;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Beuzekom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M.V.;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Zappon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F.; Zivkovic V.; Brezina C.; Desch K.; Fu Y.; Kruth A.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Timepix3: A 65K channel hybrid pixel readout chip with simultaneous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/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and sparse readout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2014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C05013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2-s2.0-84903648134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6584126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Ballabriga R.; Campbell M.; Heijne E.H.M.; Llopart X.;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Tlustos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L.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The Medipix3 prototype, a pixel readout chip working in single photon counting mode with improved spectrometric performance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2007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IEEE Transactions on Nuclear Science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1824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2-s2.0-35348948593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125959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248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Jakubek J.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Precise energy calibration of pixel detector working in time-over-threshold mode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633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SUPPL. 1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S262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2-s2.0-79959818317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053273"/>
                  </a:ext>
                </a:extLst>
              </a:tr>
              <a:tr h="32620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McMullan G.; Chen S.; Henderson R.; Faruqi A.R.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Detective quantum efficiency of electron area detectors in electron microscopy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Ultramicroscopy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1126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2-s2.0-67650544797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4511175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Ponchut C.; Rigal J.M.; Clément J.; Papillon E.; Homs A.; Petitdemange S.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MAXIPIX, a fast readout photon-counting X-ray area detector for synchrotron applications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C01069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2-s2.0-79952662448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8391692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Ballabriga R.; Campbell M.; Heijne E.; Llopart X.;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Tlustos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L.; Wong W.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Medipix3: A 64 k pixel detector readout chip working in single photon counting mode with improved spectrometric performance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. Inst. and Meth. A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633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SUPPL. 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S15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2-s2.0-79959823582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3302861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182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Turecek D.; Holy T.; Jakubek J.; Pospisil S.; Vykydal Z.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Pixelman: A multi-platform data acquisition and processing software package for Medipix2, Timepix and Medipix3 detectors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C01046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2-s2.0-79952653981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8997182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Holy T.; Jakubek J.; Pospisil S.; Uher J.; Vavrik D.;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Vykydal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Z.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acquisition and processing software package for Medipix2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2006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. Inst. and Meth. A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563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2-s2.0-33745003477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49057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6135170-82F8-26CB-CED9-21787C340DDE}"/>
              </a:ext>
            </a:extLst>
          </p:cNvPr>
          <p:cNvSpPr txBox="1"/>
          <p:nvPr/>
        </p:nvSpPr>
        <p:spPr>
          <a:xfrm>
            <a:off x="5570530" y="4822320"/>
            <a:ext cx="277306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Extracted from Scopus: 12</a:t>
            </a:r>
            <a:r>
              <a:rPr lang="en-GB" sz="1200" baseline="30000" dirty="0"/>
              <a:t>th</a:t>
            </a:r>
            <a:r>
              <a:rPr lang="en-GB" sz="1200" dirty="0"/>
              <a:t> Aug 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7D1A08-4F64-7856-281E-2A68F67B7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F5E8A48-9ED2-C577-B70C-98416F837AEF}"/>
              </a:ext>
            </a:extLst>
          </p:cNvPr>
          <p:cNvSpPr txBox="1">
            <a:spLocks/>
          </p:cNvSpPr>
          <p:nvPr/>
        </p:nvSpPr>
        <p:spPr bwMode="auto">
          <a:xfrm>
            <a:off x="883899" y="6725"/>
            <a:ext cx="8260101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US" sz="2000" kern="0" dirty="0"/>
              <a:t>Top 10 publications mentioning ‘Medipix’ OR ‘Timepix’ in Abstract, Title, Keywords by number of citations</a:t>
            </a:r>
          </a:p>
        </p:txBody>
      </p:sp>
    </p:spTree>
    <p:extLst>
      <p:ext uri="{BB962C8B-B14F-4D97-AF65-F5344CB8AC3E}">
        <p14:creationId xmlns:p14="http://schemas.microsoft.com/office/powerpoint/2010/main" val="766133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BAE31-4758-2B53-1C99-0ED207D50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E9EE1BB-107E-14A4-4A0F-78F2E7807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838074"/>
              </p:ext>
            </p:extLst>
          </p:nvPr>
        </p:nvGraphicFramePr>
        <p:xfrm>
          <a:off x="117020" y="805120"/>
          <a:ext cx="8756340" cy="3920503"/>
        </p:xfrm>
        <a:graphic>
          <a:graphicData uri="http://schemas.openxmlformats.org/drawingml/2006/table">
            <a:tbl>
              <a:tblPr/>
              <a:tblGrid>
                <a:gridCol w="592333">
                  <a:extLst>
                    <a:ext uri="{9D8B030D-6E8A-4147-A177-3AD203B41FA5}">
                      <a16:colId xmlns:a16="http://schemas.microsoft.com/office/drawing/2014/main" val="3259978140"/>
                    </a:ext>
                  </a:extLst>
                </a:gridCol>
                <a:gridCol w="2057612">
                  <a:extLst>
                    <a:ext uri="{9D8B030D-6E8A-4147-A177-3AD203B41FA5}">
                      <a16:colId xmlns:a16="http://schemas.microsoft.com/office/drawing/2014/main" val="1607051844"/>
                    </a:ext>
                  </a:extLst>
                </a:gridCol>
                <a:gridCol w="2073870">
                  <a:extLst>
                    <a:ext uri="{9D8B030D-6E8A-4147-A177-3AD203B41FA5}">
                      <a16:colId xmlns:a16="http://schemas.microsoft.com/office/drawing/2014/main" val="233404855"/>
                    </a:ext>
                  </a:extLst>
                </a:gridCol>
                <a:gridCol w="307240">
                  <a:extLst>
                    <a:ext uri="{9D8B030D-6E8A-4147-A177-3AD203B41FA5}">
                      <a16:colId xmlns:a16="http://schemas.microsoft.com/office/drawing/2014/main" val="3750945650"/>
                    </a:ext>
                  </a:extLst>
                </a:gridCol>
                <a:gridCol w="1228960">
                  <a:extLst>
                    <a:ext uri="{9D8B030D-6E8A-4147-A177-3AD203B41FA5}">
                      <a16:colId xmlns:a16="http://schemas.microsoft.com/office/drawing/2014/main" val="900101327"/>
                    </a:ext>
                  </a:extLst>
                </a:gridCol>
                <a:gridCol w="422455">
                  <a:extLst>
                    <a:ext uri="{9D8B030D-6E8A-4147-A177-3AD203B41FA5}">
                      <a16:colId xmlns:a16="http://schemas.microsoft.com/office/drawing/2014/main" val="98668491"/>
                    </a:ext>
                  </a:extLst>
                </a:gridCol>
                <a:gridCol w="499265">
                  <a:extLst>
                    <a:ext uri="{9D8B030D-6E8A-4147-A177-3AD203B41FA5}">
                      <a16:colId xmlns:a16="http://schemas.microsoft.com/office/drawing/2014/main" val="1251439757"/>
                    </a:ext>
                  </a:extLst>
                </a:gridCol>
                <a:gridCol w="499265">
                  <a:extLst>
                    <a:ext uri="{9D8B030D-6E8A-4147-A177-3AD203B41FA5}">
                      <a16:colId xmlns:a16="http://schemas.microsoft.com/office/drawing/2014/main" val="3208731948"/>
                    </a:ext>
                  </a:extLst>
                </a:gridCol>
                <a:gridCol w="1075340">
                  <a:extLst>
                    <a:ext uri="{9D8B030D-6E8A-4147-A177-3AD203B41FA5}">
                      <a16:colId xmlns:a16="http://schemas.microsoft.com/office/drawing/2014/main" val="1778231016"/>
                    </a:ext>
                  </a:extLst>
                </a:gridCol>
              </a:tblGrid>
              <a:tr h="14404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Citations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Authors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Title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Year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Source title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Volume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Issue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Page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EID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445299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912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Llopart X.; Ballabriga R.; Campbell M.;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Tlustos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L.; Wong W.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Timepix, a 65k programmable pixel readout chip for arrival time, energy and/or photon counting measurements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2007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1-2 SPEC. ISS.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485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2-s2.0-35348817342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4988597"/>
                  </a:ext>
                </a:extLst>
              </a:tr>
              <a:tr h="46815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674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Llopart X.; Campbell M.;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Dinapoli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R.; San Segundo D.;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Pernigotti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E.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Medipix2: A 64-k pixel readout chip with 55-</a:t>
                      </a:r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μ</a:t>
                      </a: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 square elements working in single photon counting mode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2002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IEEE Transactions on Nuclear Science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49 I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2279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2-s2.0-0036815755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423569"/>
                  </a:ext>
                </a:extLst>
              </a:tr>
              <a:tr h="53767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463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Poikela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T.;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Plosila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J.; Westerlund T.; Campbell M.; Gaspari M.D.; Llopart X.; Gromov V.;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Kluit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R.;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Beuzekom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M.V.;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Zappon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F.; Zivkovic V.; Brezina C.; Desch K.; Fu Y.; Kruth A.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Timepix3: A 65K channel hybrid pixel readout chip with simultaneous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/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and sparse readout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2014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C05013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2-s2.0-84903648134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6584126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Ballabriga R.; Campbell M.; Heijne E.H.M.; Llopart X.;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Tlustos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L.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The Medipix3 prototype, a pixel readout chip working in single photon counting mode with improved spectrometric performance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2007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IEEE Transactions on Nuclear Science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1824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2-s2.0-35348948593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125959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248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Jakubek J.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Precise energy calibration of pixel detector working in time-over-threshold mode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. Inst. and Meth. A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633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SUPPL. 1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S262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2-s2.0-79959818317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053273"/>
                  </a:ext>
                </a:extLst>
              </a:tr>
              <a:tr h="32620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McMullan G.; Chen S.; Henderson R.; Faruqi A.R.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Detective quantum efficiency of electron area detectors in electron microscopy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Ultramicroscopy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1126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2-s2.0-67650544797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4511175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Ponchut C.; Rigal J.M.; Clément J.; Papillon E.; Homs A.; Petitdemange S.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MAXIPIX, a fast readout photon-counting X-ray area detector for synchrotron applications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C01069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2-s2.0-79952662448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8391692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Ballabriga R.; Campbell M.; Heijne E.; Llopart X.; Tlustos L.; Wong W.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Medipix3: A 64 k pixel detector readout chip working in single photon counting mode with improved spectrometric performance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Nucl. Inst. and Meth. A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633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SUPPL. 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S15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2-s2.0-79959823582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3302861"/>
                  </a:ext>
                </a:extLst>
              </a:tr>
              <a:tr h="3863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182</a:t>
                      </a:r>
                      <a:endParaRPr lang="en-CH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Turecek D.; Holy T.; Jakubek J.; Pospisil S.; Vykydal Z.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Pixelman: A multi-platform data acquisition and processing software package for Medipix2, Timepix and Medipix3 detectors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Journal of Instrumentation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C01046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2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2-s2.0-79952653981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785" marR="4732" marT="4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8997182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169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Holy T.; Jakubek J.; Pospisil S.; Uher J.; Vavrik D.;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Vykydal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Z.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acquisition and processing software package for Medipix2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2006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Nucl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. Inst. and Meth. A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563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254</a:t>
                      </a:r>
                    </a:p>
                  </a:txBody>
                  <a:tcPr marL="2973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2-s2.0-33745003477</a:t>
                      </a:r>
                    </a:p>
                  </a:txBody>
                  <a:tcPr marL="35679" marR="2973" marT="2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490578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AA0ACBF8-AA8D-5B6D-B142-363AB59DE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899" y="6725"/>
            <a:ext cx="8260101" cy="708422"/>
          </a:xfrm>
        </p:spPr>
        <p:txBody>
          <a:bodyPr/>
          <a:lstStyle/>
          <a:p>
            <a:r>
              <a:rPr lang="en-US" sz="2000" dirty="0"/>
              <a:t>Top 10 publications mentioning ‘Medipix’ OR ‘Timepix’ in Abstract, Title, Keywords by number of citations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4962EB-3CFC-BA6C-CBE6-A7A3DD02CEB3}"/>
              </a:ext>
            </a:extLst>
          </p:cNvPr>
          <p:cNvSpPr txBox="1"/>
          <p:nvPr/>
        </p:nvSpPr>
        <p:spPr>
          <a:xfrm>
            <a:off x="5570530" y="4822320"/>
            <a:ext cx="277306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Extracted from Scopus: 12</a:t>
            </a:r>
            <a:r>
              <a:rPr lang="en-GB" sz="1200" baseline="30000" dirty="0"/>
              <a:t>th</a:t>
            </a:r>
            <a:r>
              <a:rPr lang="en-GB" sz="1200" dirty="0"/>
              <a:t> Aug 2025</a:t>
            </a:r>
          </a:p>
        </p:txBody>
      </p:sp>
    </p:spTree>
    <p:extLst>
      <p:ext uri="{BB962C8B-B14F-4D97-AF65-F5344CB8AC3E}">
        <p14:creationId xmlns:p14="http://schemas.microsoft.com/office/powerpoint/2010/main" val="26488734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15.5,&quot;left&quot;:32.65,&quot;top&quot;:70.65,&quot;width&quot;:909.75}"/>
</p:tagLst>
</file>

<file path=ppt/theme/theme1.xml><?xml version="1.0" encoding="utf-8"?>
<a:theme xmlns:a="http://schemas.openxmlformats.org/drawingml/2006/main" name="Medipix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MedipixTemplate</Template>
  <TotalTime>154946</TotalTime>
  <Words>5629</Words>
  <Application>Microsoft Macintosh PowerPoint</Application>
  <PresentationFormat>On-screen Show (16:9)</PresentationFormat>
  <Paragraphs>1000</Paragraphs>
  <Slides>52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Aptos</vt:lpstr>
      <vt:lpstr>Aptos Narrow</vt:lpstr>
      <vt:lpstr>Arial</vt:lpstr>
      <vt:lpstr>Calibri</vt:lpstr>
      <vt:lpstr>Franklin Gothic Medium</vt:lpstr>
      <vt:lpstr>Symbol</vt:lpstr>
      <vt:lpstr>Times New Roman</vt:lpstr>
      <vt:lpstr>Wingdings</vt:lpstr>
      <vt:lpstr>MedipixTemplate</vt:lpstr>
      <vt:lpstr>Some examples of scientific impact</vt:lpstr>
      <vt:lpstr>Disclaimer</vt:lpstr>
      <vt:lpstr>Outline</vt:lpstr>
      <vt:lpstr>Outline</vt:lpstr>
      <vt:lpstr>Scopus search “medipix” OR “timepix”</vt:lpstr>
      <vt:lpstr>Scopus search “medipix” OR “timepix”</vt:lpstr>
      <vt:lpstr>PowerPoint Presentation</vt:lpstr>
      <vt:lpstr>PowerPoint Presentation</vt:lpstr>
      <vt:lpstr>Top 10 publications mentioning ‘Medipix’ OR ‘Timepix’ in Abstract, Title, Keywords by number of citations</vt:lpstr>
      <vt:lpstr>PowerPoint Presentation</vt:lpstr>
      <vt:lpstr>PowerPoint Presentation</vt:lpstr>
      <vt:lpstr>Outline</vt:lpstr>
      <vt:lpstr>Medipix3 at LNLS Brazil</vt:lpstr>
      <vt:lpstr>Medipix3 at LNLS Brazil</vt:lpstr>
      <vt:lpstr>Timepix3 at Diamond Light Source</vt:lpstr>
      <vt:lpstr>Timepix3 at Diamond Light Source</vt:lpstr>
      <vt:lpstr>Timepix4 at DESY</vt:lpstr>
      <vt:lpstr>PowerPoint Presentation</vt:lpstr>
      <vt:lpstr>Outline</vt:lpstr>
      <vt:lpstr>PowerPoint Presentation</vt:lpstr>
      <vt:lpstr>PowerPoint Presentation</vt:lpstr>
      <vt:lpstr>Outline</vt:lpstr>
      <vt:lpstr>PowerPoint Presentation</vt:lpstr>
      <vt:lpstr>4Dphoton: Integrate Timepix4 in a photo tube </vt:lpstr>
      <vt:lpstr>4Dphoton: Integrate Timepix4 in a photo tube </vt:lpstr>
      <vt:lpstr>4Dphoton: Integrate Timepix4 in a photo tube </vt:lpstr>
      <vt:lpstr>Outline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And, finally..</vt:lpstr>
      <vt:lpstr>Mouse skull</vt:lpstr>
      <vt:lpstr>SD Card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All publications - Author names</vt:lpstr>
      <vt:lpstr>All publications - Affiliations</vt:lpstr>
      <vt:lpstr>All publications - Subject areas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Medipix3 Test set up</dc:title>
  <dc:creator>Xavier Llopart</dc:creator>
  <cp:lastModifiedBy>Michael Campbell</cp:lastModifiedBy>
  <cp:revision>1399</cp:revision>
  <cp:lastPrinted>2019-06-14T08:12:59Z</cp:lastPrinted>
  <dcterms:created xsi:type="dcterms:W3CDTF">2009-01-28T08:24:25Z</dcterms:created>
  <dcterms:modified xsi:type="dcterms:W3CDTF">2025-09-23T14:09:46Z</dcterms:modified>
</cp:coreProperties>
</file>