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62" r:id="rId2"/>
    <p:sldId id="346" r:id="rId3"/>
    <p:sldId id="272" r:id="rId4"/>
    <p:sldId id="358" r:id="rId5"/>
    <p:sldId id="260" r:id="rId6"/>
    <p:sldId id="261" r:id="rId7"/>
    <p:sldId id="359" r:id="rId8"/>
    <p:sldId id="304" r:id="rId9"/>
    <p:sldId id="360" r:id="rId10"/>
    <p:sldId id="277" r:id="rId11"/>
    <p:sldId id="362" r:id="rId12"/>
    <p:sldId id="361" r:id="rId13"/>
    <p:sldId id="364" r:id="rId14"/>
    <p:sldId id="363" r:id="rId15"/>
    <p:sldId id="365" r:id="rId16"/>
    <p:sldId id="366" r:id="rId17"/>
    <p:sldId id="368" r:id="rId18"/>
    <p:sldId id="347" r:id="rId19"/>
    <p:sldId id="332" r:id="rId20"/>
    <p:sldId id="281" r:id="rId21"/>
    <p:sldId id="310" r:id="rId22"/>
    <p:sldId id="36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1BDA"/>
    <a:srgbClr val="FF7023"/>
    <a:srgbClr val="4242FF"/>
    <a:srgbClr val="31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8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2CA82-4EA0-4090-AB0A-6C6BCFB103AB}" type="datetimeFigureOut">
              <a:rPr lang="en-GB" smtClean="0"/>
              <a:t>30/04/2025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63869-89E2-41EB-8B04-3EB0934E44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03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pt-BR"/>
              <a:t>P. Borges de Sousa |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7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3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FEDF0-2A5D-42D4-82D6-BF3AC9E938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7255" y="1837145"/>
            <a:ext cx="11597489" cy="1900186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GB" sz="4000" dirty="0">
                <a:effectLst/>
                <a:latin typeface="Calibri" panose="020F0502020204030204" pitchFamily="34" charset="0"/>
              </a:rPr>
            </a:br>
            <a:r>
              <a:rPr lang="en-GB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AC Heating of Impregnated Coil Samples </a:t>
            </a:r>
            <a:br>
              <a:rPr lang="en-GB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He II Environment</a:t>
            </a:r>
            <a:br>
              <a:rPr lang="en-GB" sz="4000" dirty="0">
                <a:effectLst/>
                <a:latin typeface="Calibri" panose="020F0502020204030204" pitchFamily="34" charset="0"/>
              </a:rPr>
            </a:br>
            <a:endParaRPr lang="en-US" sz="40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C6393E-D271-4E07-B3A3-16B501C7B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90191"/>
            <a:ext cx="9144000" cy="1655762"/>
          </a:xfrm>
        </p:spPr>
        <p:txBody>
          <a:bodyPr/>
          <a:lstStyle/>
          <a:p>
            <a:endParaRPr lang="en-US" sz="6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T. Koettig, P. Borges de Sousa, K. Puthran (CERN TE/CRG-CL)</a:t>
            </a:r>
          </a:p>
          <a:p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5BB6B6D6-C03C-49B3-A34C-C160D10FE23C}"/>
              </a:ext>
            </a:extLst>
          </p:cNvPr>
          <p:cNvSpPr txBox="1">
            <a:spLocks/>
          </p:cNvSpPr>
          <p:nvPr/>
        </p:nvSpPr>
        <p:spPr>
          <a:xfrm>
            <a:off x="1524000" y="4695089"/>
            <a:ext cx="9144000" cy="16557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5D5EF44-F91E-1F04-928C-F92440D95D28}"/>
              </a:ext>
            </a:extLst>
          </p:cNvPr>
          <p:cNvSpPr txBox="1">
            <a:spLocks/>
          </p:cNvSpPr>
          <p:nvPr/>
        </p:nvSpPr>
        <p:spPr>
          <a:xfrm>
            <a:off x="4632160" y="6103711"/>
            <a:ext cx="7527758" cy="2967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400" b="0" dirty="0"/>
              <a:t>CERN, TE/CRG-CL</a:t>
            </a:r>
          </a:p>
        </p:txBody>
      </p:sp>
    </p:spTree>
    <p:extLst>
      <p:ext uri="{BB962C8B-B14F-4D97-AF65-F5344CB8AC3E}">
        <p14:creationId xmlns:p14="http://schemas.microsoft.com/office/powerpoint/2010/main" val="248344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401541AA-796F-48CA-AD70-6F781C534CB1}"/>
              </a:ext>
            </a:extLst>
          </p:cNvPr>
          <p:cNvGrpSpPr/>
          <p:nvPr/>
        </p:nvGrpSpPr>
        <p:grpSpPr>
          <a:xfrm>
            <a:off x="7583923" y="1603062"/>
            <a:ext cx="4608077" cy="4743941"/>
            <a:chOff x="7583923" y="1603062"/>
            <a:chExt cx="4608077" cy="474394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8072F0A-0A8D-441F-9E3F-CE2B78A7F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83923" y="1827642"/>
              <a:ext cx="4495325" cy="41796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21D5BA9-E544-41AE-A52F-71F40BF270AA}"/>
                </a:ext>
              </a:extLst>
            </p:cNvPr>
            <p:cNvSpPr txBox="1"/>
            <p:nvPr/>
          </p:nvSpPr>
          <p:spPr>
            <a:xfrm>
              <a:off x="8125818" y="6100782"/>
              <a:ext cx="406618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000" i="1" dirty="0">
                  <a:solidFill>
                    <a:srgbClr val="0033A0"/>
                  </a:solidFill>
                </a:rPr>
                <a:t>Material data from:  </a:t>
              </a:r>
              <a:r>
                <a:rPr lang="en-GB" sz="1000" dirty="0" err="1">
                  <a:solidFill>
                    <a:schemeClr val="tx2"/>
                  </a:solidFill>
                </a:rPr>
                <a:t>HePak</a:t>
              </a:r>
              <a:r>
                <a:rPr lang="en-GB" sz="1000" dirty="0">
                  <a:solidFill>
                    <a:schemeClr val="tx2"/>
                  </a:solidFill>
                </a:rPr>
                <a:t>, </a:t>
              </a:r>
              <a:r>
                <a:rPr lang="en-GB" sz="1000" dirty="0" err="1">
                  <a:solidFill>
                    <a:schemeClr val="tx2"/>
                  </a:solidFill>
                </a:rPr>
                <a:t>Cryocomp</a:t>
              </a:r>
              <a:r>
                <a:rPr lang="en-GB" sz="1000" dirty="0">
                  <a:solidFill>
                    <a:schemeClr val="tx2"/>
                  </a:solidFill>
                </a:rPr>
                <a:t>, MATPRO</a:t>
              </a:r>
              <a:endParaRPr lang="en-GB" sz="1000" b="1" dirty="0">
                <a:solidFill>
                  <a:srgbClr val="0033A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9E5EE19-7774-4ECA-974F-DA2190A90DEC}"/>
                </a:ext>
              </a:extLst>
            </p:cNvPr>
            <p:cNvSpPr txBox="1"/>
            <p:nvPr/>
          </p:nvSpPr>
          <p:spPr>
            <a:xfrm>
              <a:off x="7890066" y="1603062"/>
              <a:ext cx="4144840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Specific heat of (some) constituent materials of coil sample</a:t>
              </a: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03A4D47-6ECC-4D8F-BA0E-E27DB2361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 of transient results</a:t>
            </a:r>
            <a:br>
              <a:rPr lang="en-US" dirty="0"/>
            </a:br>
            <a:r>
              <a:rPr lang="en-US" sz="2000" dirty="0"/>
              <a:t>Example: D11T GE-02</a:t>
            </a:r>
            <a:br>
              <a:rPr lang="en-US" dirty="0"/>
            </a:br>
            <a:endParaRPr lang="en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AB084A-D005-41E3-B2CF-9E81577A18BE}"/>
                  </a:ext>
                </a:extLst>
              </p:cNvPr>
              <p:cNvSpPr txBox="1"/>
              <p:nvPr/>
            </p:nvSpPr>
            <p:spPr>
              <a:xfrm>
                <a:off x="221988" y="1792270"/>
                <a:ext cx="3263240" cy="37240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>
                    <a:solidFill>
                      <a:schemeClr val="tx2"/>
                    </a:solidFill>
                  </a:rPr>
                  <a:t>Time constant of sample defined as:</a:t>
                </a: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33CC33"/>
                        </a:solidFill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GB" dirty="0"/>
                  <a:t> </a:t>
                </a:r>
                <a:r>
                  <a:rPr lang="en-GB" sz="1400" dirty="0">
                    <a:solidFill>
                      <a:schemeClr val="tx2"/>
                    </a:solidFill>
                  </a:rPr>
                  <a:t>refers to different contributions to the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time constant:</a:t>
                </a:r>
              </a:p>
              <a:p>
                <a:pPr marL="182250" lvl="1"/>
                <a:endParaRPr lang="en-GB" sz="1400" dirty="0">
                  <a:solidFill>
                    <a:schemeClr val="tx2"/>
                  </a:solidFill>
                </a:endParaRP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Materials that make up the coil sample 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(Cu, Nb</a:t>
                </a:r>
                <a:r>
                  <a:rPr lang="en-GB" sz="1400" baseline="-25000" dirty="0">
                    <a:solidFill>
                      <a:schemeClr val="tx2"/>
                    </a:solidFill>
                  </a:rPr>
                  <a:t>3</a:t>
                </a:r>
                <a:r>
                  <a:rPr lang="en-GB" sz="1400" dirty="0">
                    <a:solidFill>
                      <a:schemeClr val="tx2"/>
                    </a:solidFill>
                  </a:rPr>
                  <a:t>Sn,epoxy, glass fibre…) </a:t>
                </a: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endParaRPr lang="en-GB" sz="1400" dirty="0">
                  <a:solidFill>
                    <a:schemeClr val="tx2"/>
                  </a:solidFill>
                </a:endParaRP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Additional insulation, glue, </a:t>
                </a:r>
                <a:r>
                  <a:rPr lang="en-GB" sz="1400" dirty="0">
                    <a:solidFill>
                      <a:srgbClr val="33CC33"/>
                    </a:solidFill>
                  </a:rPr>
                  <a:t>He that has penetrated/permeated the sample…</a:t>
                </a:r>
                <a:endParaRPr lang="en-GB" dirty="0">
                  <a:solidFill>
                    <a:srgbClr val="33CC33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DAB084A-D005-41E3-B2CF-9E81577A18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1792270"/>
                <a:ext cx="3263240" cy="3724096"/>
              </a:xfrm>
              <a:prstGeom prst="rect">
                <a:avLst/>
              </a:prstGeom>
              <a:blipFill>
                <a:blip r:embed="rId5"/>
                <a:stretch>
                  <a:fillRect l="-3358" t="-1473" r="-27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08A536-C065-47D3-A0D8-50B914225FD6}"/>
                  </a:ext>
                </a:extLst>
              </p:cNvPr>
              <p:cNvSpPr txBox="1"/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rgbClr val="33CC33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2400" b="0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GB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 smtClean="0">
                                      <a:solidFill>
                                        <a:srgbClr val="33CC3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solidFill>
                                            <a:srgbClr val="33CC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>
                                          <a:solidFill>
                                            <a:srgbClr val="33CC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sz="2400" b="0" i="1">
                                          <a:solidFill>
                                            <a:srgbClr val="33CC33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rgbClr val="33CC33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GB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08A536-C065-47D3-A0D8-50B914225F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A6C1A0E3-4A91-424A-906C-27D0EEB7BEAC}"/>
              </a:ext>
            </a:extLst>
          </p:cNvPr>
          <p:cNvGrpSpPr/>
          <p:nvPr/>
        </p:nvGrpSpPr>
        <p:grpSpPr>
          <a:xfrm>
            <a:off x="3686705" y="1655540"/>
            <a:ext cx="4066182" cy="4680513"/>
            <a:chOff x="3686705" y="1655540"/>
            <a:chExt cx="4066182" cy="468051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5FD731F-B7BB-4CAC-B62E-334EBAACD3A2}"/>
                </a:ext>
              </a:extLst>
            </p:cNvPr>
            <p:cNvGrpSpPr/>
            <p:nvPr/>
          </p:nvGrpSpPr>
          <p:grpSpPr>
            <a:xfrm>
              <a:off x="3914327" y="2842050"/>
              <a:ext cx="3336313" cy="3291972"/>
              <a:chOff x="461443" y="1025162"/>
              <a:chExt cx="3751914" cy="3631778"/>
            </a:xfrm>
          </p:grpSpPr>
          <p:pic>
            <p:nvPicPr>
              <p:cNvPr id="10" name="Picture 9" descr="Diagram&#10;&#10;Description automatically generated">
                <a:extLst>
                  <a:ext uri="{FF2B5EF4-FFF2-40B4-BE49-F238E27FC236}">
                    <a16:creationId xmlns:a16="http://schemas.microsoft.com/office/drawing/2014/main" id="{30877447-7517-44DF-B936-69C4D6D763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1443" y="1025162"/>
                <a:ext cx="3751914" cy="3631778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7CD7D6BF-A80A-460D-9366-EA99ED779805}"/>
                      </a:ext>
                    </a:extLst>
                  </p:cNvPr>
                  <p:cNvSpPr txBox="1"/>
                  <p:nvPr/>
                </p:nvSpPr>
                <p:spPr>
                  <a:xfrm>
                    <a:off x="996675" y="1263684"/>
                    <a:ext cx="3113903" cy="475364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:r>
                      <a:rPr lang="en-US" sz="1400" dirty="0"/>
                      <a:t>specific heat of </a:t>
                    </a:r>
                  </a:p>
                  <a:p>
                    <a:pPr algn="ctr"/>
                    <a:r>
                      <a:rPr lang="en-US" sz="1400" dirty="0"/>
                      <a:t>saturated He around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sz="1400" i="1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sub>
                        </m:sSub>
                      </m:oMath>
                    </a14:m>
                    <a:endParaRPr lang="en-NL" sz="1400" dirty="0"/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7CD7D6BF-A80A-460D-9366-EA99ED77980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96675" y="1263684"/>
                    <a:ext cx="3113903" cy="475364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t="-14286" b="-2571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C86D61C-75BF-47A5-B8E5-D8CB66198917}"/>
                </a:ext>
              </a:extLst>
            </p:cNvPr>
            <p:cNvSpPr txBox="1"/>
            <p:nvPr/>
          </p:nvSpPr>
          <p:spPr>
            <a:xfrm>
              <a:off x="3686705" y="6082137"/>
              <a:ext cx="406618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i="1" dirty="0">
                  <a:solidFill>
                    <a:srgbClr val="0033A0"/>
                  </a:solidFill>
                </a:rPr>
                <a:t>Source:  </a:t>
              </a:r>
              <a:r>
                <a:rPr lang="en-GB" sz="1000" dirty="0">
                  <a:solidFill>
                    <a:schemeClr val="tx2"/>
                  </a:solidFill>
                </a:rPr>
                <a:t>Sciver, S.W. (2012), Helium cryogenics: Second edition </a:t>
              </a:r>
              <a:endParaRPr lang="en-GB" sz="1000" b="1" dirty="0">
                <a:solidFill>
                  <a:srgbClr val="0033A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952F013-B28F-4F65-8550-4AAFF5C82B1A}"/>
                    </a:ext>
                  </a:extLst>
                </p:cNvPr>
                <p:cNvSpPr txBox="1"/>
                <p:nvPr/>
              </p:nvSpPr>
              <p:spPr>
                <a:xfrm>
                  <a:off x="3866419" y="1655540"/>
                  <a:ext cx="3336313" cy="825666"/>
                </a:xfrm>
                <a:prstGeom prst="rect">
                  <a:avLst/>
                </a:prstGeom>
                <a:noFill/>
                <a:ln w="12700">
                  <a:solidFill>
                    <a:schemeClr val="accent1"/>
                  </a:solidFill>
                </a:ln>
              </p:spPr>
              <p:txBody>
                <a:bodyPr wrap="square" lIns="36000" tIns="36000" rIns="36000" bIns="36000" rtlCol="0">
                  <a:spAutoFit/>
                </a:bodyPr>
                <a:lstStyle/>
                <a:p>
                  <a:pPr marL="171450" indent="-171450">
                    <a:buClr>
                      <a:srgbClr val="0033A0"/>
                    </a:buClr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sz="1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1200" dirty="0">
                      <a:solidFill>
                        <a:schemeClr val="tx2"/>
                      </a:solidFill>
                    </a:rPr>
                    <a:t>is vanishingly small at </a:t>
                  </a:r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sub>
                      </m:sSub>
                    </m:oMath>
                  </a14:m>
                  <a:r>
                    <a:rPr lang="en-US" sz="1200" b="0" dirty="0">
                      <a:solidFill>
                        <a:schemeClr val="tx2"/>
                      </a:solidFill>
                      <a:ea typeface="Cambria Math" panose="02040503050406030204" pitchFamily="18" charset="0"/>
                    </a:rPr>
                    <a:t> for most solid materials, </a:t>
                  </a:r>
                  <a:r>
                    <a:rPr lang="en-US" sz="1200" b="1" dirty="0">
                      <a:solidFill>
                        <a:srgbClr val="0033A0"/>
                      </a:solidFill>
                      <a:ea typeface="Cambria Math" panose="02040503050406030204" pitchFamily="18" charset="0"/>
                    </a:rPr>
                    <a:t>but He II has an unmistakable peak at its transition from He I to He II</a:t>
                  </a:r>
                </a:p>
                <a:p>
                  <a:pPr>
                    <a:buClr>
                      <a:srgbClr val="0033A0"/>
                    </a:buClr>
                  </a:pPr>
                  <a:endParaRPr lang="en-US" sz="1200" b="0" dirty="0">
                    <a:solidFill>
                      <a:schemeClr val="tx2"/>
                    </a:solidFill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952F013-B28F-4F65-8550-4AAFF5C82B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6419" y="1655540"/>
                  <a:ext cx="3336313" cy="825666"/>
                </a:xfrm>
                <a:prstGeom prst="rect">
                  <a:avLst/>
                </a:prstGeom>
                <a:blipFill>
                  <a:blip r:embed="rId8"/>
                  <a:stretch>
                    <a:fillRect l="-1273" t="-2190" r="-2000"/>
                  </a:stretch>
                </a:blipFill>
                <a:ln w="12700">
                  <a:solidFill>
                    <a:schemeClr val="accent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E1A88334-FA3B-4C1F-9E7A-4130F1939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9752DFAC-6E5A-4557-AF07-AA9548E9F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D8EDCF5E-6EF8-43AF-96FF-72A7CF319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01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C6D9B8-3FCD-E3FE-8318-5C3DB4DE8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4319" y="2683657"/>
            <a:ext cx="6706143" cy="1065742"/>
          </a:xfrm>
        </p:spPr>
        <p:txBody>
          <a:bodyPr/>
          <a:lstStyle/>
          <a:p>
            <a:r>
              <a:rPr lang="en-US" sz="4800" b="0" dirty="0"/>
              <a:t>AC inductive heating </a:t>
            </a:r>
            <a:endParaRPr lang="en-GB" sz="48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FD561-66E4-E895-10D8-87A70471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423C0-BA1F-2609-AD0B-C794CC77B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55CF0-A09A-9980-732A-B64A7BA8C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38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D502AF-31F5-0410-1A8F-B544BB6B6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3FEE65-1087-80A9-57F1-FB03928A7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3C0360A-0932-7C1D-E164-94AE64A4B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104B986-469C-590C-7C00-0F27E24E6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019761C0-2ACE-EB93-95DA-6F3BA7E2D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71" y="171362"/>
            <a:ext cx="11376025" cy="1065742"/>
          </a:xfrm>
        </p:spPr>
        <p:txBody>
          <a:bodyPr/>
          <a:lstStyle/>
          <a:p>
            <a:r>
              <a:rPr lang="en-US" dirty="0"/>
              <a:t>AC inductive heating results 50 Hz – steady state</a:t>
            </a:r>
            <a:br>
              <a:rPr lang="en-US" dirty="0"/>
            </a:br>
            <a:br>
              <a:rPr lang="en-US" dirty="0"/>
            </a:br>
            <a:endParaRPr lang="en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B5C8E7-D094-6C4A-F573-A25879890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89" y="752781"/>
            <a:ext cx="9983389" cy="53524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405258-DB63-314D-29F7-FE005A253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405" y="1035064"/>
            <a:ext cx="4842173" cy="34619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3D5E54F-F3C6-1B37-F290-4293F131B839}"/>
              </a:ext>
            </a:extLst>
          </p:cNvPr>
          <p:cNvSpPr txBox="1"/>
          <p:nvPr/>
        </p:nvSpPr>
        <p:spPr>
          <a:xfrm>
            <a:off x="2821277" y="4742677"/>
            <a:ext cx="7553350" cy="92333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External resistor bank allows for variation of deposited heat load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Reaching volumetric heat inputs up to 2.45 mW/cm</a:t>
            </a:r>
            <a:r>
              <a:rPr lang="en-US" sz="2000" baseline="30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en-GB" sz="20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9E1C3C-E06C-AA41-280C-B2E16E82D69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0131" t="8862" r="6459" b="4810"/>
          <a:stretch/>
        </p:blipFill>
        <p:spPr>
          <a:xfrm>
            <a:off x="10831483" y="3899477"/>
            <a:ext cx="1304736" cy="240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840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5B76C-582E-5744-C8BF-08988C33A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82245A9-D3C0-70C3-10D0-4F25085A5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112C102-C021-2E19-1B74-AE9E6881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BCBC0BD-BD14-821A-0FCF-A4FFDBD61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5F54446-32B3-80F3-E057-622576C3E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71" y="171362"/>
            <a:ext cx="11376025" cy="1065742"/>
          </a:xfrm>
        </p:spPr>
        <p:txBody>
          <a:bodyPr/>
          <a:lstStyle/>
          <a:p>
            <a:r>
              <a:rPr lang="en-US" dirty="0"/>
              <a:t>AC inductive heating results 50 Hz – steady state</a:t>
            </a:r>
            <a:br>
              <a:rPr lang="en-US" dirty="0"/>
            </a:br>
            <a:br>
              <a:rPr lang="en-US" dirty="0"/>
            </a:br>
            <a:endParaRPr lang="en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C7F938-EB66-C7B3-4798-268008F1C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065" y="759778"/>
            <a:ext cx="10569677" cy="5465549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F38DB0E-7528-040A-C95D-638D78C41915}"/>
              </a:ext>
            </a:extLst>
          </p:cNvPr>
          <p:cNvCxnSpPr/>
          <p:nvPr/>
        </p:nvCxnSpPr>
        <p:spPr>
          <a:xfrm>
            <a:off x="6753726" y="962526"/>
            <a:ext cx="1403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454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826DD-DB95-557F-36EA-267181E93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7737D9A-DC96-B57B-496C-72776F20D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3001D99-532F-1742-85AA-419EA23D2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F2B61D3-9DAE-9C31-3426-F69BEF01D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98476325-5735-340B-0F9F-3F15FC205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71" y="171362"/>
            <a:ext cx="11376025" cy="1065742"/>
          </a:xfrm>
        </p:spPr>
        <p:txBody>
          <a:bodyPr/>
          <a:lstStyle/>
          <a:p>
            <a:r>
              <a:rPr lang="en-US" dirty="0"/>
              <a:t>AC inductive heating results 50 Hz – time constant</a:t>
            </a:r>
            <a:br>
              <a:rPr lang="en-US" dirty="0"/>
            </a:br>
            <a:br>
              <a:rPr lang="en-US" dirty="0"/>
            </a:br>
            <a:endParaRPr lang="en-NL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F6FCD9-8887-F52A-55DB-16C086880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48" y="836411"/>
            <a:ext cx="11774181" cy="514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989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26DF3-F6EE-F99C-95B7-4F47B1230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B9B3CF3-066C-86F7-2EB9-D43F2AE5D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6088AB-18A4-5DDC-690B-AAD140A1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52966DB-E21F-135B-A205-424967E3F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A06C443C-D6CD-6D36-D888-25F597813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71" y="171362"/>
            <a:ext cx="11376025" cy="1065742"/>
          </a:xfrm>
        </p:spPr>
        <p:txBody>
          <a:bodyPr/>
          <a:lstStyle/>
          <a:p>
            <a:r>
              <a:rPr lang="en-US" dirty="0"/>
              <a:t>AC inductive heating results 50 Hz – time constant</a:t>
            </a:r>
            <a:br>
              <a:rPr lang="en-US" dirty="0"/>
            </a:br>
            <a:br>
              <a:rPr lang="en-US" dirty="0"/>
            </a:br>
            <a:endParaRPr lang="en-NL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3F000C-34CA-660C-0DA3-26761D0B5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671" y="773807"/>
            <a:ext cx="11704955" cy="512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762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603D4-842F-5533-44BA-EA15FAA7C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55EB480-D0F2-DA8A-E45E-9A382BFFF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20F814A-8D14-0248-5FD2-107AA5994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B1E77DA-F8EA-5308-CD66-ACCC0E790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F722812A-3FAB-FCB1-A906-15DF08C55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71" y="171362"/>
            <a:ext cx="11376025" cy="1065742"/>
          </a:xfrm>
        </p:spPr>
        <p:txBody>
          <a:bodyPr/>
          <a:lstStyle/>
          <a:p>
            <a:r>
              <a:rPr lang="en-US" dirty="0"/>
              <a:t>AC inductive heating results 50 Hz – time constant</a:t>
            </a:r>
            <a:br>
              <a:rPr lang="en-US" dirty="0"/>
            </a:br>
            <a:br>
              <a:rPr lang="en-US" dirty="0"/>
            </a:br>
            <a:endParaRPr lang="en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DABC36-E9F0-6E13-8CD7-345EAA2DB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758" y="780229"/>
            <a:ext cx="9780725" cy="544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949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E4B7E-9D42-F8DD-3531-7738BAA0C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4EF6CD0-2922-0E4E-F7AD-F73A1B751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3D95141-F1A1-B604-78DC-726F5FA04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E6ADE4B-74F5-E877-54EB-09AE03FE9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7CA0AC62-73C5-0824-AC10-88CF9A52F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71" y="171362"/>
            <a:ext cx="11376025" cy="1065742"/>
          </a:xfrm>
        </p:spPr>
        <p:txBody>
          <a:bodyPr/>
          <a:lstStyle/>
          <a:p>
            <a:r>
              <a:rPr lang="en-US" dirty="0"/>
              <a:t>AC inductive heating results frequency</a:t>
            </a:r>
            <a:br>
              <a:rPr lang="en-US" dirty="0"/>
            </a:br>
            <a:br>
              <a:rPr lang="en-US" dirty="0"/>
            </a:br>
            <a:endParaRPr lang="en-NL" dirty="0"/>
          </a:p>
        </p:txBody>
      </p:sp>
      <p:pic>
        <p:nvPicPr>
          <p:cNvPr id="21" name="Picture 20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4BF2B5CB-0D96-DE5E-4F74-C47AF7A13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8" y="1158730"/>
            <a:ext cx="4506356" cy="5075891"/>
          </a:xfrm>
          <a:prstGeom prst="rect">
            <a:avLst/>
          </a:prstGeom>
        </p:spPr>
      </p:pic>
      <p:pic>
        <p:nvPicPr>
          <p:cNvPr id="22" name="Picture 21" descr="A screenshot of a graph&#10;&#10;AI-generated content may be incorrect.">
            <a:extLst>
              <a:ext uri="{FF2B5EF4-FFF2-40B4-BE49-F238E27FC236}">
                <a16:creationId xmlns:a16="http://schemas.microsoft.com/office/drawing/2014/main" id="{8BB18A50-A21F-0AEE-B593-CAE78226C7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7413"/>
          <a:stretch/>
        </p:blipFill>
        <p:spPr>
          <a:xfrm>
            <a:off x="8705897" y="20295"/>
            <a:ext cx="3502145" cy="1678126"/>
          </a:xfrm>
          <a:prstGeom prst="rect">
            <a:avLst/>
          </a:prstGeom>
        </p:spPr>
      </p:pic>
      <p:pic>
        <p:nvPicPr>
          <p:cNvPr id="23" name="Picture 2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93CCBC0F-02A5-16A5-8969-0BB9CA10C4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7998"/>
          <a:stretch/>
        </p:blipFill>
        <p:spPr>
          <a:xfrm>
            <a:off x="8722283" y="1681477"/>
            <a:ext cx="3469717" cy="1639738"/>
          </a:xfrm>
          <a:prstGeom prst="rect">
            <a:avLst/>
          </a:prstGeom>
        </p:spPr>
      </p:pic>
      <p:pic>
        <p:nvPicPr>
          <p:cNvPr id="25" name="Picture 2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E1143123-6302-82B0-3201-053D6646C0C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6710"/>
          <a:stretch/>
        </p:blipFill>
        <p:spPr>
          <a:xfrm>
            <a:off x="8755164" y="5139336"/>
            <a:ext cx="3436837" cy="169836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8FAF79EA-D344-606B-6213-E01EF6B38CFB}"/>
              </a:ext>
            </a:extLst>
          </p:cNvPr>
          <p:cNvGrpSpPr/>
          <p:nvPr/>
        </p:nvGrpSpPr>
        <p:grpSpPr>
          <a:xfrm>
            <a:off x="8689855" y="3342659"/>
            <a:ext cx="3469717" cy="1750639"/>
            <a:chOff x="1027808" y="5399956"/>
            <a:chExt cx="3357176" cy="1639737"/>
          </a:xfrm>
        </p:grpSpPr>
        <p:pic>
          <p:nvPicPr>
            <p:cNvPr id="24" name="Picture 23" descr="A screenshot of a graph&#10;&#10;AI-generated content may be incorrect.">
              <a:extLst>
                <a:ext uri="{FF2B5EF4-FFF2-40B4-BE49-F238E27FC236}">
                  <a16:creationId xmlns:a16="http://schemas.microsoft.com/office/drawing/2014/main" id="{124FC6C2-EC3C-FB6C-9D51-D2D5486F5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56590"/>
            <a:stretch/>
          </p:blipFill>
          <p:spPr>
            <a:xfrm>
              <a:off x="1027808" y="5399956"/>
              <a:ext cx="3357176" cy="1639737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7084673-8487-EF0F-69D7-38BF610A6F30}"/>
                </a:ext>
              </a:extLst>
            </p:cNvPr>
            <p:cNvSpPr txBox="1"/>
            <p:nvPr/>
          </p:nvSpPr>
          <p:spPr>
            <a:xfrm>
              <a:off x="2465610" y="5445994"/>
              <a:ext cx="730969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175 Hz</a:t>
              </a:r>
              <a:endParaRPr lang="en-GB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7E4F48B-916E-9D42-38A2-E66C39DC0FCC}"/>
              </a:ext>
            </a:extLst>
          </p:cNvPr>
          <p:cNvSpPr txBox="1"/>
          <p:nvPr/>
        </p:nvSpPr>
        <p:spPr>
          <a:xfrm>
            <a:off x="10240198" y="5186746"/>
            <a:ext cx="7309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250 Hz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DB47C11-E41C-64AD-4511-15AC02A4B5E4}"/>
              </a:ext>
            </a:extLst>
          </p:cNvPr>
          <p:cNvSpPr txBox="1"/>
          <p:nvPr/>
        </p:nvSpPr>
        <p:spPr>
          <a:xfrm>
            <a:off x="1984241" y="2085972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50 Hz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12B1855-885C-95FA-E44D-8722EE651A84}"/>
              </a:ext>
            </a:extLst>
          </p:cNvPr>
          <p:cNvSpPr txBox="1"/>
          <p:nvPr/>
        </p:nvSpPr>
        <p:spPr>
          <a:xfrm>
            <a:off x="10230958" y="67500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83 Hz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C879C1-AF34-224F-F837-F63A9F89D2AD}"/>
              </a:ext>
            </a:extLst>
          </p:cNvPr>
          <p:cNvSpPr txBox="1"/>
          <p:nvPr/>
        </p:nvSpPr>
        <p:spPr>
          <a:xfrm>
            <a:off x="10131933" y="1655831"/>
            <a:ext cx="7309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125 Hz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9EF4A7-113A-D836-2AC6-07E2075552DE}"/>
              </a:ext>
            </a:extLst>
          </p:cNvPr>
          <p:cNvSpPr txBox="1"/>
          <p:nvPr/>
        </p:nvSpPr>
        <p:spPr>
          <a:xfrm>
            <a:off x="5291329" y="4494248"/>
            <a:ext cx="2711288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Voltage drops of the Cernox sensors, drop means warming up from He II 1.9 K bath temperature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CBF7349-9EC3-AF39-2F07-886FC3A363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7329" y="827024"/>
            <a:ext cx="4159289" cy="3147308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F3AE538-CB41-9E47-E16F-540C8CDE306C}"/>
              </a:ext>
            </a:extLst>
          </p:cNvPr>
          <p:cNvCxnSpPr>
            <a:cxnSpLocks/>
          </p:cNvCxnSpPr>
          <p:nvPr/>
        </p:nvCxnSpPr>
        <p:spPr>
          <a:xfrm flipH="1">
            <a:off x="4259262" y="5107482"/>
            <a:ext cx="850149" cy="217763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24811BB-7195-5F51-23CD-39BD39AB1E4C}"/>
              </a:ext>
            </a:extLst>
          </p:cNvPr>
          <p:cNvCxnSpPr>
            <a:cxnSpLocks/>
          </p:cNvCxnSpPr>
          <p:nvPr/>
        </p:nvCxnSpPr>
        <p:spPr>
          <a:xfrm flipH="1" flipV="1">
            <a:off x="4127982" y="5005437"/>
            <a:ext cx="981429" cy="8786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965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321D4D-715D-6FA1-80A3-61CC9DE54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C76AB-3EF4-1D43-2BC0-A7F7725E2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737E8-B143-9BA2-B6FC-C2DF494B8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04D78-E18F-656E-4FEB-D00ED2525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72E40AC-37DB-F129-E043-63E1439CC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67674"/>
            <a:ext cx="11376024" cy="4608512"/>
          </a:xfrm>
        </p:spPr>
        <p:txBody>
          <a:bodyPr/>
          <a:lstStyle/>
          <a:p>
            <a:pPr marL="0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/>
                </a:solidFill>
              </a:rPr>
              <a:t>Experimental</a:t>
            </a:r>
            <a:r>
              <a:rPr lang="en-US" b="0" dirty="0">
                <a:solidFill>
                  <a:schemeClr val="tx2"/>
                </a:solidFill>
              </a:rPr>
              <a:t> assessment of small-scale magnet coil samples: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Enables the </a:t>
            </a:r>
            <a:r>
              <a:rPr lang="en-GB" dirty="0">
                <a:solidFill>
                  <a:schemeClr val="tx2"/>
                </a:solidFill>
              </a:rPr>
              <a:t>study the heat transfer mechanisms of He II-cooled impregnated Nb</a:t>
            </a:r>
            <a:r>
              <a:rPr lang="en-GB" baseline="-25000" dirty="0">
                <a:solidFill>
                  <a:schemeClr val="tx2"/>
                </a:solidFill>
              </a:rPr>
              <a:t>3</a:t>
            </a:r>
            <a:r>
              <a:rPr lang="en-GB" dirty="0">
                <a:solidFill>
                  <a:schemeClr val="tx2"/>
                </a:solidFill>
              </a:rPr>
              <a:t>Sn coil samples </a:t>
            </a:r>
            <a:endParaRPr lang="en-US" dirty="0">
              <a:solidFill>
                <a:schemeClr val="tx2"/>
              </a:solidFill>
            </a:endParaRP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Enables qualitative information about presence of He in the structure, which is useful</a:t>
            </a:r>
            <a:r>
              <a:rPr lang="en-GB" dirty="0">
                <a:solidFill>
                  <a:schemeClr val="tx2"/>
                </a:solidFill>
              </a:rPr>
              <a:t> as a diagnostics tool for impregnation quality and aging mechanisms.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tx2"/>
                </a:solidFill>
              </a:rPr>
              <a:t>Enables extraction of measured material property data, especially of composite with no </a:t>
            </a:r>
            <a:r>
              <a:rPr lang="en-GB" dirty="0" err="1">
                <a:solidFill>
                  <a:schemeClr val="tx2"/>
                </a:solidFill>
              </a:rPr>
              <a:t>reliableor</a:t>
            </a:r>
            <a:r>
              <a:rPr lang="en-GB" dirty="0">
                <a:solidFill>
                  <a:schemeClr val="tx2"/>
                </a:solidFill>
              </a:rPr>
              <a:t> highly variable literature data available 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In view of the novel Quench protection schemes:</a:t>
            </a:r>
          </a:p>
          <a:p>
            <a:pPr lvl="3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 AC heating demonstrated the amount of heating that can be generated</a:t>
            </a:r>
          </a:p>
          <a:p>
            <a:pPr lvl="3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50 Hz inductive heating was extensively tested</a:t>
            </a:r>
          </a:p>
          <a:p>
            <a:pPr lvl="3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Other frequencies showed …</a:t>
            </a:r>
          </a:p>
          <a:p>
            <a:pPr lvl="3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Consider presence of He in the impregnation! May vary your Quench protection reaction?</a:t>
            </a:r>
          </a:p>
          <a:p>
            <a:pPr lvl="2" indent="-342900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9789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46FBD3-A61F-7248-ACEA-500B42C96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7081" y="2427427"/>
            <a:ext cx="4157837" cy="1065742"/>
          </a:xfrm>
        </p:spPr>
        <p:txBody>
          <a:bodyPr/>
          <a:lstStyle/>
          <a:p>
            <a:pPr algn="ctr"/>
            <a:r>
              <a:rPr lang="en-US" sz="4000" dirty="0"/>
              <a:t>Thank you for your attention!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CE87F-03B1-ED20-4C56-A3D55258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9C1C4-EF5C-75E5-7B8A-BC5643D1B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67420-99D9-0E95-1D8A-6DBD29305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160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F81B53-86D7-40A5-B44A-58B3E4286AD9}"/>
              </a:ext>
            </a:extLst>
          </p:cNvPr>
          <p:cNvSpPr txBox="1"/>
          <p:nvPr/>
        </p:nvSpPr>
        <p:spPr>
          <a:xfrm>
            <a:off x="954405" y="1205950"/>
            <a:ext cx="10636388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Introduction to the measurement idea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Experimental campaign – small-scale coil sample testing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Sample preparation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Set-up description and measurement procedure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Comparison external DC heating vs. AC inductive heating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Frequency dependency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0499A4-83D9-463A-8862-6B525EE25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C588C9-3391-4B00-BC24-13CD57A91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7D6BF0-2A9E-452A-8184-FC7A6173D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45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3A4D47-6ECC-4D8F-BA0E-E27DB2361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Interpretation of transient results</a:t>
            </a:r>
            <a:br>
              <a:rPr lang="en-US" dirty="0"/>
            </a:br>
            <a:r>
              <a:rPr lang="en-US" sz="2000" dirty="0"/>
              <a:t>Example: D11T GE-02</a:t>
            </a:r>
            <a:endParaRPr lang="en-NL" dirty="0"/>
          </a:p>
        </p:txBody>
      </p: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7476762A-2274-4137-939E-63EE6668FB6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041254" y="1483107"/>
            <a:ext cx="3587536" cy="176064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611DDC2-C89C-42AF-835F-F88D96DE0B4D}"/>
              </a:ext>
            </a:extLst>
          </p:cNvPr>
          <p:cNvSpPr txBox="1"/>
          <p:nvPr/>
        </p:nvSpPr>
        <p:spPr>
          <a:xfrm>
            <a:off x="1705461" y="5208909"/>
            <a:ext cx="2088000" cy="44203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D11T GE-02 inner layer shows unusual behaviour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DFCFB69-8F91-4E93-9BAE-B77F21B603C0}"/>
                  </a:ext>
                </a:extLst>
              </p:cNvPr>
              <p:cNvSpPr txBox="1"/>
              <p:nvPr/>
            </p:nvSpPr>
            <p:spPr>
              <a:xfrm>
                <a:off x="8358897" y="3813388"/>
                <a:ext cx="3336313" cy="2118328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36000" tIns="36000" rIns="36000" bIns="36000" rtlCol="0">
                <a:spAutoFit/>
              </a:bodyPr>
              <a:lstStyle/>
              <a:p>
                <a:pPr marL="171450" lvl="1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1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12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do not change (appreciably) with temperature</a:t>
                </a:r>
              </a:p>
              <a:p>
                <a:pPr marL="171450" lvl="1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schemeClr val="tx2"/>
                  </a:solidFill>
                </a:endParaRPr>
              </a:p>
              <a:p>
                <a:pPr marL="171450" lvl="1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 does not suffer abrupt changes</a:t>
                </a:r>
              </a:p>
              <a:p>
                <a:pPr marL="171450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endParaRPr lang="en-US" sz="1200" dirty="0">
                  <a:solidFill>
                    <a:schemeClr val="tx2"/>
                  </a:solidFill>
                </a:endParaRPr>
              </a:p>
              <a:p>
                <a:pPr marL="171450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sz="12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>
                    <a:solidFill>
                      <a:schemeClr val="tx2"/>
                    </a:solidFill>
                  </a:rPr>
                  <a:t>is vanishingly small at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2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US" sz="1200" b="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 for most solid materials.</a:t>
                </a:r>
              </a:p>
              <a:p>
                <a:pPr marL="171450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endParaRPr lang="en-US" sz="1200" b="0" dirty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171450" indent="-171450">
                  <a:buClr>
                    <a:srgbClr val="0033A0"/>
                  </a:buClr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What can produce a peak in the sample’s heat capacity </a:t>
                </a:r>
                <a:r>
                  <a:rPr lang="en-US" sz="1200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(seen in its measured time constant) </a:t>
                </a:r>
                <a:r>
                  <a:rPr lang="en-US" sz="1200" b="1" dirty="0">
                    <a:solidFill>
                      <a:schemeClr val="tx2"/>
                    </a:solidFill>
                    <a:ea typeface="Cambria Math" panose="02040503050406030204" pitchFamily="18" charset="0"/>
                  </a:rPr>
                  <a:t>at or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l-GR" sz="12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𝝀</m:t>
                        </m:r>
                      </m:sub>
                    </m:sSub>
                    <m:r>
                      <a:rPr lang="en-US" sz="1200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?</m:t>
                    </m:r>
                  </m:oMath>
                </a14:m>
                <a:endParaRPr lang="en-US" sz="1200" b="1" dirty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DFCFB69-8F91-4E93-9BAE-B77F21B603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8897" y="3813388"/>
                <a:ext cx="3336313" cy="2118328"/>
              </a:xfrm>
              <a:prstGeom prst="rect">
                <a:avLst/>
              </a:prstGeom>
              <a:blipFill>
                <a:blip r:embed="rId3"/>
                <a:stretch>
                  <a:fillRect l="-1273" t="-860" r="-2000" b="-1433"/>
                </a:stretch>
              </a:blipFill>
              <a:ln w="1270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1B3F064-631E-4C3D-AF2E-EEA6A6358530}"/>
                  </a:ext>
                </a:extLst>
              </p:cNvPr>
              <p:cNvSpPr txBox="1"/>
              <p:nvPr/>
            </p:nvSpPr>
            <p:spPr>
              <a:xfrm>
                <a:off x="221988" y="1792270"/>
                <a:ext cx="3263240" cy="32932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>
                    <a:solidFill>
                      <a:schemeClr val="tx2"/>
                    </a:solidFill>
                  </a:rPr>
                  <a:t>Time constant of sample defined as:</a:t>
                </a: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33CC33"/>
                        </a:solidFill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r>
                  <a:rPr lang="en-GB" dirty="0"/>
                  <a:t> </a:t>
                </a:r>
                <a:r>
                  <a:rPr lang="en-GB" sz="1400" dirty="0">
                    <a:solidFill>
                      <a:schemeClr val="tx2"/>
                    </a:solidFill>
                  </a:rPr>
                  <a:t>refers to different contributions to the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time constant:</a:t>
                </a:r>
              </a:p>
              <a:p>
                <a:pPr marL="182250" lvl="1"/>
                <a:endParaRPr lang="en-GB" sz="1400" dirty="0">
                  <a:solidFill>
                    <a:schemeClr val="tx2"/>
                  </a:solidFill>
                </a:endParaRP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chemeClr val="tx2"/>
                    </a:solidFill>
                  </a:rPr>
                  <a:t>Materials that make up the coil sample </a:t>
                </a:r>
                <a:br>
                  <a:rPr lang="en-GB" sz="1400" dirty="0">
                    <a:solidFill>
                      <a:schemeClr val="tx2"/>
                    </a:solidFill>
                  </a:rPr>
                </a:br>
                <a:r>
                  <a:rPr lang="en-GB" sz="1400" dirty="0">
                    <a:solidFill>
                      <a:schemeClr val="tx2"/>
                    </a:solidFill>
                  </a:rPr>
                  <a:t>(Cu, Nb</a:t>
                </a:r>
                <a:r>
                  <a:rPr lang="en-GB" sz="1400" baseline="-25000" dirty="0">
                    <a:solidFill>
                      <a:schemeClr val="tx2"/>
                    </a:solidFill>
                  </a:rPr>
                  <a:t>3</a:t>
                </a:r>
                <a:r>
                  <a:rPr lang="en-GB" sz="1400" dirty="0">
                    <a:solidFill>
                      <a:schemeClr val="tx2"/>
                    </a:solidFill>
                  </a:rPr>
                  <a:t>Sn,epoxy, glass fibre…) </a:t>
                </a:r>
              </a:p>
              <a:p>
                <a:pPr marL="0" lvl="1" indent="-180000">
                  <a:buFont typeface="Arial" panose="020B0604020202020204" pitchFamily="34" charset="0"/>
                  <a:buChar char="•"/>
                </a:pPr>
                <a:endParaRPr lang="en-GB" sz="1400" dirty="0">
                  <a:solidFill>
                    <a:schemeClr val="tx2"/>
                  </a:solidFill>
                </a:endParaRPr>
              </a:p>
              <a:p>
                <a:endParaRPr lang="en-US" sz="1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1B3F064-631E-4C3D-AF2E-EEA6A6358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1792270"/>
                <a:ext cx="3263240" cy="3293209"/>
              </a:xfrm>
              <a:prstGeom prst="rect">
                <a:avLst/>
              </a:prstGeom>
              <a:blipFill>
                <a:blip r:embed="rId4"/>
                <a:stretch>
                  <a:fillRect l="-3358" t="-1667" r="-27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BC713DF-14D7-4965-BA81-C645886C47F1}"/>
                  </a:ext>
                </a:extLst>
              </p:cNvPr>
              <p:cNvSpPr txBox="1"/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rgbClr val="33CC33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GB" sz="2400" b="0" i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GB" sz="24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400" b="0" i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GB" sz="2400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GB" sz="24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24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GB" sz="2400" b="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24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GB" sz="2400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GB" sz="24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BC713DF-14D7-4965-BA81-C645886C47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88" y="2246524"/>
                <a:ext cx="2764352" cy="11008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>
            <a:extLst>
              <a:ext uri="{FF2B5EF4-FFF2-40B4-BE49-F238E27FC236}">
                <a16:creationId xmlns:a16="http://schemas.microsoft.com/office/drawing/2014/main" id="{103DB6A7-E463-4D17-A069-78F97B6CFF52}"/>
              </a:ext>
            </a:extLst>
          </p:cNvPr>
          <p:cNvGrpSpPr/>
          <p:nvPr/>
        </p:nvGrpSpPr>
        <p:grpSpPr>
          <a:xfrm>
            <a:off x="3724707" y="1176162"/>
            <a:ext cx="3814187" cy="4847887"/>
            <a:chOff x="3724707" y="1176162"/>
            <a:chExt cx="3814187" cy="4847887"/>
          </a:xfrm>
        </p:grpSpPr>
        <p:pic>
          <p:nvPicPr>
            <p:cNvPr id="47" name="Picture 2">
              <a:extLst>
                <a:ext uri="{FF2B5EF4-FFF2-40B4-BE49-F238E27FC236}">
                  <a16:creationId xmlns:a16="http://schemas.microsoft.com/office/drawing/2014/main" id="{7491CC0E-31FC-49BE-BF9A-73936CF455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4707" y="1187901"/>
              <a:ext cx="3814187" cy="2860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2F0A4BB-EC6A-462F-A445-020888937E09}"/>
                </a:ext>
              </a:extLst>
            </p:cNvPr>
            <p:cNvSpPr txBox="1"/>
            <p:nvPr/>
          </p:nvSpPr>
          <p:spPr>
            <a:xfrm>
              <a:off x="4021510" y="1176162"/>
              <a:ext cx="336843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Time constants as function of layer </a:t>
              </a:r>
              <a:r>
                <a:rPr lang="en-US" sz="1400" i="1" dirty="0"/>
                <a:t>T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3DCF08F-593E-42E3-A946-B6EFDB6F1552}"/>
                </a:ext>
              </a:extLst>
            </p:cNvPr>
            <p:cNvGrpSpPr/>
            <p:nvPr/>
          </p:nvGrpSpPr>
          <p:grpSpPr>
            <a:xfrm>
              <a:off x="4979254" y="4399456"/>
              <a:ext cx="2498241" cy="1624593"/>
              <a:chOff x="4392985" y="4306232"/>
              <a:chExt cx="2498241" cy="1624593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BF90BC84-7960-4A42-B4CD-C93D8D447646}"/>
                  </a:ext>
                </a:extLst>
              </p:cNvPr>
              <p:cNvGrpSpPr/>
              <p:nvPr/>
            </p:nvGrpSpPr>
            <p:grpSpPr>
              <a:xfrm>
                <a:off x="4536258" y="4306232"/>
                <a:ext cx="1357090" cy="1249575"/>
                <a:chOff x="1292091" y="4998608"/>
                <a:chExt cx="1357090" cy="1249575"/>
              </a:xfrm>
            </p:grpSpPr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9A913F66-3781-4C56-A683-97EF1AFE5F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46555" t="19553" r="6705" b="16636"/>
                <a:stretch/>
              </p:blipFill>
              <p:spPr>
                <a:xfrm>
                  <a:off x="1292091" y="4998608"/>
                  <a:ext cx="1220387" cy="1249575"/>
                </a:xfrm>
                <a:prstGeom prst="rect">
                  <a:avLst/>
                </a:prstGeom>
                <a:ln w="19050">
                  <a:solidFill>
                    <a:schemeClr val="accent1"/>
                  </a:solidFill>
                </a:ln>
              </p:spPr>
            </p:pic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416F10EE-A88C-49A9-A210-86DDF7DD9246}"/>
                    </a:ext>
                  </a:extLst>
                </p:cNvPr>
                <p:cNvSpPr txBox="1"/>
                <p:nvPr/>
              </p:nvSpPr>
              <p:spPr>
                <a:xfrm>
                  <a:off x="1798153" y="5013204"/>
                  <a:ext cx="851028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200" b="1" dirty="0"/>
                    <a:t>11T-GE02</a:t>
                  </a:r>
                  <a:endParaRPr lang="en-NL" sz="1200" b="1" dirty="0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C45837B9-79ED-4740-84E7-C67923A8B7A6}"/>
                    </a:ext>
                  </a:extLst>
                </p:cNvPr>
                <p:cNvSpPr/>
                <p:nvPr/>
              </p:nvSpPr>
              <p:spPr>
                <a:xfrm>
                  <a:off x="1634740" y="5353702"/>
                  <a:ext cx="796040" cy="786748"/>
                </a:xfrm>
                <a:custGeom>
                  <a:avLst/>
                  <a:gdLst>
                    <a:gd name="connsiteX0" fmla="*/ 0 w 2447925"/>
                    <a:gd name="connsiteY0" fmla="*/ 2047875 h 2419350"/>
                    <a:gd name="connsiteX1" fmla="*/ 657225 w 2447925"/>
                    <a:gd name="connsiteY1" fmla="*/ 1090613 h 2419350"/>
                    <a:gd name="connsiteX2" fmla="*/ 652463 w 2447925"/>
                    <a:gd name="connsiteY2" fmla="*/ 1023938 h 2419350"/>
                    <a:gd name="connsiteX3" fmla="*/ 1314450 w 2447925"/>
                    <a:gd name="connsiteY3" fmla="*/ 0 h 2419350"/>
                    <a:gd name="connsiteX4" fmla="*/ 1528763 w 2447925"/>
                    <a:gd name="connsiteY4" fmla="*/ 100013 h 2419350"/>
                    <a:gd name="connsiteX5" fmla="*/ 1728788 w 2447925"/>
                    <a:gd name="connsiteY5" fmla="*/ 195263 h 2419350"/>
                    <a:gd name="connsiteX6" fmla="*/ 1885950 w 2447925"/>
                    <a:gd name="connsiteY6" fmla="*/ 280988 h 2419350"/>
                    <a:gd name="connsiteX7" fmla="*/ 2062163 w 2447925"/>
                    <a:gd name="connsiteY7" fmla="*/ 400050 h 2419350"/>
                    <a:gd name="connsiteX8" fmla="*/ 2276475 w 2447925"/>
                    <a:gd name="connsiteY8" fmla="*/ 552450 h 2419350"/>
                    <a:gd name="connsiteX9" fmla="*/ 2447925 w 2447925"/>
                    <a:gd name="connsiteY9" fmla="*/ 728663 h 2419350"/>
                    <a:gd name="connsiteX10" fmla="*/ 823913 w 2447925"/>
                    <a:gd name="connsiteY10" fmla="*/ 2419350 h 2419350"/>
                    <a:gd name="connsiteX11" fmla="*/ 719138 w 2447925"/>
                    <a:gd name="connsiteY11" fmla="*/ 2347913 h 2419350"/>
                    <a:gd name="connsiteX12" fmla="*/ 571500 w 2447925"/>
                    <a:gd name="connsiteY12" fmla="*/ 2262188 h 2419350"/>
                    <a:gd name="connsiteX13" fmla="*/ 452438 w 2447925"/>
                    <a:gd name="connsiteY13" fmla="*/ 2200275 h 2419350"/>
                    <a:gd name="connsiteX14" fmla="*/ 295275 w 2447925"/>
                    <a:gd name="connsiteY14" fmla="*/ 2138363 h 2419350"/>
                    <a:gd name="connsiteX15" fmla="*/ 119063 w 2447925"/>
                    <a:gd name="connsiteY15" fmla="*/ 2081213 h 2419350"/>
                    <a:gd name="connsiteX16" fmla="*/ 0 w 2447925"/>
                    <a:gd name="connsiteY16" fmla="*/ 2047875 h 2419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47925" h="2419350">
                      <a:moveTo>
                        <a:pt x="0" y="2047875"/>
                      </a:moveTo>
                      <a:lnTo>
                        <a:pt x="657225" y="1090613"/>
                      </a:lnTo>
                      <a:lnTo>
                        <a:pt x="652463" y="1023938"/>
                      </a:lnTo>
                      <a:lnTo>
                        <a:pt x="1314450" y="0"/>
                      </a:lnTo>
                      <a:lnTo>
                        <a:pt x="1528763" y="100013"/>
                      </a:lnTo>
                      <a:lnTo>
                        <a:pt x="1728788" y="195263"/>
                      </a:lnTo>
                      <a:lnTo>
                        <a:pt x="1885950" y="280988"/>
                      </a:lnTo>
                      <a:lnTo>
                        <a:pt x="2062163" y="400050"/>
                      </a:lnTo>
                      <a:lnTo>
                        <a:pt x="2276475" y="552450"/>
                      </a:lnTo>
                      <a:lnTo>
                        <a:pt x="2447925" y="728663"/>
                      </a:lnTo>
                      <a:lnTo>
                        <a:pt x="823913" y="2419350"/>
                      </a:lnTo>
                      <a:lnTo>
                        <a:pt x="719138" y="2347913"/>
                      </a:lnTo>
                      <a:lnTo>
                        <a:pt x="571500" y="2262188"/>
                      </a:lnTo>
                      <a:lnTo>
                        <a:pt x="452438" y="2200275"/>
                      </a:lnTo>
                      <a:lnTo>
                        <a:pt x="295275" y="2138363"/>
                      </a:lnTo>
                      <a:lnTo>
                        <a:pt x="119063" y="2081213"/>
                      </a:lnTo>
                      <a:lnTo>
                        <a:pt x="0" y="2047875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33CC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42EE54D6-756B-41D5-9BF2-73E1EFECACB9}"/>
                  </a:ext>
                </a:extLst>
              </p:cNvPr>
              <p:cNvSpPr txBox="1"/>
              <p:nvPr/>
            </p:nvSpPr>
            <p:spPr>
              <a:xfrm>
                <a:off x="5574232" y="4931019"/>
                <a:ext cx="1316994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Outer layer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DC2CC290-18D1-443A-A606-E449EA6ADD42}"/>
                  </a:ext>
                </a:extLst>
              </p:cNvPr>
              <p:cNvSpPr txBox="1"/>
              <p:nvPr/>
            </p:nvSpPr>
            <p:spPr>
              <a:xfrm>
                <a:off x="5565219" y="5272755"/>
                <a:ext cx="1316994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Inner layer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47E7D3D5-2970-463B-BC2A-B3349C7745AE}"/>
                  </a:ext>
                </a:extLst>
              </p:cNvPr>
              <p:cNvCxnSpPr>
                <a:cxnSpLocks/>
                <a:endCxn id="51" idx="1"/>
              </p:cNvCxnSpPr>
              <p:nvPr/>
            </p:nvCxnSpPr>
            <p:spPr>
              <a:xfrm flipH="1">
                <a:off x="5574232" y="5023352"/>
                <a:ext cx="25907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E3AE8EBE-E6B8-409D-BB98-27FE65236B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77702" y="5355307"/>
                <a:ext cx="45560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006CAB25-6659-41EE-B5D1-D875C74081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97728" y="5419125"/>
                <a:ext cx="88922" cy="270853"/>
              </a:xfrm>
              <a:prstGeom prst="straightConnector1">
                <a:avLst/>
              </a:prstGeom>
              <a:ln>
                <a:tailEnd type="triangle"/>
              </a:ln>
              <a:effectLst>
                <a:glow rad="63500">
                  <a:schemeClr val="bg1"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79D6FC9-2B81-4CDD-B95B-ACD653EE6210}"/>
                  </a:ext>
                </a:extLst>
              </p:cNvPr>
              <p:cNvSpPr txBox="1"/>
              <p:nvPr/>
            </p:nvSpPr>
            <p:spPr>
              <a:xfrm>
                <a:off x="4392985" y="5746159"/>
                <a:ext cx="1316994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/>
                  <a:t>He II contact</a:t>
                </a:r>
              </a:p>
            </p:txBody>
          </p:sp>
        </p:grpSp>
      </p:grpSp>
      <p:sp>
        <p:nvSpPr>
          <p:cNvPr id="43" name="Oval 42">
            <a:extLst>
              <a:ext uri="{FF2B5EF4-FFF2-40B4-BE49-F238E27FC236}">
                <a16:creationId xmlns:a16="http://schemas.microsoft.com/office/drawing/2014/main" id="{32172A97-9058-4DEF-960C-3F7F71AA4E85}"/>
              </a:ext>
            </a:extLst>
          </p:cNvPr>
          <p:cNvSpPr/>
          <p:nvPr/>
        </p:nvSpPr>
        <p:spPr>
          <a:xfrm>
            <a:off x="4131892" y="1533832"/>
            <a:ext cx="782271" cy="151613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E95B00D-1F04-46C6-8ADA-2C304D96DE3B}"/>
              </a:ext>
            </a:extLst>
          </p:cNvPr>
          <p:cNvSpPr txBox="1"/>
          <p:nvPr/>
        </p:nvSpPr>
        <p:spPr>
          <a:xfrm>
            <a:off x="5963971" y="3287799"/>
            <a:ext cx="165335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i="1" dirty="0">
                <a:solidFill>
                  <a:schemeClr val="tx2"/>
                </a:solidFill>
              </a:rPr>
              <a:t>Courtesy  Kirtana Puthran</a:t>
            </a:r>
            <a:endParaRPr lang="en-GB" sz="900" b="1" i="1" dirty="0">
              <a:solidFill>
                <a:schemeClr val="tx2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963522-3A61-407F-A1C6-AD7DA306E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419EFC9-C318-48AD-9066-AA41DFEA1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666F2F8-9769-42BE-B3FF-72A9391A2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8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1" grpId="0" animBg="1"/>
      <p:bldP spid="44" grpId="0"/>
      <p:bldP spid="45" grpId="0"/>
      <p:bldP spid="4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407107-E509-4198-87CB-BB10D5377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11T virgin coil GE11: 1.9 K - 25 K tests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AA15FA-6DFB-4C41-8F4B-CE1E22020053}"/>
              </a:ext>
            </a:extLst>
          </p:cNvPr>
          <p:cNvSpPr txBox="1"/>
          <p:nvPr/>
        </p:nvSpPr>
        <p:spPr>
          <a:xfrm>
            <a:off x="436014" y="1114194"/>
            <a:ext cx="8417564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Both samples from connection side of 11T coil </a:t>
            </a:r>
            <a:r>
              <a:rPr lang="en-GB" sz="1400" b="1" dirty="0">
                <a:solidFill>
                  <a:srgbClr val="0033A0"/>
                </a:solidFill>
              </a:rPr>
              <a:t>GE11 (virgin coil), </a:t>
            </a:r>
            <a:r>
              <a:rPr lang="en-GB" sz="1400" dirty="0">
                <a:solidFill>
                  <a:schemeClr val="tx2"/>
                </a:solidFill>
              </a:rPr>
              <a:t>one from the </a:t>
            </a:r>
            <a:r>
              <a:rPr lang="en-GB" sz="1400" b="1" dirty="0">
                <a:solidFill>
                  <a:srgbClr val="0033A0"/>
                </a:solidFill>
              </a:rPr>
              <a:t>straight section </a:t>
            </a:r>
            <a:r>
              <a:rPr lang="en-GB" sz="1400" dirty="0">
                <a:solidFill>
                  <a:schemeClr val="tx2"/>
                </a:solidFill>
              </a:rPr>
              <a:t>and one from the </a:t>
            </a:r>
            <a:r>
              <a:rPr lang="en-GB" sz="1400" b="1" dirty="0">
                <a:solidFill>
                  <a:srgbClr val="0033A0"/>
                </a:solidFill>
              </a:rPr>
              <a:t>layer jump</a:t>
            </a:r>
            <a:r>
              <a:rPr lang="en-GB" sz="1400" dirty="0">
                <a:solidFill>
                  <a:schemeClr val="tx2"/>
                </a:solidFill>
              </a:rPr>
              <a:t> zone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33A0"/>
                </a:solidFill>
              </a:rPr>
              <a:t>Moderate temperature excursions </a:t>
            </a:r>
            <a:r>
              <a:rPr lang="en-GB" sz="1400" dirty="0">
                <a:solidFill>
                  <a:schemeClr val="tx2"/>
                </a:solidFill>
              </a:rPr>
              <a:t>(from 1.9 K to 25 K): scans pre-cycle, after 35, after 70 cycles. 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/>
              <a:t>Peaks at or near </a:t>
            </a:r>
            <a:r>
              <a:rPr lang="en-GB" sz="1400" b="1" i="1" dirty="0"/>
              <a:t>T</a:t>
            </a:r>
            <a:r>
              <a:rPr lang="el-GR" sz="1400" b="1" i="1" baseline="-25000" dirty="0"/>
              <a:t>λ</a:t>
            </a:r>
            <a:r>
              <a:rPr lang="en-US" sz="1400" b="1" i="1" dirty="0"/>
              <a:t> </a:t>
            </a:r>
            <a:r>
              <a:rPr lang="en-US" sz="1400" b="1" dirty="0"/>
              <a:t>indicate presence of He in the coil</a:t>
            </a:r>
            <a:endParaRPr lang="en-GB" sz="1400" b="1" baseline="-25000" dirty="0"/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33A0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F6AEC903-4C1A-4763-87A1-FB7433CCA2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51" t="12694" r="8396" b="2423"/>
          <a:stretch/>
        </p:blipFill>
        <p:spPr>
          <a:xfrm>
            <a:off x="9400909" y="622130"/>
            <a:ext cx="1835773" cy="182210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C8296F3E-F03C-4345-9B31-E1F9E358CE5F}"/>
              </a:ext>
            </a:extLst>
          </p:cNvPr>
          <p:cNvGrpSpPr/>
          <p:nvPr/>
        </p:nvGrpSpPr>
        <p:grpSpPr>
          <a:xfrm>
            <a:off x="9328409" y="597571"/>
            <a:ext cx="1980773" cy="1803076"/>
            <a:chOff x="1020528" y="-843257"/>
            <a:chExt cx="4607256" cy="3390546"/>
          </a:xfrm>
        </p:grpSpPr>
        <p:sp>
          <p:nvSpPr>
            <p:cNvPr id="33" name="Text Box 2">
              <a:extLst>
                <a:ext uri="{FF2B5EF4-FFF2-40B4-BE49-F238E27FC236}">
                  <a16:creationId xmlns:a16="http://schemas.microsoft.com/office/drawing/2014/main" id="{AFE08E10-F9DC-4B93-A7FC-5E3EA1A50B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0528" y="-843257"/>
              <a:ext cx="2023545" cy="556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Straight section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D11T-GE11-SS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 Box 2">
              <a:extLst>
                <a:ext uri="{FF2B5EF4-FFF2-40B4-BE49-F238E27FC236}">
                  <a16:creationId xmlns:a16="http://schemas.microsoft.com/office/drawing/2014/main" id="{42075085-10C6-4856-9603-459C028AE7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2094" y="2095805"/>
              <a:ext cx="2015690" cy="451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Layer jump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700" b="1" kern="1400" dirty="0">
                  <a:solidFill>
                    <a:schemeClr val="bg1"/>
                  </a:solidFill>
                  <a:effectLst/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D11T-GE11-LJ</a:t>
              </a:r>
              <a:endParaRPr lang="en-GB" sz="600" kern="1400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29865229-F1A3-47EC-9FF1-4A838C4C730A}"/>
              </a:ext>
            </a:extLst>
          </p:cNvPr>
          <p:cNvSpPr txBox="1"/>
          <p:nvPr/>
        </p:nvSpPr>
        <p:spPr>
          <a:xfrm>
            <a:off x="8017142" y="2985904"/>
            <a:ext cx="3769240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000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Results </a:t>
            </a:r>
            <a:r>
              <a:rPr lang="en-GB" sz="1600" b="1" dirty="0">
                <a:solidFill>
                  <a:srgbClr val="0033A0"/>
                </a:solidFill>
              </a:rPr>
              <a:t>show a clear He signature that is present even before cycling and that evolves dramatically with increased number of (modest) temperature excursions</a:t>
            </a:r>
            <a:r>
              <a:rPr lang="en-GB" sz="1600" dirty="0">
                <a:solidFill>
                  <a:schemeClr val="tx2"/>
                </a:solidFill>
              </a:rPr>
              <a:t>.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000" dirty="0">
              <a:solidFill>
                <a:schemeClr val="tx2"/>
              </a:solidFill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In more inhomogeneous parts of the coil, </a:t>
            </a:r>
            <a:r>
              <a:rPr lang="en-GB" sz="1600" b="1" dirty="0">
                <a:solidFill>
                  <a:srgbClr val="0033A0"/>
                </a:solidFill>
              </a:rPr>
              <a:t>He presence is pronounced from the start</a:t>
            </a:r>
            <a:r>
              <a:rPr lang="en-GB" sz="1600" dirty="0">
                <a:solidFill>
                  <a:schemeClr val="tx2"/>
                </a:solidFill>
              </a:rPr>
              <a:t> but does not noticeably increase further.</a:t>
            </a:r>
            <a:endParaRPr lang="en-GB" sz="1600" b="1" dirty="0">
              <a:solidFill>
                <a:schemeClr val="tx2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099A39-0CFB-4537-A731-F6D149CCFBAE}"/>
              </a:ext>
            </a:extLst>
          </p:cNvPr>
          <p:cNvGrpSpPr/>
          <p:nvPr/>
        </p:nvGrpSpPr>
        <p:grpSpPr>
          <a:xfrm>
            <a:off x="4172853" y="2846411"/>
            <a:ext cx="3654720" cy="3345093"/>
            <a:chOff x="4172853" y="2846411"/>
            <a:chExt cx="3654720" cy="3345093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489D3A32-C824-45DF-9528-C779BE5D03A8}"/>
                </a:ext>
              </a:extLst>
            </p:cNvPr>
            <p:cNvGrpSpPr/>
            <p:nvPr/>
          </p:nvGrpSpPr>
          <p:grpSpPr>
            <a:xfrm>
              <a:off x="4172853" y="2846411"/>
              <a:ext cx="3654720" cy="3345093"/>
              <a:chOff x="4161748" y="2853358"/>
              <a:chExt cx="3654720" cy="3345093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FCE41DAE-2A57-4339-8924-7945A243839D}"/>
                  </a:ext>
                </a:extLst>
              </p:cNvPr>
              <p:cNvGrpSpPr/>
              <p:nvPr/>
            </p:nvGrpSpPr>
            <p:grpSpPr>
              <a:xfrm>
                <a:off x="4161748" y="2853358"/>
                <a:ext cx="3654720" cy="3345093"/>
                <a:chOff x="4161748" y="2853358"/>
                <a:chExt cx="3654720" cy="3345093"/>
              </a:xfrm>
            </p:grpSpPr>
            <p:pic>
              <p:nvPicPr>
                <p:cNvPr id="21" name="Picture 20" descr="Chart, histogram&#10;&#10;Description automatically generated">
                  <a:extLst>
                    <a:ext uri="{FF2B5EF4-FFF2-40B4-BE49-F238E27FC236}">
                      <a16:creationId xmlns:a16="http://schemas.microsoft.com/office/drawing/2014/main" id="{AC31C16E-D972-4AE2-AF1C-EA6701F96B7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5486"/>
                <a:stretch/>
              </p:blipFill>
              <p:spPr>
                <a:xfrm>
                  <a:off x="4161748" y="3136171"/>
                  <a:ext cx="3654720" cy="3062280"/>
                </a:xfrm>
                <a:prstGeom prst="rect">
                  <a:avLst/>
                </a:prstGeom>
              </p:spPr>
            </p:pic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2FEEDE4-89AB-436A-8821-E10E2CA49EEE}"/>
                    </a:ext>
                  </a:extLst>
                </p:cNvPr>
                <p:cNvSpPr txBox="1"/>
                <p:nvPr/>
              </p:nvSpPr>
              <p:spPr>
                <a:xfrm>
                  <a:off x="4481604" y="2853358"/>
                  <a:ext cx="3334864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srgbClr val="0033A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D11T-GE11-LJ (layer jump)</a:t>
                  </a:r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106EE9A-2EC5-4011-B807-38BDBDD2FACC}"/>
                  </a:ext>
                </a:extLst>
              </p:cNvPr>
              <p:cNvSpPr txBox="1"/>
              <p:nvPr/>
            </p:nvSpPr>
            <p:spPr>
              <a:xfrm>
                <a:off x="6247042" y="3252785"/>
                <a:ext cx="1396159" cy="60016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sz="1100" dirty="0">
                    <a:solidFill>
                      <a:schemeClr val="tx2"/>
                    </a:solidFill>
                  </a:rPr>
                  <a:t>After cooldown</a:t>
                </a:r>
                <a:endParaRPr lang="en-GB" sz="1100" dirty="0">
                  <a:solidFill>
                    <a:schemeClr val="tx2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GB" sz="1100" dirty="0">
                    <a:solidFill>
                      <a:schemeClr val="tx2"/>
                    </a:solidFill>
                  </a:rPr>
                  <a:t>After 35 cycles</a:t>
                </a:r>
              </a:p>
              <a:p>
                <a:pPr>
                  <a:buClr>
                    <a:schemeClr val="tx1"/>
                  </a:buClr>
                </a:pPr>
                <a:r>
                  <a:rPr lang="en-GB" sz="1100" dirty="0">
                    <a:solidFill>
                      <a:schemeClr val="tx2"/>
                    </a:solidFill>
                  </a:rPr>
                  <a:t>After 70 cycles</a:t>
                </a:r>
                <a:endParaRPr lang="en-US" sz="1100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3DD1F52-8980-4788-B3AA-987DA296B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9312" y="3907186"/>
              <a:ext cx="1355948" cy="836874"/>
            </a:xfrm>
            <a:prstGeom prst="rect">
              <a:avLst/>
            </a:prstGeom>
          </p:spPr>
        </p:pic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7F05FE-37FC-4729-8B1C-A3E6CE62E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39E59C-74D3-4E8F-8F33-359600C21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F13973-8469-4830-BFF8-F6634281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B08FBCA-8926-446C-96EF-9B2B7AA86519}"/>
              </a:ext>
            </a:extLst>
          </p:cNvPr>
          <p:cNvGrpSpPr/>
          <p:nvPr/>
        </p:nvGrpSpPr>
        <p:grpSpPr>
          <a:xfrm>
            <a:off x="44284" y="2773691"/>
            <a:ext cx="3848266" cy="3424760"/>
            <a:chOff x="44284" y="2828395"/>
            <a:chExt cx="3848266" cy="342476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8A30FD7-3B3D-4E5D-AE1A-977870C16061}"/>
                </a:ext>
              </a:extLst>
            </p:cNvPr>
            <p:cNvSpPr/>
            <p:nvPr/>
          </p:nvSpPr>
          <p:spPr>
            <a:xfrm>
              <a:off x="44284" y="2958451"/>
              <a:ext cx="3848266" cy="32947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00E8610-E9BB-446E-9AFC-13D5653AE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2396" y="3125607"/>
              <a:ext cx="179936" cy="14994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132A16F-11FD-4107-9A8E-A8042BC721AC}"/>
                </a:ext>
              </a:extLst>
            </p:cNvPr>
            <p:cNvGrpSpPr/>
            <p:nvPr/>
          </p:nvGrpSpPr>
          <p:grpSpPr>
            <a:xfrm>
              <a:off x="178472" y="2828395"/>
              <a:ext cx="3633574" cy="3407998"/>
              <a:chOff x="178472" y="2828395"/>
              <a:chExt cx="3633574" cy="3407998"/>
            </a:xfrm>
          </p:grpSpPr>
          <p:pic>
            <p:nvPicPr>
              <p:cNvPr id="41" name="Picture 40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2CF1222B-34D3-4EA1-A9B4-89D7634D2C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003"/>
              <a:stretch/>
            </p:blipFill>
            <p:spPr>
              <a:xfrm>
                <a:off x="178472" y="3190875"/>
                <a:ext cx="3607094" cy="3045518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A8144302-9C63-4167-895E-7E82780955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30287" y="3700203"/>
                <a:ext cx="1326209" cy="836874"/>
              </a:xfrm>
              <a:prstGeom prst="rect">
                <a:avLst/>
              </a:prstGeom>
            </p:spPr>
          </p:pic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073A0A9-F367-4048-B024-A0B1F021AEDD}"/>
                  </a:ext>
                </a:extLst>
              </p:cNvPr>
              <p:cNvSpPr txBox="1"/>
              <p:nvPr/>
            </p:nvSpPr>
            <p:spPr>
              <a:xfrm>
                <a:off x="218311" y="2828395"/>
                <a:ext cx="359373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rgbClr val="0033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D11T-GE11-SS (straight section)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88A06CE-7238-4B6B-BB68-5C1BA5E76D1D}"/>
                  </a:ext>
                </a:extLst>
              </p:cNvPr>
              <p:cNvSpPr txBox="1"/>
              <p:nvPr/>
            </p:nvSpPr>
            <p:spPr>
              <a:xfrm>
                <a:off x="2437561" y="3246284"/>
                <a:ext cx="1117693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tx1"/>
                  </a:buClr>
                </a:pPr>
                <a:r>
                  <a:rPr lang="en-US" sz="700" b="1" dirty="0">
                    <a:solidFill>
                      <a:schemeClr val="tx2"/>
                    </a:solidFill>
                  </a:rPr>
                  <a:t>After cooldown</a:t>
                </a:r>
                <a:endParaRPr lang="en-GB" sz="700" b="1" dirty="0">
                  <a:solidFill>
                    <a:schemeClr val="tx2"/>
                  </a:solidFill>
                </a:endParaRPr>
              </a:p>
              <a:p>
                <a:pPr>
                  <a:buClr>
                    <a:schemeClr val="tx1"/>
                  </a:buClr>
                </a:pPr>
                <a:r>
                  <a:rPr lang="en-GB" sz="700" b="1" dirty="0">
                    <a:solidFill>
                      <a:schemeClr val="tx2"/>
                    </a:solidFill>
                  </a:rPr>
                  <a:t>After 35 cycles</a:t>
                </a:r>
              </a:p>
              <a:p>
                <a:pPr>
                  <a:buClr>
                    <a:schemeClr val="tx1"/>
                  </a:buClr>
                </a:pPr>
                <a:r>
                  <a:rPr lang="en-GB" sz="700" b="1" dirty="0">
                    <a:solidFill>
                      <a:schemeClr val="tx2"/>
                    </a:solidFill>
                  </a:rPr>
                  <a:t>After 70 cycles</a:t>
                </a:r>
                <a:endParaRPr lang="en-US" sz="700" b="1" dirty="0">
                  <a:solidFill>
                    <a:schemeClr val="tx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858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37E8C6-B42D-2786-1BFD-72236B6D6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coil data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47F84-56C1-5C7F-D1B1-A6DBD351E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BC83C-4377-F4C3-D494-0FA6EBBED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P. Borges de Sousa |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64578-26B7-D914-D00F-A60F2B5E8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F09AF64-41BD-11C0-42E8-7BC3E4F3BF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0852" y="1944704"/>
            <a:ext cx="5544949" cy="3109745"/>
          </a:xfrm>
        </p:spPr>
      </p:pic>
    </p:spTree>
    <p:extLst>
      <p:ext uri="{BB962C8B-B14F-4D97-AF65-F5344CB8AC3E}">
        <p14:creationId xmlns:p14="http://schemas.microsoft.com/office/powerpoint/2010/main" val="4074227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F81B53-86D7-40A5-B44A-58B3E4286AD9}"/>
              </a:ext>
            </a:extLst>
          </p:cNvPr>
          <p:cNvSpPr txBox="1"/>
          <p:nvPr/>
        </p:nvSpPr>
        <p:spPr>
          <a:xfrm>
            <a:off x="906779" y="1491726"/>
            <a:ext cx="1097452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33A0"/>
                </a:solidFill>
              </a:rPr>
              <a:t>He II Heat Transfer experimental set-up </a:t>
            </a:r>
            <a:r>
              <a:rPr lang="en-GB" sz="2000" dirty="0">
                <a:solidFill>
                  <a:schemeClr val="tx2"/>
                </a:solidFill>
              </a:rPr>
              <a:t>has been established at the Central Cryogenic Laboratory at CERN to qualify the thermal performance of samples of superconducting magnet coils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Adapted to test </a:t>
            </a:r>
            <a:r>
              <a:rPr lang="en-GB" sz="2000" b="1" dirty="0">
                <a:solidFill>
                  <a:srgbClr val="0033A0"/>
                </a:solidFill>
              </a:rPr>
              <a:t>Nb</a:t>
            </a:r>
            <a:r>
              <a:rPr lang="en-GB" sz="2000" b="1" baseline="-25000" dirty="0">
                <a:solidFill>
                  <a:srgbClr val="0033A0"/>
                </a:solidFill>
              </a:rPr>
              <a:t>3</a:t>
            </a:r>
            <a:r>
              <a:rPr lang="en-GB" sz="2000" b="1" dirty="0">
                <a:solidFill>
                  <a:srgbClr val="0033A0"/>
                </a:solidFill>
              </a:rPr>
              <a:t>Sn impregnated coil samples</a:t>
            </a:r>
            <a:endParaRPr lang="en-GB" sz="2000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Step function heating response shows the </a:t>
            </a:r>
            <a:r>
              <a:rPr lang="en-GB" sz="2000" b="1" dirty="0">
                <a:solidFill>
                  <a:srgbClr val="0033A0"/>
                </a:solidFill>
              </a:rPr>
              <a:t>thermal performance </a:t>
            </a:r>
            <a:r>
              <a:rPr lang="en-GB" sz="2000" dirty="0">
                <a:solidFill>
                  <a:schemeClr val="tx2"/>
                </a:solidFill>
              </a:rPr>
              <a:t>of the coil cooling</a:t>
            </a: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33A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1C510A-BDAB-434E-B438-8E02AAE45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0514F81-6307-46FA-90BC-0B60B2B84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A742C1-8B09-46F7-9DF1-B1BDC87B8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10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FE66A0-F923-4147-B3E7-3A730226B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F81B53-86D7-40A5-B44A-58B3E4286AD9}"/>
              </a:ext>
            </a:extLst>
          </p:cNvPr>
          <p:cNvSpPr txBox="1"/>
          <p:nvPr/>
        </p:nvSpPr>
        <p:spPr>
          <a:xfrm>
            <a:off x="954405" y="1205950"/>
            <a:ext cx="10636388" cy="4632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Introduction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Experimental campaign – small-scale coil sample testing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Sample preparation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Set-up description and measurement procedure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Typical results and their interpretation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</a:rPr>
              <a:t>Key takeaways (I)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Numerical assessment – application to full-scale cold magnets and cold masses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Coil geometry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Numerical approach, boundary conditions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Results for HL-LHC inner triplet quadrupoles for nominal luminosity </a:t>
            </a:r>
          </a:p>
          <a:p>
            <a:pPr marL="800100" lvl="1" indent="-342900">
              <a:spcBef>
                <a:spcPts val="600"/>
              </a:spcBef>
              <a:buClr>
                <a:srgbClr val="0033A0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Key takeaways (II)</a:t>
            </a:r>
          </a:p>
          <a:p>
            <a:pPr marL="342900" indent="-342900">
              <a:spcBef>
                <a:spcPts val="600"/>
              </a:spcBef>
              <a:buClr>
                <a:srgbClr val="0033A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Summary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0499A4-83D9-463A-8862-6B525EE25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C588C9-3391-4B00-BC24-13CD57A91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7D6BF0-2A9E-452A-8184-FC7A6173D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411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F2D9CD-D6B4-4EB3-A489-2E90D49E5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set-up &amp; measurement procedure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4BB8A03-120D-4808-8034-035423C1B174}"/>
              </a:ext>
            </a:extLst>
          </p:cNvPr>
          <p:cNvGrpSpPr/>
          <p:nvPr/>
        </p:nvGrpSpPr>
        <p:grpSpPr>
          <a:xfrm>
            <a:off x="7280254" y="1163660"/>
            <a:ext cx="3753465" cy="2135800"/>
            <a:chOff x="0" y="4129980"/>
            <a:chExt cx="3753465" cy="2135800"/>
          </a:xfrm>
        </p:grpSpPr>
        <p:pic>
          <p:nvPicPr>
            <p:cNvPr id="47" name="Picture 46" descr="Diagram&#10;&#10;Description automatically generated">
              <a:extLst>
                <a:ext uri="{FF2B5EF4-FFF2-40B4-BE49-F238E27FC236}">
                  <a16:creationId xmlns:a16="http://schemas.microsoft.com/office/drawing/2014/main" id="{2F945C38-4F9E-427D-B2A5-0E11B925D293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3902" y="4341406"/>
              <a:ext cx="3590279" cy="1924374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02703D4-9162-42C0-BF30-C17FC97926F3}"/>
                </a:ext>
              </a:extLst>
            </p:cNvPr>
            <p:cNvSpPr txBox="1"/>
            <p:nvPr/>
          </p:nvSpPr>
          <p:spPr>
            <a:xfrm>
              <a:off x="0" y="4129980"/>
              <a:ext cx="375346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tx2"/>
                  </a:solidFill>
                </a:rPr>
                <a:t>Typical measurement for each heat input</a:t>
              </a: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00FBE28-634C-4DA1-8FFB-21917C04E044}"/>
              </a:ext>
            </a:extLst>
          </p:cNvPr>
          <p:cNvSpPr txBox="1"/>
          <p:nvPr/>
        </p:nvSpPr>
        <p:spPr>
          <a:xfrm>
            <a:off x="6095999" y="3734717"/>
            <a:ext cx="5543427" cy="1985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Experiment allows for extraction of: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33A0"/>
                </a:solidFill>
              </a:rPr>
              <a:t>Steady-state temperature rise </a:t>
            </a:r>
            <a:r>
              <a:rPr lang="en-GB" sz="1400" dirty="0">
                <a:solidFill>
                  <a:schemeClr val="tx2"/>
                </a:solidFill>
              </a:rPr>
              <a:t>as function of applied heat load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Temperature </a:t>
            </a:r>
            <a:r>
              <a:rPr lang="en-GB" sz="1400" b="1" dirty="0">
                <a:solidFill>
                  <a:srgbClr val="0033A0"/>
                </a:solidFill>
              </a:rPr>
              <a:t>response as function of time</a:t>
            </a:r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Global and interlayer </a:t>
            </a:r>
            <a:r>
              <a:rPr lang="en-GB" sz="1400" b="1" dirty="0">
                <a:solidFill>
                  <a:srgbClr val="0033A0"/>
                </a:solidFill>
              </a:rPr>
              <a:t>heat exchange coefficients*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Solid material properties, </a:t>
            </a:r>
            <a:r>
              <a:rPr lang="en-GB" sz="1400" b="1" dirty="0">
                <a:solidFill>
                  <a:srgbClr val="0033A0"/>
                </a:solidFill>
              </a:rPr>
              <a:t>Kapitza resistance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Qualitative and quantitative* </a:t>
            </a:r>
            <a:r>
              <a:rPr lang="en-GB" sz="1400" b="1" dirty="0">
                <a:solidFill>
                  <a:srgbClr val="0033A0"/>
                </a:solidFill>
              </a:rPr>
              <a:t>information about He presence in the sample</a:t>
            </a:r>
            <a:r>
              <a:rPr lang="en-GB" sz="1400" dirty="0">
                <a:solidFill>
                  <a:schemeClr val="tx2"/>
                </a:solidFill>
              </a:rPr>
              <a:t> as well as its </a:t>
            </a:r>
            <a:r>
              <a:rPr lang="en-GB" sz="1400" b="1" dirty="0">
                <a:solidFill>
                  <a:srgbClr val="0033A0"/>
                </a:solidFill>
              </a:rPr>
              <a:t>location</a:t>
            </a:r>
            <a:r>
              <a:rPr lang="en-GB" sz="1400" dirty="0">
                <a:solidFill>
                  <a:schemeClr val="tx2"/>
                </a:solidFill>
              </a:rPr>
              <a:t> within the coil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2DF0369-C7D1-496C-9987-C189D81BC467}"/>
              </a:ext>
            </a:extLst>
          </p:cNvPr>
          <p:cNvSpPr txBox="1"/>
          <p:nvPr/>
        </p:nvSpPr>
        <p:spPr>
          <a:xfrm>
            <a:off x="369232" y="3114794"/>
            <a:ext cx="2636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/>
              <a:t>Experimental set-up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244A93-F37D-4189-927E-452EB8326E97}"/>
              </a:ext>
            </a:extLst>
          </p:cNvPr>
          <p:cNvSpPr txBox="1"/>
          <p:nvPr/>
        </p:nvSpPr>
        <p:spPr>
          <a:xfrm>
            <a:off x="407987" y="1262603"/>
            <a:ext cx="6337152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Typical measurement run: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Heat load sweep from 0 to ~ 1000 W/m</a:t>
            </a:r>
            <a:r>
              <a:rPr lang="en-GB" sz="1400" baseline="30000" dirty="0">
                <a:solidFill>
                  <a:schemeClr val="tx2"/>
                </a:solidFill>
              </a:rPr>
              <a:t>2</a:t>
            </a:r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Sweeps done for bath temperatures of 1.8 K, 1.9 K, 2.0 K and 2.1 K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From each measurement point, a </a:t>
            </a:r>
            <a:r>
              <a:rPr lang="en-GB" sz="1400" b="1" dirty="0">
                <a:solidFill>
                  <a:srgbClr val="0033A0"/>
                </a:solidFill>
              </a:rPr>
              <a:t>steady-state temperature </a:t>
            </a:r>
            <a:r>
              <a:rPr lang="en-GB" sz="1400" dirty="0">
                <a:solidFill>
                  <a:schemeClr val="tx2"/>
                </a:solidFill>
              </a:rPr>
              <a:t>and </a:t>
            </a:r>
            <a:r>
              <a:rPr lang="en-GB" sz="1400" b="1" dirty="0">
                <a:solidFill>
                  <a:srgbClr val="0033A0"/>
                </a:solidFill>
              </a:rPr>
              <a:t>time constant </a:t>
            </a:r>
            <a:r>
              <a:rPr lang="en-GB" sz="1400" dirty="0">
                <a:solidFill>
                  <a:schemeClr val="tx2"/>
                </a:solidFill>
              </a:rPr>
              <a:t>(with associated temperature) </a:t>
            </a:r>
            <a:r>
              <a:rPr lang="en-GB" sz="1400" b="1" dirty="0">
                <a:solidFill>
                  <a:srgbClr val="0033A0"/>
                </a:solidFill>
              </a:rPr>
              <a:t>are extracted for each sensor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7E12E6E3-EC8F-4B2D-BBB3-3057BC638715}"/>
              </a:ext>
            </a:extLst>
          </p:cNvPr>
          <p:cNvSpPr/>
          <p:nvPr/>
        </p:nvSpPr>
        <p:spPr>
          <a:xfrm>
            <a:off x="6692593" y="1835069"/>
            <a:ext cx="391774" cy="473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F041A678-1C44-47D0-9C4A-8C27AE825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970" y="2967820"/>
            <a:ext cx="3428209" cy="328189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8310A6-A0F2-4A91-8AED-64830B1C1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E318958-14A9-4347-983C-23060BEA2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78C1C8B-8558-4C1E-831E-06D088292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912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BBD792-83C7-4719-B900-5E341D190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8538"/>
            <a:ext cx="11376025" cy="1065742"/>
          </a:xfrm>
        </p:spPr>
        <p:txBody>
          <a:bodyPr/>
          <a:lstStyle/>
          <a:p>
            <a:r>
              <a:rPr lang="en-US" dirty="0"/>
              <a:t>Sample preparation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9B5B6D0-04BC-4C7E-941D-C0F0066006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14391" y="926705"/>
            <a:ext cx="1493155" cy="2166450"/>
          </a:xfrm>
          <a:prstGeom prst="rect">
            <a:avLst/>
          </a:prstGeom>
        </p:spPr>
      </p:pic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6FCB9AFB-A1A7-402D-9FA4-4CE1E16A05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29" t="4575" b="23938"/>
          <a:stretch/>
        </p:blipFill>
        <p:spPr>
          <a:xfrm>
            <a:off x="350589" y="1168780"/>
            <a:ext cx="2934990" cy="1924375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3716878-4359-4C03-B9FA-E595692B53B2}"/>
              </a:ext>
            </a:extLst>
          </p:cNvPr>
          <p:cNvCxnSpPr>
            <a:cxnSpLocks/>
          </p:cNvCxnSpPr>
          <p:nvPr/>
        </p:nvCxnSpPr>
        <p:spPr>
          <a:xfrm>
            <a:off x="685923" y="2057528"/>
            <a:ext cx="771775" cy="770859"/>
          </a:xfrm>
          <a:prstGeom prst="line">
            <a:avLst/>
          </a:prstGeom>
          <a:ln w="381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DEA1ADE-AA7F-483A-BF66-35A7F8579918}"/>
              </a:ext>
            </a:extLst>
          </p:cNvPr>
          <p:cNvCxnSpPr>
            <a:cxnSpLocks/>
          </p:cNvCxnSpPr>
          <p:nvPr/>
        </p:nvCxnSpPr>
        <p:spPr>
          <a:xfrm>
            <a:off x="323435" y="2399447"/>
            <a:ext cx="859861" cy="658140"/>
          </a:xfrm>
          <a:prstGeom prst="line">
            <a:avLst/>
          </a:prstGeom>
          <a:ln w="381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18F5AA8-CD64-4B7F-94C4-626C5C12F30A}"/>
              </a:ext>
            </a:extLst>
          </p:cNvPr>
          <p:cNvCxnSpPr>
            <a:cxnSpLocks/>
          </p:cNvCxnSpPr>
          <p:nvPr/>
        </p:nvCxnSpPr>
        <p:spPr>
          <a:xfrm flipV="1">
            <a:off x="1157772" y="2814508"/>
            <a:ext cx="299926" cy="243079"/>
          </a:xfrm>
          <a:prstGeom prst="line">
            <a:avLst/>
          </a:prstGeom>
          <a:ln w="381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0FC2BF4-4C0C-423E-848E-9E05F4E3E0AB}"/>
              </a:ext>
            </a:extLst>
          </p:cNvPr>
          <p:cNvCxnSpPr>
            <a:cxnSpLocks/>
          </p:cNvCxnSpPr>
          <p:nvPr/>
        </p:nvCxnSpPr>
        <p:spPr>
          <a:xfrm flipV="1">
            <a:off x="338261" y="2052767"/>
            <a:ext cx="358806" cy="351640"/>
          </a:xfrm>
          <a:prstGeom prst="line">
            <a:avLst/>
          </a:prstGeom>
          <a:ln w="3810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676275DF-534C-43F4-A46E-726AB47BE62D}"/>
              </a:ext>
            </a:extLst>
          </p:cNvPr>
          <p:cNvGrpSpPr/>
          <p:nvPr/>
        </p:nvGrpSpPr>
        <p:grpSpPr>
          <a:xfrm>
            <a:off x="372052" y="2682618"/>
            <a:ext cx="2740925" cy="2845402"/>
            <a:chOff x="372052" y="2682618"/>
            <a:chExt cx="2740925" cy="284540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1F13A18-764C-4A61-AF0C-B505961022E1}"/>
                </a:ext>
              </a:extLst>
            </p:cNvPr>
            <p:cNvGrpSpPr/>
            <p:nvPr/>
          </p:nvGrpSpPr>
          <p:grpSpPr>
            <a:xfrm>
              <a:off x="372052" y="4170223"/>
              <a:ext cx="1704271" cy="1357797"/>
              <a:chOff x="8126113" y="4402928"/>
              <a:chExt cx="2598102" cy="181284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9573F54-5260-4556-8FB7-C0B9A89A01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0733" t="16346" r="8561" b="15073"/>
              <a:stretch/>
            </p:blipFill>
            <p:spPr>
              <a:xfrm>
                <a:off x="8126113" y="4559932"/>
                <a:ext cx="2598102" cy="1655840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</p:pic>
          <p:sp>
            <p:nvSpPr>
              <p:cNvPr id="12" name="Isosceles Triangle 11">
                <a:extLst>
                  <a:ext uri="{FF2B5EF4-FFF2-40B4-BE49-F238E27FC236}">
                    <a16:creationId xmlns:a16="http://schemas.microsoft.com/office/drawing/2014/main" id="{06103152-D1E4-47F3-8EA5-158EFD169ED5}"/>
                  </a:ext>
                </a:extLst>
              </p:cNvPr>
              <p:cNvSpPr/>
              <p:nvPr/>
            </p:nvSpPr>
            <p:spPr>
              <a:xfrm>
                <a:off x="8522201" y="5413893"/>
                <a:ext cx="137160" cy="118241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id="{A6EC8610-2B18-424A-BE9F-F7AFA84018ED}"/>
                  </a:ext>
                </a:extLst>
              </p:cNvPr>
              <p:cNvSpPr/>
              <p:nvPr/>
            </p:nvSpPr>
            <p:spPr>
              <a:xfrm flipV="1">
                <a:off x="9166084" y="5688795"/>
                <a:ext cx="137160" cy="118241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3BE506-6DE7-4484-B154-6D0253F6257D}"/>
                  </a:ext>
                </a:extLst>
              </p:cNvPr>
              <p:cNvSpPr txBox="1"/>
              <p:nvPr/>
            </p:nvSpPr>
            <p:spPr>
              <a:xfrm rot="18598513">
                <a:off x="9106438" y="4954945"/>
                <a:ext cx="1072835" cy="351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bg1"/>
                    </a:solidFill>
                  </a:rPr>
                  <a:t>Inner layer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D4E24B-F472-4406-B239-2F2A652BD3B3}"/>
                  </a:ext>
                </a:extLst>
              </p:cNvPr>
              <p:cNvSpPr txBox="1"/>
              <p:nvPr/>
            </p:nvSpPr>
            <p:spPr>
              <a:xfrm rot="18598513">
                <a:off x="8546111" y="4763398"/>
                <a:ext cx="1072835" cy="3518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900" dirty="0">
                    <a:solidFill>
                      <a:schemeClr val="bg1"/>
                    </a:solidFill>
                  </a:rPr>
                  <a:t>Outer layer</a:t>
                </a:r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61B0CF5-392C-4191-A4A4-1BFF9C5670C8}"/>
                </a:ext>
              </a:extLst>
            </p:cNvPr>
            <p:cNvCxnSpPr>
              <a:cxnSpLocks/>
            </p:cNvCxnSpPr>
            <p:nvPr/>
          </p:nvCxnSpPr>
          <p:spPr>
            <a:xfrm>
              <a:off x="615130" y="2682618"/>
              <a:ext cx="0" cy="1584042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A02BB4F-A6B1-49A6-944C-1A1FFA60CC8A}"/>
                </a:ext>
              </a:extLst>
            </p:cNvPr>
            <p:cNvSpPr txBox="1"/>
            <p:nvPr/>
          </p:nvSpPr>
          <p:spPr>
            <a:xfrm>
              <a:off x="706485" y="3208950"/>
              <a:ext cx="2406492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S</a:t>
              </a:r>
              <a:r>
                <a:rPr lang="en-GB" sz="1400" dirty="0">
                  <a:solidFill>
                    <a:schemeClr val="tx2"/>
                  </a:solidFill>
                </a:rPr>
                <a:t>ample cut from larger </a:t>
              </a:r>
            </a:p>
            <a:p>
              <a:r>
                <a:rPr lang="en-GB" sz="1400" dirty="0">
                  <a:solidFill>
                    <a:schemeClr val="tx2"/>
                  </a:solidFill>
                </a:rPr>
                <a:t>MQXF/D11T section</a:t>
              </a:r>
              <a:br>
                <a:rPr lang="en-GB" sz="1400" dirty="0">
                  <a:solidFill>
                    <a:schemeClr val="tx2"/>
                  </a:solidFill>
                </a:rPr>
              </a:br>
              <a:r>
                <a:rPr lang="en-GB" sz="1400" dirty="0">
                  <a:solidFill>
                    <a:schemeClr val="tx2"/>
                  </a:solidFill>
                </a:rPr>
                <a:t>(8 cables in outer layer,</a:t>
              </a:r>
            </a:p>
            <a:p>
              <a:r>
                <a:rPr lang="en-GB" sz="1400" dirty="0">
                  <a:solidFill>
                    <a:schemeClr val="tx2"/>
                  </a:solidFill>
                </a:rPr>
                <a:t>7 cables in inner layer)</a:t>
              </a:r>
            </a:p>
          </p:txBody>
        </p:sp>
      </p:grpSp>
      <p:grpSp>
        <p:nvGrpSpPr>
          <p:cNvPr id="1032" name="Group 1031">
            <a:extLst>
              <a:ext uri="{FF2B5EF4-FFF2-40B4-BE49-F238E27FC236}">
                <a16:creationId xmlns:a16="http://schemas.microsoft.com/office/drawing/2014/main" id="{7BCE866D-CC16-48EE-93A8-B3F9613EF827}"/>
              </a:ext>
            </a:extLst>
          </p:cNvPr>
          <p:cNvGrpSpPr/>
          <p:nvPr/>
        </p:nvGrpSpPr>
        <p:grpSpPr>
          <a:xfrm>
            <a:off x="2140474" y="3488144"/>
            <a:ext cx="5207967" cy="2711308"/>
            <a:chOff x="1751781" y="3529618"/>
            <a:chExt cx="5207967" cy="2711308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B81B131-975A-4779-B587-C592D71093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32251" y="3886760"/>
              <a:ext cx="3322945" cy="1924375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E1394C8-17E4-4EA5-91D7-D61EC7145186}"/>
                </a:ext>
              </a:extLst>
            </p:cNvPr>
            <p:cNvSpPr txBox="1"/>
            <p:nvPr/>
          </p:nvSpPr>
          <p:spPr>
            <a:xfrm>
              <a:off x="2318278" y="5717706"/>
              <a:ext cx="464147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0033A0"/>
                  </a:solidFill>
                </a:rPr>
                <a:t>2 temperature sensors per layer </a:t>
              </a:r>
              <a:r>
                <a:rPr lang="en-GB" sz="1400" dirty="0">
                  <a:solidFill>
                    <a:schemeClr val="tx2"/>
                  </a:solidFill>
                </a:rPr>
                <a:t>(45 mm apart), each </a:t>
              </a:r>
              <a:r>
                <a:rPr lang="en-GB" sz="1400" b="1" dirty="0">
                  <a:solidFill>
                    <a:srgbClr val="0033A0"/>
                  </a:solidFill>
                </a:rPr>
                <a:t>probing centre </a:t>
              </a:r>
              <a:r>
                <a:rPr lang="en-GB" sz="1400" dirty="0">
                  <a:solidFill>
                    <a:schemeClr val="tx2"/>
                  </a:solidFill>
                </a:rPr>
                <a:t>of the cut sample cross-section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E879D7C-6DCF-42C9-965A-DA810BC55589}"/>
                </a:ext>
              </a:extLst>
            </p:cNvPr>
            <p:cNvSpPr/>
            <p:nvPr/>
          </p:nvSpPr>
          <p:spPr>
            <a:xfrm>
              <a:off x="4639013" y="4499395"/>
              <a:ext cx="529504" cy="351135"/>
            </a:xfrm>
            <a:prstGeom prst="ellipse">
              <a:avLst/>
            </a:pr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D22CB36-E236-44C8-9BF0-FBED155AF42B}"/>
                </a:ext>
              </a:extLst>
            </p:cNvPr>
            <p:cNvSpPr/>
            <p:nvPr/>
          </p:nvSpPr>
          <p:spPr>
            <a:xfrm>
              <a:off x="3758605" y="4419508"/>
              <a:ext cx="176292" cy="192874"/>
            </a:xfrm>
            <a:prstGeom prst="ellipse">
              <a:avLst/>
            </a:prstGeom>
            <a:noFill/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3D898CFA-1B67-43B5-A26E-CBB4D2F758DC}"/>
                </a:ext>
              </a:extLst>
            </p:cNvPr>
            <p:cNvCxnSpPr>
              <a:cxnSpLocks/>
            </p:cNvCxnSpPr>
            <p:nvPr/>
          </p:nvCxnSpPr>
          <p:spPr>
            <a:xfrm>
              <a:off x="1751781" y="4964744"/>
              <a:ext cx="1040677" cy="0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55C44E01-6759-4850-8D44-EDB9C650E03E}"/>
                </a:ext>
              </a:extLst>
            </p:cNvPr>
            <p:cNvCxnSpPr/>
            <p:nvPr/>
          </p:nvCxnSpPr>
          <p:spPr>
            <a:xfrm flipH="1">
              <a:off x="4432682" y="4078054"/>
              <a:ext cx="185083" cy="255369"/>
            </a:xfrm>
            <a:prstGeom prst="straightConnector1">
              <a:avLst/>
            </a:prstGeom>
            <a:ln w="19050">
              <a:solidFill>
                <a:srgbClr val="33CC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6964EFFA-D126-458A-A8DB-41FB0DD126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94846" y="5177200"/>
              <a:ext cx="312741" cy="490073"/>
            </a:xfrm>
            <a:prstGeom prst="straightConnector1">
              <a:avLst/>
            </a:prstGeom>
            <a:ln w="19050">
              <a:solidFill>
                <a:srgbClr val="33CC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AED721D8-54A0-464C-89CE-D1DDCDFAF9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46871" y="5328165"/>
              <a:ext cx="326995" cy="339108"/>
            </a:xfrm>
            <a:prstGeom prst="straightConnector1">
              <a:avLst/>
            </a:prstGeom>
            <a:ln w="19050">
              <a:solidFill>
                <a:srgbClr val="33CC3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8B9C4D8-9CD2-482F-81C5-30A2B0D8987A}"/>
                </a:ext>
              </a:extLst>
            </p:cNvPr>
            <p:cNvSpPr txBox="1"/>
            <p:nvPr/>
          </p:nvSpPr>
          <p:spPr>
            <a:xfrm>
              <a:off x="3032532" y="3529618"/>
              <a:ext cx="267619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Polyimide </a:t>
              </a:r>
              <a:r>
                <a:rPr lang="en-GB" sz="1400" b="1" dirty="0">
                  <a:solidFill>
                    <a:srgbClr val="0033A0"/>
                  </a:solidFill>
                </a:rPr>
                <a:t>electric heater</a:t>
              </a:r>
            </a:p>
            <a:p>
              <a:r>
                <a:rPr lang="en-GB" sz="1400" dirty="0">
                  <a:solidFill>
                    <a:schemeClr val="tx2"/>
                  </a:solidFill>
                </a:rPr>
                <a:t>bonded to the outer insulation</a:t>
              </a:r>
            </a:p>
          </p:txBody>
        </p:sp>
      </p:grp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DBC5CC88-9A3B-4C78-8613-90F9AA27E209}"/>
              </a:ext>
            </a:extLst>
          </p:cNvPr>
          <p:cNvGrpSpPr/>
          <p:nvPr/>
        </p:nvGrpSpPr>
        <p:grpSpPr>
          <a:xfrm>
            <a:off x="4207589" y="914400"/>
            <a:ext cx="5619078" cy="3584995"/>
            <a:chOff x="4207589" y="914400"/>
            <a:chExt cx="5619078" cy="3584995"/>
          </a:xfrm>
        </p:grpSpPr>
        <p:pic>
          <p:nvPicPr>
            <p:cNvPr id="1024" name="Picture 1023" descr="Text, letter&#10;&#10;Description automatically generated">
              <a:extLst>
                <a:ext uri="{FF2B5EF4-FFF2-40B4-BE49-F238E27FC236}">
                  <a16:creationId xmlns:a16="http://schemas.microsoft.com/office/drawing/2014/main" id="{B35A1357-2CFA-4A2D-81BF-47B86DD502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372" r="5145"/>
            <a:stretch/>
          </p:blipFill>
          <p:spPr>
            <a:xfrm rot="16200000">
              <a:off x="4781336" y="340653"/>
              <a:ext cx="2423158" cy="3570652"/>
            </a:xfrm>
            <a:prstGeom prst="rect">
              <a:avLst/>
            </a:prstGeom>
            <a:ln w="28575">
              <a:solidFill>
                <a:srgbClr val="0033A0"/>
              </a:solidFill>
            </a:ln>
          </p:spPr>
        </p:pic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3C3C4BF6-AB05-4191-9598-133AC5284D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19071" y="3429000"/>
              <a:ext cx="0" cy="1070395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3466514-8289-4890-A3CD-998E9275CA81}"/>
                </a:ext>
              </a:extLst>
            </p:cNvPr>
            <p:cNvCxnSpPr>
              <a:cxnSpLocks/>
            </p:cNvCxnSpPr>
            <p:nvPr/>
          </p:nvCxnSpPr>
          <p:spPr>
            <a:xfrm>
              <a:off x="7591401" y="1070924"/>
              <a:ext cx="1743099" cy="0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F9A83F7-F836-416E-B736-E8BCAAAEDAD3}"/>
                </a:ext>
              </a:extLst>
            </p:cNvPr>
            <p:cNvSpPr txBox="1"/>
            <p:nvPr/>
          </p:nvSpPr>
          <p:spPr>
            <a:xfrm>
              <a:off x="7755908" y="1611731"/>
              <a:ext cx="2070759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instrumented sample is encased in 2 layers of </a:t>
              </a:r>
              <a:r>
                <a:rPr lang="en-GB" sz="1400" b="1" dirty="0">
                  <a:solidFill>
                    <a:srgbClr val="0033A0"/>
                  </a:solidFill>
                </a:rPr>
                <a:t>insulation</a:t>
              </a:r>
              <a:r>
                <a:rPr lang="en-GB" sz="1400" dirty="0">
                  <a:solidFill>
                    <a:schemeClr val="tx2"/>
                  </a:solidFill>
                </a:rPr>
                <a:t> on all sides (</a:t>
              </a:r>
              <a:r>
                <a:rPr lang="en-GB" sz="1400" b="1" dirty="0">
                  <a:solidFill>
                    <a:srgbClr val="0033A0"/>
                  </a:solidFill>
                </a:rPr>
                <a:t>except for inner surface</a:t>
              </a:r>
              <a:r>
                <a:rPr lang="en-GB" sz="1400" dirty="0">
                  <a:solidFill>
                    <a:schemeClr val="tx2"/>
                  </a:solidFill>
                </a:rPr>
                <a:t>, He contact)</a:t>
              </a:r>
              <a:endParaRPr lang="en-GB" sz="1400" dirty="0">
                <a:solidFill>
                  <a:srgbClr val="0033A0"/>
                </a:solidFill>
              </a:endParaRPr>
            </a:p>
          </p:txBody>
        </p:sp>
      </p:grpSp>
      <p:grpSp>
        <p:nvGrpSpPr>
          <p:cNvPr id="1034" name="Group 1033">
            <a:extLst>
              <a:ext uri="{FF2B5EF4-FFF2-40B4-BE49-F238E27FC236}">
                <a16:creationId xmlns:a16="http://schemas.microsoft.com/office/drawing/2014/main" id="{481B69AE-320D-4A80-AB75-5F642F4C2FDD}"/>
              </a:ext>
            </a:extLst>
          </p:cNvPr>
          <p:cNvGrpSpPr/>
          <p:nvPr/>
        </p:nvGrpSpPr>
        <p:grpSpPr>
          <a:xfrm>
            <a:off x="6649110" y="2594915"/>
            <a:ext cx="4980958" cy="3645640"/>
            <a:chOff x="6649110" y="2594915"/>
            <a:chExt cx="4980958" cy="3645640"/>
          </a:xfrm>
        </p:grpSpPr>
        <p:pic>
          <p:nvPicPr>
            <p:cNvPr id="1027" name="00867EAA-7A3D-4308-989A-1AFE668317F9">
              <a:extLst>
                <a:ext uri="{FF2B5EF4-FFF2-40B4-BE49-F238E27FC236}">
                  <a16:creationId xmlns:a16="http://schemas.microsoft.com/office/drawing/2014/main" id="{B20340D7-E7CB-4DF6-9D93-61AD4A2CDA7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84" r="12773"/>
            <a:stretch/>
          </p:blipFill>
          <p:spPr bwMode="auto">
            <a:xfrm>
              <a:off x="8725166" y="3237222"/>
              <a:ext cx="2904902" cy="3003333"/>
            </a:xfrm>
            <a:prstGeom prst="rect">
              <a:avLst/>
            </a:prstGeom>
            <a:noFill/>
            <a:ln w="28575">
              <a:solidFill>
                <a:srgbClr val="0033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F69E9E9F-DB97-4931-B446-57182F881642}"/>
                </a:ext>
              </a:extLst>
            </p:cNvPr>
            <p:cNvCxnSpPr>
              <a:cxnSpLocks/>
            </p:cNvCxnSpPr>
            <p:nvPr/>
          </p:nvCxnSpPr>
          <p:spPr>
            <a:xfrm>
              <a:off x="9614391" y="2594915"/>
              <a:ext cx="0" cy="614035"/>
            </a:xfrm>
            <a:prstGeom prst="straightConnector1">
              <a:avLst/>
            </a:prstGeom>
            <a:ln w="38100">
              <a:solidFill>
                <a:srgbClr val="0033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BDE8BC0-56DC-4C29-AE11-12E0EC91682E}"/>
                </a:ext>
              </a:extLst>
            </p:cNvPr>
            <p:cNvSpPr txBox="1"/>
            <p:nvPr/>
          </p:nvSpPr>
          <p:spPr>
            <a:xfrm>
              <a:off x="6649110" y="4261329"/>
              <a:ext cx="2070759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400" dirty="0">
                  <a:solidFill>
                    <a:schemeClr val="tx2"/>
                  </a:solidFill>
                </a:rPr>
                <a:t>Sample is mounted on test set-up and </a:t>
              </a:r>
              <a:r>
                <a:rPr lang="en-GB" sz="1400" b="1" dirty="0">
                  <a:solidFill>
                    <a:srgbClr val="0033A0"/>
                  </a:solidFill>
                </a:rPr>
                <a:t>ready for measurements in saturated He II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59EC53E4-3501-4970-B4D9-23436D496DD9}"/>
              </a:ext>
            </a:extLst>
          </p:cNvPr>
          <p:cNvSpPr txBox="1"/>
          <p:nvPr/>
        </p:nvSpPr>
        <p:spPr>
          <a:xfrm>
            <a:off x="-45474" y="5876607"/>
            <a:ext cx="24064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* Maximum length allowed by setup ~140 mm, longer than twist pitch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73A866-124D-4903-A3D0-051870366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84E572-AA3A-4F69-B81D-8610EB1BC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A26F6C-902A-4FD7-A47B-D4ABE4E23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74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3DF29-4477-050B-CA0F-E8FEBC823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656425-ACC0-988D-D8EF-0D6BFF7BD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46687"/>
            <a:ext cx="11376025" cy="1065742"/>
          </a:xfrm>
        </p:spPr>
        <p:txBody>
          <a:bodyPr/>
          <a:lstStyle/>
          <a:p>
            <a:r>
              <a:rPr lang="en-US" dirty="0"/>
              <a:t>Heating options</a:t>
            </a:r>
            <a:br>
              <a:rPr lang="en-US" dirty="0"/>
            </a:br>
            <a:br>
              <a:rPr lang="en-US" dirty="0"/>
            </a:br>
            <a:endParaRPr lang="en-NL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EEDD54F0-D7A1-A26F-FE3B-4AFCC725B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CC3A9FC7-8B19-913A-D94E-E5F602F61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0B1FFE3F-7E40-E5F7-A8B3-4CE966575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0D9D374-DE00-1746-257B-87BB9F0E2B28}"/>
              </a:ext>
            </a:extLst>
          </p:cNvPr>
          <p:cNvGrpSpPr/>
          <p:nvPr/>
        </p:nvGrpSpPr>
        <p:grpSpPr>
          <a:xfrm>
            <a:off x="0" y="1475324"/>
            <a:ext cx="4556611" cy="2399174"/>
            <a:chOff x="15389" y="1057942"/>
            <a:chExt cx="5947046" cy="30278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C1C9175-C5A0-870E-BDEF-9D514504EA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36844"/>
            <a:stretch/>
          </p:blipFill>
          <p:spPr>
            <a:xfrm>
              <a:off x="15389" y="1057942"/>
              <a:ext cx="3907682" cy="2963451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91C58FC-4B30-DCA9-5E60-F286D0F68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23071" y="1122339"/>
              <a:ext cx="2039364" cy="2963450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59D14B7-0C68-C10D-5CA6-B08BC6ED12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5698" y="1616240"/>
            <a:ext cx="7316092" cy="36500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E6A76DC-5F67-F437-DB1C-D36A6BB7FDC8}"/>
              </a:ext>
            </a:extLst>
          </p:cNvPr>
          <p:cNvSpPr txBox="1"/>
          <p:nvPr/>
        </p:nvSpPr>
        <p:spPr>
          <a:xfrm>
            <a:off x="497305" y="1091045"/>
            <a:ext cx="387285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Resistive heating on outer layer</a:t>
            </a:r>
            <a:endParaRPr lang="en-GB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DDC0F7-C181-7A5A-725A-985EF2E09705}"/>
              </a:ext>
            </a:extLst>
          </p:cNvPr>
          <p:cNvSpPr txBox="1"/>
          <p:nvPr/>
        </p:nvSpPr>
        <p:spPr>
          <a:xfrm>
            <a:off x="6461738" y="1080194"/>
            <a:ext cx="4425892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/>
              <a:t>AC magnetic field heating of the coil</a:t>
            </a:r>
            <a:endParaRPr lang="en-GB" sz="20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D7B001-4DF7-BEA2-32F5-F6BCE20724A0}"/>
              </a:ext>
            </a:extLst>
          </p:cNvPr>
          <p:cNvSpPr txBox="1"/>
          <p:nvPr/>
        </p:nvSpPr>
        <p:spPr>
          <a:xfrm>
            <a:off x="1840565" y="5372350"/>
            <a:ext cx="4103688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Two Hall sensors are placed: </a:t>
            </a:r>
          </a:p>
          <a:p>
            <a:pPr lvl="1"/>
            <a:r>
              <a:rPr lang="en-US" dirty="0"/>
              <a:t>One inside the center of the sample</a:t>
            </a:r>
          </a:p>
          <a:p>
            <a:pPr lvl="1"/>
            <a:r>
              <a:rPr lang="en-US" dirty="0"/>
              <a:t>One outside as reference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2771C8-3793-23AE-24DA-23FD4132B308}"/>
              </a:ext>
            </a:extLst>
          </p:cNvPr>
          <p:cNvSpPr txBox="1"/>
          <p:nvPr/>
        </p:nvSpPr>
        <p:spPr>
          <a:xfrm rot="16200000">
            <a:off x="10190675" y="2673871"/>
            <a:ext cx="128161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Calorimeter insert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B58DD6-1BC6-4ED5-F66E-40C57A54C8E4}"/>
              </a:ext>
            </a:extLst>
          </p:cNvPr>
          <p:cNvSpPr txBox="1"/>
          <p:nvPr/>
        </p:nvSpPr>
        <p:spPr>
          <a:xfrm>
            <a:off x="10432377" y="4127724"/>
            <a:ext cx="91050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External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SC coil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7F1F10E-668A-511E-F34C-341B5E220539}"/>
              </a:ext>
            </a:extLst>
          </p:cNvPr>
          <p:cNvCxnSpPr/>
          <p:nvPr/>
        </p:nvCxnSpPr>
        <p:spPr>
          <a:xfrm flipV="1">
            <a:off x="4940968" y="5095351"/>
            <a:ext cx="473243" cy="407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206D41E2-DE49-D6C0-B0F8-6CC3C1FA2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4614" y="4404723"/>
            <a:ext cx="1322851" cy="1899872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FAD93BD-4F48-0D33-6A4A-8B51BF51F77A}"/>
              </a:ext>
            </a:extLst>
          </p:cNvPr>
          <p:cNvCxnSpPr>
            <a:cxnSpLocks/>
          </p:cNvCxnSpPr>
          <p:nvPr/>
        </p:nvCxnSpPr>
        <p:spPr>
          <a:xfrm>
            <a:off x="4676274" y="906464"/>
            <a:ext cx="0" cy="3368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D247F1B-7737-E073-A024-2195BB76E3A4}"/>
              </a:ext>
            </a:extLst>
          </p:cNvPr>
          <p:cNvCxnSpPr/>
          <p:nvPr/>
        </p:nvCxnSpPr>
        <p:spPr>
          <a:xfrm flipH="1">
            <a:off x="0" y="4275221"/>
            <a:ext cx="46762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7024CD50-9342-15BB-CA42-F924E8305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29866" y="5160286"/>
            <a:ext cx="1683771" cy="114713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0AAA11B-7A1D-7E2D-FA9C-75542B5C2026}"/>
              </a:ext>
            </a:extLst>
          </p:cNvPr>
          <p:cNvCxnSpPr/>
          <p:nvPr/>
        </p:nvCxnSpPr>
        <p:spPr>
          <a:xfrm>
            <a:off x="9625263" y="5574632"/>
            <a:ext cx="1002632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95B795F-C9B8-EE3A-0BB9-ABCE91611715}"/>
              </a:ext>
            </a:extLst>
          </p:cNvPr>
          <p:cNvCxnSpPr/>
          <p:nvPr/>
        </p:nvCxnSpPr>
        <p:spPr>
          <a:xfrm>
            <a:off x="8122213" y="5001665"/>
            <a:ext cx="1016458" cy="4176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67473CF-FEE9-8DB9-7557-843C84C17270}"/>
              </a:ext>
            </a:extLst>
          </p:cNvPr>
          <p:cNvCxnSpPr>
            <a:cxnSpLocks/>
          </p:cNvCxnSpPr>
          <p:nvPr/>
        </p:nvCxnSpPr>
        <p:spPr>
          <a:xfrm flipV="1">
            <a:off x="8122213" y="4247821"/>
            <a:ext cx="1016458" cy="753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9D6C85AE-A5D8-4B5F-F351-2DFC6A8DB6CE}"/>
              </a:ext>
            </a:extLst>
          </p:cNvPr>
          <p:cNvSpPr/>
          <p:nvPr/>
        </p:nvSpPr>
        <p:spPr>
          <a:xfrm>
            <a:off x="9138670" y="4186990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21C9438-A0D4-BFFC-9A76-06D36C6C4B56}"/>
              </a:ext>
            </a:extLst>
          </p:cNvPr>
          <p:cNvSpPr/>
          <p:nvPr/>
        </p:nvSpPr>
        <p:spPr>
          <a:xfrm>
            <a:off x="9138671" y="5390141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50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7F05FE-37FC-4729-8B1C-A3E6CE62E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39E59C-74D3-4E8F-8F33-359600C21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F13973-8469-4830-BFF8-F6634281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667063-8750-F3CD-3A4D-F62DDA892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316" y="704233"/>
            <a:ext cx="10353367" cy="5449533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AA9C91FE-CBB7-A189-01A5-59349236C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71" y="171362"/>
            <a:ext cx="11376025" cy="1065742"/>
          </a:xfrm>
        </p:spPr>
        <p:txBody>
          <a:bodyPr/>
          <a:lstStyle/>
          <a:p>
            <a:r>
              <a:rPr lang="en-US" dirty="0"/>
              <a:t>Typical external heating results I</a:t>
            </a:r>
            <a:br>
              <a:rPr lang="en-US" dirty="0"/>
            </a:br>
            <a:br>
              <a:rPr lang="en-US" dirty="0"/>
            </a:b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692692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99BCBF-94D6-BE55-FB78-BD8EB22FC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AC7FA59-07A6-AB59-1B69-B72230410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16/11/2022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FA9A8E6-7BC2-6497-67B0-7F9BF352B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Borges de Sousa |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DBEB2C-2C2D-FEED-F715-62D115F21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6F67641A-8B4A-A158-4314-25A7646BA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71" y="171362"/>
            <a:ext cx="11376025" cy="1065742"/>
          </a:xfrm>
        </p:spPr>
        <p:txBody>
          <a:bodyPr/>
          <a:lstStyle/>
          <a:p>
            <a:r>
              <a:rPr lang="en-US" dirty="0"/>
              <a:t>Typical external heating results II</a:t>
            </a:r>
            <a:br>
              <a:rPr lang="en-US" dirty="0"/>
            </a:br>
            <a:br>
              <a:rPr lang="en-US" dirty="0"/>
            </a:br>
            <a:endParaRPr lang="en-NL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4EA6EA-EB8C-CA61-3CD9-5A31BB2C9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004" y="691738"/>
            <a:ext cx="10803692" cy="543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9978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CERN" id="{1A76D69B-429E-4ECA-803E-1A49C9693332}" vid="{CFCA5C4A-C487-4437-A473-56B532E77C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ThemeCERN</Template>
  <TotalTime>13077</TotalTime>
  <Words>1288</Words>
  <Application>Microsoft Office PowerPoint</Application>
  <PresentationFormat>Widescreen</PresentationFormat>
  <Paragraphs>227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Courier New</vt:lpstr>
      <vt:lpstr>ThemeCERN</vt:lpstr>
      <vt:lpstr> AC Heating of Impregnated Coil Samples  in He II Environment </vt:lpstr>
      <vt:lpstr>Contents</vt:lpstr>
      <vt:lpstr>Introduction</vt:lpstr>
      <vt:lpstr>Contents</vt:lpstr>
      <vt:lpstr>Experimental set-up &amp; measurement procedure</vt:lpstr>
      <vt:lpstr>Sample preparation</vt:lpstr>
      <vt:lpstr>Heating options  </vt:lpstr>
      <vt:lpstr>Typical external heating results I  </vt:lpstr>
      <vt:lpstr>Typical external heating results II  </vt:lpstr>
      <vt:lpstr>Interpretation of transient results Example: D11T GE-02 </vt:lpstr>
      <vt:lpstr>AC inductive heating </vt:lpstr>
      <vt:lpstr>AC inductive heating results 50 Hz – steady state  </vt:lpstr>
      <vt:lpstr>AC inductive heating results 50 Hz – steady state  </vt:lpstr>
      <vt:lpstr>AC inductive heating results 50 Hz – time constant  </vt:lpstr>
      <vt:lpstr>AC inductive heating results 50 Hz – time constant  </vt:lpstr>
      <vt:lpstr>AC inductive heating results 50 Hz – time constant  </vt:lpstr>
      <vt:lpstr>AC inductive heating results frequency  </vt:lpstr>
      <vt:lpstr>Summary</vt:lpstr>
      <vt:lpstr>Thank you for your attention!</vt:lpstr>
      <vt:lpstr>Interpretation of transient results Example: D11T GE-02</vt:lpstr>
      <vt:lpstr>11T virgin coil GE11: 1.9 K - 25 K tests  </vt:lpstr>
      <vt:lpstr>External coil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Tavares Coutinho Borges De Sousa</dc:creator>
  <cp:lastModifiedBy>Torsten Koettig</cp:lastModifiedBy>
  <cp:revision>104</cp:revision>
  <dcterms:created xsi:type="dcterms:W3CDTF">2022-10-14T15:01:47Z</dcterms:created>
  <dcterms:modified xsi:type="dcterms:W3CDTF">2025-04-30T13:35:57Z</dcterms:modified>
</cp:coreProperties>
</file>