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18"/>
  </p:notesMasterIdLst>
  <p:sldIdLst>
    <p:sldId id="256" r:id="rId3"/>
    <p:sldId id="257" r:id="rId4"/>
    <p:sldId id="277" r:id="rId5"/>
    <p:sldId id="665" r:id="rId6"/>
    <p:sldId id="262" r:id="rId7"/>
    <p:sldId id="290" r:id="rId8"/>
    <p:sldId id="298" r:id="rId9"/>
    <p:sldId id="292" r:id="rId10"/>
    <p:sldId id="294" r:id="rId11"/>
    <p:sldId id="300" r:id="rId12"/>
    <p:sldId id="295" r:id="rId13"/>
    <p:sldId id="296" r:id="rId14"/>
    <p:sldId id="299" r:id="rId15"/>
    <p:sldId id="301" r:id="rId16"/>
    <p:sldId id="288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696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3AE13A-E342-427D-8AF6-CD436954B16E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18A55EBF-1A6F-40A8-84CD-2560243AEA24}">
      <dgm:prSet phldrT="[Text]"/>
      <dgm:spPr/>
      <dgm:t>
        <a:bodyPr/>
        <a:lstStyle/>
        <a:p>
          <a:r>
            <a:rPr lang="en-US" b="0"/>
            <a:t>Specification &amp; Requirements</a:t>
          </a:r>
        </a:p>
      </dgm:t>
    </dgm:pt>
    <dgm:pt modelId="{D692970E-04B3-43E0-83EA-66E07C01F6F9}" type="parTrans" cxnId="{333B4D42-1571-419D-8832-39DDF0D81E1B}">
      <dgm:prSet/>
      <dgm:spPr/>
      <dgm:t>
        <a:bodyPr/>
        <a:lstStyle/>
        <a:p>
          <a:endParaRPr lang="en-US" b="0"/>
        </a:p>
      </dgm:t>
    </dgm:pt>
    <dgm:pt modelId="{0517913C-EA96-4AB6-BDDB-77C21081D3A9}" type="sibTrans" cxnId="{333B4D42-1571-419D-8832-39DDF0D81E1B}">
      <dgm:prSet/>
      <dgm:spPr/>
      <dgm:t>
        <a:bodyPr/>
        <a:lstStyle/>
        <a:p>
          <a:endParaRPr lang="en-US" b="0"/>
        </a:p>
      </dgm:t>
    </dgm:pt>
    <dgm:pt modelId="{83DC7875-5A43-40E3-BAD8-F7554E8EC51C}">
      <dgm:prSet phldrT="[Text]"/>
      <dgm:spPr/>
      <dgm:t>
        <a:bodyPr/>
        <a:lstStyle/>
        <a:p>
          <a:r>
            <a:rPr lang="en-US" b="0"/>
            <a:t>Design</a:t>
          </a:r>
        </a:p>
      </dgm:t>
    </dgm:pt>
    <dgm:pt modelId="{9A3439F0-5FA8-43EB-B6C9-E1E568CD2CEC}" type="parTrans" cxnId="{54FCABF2-4C98-4694-813E-5BB540B672E5}">
      <dgm:prSet/>
      <dgm:spPr/>
      <dgm:t>
        <a:bodyPr/>
        <a:lstStyle/>
        <a:p>
          <a:endParaRPr lang="en-US" b="0"/>
        </a:p>
      </dgm:t>
    </dgm:pt>
    <dgm:pt modelId="{057AF354-E59F-4A4D-BF75-641010AB1A81}" type="sibTrans" cxnId="{54FCABF2-4C98-4694-813E-5BB540B672E5}">
      <dgm:prSet/>
      <dgm:spPr/>
      <dgm:t>
        <a:bodyPr/>
        <a:lstStyle/>
        <a:p>
          <a:endParaRPr lang="en-US" b="0"/>
        </a:p>
      </dgm:t>
    </dgm:pt>
    <dgm:pt modelId="{36C405E4-EE4E-403F-88BD-C142FA54C742}">
      <dgm:prSet phldrT="[Text]"/>
      <dgm:spPr/>
      <dgm:t>
        <a:bodyPr/>
        <a:lstStyle/>
        <a:p>
          <a:r>
            <a:rPr lang="en-US" b="0"/>
            <a:t>Manufacturing</a:t>
          </a:r>
        </a:p>
      </dgm:t>
    </dgm:pt>
    <dgm:pt modelId="{CA8B3DB7-1ED0-4BB0-8FF6-D202D0B67417}" type="parTrans" cxnId="{CAC69CD3-7DC3-435A-AD5E-C7892DE27C0B}">
      <dgm:prSet/>
      <dgm:spPr/>
      <dgm:t>
        <a:bodyPr/>
        <a:lstStyle/>
        <a:p>
          <a:endParaRPr lang="en-US" b="0"/>
        </a:p>
      </dgm:t>
    </dgm:pt>
    <dgm:pt modelId="{FE937DFB-F81F-45FD-A751-1B32C66B4218}" type="sibTrans" cxnId="{CAC69CD3-7DC3-435A-AD5E-C7892DE27C0B}">
      <dgm:prSet/>
      <dgm:spPr/>
      <dgm:t>
        <a:bodyPr/>
        <a:lstStyle/>
        <a:p>
          <a:endParaRPr lang="en-US" b="0"/>
        </a:p>
      </dgm:t>
    </dgm:pt>
    <dgm:pt modelId="{429756C5-4EDF-4AE4-95A4-057EA153BEA6}">
      <dgm:prSet phldrT="[Text]"/>
      <dgm:spPr/>
      <dgm:t>
        <a:bodyPr/>
        <a:lstStyle/>
        <a:p>
          <a:r>
            <a:rPr lang="en-US" b="0"/>
            <a:t>Installation &amp; Commissioning</a:t>
          </a:r>
        </a:p>
      </dgm:t>
    </dgm:pt>
    <dgm:pt modelId="{05EAB20F-C62B-411A-A6BA-1E5D58B2BF4B}" type="parTrans" cxnId="{943010AB-DDEE-4C30-9EA8-D88E499BFB93}">
      <dgm:prSet/>
      <dgm:spPr/>
      <dgm:t>
        <a:bodyPr/>
        <a:lstStyle/>
        <a:p>
          <a:endParaRPr lang="en-US" b="0"/>
        </a:p>
      </dgm:t>
    </dgm:pt>
    <dgm:pt modelId="{D3558C82-EFB5-4BFB-9603-7BDB9243FECA}" type="sibTrans" cxnId="{943010AB-DDEE-4C30-9EA8-D88E499BFB93}">
      <dgm:prSet/>
      <dgm:spPr/>
      <dgm:t>
        <a:bodyPr/>
        <a:lstStyle/>
        <a:p>
          <a:endParaRPr lang="en-US" b="0"/>
        </a:p>
      </dgm:t>
    </dgm:pt>
    <dgm:pt modelId="{0C9B83A4-4A32-4D89-80D3-1D0021180252}">
      <dgm:prSet phldrT="[Text]"/>
      <dgm:spPr/>
      <dgm:t>
        <a:bodyPr/>
        <a:lstStyle/>
        <a:p>
          <a:r>
            <a:rPr lang="en-US" b="0"/>
            <a:t>Operation &amp;  Maintenance</a:t>
          </a:r>
        </a:p>
      </dgm:t>
    </dgm:pt>
    <dgm:pt modelId="{6B27D586-A302-420D-94BA-8BDD9A699F62}" type="parTrans" cxnId="{3AA2151A-3A70-4B22-B184-021EF1A258E0}">
      <dgm:prSet/>
      <dgm:spPr/>
      <dgm:t>
        <a:bodyPr/>
        <a:lstStyle/>
        <a:p>
          <a:endParaRPr lang="en-US" b="0"/>
        </a:p>
      </dgm:t>
    </dgm:pt>
    <dgm:pt modelId="{A0C9710C-7A9D-4474-87CC-57A6110EA57A}" type="sibTrans" cxnId="{3AA2151A-3A70-4B22-B184-021EF1A258E0}">
      <dgm:prSet/>
      <dgm:spPr/>
      <dgm:t>
        <a:bodyPr/>
        <a:lstStyle/>
        <a:p>
          <a:endParaRPr lang="en-US" b="0"/>
        </a:p>
      </dgm:t>
    </dgm:pt>
    <dgm:pt modelId="{53C20F3F-EFDC-4A73-8083-240E4522AE7F}">
      <dgm:prSet phldrT="[Text]"/>
      <dgm:spPr/>
      <dgm:t>
        <a:bodyPr/>
        <a:lstStyle/>
        <a:p>
          <a:r>
            <a:rPr lang="en-US" b="0"/>
            <a:t>Dismantling </a:t>
          </a:r>
          <a:br>
            <a:rPr lang="en-US" b="0"/>
          </a:br>
          <a:r>
            <a:rPr lang="en-GB" b="0"/>
            <a:t>&amp; Waste management</a:t>
          </a:r>
          <a:endParaRPr lang="en-US" b="0"/>
        </a:p>
      </dgm:t>
    </dgm:pt>
    <dgm:pt modelId="{3BAB30D2-62E3-4630-8557-737C53076AA3}" type="parTrans" cxnId="{B840613E-FECB-4BCC-A749-56126E263720}">
      <dgm:prSet/>
      <dgm:spPr/>
      <dgm:t>
        <a:bodyPr/>
        <a:lstStyle/>
        <a:p>
          <a:endParaRPr lang="en-US" b="0"/>
        </a:p>
      </dgm:t>
    </dgm:pt>
    <dgm:pt modelId="{7A705061-0CD4-4290-BEF8-78AB9F846F98}" type="sibTrans" cxnId="{B840613E-FECB-4BCC-A749-56126E263720}">
      <dgm:prSet/>
      <dgm:spPr/>
      <dgm:t>
        <a:bodyPr/>
        <a:lstStyle/>
        <a:p>
          <a:endParaRPr lang="en-US" b="0"/>
        </a:p>
      </dgm:t>
    </dgm:pt>
    <dgm:pt modelId="{F1B8AFB4-4FD2-4BC1-A6CE-0ACD8F2BAD5B}" type="pres">
      <dgm:prSet presAssocID="{E13AE13A-E342-427D-8AF6-CD436954B16E}" presName="Name0" presStyleCnt="0">
        <dgm:presLayoutVars>
          <dgm:dir/>
          <dgm:animLvl val="lvl"/>
          <dgm:resizeHandles val="exact"/>
        </dgm:presLayoutVars>
      </dgm:prSet>
      <dgm:spPr/>
    </dgm:pt>
    <dgm:pt modelId="{35924503-2182-4BBC-85D2-57B8A3EFBBA0}" type="pres">
      <dgm:prSet presAssocID="{18A55EBF-1A6F-40A8-84CD-2560243AEA2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24058DB2-C36F-4E90-B14C-D33FD7A69FCF}" type="pres">
      <dgm:prSet presAssocID="{0517913C-EA96-4AB6-BDDB-77C21081D3A9}" presName="parTxOnlySpace" presStyleCnt="0"/>
      <dgm:spPr/>
    </dgm:pt>
    <dgm:pt modelId="{30EC83F0-E066-40A2-8396-13FA727F5637}" type="pres">
      <dgm:prSet presAssocID="{83DC7875-5A43-40E3-BAD8-F7554E8EC51C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43514989-48D5-4A77-867A-F64EEACBEF27}" type="pres">
      <dgm:prSet presAssocID="{057AF354-E59F-4A4D-BF75-641010AB1A81}" presName="parTxOnlySpace" presStyleCnt="0"/>
      <dgm:spPr/>
    </dgm:pt>
    <dgm:pt modelId="{120E2DFB-0E9A-4843-8D00-5C7B107906D2}" type="pres">
      <dgm:prSet presAssocID="{36C405E4-EE4E-403F-88BD-C142FA54C742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4E72786-D094-4769-8844-E80905B4072F}" type="pres">
      <dgm:prSet presAssocID="{FE937DFB-F81F-45FD-A751-1B32C66B4218}" presName="parTxOnlySpace" presStyleCnt="0"/>
      <dgm:spPr/>
    </dgm:pt>
    <dgm:pt modelId="{77F7E6A3-A4AE-4567-AF6F-82FC64268AE2}" type="pres">
      <dgm:prSet presAssocID="{429756C5-4EDF-4AE4-95A4-057EA153BEA6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3598828F-AAAD-48D2-A21A-CA1976122C9E}" type="pres">
      <dgm:prSet presAssocID="{D3558C82-EFB5-4BFB-9603-7BDB9243FECA}" presName="parTxOnlySpace" presStyleCnt="0"/>
      <dgm:spPr/>
    </dgm:pt>
    <dgm:pt modelId="{632B4B52-F197-403A-AE3A-B4F162EBF562}" type="pres">
      <dgm:prSet presAssocID="{0C9B83A4-4A32-4D89-80D3-1D0021180252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DF886D05-1E33-422B-A46E-736AF0CF6A5C}" type="pres">
      <dgm:prSet presAssocID="{A0C9710C-7A9D-4474-87CC-57A6110EA57A}" presName="parTxOnlySpace" presStyleCnt="0"/>
      <dgm:spPr/>
    </dgm:pt>
    <dgm:pt modelId="{AD9F45E0-05DF-41F4-A8F5-591369AE5C77}" type="pres">
      <dgm:prSet presAssocID="{53C20F3F-EFDC-4A73-8083-240E4522AE7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AA2151A-3A70-4B22-B184-021EF1A258E0}" srcId="{E13AE13A-E342-427D-8AF6-CD436954B16E}" destId="{0C9B83A4-4A32-4D89-80D3-1D0021180252}" srcOrd="4" destOrd="0" parTransId="{6B27D586-A302-420D-94BA-8BDD9A699F62}" sibTransId="{A0C9710C-7A9D-4474-87CC-57A6110EA57A}"/>
    <dgm:cxn modelId="{B840613E-FECB-4BCC-A749-56126E263720}" srcId="{E13AE13A-E342-427D-8AF6-CD436954B16E}" destId="{53C20F3F-EFDC-4A73-8083-240E4522AE7F}" srcOrd="5" destOrd="0" parTransId="{3BAB30D2-62E3-4630-8557-737C53076AA3}" sibTransId="{7A705061-0CD4-4290-BEF8-78AB9F846F98}"/>
    <dgm:cxn modelId="{2B6AD940-A139-4332-97EF-0E1DFB401237}" type="presOf" srcId="{53C20F3F-EFDC-4A73-8083-240E4522AE7F}" destId="{AD9F45E0-05DF-41F4-A8F5-591369AE5C77}" srcOrd="0" destOrd="0" presId="urn:microsoft.com/office/officeart/2005/8/layout/chevron1"/>
    <dgm:cxn modelId="{333B4D42-1571-419D-8832-39DDF0D81E1B}" srcId="{E13AE13A-E342-427D-8AF6-CD436954B16E}" destId="{18A55EBF-1A6F-40A8-84CD-2560243AEA24}" srcOrd="0" destOrd="0" parTransId="{D692970E-04B3-43E0-83EA-66E07C01F6F9}" sibTransId="{0517913C-EA96-4AB6-BDDB-77C21081D3A9}"/>
    <dgm:cxn modelId="{7C3CCC6C-BCB6-4F92-8449-842D37A91079}" type="presOf" srcId="{36C405E4-EE4E-403F-88BD-C142FA54C742}" destId="{120E2DFB-0E9A-4843-8D00-5C7B107906D2}" srcOrd="0" destOrd="0" presId="urn:microsoft.com/office/officeart/2005/8/layout/chevron1"/>
    <dgm:cxn modelId="{E679C87F-2F7D-4BF3-B44D-E252E2BCF64F}" type="presOf" srcId="{18A55EBF-1A6F-40A8-84CD-2560243AEA24}" destId="{35924503-2182-4BBC-85D2-57B8A3EFBBA0}" srcOrd="0" destOrd="0" presId="urn:microsoft.com/office/officeart/2005/8/layout/chevron1"/>
    <dgm:cxn modelId="{93C30F99-CEEB-4FAC-9158-38B3C9B4E866}" type="presOf" srcId="{E13AE13A-E342-427D-8AF6-CD436954B16E}" destId="{F1B8AFB4-4FD2-4BC1-A6CE-0ACD8F2BAD5B}" srcOrd="0" destOrd="0" presId="urn:microsoft.com/office/officeart/2005/8/layout/chevron1"/>
    <dgm:cxn modelId="{696620A8-686C-4D80-BE7C-0F2648B434C8}" type="presOf" srcId="{0C9B83A4-4A32-4D89-80D3-1D0021180252}" destId="{632B4B52-F197-403A-AE3A-B4F162EBF562}" srcOrd="0" destOrd="0" presId="urn:microsoft.com/office/officeart/2005/8/layout/chevron1"/>
    <dgm:cxn modelId="{943010AB-DDEE-4C30-9EA8-D88E499BFB93}" srcId="{E13AE13A-E342-427D-8AF6-CD436954B16E}" destId="{429756C5-4EDF-4AE4-95A4-057EA153BEA6}" srcOrd="3" destOrd="0" parTransId="{05EAB20F-C62B-411A-A6BA-1E5D58B2BF4B}" sibTransId="{D3558C82-EFB5-4BFB-9603-7BDB9243FECA}"/>
    <dgm:cxn modelId="{E60C53B0-3169-420D-BF52-D700FF3B1805}" type="presOf" srcId="{83DC7875-5A43-40E3-BAD8-F7554E8EC51C}" destId="{30EC83F0-E066-40A2-8396-13FA727F5637}" srcOrd="0" destOrd="0" presId="urn:microsoft.com/office/officeart/2005/8/layout/chevron1"/>
    <dgm:cxn modelId="{398850B4-916B-4801-BABF-1FD27A7EF51A}" type="presOf" srcId="{429756C5-4EDF-4AE4-95A4-057EA153BEA6}" destId="{77F7E6A3-A4AE-4567-AF6F-82FC64268AE2}" srcOrd="0" destOrd="0" presId="urn:microsoft.com/office/officeart/2005/8/layout/chevron1"/>
    <dgm:cxn modelId="{CAC69CD3-7DC3-435A-AD5E-C7892DE27C0B}" srcId="{E13AE13A-E342-427D-8AF6-CD436954B16E}" destId="{36C405E4-EE4E-403F-88BD-C142FA54C742}" srcOrd="2" destOrd="0" parTransId="{CA8B3DB7-1ED0-4BB0-8FF6-D202D0B67417}" sibTransId="{FE937DFB-F81F-45FD-A751-1B32C66B4218}"/>
    <dgm:cxn modelId="{54FCABF2-4C98-4694-813E-5BB540B672E5}" srcId="{E13AE13A-E342-427D-8AF6-CD436954B16E}" destId="{83DC7875-5A43-40E3-BAD8-F7554E8EC51C}" srcOrd="1" destOrd="0" parTransId="{9A3439F0-5FA8-43EB-B6C9-E1E568CD2CEC}" sibTransId="{057AF354-E59F-4A4D-BF75-641010AB1A81}"/>
    <dgm:cxn modelId="{816C477B-050A-48BD-83C0-10E7964A0600}" type="presParOf" srcId="{F1B8AFB4-4FD2-4BC1-A6CE-0ACD8F2BAD5B}" destId="{35924503-2182-4BBC-85D2-57B8A3EFBBA0}" srcOrd="0" destOrd="0" presId="urn:microsoft.com/office/officeart/2005/8/layout/chevron1"/>
    <dgm:cxn modelId="{F5E833B9-D58E-4732-9899-54BF58398057}" type="presParOf" srcId="{F1B8AFB4-4FD2-4BC1-A6CE-0ACD8F2BAD5B}" destId="{24058DB2-C36F-4E90-B14C-D33FD7A69FCF}" srcOrd="1" destOrd="0" presId="urn:microsoft.com/office/officeart/2005/8/layout/chevron1"/>
    <dgm:cxn modelId="{FD6FDFE0-564A-4C99-9A79-59B717F8584F}" type="presParOf" srcId="{F1B8AFB4-4FD2-4BC1-A6CE-0ACD8F2BAD5B}" destId="{30EC83F0-E066-40A2-8396-13FA727F5637}" srcOrd="2" destOrd="0" presId="urn:microsoft.com/office/officeart/2005/8/layout/chevron1"/>
    <dgm:cxn modelId="{019E3CB6-C3E2-4734-8A15-885F8263104B}" type="presParOf" srcId="{F1B8AFB4-4FD2-4BC1-A6CE-0ACD8F2BAD5B}" destId="{43514989-48D5-4A77-867A-F64EEACBEF27}" srcOrd="3" destOrd="0" presId="urn:microsoft.com/office/officeart/2005/8/layout/chevron1"/>
    <dgm:cxn modelId="{B757646B-16B7-4CAC-B6B0-57B324C26143}" type="presParOf" srcId="{F1B8AFB4-4FD2-4BC1-A6CE-0ACD8F2BAD5B}" destId="{120E2DFB-0E9A-4843-8D00-5C7B107906D2}" srcOrd="4" destOrd="0" presId="urn:microsoft.com/office/officeart/2005/8/layout/chevron1"/>
    <dgm:cxn modelId="{A4EDF2D5-ADCA-422F-B705-F7C49F78A9A5}" type="presParOf" srcId="{F1B8AFB4-4FD2-4BC1-A6CE-0ACD8F2BAD5B}" destId="{E4E72786-D094-4769-8844-E80905B4072F}" srcOrd="5" destOrd="0" presId="urn:microsoft.com/office/officeart/2005/8/layout/chevron1"/>
    <dgm:cxn modelId="{7C851C7E-A425-4E7F-9396-C9EC7514D802}" type="presParOf" srcId="{F1B8AFB4-4FD2-4BC1-A6CE-0ACD8F2BAD5B}" destId="{77F7E6A3-A4AE-4567-AF6F-82FC64268AE2}" srcOrd="6" destOrd="0" presId="urn:microsoft.com/office/officeart/2005/8/layout/chevron1"/>
    <dgm:cxn modelId="{889C7407-EDEB-4351-9D6D-106BEACEB065}" type="presParOf" srcId="{F1B8AFB4-4FD2-4BC1-A6CE-0ACD8F2BAD5B}" destId="{3598828F-AAAD-48D2-A21A-CA1976122C9E}" srcOrd="7" destOrd="0" presId="urn:microsoft.com/office/officeart/2005/8/layout/chevron1"/>
    <dgm:cxn modelId="{077C0031-69E6-402E-AD6A-8A66AA601319}" type="presParOf" srcId="{F1B8AFB4-4FD2-4BC1-A6CE-0ACD8F2BAD5B}" destId="{632B4B52-F197-403A-AE3A-B4F162EBF562}" srcOrd="8" destOrd="0" presId="urn:microsoft.com/office/officeart/2005/8/layout/chevron1"/>
    <dgm:cxn modelId="{EFD579B2-B7B4-4CC3-BF56-FEE8032D45A5}" type="presParOf" srcId="{F1B8AFB4-4FD2-4BC1-A6CE-0ACD8F2BAD5B}" destId="{DF886D05-1E33-422B-A46E-736AF0CF6A5C}" srcOrd="9" destOrd="0" presId="urn:microsoft.com/office/officeart/2005/8/layout/chevron1"/>
    <dgm:cxn modelId="{1BAD2715-8C75-4D19-95A4-D656172CD5D5}" type="presParOf" srcId="{F1B8AFB4-4FD2-4BC1-A6CE-0ACD8F2BAD5B}" destId="{AD9F45E0-05DF-41F4-A8F5-591369AE5C77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924503-2182-4BBC-85D2-57B8A3EFBBA0}">
      <dsp:nvSpPr>
        <dsp:cNvPr id="0" name=""/>
        <dsp:cNvSpPr/>
      </dsp:nvSpPr>
      <dsp:spPr>
        <a:xfrm>
          <a:off x="4018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Specification &amp; Requirements</a:t>
          </a:r>
        </a:p>
      </dsp:txBody>
      <dsp:txXfrm>
        <a:off x="302984" y="209236"/>
        <a:ext cx="896898" cy="597931"/>
      </dsp:txXfrm>
    </dsp:sp>
    <dsp:sp modelId="{30EC83F0-E066-40A2-8396-13FA727F5637}">
      <dsp:nvSpPr>
        <dsp:cNvPr id="0" name=""/>
        <dsp:cNvSpPr/>
      </dsp:nvSpPr>
      <dsp:spPr>
        <a:xfrm>
          <a:off x="1349365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Design</a:t>
          </a:r>
        </a:p>
      </dsp:txBody>
      <dsp:txXfrm>
        <a:off x="1648331" y="209236"/>
        <a:ext cx="896898" cy="597931"/>
      </dsp:txXfrm>
    </dsp:sp>
    <dsp:sp modelId="{120E2DFB-0E9A-4843-8D00-5C7B107906D2}">
      <dsp:nvSpPr>
        <dsp:cNvPr id="0" name=""/>
        <dsp:cNvSpPr/>
      </dsp:nvSpPr>
      <dsp:spPr>
        <a:xfrm>
          <a:off x="2694711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Manufacturing</a:t>
          </a:r>
        </a:p>
      </dsp:txBody>
      <dsp:txXfrm>
        <a:off x="2993677" y="209236"/>
        <a:ext cx="896898" cy="597931"/>
      </dsp:txXfrm>
    </dsp:sp>
    <dsp:sp modelId="{77F7E6A3-A4AE-4567-AF6F-82FC64268AE2}">
      <dsp:nvSpPr>
        <dsp:cNvPr id="0" name=""/>
        <dsp:cNvSpPr/>
      </dsp:nvSpPr>
      <dsp:spPr>
        <a:xfrm>
          <a:off x="4040058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Installation &amp; Commissioning</a:t>
          </a:r>
        </a:p>
      </dsp:txBody>
      <dsp:txXfrm>
        <a:off x="4339024" y="209236"/>
        <a:ext cx="896898" cy="597931"/>
      </dsp:txXfrm>
    </dsp:sp>
    <dsp:sp modelId="{632B4B52-F197-403A-AE3A-B4F162EBF562}">
      <dsp:nvSpPr>
        <dsp:cNvPr id="0" name=""/>
        <dsp:cNvSpPr/>
      </dsp:nvSpPr>
      <dsp:spPr>
        <a:xfrm>
          <a:off x="5385405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Operation &amp;  Maintenance</a:t>
          </a:r>
        </a:p>
      </dsp:txBody>
      <dsp:txXfrm>
        <a:off x="5684371" y="209236"/>
        <a:ext cx="896898" cy="597931"/>
      </dsp:txXfrm>
    </dsp:sp>
    <dsp:sp modelId="{AD9F45E0-05DF-41F4-A8F5-591369AE5C77}">
      <dsp:nvSpPr>
        <dsp:cNvPr id="0" name=""/>
        <dsp:cNvSpPr/>
      </dsp:nvSpPr>
      <dsp:spPr>
        <a:xfrm>
          <a:off x="6730751" y="209236"/>
          <a:ext cx="1494829" cy="59793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kern="1200"/>
            <a:t>Dismantling </a:t>
          </a:r>
          <a:br>
            <a:rPr lang="en-US" sz="1000" b="0" kern="1200"/>
          </a:br>
          <a:r>
            <a:rPr lang="en-GB" sz="1000" b="0" kern="1200"/>
            <a:t>&amp; Waste management</a:t>
          </a:r>
          <a:endParaRPr lang="en-US" sz="1000" b="0" kern="1200"/>
        </a:p>
      </dsp:txBody>
      <dsp:txXfrm>
        <a:off x="7029717" y="209236"/>
        <a:ext cx="896898" cy="597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DAC06-F075-42CE-8F6A-D89B3F729B62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FA7B2-8C42-465C-A618-2F6EC490E6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72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56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82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818816" y="1356345"/>
            <a:ext cx="7506369" cy="1614949"/>
          </a:xfrm>
        </p:spPr>
        <p:txBody>
          <a:bodyPr anchor="t" anchorCtr="0"/>
          <a:lstStyle>
            <a:lvl1pPr algn="l">
              <a:defRPr sz="375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818816" y="3103036"/>
            <a:ext cx="7506369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rgbClr val="00206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7379100" y="207900"/>
            <a:ext cx="1266300" cy="4995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100" y="162000"/>
            <a:ext cx="602100" cy="6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268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3508" y="160869"/>
            <a:ext cx="608535" cy="602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818816" y="1356345"/>
            <a:ext cx="750636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818816" y="3103036"/>
            <a:ext cx="7506369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7380312" y="208309"/>
            <a:ext cx="1266300" cy="49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79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rgbClr val="002060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307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257175" indent="-257175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471488" indent="-196454">
              <a:buFont typeface="Arial"/>
              <a:buChar char="•"/>
              <a:defRPr sz="1350">
                <a:solidFill>
                  <a:srgbClr val="002060"/>
                </a:solidFill>
              </a:defRPr>
            </a:lvl2pPr>
            <a:lvl3pPr marL="666750" indent="-195263">
              <a:buSzPct val="100000"/>
              <a:buFont typeface="Arial"/>
              <a:buChar char="•"/>
              <a:defRPr sz="1350">
                <a:solidFill>
                  <a:srgbClr val="002060"/>
                </a:solidFill>
              </a:defRPr>
            </a:lvl3pPr>
            <a:lvl4pPr marL="907256" indent="-202406">
              <a:buSzPct val="100000"/>
              <a:buFont typeface="Arial"/>
              <a:buChar char="•"/>
              <a:defRPr sz="1200">
                <a:solidFill>
                  <a:srgbClr val="002060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1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1" y="1079897"/>
            <a:ext cx="8532019" cy="357068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054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9144000" cy="46790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6056710" y="1"/>
            <a:ext cx="3087290" cy="46790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/>
              <a:buChar char="•"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55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9144000" cy="46790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" y="1"/>
            <a:ext cx="3087290" cy="46790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/>
              <a:buChar char="•"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8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4198"/>
            <a:ext cx="4212431" cy="3456384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194199"/>
            <a:ext cx="4208860" cy="3456383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50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569714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4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280195"/>
            <a:ext cx="4212431" cy="79930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8" y="0"/>
            <a:ext cx="4518422" cy="4738490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972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280195"/>
            <a:ext cx="8532018" cy="79930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9" y="1194198"/>
            <a:ext cx="4212431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4625579" y="2977278"/>
            <a:ext cx="4212431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45769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280195"/>
            <a:ext cx="8532018" cy="79930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056710" y="1194198"/>
            <a:ext cx="2781300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056710" y="2977278"/>
            <a:ext cx="2781300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194447" y="1194198"/>
            <a:ext cx="2781000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194447" y="2983512"/>
            <a:ext cx="2781000" cy="1674019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483672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1815704"/>
            <a:ext cx="4212431" cy="2834878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629151" y="1815704"/>
            <a:ext cx="4212431" cy="283487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7611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1812132"/>
            <a:ext cx="2781300" cy="2834878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056710" y="1812132"/>
            <a:ext cx="2781000" cy="2834878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rgbClr val="FF66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190386" y="1812132"/>
            <a:ext cx="2781300" cy="2834878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0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201033"/>
            <a:ext cx="2970000" cy="848411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6709" y="2049332"/>
            <a:ext cx="2970581" cy="2607973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3808894"/>
            <a:ext cx="2970000" cy="848411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201032"/>
            <a:ext cx="2969419" cy="2607973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1542" y="3808894"/>
            <a:ext cx="2972749" cy="848411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201032"/>
            <a:ext cx="2969419" cy="2607973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6445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9582" y="1194197"/>
            <a:ext cx="8532018" cy="192293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3220642"/>
            <a:ext cx="2781300" cy="142994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1" y="3220642"/>
            <a:ext cx="2749153" cy="142994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3220642"/>
            <a:ext cx="2777349" cy="1429940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694940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194197"/>
            <a:ext cx="9144000" cy="2209403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305992" y="3220642"/>
            <a:ext cx="2781300" cy="1429940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200401" y="3220642"/>
            <a:ext cx="2749153" cy="1429940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1" y="3220642"/>
            <a:ext cx="2777349" cy="1429940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5964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rgbClr val="FF66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62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151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997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3252474" y="2057207"/>
            <a:ext cx="2639053" cy="102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691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3222000" y="2045250"/>
            <a:ext cx="2700000" cy="10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348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2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YYYY-MM-DD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EDMS: 2937202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4677984"/>
            <a:ext cx="9144900" cy="465516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sz="135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305991" y="280195"/>
            <a:ext cx="8532019" cy="563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169622" y="4763139"/>
            <a:ext cx="65089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YYYY-MM-DD</a:t>
            </a:r>
            <a:endParaRPr lang="de-CH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063887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1927674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EDMS: 2937202</a:t>
            </a:r>
            <a:endParaRPr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319735" y="4763139"/>
            <a:ext cx="299561" cy="296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8127700" y="4765217"/>
            <a:ext cx="696566" cy="2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72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</p:sldLayoutIdLst>
  <p:hf sldNum="0" hdr="0" dt="0"/>
  <p:txStyles>
    <p:titleStyle>
      <a:lvl1pPr algn="l" defTabSz="685800" eaLnBrk="1" hangingPunct="1">
        <a:lnSpc>
          <a:spcPct val="90000"/>
        </a:lnSpc>
        <a:spcBef>
          <a:spcPts val="0"/>
        </a:spcBef>
        <a:buNone/>
        <a:defRPr sz="27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eaLnBrk="1" hangingPunct="1">
        <a:lnSpc>
          <a:spcPct val="100000"/>
        </a:lnSpc>
        <a:spcBef>
          <a:spcPts val="0"/>
        </a:spcBef>
        <a:spcAft>
          <a:spcPts val="450"/>
        </a:spcAft>
        <a:buFont typeface="Arial"/>
        <a:buNone/>
        <a:defRPr sz="1575" b="1">
          <a:solidFill>
            <a:srgbClr val="002060"/>
          </a:solidFill>
          <a:latin typeface="+mn-lt"/>
          <a:ea typeface="+mn-ea"/>
          <a:cs typeface="+mn-cs"/>
        </a:defRPr>
      </a:lvl1pPr>
      <a:lvl2pPr marL="242888" indent="-243000" algn="l" defTabSz="685800" eaLnBrk="1" hangingPunct="1">
        <a:lnSpc>
          <a:spcPct val="100000"/>
        </a:lnSpc>
        <a:spcBef>
          <a:spcPts val="0"/>
        </a:spcBef>
        <a:spcAft>
          <a:spcPts val="450"/>
        </a:spcAft>
        <a:buFont typeface="Arial"/>
        <a:buChar char="•"/>
        <a:defRPr sz="1350">
          <a:solidFill>
            <a:srgbClr val="002060"/>
          </a:solidFill>
          <a:latin typeface="+mn-lt"/>
          <a:ea typeface="+mn-ea"/>
          <a:cs typeface="+mn-cs"/>
        </a:defRPr>
      </a:lvl2pPr>
      <a:lvl3pPr marL="486000" indent="-243000" algn="l" defTabSz="685800" eaLnBrk="1" hangingPunct="1">
        <a:lnSpc>
          <a:spcPct val="100000"/>
        </a:lnSpc>
        <a:spcBef>
          <a:spcPts val="0"/>
        </a:spcBef>
        <a:spcAft>
          <a:spcPts val="450"/>
        </a:spcAft>
        <a:buFont typeface="Arial"/>
        <a:buChar char="•"/>
        <a:defRPr sz="1275">
          <a:solidFill>
            <a:srgbClr val="002060"/>
          </a:solidFill>
          <a:latin typeface="+mn-lt"/>
          <a:ea typeface="+mn-ea"/>
          <a:cs typeface="+mn-cs"/>
        </a:defRPr>
      </a:lvl3pPr>
      <a:lvl4pPr marL="729000" indent="-243000" algn="l" defTabSz="685800" eaLnBrk="1" hangingPunct="1">
        <a:lnSpc>
          <a:spcPct val="100000"/>
        </a:lnSpc>
        <a:spcBef>
          <a:spcPts val="0"/>
        </a:spcBef>
        <a:spcAft>
          <a:spcPts val="450"/>
        </a:spcAft>
        <a:buFont typeface="Arial"/>
        <a:buChar char="•"/>
        <a:defRPr sz="1200">
          <a:solidFill>
            <a:srgbClr val="002060"/>
          </a:solidFill>
          <a:latin typeface="+mn-lt"/>
          <a:ea typeface="+mn-ea"/>
          <a:cs typeface="+mn-cs"/>
        </a:defRPr>
      </a:lvl4pPr>
      <a:lvl5pPr marL="15430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eaLnBrk="1" hangingPunct="1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eaLnBrk="1" hangingPunct="1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559553-6217-5CD7-6A52-F151EF48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default blocks – EN-EL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BA891-711E-D57A-F69F-4314759F4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96F9C-F6C8-1AAB-F9DC-5E932E0D6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0DDBD-23D2-2C1D-48E0-5A11916D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A596AA7-1E82-97EE-7452-664EE0FAD9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7679" y="1194197"/>
            <a:ext cx="6368644" cy="3456384"/>
          </a:xfrm>
        </p:spPr>
      </p:pic>
    </p:spTree>
    <p:extLst>
      <p:ext uri="{BB962C8B-B14F-4D97-AF65-F5344CB8AC3E}">
        <p14:creationId xmlns:p14="http://schemas.microsoft.com/office/powerpoint/2010/main" val="1554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992799A-F932-EDC5-EF19-1781C42C2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809" y="1194197"/>
            <a:ext cx="6916383" cy="345638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559553-6217-5CD7-6A52-F151EF48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specific details - </a:t>
            </a:r>
            <a:r>
              <a:rPr lang="en-GB" dirty="0" err="1"/>
              <a:t>Cryo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BA891-711E-D57A-F69F-4314759F4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96F9C-F6C8-1AAB-F9DC-5E932E0D6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0DDBD-23D2-2C1D-48E0-5A11916D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512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8A8701-A915-7C8C-675C-A329C6FBE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</p:spPr>
        <p:txBody>
          <a:bodyPr anchor="t">
            <a:normAutofit/>
          </a:bodyPr>
          <a:lstStyle/>
          <a:p>
            <a:r>
              <a:rPr lang="en-GB" dirty="0"/>
              <a:t>EAM links AFT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4B6E655-A800-AB43-DC2F-5CE1510FE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Some groups are automatically creating work orders for expert interventions based on specific AFT events (EN-EA-EC)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EAM logbook entries can be manually linked to AFT amongst others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The challenge is finding the related AFT events easily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New logbook module was developed to facilitate the selection of the fault 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47CDB-F0BD-E31E-4AE4-67950E7270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5766" y="4783762"/>
            <a:ext cx="621525" cy="273844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r>
              <a:rPr lang="en-US" dirty="0"/>
              <a:t>24.10.2024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53ECA3AD-1D8D-B252-1AD0-149608FC5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09469-5997-AF2E-6D95-33F91B794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4787886"/>
            <a:ext cx="510941" cy="273844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36B5EA5A-BC32-A742-B11B-8E7414D5B535}" type="slidenum">
              <a:rPr lang="en-US" smtClean="0"/>
              <a:pPr>
                <a:spcAft>
                  <a:spcPts val="450"/>
                </a:spcAft>
              </a:pPr>
              <a:t>12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A84AE13-6FB7-3EF2-A554-A35A437817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673419"/>
            <a:ext cx="4208860" cy="2497940"/>
          </a:xfrm>
        </p:spPr>
      </p:pic>
    </p:spTree>
    <p:extLst>
      <p:ext uri="{BB962C8B-B14F-4D97-AF65-F5344CB8AC3E}">
        <p14:creationId xmlns:p14="http://schemas.microsoft.com/office/powerpoint/2010/main" val="1427088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E830C2-6621-F517-0E95-CA52F3E9A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Suggested selection of possibly related AFT, not yet linked events based on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Equipment/system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Event time window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Search for parent AFT event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Some  global events affecting all accelerators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Transferring significant information from AFT to Logbook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Pre-defined set of fields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To avoid manual double entry requirement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6BDDC5-1ADA-B1AD-D83F-ABE9368E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functionality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CB9AC-D530-3481-512F-BB4F22ED8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C3590-6E82-A76E-584B-D0C8C2599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B971B-BC1B-EEA6-2800-331D6875D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74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053948-5D84-F775-A5E1-C973CE4539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260" y="1194197"/>
            <a:ext cx="6349481" cy="345638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D41040B-C136-53AE-9D92-78844C9A8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AFT Links based on time window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987C9-CB11-6560-6319-89448C824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24.10.2024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5A297-CF93-94ED-13BA-2D80BDDF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31D85-D9D9-272E-47AA-3216894E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61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B8852-018A-9388-31A6-10346F2CCE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AFT and Equipment Asset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5BD1C-091C-7E2C-588F-056DAEC0D0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Goran Perinic, Peter Jurcso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322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5992" y="1041133"/>
            <a:ext cx="8532018" cy="3609448"/>
          </a:xfrm>
        </p:spPr>
        <p:txBody>
          <a:bodyPr/>
          <a:lstStyle/>
          <a:p>
            <a:r>
              <a:rPr lang="en-GB" sz="1350" b="0" dirty="0"/>
              <a:t>CERN’s installations have very long lifecycles and important information is generated in each phase.</a:t>
            </a:r>
          </a:p>
          <a:p>
            <a:r>
              <a:rPr lang="en-GB" sz="1350" b="0" dirty="0"/>
              <a:t>It is essential to capture this information and manage the links between data originating from the different lifecycle phases: The Digital Thread of engineering data. </a:t>
            </a:r>
          </a:p>
          <a:p>
            <a:r>
              <a:rPr lang="en-GB" sz="1350" b="0" dirty="0"/>
              <a:t>The value of aggregated and properly linked data exceeds by far the value of dispersed data.</a:t>
            </a:r>
          </a:p>
          <a:p>
            <a:endParaRPr lang="en-GB" sz="1350" b="0" dirty="0"/>
          </a:p>
          <a:p>
            <a:pPr marL="0" indent="0">
              <a:buNone/>
            </a:pPr>
            <a:br>
              <a:rPr lang="en-GB" sz="1500" b="0" dirty="0"/>
            </a:br>
            <a:endParaRPr lang="en-GB" sz="1500" b="0" dirty="0"/>
          </a:p>
          <a:p>
            <a:endParaRPr lang="en-GB" sz="1500" b="0" dirty="0"/>
          </a:p>
          <a:p>
            <a:pPr lvl="1"/>
            <a:endParaRPr lang="fr-CH" sz="1200" dirty="0"/>
          </a:p>
          <a:p>
            <a:pPr lvl="1"/>
            <a:endParaRPr lang="fr-CH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the Digital Thread of Engineering Data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835121"/>
              </p:ext>
            </p:extLst>
          </p:nvPr>
        </p:nvGraphicFramePr>
        <p:xfrm>
          <a:off x="457200" y="2271490"/>
          <a:ext cx="8229600" cy="1016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11019" t="1561" r="7840" b="3725"/>
          <a:stretch/>
        </p:blipFill>
        <p:spPr>
          <a:xfrm>
            <a:off x="69687" y="3281080"/>
            <a:ext cx="1830485" cy="1290920"/>
          </a:xfrm>
          <a:prstGeom prst="rect">
            <a:avLst/>
          </a:prstGeom>
        </p:spPr>
      </p:pic>
      <p:pic>
        <p:nvPicPr>
          <p:cNvPr id="17" name="Picture 4" descr="rad wast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214" y="3281081"/>
            <a:ext cx="1796019" cy="127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mediastream.cern.ch/MediaArchive/Photo/Public/2004/0403011/0403011_02/0403011_02-A5-at-72-dpi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77" y="3268417"/>
            <a:ext cx="1975157" cy="128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s://cerncourier.com/wp-content/uploads/2009/06/CCnew4_05_0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603" y="3271575"/>
            <a:ext cx="1708042" cy="129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picture containing camera lens&#10;&#10;Description automatically generated">
            <a:extLst>
              <a:ext uri="{FF2B5EF4-FFF2-40B4-BE49-F238E27FC236}">
                <a16:creationId xmlns:a16="http://schemas.microsoft.com/office/drawing/2014/main" id="{6D394592-E7B9-5E44-B063-A3275AF025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6200000">
            <a:off x="1698538" y="3406700"/>
            <a:ext cx="1637888" cy="921312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457200" y="2316345"/>
            <a:ext cx="800100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49889" y="2193211"/>
            <a:ext cx="765011" cy="2539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en-GB" sz="1050" b="1" kern="0">
                <a:solidFill>
                  <a:srgbClr val="0033A0">
                    <a:lumMod val="50000"/>
                  </a:srgbClr>
                </a:solidFill>
                <a:latin typeface="Source Sans Pro"/>
                <a:cs typeface="Arial"/>
              </a:rPr>
              <a:t>50+ years</a:t>
            </a:r>
          </a:p>
        </p:txBody>
      </p:sp>
    </p:spTree>
    <p:extLst>
      <p:ext uri="{BB962C8B-B14F-4D97-AF65-F5344CB8AC3E}">
        <p14:creationId xmlns:p14="http://schemas.microsoft.com/office/powerpoint/2010/main" val="200401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7" name="Rectangle: Rounded Corners 2286">
            <a:extLst>
              <a:ext uri="{FF2B5EF4-FFF2-40B4-BE49-F238E27FC236}">
                <a16:creationId xmlns:a16="http://schemas.microsoft.com/office/drawing/2014/main" id="{14EFA00C-E835-A33D-D84F-579EEF2BE07A}"/>
              </a:ext>
            </a:extLst>
          </p:cNvPr>
          <p:cNvSpPr/>
          <p:nvPr/>
        </p:nvSpPr>
        <p:spPr>
          <a:xfrm>
            <a:off x="348362" y="3503821"/>
            <a:ext cx="1644777" cy="840432"/>
          </a:xfrm>
          <a:prstGeom prst="roundRect">
            <a:avLst>
              <a:gd name="adj" fmla="val 7873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6" name="Rectangle: Rounded Corners 2285">
            <a:extLst>
              <a:ext uri="{FF2B5EF4-FFF2-40B4-BE49-F238E27FC236}">
                <a16:creationId xmlns:a16="http://schemas.microsoft.com/office/drawing/2014/main" id="{BEF73B3C-71D0-75C2-FA3B-D3804BE117D3}"/>
              </a:ext>
            </a:extLst>
          </p:cNvPr>
          <p:cNvSpPr/>
          <p:nvPr/>
        </p:nvSpPr>
        <p:spPr>
          <a:xfrm>
            <a:off x="3733411" y="950323"/>
            <a:ext cx="2947518" cy="1217042"/>
          </a:xfrm>
          <a:prstGeom prst="roundRect">
            <a:avLst>
              <a:gd name="adj" fmla="val 7873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5" name="Rectangle: Rounded Corners 2284">
            <a:extLst>
              <a:ext uri="{FF2B5EF4-FFF2-40B4-BE49-F238E27FC236}">
                <a16:creationId xmlns:a16="http://schemas.microsoft.com/office/drawing/2014/main" id="{5AF6154E-4DBA-BDCA-D42C-DE09187E1C54}"/>
              </a:ext>
            </a:extLst>
          </p:cNvPr>
          <p:cNvSpPr/>
          <p:nvPr/>
        </p:nvSpPr>
        <p:spPr>
          <a:xfrm>
            <a:off x="7086066" y="949428"/>
            <a:ext cx="1461028" cy="1217042"/>
          </a:xfrm>
          <a:prstGeom prst="roundRect">
            <a:avLst>
              <a:gd name="adj" fmla="val 7873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67" name="Rectangle: Rounded Corners 2266">
            <a:extLst>
              <a:ext uri="{FF2B5EF4-FFF2-40B4-BE49-F238E27FC236}">
                <a16:creationId xmlns:a16="http://schemas.microsoft.com/office/drawing/2014/main" id="{72BFC60A-54A2-5233-CD95-053E5ECFF193}"/>
              </a:ext>
            </a:extLst>
          </p:cNvPr>
          <p:cNvSpPr/>
          <p:nvPr/>
        </p:nvSpPr>
        <p:spPr>
          <a:xfrm>
            <a:off x="1986831" y="958911"/>
            <a:ext cx="1365774" cy="1217042"/>
          </a:xfrm>
          <a:prstGeom prst="roundRect">
            <a:avLst>
              <a:gd name="adj" fmla="val 7873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66" name="Rectangle: Rounded Corners 2265">
            <a:extLst>
              <a:ext uri="{FF2B5EF4-FFF2-40B4-BE49-F238E27FC236}">
                <a16:creationId xmlns:a16="http://schemas.microsoft.com/office/drawing/2014/main" id="{5C86D727-F998-2BE8-0215-72AA01E4B226}"/>
              </a:ext>
            </a:extLst>
          </p:cNvPr>
          <p:cNvSpPr/>
          <p:nvPr/>
        </p:nvSpPr>
        <p:spPr>
          <a:xfrm>
            <a:off x="313519" y="968388"/>
            <a:ext cx="1280636" cy="1217042"/>
          </a:xfrm>
          <a:prstGeom prst="roundRect">
            <a:avLst>
              <a:gd name="adj" fmla="val 7873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4842A6-14AC-EC1A-7752-68A101E5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Our Digital Asset Management Platform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18BEA6C-D852-BD7F-34D9-F48BB0E85B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" t="9187" r="445" b="5263"/>
          <a:stretch/>
        </p:blipFill>
        <p:spPr>
          <a:xfrm>
            <a:off x="3918907" y="1773664"/>
            <a:ext cx="626219" cy="306847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258719C-5B33-5A66-2717-3E088915E22E}"/>
              </a:ext>
            </a:extLst>
          </p:cNvPr>
          <p:cNvSpPr txBox="1"/>
          <p:nvPr/>
        </p:nvSpPr>
        <p:spPr>
          <a:xfrm>
            <a:off x="2140321" y="1417165"/>
            <a:ext cx="1104790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MTF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Manufacturing &amp; Test Folder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DF496A-BEBE-E50F-4D0C-1A3988F16154}"/>
              </a:ext>
            </a:extLst>
          </p:cNvPr>
          <p:cNvSpPr txBox="1"/>
          <p:nvPr/>
        </p:nvSpPr>
        <p:spPr>
          <a:xfrm>
            <a:off x="4595004" y="1438897"/>
            <a:ext cx="1152881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 HxGN EAM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Enterprise Asset Management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00AC198-6A3B-7EFA-B120-91C31CF00B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" t="8515" r="1185" b="9572"/>
          <a:stretch/>
        </p:blipFill>
        <p:spPr>
          <a:xfrm>
            <a:off x="4703178" y="1774517"/>
            <a:ext cx="548609" cy="301397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5DF05C2-4062-099A-7EBD-856B623EEDDF}"/>
              </a:ext>
            </a:extLst>
          </p:cNvPr>
          <p:cNvGrpSpPr/>
          <p:nvPr/>
        </p:nvGrpSpPr>
        <p:grpSpPr>
          <a:xfrm>
            <a:off x="5327587" y="1754349"/>
            <a:ext cx="177431" cy="318715"/>
            <a:chOff x="5552591" y="498276"/>
            <a:chExt cx="3151959" cy="5661789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E4763B8-05A3-F839-7E04-FC145FF25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591" y="498276"/>
              <a:ext cx="3151959" cy="5661789"/>
            </a:xfrm>
            <a:prstGeom prst="rect">
              <a:avLst/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9F94B08-93CE-BAA1-1B71-65D2C38CE7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3044" t="14288" r="47348" b="27797"/>
            <a:stretch/>
          </p:blipFill>
          <p:spPr>
            <a:xfrm>
              <a:off x="6007114" y="1270136"/>
              <a:ext cx="2305858" cy="4114631"/>
            </a:xfrm>
            <a:prstGeom prst="rect">
              <a:avLst/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318852F-223F-908B-C3CA-00289E55FBEC}"/>
              </a:ext>
            </a:extLst>
          </p:cNvPr>
          <p:cNvSpPr txBox="1"/>
          <p:nvPr/>
        </p:nvSpPr>
        <p:spPr>
          <a:xfrm>
            <a:off x="7329025" y="1423102"/>
            <a:ext cx="949299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TREC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Radioactive Traceability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2" name="Picture 41" descr="Screen Clipping">
            <a:extLst>
              <a:ext uri="{FF2B5EF4-FFF2-40B4-BE49-F238E27FC236}">
                <a16:creationId xmlns:a16="http://schemas.microsoft.com/office/drawing/2014/main" id="{4DBAA08C-581C-4612-B7D9-B855A9A66F7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698" y="1768259"/>
            <a:ext cx="561070" cy="305537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9540376-1892-0A34-9988-71D8ACAE7334}"/>
              </a:ext>
            </a:extLst>
          </p:cNvPr>
          <p:cNvSpPr txBox="1"/>
          <p:nvPr/>
        </p:nvSpPr>
        <p:spPr>
          <a:xfrm>
            <a:off x="331122" y="994338"/>
            <a:ext cx="12314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DESIGN &amp; CONFIG.</a:t>
            </a:r>
            <a:b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MANAGEMENT</a:t>
            </a:r>
            <a:endParaRPr lang="en-GB" sz="105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068E837-1183-2ABD-5881-E1C6A0546456}"/>
              </a:ext>
            </a:extLst>
          </p:cNvPr>
          <p:cNvCxnSpPr>
            <a:cxnSpLocks/>
            <a:endCxn id="52" idx="3"/>
          </p:cNvCxnSpPr>
          <p:nvPr/>
        </p:nvCxnSpPr>
        <p:spPr>
          <a:xfrm flipH="1">
            <a:off x="5204689" y="2206261"/>
            <a:ext cx="107" cy="39074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B19A98-C463-E75C-3132-1D8EBB027BBE}"/>
              </a:ext>
            </a:extLst>
          </p:cNvPr>
          <p:cNvGrpSpPr/>
          <p:nvPr/>
        </p:nvGrpSpPr>
        <p:grpSpPr>
          <a:xfrm>
            <a:off x="4963409" y="2619724"/>
            <a:ext cx="484358" cy="484358"/>
            <a:chOff x="3811713" y="4403558"/>
            <a:chExt cx="645811" cy="64581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441320F0-5F3D-A484-49F5-60F9F7FEB64C}"/>
                </a:ext>
              </a:extLst>
            </p:cNvPr>
            <p:cNvSpPr/>
            <p:nvPr/>
          </p:nvSpPr>
          <p:spPr>
            <a:xfrm>
              <a:off x="3811713" y="4403558"/>
              <a:ext cx="645811" cy="645811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endParaRPr lang="fr-CH" sz="1200" dirty="0"/>
            </a:p>
            <a:p>
              <a:pPr algn="ctr"/>
              <a:r>
                <a:rPr lang="fr-CH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EAM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4" descr="Hexagon logo in transparent PNG format">
              <a:extLst>
                <a:ext uri="{FF2B5EF4-FFF2-40B4-BE49-F238E27FC236}">
                  <a16:creationId xmlns:a16="http://schemas.microsoft.com/office/drawing/2014/main" id="{F786A810-B9B9-2BA3-29CF-79E13A0704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2268" y="4477923"/>
              <a:ext cx="224699" cy="25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DE3E40-A3F9-1F88-6DB1-68BE0D3DFC1D}"/>
              </a:ext>
            </a:extLst>
          </p:cNvPr>
          <p:cNvGrpSpPr/>
          <p:nvPr/>
        </p:nvGrpSpPr>
        <p:grpSpPr>
          <a:xfrm>
            <a:off x="1170751" y="2630539"/>
            <a:ext cx="484358" cy="484358"/>
            <a:chOff x="2289379" y="4366077"/>
            <a:chExt cx="645811" cy="64581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413D0D9-427D-8A0F-C88F-204A019D17E6}"/>
                </a:ext>
              </a:extLst>
            </p:cNvPr>
            <p:cNvSpPr/>
            <p:nvPr/>
          </p:nvSpPr>
          <p:spPr>
            <a:xfrm>
              <a:off x="2289379" y="4366077"/>
              <a:ext cx="645811" cy="645811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endParaRPr lang="fr-CH" sz="1200" dirty="0"/>
            </a:p>
            <a:p>
              <a:pPr algn="ctr"/>
              <a:r>
                <a:rPr lang="fr-CH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PLM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6" descr="Aras PLM · GitHub">
              <a:extLst>
                <a:ext uri="{FF2B5EF4-FFF2-40B4-BE49-F238E27FC236}">
                  <a16:creationId xmlns:a16="http://schemas.microsoft.com/office/drawing/2014/main" id="{B004B379-B7A6-8038-764A-99A90EB2EF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230" y="4449751"/>
              <a:ext cx="340142" cy="239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120F37D-6D45-ED49-F9F4-CF7252B59F99}"/>
              </a:ext>
            </a:extLst>
          </p:cNvPr>
          <p:cNvGrpSpPr/>
          <p:nvPr/>
        </p:nvGrpSpPr>
        <p:grpSpPr>
          <a:xfrm>
            <a:off x="1702395" y="1126715"/>
            <a:ext cx="186371" cy="145119"/>
            <a:chOff x="2269607" y="3235508"/>
            <a:chExt cx="460218" cy="358352"/>
          </a:xfrm>
        </p:grpSpPr>
        <p:sp>
          <p:nvSpPr>
            <p:cNvPr id="17" name="Arrow: Chevron 16">
              <a:extLst>
                <a:ext uri="{FF2B5EF4-FFF2-40B4-BE49-F238E27FC236}">
                  <a16:creationId xmlns:a16="http://schemas.microsoft.com/office/drawing/2014/main" id="{F7A609A1-BE29-C32A-778A-8278A92EB144}"/>
                </a:ext>
              </a:extLst>
            </p:cNvPr>
            <p:cNvSpPr/>
            <p:nvPr/>
          </p:nvSpPr>
          <p:spPr>
            <a:xfrm>
              <a:off x="2269607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id="{C64C410A-9A82-3024-B0CB-38A1DF66A9E9}"/>
                </a:ext>
              </a:extLst>
            </p:cNvPr>
            <p:cNvSpPr/>
            <p:nvPr/>
          </p:nvSpPr>
          <p:spPr>
            <a:xfrm>
              <a:off x="2458900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A0D6429-A1D5-596A-F57D-20BEDE0FA6FD}"/>
              </a:ext>
            </a:extLst>
          </p:cNvPr>
          <p:cNvGrpSpPr/>
          <p:nvPr/>
        </p:nvGrpSpPr>
        <p:grpSpPr>
          <a:xfrm>
            <a:off x="3456297" y="1126175"/>
            <a:ext cx="186371" cy="145119"/>
            <a:chOff x="2269607" y="3235508"/>
            <a:chExt cx="460218" cy="358352"/>
          </a:xfrm>
        </p:grpSpPr>
        <p:sp>
          <p:nvSpPr>
            <p:cNvPr id="50" name="Arrow: Chevron 49">
              <a:extLst>
                <a:ext uri="{FF2B5EF4-FFF2-40B4-BE49-F238E27FC236}">
                  <a16:creationId xmlns:a16="http://schemas.microsoft.com/office/drawing/2014/main" id="{C1AD077C-26D9-E54A-7AF7-BC60EAB05007}"/>
                </a:ext>
              </a:extLst>
            </p:cNvPr>
            <p:cNvSpPr/>
            <p:nvPr/>
          </p:nvSpPr>
          <p:spPr>
            <a:xfrm>
              <a:off x="2269607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51" name="Arrow: Chevron 50">
              <a:extLst>
                <a:ext uri="{FF2B5EF4-FFF2-40B4-BE49-F238E27FC236}">
                  <a16:creationId xmlns:a16="http://schemas.microsoft.com/office/drawing/2014/main" id="{69ADCA2F-1E1C-39E7-3734-73F52826E4EA}"/>
                </a:ext>
              </a:extLst>
            </p:cNvPr>
            <p:cNvSpPr/>
            <p:nvPr/>
          </p:nvSpPr>
          <p:spPr>
            <a:xfrm>
              <a:off x="2458900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7F1F045-1AD0-8A09-1913-C142CD74D548}"/>
              </a:ext>
            </a:extLst>
          </p:cNvPr>
          <p:cNvGrpSpPr/>
          <p:nvPr/>
        </p:nvGrpSpPr>
        <p:grpSpPr>
          <a:xfrm>
            <a:off x="6785550" y="1121376"/>
            <a:ext cx="186371" cy="145119"/>
            <a:chOff x="2269607" y="3235508"/>
            <a:chExt cx="460218" cy="358352"/>
          </a:xfrm>
        </p:grpSpPr>
        <p:sp>
          <p:nvSpPr>
            <p:cNvPr id="56" name="Arrow: Chevron 55">
              <a:extLst>
                <a:ext uri="{FF2B5EF4-FFF2-40B4-BE49-F238E27FC236}">
                  <a16:creationId xmlns:a16="http://schemas.microsoft.com/office/drawing/2014/main" id="{5857F9F9-87AF-2A3C-003E-9BE37EB0E003}"/>
                </a:ext>
              </a:extLst>
            </p:cNvPr>
            <p:cNvSpPr/>
            <p:nvPr/>
          </p:nvSpPr>
          <p:spPr>
            <a:xfrm>
              <a:off x="2269607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57" name="Arrow: Chevron 56">
              <a:extLst>
                <a:ext uri="{FF2B5EF4-FFF2-40B4-BE49-F238E27FC236}">
                  <a16:creationId xmlns:a16="http://schemas.microsoft.com/office/drawing/2014/main" id="{9B4A1218-407E-978D-F96A-BD9F7088DF50}"/>
                </a:ext>
              </a:extLst>
            </p:cNvPr>
            <p:cNvSpPr/>
            <p:nvPr/>
          </p:nvSpPr>
          <p:spPr>
            <a:xfrm>
              <a:off x="2458900" y="3235508"/>
              <a:ext cx="270925" cy="358352"/>
            </a:xfrm>
            <a:prstGeom prst="chevron">
              <a:avLst>
                <a:gd name="adj" fmla="val 66407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2100" name="TextBox 2099">
            <a:extLst>
              <a:ext uri="{FF2B5EF4-FFF2-40B4-BE49-F238E27FC236}">
                <a16:creationId xmlns:a16="http://schemas.microsoft.com/office/drawing/2014/main" id="{601807DE-80C4-ED27-0D7E-E6F38EFEE8F4}"/>
              </a:ext>
            </a:extLst>
          </p:cNvPr>
          <p:cNvSpPr txBox="1"/>
          <p:nvPr/>
        </p:nvSpPr>
        <p:spPr>
          <a:xfrm>
            <a:off x="2002509" y="998554"/>
            <a:ext cx="13708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MANUFACTURING &amp; </a:t>
            </a:r>
            <a:b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INSTALLATION</a:t>
            </a:r>
            <a:endParaRPr lang="en-GB" sz="105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5" name="TextBox 2104">
            <a:extLst>
              <a:ext uri="{FF2B5EF4-FFF2-40B4-BE49-F238E27FC236}">
                <a16:creationId xmlns:a16="http://schemas.microsoft.com/office/drawing/2014/main" id="{2EED6D94-3421-06BC-4A16-D552E61D36C9}"/>
              </a:ext>
            </a:extLst>
          </p:cNvPr>
          <p:cNvSpPr txBox="1"/>
          <p:nvPr/>
        </p:nvSpPr>
        <p:spPr>
          <a:xfrm>
            <a:off x="4018162" y="1031475"/>
            <a:ext cx="23107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OPERATION &amp; MAINTENANCE</a:t>
            </a:r>
            <a:endParaRPr lang="en-GB" sz="105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6" name="TextBox 2105">
            <a:extLst>
              <a:ext uri="{FF2B5EF4-FFF2-40B4-BE49-F238E27FC236}">
                <a16:creationId xmlns:a16="http://schemas.microsoft.com/office/drawing/2014/main" id="{8950F4DE-7C8A-2A74-5E3D-66FE65FBDCF3}"/>
              </a:ext>
            </a:extLst>
          </p:cNvPr>
          <p:cNvSpPr txBox="1"/>
          <p:nvPr/>
        </p:nvSpPr>
        <p:spPr>
          <a:xfrm>
            <a:off x="7154272" y="989296"/>
            <a:ext cx="12859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DISPOSAL &amp; WASTE</a:t>
            </a:r>
            <a:b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MANAGEMENT</a:t>
            </a:r>
            <a:endParaRPr lang="en-GB" sz="105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10" name="TextBox 2109">
            <a:extLst>
              <a:ext uri="{FF2B5EF4-FFF2-40B4-BE49-F238E27FC236}">
                <a16:creationId xmlns:a16="http://schemas.microsoft.com/office/drawing/2014/main" id="{D07947F9-6C33-4951-85A4-4FD4C14D0F19}"/>
              </a:ext>
            </a:extLst>
          </p:cNvPr>
          <p:cNvSpPr txBox="1"/>
          <p:nvPr/>
        </p:nvSpPr>
        <p:spPr>
          <a:xfrm>
            <a:off x="7024250" y="2732707"/>
            <a:ext cx="1648208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FINANCIAL DEPRECIATION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Plant, Property &amp; Equipment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69" name="Straight Connector 2068">
            <a:extLst>
              <a:ext uri="{FF2B5EF4-FFF2-40B4-BE49-F238E27FC236}">
                <a16:creationId xmlns:a16="http://schemas.microsoft.com/office/drawing/2014/main" id="{31EDF3E1-28C6-9994-9FED-67D63516D6AF}"/>
              </a:ext>
            </a:extLst>
          </p:cNvPr>
          <p:cNvCxnSpPr>
            <a:cxnSpLocks/>
          </p:cNvCxnSpPr>
          <p:nvPr/>
        </p:nvCxnSpPr>
        <p:spPr>
          <a:xfrm>
            <a:off x="2671450" y="2224357"/>
            <a:ext cx="181438" cy="17943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0" name="Straight Connector 2069">
            <a:extLst>
              <a:ext uri="{FF2B5EF4-FFF2-40B4-BE49-F238E27FC236}">
                <a16:creationId xmlns:a16="http://schemas.microsoft.com/office/drawing/2014/main" id="{167CD157-244A-40ED-410F-F73E88FB30AC}"/>
              </a:ext>
            </a:extLst>
          </p:cNvPr>
          <p:cNvCxnSpPr>
            <a:cxnSpLocks/>
          </p:cNvCxnSpPr>
          <p:nvPr/>
        </p:nvCxnSpPr>
        <p:spPr>
          <a:xfrm>
            <a:off x="2847665" y="2403119"/>
            <a:ext cx="210327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2" name="Straight Connector 2071">
            <a:extLst>
              <a:ext uri="{FF2B5EF4-FFF2-40B4-BE49-F238E27FC236}">
                <a16:creationId xmlns:a16="http://schemas.microsoft.com/office/drawing/2014/main" id="{D40D4A8A-8833-DF62-03A3-C3100DAB9A7F}"/>
              </a:ext>
            </a:extLst>
          </p:cNvPr>
          <p:cNvCxnSpPr>
            <a:cxnSpLocks/>
          </p:cNvCxnSpPr>
          <p:nvPr/>
        </p:nvCxnSpPr>
        <p:spPr>
          <a:xfrm>
            <a:off x="5447532" y="2400025"/>
            <a:ext cx="221962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3" name="Straight Connector 2072">
            <a:extLst>
              <a:ext uri="{FF2B5EF4-FFF2-40B4-BE49-F238E27FC236}">
                <a16:creationId xmlns:a16="http://schemas.microsoft.com/office/drawing/2014/main" id="{3444EA4D-6499-61E5-3E17-E8E54A2A6B7D}"/>
              </a:ext>
            </a:extLst>
          </p:cNvPr>
          <p:cNvCxnSpPr>
            <a:cxnSpLocks/>
          </p:cNvCxnSpPr>
          <p:nvPr/>
        </p:nvCxnSpPr>
        <p:spPr>
          <a:xfrm flipV="1">
            <a:off x="7667156" y="2219151"/>
            <a:ext cx="173321" cy="18095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6" name="Straight Connector 2075">
            <a:extLst>
              <a:ext uri="{FF2B5EF4-FFF2-40B4-BE49-F238E27FC236}">
                <a16:creationId xmlns:a16="http://schemas.microsoft.com/office/drawing/2014/main" id="{7CB3A482-14D9-F44B-2943-2185A2698ADC}"/>
              </a:ext>
            </a:extLst>
          </p:cNvPr>
          <p:cNvCxnSpPr>
            <a:cxnSpLocks/>
          </p:cNvCxnSpPr>
          <p:nvPr/>
        </p:nvCxnSpPr>
        <p:spPr>
          <a:xfrm flipV="1">
            <a:off x="5284169" y="2402904"/>
            <a:ext cx="163362" cy="17681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4" name="Straight Connector 2083">
            <a:extLst>
              <a:ext uri="{FF2B5EF4-FFF2-40B4-BE49-F238E27FC236}">
                <a16:creationId xmlns:a16="http://schemas.microsoft.com/office/drawing/2014/main" id="{ED9FB672-59D3-B866-4BE0-35CFC7994E0A}"/>
              </a:ext>
            </a:extLst>
          </p:cNvPr>
          <p:cNvCxnSpPr>
            <a:cxnSpLocks/>
          </p:cNvCxnSpPr>
          <p:nvPr/>
        </p:nvCxnSpPr>
        <p:spPr>
          <a:xfrm>
            <a:off x="4950939" y="2406392"/>
            <a:ext cx="173687" cy="17094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7" name="Straight Connector 2176">
            <a:extLst>
              <a:ext uri="{FF2B5EF4-FFF2-40B4-BE49-F238E27FC236}">
                <a16:creationId xmlns:a16="http://schemas.microsoft.com/office/drawing/2014/main" id="{E4EC945D-A4D2-BAD0-15BA-E406F6861C28}"/>
              </a:ext>
            </a:extLst>
          </p:cNvPr>
          <p:cNvCxnSpPr>
            <a:cxnSpLocks/>
          </p:cNvCxnSpPr>
          <p:nvPr/>
        </p:nvCxnSpPr>
        <p:spPr>
          <a:xfrm>
            <a:off x="1008809" y="2224356"/>
            <a:ext cx="382389" cy="378169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6" name="Group 2205">
            <a:extLst>
              <a:ext uri="{FF2B5EF4-FFF2-40B4-BE49-F238E27FC236}">
                <a16:creationId xmlns:a16="http://schemas.microsoft.com/office/drawing/2014/main" id="{FCC3B4BB-2AE6-50B1-C7FA-7A59234C0152}"/>
              </a:ext>
            </a:extLst>
          </p:cNvPr>
          <p:cNvGrpSpPr/>
          <p:nvPr/>
        </p:nvGrpSpPr>
        <p:grpSpPr>
          <a:xfrm>
            <a:off x="1664635" y="2823070"/>
            <a:ext cx="3289046" cy="71714"/>
            <a:chOff x="2153336" y="3591499"/>
            <a:chExt cx="4385395" cy="95619"/>
          </a:xfrm>
        </p:grpSpPr>
        <p:cxnSp>
          <p:nvCxnSpPr>
            <p:cNvPr id="2207" name="Straight Connector 2206">
              <a:extLst>
                <a:ext uri="{FF2B5EF4-FFF2-40B4-BE49-F238E27FC236}">
                  <a16:creationId xmlns:a16="http://schemas.microsoft.com/office/drawing/2014/main" id="{010B880A-EBF1-35D6-36D6-6547144B32B1}"/>
                </a:ext>
              </a:extLst>
            </p:cNvPr>
            <p:cNvCxnSpPr>
              <a:cxnSpLocks/>
            </p:cNvCxnSpPr>
            <p:nvPr/>
          </p:nvCxnSpPr>
          <p:spPr>
            <a:xfrm>
              <a:off x="2186786" y="3641500"/>
              <a:ext cx="4323520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08" name="Graphic 1">
              <a:extLst>
                <a:ext uri="{FF2B5EF4-FFF2-40B4-BE49-F238E27FC236}">
                  <a16:creationId xmlns:a16="http://schemas.microsoft.com/office/drawing/2014/main" id="{26EE5385-7CC0-E305-1522-7913773A8CEE}"/>
                </a:ext>
              </a:extLst>
            </p:cNvPr>
            <p:cNvGrpSpPr/>
            <p:nvPr/>
          </p:nvGrpSpPr>
          <p:grpSpPr>
            <a:xfrm flipH="1">
              <a:off x="2153336" y="3591499"/>
              <a:ext cx="95712" cy="95619"/>
              <a:chOff x="6698837" y="1842324"/>
              <a:chExt cx="96488" cy="96393"/>
            </a:xfrm>
            <a:solidFill>
              <a:srgbClr val="000000"/>
            </a:solidFill>
          </p:grpSpPr>
          <p:sp>
            <p:nvSpPr>
              <p:cNvPr id="2212" name="Freeform: Shape 2211">
                <a:extLst>
                  <a:ext uri="{FF2B5EF4-FFF2-40B4-BE49-F238E27FC236}">
                    <a16:creationId xmlns:a16="http://schemas.microsoft.com/office/drawing/2014/main" id="{6818DB69-7291-6CB7-9940-AB27E099C2AF}"/>
                  </a:ext>
                </a:extLst>
              </p:cNvPr>
              <p:cNvSpPr/>
              <p:nvPr/>
            </p:nvSpPr>
            <p:spPr>
              <a:xfrm>
                <a:off x="6722745" y="1866042"/>
                <a:ext cx="48958" cy="48958"/>
              </a:xfrm>
              <a:custGeom>
                <a:avLst/>
                <a:gdLst>
                  <a:gd name="connsiteX0" fmla="*/ 0 w 48958"/>
                  <a:gd name="connsiteY0" fmla="*/ 24479 h 48958"/>
                  <a:gd name="connsiteX1" fmla="*/ 24479 w 48958"/>
                  <a:gd name="connsiteY1" fmla="*/ 0 h 48958"/>
                  <a:gd name="connsiteX2" fmla="*/ 48958 w 48958"/>
                  <a:gd name="connsiteY2" fmla="*/ 24479 h 48958"/>
                  <a:gd name="connsiteX3" fmla="*/ 24479 w 48958"/>
                  <a:gd name="connsiteY3" fmla="*/ 48958 h 48958"/>
                  <a:gd name="connsiteX4" fmla="*/ 0 w 48958"/>
                  <a:gd name="connsiteY4" fmla="*/ 24479 h 48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58" h="48958">
                    <a:moveTo>
                      <a:pt x="0" y="24479"/>
                    </a:moveTo>
                    <a:cubicBezTo>
                      <a:pt x="0" y="10954"/>
                      <a:pt x="10954" y="0"/>
                      <a:pt x="24479" y="0"/>
                    </a:cubicBezTo>
                    <a:cubicBezTo>
                      <a:pt x="38005" y="0"/>
                      <a:pt x="48958" y="10954"/>
                      <a:pt x="48958" y="24479"/>
                    </a:cubicBezTo>
                    <a:cubicBezTo>
                      <a:pt x="48958" y="38005"/>
                      <a:pt x="38005" y="48958"/>
                      <a:pt x="24479" y="48958"/>
                    </a:cubicBezTo>
                    <a:cubicBezTo>
                      <a:pt x="10954" y="48863"/>
                      <a:pt x="0" y="37909"/>
                      <a:pt x="0" y="244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13" name="Freeform: Shape 2212">
                <a:extLst>
                  <a:ext uri="{FF2B5EF4-FFF2-40B4-BE49-F238E27FC236}">
                    <a16:creationId xmlns:a16="http://schemas.microsoft.com/office/drawing/2014/main" id="{C53ED067-2150-20B6-9DE4-AA0F92BD2CCB}"/>
                  </a:ext>
                </a:extLst>
              </p:cNvPr>
              <p:cNvSpPr/>
              <p:nvPr/>
            </p:nvSpPr>
            <p:spPr>
              <a:xfrm>
                <a:off x="6698837" y="1842324"/>
                <a:ext cx="96488" cy="96393"/>
              </a:xfrm>
              <a:custGeom>
                <a:avLst/>
                <a:gdLst>
                  <a:gd name="connsiteX0" fmla="*/ 48292 w 96488"/>
                  <a:gd name="connsiteY0" fmla="*/ 96393 h 96393"/>
                  <a:gd name="connsiteX1" fmla="*/ 0 w 96488"/>
                  <a:gd name="connsiteY1" fmla="*/ 48197 h 96393"/>
                  <a:gd name="connsiteX2" fmla="*/ 48292 w 96488"/>
                  <a:gd name="connsiteY2" fmla="*/ 0 h 96393"/>
                  <a:gd name="connsiteX3" fmla="*/ 96488 w 96488"/>
                  <a:gd name="connsiteY3" fmla="*/ 48197 h 96393"/>
                  <a:gd name="connsiteX4" fmla="*/ 48292 w 96488"/>
                  <a:gd name="connsiteY4" fmla="*/ 96393 h 96393"/>
                  <a:gd name="connsiteX5" fmla="*/ 48292 w 96488"/>
                  <a:gd name="connsiteY5" fmla="*/ 10382 h 96393"/>
                  <a:gd name="connsiteX6" fmla="*/ 10573 w 96488"/>
                  <a:gd name="connsiteY6" fmla="*/ 48101 h 96393"/>
                  <a:gd name="connsiteX7" fmla="*/ 48292 w 96488"/>
                  <a:gd name="connsiteY7" fmla="*/ 85916 h 96393"/>
                  <a:gd name="connsiteX8" fmla="*/ 86011 w 96488"/>
                  <a:gd name="connsiteY8" fmla="*/ 48101 h 96393"/>
                  <a:gd name="connsiteX9" fmla="*/ 48292 w 96488"/>
                  <a:gd name="connsiteY9" fmla="*/ 10382 h 9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488" h="96393">
                    <a:moveTo>
                      <a:pt x="48292" y="96393"/>
                    </a:moveTo>
                    <a:cubicBezTo>
                      <a:pt x="21717" y="96393"/>
                      <a:pt x="0" y="74771"/>
                      <a:pt x="0" y="48197"/>
                    </a:cubicBezTo>
                    <a:cubicBezTo>
                      <a:pt x="0" y="21622"/>
                      <a:pt x="21622" y="0"/>
                      <a:pt x="48292" y="0"/>
                    </a:cubicBezTo>
                    <a:cubicBezTo>
                      <a:pt x="74867" y="0"/>
                      <a:pt x="96488" y="21622"/>
                      <a:pt x="96488" y="48197"/>
                    </a:cubicBezTo>
                    <a:cubicBezTo>
                      <a:pt x="96488" y="74771"/>
                      <a:pt x="74962" y="96393"/>
                      <a:pt x="48292" y="96393"/>
                    </a:cubicBezTo>
                    <a:close/>
                    <a:moveTo>
                      <a:pt x="48292" y="10382"/>
                    </a:moveTo>
                    <a:cubicBezTo>
                      <a:pt x="27432" y="10382"/>
                      <a:pt x="10573" y="27337"/>
                      <a:pt x="10573" y="48101"/>
                    </a:cubicBezTo>
                    <a:cubicBezTo>
                      <a:pt x="10573" y="68961"/>
                      <a:pt x="27527" y="85916"/>
                      <a:pt x="48292" y="85916"/>
                    </a:cubicBezTo>
                    <a:cubicBezTo>
                      <a:pt x="69056" y="85916"/>
                      <a:pt x="86011" y="68961"/>
                      <a:pt x="86011" y="48101"/>
                    </a:cubicBezTo>
                    <a:cubicBezTo>
                      <a:pt x="86106" y="27337"/>
                      <a:pt x="69152" y="10382"/>
                      <a:pt x="48292" y="1038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209" name="Graphic 1">
              <a:extLst>
                <a:ext uri="{FF2B5EF4-FFF2-40B4-BE49-F238E27FC236}">
                  <a16:creationId xmlns:a16="http://schemas.microsoft.com/office/drawing/2014/main" id="{57A7A860-165A-65DC-7180-C6EFC74ADB93}"/>
                </a:ext>
              </a:extLst>
            </p:cNvPr>
            <p:cNvGrpSpPr/>
            <p:nvPr/>
          </p:nvGrpSpPr>
          <p:grpSpPr>
            <a:xfrm flipH="1">
              <a:off x="6443019" y="3591499"/>
              <a:ext cx="95712" cy="95619"/>
              <a:chOff x="6698837" y="1842324"/>
              <a:chExt cx="96488" cy="96393"/>
            </a:xfrm>
            <a:solidFill>
              <a:srgbClr val="000000"/>
            </a:solidFill>
          </p:grpSpPr>
          <p:sp>
            <p:nvSpPr>
              <p:cNvPr id="2210" name="Freeform: Shape 2209">
                <a:extLst>
                  <a:ext uri="{FF2B5EF4-FFF2-40B4-BE49-F238E27FC236}">
                    <a16:creationId xmlns:a16="http://schemas.microsoft.com/office/drawing/2014/main" id="{A701C223-C55C-F9D4-EBC9-E7B50ADF6137}"/>
                  </a:ext>
                </a:extLst>
              </p:cNvPr>
              <p:cNvSpPr/>
              <p:nvPr/>
            </p:nvSpPr>
            <p:spPr>
              <a:xfrm>
                <a:off x="6722745" y="1866042"/>
                <a:ext cx="48958" cy="48958"/>
              </a:xfrm>
              <a:custGeom>
                <a:avLst/>
                <a:gdLst>
                  <a:gd name="connsiteX0" fmla="*/ 0 w 48958"/>
                  <a:gd name="connsiteY0" fmla="*/ 24479 h 48958"/>
                  <a:gd name="connsiteX1" fmla="*/ 24479 w 48958"/>
                  <a:gd name="connsiteY1" fmla="*/ 0 h 48958"/>
                  <a:gd name="connsiteX2" fmla="*/ 48958 w 48958"/>
                  <a:gd name="connsiteY2" fmla="*/ 24479 h 48958"/>
                  <a:gd name="connsiteX3" fmla="*/ 24479 w 48958"/>
                  <a:gd name="connsiteY3" fmla="*/ 48958 h 48958"/>
                  <a:gd name="connsiteX4" fmla="*/ 0 w 48958"/>
                  <a:gd name="connsiteY4" fmla="*/ 24479 h 48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58" h="48958">
                    <a:moveTo>
                      <a:pt x="0" y="24479"/>
                    </a:moveTo>
                    <a:cubicBezTo>
                      <a:pt x="0" y="10954"/>
                      <a:pt x="10954" y="0"/>
                      <a:pt x="24479" y="0"/>
                    </a:cubicBezTo>
                    <a:cubicBezTo>
                      <a:pt x="38005" y="0"/>
                      <a:pt x="48958" y="10954"/>
                      <a:pt x="48958" y="24479"/>
                    </a:cubicBezTo>
                    <a:cubicBezTo>
                      <a:pt x="48958" y="38005"/>
                      <a:pt x="38005" y="48958"/>
                      <a:pt x="24479" y="48958"/>
                    </a:cubicBezTo>
                    <a:cubicBezTo>
                      <a:pt x="10954" y="48863"/>
                      <a:pt x="0" y="37909"/>
                      <a:pt x="0" y="244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11" name="Freeform: Shape 2210">
                <a:extLst>
                  <a:ext uri="{FF2B5EF4-FFF2-40B4-BE49-F238E27FC236}">
                    <a16:creationId xmlns:a16="http://schemas.microsoft.com/office/drawing/2014/main" id="{17F72D54-C8EA-3DFE-3D9C-D576898A18A0}"/>
                  </a:ext>
                </a:extLst>
              </p:cNvPr>
              <p:cNvSpPr/>
              <p:nvPr/>
            </p:nvSpPr>
            <p:spPr>
              <a:xfrm>
                <a:off x="6698837" y="1842324"/>
                <a:ext cx="96488" cy="96393"/>
              </a:xfrm>
              <a:custGeom>
                <a:avLst/>
                <a:gdLst>
                  <a:gd name="connsiteX0" fmla="*/ 48292 w 96488"/>
                  <a:gd name="connsiteY0" fmla="*/ 96393 h 96393"/>
                  <a:gd name="connsiteX1" fmla="*/ 0 w 96488"/>
                  <a:gd name="connsiteY1" fmla="*/ 48197 h 96393"/>
                  <a:gd name="connsiteX2" fmla="*/ 48292 w 96488"/>
                  <a:gd name="connsiteY2" fmla="*/ 0 h 96393"/>
                  <a:gd name="connsiteX3" fmla="*/ 96488 w 96488"/>
                  <a:gd name="connsiteY3" fmla="*/ 48197 h 96393"/>
                  <a:gd name="connsiteX4" fmla="*/ 48292 w 96488"/>
                  <a:gd name="connsiteY4" fmla="*/ 96393 h 96393"/>
                  <a:gd name="connsiteX5" fmla="*/ 48292 w 96488"/>
                  <a:gd name="connsiteY5" fmla="*/ 10382 h 96393"/>
                  <a:gd name="connsiteX6" fmla="*/ 10573 w 96488"/>
                  <a:gd name="connsiteY6" fmla="*/ 48101 h 96393"/>
                  <a:gd name="connsiteX7" fmla="*/ 48292 w 96488"/>
                  <a:gd name="connsiteY7" fmla="*/ 85916 h 96393"/>
                  <a:gd name="connsiteX8" fmla="*/ 86011 w 96488"/>
                  <a:gd name="connsiteY8" fmla="*/ 48101 h 96393"/>
                  <a:gd name="connsiteX9" fmla="*/ 48292 w 96488"/>
                  <a:gd name="connsiteY9" fmla="*/ 10382 h 9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488" h="96393">
                    <a:moveTo>
                      <a:pt x="48292" y="96393"/>
                    </a:moveTo>
                    <a:cubicBezTo>
                      <a:pt x="21717" y="96393"/>
                      <a:pt x="0" y="74771"/>
                      <a:pt x="0" y="48197"/>
                    </a:cubicBezTo>
                    <a:cubicBezTo>
                      <a:pt x="0" y="21622"/>
                      <a:pt x="21622" y="0"/>
                      <a:pt x="48292" y="0"/>
                    </a:cubicBezTo>
                    <a:cubicBezTo>
                      <a:pt x="74867" y="0"/>
                      <a:pt x="96488" y="21622"/>
                      <a:pt x="96488" y="48197"/>
                    </a:cubicBezTo>
                    <a:cubicBezTo>
                      <a:pt x="96488" y="74771"/>
                      <a:pt x="74962" y="96393"/>
                      <a:pt x="48292" y="96393"/>
                    </a:cubicBezTo>
                    <a:close/>
                    <a:moveTo>
                      <a:pt x="48292" y="10382"/>
                    </a:moveTo>
                    <a:cubicBezTo>
                      <a:pt x="27432" y="10382"/>
                      <a:pt x="10573" y="27337"/>
                      <a:pt x="10573" y="48101"/>
                    </a:cubicBezTo>
                    <a:cubicBezTo>
                      <a:pt x="10573" y="68961"/>
                      <a:pt x="27527" y="85916"/>
                      <a:pt x="48292" y="85916"/>
                    </a:cubicBezTo>
                    <a:cubicBezTo>
                      <a:pt x="69056" y="85916"/>
                      <a:pt x="86011" y="68961"/>
                      <a:pt x="86011" y="48101"/>
                    </a:cubicBezTo>
                    <a:cubicBezTo>
                      <a:pt x="86106" y="27337"/>
                      <a:pt x="69152" y="10382"/>
                      <a:pt x="48292" y="1038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cxnSp>
        <p:nvCxnSpPr>
          <p:cNvPr id="2223" name="Straight Connector 2222">
            <a:extLst>
              <a:ext uri="{FF2B5EF4-FFF2-40B4-BE49-F238E27FC236}">
                <a16:creationId xmlns:a16="http://schemas.microsoft.com/office/drawing/2014/main" id="{F229618A-1F64-C2A2-43AD-E91070349039}"/>
              </a:ext>
            </a:extLst>
          </p:cNvPr>
          <p:cNvCxnSpPr>
            <a:cxnSpLocks/>
            <a:endCxn id="2226" idx="0"/>
          </p:cNvCxnSpPr>
          <p:nvPr/>
        </p:nvCxnSpPr>
        <p:spPr>
          <a:xfrm flipV="1">
            <a:off x="5492108" y="2854381"/>
            <a:ext cx="1503097" cy="164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4" name="Graphic 1">
            <a:extLst>
              <a:ext uri="{FF2B5EF4-FFF2-40B4-BE49-F238E27FC236}">
                <a16:creationId xmlns:a16="http://schemas.microsoft.com/office/drawing/2014/main" id="{ECA06C29-1011-4EC5-45F5-E88D880CE044}"/>
              </a:ext>
            </a:extLst>
          </p:cNvPr>
          <p:cNvGrpSpPr/>
          <p:nvPr/>
        </p:nvGrpSpPr>
        <p:grpSpPr>
          <a:xfrm flipH="1">
            <a:off x="5457495" y="281852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28" name="Freeform: Shape 2227">
              <a:extLst>
                <a:ext uri="{FF2B5EF4-FFF2-40B4-BE49-F238E27FC236}">
                  <a16:creationId xmlns:a16="http://schemas.microsoft.com/office/drawing/2014/main" id="{FA7684E5-24EF-5DD9-2823-FBF6ED53E2D4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29" name="Freeform: Shape 2228">
              <a:extLst>
                <a:ext uri="{FF2B5EF4-FFF2-40B4-BE49-F238E27FC236}">
                  <a16:creationId xmlns:a16="http://schemas.microsoft.com/office/drawing/2014/main" id="{085ACBE4-9F2D-1687-F03F-02AAAA04D4CD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25" name="Graphic 1">
            <a:extLst>
              <a:ext uri="{FF2B5EF4-FFF2-40B4-BE49-F238E27FC236}">
                <a16:creationId xmlns:a16="http://schemas.microsoft.com/office/drawing/2014/main" id="{C82B4733-BD88-2F44-D43C-639464C6F98D}"/>
              </a:ext>
            </a:extLst>
          </p:cNvPr>
          <p:cNvGrpSpPr/>
          <p:nvPr/>
        </p:nvGrpSpPr>
        <p:grpSpPr>
          <a:xfrm flipH="1">
            <a:off x="6941207" y="281852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26" name="Freeform: Shape 2225">
              <a:extLst>
                <a:ext uri="{FF2B5EF4-FFF2-40B4-BE49-F238E27FC236}">
                  <a16:creationId xmlns:a16="http://schemas.microsoft.com/office/drawing/2014/main" id="{2E0F2452-636B-0011-484A-C743F18FDE6F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27" name="Freeform: Shape 2226">
              <a:extLst>
                <a:ext uri="{FF2B5EF4-FFF2-40B4-BE49-F238E27FC236}">
                  <a16:creationId xmlns:a16="http://schemas.microsoft.com/office/drawing/2014/main" id="{FBCBF86E-238A-6637-462C-884768C6C189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32" name="Straight Connector 2231">
            <a:extLst>
              <a:ext uri="{FF2B5EF4-FFF2-40B4-BE49-F238E27FC236}">
                <a16:creationId xmlns:a16="http://schemas.microsoft.com/office/drawing/2014/main" id="{82A4EB20-EF46-3501-C14F-DA5D2D1F201F}"/>
              </a:ext>
            </a:extLst>
          </p:cNvPr>
          <p:cNvCxnSpPr>
            <a:cxnSpLocks/>
          </p:cNvCxnSpPr>
          <p:nvPr/>
        </p:nvCxnSpPr>
        <p:spPr>
          <a:xfrm>
            <a:off x="5493281" y="2931649"/>
            <a:ext cx="471458" cy="44628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7" name="Straight Connector 2236">
            <a:extLst>
              <a:ext uri="{FF2B5EF4-FFF2-40B4-BE49-F238E27FC236}">
                <a16:creationId xmlns:a16="http://schemas.microsoft.com/office/drawing/2014/main" id="{A6C1F2DC-A5C3-F73D-8091-F06C2431373A}"/>
              </a:ext>
            </a:extLst>
          </p:cNvPr>
          <p:cNvCxnSpPr>
            <a:cxnSpLocks/>
          </p:cNvCxnSpPr>
          <p:nvPr/>
        </p:nvCxnSpPr>
        <p:spPr>
          <a:xfrm>
            <a:off x="5954126" y="3374635"/>
            <a:ext cx="516972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9" name="Graphic 1">
            <a:extLst>
              <a:ext uri="{FF2B5EF4-FFF2-40B4-BE49-F238E27FC236}">
                <a16:creationId xmlns:a16="http://schemas.microsoft.com/office/drawing/2014/main" id="{D15CB817-DF73-500D-56B7-D8B9CCAA535A}"/>
              </a:ext>
            </a:extLst>
          </p:cNvPr>
          <p:cNvGrpSpPr/>
          <p:nvPr/>
        </p:nvGrpSpPr>
        <p:grpSpPr>
          <a:xfrm flipH="1">
            <a:off x="6471098" y="333671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40" name="Freeform: Shape 2239">
              <a:extLst>
                <a:ext uri="{FF2B5EF4-FFF2-40B4-BE49-F238E27FC236}">
                  <a16:creationId xmlns:a16="http://schemas.microsoft.com/office/drawing/2014/main" id="{AB8294B0-4FEC-0415-71E3-1ABE8BB75DAB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41" name="Freeform: Shape 2240">
              <a:extLst>
                <a:ext uri="{FF2B5EF4-FFF2-40B4-BE49-F238E27FC236}">
                  <a16:creationId xmlns:a16="http://schemas.microsoft.com/office/drawing/2014/main" id="{A21FC0C5-3FFA-1D9F-973A-D64744A9B71C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54" name="TextBox 2253">
            <a:extLst>
              <a:ext uri="{FF2B5EF4-FFF2-40B4-BE49-F238E27FC236}">
                <a16:creationId xmlns:a16="http://schemas.microsoft.com/office/drawing/2014/main" id="{70F02D94-6242-BA2C-7C04-A74C01CE32AA}"/>
              </a:ext>
            </a:extLst>
          </p:cNvPr>
          <p:cNvSpPr txBox="1"/>
          <p:nvPr/>
        </p:nvSpPr>
        <p:spPr>
          <a:xfrm>
            <a:off x="6588068" y="3249222"/>
            <a:ext cx="1611339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REPORTING &amp; ANALYTICS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Business Intelligence &amp; Data Warehousing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71" name="Rectangle: Rounded Corners 2270">
            <a:extLst>
              <a:ext uri="{FF2B5EF4-FFF2-40B4-BE49-F238E27FC236}">
                <a16:creationId xmlns:a16="http://schemas.microsoft.com/office/drawing/2014/main" id="{33764905-F393-4D21-3D7A-6ADC9BADD622}"/>
              </a:ext>
            </a:extLst>
          </p:cNvPr>
          <p:cNvSpPr/>
          <p:nvPr/>
        </p:nvSpPr>
        <p:spPr>
          <a:xfrm>
            <a:off x="5110293" y="3411248"/>
            <a:ext cx="208321" cy="149345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 dirty="0"/>
          </a:p>
        </p:txBody>
      </p:sp>
      <p:sp>
        <p:nvSpPr>
          <p:cNvPr id="2273" name="TextBox 2272">
            <a:extLst>
              <a:ext uri="{FF2B5EF4-FFF2-40B4-BE49-F238E27FC236}">
                <a16:creationId xmlns:a16="http://schemas.microsoft.com/office/drawing/2014/main" id="{303E67A0-6E0C-B290-EA37-0B9E87E75C63}"/>
              </a:ext>
            </a:extLst>
          </p:cNvPr>
          <p:cNvSpPr txBox="1"/>
          <p:nvPr/>
        </p:nvSpPr>
        <p:spPr>
          <a:xfrm>
            <a:off x="3707378" y="3275383"/>
            <a:ext cx="1393331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WEB SERVICES HUB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System Integrations via Standard APIs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45" name="Graphic 1">
            <a:extLst>
              <a:ext uri="{FF2B5EF4-FFF2-40B4-BE49-F238E27FC236}">
                <a16:creationId xmlns:a16="http://schemas.microsoft.com/office/drawing/2014/main" id="{E1FD0198-813F-EEAD-BAE8-90D228E6AB05}"/>
              </a:ext>
            </a:extLst>
          </p:cNvPr>
          <p:cNvGrpSpPr/>
          <p:nvPr/>
        </p:nvGrpSpPr>
        <p:grpSpPr>
          <a:xfrm flipH="1">
            <a:off x="5175045" y="3111328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46" name="Freeform: Shape 2245">
              <a:extLst>
                <a:ext uri="{FF2B5EF4-FFF2-40B4-BE49-F238E27FC236}">
                  <a16:creationId xmlns:a16="http://schemas.microsoft.com/office/drawing/2014/main" id="{EA3A89E1-94D5-1F86-92CB-5953274C48F8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47" name="Freeform: Shape 2246">
              <a:extLst>
                <a:ext uri="{FF2B5EF4-FFF2-40B4-BE49-F238E27FC236}">
                  <a16:creationId xmlns:a16="http://schemas.microsoft.com/office/drawing/2014/main" id="{D6342DD2-3261-44C7-12F9-13EC0E64E9F3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63" name="Straight Connector 2262">
            <a:extLst>
              <a:ext uri="{FF2B5EF4-FFF2-40B4-BE49-F238E27FC236}">
                <a16:creationId xmlns:a16="http://schemas.microsoft.com/office/drawing/2014/main" id="{CE685AE0-CDAD-3276-A51C-F9F25C31EFA9}"/>
              </a:ext>
            </a:extLst>
          </p:cNvPr>
          <p:cNvCxnSpPr>
            <a:cxnSpLocks/>
          </p:cNvCxnSpPr>
          <p:nvPr/>
        </p:nvCxnSpPr>
        <p:spPr>
          <a:xfrm flipH="1" flipV="1">
            <a:off x="5212267" y="3150457"/>
            <a:ext cx="2144" cy="23645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74" name="Graphic 1">
            <a:extLst>
              <a:ext uri="{FF2B5EF4-FFF2-40B4-BE49-F238E27FC236}">
                <a16:creationId xmlns:a16="http://schemas.microsoft.com/office/drawing/2014/main" id="{FB328546-416B-88E9-511C-237F40E74E89}"/>
              </a:ext>
            </a:extLst>
          </p:cNvPr>
          <p:cNvGrpSpPr/>
          <p:nvPr/>
        </p:nvGrpSpPr>
        <p:grpSpPr>
          <a:xfrm flipH="1">
            <a:off x="5178625" y="3332841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75" name="Freeform: Shape 2274">
              <a:extLst>
                <a:ext uri="{FF2B5EF4-FFF2-40B4-BE49-F238E27FC236}">
                  <a16:creationId xmlns:a16="http://schemas.microsoft.com/office/drawing/2014/main" id="{B03B7AFA-9491-0DE8-5FC1-D942DFD9F8DF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76" name="Freeform: Shape 2275">
              <a:extLst>
                <a:ext uri="{FF2B5EF4-FFF2-40B4-BE49-F238E27FC236}">
                  <a16:creationId xmlns:a16="http://schemas.microsoft.com/office/drawing/2014/main" id="{4A322126-C1F6-D628-C413-AFAC2B7B87CC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grpSp>
        <p:nvGrpSpPr>
          <p:cNvPr id="2277" name="Graphic 1">
            <a:extLst>
              <a:ext uri="{FF2B5EF4-FFF2-40B4-BE49-F238E27FC236}">
                <a16:creationId xmlns:a16="http://schemas.microsoft.com/office/drawing/2014/main" id="{14FC99BE-07AD-1A4C-6E06-64BB36FDE11C}"/>
              </a:ext>
            </a:extLst>
          </p:cNvPr>
          <p:cNvGrpSpPr/>
          <p:nvPr/>
        </p:nvGrpSpPr>
        <p:grpSpPr>
          <a:xfrm flipH="1">
            <a:off x="5185916" y="3561160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78" name="Freeform: Shape 2277">
              <a:extLst>
                <a:ext uri="{FF2B5EF4-FFF2-40B4-BE49-F238E27FC236}">
                  <a16:creationId xmlns:a16="http://schemas.microsoft.com/office/drawing/2014/main" id="{42829992-7C21-78B2-1CDA-926AB9E41341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79" name="Freeform: Shape 2278">
              <a:extLst>
                <a:ext uri="{FF2B5EF4-FFF2-40B4-BE49-F238E27FC236}">
                  <a16:creationId xmlns:a16="http://schemas.microsoft.com/office/drawing/2014/main" id="{621CD5CE-3B45-DFDB-5916-0452D1D011A3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49" name="Group 2248">
            <a:extLst>
              <a:ext uri="{FF2B5EF4-FFF2-40B4-BE49-F238E27FC236}">
                <a16:creationId xmlns:a16="http://schemas.microsoft.com/office/drawing/2014/main" id="{406773A2-A27D-DE19-48AE-82957C950BB7}"/>
              </a:ext>
            </a:extLst>
          </p:cNvPr>
          <p:cNvGrpSpPr/>
          <p:nvPr/>
        </p:nvGrpSpPr>
        <p:grpSpPr>
          <a:xfrm>
            <a:off x="3080450" y="3995439"/>
            <a:ext cx="3722317" cy="606975"/>
            <a:chOff x="3912993" y="5356398"/>
            <a:chExt cx="4963089" cy="809300"/>
          </a:xfrm>
        </p:grpSpPr>
        <p:pic>
          <p:nvPicPr>
            <p:cNvPr id="2097" name="Picture 2096">
              <a:extLst>
                <a:ext uri="{FF2B5EF4-FFF2-40B4-BE49-F238E27FC236}">
                  <a16:creationId xmlns:a16="http://schemas.microsoft.com/office/drawing/2014/main" id="{8AC780B2-5C20-D8AF-FFBE-C23374374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96653" y="5356398"/>
              <a:ext cx="323527" cy="323527"/>
            </a:xfrm>
            <a:prstGeom prst="rect">
              <a:avLst/>
            </a:prstGeom>
          </p:spPr>
        </p:pic>
        <p:pic>
          <p:nvPicPr>
            <p:cNvPr id="2098" name="Picture 209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E8375DA7-7118-87E2-FB23-51018BD9A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49027" y="5423402"/>
              <a:ext cx="275226" cy="275226"/>
            </a:xfrm>
            <a:prstGeom prst="rect">
              <a:avLst/>
            </a:prstGeom>
          </p:spPr>
        </p:pic>
        <p:pic>
          <p:nvPicPr>
            <p:cNvPr id="2099" name="Picture 2098">
              <a:extLst>
                <a:ext uri="{FF2B5EF4-FFF2-40B4-BE49-F238E27FC236}">
                  <a16:creationId xmlns:a16="http://schemas.microsoft.com/office/drawing/2014/main" id="{DA1F5383-417F-548D-8047-8A7B336A7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93755" y="5433785"/>
              <a:ext cx="256004" cy="256004"/>
            </a:xfrm>
            <a:prstGeom prst="rect">
              <a:avLst/>
            </a:prstGeom>
          </p:spPr>
        </p:pic>
        <p:pic>
          <p:nvPicPr>
            <p:cNvPr id="2280" name="Picture 2279">
              <a:extLst>
                <a:ext uri="{FF2B5EF4-FFF2-40B4-BE49-F238E27FC236}">
                  <a16:creationId xmlns:a16="http://schemas.microsoft.com/office/drawing/2014/main" id="{8339C05E-AEC5-10C9-3812-7502EE2E8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135688" y="5373524"/>
              <a:ext cx="300159" cy="300159"/>
            </a:xfrm>
            <a:prstGeom prst="rect">
              <a:avLst/>
            </a:prstGeom>
          </p:spPr>
        </p:pic>
        <p:pic>
          <p:nvPicPr>
            <p:cNvPr id="2290" name="Picture 2289" descr="Screen Clipping">
              <a:extLst>
                <a:ext uri="{FF2B5EF4-FFF2-40B4-BE49-F238E27FC236}">
                  <a16:creationId xmlns:a16="http://schemas.microsoft.com/office/drawing/2014/main" id="{712646ED-9432-2B5D-8469-C43F34307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3729" y="5427671"/>
              <a:ext cx="272247" cy="25915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726718-8D6B-DAC1-BD48-D33ADC4FC3BB}"/>
                </a:ext>
              </a:extLst>
            </p:cNvPr>
            <p:cNvSpPr txBox="1"/>
            <p:nvPr/>
          </p:nvSpPr>
          <p:spPr>
            <a:xfrm>
              <a:off x="3912993" y="5665137"/>
              <a:ext cx="744221" cy="377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ERP(s)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Other apps.</a:t>
              </a: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5FCAD2-CEB9-3160-5304-A9AADEC9DC11}"/>
                </a:ext>
              </a:extLst>
            </p:cNvPr>
            <p:cNvSpPr txBox="1"/>
            <p:nvPr/>
          </p:nvSpPr>
          <p:spPr>
            <a:xfrm>
              <a:off x="4594400" y="5669433"/>
              <a:ext cx="928032" cy="377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SCADA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Control Systems</a:t>
              </a: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033DB0-7BCA-A3B6-D2E8-F9FE5456BE42}"/>
                </a:ext>
              </a:extLst>
            </p:cNvPr>
            <p:cNvSpPr txBox="1"/>
            <p:nvPr/>
          </p:nvSpPr>
          <p:spPr>
            <a:xfrm>
              <a:off x="5512450" y="5667271"/>
              <a:ext cx="722848" cy="4984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IoT Data</a:t>
              </a:r>
            </a:p>
            <a:p>
              <a:pPr algn="ctr"/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Sensor logs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B67EAB-4459-E68E-CEA1-19B345B02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383715" y="5379762"/>
              <a:ext cx="372534" cy="37253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DFF754A-E08A-6D5C-6CDF-BC299D5D3C7D}"/>
                </a:ext>
              </a:extLst>
            </p:cNvPr>
            <p:cNvSpPr txBox="1"/>
            <p:nvPr/>
          </p:nvSpPr>
          <p:spPr>
            <a:xfrm>
              <a:off x="7992934" y="5671274"/>
              <a:ext cx="883148" cy="377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Supplier APIs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Data exchange</a:t>
              </a: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08578FB-45A7-2322-0B29-4E70C23DC024}"/>
                </a:ext>
              </a:extLst>
            </p:cNvPr>
            <p:cNvSpPr txBox="1"/>
            <p:nvPr/>
          </p:nvSpPr>
          <p:spPr>
            <a:xfrm>
              <a:off x="6288025" y="5673685"/>
              <a:ext cx="863912" cy="377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Databases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Specialist data</a:t>
              </a: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95F45E-51A4-4CD6-D40C-2940AF9C7BA0}"/>
                </a:ext>
              </a:extLst>
            </p:cNvPr>
            <p:cNvSpPr txBox="1"/>
            <p:nvPr/>
          </p:nvSpPr>
          <p:spPr>
            <a:xfrm>
              <a:off x="6986062" y="5667271"/>
              <a:ext cx="1169551" cy="377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19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Geolocations</a:t>
              </a:r>
              <a:b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619" i="1" dirty="0">
                  <a:latin typeface="Calibri" panose="020F0502020204030204" pitchFamily="34" charset="0"/>
                  <a:cs typeface="Calibri" panose="020F0502020204030204" pitchFamily="34" charset="0"/>
                </a:rPr>
                <a:t>GIS &amp; Metrology data</a:t>
              </a:r>
              <a:endParaRPr lang="en-US" sz="59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67" name="Graphic 1">
            <a:extLst>
              <a:ext uri="{FF2B5EF4-FFF2-40B4-BE49-F238E27FC236}">
                <a16:creationId xmlns:a16="http://schemas.microsoft.com/office/drawing/2014/main" id="{65F6917A-AAC3-408C-F10E-48522A9EF80D}"/>
              </a:ext>
            </a:extLst>
          </p:cNvPr>
          <p:cNvGrpSpPr/>
          <p:nvPr/>
        </p:nvGrpSpPr>
        <p:grpSpPr>
          <a:xfrm flipH="1">
            <a:off x="5185916" y="382431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68" name="Freeform: Shape 2067">
              <a:extLst>
                <a:ext uri="{FF2B5EF4-FFF2-40B4-BE49-F238E27FC236}">
                  <a16:creationId xmlns:a16="http://schemas.microsoft.com/office/drawing/2014/main" id="{B9469F96-8BB2-FEDF-4462-2CEB445CEA51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DD6BA2C2-F120-B15D-5484-EAE2827AACD6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77" name="Straight Connector 2076">
            <a:extLst>
              <a:ext uri="{FF2B5EF4-FFF2-40B4-BE49-F238E27FC236}">
                <a16:creationId xmlns:a16="http://schemas.microsoft.com/office/drawing/2014/main" id="{7A3AEB8E-4E7B-3B00-C3B9-1B1B9C8FC41A}"/>
              </a:ext>
            </a:extLst>
          </p:cNvPr>
          <p:cNvCxnSpPr>
            <a:cxnSpLocks/>
          </p:cNvCxnSpPr>
          <p:nvPr/>
        </p:nvCxnSpPr>
        <p:spPr>
          <a:xfrm flipV="1">
            <a:off x="3398870" y="3863174"/>
            <a:ext cx="3823364" cy="164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8" name="Graphic 1">
            <a:extLst>
              <a:ext uri="{FF2B5EF4-FFF2-40B4-BE49-F238E27FC236}">
                <a16:creationId xmlns:a16="http://schemas.microsoft.com/office/drawing/2014/main" id="{B547170A-3048-79A0-B1CF-240DA219343D}"/>
              </a:ext>
            </a:extLst>
          </p:cNvPr>
          <p:cNvGrpSpPr/>
          <p:nvPr/>
        </p:nvGrpSpPr>
        <p:grpSpPr>
          <a:xfrm flipH="1">
            <a:off x="3373783" y="3827317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3037EE3C-F87B-BE4D-E0C3-0DBDAEC9B57A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FAB31A7D-1DCF-0653-A13F-C5693786A02E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085" name="TextBox 2084">
            <a:extLst>
              <a:ext uri="{FF2B5EF4-FFF2-40B4-BE49-F238E27FC236}">
                <a16:creationId xmlns:a16="http://schemas.microsoft.com/office/drawing/2014/main" id="{1EF79CC2-B0CF-7A6A-6337-F9ABFBAFF1E5}"/>
              </a:ext>
            </a:extLst>
          </p:cNvPr>
          <p:cNvSpPr txBox="1"/>
          <p:nvPr/>
        </p:nvSpPr>
        <p:spPr>
          <a:xfrm>
            <a:off x="6915208" y="4226993"/>
            <a:ext cx="710451" cy="282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19" b="1" i="1" dirty="0">
                <a:latin typeface="Calibri" panose="020F0502020204030204" pitchFamily="34" charset="0"/>
                <a:cs typeface="Calibri" panose="020F0502020204030204" pitchFamily="34" charset="0"/>
              </a:rPr>
              <a:t>And more..</a:t>
            </a:r>
            <a:b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30+ Integrations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87" name="Picture 2086" descr="Shape&#10;&#10;Description automatically generated with low confidence">
            <a:extLst>
              <a:ext uri="{FF2B5EF4-FFF2-40B4-BE49-F238E27FC236}">
                <a16:creationId xmlns:a16="http://schemas.microsoft.com/office/drawing/2014/main" id="{34E1BBC5-6AAF-749F-DE18-EA97F2B0045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56484" y="4060350"/>
            <a:ext cx="171459" cy="171459"/>
          </a:xfrm>
          <a:prstGeom prst="rect">
            <a:avLst/>
          </a:prstGeom>
        </p:spPr>
      </p:pic>
      <p:grpSp>
        <p:nvGrpSpPr>
          <p:cNvPr id="2089" name="Graphic 1">
            <a:extLst>
              <a:ext uri="{FF2B5EF4-FFF2-40B4-BE49-F238E27FC236}">
                <a16:creationId xmlns:a16="http://schemas.microsoft.com/office/drawing/2014/main" id="{FB658B5C-0E7C-570F-2A62-BEAA245D234C}"/>
              </a:ext>
            </a:extLst>
          </p:cNvPr>
          <p:cNvGrpSpPr/>
          <p:nvPr/>
        </p:nvGrpSpPr>
        <p:grpSpPr>
          <a:xfrm flipH="1">
            <a:off x="6471098" y="3830988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90" name="Freeform: Shape 2089">
              <a:extLst>
                <a:ext uri="{FF2B5EF4-FFF2-40B4-BE49-F238E27FC236}">
                  <a16:creationId xmlns:a16="http://schemas.microsoft.com/office/drawing/2014/main" id="{C94F93E1-472F-BC67-554D-1DEC7E9048B3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91" name="Freeform: Shape 2090">
              <a:extLst>
                <a:ext uri="{FF2B5EF4-FFF2-40B4-BE49-F238E27FC236}">
                  <a16:creationId xmlns:a16="http://schemas.microsoft.com/office/drawing/2014/main" id="{0403E5FA-F09E-BB02-3775-24ADFF300455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092" name="Graphic 1">
            <a:extLst>
              <a:ext uri="{FF2B5EF4-FFF2-40B4-BE49-F238E27FC236}">
                <a16:creationId xmlns:a16="http://schemas.microsoft.com/office/drawing/2014/main" id="{69CBBD89-CFE5-1165-F895-8AD94D0F8A6F}"/>
              </a:ext>
            </a:extLst>
          </p:cNvPr>
          <p:cNvGrpSpPr/>
          <p:nvPr/>
        </p:nvGrpSpPr>
        <p:grpSpPr>
          <a:xfrm flipH="1">
            <a:off x="5836931" y="3828319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93" name="Freeform: Shape 2092">
              <a:extLst>
                <a:ext uri="{FF2B5EF4-FFF2-40B4-BE49-F238E27FC236}">
                  <a16:creationId xmlns:a16="http://schemas.microsoft.com/office/drawing/2014/main" id="{16039416-3302-89F2-9849-034E12B00B9E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8775E36A-E53F-E56C-3CF3-AF9F3AAD9DE8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095" name="Graphic 1">
            <a:extLst>
              <a:ext uri="{FF2B5EF4-FFF2-40B4-BE49-F238E27FC236}">
                <a16:creationId xmlns:a16="http://schemas.microsoft.com/office/drawing/2014/main" id="{08053B48-673D-A7DE-5256-37603A01FD95}"/>
              </a:ext>
            </a:extLst>
          </p:cNvPr>
          <p:cNvGrpSpPr/>
          <p:nvPr/>
        </p:nvGrpSpPr>
        <p:grpSpPr>
          <a:xfrm flipH="1">
            <a:off x="4575286" y="3832513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97542069-6515-BD91-89A1-873CF5D1BA01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FE5013CC-5D5B-AD05-D895-3D42A85D1504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102" name="Graphic 1">
            <a:extLst>
              <a:ext uri="{FF2B5EF4-FFF2-40B4-BE49-F238E27FC236}">
                <a16:creationId xmlns:a16="http://schemas.microsoft.com/office/drawing/2014/main" id="{DBB0A80C-E228-108B-01A1-A09D1A08E272}"/>
              </a:ext>
            </a:extLst>
          </p:cNvPr>
          <p:cNvGrpSpPr/>
          <p:nvPr/>
        </p:nvGrpSpPr>
        <p:grpSpPr>
          <a:xfrm flipH="1">
            <a:off x="3958770" y="382905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103" name="Freeform: Shape 2102">
              <a:extLst>
                <a:ext uri="{FF2B5EF4-FFF2-40B4-BE49-F238E27FC236}">
                  <a16:creationId xmlns:a16="http://schemas.microsoft.com/office/drawing/2014/main" id="{20CF5B2E-FA2E-C28A-C8C3-7D512D0AFB9F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07" name="Freeform: Shape 2106">
              <a:extLst>
                <a:ext uri="{FF2B5EF4-FFF2-40B4-BE49-F238E27FC236}">
                  <a16:creationId xmlns:a16="http://schemas.microsoft.com/office/drawing/2014/main" id="{9D275294-CF0B-A5C0-83D3-9A0233A8B91A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109" name="Straight Connector 2108">
            <a:extLst>
              <a:ext uri="{FF2B5EF4-FFF2-40B4-BE49-F238E27FC236}">
                <a16:creationId xmlns:a16="http://schemas.microsoft.com/office/drawing/2014/main" id="{DD40DD3E-5D92-335F-3597-35E198BA6493}"/>
              </a:ext>
            </a:extLst>
          </p:cNvPr>
          <p:cNvCxnSpPr>
            <a:cxnSpLocks/>
          </p:cNvCxnSpPr>
          <p:nvPr/>
        </p:nvCxnSpPr>
        <p:spPr>
          <a:xfrm flipH="1" flipV="1">
            <a:off x="5220757" y="3608980"/>
            <a:ext cx="2144" cy="23645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4" name="TextBox 2113">
            <a:extLst>
              <a:ext uri="{FF2B5EF4-FFF2-40B4-BE49-F238E27FC236}">
                <a16:creationId xmlns:a16="http://schemas.microsoft.com/office/drawing/2014/main" id="{4E2B66B4-2BD9-7406-332C-BDD31236BC7D}"/>
              </a:ext>
            </a:extLst>
          </p:cNvPr>
          <p:cNvSpPr txBox="1"/>
          <p:nvPr/>
        </p:nvSpPr>
        <p:spPr>
          <a:xfrm>
            <a:off x="263154" y="3498820"/>
            <a:ext cx="1774687" cy="349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DIGITAL TWINS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Engineering Digital Twins with 3D Visualization</a:t>
            </a:r>
            <a:endParaRPr lang="en-US" sz="59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23" name="Picture 2122">
            <a:extLst>
              <a:ext uri="{FF2B5EF4-FFF2-40B4-BE49-F238E27FC236}">
                <a16:creationId xmlns:a16="http://schemas.microsoft.com/office/drawing/2014/main" id="{6E8FCAFF-4C69-673E-A56D-34D9DDCBF0B0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1703"/>
          <a:stretch/>
        </p:blipFill>
        <p:spPr>
          <a:xfrm>
            <a:off x="6151327" y="1771203"/>
            <a:ext cx="291992" cy="288976"/>
          </a:xfrm>
          <a:prstGeom prst="rect">
            <a:avLst/>
          </a:prstGeom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24" name="Picture 2123">
            <a:extLst>
              <a:ext uri="{FF2B5EF4-FFF2-40B4-BE49-F238E27FC236}">
                <a16:creationId xmlns:a16="http://schemas.microsoft.com/office/drawing/2014/main" id="{FACC47C4-5FA4-FD2E-E99B-9784C38F667D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" t="8769" r="124"/>
          <a:stretch/>
        </p:blipFill>
        <p:spPr>
          <a:xfrm>
            <a:off x="7632538" y="1772350"/>
            <a:ext cx="377421" cy="32094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29" name="Picture 2128">
            <a:extLst>
              <a:ext uri="{FF2B5EF4-FFF2-40B4-BE49-F238E27FC236}">
                <a16:creationId xmlns:a16="http://schemas.microsoft.com/office/drawing/2014/main" id="{7BAC49C2-2D09-0DC2-3C3A-E249D76B381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4328" y="1763677"/>
            <a:ext cx="727015" cy="35049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Graphic 1">
            <a:extLst>
              <a:ext uri="{FF2B5EF4-FFF2-40B4-BE49-F238E27FC236}">
                <a16:creationId xmlns:a16="http://schemas.microsoft.com/office/drawing/2014/main" id="{C2025A67-B565-F1F5-D799-52D5D2873B8D}"/>
              </a:ext>
            </a:extLst>
          </p:cNvPr>
          <p:cNvGrpSpPr/>
          <p:nvPr/>
        </p:nvGrpSpPr>
        <p:grpSpPr>
          <a:xfrm flipH="1">
            <a:off x="2635659" y="218861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EDAB75F-56D7-6B66-30F7-6C543BF1A5F5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F2D0D31-331F-2CF1-AAD6-333BD7A3537D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aphic 1">
            <a:extLst>
              <a:ext uri="{FF2B5EF4-FFF2-40B4-BE49-F238E27FC236}">
                <a16:creationId xmlns:a16="http://schemas.microsoft.com/office/drawing/2014/main" id="{03200DA0-D7A4-B70C-AA9B-CD20EC165EAA}"/>
              </a:ext>
            </a:extLst>
          </p:cNvPr>
          <p:cNvGrpSpPr/>
          <p:nvPr/>
        </p:nvGrpSpPr>
        <p:grpSpPr>
          <a:xfrm flipH="1">
            <a:off x="5169011" y="218861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8AF8B6B-AC99-26DF-95CC-84FD5125169C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3E27592-1760-5C71-A099-1E5F651C7536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9" name="Graphic 1">
            <a:extLst>
              <a:ext uri="{FF2B5EF4-FFF2-40B4-BE49-F238E27FC236}">
                <a16:creationId xmlns:a16="http://schemas.microsoft.com/office/drawing/2014/main" id="{B573EE5D-935C-A7C9-898F-FF1934E2B935}"/>
              </a:ext>
            </a:extLst>
          </p:cNvPr>
          <p:cNvGrpSpPr/>
          <p:nvPr/>
        </p:nvGrpSpPr>
        <p:grpSpPr>
          <a:xfrm flipH="1">
            <a:off x="7803674" y="2186467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7454C4D-04E7-D355-7FAA-372F7284505A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00F7C9A-6779-0257-9101-702F8824946A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2" name="Graphic 1">
            <a:extLst>
              <a:ext uri="{FF2B5EF4-FFF2-40B4-BE49-F238E27FC236}">
                <a16:creationId xmlns:a16="http://schemas.microsoft.com/office/drawing/2014/main" id="{31AA9AEA-961F-6FDA-FC89-678981C2DA64}"/>
              </a:ext>
            </a:extLst>
          </p:cNvPr>
          <p:cNvGrpSpPr/>
          <p:nvPr/>
        </p:nvGrpSpPr>
        <p:grpSpPr>
          <a:xfrm flipH="1">
            <a:off x="973018" y="218861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0F2C5CD-6CA6-6520-3DAB-5631EEDB294F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E1E3F8-B293-E068-343B-32B502C83EA9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1" name="Graphic 1">
            <a:extLst>
              <a:ext uri="{FF2B5EF4-FFF2-40B4-BE49-F238E27FC236}">
                <a16:creationId xmlns:a16="http://schemas.microsoft.com/office/drawing/2014/main" id="{247FE22F-648C-1305-A93C-7D53181AA282}"/>
              </a:ext>
            </a:extLst>
          </p:cNvPr>
          <p:cNvGrpSpPr/>
          <p:nvPr/>
        </p:nvGrpSpPr>
        <p:grpSpPr>
          <a:xfrm flipH="1">
            <a:off x="1345184" y="2554841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1303BBD-9C28-33BE-E0B9-C015C44A052A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8311872-7C28-DE0B-3A9C-35A90A6CA88A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9B5D0A6D-2E32-CE4E-D497-76CD17D006E0}"/>
              </a:ext>
            </a:extLst>
          </p:cNvPr>
          <p:cNvGrpSpPr/>
          <p:nvPr/>
        </p:nvGrpSpPr>
        <p:grpSpPr>
          <a:xfrm flipH="1">
            <a:off x="5168904" y="2542935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A13BBDB-EE0D-E9A1-DAFF-BA98E871228B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13AE4E4-74AF-8AE1-77B4-1A1FD4CEAD7C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0" name="Graphic 1">
            <a:extLst>
              <a:ext uri="{FF2B5EF4-FFF2-40B4-BE49-F238E27FC236}">
                <a16:creationId xmlns:a16="http://schemas.microsoft.com/office/drawing/2014/main" id="{A73A75C2-A8E0-BC54-E772-72E1A3A28379}"/>
              </a:ext>
            </a:extLst>
          </p:cNvPr>
          <p:cNvGrpSpPr/>
          <p:nvPr/>
        </p:nvGrpSpPr>
        <p:grpSpPr>
          <a:xfrm flipH="1">
            <a:off x="7201361" y="3828607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3A320F9-740D-7B60-5937-8EBB57588D63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42" name="Freeform: Shape 2241">
              <a:extLst>
                <a:ext uri="{FF2B5EF4-FFF2-40B4-BE49-F238E27FC236}">
                  <a16:creationId xmlns:a16="http://schemas.microsoft.com/office/drawing/2014/main" id="{6C6D1170-732A-B517-1337-AE0D336A3F0D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43" name="TextBox 2242">
            <a:extLst>
              <a:ext uri="{FF2B5EF4-FFF2-40B4-BE49-F238E27FC236}">
                <a16:creationId xmlns:a16="http://schemas.microsoft.com/office/drawing/2014/main" id="{48DE9999-45E1-49B6-B4CE-D2A72E1C2DF5}"/>
              </a:ext>
            </a:extLst>
          </p:cNvPr>
          <p:cNvSpPr txBox="1"/>
          <p:nvPr/>
        </p:nvSpPr>
        <p:spPr>
          <a:xfrm>
            <a:off x="357499" y="1420477"/>
            <a:ext cx="1176925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i="1" dirty="0">
                <a:latin typeface="Calibri" panose="020F0502020204030204" pitchFamily="34" charset="0"/>
                <a:cs typeface="Calibri" panose="020F0502020204030204" pitchFamily="34" charset="0"/>
              </a:rPr>
              <a:t>PLM</a:t>
            </a:r>
            <a:br>
              <a:rPr lang="en-US" sz="1125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19" i="1" dirty="0">
                <a:latin typeface="Calibri" panose="020F0502020204030204" pitchFamily="34" charset="0"/>
                <a:cs typeface="Calibri" panose="020F0502020204030204" pitchFamily="34" charset="0"/>
              </a:rPr>
              <a:t>Product Lifecycle Management</a:t>
            </a:r>
          </a:p>
        </p:txBody>
      </p:sp>
      <p:grpSp>
        <p:nvGrpSpPr>
          <p:cNvPr id="2248" name="Group 2247">
            <a:extLst>
              <a:ext uri="{FF2B5EF4-FFF2-40B4-BE49-F238E27FC236}">
                <a16:creationId xmlns:a16="http://schemas.microsoft.com/office/drawing/2014/main" id="{CED691A8-CB18-18F5-8147-D4FB68A4B01E}"/>
              </a:ext>
            </a:extLst>
          </p:cNvPr>
          <p:cNvGrpSpPr/>
          <p:nvPr/>
        </p:nvGrpSpPr>
        <p:grpSpPr>
          <a:xfrm>
            <a:off x="5596714" y="1752659"/>
            <a:ext cx="437534" cy="319983"/>
            <a:chOff x="3708729" y="2435861"/>
            <a:chExt cx="4749472" cy="336676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250" name="Picture 2" descr="Bildergebnis für ipad frame white">
              <a:extLst>
                <a:ext uri="{FF2B5EF4-FFF2-40B4-BE49-F238E27FC236}">
                  <a16:creationId xmlns:a16="http://schemas.microsoft.com/office/drawing/2014/main" id="{C5BFEEBF-87B4-1C5D-6C20-C8EDB9762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8729" y="2435861"/>
              <a:ext cx="4749472" cy="3366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1" name="Picture 2250" descr="Screen Clipping">
              <a:extLst>
                <a:ext uri="{FF2B5EF4-FFF2-40B4-BE49-F238E27FC236}">
                  <a16:creationId xmlns:a16="http://schemas.microsoft.com/office/drawing/2014/main" id="{843E08B8-69C5-CDD6-AC02-B4BC913D7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8064" y="2643930"/>
              <a:ext cx="3970795" cy="2965532"/>
            </a:xfrm>
            <a:prstGeom prst="rect">
              <a:avLst/>
            </a:prstGeom>
          </p:spPr>
        </p:pic>
      </p:grpSp>
      <p:cxnSp>
        <p:nvCxnSpPr>
          <p:cNvPr id="2244" name="Straight Connector 2243">
            <a:extLst>
              <a:ext uri="{FF2B5EF4-FFF2-40B4-BE49-F238E27FC236}">
                <a16:creationId xmlns:a16="http://schemas.microsoft.com/office/drawing/2014/main" id="{2BEC9945-BAF3-101F-6EE5-30BE4B0B5DB5}"/>
              </a:ext>
            </a:extLst>
          </p:cNvPr>
          <p:cNvCxnSpPr>
            <a:cxnSpLocks/>
          </p:cNvCxnSpPr>
          <p:nvPr/>
        </p:nvCxnSpPr>
        <p:spPr>
          <a:xfrm>
            <a:off x="1706371" y="2780387"/>
            <a:ext cx="50881" cy="4803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2" name="Graphic 1">
            <a:extLst>
              <a:ext uri="{FF2B5EF4-FFF2-40B4-BE49-F238E27FC236}">
                <a16:creationId xmlns:a16="http://schemas.microsoft.com/office/drawing/2014/main" id="{42EBB85B-DDB3-78C6-8AC7-04AFAB35BB79}"/>
              </a:ext>
            </a:extLst>
          </p:cNvPr>
          <p:cNvGrpSpPr/>
          <p:nvPr/>
        </p:nvGrpSpPr>
        <p:grpSpPr>
          <a:xfrm flipH="1">
            <a:off x="1664984" y="2901719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53" name="Freeform: Shape 2252">
              <a:extLst>
                <a:ext uri="{FF2B5EF4-FFF2-40B4-BE49-F238E27FC236}">
                  <a16:creationId xmlns:a16="http://schemas.microsoft.com/office/drawing/2014/main" id="{8161C70E-DAF1-1DFC-0CCF-12E943AD375F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55" name="Freeform: Shape 2254">
              <a:extLst>
                <a:ext uri="{FF2B5EF4-FFF2-40B4-BE49-F238E27FC236}">
                  <a16:creationId xmlns:a16="http://schemas.microsoft.com/office/drawing/2014/main" id="{93AA0AC7-8CF0-D211-511E-E451B69EB277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56" name="Graphic 1">
            <a:extLst>
              <a:ext uri="{FF2B5EF4-FFF2-40B4-BE49-F238E27FC236}">
                <a16:creationId xmlns:a16="http://schemas.microsoft.com/office/drawing/2014/main" id="{DDBAF7BE-4FD7-1CA7-24D7-552F598417DE}"/>
              </a:ext>
            </a:extLst>
          </p:cNvPr>
          <p:cNvGrpSpPr/>
          <p:nvPr/>
        </p:nvGrpSpPr>
        <p:grpSpPr>
          <a:xfrm flipH="1">
            <a:off x="1664134" y="2744531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57" name="Freeform: Shape 2256">
              <a:extLst>
                <a:ext uri="{FF2B5EF4-FFF2-40B4-BE49-F238E27FC236}">
                  <a16:creationId xmlns:a16="http://schemas.microsoft.com/office/drawing/2014/main" id="{3B4CDADA-276A-9A28-DB2C-542C21B2B65D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58" name="Freeform: Shape 2257">
              <a:extLst>
                <a:ext uri="{FF2B5EF4-FFF2-40B4-BE49-F238E27FC236}">
                  <a16:creationId xmlns:a16="http://schemas.microsoft.com/office/drawing/2014/main" id="{DAAFA6AE-E8C4-1A34-2404-D82C892FA64D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61" name="Straight Connector 2260">
            <a:extLst>
              <a:ext uri="{FF2B5EF4-FFF2-40B4-BE49-F238E27FC236}">
                <a16:creationId xmlns:a16="http://schemas.microsoft.com/office/drawing/2014/main" id="{2D99E739-9BE9-0273-9396-7E579675E101}"/>
              </a:ext>
            </a:extLst>
          </p:cNvPr>
          <p:cNvCxnSpPr>
            <a:cxnSpLocks/>
          </p:cNvCxnSpPr>
          <p:nvPr/>
        </p:nvCxnSpPr>
        <p:spPr>
          <a:xfrm>
            <a:off x="1749918" y="2826135"/>
            <a:ext cx="311971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4" name="Straight Connector 2263">
            <a:extLst>
              <a:ext uri="{FF2B5EF4-FFF2-40B4-BE49-F238E27FC236}">
                <a16:creationId xmlns:a16="http://schemas.microsoft.com/office/drawing/2014/main" id="{FD55BD00-05A4-935F-7483-93962FE4BD17}"/>
              </a:ext>
            </a:extLst>
          </p:cNvPr>
          <p:cNvCxnSpPr>
            <a:cxnSpLocks/>
          </p:cNvCxnSpPr>
          <p:nvPr/>
        </p:nvCxnSpPr>
        <p:spPr>
          <a:xfrm>
            <a:off x="1746910" y="2895315"/>
            <a:ext cx="313197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5" name="Straight Connector 2264">
            <a:extLst>
              <a:ext uri="{FF2B5EF4-FFF2-40B4-BE49-F238E27FC236}">
                <a16:creationId xmlns:a16="http://schemas.microsoft.com/office/drawing/2014/main" id="{1B3C6E6F-2E8A-95AF-E771-E3B55820DF0B}"/>
              </a:ext>
            </a:extLst>
          </p:cNvPr>
          <p:cNvCxnSpPr>
            <a:cxnSpLocks/>
          </p:cNvCxnSpPr>
          <p:nvPr/>
        </p:nvCxnSpPr>
        <p:spPr>
          <a:xfrm flipV="1">
            <a:off x="1699016" y="2894783"/>
            <a:ext cx="52653" cy="4206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8" name="Straight Connector 2267">
            <a:extLst>
              <a:ext uri="{FF2B5EF4-FFF2-40B4-BE49-F238E27FC236}">
                <a16:creationId xmlns:a16="http://schemas.microsoft.com/office/drawing/2014/main" id="{B9ABC5F4-37FF-A9C5-3C31-4D802114012D}"/>
              </a:ext>
            </a:extLst>
          </p:cNvPr>
          <p:cNvCxnSpPr>
            <a:cxnSpLocks/>
          </p:cNvCxnSpPr>
          <p:nvPr/>
        </p:nvCxnSpPr>
        <p:spPr>
          <a:xfrm>
            <a:off x="4871181" y="2894417"/>
            <a:ext cx="50881" cy="4803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9" name="Graphic 1">
            <a:extLst>
              <a:ext uri="{FF2B5EF4-FFF2-40B4-BE49-F238E27FC236}">
                <a16:creationId xmlns:a16="http://schemas.microsoft.com/office/drawing/2014/main" id="{ADAAAA7E-C117-47AD-79A3-6F5B69783345}"/>
              </a:ext>
            </a:extLst>
          </p:cNvPr>
          <p:cNvGrpSpPr/>
          <p:nvPr/>
        </p:nvGrpSpPr>
        <p:grpSpPr>
          <a:xfrm flipH="1">
            <a:off x="4882521" y="2903074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70" name="Freeform: Shape 2269">
              <a:extLst>
                <a:ext uri="{FF2B5EF4-FFF2-40B4-BE49-F238E27FC236}">
                  <a16:creationId xmlns:a16="http://schemas.microsoft.com/office/drawing/2014/main" id="{3C423239-2A38-FC50-B8BB-7D48ECB118A8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72" name="Freeform: Shape 2271">
              <a:extLst>
                <a:ext uri="{FF2B5EF4-FFF2-40B4-BE49-F238E27FC236}">
                  <a16:creationId xmlns:a16="http://schemas.microsoft.com/office/drawing/2014/main" id="{A65DCBC1-39F9-B58C-9BBB-6045B4F8FB6F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81" name="Graphic 1">
            <a:extLst>
              <a:ext uri="{FF2B5EF4-FFF2-40B4-BE49-F238E27FC236}">
                <a16:creationId xmlns:a16="http://schemas.microsoft.com/office/drawing/2014/main" id="{A9846265-B81C-3117-ED63-F3C93BB258EE}"/>
              </a:ext>
            </a:extLst>
          </p:cNvPr>
          <p:cNvGrpSpPr/>
          <p:nvPr/>
        </p:nvGrpSpPr>
        <p:grpSpPr>
          <a:xfrm flipH="1">
            <a:off x="4883457" y="274588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D5DCA0AC-2FB2-7CA0-1967-BF7838C1E456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CFF18B0B-8F01-49E6-28CE-D5A18F82C9A2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84" name="Straight Connector 2283">
            <a:extLst>
              <a:ext uri="{FF2B5EF4-FFF2-40B4-BE49-F238E27FC236}">
                <a16:creationId xmlns:a16="http://schemas.microsoft.com/office/drawing/2014/main" id="{8404179C-3872-CC1D-72F1-0218DACE0659}"/>
              </a:ext>
            </a:extLst>
          </p:cNvPr>
          <p:cNvCxnSpPr>
            <a:cxnSpLocks/>
          </p:cNvCxnSpPr>
          <p:nvPr/>
        </p:nvCxnSpPr>
        <p:spPr>
          <a:xfrm flipV="1">
            <a:off x="4869628" y="2783192"/>
            <a:ext cx="52653" cy="4206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9" name="Graphic 1">
            <a:extLst>
              <a:ext uri="{FF2B5EF4-FFF2-40B4-BE49-F238E27FC236}">
                <a16:creationId xmlns:a16="http://schemas.microsoft.com/office/drawing/2014/main" id="{517E1BD5-BB62-C0B3-8D60-3EE5A38ECEEF}"/>
              </a:ext>
            </a:extLst>
          </p:cNvPr>
          <p:cNvGrpSpPr/>
          <p:nvPr/>
        </p:nvGrpSpPr>
        <p:grpSpPr>
          <a:xfrm flipH="1">
            <a:off x="5251526" y="3332289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814C72F6-7950-0024-AE70-5961D02E2F25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B531A226-A013-A6F8-2FDA-95CF4B814CA4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grpSp>
        <p:nvGrpSpPr>
          <p:cNvPr id="2302" name="Graphic 1">
            <a:extLst>
              <a:ext uri="{FF2B5EF4-FFF2-40B4-BE49-F238E27FC236}">
                <a16:creationId xmlns:a16="http://schemas.microsoft.com/office/drawing/2014/main" id="{C4ABD247-EB24-24B8-1618-64FD516C469C}"/>
              </a:ext>
            </a:extLst>
          </p:cNvPr>
          <p:cNvGrpSpPr/>
          <p:nvPr/>
        </p:nvGrpSpPr>
        <p:grpSpPr>
          <a:xfrm flipH="1">
            <a:off x="5105444" y="3334063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083B5424-4417-DAA3-1D93-76B8E3ADA104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7F49EE3F-C705-4789-CAE5-B3D4EFD674FB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grpSp>
        <p:nvGrpSpPr>
          <p:cNvPr id="2051" name="Graphic 1">
            <a:extLst>
              <a:ext uri="{FF2B5EF4-FFF2-40B4-BE49-F238E27FC236}">
                <a16:creationId xmlns:a16="http://schemas.microsoft.com/office/drawing/2014/main" id="{3DDA4754-30A1-35E8-CD70-D525F3770F15}"/>
              </a:ext>
            </a:extLst>
          </p:cNvPr>
          <p:cNvGrpSpPr/>
          <p:nvPr/>
        </p:nvGrpSpPr>
        <p:grpSpPr>
          <a:xfrm flipH="1">
            <a:off x="5246829" y="3112573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1626CA2E-65A2-2EC2-8CCC-2C02B215BEEA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23BA5522-61C7-D616-9D94-5FC7B65D0746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grpSp>
        <p:nvGrpSpPr>
          <p:cNvPr id="2054" name="Graphic 1">
            <a:extLst>
              <a:ext uri="{FF2B5EF4-FFF2-40B4-BE49-F238E27FC236}">
                <a16:creationId xmlns:a16="http://schemas.microsoft.com/office/drawing/2014/main" id="{4141A547-FDAC-6FC8-AD14-36F0F040B93B}"/>
              </a:ext>
            </a:extLst>
          </p:cNvPr>
          <p:cNvGrpSpPr/>
          <p:nvPr/>
        </p:nvGrpSpPr>
        <p:grpSpPr>
          <a:xfrm flipH="1">
            <a:off x="5100747" y="311434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055" name="Freeform: Shape 2054">
              <a:extLst>
                <a:ext uri="{FF2B5EF4-FFF2-40B4-BE49-F238E27FC236}">
                  <a16:creationId xmlns:a16="http://schemas.microsoft.com/office/drawing/2014/main" id="{1BD54CCA-9A1E-7B8E-2E6F-46EB8C859FD7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D8E92C1B-1CE0-5CE0-042D-57058A61B6AC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</p:grp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E010234A-B25F-1EC5-DB72-693E063C8B67}"/>
              </a:ext>
            </a:extLst>
          </p:cNvPr>
          <p:cNvCxnSpPr>
            <a:cxnSpLocks/>
          </p:cNvCxnSpPr>
          <p:nvPr/>
        </p:nvCxnSpPr>
        <p:spPr>
          <a:xfrm flipV="1">
            <a:off x="5135627" y="3313277"/>
            <a:ext cx="52735" cy="57077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78B6172C-4D8B-3314-DEBA-C949DD0AC90F}"/>
              </a:ext>
            </a:extLst>
          </p:cNvPr>
          <p:cNvCxnSpPr>
            <a:cxnSpLocks/>
          </p:cNvCxnSpPr>
          <p:nvPr/>
        </p:nvCxnSpPr>
        <p:spPr>
          <a:xfrm flipV="1">
            <a:off x="5185916" y="3199216"/>
            <a:ext cx="0" cy="12015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Connector 2061">
            <a:extLst>
              <a:ext uri="{FF2B5EF4-FFF2-40B4-BE49-F238E27FC236}">
                <a16:creationId xmlns:a16="http://schemas.microsoft.com/office/drawing/2014/main" id="{B3D271FF-A926-ED21-87F5-269176314B26}"/>
              </a:ext>
            </a:extLst>
          </p:cNvPr>
          <p:cNvCxnSpPr>
            <a:cxnSpLocks/>
          </p:cNvCxnSpPr>
          <p:nvPr/>
        </p:nvCxnSpPr>
        <p:spPr>
          <a:xfrm flipV="1">
            <a:off x="5242474" y="3199216"/>
            <a:ext cx="0" cy="12560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DE71C4B4-BE99-0CDF-C60B-F7603F052E71}"/>
              </a:ext>
            </a:extLst>
          </p:cNvPr>
          <p:cNvCxnSpPr>
            <a:cxnSpLocks/>
          </p:cNvCxnSpPr>
          <p:nvPr/>
        </p:nvCxnSpPr>
        <p:spPr>
          <a:xfrm>
            <a:off x="5241013" y="3324819"/>
            <a:ext cx="45700" cy="4497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Straight Connector 2080">
            <a:extLst>
              <a:ext uri="{FF2B5EF4-FFF2-40B4-BE49-F238E27FC236}">
                <a16:creationId xmlns:a16="http://schemas.microsoft.com/office/drawing/2014/main" id="{6503FAE7-68C7-CC1D-DCA3-D1C1941F2582}"/>
              </a:ext>
            </a:extLst>
          </p:cNvPr>
          <p:cNvCxnSpPr>
            <a:cxnSpLocks/>
          </p:cNvCxnSpPr>
          <p:nvPr/>
        </p:nvCxnSpPr>
        <p:spPr>
          <a:xfrm flipV="1">
            <a:off x="5240688" y="3146165"/>
            <a:ext cx="52735" cy="57077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6" name="Straight Connector 2085">
            <a:extLst>
              <a:ext uri="{FF2B5EF4-FFF2-40B4-BE49-F238E27FC236}">
                <a16:creationId xmlns:a16="http://schemas.microsoft.com/office/drawing/2014/main" id="{B18471D7-3936-EC06-E60F-424038A63BEF}"/>
              </a:ext>
            </a:extLst>
          </p:cNvPr>
          <p:cNvCxnSpPr>
            <a:cxnSpLocks/>
          </p:cNvCxnSpPr>
          <p:nvPr/>
        </p:nvCxnSpPr>
        <p:spPr>
          <a:xfrm>
            <a:off x="5139970" y="3154750"/>
            <a:ext cx="45700" cy="4497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3" name="Arrow: Left-Right 2112">
            <a:extLst>
              <a:ext uri="{FF2B5EF4-FFF2-40B4-BE49-F238E27FC236}">
                <a16:creationId xmlns:a16="http://schemas.microsoft.com/office/drawing/2014/main" id="{8C2D1146-6B85-9DF1-CC48-BC95E5D4C52A}"/>
              </a:ext>
            </a:extLst>
          </p:cNvPr>
          <p:cNvSpPr/>
          <p:nvPr/>
        </p:nvSpPr>
        <p:spPr>
          <a:xfrm>
            <a:off x="5167912" y="3462812"/>
            <a:ext cx="93707" cy="35475"/>
          </a:xfrm>
          <a:prstGeom prst="leftRightArrow">
            <a:avLst>
              <a:gd name="adj1" fmla="val 34686"/>
              <a:gd name="adj2" fmla="val 5383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144" name="Straight Connector 2143">
            <a:extLst>
              <a:ext uri="{FF2B5EF4-FFF2-40B4-BE49-F238E27FC236}">
                <a16:creationId xmlns:a16="http://schemas.microsoft.com/office/drawing/2014/main" id="{F83A8DFF-D841-0850-6CDC-278B5B74D8BD}"/>
              </a:ext>
            </a:extLst>
          </p:cNvPr>
          <p:cNvCxnSpPr>
            <a:cxnSpLocks/>
          </p:cNvCxnSpPr>
          <p:nvPr/>
        </p:nvCxnSpPr>
        <p:spPr>
          <a:xfrm flipV="1">
            <a:off x="2052112" y="2860351"/>
            <a:ext cx="960502" cy="1002822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45" name="Graphic 1">
            <a:extLst>
              <a:ext uri="{FF2B5EF4-FFF2-40B4-BE49-F238E27FC236}">
                <a16:creationId xmlns:a16="http://schemas.microsoft.com/office/drawing/2014/main" id="{7480BAF1-8A48-192E-0835-ADD8872E085C}"/>
              </a:ext>
            </a:extLst>
          </p:cNvPr>
          <p:cNvGrpSpPr/>
          <p:nvPr/>
        </p:nvGrpSpPr>
        <p:grpSpPr>
          <a:xfrm flipH="1">
            <a:off x="2966518" y="2828003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146" name="Freeform: Shape 2145">
              <a:extLst>
                <a:ext uri="{FF2B5EF4-FFF2-40B4-BE49-F238E27FC236}">
                  <a16:creationId xmlns:a16="http://schemas.microsoft.com/office/drawing/2014/main" id="{4A9CCE1B-6385-60A3-CF08-0FF64A00DAD3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47" name="Freeform: Shape 2146">
              <a:extLst>
                <a:ext uri="{FF2B5EF4-FFF2-40B4-BE49-F238E27FC236}">
                  <a16:creationId xmlns:a16="http://schemas.microsoft.com/office/drawing/2014/main" id="{063BD9D2-E184-B56E-8F0C-CCDE399B6B84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148" name="Graphic 1">
            <a:extLst>
              <a:ext uri="{FF2B5EF4-FFF2-40B4-BE49-F238E27FC236}">
                <a16:creationId xmlns:a16="http://schemas.microsoft.com/office/drawing/2014/main" id="{3FC9BC99-F8F6-DC5A-675A-1462A2F9F8CB}"/>
              </a:ext>
            </a:extLst>
          </p:cNvPr>
          <p:cNvGrpSpPr/>
          <p:nvPr/>
        </p:nvGrpSpPr>
        <p:grpSpPr>
          <a:xfrm flipH="1">
            <a:off x="2020268" y="3820041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149" name="Freeform: Shape 2148">
              <a:extLst>
                <a:ext uri="{FF2B5EF4-FFF2-40B4-BE49-F238E27FC236}">
                  <a16:creationId xmlns:a16="http://schemas.microsoft.com/office/drawing/2014/main" id="{4B67F391-90DF-5B5E-FE65-B8860FE1E4D5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50" name="Freeform: Shape 2149">
              <a:extLst>
                <a:ext uri="{FF2B5EF4-FFF2-40B4-BE49-F238E27FC236}">
                  <a16:creationId xmlns:a16="http://schemas.microsoft.com/office/drawing/2014/main" id="{D84C51D9-091C-75A8-B439-C0F0D0DB92A5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159" name="Picture 2158">
            <a:extLst>
              <a:ext uri="{FF2B5EF4-FFF2-40B4-BE49-F238E27FC236}">
                <a16:creationId xmlns:a16="http://schemas.microsoft.com/office/drawing/2014/main" id="{4240F0C3-C3D3-93D9-033F-F78CCE2DF61C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22031" t="19213" r="21989" b="23161"/>
          <a:stretch/>
        </p:blipFill>
        <p:spPr>
          <a:xfrm>
            <a:off x="802961" y="3855887"/>
            <a:ext cx="758153" cy="411403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Graphic 1">
            <a:extLst>
              <a:ext uri="{FF2B5EF4-FFF2-40B4-BE49-F238E27FC236}">
                <a16:creationId xmlns:a16="http://schemas.microsoft.com/office/drawing/2014/main" id="{2BF72D61-020F-DEB8-9CDD-D674E868EAF6}"/>
              </a:ext>
            </a:extLst>
          </p:cNvPr>
          <p:cNvGrpSpPr/>
          <p:nvPr/>
        </p:nvGrpSpPr>
        <p:grpSpPr>
          <a:xfrm flipH="1">
            <a:off x="5090270" y="2543105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02B1C5C-7B21-7DAD-3527-43925BDE9DD1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BD5FDC7-AA42-5FD7-AF1B-C0993588C576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59" name="Graphic 1">
            <a:extLst>
              <a:ext uri="{FF2B5EF4-FFF2-40B4-BE49-F238E27FC236}">
                <a16:creationId xmlns:a16="http://schemas.microsoft.com/office/drawing/2014/main" id="{385712F8-7D04-B111-5338-2E7BE36BB1E6}"/>
              </a:ext>
            </a:extLst>
          </p:cNvPr>
          <p:cNvGrpSpPr/>
          <p:nvPr/>
        </p:nvGrpSpPr>
        <p:grpSpPr>
          <a:xfrm flipH="1">
            <a:off x="5249144" y="254548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60" name="Freeform: Shape 2259">
              <a:extLst>
                <a:ext uri="{FF2B5EF4-FFF2-40B4-BE49-F238E27FC236}">
                  <a16:creationId xmlns:a16="http://schemas.microsoft.com/office/drawing/2014/main" id="{F550DB62-95F8-0265-891A-48C631F58CD2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62" name="Freeform: Shape 2261">
              <a:extLst>
                <a:ext uri="{FF2B5EF4-FFF2-40B4-BE49-F238E27FC236}">
                  <a16:creationId xmlns:a16="http://schemas.microsoft.com/office/drawing/2014/main" id="{59779D55-3AE5-4297-0071-F5137C929403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91" name="Graphic 1">
            <a:extLst>
              <a:ext uri="{FF2B5EF4-FFF2-40B4-BE49-F238E27FC236}">
                <a16:creationId xmlns:a16="http://schemas.microsoft.com/office/drawing/2014/main" id="{F5696D8B-3B53-67FD-9975-80B6A3FD783D}"/>
              </a:ext>
            </a:extLst>
          </p:cNvPr>
          <p:cNvGrpSpPr/>
          <p:nvPr/>
        </p:nvGrpSpPr>
        <p:grpSpPr>
          <a:xfrm flipH="1">
            <a:off x="5457495" y="2891866"/>
            <a:ext cx="71784" cy="71714"/>
            <a:chOff x="6698837" y="1842324"/>
            <a:chExt cx="96488" cy="96393"/>
          </a:xfrm>
          <a:solidFill>
            <a:srgbClr val="000000"/>
          </a:solidFill>
        </p:grpSpPr>
        <p:sp>
          <p:nvSpPr>
            <p:cNvPr id="2292" name="Freeform: Shape 2291">
              <a:extLst>
                <a:ext uri="{FF2B5EF4-FFF2-40B4-BE49-F238E27FC236}">
                  <a16:creationId xmlns:a16="http://schemas.microsoft.com/office/drawing/2014/main" id="{7EFF315C-F02B-1DFA-8ED6-4155CBA4BB08}"/>
                </a:ext>
              </a:extLst>
            </p:cNvPr>
            <p:cNvSpPr/>
            <p:nvPr/>
          </p:nvSpPr>
          <p:spPr>
            <a:xfrm>
              <a:off x="6722745" y="1866042"/>
              <a:ext cx="48958" cy="48958"/>
            </a:xfrm>
            <a:custGeom>
              <a:avLst/>
              <a:gdLst>
                <a:gd name="connsiteX0" fmla="*/ 0 w 48958"/>
                <a:gd name="connsiteY0" fmla="*/ 24479 h 48958"/>
                <a:gd name="connsiteX1" fmla="*/ 24479 w 48958"/>
                <a:gd name="connsiteY1" fmla="*/ 0 h 48958"/>
                <a:gd name="connsiteX2" fmla="*/ 48958 w 48958"/>
                <a:gd name="connsiteY2" fmla="*/ 24479 h 48958"/>
                <a:gd name="connsiteX3" fmla="*/ 24479 w 48958"/>
                <a:gd name="connsiteY3" fmla="*/ 48958 h 48958"/>
                <a:gd name="connsiteX4" fmla="*/ 0 w 48958"/>
                <a:gd name="connsiteY4" fmla="*/ 24479 h 4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8" h="48958">
                  <a:moveTo>
                    <a:pt x="0" y="24479"/>
                  </a:moveTo>
                  <a:cubicBezTo>
                    <a:pt x="0" y="10954"/>
                    <a:pt x="10954" y="0"/>
                    <a:pt x="24479" y="0"/>
                  </a:cubicBezTo>
                  <a:cubicBezTo>
                    <a:pt x="38005" y="0"/>
                    <a:pt x="48958" y="10954"/>
                    <a:pt x="48958" y="24479"/>
                  </a:cubicBezTo>
                  <a:cubicBezTo>
                    <a:pt x="48958" y="38005"/>
                    <a:pt x="38005" y="48958"/>
                    <a:pt x="24479" y="48958"/>
                  </a:cubicBezTo>
                  <a:cubicBezTo>
                    <a:pt x="10954" y="48863"/>
                    <a:pt x="0" y="37909"/>
                    <a:pt x="0" y="2447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93" name="Freeform: Shape 2292">
              <a:extLst>
                <a:ext uri="{FF2B5EF4-FFF2-40B4-BE49-F238E27FC236}">
                  <a16:creationId xmlns:a16="http://schemas.microsoft.com/office/drawing/2014/main" id="{ED83552F-9496-6C91-359C-2C009821254B}"/>
                </a:ext>
              </a:extLst>
            </p:cNvPr>
            <p:cNvSpPr/>
            <p:nvPr/>
          </p:nvSpPr>
          <p:spPr>
            <a:xfrm>
              <a:off x="6698837" y="1842324"/>
              <a:ext cx="96488" cy="96393"/>
            </a:xfrm>
            <a:custGeom>
              <a:avLst/>
              <a:gdLst>
                <a:gd name="connsiteX0" fmla="*/ 48292 w 96488"/>
                <a:gd name="connsiteY0" fmla="*/ 96393 h 96393"/>
                <a:gd name="connsiteX1" fmla="*/ 0 w 96488"/>
                <a:gd name="connsiteY1" fmla="*/ 48197 h 96393"/>
                <a:gd name="connsiteX2" fmla="*/ 48292 w 96488"/>
                <a:gd name="connsiteY2" fmla="*/ 0 h 96393"/>
                <a:gd name="connsiteX3" fmla="*/ 96488 w 96488"/>
                <a:gd name="connsiteY3" fmla="*/ 48197 h 96393"/>
                <a:gd name="connsiteX4" fmla="*/ 48292 w 96488"/>
                <a:gd name="connsiteY4" fmla="*/ 96393 h 96393"/>
                <a:gd name="connsiteX5" fmla="*/ 48292 w 96488"/>
                <a:gd name="connsiteY5" fmla="*/ 10382 h 96393"/>
                <a:gd name="connsiteX6" fmla="*/ 10573 w 96488"/>
                <a:gd name="connsiteY6" fmla="*/ 48101 h 96393"/>
                <a:gd name="connsiteX7" fmla="*/ 48292 w 96488"/>
                <a:gd name="connsiteY7" fmla="*/ 85916 h 96393"/>
                <a:gd name="connsiteX8" fmla="*/ 86011 w 96488"/>
                <a:gd name="connsiteY8" fmla="*/ 48101 h 96393"/>
                <a:gd name="connsiteX9" fmla="*/ 48292 w 96488"/>
                <a:gd name="connsiteY9" fmla="*/ 10382 h 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488" h="96393">
                  <a:moveTo>
                    <a:pt x="48292" y="96393"/>
                  </a:moveTo>
                  <a:cubicBezTo>
                    <a:pt x="21717" y="96393"/>
                    <a:pt x="0" y="74771"/>
                    <a:pt x="0" y="48197"/>
                  </a:cubicBezTo>
                  <a:cubicBezTo>
                    <a:pt x="0" y="21622"/>
                    <a:pt x="21622" y="0"/>
                    <a:pt x="48292" y="0"/>
                  </a:cubicBezTo>
                  <a:cubicBezTo>
                    <a:pt x="74867" y="0"/>
                    <a:pt x="96488" y="21622"/>
                    <a:pt x="96488" y="48197"/>
                  </a:cubicBezTo>
                  <a:cubicBezTo>
                    <a:pt x="96488" y="74771"/>
                    <a:pt x="74962" y="96393"/>
                    <a:pt x="48292" y="96393"/>
                  </a:cubicBezTo>
                  <a:close/>
                  <a:moveTo>
                    <a:pt x="48292" y="10382"/>
                  </a:moveTo>
                  <a:cubicBezTo>
                    <a:pt x="27432" y="10382"/>
                    <a:pt x="10573" y="27337"/>
                    <a:pt x="10573" y="48101"/>
                  </a:cubicBezTo>
                  <a:cubicBezTo>
                    <a:pt x="10573" y="68961"/>
                    <a:pt x="27527" y="85916"/>
                    <a:pt x="48292" y="85916"/>
                  </a:cubicBezTo>
                  <a:cubicBezTo>
                    <a:pt x="69056" y="85916"/>
                    <a:pt x="86011" y="68961"/>
                    <a:pt x="86011" y="48101"/>
                  </a:cubicBezTo>
                  <a:cubicBezTo>
                    <a:pt x="86106" y="27337"/>
                    <a:pt x="69152" y="10382"/>
                    <a:pt x="48292" y="10382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2640287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423A53B-3A9D-D056-2E38-1BB6F6189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843558"/>
            <a:ext cx="3930201" cy="3807023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EAM is today an asset &amp; maintenance 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management system used CERN-wide.</a:t>
            </a:r>
            <a:b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fr-CH" dirty="0"/>
              <a:t>The main </a:t>
            </a:r>
            <a:r>
              <a:rPr lang="fr-CH" dirty="0" err="1"/>
              <a:t>functionalities</a:t>
            </a:r>
            <a:r>
              <a:rPr lang="fr-CH" dirty="0"/>
              <a:t> of EAM are:</a:t>
            </a:r>
          </a:p>
          <a:p>
            <a:pPr marL="36576" indent="0">
              <a:buNone/>
            </a:pPr>
            <a:endParaRPr lang="fr-CH" dirty="0"/>
          </a:p>
          <a:p>
            <a:r>
              <a:rPr lang="fr-CH" dirty="0"/>
              <a:t>The </a:t>
            </a:r>
            <a:r>
              <a:rPr lang="fr-CH" b="1" dirty="0" err="1"/>
              <a:t>equipment</a:t>
            </a:r>
            <a:r>
              <a:rPr lang="fr-CH" b="1" dirty="0"/>
              <a:t> </a:t>
            </a:r>
            <a:r>
              <a:rPr lang="fr-CH" b="1" dirty="0" err="1"/>
              <a:t>inventory</a:t>
            </a:r>
            <a:endParaRPr lang="fr-CH" dirty="0"/>
          </a:p>
          <a:p>
            <a:pPr lvl="1"/>
            <a:r>
              <a:rPr lang="fr-CH" dirty="0"/>
              <a:t>Technical </a:t>
            </a:r>
            <a:r>
              <a:rPr lang="fr-CH" dirty="0" err="1"/>
              <a:t>properties</a:t>
            </a:r>
            <a:endParaRPr lang="fr-CH" dirty="0"/>
          </a:p>
          <a:p>
            <a:pPr lvl="1"/>
            <a:r>
              <a:rPr lang="fr-CH" dirty="0"/>
              <a:t>Links to documents</a:t>
            </a:r>
          </a:p>
          <a:p>
            <a:pPr lvl="1"/>
            <a:r>
              <a:rPr lang="fr-CH" dirty="0" err="1"/>
              <a:t>Organization</a:t>
            </a:r>
            <a:r>
              <a:rPr lang="fr-CH" dirty="0"/>
              <a:t> in asset breakdown structures </a:t>
            </a:r>
            <a:br>
              <a:rPr lang="fr-CH" dirty="0"/>
            </a:br>
            <a:r>
              <a:rPr lang="fr-CH" dirty="0"/>
              <a:t>and </a:t>
            </a:r>
            <a:r>
              <a:rPr lang="fr-CH" dirty="0" err="1"/>
              <a:t>functional</a:t>
            </a:r>
            <a:r>
              <a:rPr lang="fr-CH" dirty="0"/>
              <a:t> breakdown structures </a:t>
            </a:r>
          </a:p>
          <a:p>
            <a:pPr marL="275034" lvl="1" indent="0">
              <a:buNone/>
            </a:pPr>
            <a:endParaRPr lang="fr-CH" dirty="0"/>
          </a:p>
          <a:p>
            <a:r>
              <a:rPr lang="fr-CH" dirty="0"/>
              <a:t>The </a:t>
            </a:r>
            <a:r>
              <a:rPr lang="fr-CH" b="1" dirty="0" err="1"/>
              <a:t>event</a:t>
            </a:r>
            <a:r>
              <a:rPr lang="fr-CH" b="1" dirty="0"/>
              <a:t> </a:t>
            </a:r>
            <a:r>
              <a:rPr lang="fr-CH" b="1" dirty="0" err="1"/>
              <a:t>registry</a:t>
            </a:r>
            <a:endParaRPr lang="fr-CH" dirty="0"/>
          </a:p>
          <a:p>
            <a:pPr lvl="1"/>
            <a:r>
              <a:rPr lang="en-GB" dirty="0"/>
              <a:t>Logistics events (reception, storage, transport, installation)</a:t>
            </a:r>
          </a:p>
          <a:p>
            <a:pPr lvl="1"/>
            <a:r>
              <a:rPr lang="en-GB" dirty="0"/>
              <a:t>Quality assurance events (manufacturing steps)</a:t>
            </a:r>
          </a:p>
          <a:p>
            <a:pPr lvl="1"/>
            <a:r>
              <a:rPr lang="en-GB" dirty="0"/>
              <a:t>Compliance events (safety inspections, RP measurements)</a:t>
            </a:r>
          </a:p>
          <a:p>
            <a:pPr lvl="1"/>
            <a:r>
              <a:rPr lang="en-GB" b="1" dirty="0"/>
              <a:t>Operation events (e.g. breakdowns)</a:t>
            </a:r>
          </a:p>
          <a:p>
            <a:pPr lvl="1"/>
            <a:r>
              <a:rPr lang="en-GB" dirty="0"/>
              <a:t>Maintenance events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0CE3AF7-D93C-D638-2175-7DFD3B90F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EAM?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33CF92-2009-6B33-944B-1B1283FBAD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06"/>
          <a:stretch/>
        </p:blipFill>
        <p:spPr>
          <a:xfrm>
            <a:off x="4340615" y="2658376"/>
            <a:ext cx="908939" cy="1227803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78D26B1-ABCB-C914-A26A-3F6FF762FE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8769" r="124"/>
          <a:stretch/>
        </p:blipFill>
        <p:spPr>
          <a:xfrm>
            <a:off x="5438160" y="2655884"/>
            <a:ext cx="1443872" cy="122780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11192A4-383A-39E2-4320-2D05E578D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517" y="2650479"/>
            <a:ext cx="1957989" cy="122780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CAA8AD0-D649-1DB9-3A4F-A3A6D0394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2722" y="833075"/>
            <a:ext cx="1475682" cy="122780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1B4AF6D-3594-1254-7BF0-603C8E715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3164" y="852628"/>
            <a:ext cx="1379384" cy="1197737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BB1B10B1-4CB1-AD03-0536-490E21420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344342"/>
              </p:ext>
            </p:extLst>
          </p:nvPr>
        </p:nvGraphicFramePr>
        <p:xfrm>
          <a:off x="4043002" y="2179847"/>
          <a:ext cx="1500318" cy="47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0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75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/>
                          </a:solidFill>
                        </a:rPr>
                        <a:t>EAM Light</a:t>
                      </a:r>
                    </a:p>
                    <a:p>
                      <a:pPr algn="ctr"/>
                      <a:r>
                        <a:rPr lang="en-US" sz="700" b="1" noProof="0" dirty="0">
                          <a:solidFill>
                            <a:schemeClr val="accent6"/>
                          </a:solidFill>
                        </a:rPr>
                        <a:t>Mobile/Simplified Interface</a:t>
                      </a:r>
                      <a:endParaRPr lang="en-US" sz="7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6793F54B-4067-8B00-2581-E5592ED28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6264"/>
              </p:ext>
            </p:extLst>
          </p:nvPr>
        </p:nvGraphicFramePr>
        <p:xfrm>
          <a:off x="5353976" y="2179847"/>
          <a:ext cx="1615935" cy="47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5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75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/>
                          </a:solidFill>
                        </a:rPr>
                        <a:t>TREC</a:t>
                      </a:r>
                    </a:p>
                    <a:p>
                      <a:pPr algn="ctr"/>
                      <a:r>
                        <a:rPr lang="en-US" sz="700" b="1" noProof="0" dirty="0">
                          <a:solidFill>
                            <a:schemeClr val="accent6"/>
                          </a:solidFill>
                        </a:rPr>
                        <a:t>Radioactive Traceability</a:t>
                      </a:r>
                      <a:endParaRPr lang="en-US" sz="7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DD80CF05-77B9-E3EC-9C63-12BA723E9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220214"/>
              </p:ext>
            </p:extLst>
          </p:nvPr>
        </p:nvGraphicFramePr>
        <p:xfrm>
          <a:off x="6972595" y="356325"/>
          <a:ext cx="1615935" cy="47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5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75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/>
                          </a:solidFill>
                        </a:rPr>
                        <a:t>EAM Barcoding</a:t>
                      </a:r>
                    </a:p>
                    <a:p>
                      <a:pPr algn="ctr"/>
                      <a:r>
                        <a:rPr lang="en-US" sz="700" b="1" noProof="0" dirty="0">
                          <a:solidFill>
                            <a:schemeClr val="accent6"/>
                          </a:solidFill>
                        </a:rPr>
                        <a:t>Barcode Printing</a:t>
                      </a:r>
                      <a:endParaRPr lang="en-US" sz="7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EB53C8A4-7005-4741-4656-1347AA875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837183"/>
              </p:ext>
            </p:extLst>
          </p:nvPr>
        </p:nvGraphicFramePr>
        <p:xfrm>
          <a:off x="7405478" y="2179847"/>
          <a:ext cx="1500318" cy="47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0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75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/>
                          </a:solidFill>
                        </a:rPr>
                        <a:t>EAM Logbook</a:t>
                      </a:r>
                    </a:p>
                    <a:p>
                      <a:pPr algn="ctr"/>
                      <a:r>
                        <a:rPr lang="en-US" sz="700" b="1" noProof="0" dirty="0">
                          <a:solidFill>
                            <a:schemeClr val="accent6"/>
                          </a:solidFill>
                        </a:rPr>
                        <a:t>Issue Management</a:t>
                      </a:r>
                      <a:endParaRPr lang="en-US" sz="7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C3BECE5A-AE03-DE59-AA56-08C6A242C8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93603"/>
              </p:ext>
            </p:extLst>
          </p:nvPr>
        </p:nvGraphicFramePr>
        <p:xfrm>
          <a:off x="4865211" y="382710"/>
          <a:ext cx="2075290" cy="47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750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/>
                          </a:solidFill>
                        </a:rPr>
                        <a:t>EAM Eqp. Generator</a:t>
                      </a:r>
                    </a:p>
                    <a:p>
                      <a:pPr algn="ctr"/>
                      <a:r>
                        <a:rPr lang="en-US" sz="700" b="1" noProof="0" dirty="0">
                          <a:solidFill>
                            <a:schemeClr val="accent6"/>
                          </a:solidFill>
                        </a:rPr>
                        <a:t>Equipment Creation</a:t>
                      </a:r>
                      <a:endParaRPr lang="en-US" sz="7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3617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A6C920-4E17-61E0-651C-3B956F93A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Operational accelerator equipment data is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Published from Layout and/or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Entered directly in EAM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Detailed equipment life cycle is accessible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Manufacturing details including manufacturing steps and documentation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Non-conformities discovered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Events related to installation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Repairs and maintenance work orders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Available spares and part usage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Could serve as basis of reliability calculations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1A9CA8-6A7F-77FE-A372-09EC243F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equipment data in 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D81B8-3C14-DB0F-D4A4-4449D6DE3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D85D4-C5D8-ED34-18C9-40D0CC5D7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9B30D-84AF-4DD5-033C-2DE416DBA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73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87D45-18EF-B766-D70F-EB28FDE01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AFT is aimed to trace beam related problems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EAM is generally used also for equipment outside the accelerator complex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Registering problems in different systems is double effort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EAM Logbook functionally can bridge the gap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F7180E-E4CE-F039-9CDB-4CEB6825E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 for EAM and AFT integrations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5BD51-FE8A-B902-491B-8FE16D61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4DD3A-8D8D-8A5C-DD82-0D4FD1F1B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A16DF-097A-4BB2-B161-F6E2255C1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3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B09471-E95D-34A8-EE04-D8CDEB2F6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Out of the box EAM Case Management functionality adapted to CERN needs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Specific user interface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Current users are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 err="1"/>
              <a:t>Cryo</a:t>
            </a:r>
            <a:r>
              <a:rPr lang="en-GB" dirty="0"/>
              <a:t> – LHC and non-LHC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CV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EN-EL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dirty="0"/>
              <a:t>Access Control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Link equipment </a:t>
            </a:r>
            <a:br>
              <a:rPr lang="en-GB" dirty="0"/>
            </a:br>
            <a:r>
              <a:rPr lang="en-GB" dirty="0"/>
              <a:t>to event and follow ups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BA5A9-F429-BFDF-EF87-FCADECA3A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EAM Logbook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B5D7F-03A1-2153-72B9-66BEBE998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9EA61-6C12-4DF9-64EE-BD2836FF0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121FB-71DC-CE3F-437B-DAC6AE36D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569F058A-A86F-9994-24DE-648557FCA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4331" y="1599642"/>
            <a:ext cx="562546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4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A768DF-7533-C14C-DCEE-5EF2547127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9313" y="1194197"/>
            <a:ext cx="6945376" cy="345638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9D379F7-F2CB-3186-3707-375C05526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Classic log event register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EF266-2C33-D22B-C4A8-ABB3FF3C6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24.10.2024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17EB5-6671-C284-2A92-A5F49FFF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CF76A-EFE4-16EA-929C-0B65010DD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9684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3337</TotalTime>
  <Words>598</Words>
  <Application>Microsoft Office PowerPoint</Application>
  <PresentationFormat>On-screen Show (16:9)</PresentationFormat>
  <Paragraphs>128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Source Sans Pro</vt:lpstr>
      <vt:lpstr>CERNCorporate16-9</vt:lpstr>
      <vt:lpstr>Office Theme</vt:lpstr>
      <vt:lpstr>PowerPoint Presentation</vt:lpstr>
      <vt:lpstr>AFT and Equipment Asset Management</vt:lpstr>
      <vt:lpstr>Managing the Digital Thread of Engineering Data</vt:lpstr>
      <vt:lpstr>Our Digital Asset Management Platform</vt:lpstr>
      <vt:lpstr>What is EAM?</vt:lpstr>
      <vt:lpstr>Accelerator equipment data in EAM</vt:lpstr>
      <vt:lpstr>Need for EAM and AFT integrations</vt:lpstr>
      <vt:lpstr>EAM Logbook</vt:lpstr>
      <vt:lpstr>Classic log event register</vt:lpstr>
      <vt:lpstr>With default blocks – EN-EL</vt:lpstr>
      <vt:lpstr>With specific details - Cryo</vt:lpstr>
      <vt:lpstr>EAM links AFT</vt:lpstr>
      <vt:lpstr>New functionality</vt:lpstr>
      <vt:lpstr>Example AFT Links based on time window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Goran Perinic</dc:creator>
  <cp:lastModifiedBy>Peter Jurcso</cp:lastModifiedBy>
  <cp:revision>12</cp:revision>
  <dcterms:created xsi:type="dcterms:W3CDTF">2023-08-28T08:33:40Z</dcterms:created>
  <dcterms:modified xsi:type="dcterms:W3CDTF">2025-05-06T06:13:43Z</dcterms:modified>
</cp:coreProperties>
</file>