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modernComment_239_CD0CBD87.xml" ContentType="application/vnd.ms-powerpoint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8"/>
  </p:notesMasterIdLst>
  <p:sldIdLst>
    <p:sldId id="256" r:id="rId3"/>
    <p:sldId id="569" r:id="rId4"/>
    <p:sldId id="270" r:id="rId5"/>
    <p:sldId id="268" r:id="rId6"/>
    <p:sldId id="5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57B681-1A12-A1F3-D825-E8988091B03A}" name="Lukas Felsberger" initials="LF" userId="S::lukas.felsberger@cern.ch::7df031f6-8243-43c6-b179-fb3ed1054ed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8/10/relationships/authors" Target="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omments/modernComment_239_CD0CBD8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E754549-DFB2-474F-878C-21DB41EBC635}" authorId="{1F57B681-1A12-A1F3-D825-E8988091B03A}" created="2024-10-21T13:22:24.21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440164231" sldId="569"/>
      <ac:spMk id="22" creationId="{2784A607-3370-9495-A8C4-50752D1ED242}"/>
    </ac:deMkLst>
    <p188:txBody>
      <a:bodyPr/>
      <a:lstStyle/>
      <a:p>
        <a:r>
          <a:rPr lang="en-US"/>
          <a:t>Check to visualize all directions of arrows</a:t>
        </a:r>
      </a:p>
    </p188:txBody>
  </p188:cm>
  <p188:cm id="{1681750C-996C-4F71-8C79-82267825DA8A}" authorId="{1F57B681-1A12-A1F3-D825-E8988091B03A}" created="2024-10-21T13:26:17.721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440164231" sldId="569"/>
      <ac:spMk id="14" creationId="{F97E167E-5BC0-4F6B-97E1-6035D7277E1E}"/>
      <ac:txMk cp="0">
        <ac:context len="26" hash="3773847021"/>
      </ac:txMk>
    </ac:txMkLst>
    <p188:pos x="2876933" y="118229"/>
    <p188:replyLst>
      <p188:reply id="{8E8A1354-D95C-40FD-8A9B-6E070DD2AE31}" authorId="{1F57B681-1A12-A1F3-D825-E8988091B03A}" created="2024-10-21T13:28:17.055">
        <p188:txBody>
          <a:bodyPr/>
          <a:lstStyle/>
          <a:p>
            <a:r>
              <a:rPr lang="en-US"/>
              <a:t>Discuss who will deliver the arbitration engine globally</a:t>
            </a:r>
          </a:p>
        </p188:txBody>
      </p188:reply>
      <p188:reply id="{02045C28-ED00-47A6-8EBA-D51CEA2EA8E1}" authorId="{1F57B681-1A12-A1F3-D825-E8988091B03A}" created="2024-10-21T14:53:16.598">
        <p188:txBody>
          <a:bodyPr/>
          <a:lstStyle/>
          <a:p>
            <a:r>
              <a:rPr lang="en-US"/>
              <a:t>Role of groups - discuss in cttb </a:t>
            </a:r>
          </a:p>
        </p188:txBody>
      </p188:reply>
    </p188:replyLst>
    <p188:txBody>
      <a:bodyPr/>
      <a:lstStyle/>
      <a:p>
        <a:r>
          <a:rPr lang="en-US"/>
          <a:t>Have discussion with AFR colleagues how interfaces should look like concretely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B5B4B-688F-4328-9084-D606CBB3FECA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58CE5C-072D-49BD-BFB7-F8687DD1E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652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1b5f851a83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31b5f851a83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Cttb supported collaborative activity (DPP) Marcin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1d730ad4f7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31d730ad4f7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E5A0F-6C63-F36C-19EC-0C6D3A97F2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B63E80-E1F0-CC07-1F8A-A4D94749ED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D7CF9-4667-6296-4BD7-7A4EC51DC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F947-EFA7-4A97-B003-62E38F34F4B8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11684-2CBE-3C9C-4D2A-69DE772B2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DABE2-77A2-3FDA-1B12-88797EEBC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712-CF05-453F-A89F-E18C1E02C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22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ADFD-8A49-DD60-3D88-BCD93E04C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C9AAD2-A938-EDEE-AB40-9E8CC057FF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C5F0A-74C7-A595-50F3-C431FA474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F947-EFA7-4A97-B003-62E38F34F4B8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C52467-6005-3B96-D3B3-651783FFD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2DA42-6FBF-3BBD-7F9F-B7AB2EFDF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712-CF05-453F-A89F-E18C1E02C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11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9692F3-6339-8360-13D5-9011E262F1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71CE84-765F-1EF0-702F-E1ADBA215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4367F8-74A8-C945-DEBD-736685CF7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F947-EFA7-4A97-B003-62E38F34F4B8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3D591-A7C8-985F-C68D-B05328BE7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5D9AE3-65F1-28C3-F8B6-19AB06B60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712-CF05-453F-A89F-E18C1E02C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880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/>
          <p:nvPr/>
        </p:nvSpPr>
        <p:spPr>
          <a:xfrm>
            <a:off x="0" y="6444133"/>
            <a:ext cx="12192000" cy="414000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415600" y="327133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body" idx="1"/>
          </p:nvPr>
        </p:nvSpPr>
        <p:spPr>
          <a:xfrm>
            <a:off x="415600" y="1222651"/>
            <a:ext cx="11360800" cy="486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ldNum" idx="12"/>
          </p:nvPr>
        </p:nvSpPr>
        <p:spPr>
          <a:xfrm>
            <a:off x="11310277" y="63333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b="1">
                <a:solidFill>
                  <a:srgbClr val="FFFFFF"/>
                </a:solidFill>
              </a:defRPr>
            </a:lvl1pPr>
            <a:lvl2pPr lvl="1" rtl="0">
              <a:buNone/>
              <a:defRPr b="1">
                <a:solidFill>
                  <a:srgbClr val="FFFFFF"/>
                </a:solidFill>
              </a:defRPr>
            </a:lvl2pPr>
            <a:lvl3pPr lvl="2" rtl="0">
              <a:buNone/>
              <a:defRPr b="1">
                <a:solidFill>
                  <a:srgbClr val="FFFFFF"/>
                </a:solidFill>
              </a:defRPr>
            </a:lvl3pPr>
            <a:lvl4pPr lvl="3" rtl="0">
              <a:buNone/>
              <a:defRPr b="1">
                <a:solidFill>
                  <a:srgbClr val="FFFFFF"/>
                </a:solidFill>
              </a:defRPr>
            </a:lvl4pPr>
            <a:lvl5pPr lvl="4" rtl="0">
              <a:buNone/>
              <a:defRPr b="1">
                <a:solidFill>
                  <a:srgbClr val="FFFFFF"/>
                </a:solidFill>
              </a:defRPr>
            </a:lvl5pPr>
            <a:lvl6pPr lvl="5" rtl="0">
              <a:buNone/>
              <a:defRPr b="1">
                <a:solidFill>
                  <a:srgbClr val="FFFFFF"/>
                </a:solidFill>
              </a:defRPr>
            </a:lvl6pPr>
            <a:lvl7pPr lvl="6" rtl="0">
              <a:buNone/>
              <a:defRPr b="1">
                <a:solidFill>
                  <a:srgbClr val="FFFFFF"/>
                </a:solidFill>
              </a:defRPr>
            </a:lvl7pPr>
            <a:lvl8pPr lvl="7" rtl="0">
              <a:buNone/>
              <a:defRPr b="1">
                <a:solidFill>
                  <a:srgbClr val="FFFFFF"/>
                </a:solidFill>
              </a:defRPr>
            </a:lvl8pPr>
            <a:lvl9pPr lvl="8" rtl="0">
              <a:buNone/>
              <a:defRPr b="1">
                <a:solidFill>
                  <a:srgbClr val="FFFFFF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cxnSp>
        <p:nvCxnSpPr>
          <p:cNvPr id="69" name="Google Shape;69;p16"/>
          <p:cNvCxnSpPr/>
          <p:nvPr/>
        </p:nvCxnSpPr>
        <p:spPr>
          <a:xfrm>
            <a:off x="0" y="6393633"/>
            <a:ext cx="12192000" cy="0"/>
          </a:xfrm>
          <a:prstGeom prst="straightConnector1">
            <a:avLst/>
          </a:prstGeom>
          <a:noFill/>
          <a:ln w="19050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0" name="Google Shape;70;p16"/>
          <p:cNvCxnSpPr/>
          <p:nvPr/>
        </p:nvCxnSpPr>
        <p:spPr>
          <a:xfrm>
            <a:off x="433000" y="1090717"/>
            <a:ext cx="11326000" cy="800"/>
          </a:xfrm>
          <a:prstGeom prst="straightConnector1">
            <a:avLst/>
          </a:prstGeom>
          <a:noFill/>
          <a:ln w="19050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" name="Google Shape;71;p16"/>
          <p:cNvSpPr txBox="1">
            <a:spLocks noGrp="1"/>
          </p:cNvSpPr>
          <p:nvPr>
            <p:ph type="title" idx="2"/>
          </p:nvPr>
        </p:nvSpPr>
        <p:spPr>
          <a:xfrm>
            <a:off x="0" y="6363533"/>
            <a:ext cx="11326000" cy="46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1733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4592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832737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45004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2180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40860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371728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008127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38019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90182-32A5-988C-3C5E-53DCFFBD0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F61B8-8F21-F7BD-9DE7-A431B8084A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B8CB5-E10B-7EC7-EB80-1E76AF454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F947-EFA7-4A97-B003-62E38F34F4B8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4B38C6-5F51-DF27-7DBE-62A4CE34D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AE424-91C4-A8C9-9B60-8F9351F66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712-CF05-453F-A89F-E18C1E02C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5173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370183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424018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777504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519846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67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67"/>
            </a:lvl1pPr>
            <a:lvl2pPr marL="1219170" lvl="1" indent="-423323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467"/>
            </a:lvl2pPr>
            <a:lvl3pPr marL="1828754" lvl="2" indent="-423323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467"/>
            </a:lvl3pPr>
            <a:lvl4pPr marL="2438339" lvl="3" indent="-423323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67"/>
            </a:lvl4pPr>
            <a:lvl5pPr marL="3047924" lvl="4" indent="-423323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467"/>
            </a:lvl5pPr>
            <a:lvl6pPr marL="3657509" lvl="5" indent="-423323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467"/>
            </a:lvl6pPr>
            <a:lvl7pPr marL="4267093" lvl="6" indent="-423323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67"/>
            </a:lvl7pPr>
            <a:lvl8pPr marL="4876678" lvl="7" indent="-423323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467"/>
            </a:lvl8pPr>
            <a:lvl9pPr marL="5486263" lvl="8" indent="-423323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 sz="1467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lvl="0" indent="0" algn="r">
              <a:spcBef>
                <a:spcPts val="0"/>
              </a:spcBef>
              <a:buNone/>
              <a:defRPr sz="1467"/>
            </a:lvl1pPr>
            <a:lvl2pPr marL="0" lvl="1" indent="0" algn="r">
              <a:spcBef>
                <a:spcPts val="0"/>
              </a:spcBef>
              <a:buNone/>
              <a:defRPr sz="1467"/>
            </a:lvl2pPr>
            <a:lvl3pPr marL="0" lvl="2" indent="0" algn="r">
              <a:spcBef>
                <a:spcPts val="0"/>
              </a:spcBef>
              <a:buNone/>
              <a:defRPr sz="1467"/>
            </a:lvl3pPr>
            <a:lvl4pPr marL="0" lvl="3" indent="0" algn="r">
              <a:spcBef>
                <a:spcPts val="0"/>
              </a:spcBef>
              <a:buNone/>
              <a:defRPr sz="1467"/>
            </a:lvl4pPr>
            <a:lvl5pPr marL="0" lvl="4" indent="0" algn="r">
              <a:spcBef>
                <a:spcPts val="0"/>
              </a:spcBef>
              <a:buNone/>
              <a:defRPr sz="1467"/>
            </a:lvl5pPr>
            <a:lvl6pPr marL="0" lvl="5" indent="0" algn="r">
              <a:spcBef>
                <a:spcPts val="0"/>
              </a:spcBef>
              <a:buNone/>
              <a:defRPr sz="1467"/>
            </a:lvl6pPr>
            <a:lvl7pPr marL="0" lvl="6" indent="0" algn="r">
              <a:spcBef>
                <a:spcPts val="0"/>
              </a:spcBef>
              <a:buNone/>
              <a:defRPr sz="1467"/>
            </a:lvl7pPr>
            <a:lvl8pPr marL="0" lvl="7" indent="0" algn="r">
              <a:spcBef>
                <a:spcPts val="0"/>
              </a:spcBef>
              <a:buNone/>
              <a:defRPr sz="1467"/>
            </a:lvl8pPr>
            <a:lvl9pPr marL="0" lvl="8" indent="0" algn="r">
              <a:spcBef>
                <a:spcPts val="0"/>
              </a:spcBef>
              <a:buNone/>
              <a:defRPr sz="1467"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24142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1E84B-7506-0B99-8624-F402E790E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7F7C1F-8D92-ACD5-08E7-67D6CC224A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26642F-F65D-359A-386C-9775808D4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F947-EFA7-4A97-B003-62E38F34F4B8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AFA8A-EA34-025C-AC3A-E5BAAAFAA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5E929-4C8F-DB97-F47D-9E5A88EC4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712-CF05-453F-A89F-E18C1E02C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453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B755A-E22F-83FB-6865-B48426FF7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5B679-F615-1D62-C024-3BEA76F136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3BA1A3-55A9-AC50-C022-19600DE79D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0B1246-603F-E4CC-E470-41C539ACF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F947-EFA7-4A97-B003-62E38F34F4B8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44273B-9C9D-7604-BCA0-9BCDD2EF8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69386D-B14B-235F-23B6-54FD86B9D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712-CF05-453F-A89F-E18C1E02C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93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E01CA-B4A7-566C-364F-3B03BEC9C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5F790A-3C5A-6D77-7CA1-E4280D9608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1C0274-684D-2C2A-3956-F4206BD48B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B00A58-C59B-94F4-2111-914477703F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77708B-595F-949B-0D72-5F02B8568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760D58-6721-C6B7-81B9-B20F023F5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F947-EFA7-4A97-B003-62E38F34F4B8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42B500-32EE-0D06-57F3-F50BF1BC3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A93BCF-A3BA-971C-64D5-BCD271AEF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712-CF05-453F-A89F-E18C1E02C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653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D893C-8A9C-6B20-EB03-E719574EB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9F5680-B7D9-4C19-B5E9-5AA9CF7DE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F947-EFA7-4A97-B003-62E38F34F4B8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403AEA-049C-C485-E8A8-92290CA54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23E858-EB83-61D1-032F-31A25FA37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712-CF05-453F-A89F-E18C1E02C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40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0AED9B-CE95-97E0-82A1-CF4FF670C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F947-EFA7-4A97-B003-62E38F34F4B8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780E4B-54CC-939C-6939-A1DBBBEC3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E22FB-8C51-2172-6CD6-82C1943F1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712-CF05-453F-A89F-E18C1E02C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43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AA26F-6BCD-6AA2-A00C-949B1672D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DEB00-60A8-F606-D0B2-75F3A4E3F0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1C4CEC-E89E-1FED-843D-A4C85EB8C5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A798D6-E158-0217-A11C-23E1921B5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F947-EFA7-4A97-B003-62E38F34F4B8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C156E9-AA52-7E4E-B327-9D9C14F3B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0AB29C-65CF-03B6-689F-36A60900C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712-CF05-453F-A89F-E18C1E02C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61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2AD20-11C3-30D5-E43C-B1C51BAB1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A01923-57F4-1A7E-CBA5-FA14C69032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CD5391-16EA-F539-5AD6-0B9E842A7E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59C1C9-FEE3-9097-033B-626FC200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F947-EFA7-4A97-B003-62E38F34F4B8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A38387-512F-DE33-24B9-72A8A81CE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56A810-1455-E9B9-E6EF-CFD98BCD3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712-CF05-453F-A89F-E18C1E02C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31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F701BF-4435-7B0C-6102-71ADD7D44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8DC425-C7B7-07B0-5659-34A1F5449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00706-08A1-B3A3-1F4F-C19CE0F114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9AF947-EFA7-4A97-B003-62E38F34F4B8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1D73C-226E-A6B6-B629-8159566FF2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1CF32-B0CD-E194-C00F-DF4D671C8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5E0712-CF05-453F-A89F-E18C1E02C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39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8712628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239_CD0CBD8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7D489-07F2-A0BE-361A-5BEA04581D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Discussion</a:t>
            </a:r>
            <a:r>
              <a:rPr lang="de-DE" dirty="0"/>
              <a:t> -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a </a:t>
            </a:r>
            <a:r>
              <a:rPr lang="de-DE" dirty="0" err="1"/>
              <a:t>future</a:t>
            </a:r>
            <a:r>
              <a:rPr lang="de-DE" dirty="0"/>
              <a:t> AFT </a:t>
            </a:r>
            <a:r>
              <a:rPr lang="de-DE" dirty="0" err="1"/>
              <a:t>tool</a:t>
            </a:r>
            <a:r>
              <a:rPr lang="de-DE" dirty="0"/>
              <a:t> </a:t>
            </a:r>
            <a:r>
              <a:rPr lang="de-DE" dirty="0" err="1"/>
              <a:t>look</a:t>
            </a:r>
            <a:r>
              <a:rPr lang="de-DE"/>
              <a:t> like?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A11C75-24BD-F03E-1581-9454B2C1B7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L. Felsberger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936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1B70E2B9-FCEB-E749-A27D-A17C73A41D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2726" y="6356352"/>
            <a:ext cx="95684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RAWG Oct. 23rd, 2024, Outcome and Recommendations of AFT Survey, Lukas Felsberger</a:t>
            </a:r>
            <a:endParaRPr lang="en-US" dirty="0"/>
          </a:p>
        </p:txBody>
      </p:sp>
      <p:sp>
        <p:nvSpPr>
          <p:cNvPr id="26" name="Slide Number Placeholder 6">
            <a:extLst>
              <a:ext uri="{FF2B5EF4-FFF2-40B4-BE49-F238E27FC236}">
                <a16:creationId xmlns:a16="http://schemas.microsoft.com/office/drawing/2014/main" id="{5882B546-F5CB-10FC-960D-7EFB9B7232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1A9E147-03DD-F89E-2002-E1022CDA5B6D}"/>
              </a:ext>
            </a:extLst>
          </p:cNvPr>
          <p:cNvGrpSpPr/>
          <p:nvPr/>
        </p:nvGrpSpPr>
        <p:grpSpPr>
          <a:xfrm>
            <a:off x="4037846" y="1261701"/>
            <a:ext cx="7995487" cy="4954931"/>
            <a:chOff x="3298456" y="1261701"/>
            <a:chExt cx="8734877" cy="4954931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2784A607-3370-9495-A8C4-50752D1ED242}"/>
                </a:ext>
              </a:extLst>
            </p:cNvPr>
            <p:cNvSpPr/>
            <p:nvPr/>
          </p:nvSpPr>
          <p:spPr>
            <a:xfrm>
              <a:off x="8070929" y="1261701"/>
              <a:ext cx="3962404" cy="970271"/>
            </a:xfrm>
            <a:prstGeom prst="roundRect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r>
                <a:rPr lang="en-US" dirty="0"/>
                <a:t>AFT tool</a:t>
              </a:r>
            </a:p>
            <a:p>
              <a:endParaRPr lang="en-US" dirty="0"/>
            </a:p>
            <a:p>
              <a:endParaRPr lang="en-US" dirty="0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C63E5D27-9978-E02F-E722-0219FCE41D94}"/>
                </a:ext>
              </a:extLst>
            </p:cNvPr>
            <p:cNvSpPr/>
            <p:nvPr/>
          </p:nvSpPr>
          <p:spPr>
            <a:xfrm>
              <a:off x="3675952" y="1261701"/>
              <a:ext cx="2835819" cy="4548470"/>
            </a:xfrm>
            <a:prstGeom prst="roundRect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endParaRPr lang="en-US" dirty="0"/>
            </a:p>
            <a:p>
              <a:endParaRPr lang="en-US" dirty="0"/>
            </a:p>
            <a:p>
              <a:r>
                <a:rPr lang="en-US" dirty="0"/>
                <a:t>Accelerators</a:t>
              </a:r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13FD64B-01A4-D02D-B106-BCB10AB87486}"/>
                </a:ext>
              </a:extLst>
            </p:cNvPr>
            <p:cNvSpPr/>
            <p:nvPr/>
          </p:nvSpPr>
          <p:spPr>
            <a:xfrm>
              <a:off x="9753369" y="2910547"/>
              <a:ext cx="2231057" cy="2899624"/>
            </a:xfrm>
            <a:prstGeom prst="roundRect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t"/>
            <a:lstStyle/>
            <a:p>
              <a:pPr algn="r"/>
              <a:r>
                <a:rPr lang="en-US" sz="1400" dirty="0"/>
                <a:t>EAM /</a:t>
              </a:r>
              <a:br>
                <a:rPr lang="en-US" sz="1400" dirty="0"/>
              </a:br>
              <a:r>
                <a:rPr lang="en-US" sz="1400" dirty="0"/>
                <a:t>eqp. </a:t>
              </a:r>
            </a:p>
            <a:p>
              <a:pPr algn="r"/>
              <a:r>
                <a:rPr lang="en-US" sz="1400" dirty="0"/>
                <a:t>tracking</a:t>
              </a:r>
            </a:p>
            <a:p>
              <a:pPr algn="r"/>
              <a:endParaRPr lang="en-US" sz="1400" dirty="0"/>
            </a:p>
            <a:p>
              <a:pPr algn="r"/>
              <a:endParaRPr lang="en-US" sz="1400" dirty="0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2AB64469-52F4-DC0A-9736-53D60079B9DF}"/>
                </a:ext>
              </a:extLst>
            </p:cNvPr>
            <p:cNvSpPr/>
            <p:nvPr/>
          </p:nvSpPr>
          <p:spPr>
            <a:xfrm>
              <a:off x="6722264" y="2910547"/>
              <a:ext cx="2753935" cy="2899624"/>
            </a:xfrm>
            <a:prstGeom prst="roundRect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t"/>
            <a:lstStyle/>
            <a:p>
              <a:r>
                <a:rPr lang="en-US" sz="1600" dirty="0" err="1"/>
                <a:t>AutoAFT</a:t>
              </a:r>
              <a:r>
                <a:rPr lang="en-US" sz="1600" dirty="0"/>
                <a:t>/</a:t>
              </a:r>
              <a:br>
                <a:rPr lang="en-US" sz="1600" dirty="0"/>
              </a:br>
              <a:r>
                <a:rPr lang="en-US" sz="1600" dirty="0"/>
                <a:t>EPA WP8</a:t>
              </a:r>
            </a:p>
            <a:p>
              <a:endParaRPr lang="en-US" sz="1600" dirty="0"/>
            </a:p>
            <a:p>
              <a:endParaRPr lang="en-US" sz="1600" dirty="0"/>
            </a:p>
            <a:p>
              <a:endParaRPr lang="en-US" sz="1600" dirty="0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96D1AC7-322F-EF76-359B-143E45150291}"/>
                </a:ext>
              </a:extLst>
            </p:cNvPr>
            <p:cNvSpPr/>
            <p:nvPr/>
          </p:nvSpPr>
          <p:spPr>
            <a:xfrm>
              <a:off x="4080165" y="2333167"/>
              <a:ext cx="1920575" cy="681008"/>
            </a:xfrm>
            <a:prstGeom prst="roundRect">
              <a:avLst/>
            </a:prstGeom>
            <a:solidFill>
              <a:schemeClr val="dk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Beam parameters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868E8522-DD86-BF05-A604-7E1BB5B7A16E}"/>
                </a:ext>
              </a:extLst>
            </p:cNvPr>
            <p:cNvSpPr/>
            <p:nvPr/>
          </p:nvSpPr>
          <p:spPr>
            <a:xfrm>
              <a:off x="4085469" y="3600747"/>
              <a:ext cx="1920576" cy="788771"/>
            </a:xfrm>
            <a:prstGeom prst="roundRect">
              <a:avLst/>
            </a:prstGeom>
            <a:solidFill>
              <a:schemeClr val="dk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Controls/ interlock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0936E5D-E86C-6DA3-3649-DFD26CA3F448}"/>
                </a:ext>
              </a:extLst>
            </p:cNvPr>
            <p:cNvSpPr/>
            <p:nvPr/>
          </p:nvSpPr>
          <p:spPr>
            <a:xfrm>
              <a:off x="4166294" y="5177390"/>
              <a:ext cx="1834446" cy="303116"/>
            </a:xfrm>
            <a:prstGeom prst="roundRect">
              <a:avLst/>
            </a:prstGeom>
            <a:solidFill>
              <a:schemeClr val="dk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Equipment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7B1A5F56-85CF-99CF-25E9-22B1DD41A833}"/>
                </a:ext>
              </a:extLst>
            </p:cNvPr>
            <p:cNvSpPr/>
            <p:nvPr/>
          </p:nvSpPr>
          <p:spPr>
            <a:xfrm>
              <a:off x="6954874" y="4856250"/>
              <a:ext cx="2275619" cy="303116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WP8 APIs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DEF3520-380D-47C6-4E78-913BFE531984}"/>
                </a:ext>
              </a:extLst>
            </p:cNvPr>
            <p:cNvSpPr/>
            <p:nvPr/>
          </p:nvSpPr>
          <p:spPr>
            <a:xfrm>
              <a:off x="6954872" y="4230871"/>
              <a:ext cx="2275619" cy="303116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Auto-diagnose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246E2FF1-13FB-5992-4CF7-DEAC54FE5D67}"/>
                </a:ext>
              </a:extLst>
            </p:cNvPr>
            <p:cNvSpPr/>
            <p:nvPr/>
          </p:nvSpPr>
          <p:spPr>
            <a:xfrm>
              <a:off x="6954873" y="4546377"/>
              <a:ext cx="2275619" cy="303116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Auto-config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6E047777-ED8C-8E70-0DBB-82FABFF225C0}"/>
                </a:ext>
              </a:extLst>
            </p:cNvPr>
            <p:cNvSpPr/>
            <p:nvPr/>
          </p:nvSpPr>
          <p:spPr>
            <a:xfrm>
              <a:off x="9706687" y="1681622"/>
              <a:ext cx="2168638" cy="303116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AFT GUI &amp; DB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97E167E-5BC0-4F6B-97E1-6035D7277E1E}"/>
                </a:ext>
              </a:extLst>
            </p:cNvPr>
            <p:cNvSpPr/>
            <p:nvPr/>
          </p:nvSpPr>
          <p:spPr>
            <a:xfrm>
              <a:off x="8614368" y="2080415"/>
              <a:ext cx="3260957" cy="303116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Automatic Fault Recording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2C5E8FEF-23B2-9310-EEAD-63848871426E}"/>
                </a:ext>
              </a:extLst>
            </p:cNvPr>
            <p:cNvSpPr/>
            <p:nvPr/>
          </p:nvSpPr>
          <p:spPr>
            <a:xfrm>
              <a:off x="8614368" y="1670487"/>
              <a:ext cx="981200" cy="314251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APIs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17A460B1-64C7-47D3-661E-FD2B4C320398}"/>
                </a:ext>
              </a:extLst>
            </p:cNvPr>
            <p:cNvSpPr/>
            <p:nvPr/>
          </p:nvSpPr>
          <p:spPr>
            <a:xfrm>
              <a:off x="4574722" y="1525572"/>
              <a:ext cx="3676906" cy="440598"/>
            </a:xfrm>
            <a:prstGeom prst="roundRect">
              <a:avLst/>
            </a:prstGeom>
            <a:solidFill>
              <a:schemeClr val="dk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CCC / Operators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5C55BDE8-69F8-4BBA-7957-EBC4097DE127}"/>
                </a:ext>
              </a:extLst>
            </p:cNvPr>
            <p:cNvSpPr/>
            <p:nvPr/>
          </p:nvSpPr>
          <p:spPr>
            <a:xfrm>
              <a:off x="9927347" y="3843574"/>
              <a:ext cx="1880281" cy="303116"/>
            </a:xfrm>
            <a:prstGeom prst="roundRect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Logbook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06C8011D-1557-0841-6AE9-E52A0F658681}"/>
                </a:ext>
              </a:extLst>
            </p:cNvPr>
            <p:cNvSpPr/>
            <p:nvPr/>
          </p:nvSpPr>
          <p:spPr>
            <a:xfrm>
              <a:off x="9972285" y="5209579"/>
              <a:ext cx="1880282" cy="303116"/>
            </a:xfrm>
            <a:prstGeom prst="roundRect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Work orders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AFD82056-28CC-D966-DD7B-36078B31C9B1}"/>
                </a:ext>
              </a:extLst>
            </p:cNvPr>
            <p:cNvSpPr/>
            <p:nvPr/>
          </p:nvSpPr>
          <p:spPr>
            <a:xfrm>
              <a:off x="9972285" y="4310840"/>
              <a:ext cx="1880281" cy="740415"/>
            </a:xfrm>
            <a:prstGeom prst="roundRect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Asset data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49BE9EB6-FEC2-80BF-F665-4CC921743152}"/>
                </a:ext>
              </a:extLst>
            </p:cNvPr>
            <p:cNvSpPr/>
            <p:nvPr/>
          </p:nvSpPr>
          <p:spPr>
            <a:xfrm>
              <a:off x="6961421" y="5177390"/>
              <a:ext cx="2275619" cy="303116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Logging/IoT</a:t>
              </a:r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1A9EEE2C-4288-5FA4-7D7C-9A84BC4AA671}"/>
                </a:ext>
              </a:extLst>
            </p:cNvPr>
            <p:cNvCxnSpPr>
              <a:stCxn id="8" idx="3"/>
              <a:endCxn id="25" idx="1"/>
            </p:cNvCxnSpPr>
            <p:nvPr/>
          </p:nvCxnSpPr>
          <p:spPr>
            <a:xfrm>
              <a:off x="6000740" y="5328948"/>
              <a:ext cx="960681" cy="0"/>
            </a:xfrm>
            <a:prstGeom prst="straightConnector1">
              <a:avLst/>
            </a:prstGeom>
            <a:ln w="57150"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or: Elbow 28">
              <a:extLst>
                <a:ext uri="{FF2B5EF4-FFF2-40B4-BE49-F238E27FC236}">
                  <a16:creationId xmlns:a16="http://schemas.microsoft.com/office/drawing/2014/main" id="{61011C30-2135-1513-252D-C86BF7D55E3E}"/>
                </a:ext>
              </a:extLst>
            </p:cNvPr>
            <p:cNvCxnSpPr>
              <a:cxnSpLocks/>
              <a:stCxn id="10" idx="3"/>
              <a:endCxn id="19" idx="1"/>
            </p:cNvCxnSpPr>
            <p:nvPr/>
          </p:nvCxnSpPr>
          <p:spPr>
            <a:xfrm>
              <a:off x="9230491" y="4382429"/>
              <a:ext cx="741794" cy="298619"/>
            </a:xfrm>
            <a:prstGeom prst="bentConnector3">
              <a:avLst/>
            </a:prstGeom>
            <a:ln w="57150"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or: Elbow 31">
              <a:extLst>
                <a:ext uri="{FF2B5EF4-FFF2-40B4-BE49-F238E27FC236}">
                  <a16:creationId xmlns:a16="http://schemas.microsoft.com/office/drawing/2014/main" id="{15985326-CCA4-A3F7-F7A2-6FB6754422B3}"/>
                </a:ext>
              </a:extLst>
            </p:cNvPr>
            <p:cNvCxnSpPr>
              <a:cxnSpLocks/>
              <a:stCxn id="10" idx="0"/>
              <a:endCxn id="14" idx="2"/>
            </p:cNvCxnSpPr>
            <p:nvPr/>
          </p:nvCxnSpPr>
          <p:spPr>
            <a:xfrm rot="5400000" flipH="1" flipV="1">
              <a:off x="8245094" y="2231119"/>
              <a:ext cx="1847340" cy="2152165"/>
            </a:xfrm>
            <a:prstGeom prst="bentConnector3">
              <a:avLst>
                <a:gd name="adj1" fmla="val 80883"/>
              </a:avLst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or: Elbow 35">
              <a:extLst>
                <a:ext uri="{FF2B5EF4-FFF2-40B4-BE49-F238E27FC236}">
                  <a16:creationId xmlns:a16="http://schemas.microsoft.com/office/drawing/2014/main" id="{E1BC4483-551B-43B5-01CE-2E5B9C5DA53D}"/>
                </a:ext>
              </a:extLst>
            </p:cNvPr>
            <p:cNvCxnSpPr>
              <a:cxnSpLocks/>
              <a:stCxn id="10" idx="0"/>
              <a:endCxn id="16" idx="2"/>
            </p:cNvCxnSpPr>
            <p:nvPr/>
          </p:nvCxnSpPr>
          <p:spPr>
            <a:xfrm rot="16200000" flipV="1">
              <a:off x="6120579" y="2258767"/>
              <a:ext cx="2264701" cy="1679507"/>
            </a:xfrm>
            <a:prstGeom prst="bentConnector3">
              <a:avLst>
                <a:gd name="adj1" fmla="val 76891"/>
              </a:avLst>
            </a:prstGeom>
            <a:ln w="57150"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Arrow: Left-Right 44">
              <a:extLst>
                <a:ext uri="{FF2B5EF4-FFF2-40B4-BE49-F238E27FC236}">
                  <a16:creationId xmlns:a16="http://schemas.microsoft.com/office/drawing/2014/main" id="{10C4FA31-2CCB-3C54-AB50-81FA27EBC178}"/>
                </a:ext>
              </a:extLst>
            </p:cNvPr>
            <p:cNvSpPr/>
            <p:nvPr/>
          </p:nvSpPr>
          <p:spPr>
            <a:xfrm>
              <a:off x="3675951" y="5890144"/>
              <a:ext cx="8357381" cy="326488"/>
            </a:xfrm>
            <a:prstGeom prst="left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Physical/Operations				Virtual/Analysis</a:t>
              </a:r>
            </a:p>
          </p:txBody>
        </p:sp>
        <p:sp>
          <p:nvSpPr>
            <p:cNvPr id="46" name="Arrow: Left-Right 45">
              <a:extLst>
                <a:ext uri="{FF2B5EF4-FFF2-40B4-BE49-F238E27FC236}">
                  <a16:creationId xmlns:a16="http://schemas.microsoft.com/office/drawing/2014/main" id="{2B5C829B-DE7E-DF03-5DCE-F00BBBAB35DD}"/>
                </a:ext>
              </a:extLst>
            </p:cNvPr>
            <p:cNvSpPr/>
            <p:nvPr/>
          </p:nvSpPr>
          <p:spPr>
            <a:xfrm rot="16200000">
              <a:off x="1187465" y="3372692"/>
              <a:ext cx="4548470" cy="326488"/>
            </a:xfrm>
            <a:prstGeom prst="left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Equipment	Accelerator Complex</a:t>
              </a:r>
            </a:p>
          </p:txBody>
        </p:sp>
        <p:cxnSp>
          <p:nvCxnSpPr>
            <p:cNvPr id="57" name="Connector: Elbow 56">
              <a:extLst>
                <a:ext uri="{FF2B5EF4-FFF2-40B4-BE49-F238E27FC236}">
                  <a16:creationId xmlns:a16="http://schemas.microsoft.com/office/drawing/2014/main" id="{2917CCA4-9E3B-EC58-D0CC-0EFBE0BE1527}"/>
                </a:ext>
              </a:extLst>
            </p:cNvPr>
            <p:cNvCxnSpPr>
              <a:cxnSpLocks/>
              <a:stCxn id="7" idx="3"/>
              <a:endCxn id="9" idx="1"/>
            </p:cNvCxnSpPr>
            <p:nvPr/>
          </p:nvCxnSpPr>
          <p:spPr>
            <a:xfrm>
              <a:off x="6006045" y="3995133"/>
              <a:ext cx="948829" cy="1012675"/>
            </a:xfrm>
            <a:prstGeom prst="bentConnector3">
              <a:avLst>
                <a:gd name="adj1" fmla="val 61532"/>
              </a:avLst>
            </a:prstGeom>
            <a:ln w="57150"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or: Elbow 62">
              <a:extLst>
                <a:ext uri="{FF2B5EF4-FFF2-40B4-BE49-F238E27FC236}">
                  <a16:creationId xmlns:a16="http://schemas.microsoft.com/office/drawing/2014/main" id="{73BD3279-4B87-4C19-EE91-535193E18812}"/>
                </a:ext>
              </a:extLst>
            </p:cNvPr>
            <p:cNvCxnSpPr>
              <a:cxnSpLocks/>
              <a:stCxn id="7" idx="3"/>
              <a:endCxn id="14" idx="1"/>
            </p:cNvCxnSpPr>
            <p:nvPr/>
          </p:nvCxnSpPr>
          <p:spPr>
            <a:xfrm flipV="1">
              <a:off x="6006045" y="2231973"/>
              <a:ext cx="2608323" cy="1763160"/>
            </a:xfrm>
            <a:prstGeom prst="bentConnector3">
              <a:avLst>
                <a:gd name="adj1" fmla="val 22434"/>
              </a:avLst>
            </a:prstGeom>
            <a:ln w="57150"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or: Elbow 67">
              <a:extLst>
                <a:ext uri="{FF2B5EF4-FFF2-40B4-BE49-F238E27FC236}">
                  <a16:creationId xmlns:a16="http://schemas.microsoft.com/office/drawing/2014/main" id="{18D316E8-6AA6-AC2B-0325-B66F65A9661E}"/>
                </a:ext>
              </a:extLst>
            </p:cNvPr>
            <p:cNvCxnSpPr>
              <a:stCxn id="14" idx="2"/>
              <a:endCxn id="17" idx="0"/>
            </p:cNvCxnSpPr>
            <p:nvPr/>
          </p:nvCxnSpPr>
          <p:spPr>
            <a:xfrm rot="16200000" flipH="1">
              <a:off x="9826146" y="2802231"/>
              <a:ext cx="1460043" cy="622641"/>
            </a:xfrm>
            <a:prstGeom prst="bentConnector3">
              <a:avLst/>
            </a:prstGeom>
            <a:ln w="57150"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Connector: Elbow 2">
              <a:extLst>
                <a:ext uri="{FF2B5EF4-FFF2-40B4-BE49-F238E27FC236}">
                  <a16:creationId xmlns:a16="http://schemas.microsoft.com/office/drawing/2014/main" id="{9F5D5CB3-2345-B016-9FE2-B94D49916933}"/>
                </a:ext>
              </a:extLst>
            </p:cNvPr>
            <p:cNvCxnSpPr>
              <a:cxnSpLocks/>
              <a:stCxn id="6" idx="3"/>
              <a:endCxn id="9" idx="1"/>
            </p:cNvCxnSpPr>
            <p:nvPr/>
          </p:nvCxnSpPr>
          <p:spPr>
            <a:xfrm>
              <a:off x="6000740" y="2673671"/>
              <a:ext cx="954134" cy="2334137"/>
            </a:xfrm>
            <a:prstGeom prst="bentConnector3">
              <a:avLst>
                <a:gd name="adj1" fmla="val 62322"/>
              </a:avLst>
            </a:prstGeom>
            <a:ln w="57150"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itle 1">
            <a:extLst>
              <a:ext uri="{FF2B5EF4-FFF2-40B4-BE49-F238E27FC236}">
                <a16:creationId xmlns:a16="http://schemas.microsoft.com/office/drawing/2014/main" id="{B9243AEF-323D-2EA6-3FBA-63AED6332DD7}"/>
              </a:ext>
            </a:extLst>
          </p:cNvPr>
          <p:cNvSpPr txBox="1">
            <a:spLocks/>
          </p:cNvSpPr>
          <p:nvPr/>
        </p:nvSpPr>
        <p:spPr>
          <a:xfrm>
            <a:off x="609600" y="274639"/>
            <a:ext cx="9956800" cy="1143000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AFT &amp; Automation - Recommendations</a:t>
            </a:r>
          </a:p>
        </p:txBody>
      </p:sp>
      <p:sp>
        <p:nvSpPr>
          <p:cNvPr id="33" name="Content Placeholder 4">
            <a:extLst>
              <a:ext uri="{FF2B5EF4-FFF2-40B4-BE49-F238E27FC236}">
                <a16:creationId xmlns:a16="http://schemas.microsoft.com/office/drawing/2014/main" id="{9B8F0C51-7B96-1D8E-5043-CAECA3C3C433}"/>
              </a:ext>
            </a:extLst>
          </p:cNvPr>
          <p:cNvSpPr txBox="1">
            <a:spLocks/>
          </p:cNvSpPr>
          <p:nvPr/>
        </p:nvSpPr>
        <p:spPr>
          <a:xfrm>
            <a:off x="407989" y="1173018"/>
            <a:ext cx="3528144" cy="50277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Improved automated fault diagnosis and prognosis requires collaboration between equipment, OP, controls &amp; interlocks experts 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Can reduce downtime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Fault recording can be improved as consequence</a:t>
            </a:r>
          </a:p>
          <a:p>
            <a:r>
              <a:rPr lang="de-DE" sz="1600" dirty="0">
                <a:sym typeface="Wingdings" panose="05000000000000000000" pitchFamily="2" charset="2"/>
              </a:rPr>
              <a:t></a:t>
            </a:r>
            <a:r>
              <a:rPr lang="de-DE" sz="1600" u="sng" dirty="0" err="1"/>
              <a:t>Recommendation</a:t>
            </a:r>
            <a:r>
              <a:rPr lang="de-DE" sz="16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Generally: clarify required information exchange &amp; roles for developing and maintaining diagnostic agents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/>
              <a:t>For</a:t>
            </a:r>
            <a:r>
              <a:rPr lang="de-DE" sz="1600" dirty="0"/>
              <a:t> AFT </a:t>
            </a:r>
            <a:r>
              <a:rPr lang="de-DE" sz="1600" dirty="0" err="1"/>
              <a:t>tool</a:t>
            </a:r>
            <a:r>
              <a:rPr lang="de-DE" sz="1600" dirty="0"/>
              <a:t>: </a:t>
            </a:r>
            <a:r>
              <a:rPr lang="de-DE" sz="1600" dirty="0" err="1"/>
              <a:t>Extend</a:t>
            </a:r>
            <a:r>
              <a:rPr lang="de-DE" sz="1600" dirty="0"/>
              <a:t> APIs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/>
          </a:p>
          <a:p>
            <a:pPr lvl="1"/>
            <a:endParaRPr lang="en-GB" sz="1400" dirty="0"/>
          </a:p>
          <a:p>
            <a:endParaRPr lang="en-US" sz="1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EA5CE48-2042-A14F-0F7D-550F71F16B0E}"/>
              </a:ext>
            </a:extLst>
          </p:cNvPr>
          <p:cNvSpPr txBox="1"/>
          <p:nvPr/>
        </p:nvSpPr>
        <p:spPr>
          <a:xfrm>
            <a:off x="4952345" y="866264"/>
            <a:ext cx="5915143" cy="2769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de-DE" sz="1200" dirty="0" err="1"/>
              <a:t>Example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required</a:t>
            </a:r>
            <a:r>
              <a:rPr lang="de-DE" sz="1200" dirty="0"/>
              <a:t> </a:t>
            </a:r>
            <a:r>
              <a:rPr lang="de-DE" sz="1200" dirty="0" err="1"/>
              <a:t>information</a:t>
            </a:r>
            <a:r>
              <a:rPr lang="de-DE" sz="1200" dirty="0"/>
              <a:t> </a:t>
            </a:r>
            <a:r>
              <a:rPr lang="de-DE" sz="1200" dirty="0" err="1"/>
              <a:t>flow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automated</a:t>
            </a:r>
            <a:r>
              <a:rPr lang="de-DE" sz="1200" dirty="0"/>
              <a:t> fault </a:t>
            </a:r>
            <a:r>
              <a:rPr lang="de-DE" sz="1200" dirty="0" err="1"/>
              <a:t>recording</a:t>
            </a:r>
            <a:r>
              <a:rPr lang="de-DE" sz="1200" dirty="0"/>
              <a:t> &amp; </a:t>
            </a:r>
            <a:r>
              <a:rPr lang="de-DE" sz="1200" dirty="0" err="1"/>
              <a:t>diagnosis</a:t>
            </a:r>
            <a:r>
              <a:rPr lang="de-DE" sz="12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44016423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0"/>
          <p:cNvSpPr/>
          <p:nvPr/>
        </p:nvSpPr>
        <p:spPr>
          <a:xfrm>
            <a:off x="42033" y="1880200"/>
            <a:ext cx="2968776" cy="3573936"/>
          </a:xfrm>
          <a:prstGeom prst="irregularSeal2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6" name="Google Shape;336;p40"/>
          <p:cNvSpPr/>
          <p:nvPr/>
        </p:nvSpPr>
        <p:spPr>
          <a:xfrm>
            <a:off x="8620867" y="1497100"/>
            <a:ext cx="3498768" cy="4693104"/>
          </a:xfrm>
          <a:prstGeom prst="cloud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7" name="Google Shape;337;p40"/>
          <p:cNvSpPr txBox="1">
            <a:spLocks noGrp="1"/>
          </p:cNvSpPr>
          <p:nvPr>
            <p:ph type="title"/>
          </p:nvPr>
        </p:nvSpPr>
        <p:spPr>
          <a:xfrm>
            <a:off x="415600" y="327133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en"/>
              <a:t>Fault Prognostics - Future vision</a:t>
            </a:r>
            <a:endParaRPr/>
          </a:p>
        </p:txBody>
      </p:sp>
      <p:sp>
        <p:nvSpPr>
          <p:cNvPr id="338" name="Google Shape;338;p40"/>
          <p:cNvSpPr txBox="1"/>
          <p:nvPr/>
        </p:nvSpPr>
        <p:spPr>
          <a:xfrm>
            <a:off x="0" y="6427133"/>
            <a:ext cx="9053600" cy="3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733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7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endParaRPr sz="17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9" name="Google Shape;339;p40"/>
          <p:cNvSpPr/>
          <p:nvPr/>
        </p:nvSpPr>
        <p:spPr>
          <a:xfrm>
            <a:off x="10493800" y="2660700"/>
            <a:ext cx="1010400" cy="4796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PostMortem</a:t>
            </a:r>
            <a:endParaRPr sz="9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0" name="Google Shape;340;p40"/>
          <p:cNvSpPr/>
          <p:nvPr/>
        </p:nvSpPr>
        <p:spPr>
          <a:xfrm>
            <a:off x="9221400" y="2613484"/>
            <a:ext cx="1010400" cy="4796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CCS</a:t>
            </a:r>
            <a:endParaRPr sz="9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1" name="Google Shape;341;p40"/>
          <p:cNvSpPr/>
          <p:nvPr/>
        </p:nvSpPr>
        <p:spPr>
          <a:xfrm>
            <a:off x="9865051" y="5091500"/>
            <a:ext cx="1010400" cy="4796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LAYOUT</a:t>
            </a:r>
            <a:endParaRPr sz="9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2" name="Google Shape;342;p40"/>
          <p:cNvSpPr/>
          <p:nvPr/>
        </p:nvSpPr>
        <p:spPr>
          <a:xfrm>
            <a:off x="9011567" y="3857900"/>
            <a:ext cx="1010400" cy="4796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FGC</a:t>
            </a:r>
            <a:endParaRPr sz="9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3" name="Google Shape;343;p40"/>
          <p:cNvSpPr/>
          <p:nvPr/>
        </p:nvSpPr>
        <p:spPr>
          <a:xfrm>
            <a:off x="9423467" y="3192151"/>
            <a:ext cx="1010400" cy="4796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NXCALS</a:t>
            </a:r>
            <a:endParaRPr sz="9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4" name="Google Shape;344;p40"/>
          <p:cNvSpPr/>
          <p:nvPr/>
        </p:nvSpPr>
        <p:spPr>
          <a:xfrm>
            <a:off x="10635967" y="3309433"/>
            <a:ext cx="1010400" cy="4796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CMW</a:t>
            </a:r>
            <a:endParaRPr sz="9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5" name="Google Shape;345;p40"/>
          <p:cNvSpPr/>
          <p:nvPr/>
        </p:nvSpPr>
        <p:spPr>
          <a:xfrm>
            <a:off x="10155567" y="3852484"/>
            <a:ext cx="1010400" cy="4796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LSA</a:t>
            </a:r>
            <a:endParaRPr sz="9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6" name="Google Shape;346;p40"/>
          <p:cNvSpPr/>
          <p:nvPr/>
        </p:nvSpPr>
        <p:spPr>
          <a:xfrm>
            <a:off x="10231800" y="4472000"/>
            <a:ext cx="1010400" cy="4796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EAM</a:t>
            </a:r>
            <a:endParaRPr sz="9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7" name="Google Shape;347;p40"/>
          <p:cNvSpPr/>
          <p:nvPr/>
        </p:nvSpPr>
        <p:spPr>
          <a:xfrm>
            <a:off x="9011567" y="4535633"/>
            <a:ext cx="1010400" cy="4796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AFT</a:t>
            </a:r>
            <a:endParaRPr sz="9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8" name="Google Shape;348;p40"/>
          <p:cNvSpPr/>
          <p:nvPr/>
        </p:nvSpPr>
        <p:spPr>
          <a:xfrm>
            <a:off x="3860467" y="2032700"/>
            <a:ext cx="3145600" cy="2862400"/>
          </a:xfrm>
          <a:prstGeom prst="rect">
            <a:avLst/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Data Processing Platform</a:t>
            </a:r>
            <a:endParaRPr sz="16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9" name="Google Shape;349;p40"/>
          <p:cNvSpPr/>
          <p:nvPr/>
        </p:nvSpPr>
        <p:spPr>
          <a:xfrm>
            <a:off x="1347033" y="2946200"/>
            <a:ext cx="1010400" cy="4796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GUIs</a:t>
            </a:r>
            <a:endParaRPr sz="9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0" name="Google Shape;350;p40"/>
          <p:cNvSpPr/>
          <p:nvPr/>
        </p:nvSpPr>
        <p:spPr>
          <a:xfrm>
            <a:off x="230567" y="3309417"/>
            <a:ext cx="1010400" cy="4796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Reset tools</a:t>
            </a:r>
            <a:endParaRPr sz="9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1" name="Google Shape;351;p40"/>
          <p:cNvSpPr/>
          <p:nvPr/>
        </p:nvSpPr>
        <p:spPr>
          <a:xfrm>
            <a:off x="1347033" y="3576417"/>
            <a:ext cx="1010400" cy="4796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Alerts</a:t>
            </a:r>
            <a:endParaRPr sz="9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2" name="Google Shape;352;p40"/>
          <p:cNvSpPr/>
          <p:nvPr/>
        </p:nvSpPr>
        <p:spPr>
          <a:xfrm>
            <a:off x="230567" y="3857884"/>
            <a:ext cx="1010400" cy="4796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933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Automations</a:t>
            </a:r>
            <a:endParaRPr sz="8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3" name="Google Shape;353;p40"/>
          <p:cNvSpPr/>
          <p:nvPr/>
        </p:nvSpPr>
        <p:spPr>
          <a:xfrm>
            <a:off x="2607300" y="3473567"/>
            <a:ext cx="1068000" cy="3372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4" name="Google Shape;354;p40"/>
          <p:cNvSpPr/>
          <p:nvPr/>
        </p:nvSpPr>
        <p:spPr>
          <a:xfrm>
            <a:off x="7892667" y="3380633"/>
            <a:ext cx="1068000" cy="3372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5" name="Google Shape;355;p40"/>
          <p:cNvSpPr/>
          <p:nvPr/>
        </p:nvSpPr>
        <p:spPr>
          <a:xfrm rot="-5400000">
            <a:off x="4002067" y="1899600"/>
            <a:ext cx="3678000" cy="3944400"/>
          </a:xfrm>
          <a:prstGeom prst="corner">
            <a:avLst>
              <a:gd name="adj1" fmla="val 21262"/>
              <a:gd name="adj2" fmla="val 212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6" name="Google Shape;356;p40"/>
          <p:cNvSpPr/>
          <p:nvPr/>
        </p:nvSpPr>
        <p:spPr>
          <a:xfrm>
            <a:off x="3860467" y="4205300"/>
            <a:ext cx="1010400" cy="6900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UCAP</a:t>
            </a:r>
            <a:endParaRPr sz="9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7" name="Google Shape;357;p40"/>
          <p:cNvSpPr/>
          <p:nvPr/>
        </p:nvSpPr>
        <p:spPr>
          <a:xfrm>
            <a:off x="5995667" y="4205300"/>
            <a:ext cx="1010400" cy="6900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AI</a:t>
            </a:r>
            <a:endParaRPr sz="9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8" name="Google Shape;358;p40"/>
          <p:cNvSpPr/>
          <p:nvPr/>
        </p:nvSpPr>
        <p:spPr>
          <a:xfrm>
            <a:off x="4928067" y="4205300"/>
            <a:ext cx="1010400" cy="6900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MLP</a:t>
            </a:r>
            <a:endParaRPr sz="933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9" name="Google Shape;359;p40"/>
          <p:cNvSpPr txBox="1"/>
          <p:nvPr/>
        </p:nvSpPr>
        <p:spPr>
          <a:xfrm>
            <a:off x="5105233" y="5015233"/>
            <a:ext cx="1572800" cy="5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1467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Common Data Extraction API</a:t>
            </a:r>
            <a:endParaRPr sz="1467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algn="ctr"/>
            <a:endParaRPr sz="24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60" name="Google Shape;360;p40"/>
          <p:cNvSpPr/>
          <p:nvPr/>
        </p:nvSpPr>
        <p:spPr>
          <a:xfrm>
            <a:off x="5197633" y="1272800"/>
            <a:ext cx="1388000" cy="9336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467">
                <a:latin typeface="Proxima Nova"/>
                <a:ea typeface="Proxima Nova"/>
                <a:cs typeface="Proxima Nova"/>
                <a:sym typeface="Proxima Nova"/>
              </a:rPr>
              <a:t>CTTB endorsed</a:t>
            </a:r>
            <a:endParaRPr sz="1467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61" name="Google Shape;361;p40"/>
          <p:cNvSpPr txBox="1">
            <a:spLocks noGrp="1"/>
          </p:cNvSpPr>
          <p:nvPr>
            <p:ph type="sldNum" idx="12"/>
          </p:nvPr>
        </p:nvSpPr>
        <p:spPr>
          <a:xfrm>
            <a:off x="11310277" y="63333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"/>
              <a:pPr/>
              <a:t>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6"/>
          <p:cNvSpPr/>
          <p:nvPr/>
        </p:nvSpPr>
        <p:spPr>
          <a:xfrm>
            <a:off x="7093500" y="2275933"/>
            <a:ext cx="3311600" cy="985200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52" name="Google Shape;252;p26"/>
          <p:cNvSpPr/>
          <p:nvPr/>
        </p:nvSpPr>
        <p:spPr>
          <a:xfrm>
            <a:off x="7093567" y="3249300"/>
            <a:ext cx="3311600" cy="24624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53" name="Google Shape;253;p26"/>
          <p:cNvSpPr/>
          <p:nvPr/>
        </p:nvSpPr>
        <p:spPr>
          <a:xfrm>
            <a:off x="7093567" y="1298333"/>
            <a:ext cx="3311600" cy="985200"/>
          </a:xfrm>
          <a:prstGeom prst="rect">
            <a:avLst/>
          </a:prstGeom>
          <a:solidFill>
            <a:srgbClr val="D9D2E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54" name="Google Shape;254;p26"/>
          <p:cNvSpPr/>
          <p:nvPr/>
        </p:nvSpPr>
        <p:spPr>
          <a:xfrm>
            <a:off x="636967" y="4948133"/>
            <a:ext cx="3434400" cy="763600"/>
          </a:xfrm>
          <a:prstGeom prst="rect">
            <a:avLst/>
          </a:prstGeom>
          <a:solidFill>
            <a:srgbClr val="D9D2E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55" name="Google Shape;255;p26"/>
          <p:cNvSpPr/>
          <p:nvPr/>
        </p:nvSpPr>
        <p:spPr>
          <a:xfrm>
            <a:off x="636967" y="3783467"/>
            <a:ext cx="3434400" cy="11876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56" name="Google Shape;256;p26"/>
          <p:cNvSpPr/>
          <p:nvPr/>
        </p:nvSpPr>
        <p:spPr>
          <a:xfrm>
            <a:off x="4069067" y="1298333"/>
            <a:ext cx="3024400" cy="4413600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57" name="Google Shape;257;p26"/>
          <p:cNvSpPr/>
          <p:nvPr/>
        </p:nvSpPr>
        <p:spPr>
          <a:xfrm>
            <a:off x="636967" y="2649033"/>
            <a:ext cx="3423200" cy="11496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58" name="Google Shape;258;p26"/>
          <p:cNvSpPr/>
          <p:nvPr/>
        </p:nvSpPr>
        <p:spPr>
          <a:xfrm>
            <a:off x="636967" y="1298333"/>
            <a:ext cx="3423200" cy="13508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59" name="Google Shape;259;p2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"/>
              <a:t>A digital thread for acc-models</a:t>
            </a:r>
            <a:endParaRPr/>
          </a:p>
        </p:txBody>
      </p:sp>
      <p:sp>
        <p:nvSpPr>
          <p:cNvPr id="260" name="Google Shape;260;p26"/>
          <p:cNvSpPr/>
          <p:nvPr/>
        </p:nvSpPr>
        <p:spPr>
          <a:xfrm>
            <a:off x="3131033" y="1376600"/>
            <a:ext cx="1572000" cy="694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LDB</a:t>
            </a: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61" name="Google Shape;261;p26"/>
          <p:cNvSpPr/>
          <p:nvPr/>
        </p:nvSpPr>
        <p:spPr>
          <a:xfrm>
            <a:off x="6375933" y="2777000"/>
            <a:ext cx="1691200" cy="694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acc-models</a:t>
            </a: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62" name="Google Shape;262;p26"/>
          <p:cNvSpPr/>
          <p:nvPr/>
        </p:nvSpPr>
        <p:spPr>
          <a:xfrm>
            <a:off x="3158367" y="2395433"/>
            <a:ext cx="1572000" cy="694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PLM</a:t>
            </a: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63" name="Google Shape;263;p26"/>
          <p:cNvSpPr/>
          <p:nvPr/>
        </p:nvSpPr>
        <p:spPr>
          <a:xfrm>
            <a:off x="3158367" y="3471400"/>
            <a:ext cx="1526400" cy="694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Infor EAM</a:t>
            </a: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64" name="Google Shape;264;p26"/>
          <p:cNvSpPr/>
          <p:nvPr/>
        </p:nvSpPr>
        <p:spPr>
          <a:xfrm>
            <a:off x="8408800" y="1376600"/>
            <a:ext cx="1716000" cy="694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Geode</a:t>
            </a: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65" name="Google Shape;265;p26"/>
          <p:cNvSpPr/>
          <p:nvPr/>
        </p:nvSpPr>
        <p:spPr>
          <a:xfrm>
            <a:off x="8408800" y="4948133"/>
            <a:ext cx="1716000" cy="694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LSA</a:t>
            </a: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cxnSp>
        <p:nvCxnSpPr>
          <p:cNvPr id="266" name="Google Shape;266;p26"/>
          <p:cNvCxnSpPr>
            <a:stCxn id="260" idx="3"/>
            <a:endCxn id="264" idx="1"/>
          </p:cNvCxnSpPr>
          <p:nvPr/>
        </p:nvCxnSpPr>
        <p:spPr>
          <a:xfrm>
            <a:off x="4703033" y="1723800"/>
            <a:ext cx="3705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267" name="Google Shape;267;p26"/>
          <p:cNvCxnSpPr>
            <a:stCxn id="260" idx="3"/>
            <a:endCxn id="261" idx="1"/>
          </p:cNvCxnSpPr>
          <p:nvPr/>
        </p:nvCxnSpPr>
        <p:spPr>
          <a:xfrm>
            <a:off x="4703033" y="1723800"/>
            <a:ext cx="1672800" cy="1400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68" name="Google Shape;268;p26"/>
          <p:cNvCxnSpPr>
            <a:stCxn id="269" idx="3"/>
            <a:endCxn id="261" idx="1"/>
          </p:cNvCxnSpPr>
          <p:nvPr/>
        </p:nvCxnSpPr>
        <p:spPr>
          <a:xfrm rot="10800000" flipH="1">
            <a:off x="4730367" y="3124067"/>
            <a:ext cx="1645600" cy="1736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70" name="Google Shape;270;p26"/>
          <p:cNvCxnSpPr>
            <a:stCxn id="262" idx="3"/>
            <a:endCxn id="261" idx="1"/>
          </p:cNvCxnSpPr>
          <p:nvPr/>
        </p:nvCxnSpPr>
        <p:spPr>
          <a:xfrm>
            <a:off x="4730367" y="2742633"/>
            <a:ext cx="1645600" cy="381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71" name="Google Shape;271;p26"/>
          <p:cNvCxnSpPr>
            <a:stCxn id="263" idx="3"/>
            <a:endCxn id="261" idx="1"/>
          </p:cNvCxnSpPr>
          <p:nvPr/>
        </p:nvCxnSpPr>
        <p:spPr>
          <a:xfrm rot="10800000" flipH="1">
            <a:off x="4684767" y="3124200"/>
            <a:ext cx="1691200" cy="694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9" name="Google Shape;269;p26"/>
          <p:cNvSpPr/>
          <p:nvPr/>
        </p:nvSpPr>
        <p:spPr>
          <a:xfrm>
            <a:off x="3203967" y="4512867"/>
            <a:ext cx="1526400" cy="694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Magnetic</a:t>
            </a: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algn="ctr" defTabSz="1219170">
              <a:buClr>
                <a:srgbClr val="000000"/>
              </a:buClr>
            </a:pPr>
            <a:r>
              <a:rPr lang="en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models</a:t>
            </a: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cxnSp>
        <p:nvCxnSpPr>
          <p:cNvPr id="272" name="Google Shape;272;p26"/>
          <p:cNvCxnSpPr>
            <a:stCxn id="261" idx="3"/>
            <a:endCxn id="264" idx="2"/>
          </p:cNvCxnSpPr>
          <p:nvPr/>
        </p:nvCxnSpPr>
        <p:spPr>
          <a:xfrm rot="10800000" flipH="1">
            <a:off x="8067133" y="2071000"/>
            <a:ext cx="1199600" cy="105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73" name="Google Shape;273;p26"/>
          <p:cNvCxnSpPr/>
          <p:nvPr/>
        </p:nvCxnSpPr>
        <p:spPr>
          <a:xfrm flipH="1">
            <a:off x="8079267" y="2061700"/>
            <a:ext cx="1478800" cy="1187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74" name="Google Shape;274;p26"/>
          <p:cNvSpPr txBox="1"/>
          <p:nvPr/>
        </p:nvSpPr>
        <p:spPr>
          <a:xfrm>
            <a:off x="758600" y="1481134"/>
            <a:ext cx="23032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2400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Configuration managers</a:t>
            </a:r>
            <a:endParaRPr sz="2400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75" name="Google Shape;275;p26"/>
          <p:cNvSpPr txBox="1"/>
          <p:nvPr/>
        </p:nvSpPr>
        <p:spPr>
          <a:xfrm>
            <a:off x="806433" y="2731234"/>
            <a:ext cx="17640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2400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Equipment owners</a:t>
            </a:r>
            <a:endParaRPr sz="2400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76" name="Google Shape;276;p26"/>
          <p:cNvSpPr txBox="1"/>
          <p:nvPr/>
        </p:nvSpPr>
        <p:spPr>
          <a:xfrm>
            <a:off x="5213984" y="4467401"/>
            <a:ext cx="17640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2400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Beam physicists</a:t>
            </a:r>
            <a:endParaRPr sz="2400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77" name="Google Shape;277;p26"/>
          <p:cNvSpPr txBox="1"/>
          <p:nvPr/>
        </p:nvSpPr>
        <p:spPr>
          <a:xfrm>
            <a:off x="758600" y="3880767"/>
            <a:ext cx="24360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2400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Magnetic measurements</a:t>
            </a:r>
            <a:endParaRPr sz="2400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78" name="Google Shape;278;p26"/>
          <p:cNvSpPr txBox="1"/>
          <p:nvPr/>
        </p:nvSpPr>
        <p:spPr>
          <a:xfrm>
            <a:off x="910333" y="5022118"/>
            <a:ext cx="18100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2400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Metrology</a:t>
            </a:r>
            <a:endParaRPr sz="2400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79" name="Google Shape;279;p26"/>
          <p:cNvSpPr txBox="1"/>
          <p:nvPr/>
        </p:nvSpPr>
        <p:spPr>
          <a:xfrm>
            <a:off x="5278067" y="1376600"/>
            <a:ext cx="2115600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1600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Survey references</a:t>
            </a:r>
            <a:endParaRPr sz="1600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cxnSp>
        <p:nvCxnSpPr>
          <p:cNvPr id="280" name="Google Shape;280;p26"/>
          <p:cNvCxnSpPr>
            <a:stCxn id="261" idx="2"/>
            <a:endCxn id="265" idx="0"/>
          </p:cNvCxnSpPr>
          <p:nvPr/>
        </p:nvCxnSpPr>
        <p:spPr>
          <a:xfrm>
            <a:off x="7221533" y="3471400"/>
            <a:ext cx="2045200" cy="1476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1" name="Google Shape;281;p26"/>
          <p:cNvSpPr txBox="1"/>
          <p:nvPr/>
        </p:nvSpPr>
        <p:spPr>
          <a:xfrm rot="2216833">
            <a:off x="7229438" y="3896434"/>
            <a:ext cx="2134161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1600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Settings</a:t>
            </a:r>
            <a:endParaRPr sz="1600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en" sz="1600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online models</a:t>
            </a:r>
            <a:endParaRPr sz="1600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82" name="Google Shape;282;p26"/>
          <p:cNvSpPr txBox="1"/>
          <p:nvPr/>
        </p:nvSpPr>
        <p:spPr>
          <a:xfrm rot="818060">
            <a:off x="4749151" y="2638036"/>
            <a:ext cx="2116029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1600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3D Models</a:t>
            </a:r>
            <a:endParaRPr sz="1600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83" name="Google Shape;283;p26"/>
          <p:cNvSpPr txBox="1"/>
          <p:nvPr/>
        </p:nvSpPr>
        <p:spPr>
          <a:xfrm>
            <a:off x="247100" y="5688801"/>
            <a:ext cx="10976400" cy="1108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1867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Today, each arrow represents an unstructured process driven by the needs of the users.</a:t>
            </a:r>
            <a:endParaRPr sz="1867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en" sz="1867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We ultimately miss structures in which data owners and users share responsibility and resources for ensuring data quality, checks, data flow and data lifetime.</a:t>
            </a:r>
            <a:endParaRPr sz="1867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84" name="Google Shape;284;p26"/>
          <p:cNvSpPr txBox="1"/>
          <p:nvPr/>
        </p:nvSpPr>
        <p:spPr>
          <a:xfrm rot="-1144082">
            <a:off x="4866913" y="3182813"/>
            <a:ext cx="915852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1600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Assets</a:t>
            </a:r>
            <a:endParaRPr sz="1600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85" name="Google Shape;285;p26"/>
          <p:cNvSpPr txBox="1"/>
          <p:nvPr/>
        </p:nvSpPr>
        <p:spPr>
          <a:xfrm rot="-2427437">
            <a:off x="7902235" y="2440925"/>
            <a:ext cx="93206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1600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Checks</a:t>
            </a:r>
            <a:endParaRPr sz="1600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86" name="Google Shape;286;p26"/>
          <p:cNvSpPr txBox="1"/>
          <p:nvPr/>
        </p:nvSpPr>
        <p:spPr>
          <a:xfrm rot="-2385256">
            <a:off x="8167736" y="2333232"/>
            <a:ext cx="2116041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1600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Measurements</a:t>
            </a:r>
            <a:endParaRPr sz="1600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87" name="Google Shape;287;p26"/>
          <p:cNvSpPr/>
          <p:nvPr/>
        </p:nvSpPr>
        <p:spPr>
          <a:xfrm>
            <a:off x="2994067" y="1209800"/>
            <a:ext cx="8126067" cy="1391867"/>
          </a:xfrm>
          <a:custGeom>
            <a:avLst/>
            <a:gdLst/>
            <a:ahLst/>
            <a:cxnLst/>
            <a:rect l="l" t="t" r="r" b="b"/>
            <a:pathLst>
              <a:path w="243782" h="41756" extrusionOk="0">
                <a:moveTo>
                  <a:pt x="0" y="3105"/>
                </a:moveTo>
                <a:lnTo>
                  <a:pt x="516" y="30796"/>
                </a:lnTo>
                <a:lnTo>
                  <a:pt x="52888" y="30796"/>
                </a:lnTo>
                <a:lnTo>
                  <a:pt x="105672" y="41386"/>
                </a:lnTo>
                <a:lnTo>
                  <a:pt x="146546" y="41756"/>
                </a:lnTo>
                <a:lnTo>
                  <a:pt x="184979" y="23550"/>
                </a:lnTo>
                <a:lnTo>
                  <a:pt x="243782" y="24326"/>
                </a:lnTo>
                <a:lnTo>
                  <a:pt x="242769" y="258"/>
                </a:lnTo>
                <a:lnTo>
                  <a:pt x="169768" y="0"/>
                </a:lnTo>
                <a:close/>
              </a:path>
            </a:pathLst>
          </a:custGeom>
          <a:noFill/>
          <a:ln w="19050" cap="flat" cmpd="sng">
            <a:solidFill>
              <a:srgbClr val="999999"/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pPr defTabSz="1219170">
              <a:buClr>
                <a:srgbClr val="000000"/>
              </a:buClr>
            </a:pPr>
            <a:endParaRPr lang="en-US"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88" name="Google Shape;288;p26"/>
          <p:cNvSpPr txBox="1"/>
          <p:nvPr/>
        </p:nvSpPr>
        <p:spPr>
          <a:xfrm rot="2290967">
            <a:off x="4677327" y="2186145"/>
            <a:ext cx="2115916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1600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F. positions, types</a:t>
            </a:r>
            <a:endParaRPr sz="1600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89" name="Google Shape;289;p26"/>
          <p:cNvSpPr txBox="1"/>
          <p:nvPr/>
        </p:nvSpPr>
        <p:spPr>
          <a:xfrm rot="-2830544">
            <a:off x="4477610" y="3850239"/>
            <a:ext cx="1668844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1600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Measurements</a:t>
            </a:r>
            <a:endParaRPr sz="1600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90" name="Google Shape;290;p26"/>
          <p:cNvSpPr txBox="1"/>
          <p:nvPr/>
        </p:nvSpPr>
        <p:spPr>
          <a:xfrm>
            <a:off x="8583284" y="3624634"/>
            <a:ext cx="17640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2400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Operation</a:t>
            </a:r>
            <a:endParaRPr sz="2400" kern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91" name="Google Shape;291;p26"/>
          <p:cNvSpPr txBox="1"/>
          <p:nvPr/>
        </p:nvSpPr>
        <p:spPr>
          <a:xfrm>
            <a:off x="10565733" y="1264600"/>
            <a:ext cx="694000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1600" kern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E2A</a:t>
            </a: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5DCB3E-A79C-5558-5CBD-39F9142E5B10}"/>
              </a:ext>
            </a:extLst>
          </p:cNvPr>
          <p:cNvSpPr txBox="1"/>
          <p:nvPr/>
        </p:nvSpPr>
        <p:spPr>
          <a:xfrm>
            <a:off x="2614203" y="7619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R. De Maria, G. Iadarola, JAPW24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DF1A3-764B-4FC7-8887-1E9A877A3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User Request - </a:t>
            </a:r>
            <a:r>
              <a:rPr lang="de-DE" dirty="0" err="1"/>
              <a:t>Examples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C37D7-1D50-D88A-47CC-C97E0E1FE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An </a:t>
            </a:r>
            <a:r>
              <a:rPr lang="de-DE" dirty="0" err="1"/>
              <a:t>incomplete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requests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AFT </a:t>
            </a:r>
            <a:r>
              <a:rPr lang="de-DE" dirty="0" err="1"/>
              <a:t>users</a:t>
            </a:r>
            <a:r>
              <a:rPr lang="de-DE" dirty="0"/>
              <a:t> </a:t>
            </a:r>
          </a:p>
          <a:p>
            <a:r>
              <a:rPr lang="de-DE" dirty="0" err="1"/>
              <a:t>Assess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&amp; </a:t>
            </a:r>
            <a:r>
              <a:rPr lang="de-DE" dirty="0" err="1"/>
              <a:t>benefit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pushing</a:t>
            </a:r>
            <a:r>
              <a:rPr lang="de-DE" dirty="0"/>
              <a:t> </a:t>
            </a:r>
            <a:r>
              <a:rPr lang="de-DE" dirty="0" err="1"/>
              <a:t>fixed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intensities</a:t>
            </a:r>
            <a:r>
              <a:rPr lang="de-DE" dirty="0"/>
              <a:t> (</a:t>
            </a:r>
            <a:r>
              <a:rPr lang="de-DE" dirty="0" err="1"/>
              <a:t>failure</a:t>
            </a:r>
            <a:r>
              <a:rPr lang="de-DE" dirty="0"/>
              <a:t> rate </a:t>
            </a:r>
            <a:r>
              <a:rPr lang="de-DE" dirty="0" err="1"/>
              <a:t>impact</a:t>
            </a:r>
            <a:r>
              <a:rPr lang="de-DE" dirty="0"/>
              <a:t>, </a:t>
            </a:r>
            <a:r>
              <a:rPr lang="de-DE" dirty="0" err="1"/>
              <a:t>set-up</a:t>
            </a:r>
            <a:r>
              <a:rPr lang="de-DE" dirty="0"/>
              <a:t> </a:t>
            </a:r>
            <a:r>
              <a:rPr lang="de-DE" dirty="0" err="1"/>
              <a:t>times</a:t>
            </a:r>
            <a:r>
              <a:rPr lang="de-DE" dirty="0"/>
              <a:t>, </a:t>
            </a:r>
            <a:r>
              <a:rPr lang="de-DE" dirty="0" err="1"/>
              <a:t>protons</a:t>
            </a:r>
            <a:r>
              <a:rPr lang="de-DE" dirty="0"/>
              <a:t> on </a:t>
            </a:r>
            <a:r>
              <a:rPr lang="de-DE" dirty="0" err="1"/>
              <a:t>target</a:t>
            </a:r>
            <a:r>
              <a:rPr lang="de-DE" dirty="0"/>
              <a:t>)</a:t>
            </a:r>
          </a:p>
          <a:p>
            <a:r>
              <a:rPr lang="de-DE" dirty="0" err="1"/>
              <a:t>Visualize</a:t>
            </a:r>
            <a:r>
              <a:rPr lang="de-DE" dirty="0"/>
              <a:t> fault </a:t>
            </a:r>
            <a:r>
              <a:rPr lang="de-DE" dirty="0" err="1"/>
              <a:t>distributions</a:t>
            </a:r>
            <a:r>
              <a:rPr lang="de-DE" dirty="0"/>
              <a:t> </a:t>
            </a:r>
            <a:r>
              <a:rPr lang="de-DE" dirty="0" err="1"/>
              <a:t>geographically</a:t>
            </a:r>
            <a:r>
              <a:rPr lang="de-DE" dirty="0"/>
              <a:t> &amp; </a:t>
            </a:r>
            <a:r>
              <a:rPr lang="de-DE" dirty="0" err="1"/>
              <a:t>correlate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RP </a:t>
            </a:r>
            <a:r>
              <a:rPr lang="de-DE" dirty="0" err="1"/>
              <a:t>data</a:t>
            </a:r>
            <a:endParaRPr lang="de-DE" dirty="0"/>
          </a:p>
          <a:p>
            <a:r>
              <a:rPr lang="de-DE" dirty="0"/>
              <a:t>Be </a:t>
            </a:r>
            <a:r>
              <a:rPr lang="de-DE" dirty="0" err="1"/>
              <a:t>able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responsibility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downtime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equipment</a:t>
            </a:r>
            <a:r>
              <a:rPr lang="de-DE" dirty="0"/>
              <a:t> </a:t>
            </a:r>
            <a:r>
              <a:rPr lang="de-DE" dirty="0" err="1"/>
              <a:t>groups</a:t>
            </a:r>
            <a:endParaRPr lang="de-DE" dirty="0"/>
          </a:p>
          <a:p>
            <a:r>
              <a:rPr lang="de-DE" dirty="0" err="1"/>
              <a:t>Classify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root </a:t>
            </a:r>
            <a:r>
              <a:rPr lang="de-DE" dirty="0" err="1"/>
              <a:t>cause</a:t>
            </a:r>
            <a:r>
              <a:rPr lang="de-DE" dirty="0"/>
              <a:t> </a:t>
            </a:r>
            <a:r>
              <a:rPr lang="de-DE" dirty="0" err="1"/>
              <a:t>rather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ownership</a:t>
            </a:r>
            <a:endParaRPr lang="de-DE" dirty="0"/>
          </a:p>
          <a:p>
            <a:r>
              <a:rPr lang="de-DE" dirty="0"/>
              <a:t>Track </a:t>
            </a:r>
            <a:r>
              <a:rPr lang="de-DE" dirty="0" err="1"/>
              <a:t>maintenance</a:t>
            </a:r>
            <a:r>
              <a:rPr lang="de-DE" dirty="0"/>
              <a:t> </a:t>
            </a:r>
            <a:r>
              <a:rPr lang="de-DE" dirty="0" err="1"/>
              <a:t>effort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equipment</a:t>
            </a:r>
            <a:r>
              <a:rPr lang="de-DE" dirty="0"/>
              <a:t> </a:t>
            </a:r>
            <a:r>
              <a:rPr lang="de-DE" dirty="0" err="1"/>
              <a:t>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529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366</Words>
  <Application>Microsoft Office PowerPoint</Application>
  <PresentationFormat>Widescreen</PresentationFormat>
  <Paragraphs>97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Aptos</vt:lpstr>
      <vt:lpstr>Aptos Display</vt:lpstr>
      <vt:lpstr>Arial</vt:lpstr>
      <vt:lpstr>Proxima Nova</vt:lpstr>
      <vt:lpstr>Wingdings</vt:lpstr>
      <vt:lpstr>Office Theme</vt:lpstr>
      <vt:lpstr>Simple Light</vt:lpstr>
      <vt:lpstr>Discussion - How could a future AFT tool look like?</vt:lpstr>
      <vt:lpstr>PowerPoint Presentation</vt:lpstr>
      <vt:lpstr>Fault Prognostics - Future vision</vt:lpstr>
      <vt:lpstr>A digital thread for acc-models</vt:lpstr>
      <vt:lpstr>User Request - Examples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Lukas Felsberger</dc:creator>
  <cp:lastModifiedBy>Lukas Felsberger</cp:lastModifiedBy>
  <cp:revision>7</cp:revision>
  <dcterms:created xsi:type="dcterms:W3CDTF">2025-05-05T17:52:25Z</dcterms:created>
  <dcterms:modified xsi:type="dcterms:W3CDTF">2025-05-05T18:13:01Z</dcterms:modified>
</cp:coreProperties>
</file>