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6" r:id="rId2"/>
    <p:sldId id="271" r:id="rId3"/>
    <p:sldId id="299" r:id="rId4"/>
    <p:sldId id="294" r:id="rId5"/>
    <p:sldId id="273" r:id="rId6"/>
    <p:sldId id="300" r:id="rId7"/>
    <p:sldId id="301" r:id="rId8"/>
    <p:sldId id="292" r:id="rId9"/>
    <p:sldId id="260" r:id="rId10"/>
    <p:sldId id="306" r:id="rId11"/>
    <p:sldId id="305" r:id="rId12"/>
    <p:sldId id="303" r:id="rId13"/>
    <p:sldId id="304" r:id="rId14"/>
    <p:sldId id="270" r:id="rId15"/>
    <p:sldId id="268" r:id="rId16"/>
    <p:sldId id="25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43"/>
    <p:restoredTop sz="94686"/>
  </p:normalViewPr>
  <p:slideViewPr>
    <p:cSldViewPr snapToGrid="0" snapToObjects="1">
      <p:cViewPr varScale="1">
        <p:scale>
          <a:sx n="167" d="100"/>
          <a:sy n="167" d="100"/>
        </p:scale>
        <p:origin x="19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5" d="100"/>
          <a:sy n="155" d="100"/>
        </p:scale>
        <p:origin x="56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4/30/25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28352"/>
            <a:ext cx="6024562" cy="636535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F98339-E070-0B40-97F0-DD1091222F17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433E64-BAC8-7844-93E6-35B78BC84365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535451-0807-7546-9B7F-2C5F4896E0C9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165547F-F0F9-DD41-9B08-C9ED6F5C773D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C6A92C8-D53D-B349-BD05-0C19068A9ED7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62B1584-1EA9-D84C-8255-292270117702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4624B5D-6C07-C443-85E4-77D8A7807A32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AAE4979-12BB-E54B-AAEE-547F3E4CC611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869C-91F8-FB4D-8D78-7ABE8C91CAD1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25946" y="6445933"/>
            <a:ext cx="1773923" cy="365125"/>
          </a:xfrm>
        </p:spPr>
        <p:txBody>
          <a:bodyPr/>
          <a:lstStyle/>
          <a:p>
            <a:fld id="{7BD9D091-274A-6E4C-9813-8694F930265D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45933"/>
            <a:ext cx="3601152" cy="365125"/>
          </a:xfr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4984" y="64928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DFE6-49D2-D243-9032-0EDD0F67B372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52EB5-8540-77F5-F6D0-3D09C7A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76AF9-6BD9-3CB5-E09D-824F43605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34D021-7FDD-D61E-8B10-D501AD518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1450A-30DF-4EB4-9229-7CCF3FE95CF1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F6A84-33F2-90DC-A8C8-69287B7B3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75E69-E2EE-D02F-F241-A5196ADE2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E0C97-AD4F-4593-8B39-A838C70547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593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DA3E-815F-174A-B47A-5D715EEA1E95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D9-4802-274B-A297-54BB02B41CDF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A63E-1518-784B-9B3F-BC39B00BE2ED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9017"/>
            <a:ext cx="4116387" cy="6400199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EC2F-2CE6-2845-A25C-49F0638AF47C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EE50-B7B8-9742-A475-8A323B085249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23EC-891D-9F47-9785-E9B5EA6A9875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73F0975-ECC4-E44C-8086-9626A72D2BF3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12113"/>
            <a:ext cx="11457945" cy="5387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fld id="{7604A569-4775-8748-9874-D7E37A1B841B}" type="datetime3">
              <a:rPr lang="en-US" smtClean="0"/>
              <a:t>30 April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4069" y="6437364"/>
            <a:ext cx="368563" cy="36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3974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mattis.nil.kennouche@cern.ch" TargetMode="External"/><Relationship Id="rId2" Type="http://schemas.openxmlformats.org/officeDocument/2006/relationships/hyperlink" Target="mailto:zoe.nikolaidou@cern.ch" TargetMode="External"/><Relationship Id="rId1" Type="http://schemas.openxmlformats.org/officeDocument/2006/relationships/slideLayout" Target="../slideLayouts/slideLayout22.xml"/><Relationship Id="rId4" Type="http://schemas.openxmlformats.org/officeDocument/2006/relationships/hyperlink" Target="mailto:dante.artur.larini@cern.ch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Foire Internationale Haute-Savoie Mont-Blanc | Briefing guides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1500" dirty="0"/>
              <a:t>Zoe Nikolaidou</a:t>
            </a:r>
          </a:p>
          <a:p>
            <a:r>
              <a:rPr lang="fr-FR" sz="1500" dirty="0"/>
              <a:t>29 avril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8F1946-9399-31E1-868C-EB229B660D88}"/>
              </a:ext>
            </a:extLst>
          </p:cNvPr>
          <p:cNvSpPr txBox="1"/>
          <p:nvPr/>
        </p:nvSpPr>
        <p:spPr>
          <a:xfrm>
            <a:off x="223284" y="3369125"/>
            <a:ext cx="2488019" cy="10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" i="1" spc="300" dirty="0">
                <a:latin typeface="Aptos Black" panose="020F0502020204030204" pitchFamily="34" charset="0"/>
              </a:rPr>
              <a:t>Briefing des volontaires</a:t>
            </a:r>
            <a:endParaRPr lang="en-GB" sz="100" i="1" spc="300" dirty="0">
              <a:latin typeface="Aptos Black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225AB7-0C72-54E0-140D-A76C55F4A9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00" y="1340099"/>
            <a:ext cx="3462744" cy="48495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BB1849C-2286-7261-4B4F-C86298AAAA70}"/>
              </a:ext>
            </a:extLst>
          </p:cNvPr>
          <p:cNvSpPr txBox="1"/>
          <p:nvPr/>
        </p:nvSpPr>
        <p:spPr>
          <a:xfrm>
            <a:off x="403200" y="372871"/>
            <a:ext cx="6962376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fr-CH" sz="3600" b="1" dirty="0"/>
              <a:t>Shifts pour les guides</a:t>
            </a:r>
            <a:endParaRPr lang="fr-CH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6F938966-D60F-9FB6-7788-961A3B6E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40055" y="6424669"/>
            <a:ext cx="1773923" cy="365125"/>
          </a:xfrm>
        </p:spPr>
        <p:txBody>
          <a:bodyPr/>
          <a:lstStyle/>
          <a:p>
            <a:r>
              <a:rPr lang="en-US" dirty="0"/>
              <a:t>29 avril 2025</a:t>
            </a:r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E540B368-45DA-A2D4-D914-E801511C4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68056" y="6424669"/>
            <a:ext cx="3769336" cy="365125"/>
          </a:xfrm>
        </p:spPr>
        <p:txBody>
          <a:bodyPr/>
          <a:lstStyle/>
          <a:p>
            <a:r>
              <a:rPr lang="en-US" dirty="0"/>
              <a:t>Zoe Nikolaidou | Foire Internationale Haute-Savoie Mont-Blanc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07D58F-162F-E290-B58E-AD152ACD5CE8}"/>
              </a:ext>
            </a:extLst>
          </p:cNvPr>
          <p:cNvSpPr txBox="1"/>
          <p:nvPr/>
        </p:nvSpPr>
        <p:spPr>
          <a:xfrm>
            <a:off x="4519159" y="944691"/>
            <a:ext cx="6958599" cy="2846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</a:pPr>
            <a:r>
              <a:rPr lang="fr-CH" sz="2800" b="1" dirty="0">
                <a:solidFill>
                  <a:srgbClr val="2D485B"/>
                </a:solidFill>
              </a:rPr>
              <a:t> </a:t>
            </a:r>
          </a:p>
          <a:p>
            <a:pPr>
              <a:spcAft>
                <a:spcPts val="400"/>
              </a:spcAft>
            </a:pPr>
            <a:r>
              <a:rPr lang="fr-FR" sz="2400" dirty="0">
                <a:solidFill>
                  <a:srgbClr val="2F2F2F"/>
                </a:solidFill>
              </a:rPr>
              <a:t>Du jeudi </a:t>
            </a:r>
            <a:r>
              <a:rPr lang="fr-FR" sz="2400" b="1" dirty="0">
                <a:solidFill>
                  <a:srgbClr val="2F2F2F"/>
                </a:solidFill>
              </a:rPr>
              <a:t>1er au dimanche 11 mai </a:t>
            </a:r>
            <a:r>
              <a:rPr lang="fr-FR" sz="2400" dirty="0">
                <a:solidFill>
                  <a:srgbClr val="2F2F2F"/>
                </a:solidFill>
              </a:rPr>
              <a:t>2025</a:t>
            </a:r>
          </a:p>
          <a:p>
            <a:pPr>
              <a:spcAft>
                <a:spcPts val="400"/>
              </a:spcAft>
            </a:pPr>
            <a:r>
              <a:rPr lang="fr-CH" sz="2400" dirty="0">
                <a:solidFill>
                  <a:srgbClr val="303030"/>
                </a:solidFill>
              </a:rPr>
              <a:t> - matin: </a:t>
            </a:r>
            <a:r>
              <a:rPr lang="fr-CH" sz="2400" b="1" dirty="0">
                <a:solidFill>
                  <a:srgbClr val="303030"/>
                </a:solidFill>
              </a:rPr>
              <a:t>10h00 – 14h30</a:t>
            </a:r>
          </a:p>
          <a:p>
            <a:pPr>
              <a:spcAft>
                <a:spcPts val="400"/>
              </a:spcAft>
            </a:pPr>
            <a:r>
              <a:rPr lang="fr-CH" sz="2400" dirty="0">
                <a:solidFill>
                  <a:srgbClr val="303030"/>
                </a:solidFill>
              </a:rPr>
              <a:t> - après-midi: </a:t>
            </a:r>
            <a:r>
              <a:rPr lang="fr-CH" sz="2400" b="1" dirty="0">
                <a:solidFill>
                  <a:srgbClr val="303030"/>
                </a:solidFill>
              </a:rPr>
              <a:t>14h30 – 19h00</a:t>
            </a:r>
          </a:p>
          <a:p>
            <a:pPr>
              <a:spcAft>
                <a:spcPts val="400"/>
              </a:spcAft>
            </a:pPr>
            <a:endParaRPr lang="fr-CH" sz="2800" b="1" dirty="0">
              <a:solidFill>
                <a:srgbClr val="303030"/>
              </a:solidFill>
            </a:endParaRPr>
          </a:p>
          <a:p>
            <a:pPr>
              <a:spcAft>
                <a:spcPts val="400"/>
              </a:spcAft>
            </a:pPr>
            <a:r>
              <a:rPr lang="fr-CH" sz="2200" dirty="0">
                <a:solidFill>
                  <a:srgbClr val="303030"/>
                </a:solidFill>
              </a:rPr>
              <a:t>Sois présent-e si possible </a:t>
            </a:r>
            <a:r>
              <a:rPr lang="fr-CH" sz="2200" b="1" dirty="0">
                <a:solidFill>
                  <a:srgbClr val="303030"/>
                </a:solidFill>
              </a:rPr>
              <a:t>15 min avant votre shift</a:t>
            </a:r>
          </a:p>
          <a:p>
            <a:pPr lvl="4">
              <a:spcAft>
                <a:spcPts val="400"/>
              </a:spcAft>
            </a:pPr>
            <a:endParaRPr lang="fr-CH" sz="900" b="1" dirty="0">
              <a:solidFill>
                <a:srgbClr val="2D485B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503FF7F-E239-E248-D9BC-DF2F962159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20" y="3999897"/>
            <a:ext cx="2173738" cy="21737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959592A-F1C7-9B6C-08EA-9E46D142CD8D}"/>
              </a:ext>
            </a:extLst>
          </p:cNvPr>
          <p:cNvSpPr txBox="1"/>
          <p:nvPr/>
        </p:nvSpPr>
        <p:spPr>
          <a:xfrm>
            <a:off x="7013978" y="4092483"/>
            <a:ext cx="26327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</a:pPr>
            <a:r>
              <a:rPr lang="fr-CH" sz="2400" b="1" dirty="0">
                <a:solidFill>
                  <a:srgbClr val="2D485B"/>
                </a:solidFill>
              </a:rPr>
              <a:t>Planning complet</a:t>
            </a:r>
          </a:p>
        </p:txBody>
      </p:sp>
      <p:sp>
        <p:nvSpPr>
          <p:cNvPr id="14" name="Arrow: Bent 5">
            <a:extLst>
              <a:ext uri="{FF2B5EF4-FFF2-40B4-BE49-F238E27FC236}">
                <a16:creationId xmlns:a16="http://schemas.microsoft.com/office/drawing/2014/main" id="{503514A2-CA8C-E609-B9CF-2F60A682DDD8}"/>
              </a:ext>
            </a:extLst>
          </p:cNvPr>
          <p:cNvSpPr/>
          <p:nvPr/>
        </p:nvSpPr>
        <p:spPr>
          <a:xfrm rot="10800000" flipH="1">
            <a:off x="7975976" y="5159113"/>
            <a:ext cx="964854" cy="754196"/>
          </a:xfrm>
          <a:prstGeom prst="bentArrow">
            <a:avLst>
              <a:gd name="adj1" fmla="val 12826"/>
              <a:gd name="adj2" fmla="val 19348"/>
              <a:gd name="adj3" fmla="val 38044"/>
              <a:gd name="adj4" fmla="val 61956"/>
            </a:avLst>
          </a:prstGeom>
          <a:solidFill>
            <a:srgbClr val="54819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30303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0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Comment s’y rendre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E18600-3D46-DA12-67CF-639307B1A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700" y="1184910"/>
            <a:ext cx="7772400" cy="4804552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A511EB-5DDF-D0A1-AD47-0824DE3C4F06}"/>
              </a:ext>
            </a:extLst>
          </p:cNvPr>
          <p:cNvSpPr txBox="1">
            <a:spLocks/>
          </p:cNvSpPr>
          <p:nvPr/>
        </p:nvSpPr>
        <p:spPr>
          <a:xfrm>
            <a:off x="5209038" y="6424668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29 avril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467FE2-D556-F89B-EE50-BCF5A926F6A3}"/>
              </a:ext>
            </a:extLst>
          </p:cNvPr>
          <p:cNvSpPr txBox="1">
            <a:spLocks/>
          </p:cNvSpPr>
          <p:nvPr/>
        </p:nvSpPr>
        <p:spPr>
          <a:xfrm>
            <a:off x="1230321" y="6424668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Zoe Nikolaidou | Foire Internationale Haute-Savoie Mont-Blanc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3B35652-FB78-2E09-2F0B-3516DBAC97E0}"/>
              </a:ext>
            </a:extLst>
          </p:cNvPr>
          <p:cNvCxnSpPr>
            <a:cxnSpLocks/>
          </p:cNvCxnSpPr>
          <p:nvPr/>
        </p:nvCxnSpPr>
        <p:spPr>
          <a:xfrm>
            <a:off x="2501900" y="3429000"/>
            <a:ext cx="1080000" cy="540000"/>
          </a:xfrm>
          <a:prstGeom prst="straightConnector1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24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de la </a:t>
            </a:r>
            <a:r>
              <a:rPr lang="en-US" dirty="0" err="1"/>
              <a:t>foire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5F1E06-20AB-82A0-808C-5F94BABEAA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6"/>
          <a:stretch/>
        </p:blipFill>
        <p:spPr>
          <a:xfrm>
            <a:off x="1671185" y="1072055"/>
            <a:ext cx="8497350" cy="5215454"/>
          </a:xfrm>
          <a:prstGeom prst="rect">
            <a:avLst/>
          </a:prstGeom>
        </p:spPr>
      </p:pic>
      <p:sp>
        <p:nvSpPr>
          <p:cNvPr id="10" name="Date Placeholder 6">
            <a:extLst>
              <a:ext uri="{FF2B5EF4-FFF2-40B4-BE49-F238E27FC236}">
                <a16:creationId xmlns:a16="http://schemas.microsoft.com/office/drawing/2014/main" id="{589C90E1-5488-2E5B-2C16-142EE74CFD7A}"/>
              </a:ext>
            </a:extLst>
          </p:cNvPr>
          <p:cNvSpPr txBox="1">
            <a:spLocks/>
          </p:cNvSpPr>
          <p:nvPr/>
        </p:nvSpPr>
        <p:spPr>
          <a:xfrm>
            <a:off x="5209038" y="6424668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29 avril 2025</a:t>
            </a:r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B88198DA-EC66-2C92-DAA0-85ABA2427EC6}"/>
              </a:ext>
            </a:extLst>
          </p:cNvPr>
          <p:cNvSpPr txBox="1">
            <a:spLocks/>
          </p:cNvSpPr>
          <p:nvPr/>
        </p:nvSpPr>
        <p:spPr>
          <a:xfrm>
            <a:off x="1230321" y="6424668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Zoe Nikolaidou | Foire Internationale Haute-Savoie Mont-Blanc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C7A8770-A486-C38A-D2B3-3F3CEB5DA244}"/>
              </a:ext>
            </a:extLst>
          </p:cNvPr>
          <p:cNvCxnSpPr>
            <a:cxnSpLocks/>
          </p:cNvCxnSpPr>
          <p:nvPr/>
        </p:nvCxnSpPr>
        <p:spPr>
          <a:xfrm>
            <a:off x="3689017" y="1237915"/>
            <a:ext cx="1080000" cy="540000"/>
          </a:xfrm>
          <a:prstGeom prst="straightConnector1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075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L’emplacement</a:t>
            </a:r>
            <a:r>
              <a:rPr lang="en-US" dirty="0"/>
              <a:t> du stand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3594AF-EE86-35EF-2D63-0C6FCBAE92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47" y="954998"/>
            <a:ext cx="8096306" cy="5256615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4B3EC7-5037-0036-4DDE-CAEDD1BD8C89}"/>
              </a:ext>
            </a:extLst>
          </p:cNvPr>
          <p:cNvSpPr txBox="1">
            <a:spLocks/>
          </p:cNvSpPr>
          <p:nvPr/>
        </p:nvSpPr>
        <p:spPr>
          <a:xfrm>
            <a:off x="5209038" y="6424668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29 avril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66A80B-9F34-BADC-EEAB-8771AE1ABB55}"/>
              </a:ext>
            </a:extLst>
          </p:cNvPr>
          <p:cNvSpPr txBox="1">
            <a:spLocks/>
          </p:cNvSpPr>
          <p:nvPr/>
        </p:nvSpPr>
        <p:spPr>
          <a:xfrm>
            <a:off x="1230321" y="6424668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Zoe Nikolaidou | Foire Internationale Haute-Savoie Mont-Blanc</a:t>
            </a:r>
          </a:p>
        </p:txBody>
      </p:sp>
    </p:spTree>
    <p:extLst>
      <p:ext uri="{BB962C8B-B14F-4D97-AF65-F5344CB8AC3E}">
        <p14:creationId xmlns:p14="http://schemas.microsoft.com/office/powerpoint/2010/main" val="116028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457CB5D-6970-5529-560D-78C0D37AAE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964"/>
          <a:stretch/>
        </p:blipFill>
        <p:spPr>
          <a:xfrm>
            <a:off x="8445658" y="1520162"/>
            <a:ext cx="3005717" cy="34527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064176-74B9-685A-B177-8E3360B5BFFB}"/>
              </a:ext>
            </a:extLst>
          </p:cNvPr>
          <p:cNvSpPr txBox="1"/>
          <p:nvPr/>
        </p:nvSpPr>
        <p:spPr>
          <a:xfrm>
            <a:off x="507077" y="1320730"/>
            <a:ext cx="7605944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2F2F2F"/>
                </a:solidFill>
              </a:rPr>
              <a:t>À votre arrivée</a:t>
            </a:r>
            <a:r>
              <a:rPr lang="fr-FR" sz="2000" dirty="0">
                <a:solidFill>
                  <a:srgbClr val="2F2F2F"/>
                </a:solidFill>
              </a:rPr>
              <a:t> : présentez-vous au responsable du stand pour confirmer votre présence et vos horaires.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solidFill>
                <a:srgbClr val="2F2F2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2F2F2F"/>
                </a:solidFill>
              </a:rPr>
              <a:t>Stationnement</a:t>
            </a:r>
            <a:r>
              <a:rPr lang="fr-FR" sz="2000" dirty="0">
                <a:solidFill>
                  <a:srgbClr val="2F2F2F"/>
                </a:solidFill>
              </a:rPr>
              <a:t> : seulement deux places disponibles. Si vous dépassez le montant de 10 CHF pour le stationnement, vous pouvez demander un remboursement via EDH.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solidFill>
                <a:srgbClr val="2F2F2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2F2F2F"/>
                </a:solidFill>
              </a:rPr>
              <a:t>Badge exposant</a:t>
            </a:r>
            <a:r>
              <a:rPr lang="fr-FR" sz="2000" dirty="0">
                <a:solidFill>
                  <a:srgbClr val="2F2F2F"/>
                </a:solidFill>
              </a:rPr>
              <a:t> : à récupérer avant votre shift (b.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510/R-027</a:t>
            </a:r>
            <a:r>
              <a:rPr lang="fr-FR" sz="2000" dirty="0">
                <a:solidFill>
                  <a:srgbClr val="2F2F2F"/>
                </a:solidFill>
              </a:rPr>
              <a:t>) pour pouvoir entrer et sortir du site si besoin.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solidFill>
                <a:srgbClr val="2F2F2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2F2F2F"/>
                </a:solidFill>
              </a:rPr>
              <a:t>Tenue</a:t>
            </a:r>
            <a:r>
              <a:rPr lang="fr-FR" sz="2000" dirty="0">
                <a:solidFill>
                  <a:srgbClr val="2F2F2F"/>
                </a:solidFill>
              </a:rPr>
              <a:t> : une veste CERN Science Gateway vous sera prêtée.</a:t>
            </a:r>
          </a:p>
          <a:p>
            <a:endParaRPr lang="fr-FR" sz="2000" dirty="0"/>
          </a:p>
          <a:p>
            <a:r>
              <a:rPr lang="fr-FR" sz="2000" b="1" i="1" dirty="0">
                <a:solidFill>
                  <a:srgbClr val="2F2F2F"/>
                </a:solidFill>
              </a:rPr>
              <a:t>Merci de restituer la veste à la fin de votre shift.</a:t>
            </a:r>
          </a:p>
          <a:p>
            <a:endParaRPr lang="fr-FR" sz="2000" dirty="0">
              <a:solidFill>
                <a:srgbClr val="2F2F2F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fr-FR" sz="2800" b="1" dirty="0">
              <a:solidFill>
                <a:srgbClr val="2D485B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4C7E439-0297-DA13-3738-AB806B70E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54420"/>
            <a:ext cx="11376025" cy="1065742"/>
          </a:xfrm>
        </p:spPr>
        <p:txBody>
          <a:bodyPr/>
          <a:lstStyle/>
          <a:p>
            <a:r>
              <a:rPr lang="fr-FR" sz="3600" b="1" dirty="0"/>
              <a:t>Informations</a:t>
            </a:r>
            <a:r>
              <a:rPr lang="en-GB" sz="3600" b="1" dirty="0"/>
              <a:t> pratiques</a:t>
            </a:r>
          </a:p>
        </p:txBody>
      </p:sp>
      <p:sp>
        <p:nvSpPr>
          <p:cNvPr id="11" name="Date Placeholder 6">
            <a:extLst>
              <a:ext uri="{FF2B5EF4-FFF2-40B4-BE49-F238E27FC236}">
                <a16:creationId xmlns:a16="http://schemas.microsoft.com/office/drawing/2014/main" id="{3FF73675-EEF1-0DC7-5E43-1362851B3D57}"/>
              </a:ext>
            </a:extLst>
          </p:cNvPr>
          <p:cNvSpPr txBox="1">
            <a:spLocks/>
          </p:cNvSpPr>
          <p:nvPr/>
        </p:nvSpPr>
        <p:spPr>
          <a:xfrm>
            <a:off x="5209038" y="6424668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29 avril 2025</a:t>
            </a: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014B4E12-8B8B-008D-860C-DFFB00DE757D}"/>
              </a:ext>
            </a:extLst>
          </p:cNvPr>
          <p:cNvSpPr txBox="1">
            <a:spLocks/>
          </p:cNvSpPr>
          <p:nvPr/>
        </p:nvSpPr>
        <p:spPr>
          <a:xfrm>
            <a:off x="1230321" y="6424668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Zoe Nikolaidou | Foire Internationale Haute-Savoie Mont-Blanc</a:t>
            </a:r>
          </a:p>
        </p:txBody>
      </p:sp>
    </p:spTree>
    <p:extLst>
      <p:ext uri="{BB962C8B-B14F-4D97-AF65-F5344CB8AC3E}">
        <p14:creationId xmlns:p14="http://schemas.microsoft.com/office/powerpoint/2010/main" val="209555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99F5B69-FB78-B50A-6035-0C4FA6BFE1DC}"/>
              </a:ext>
            </a:extLst>
          </p:cNvPr>
          <p:cNvSpPr txBox="1"/>
          <p:nvPr/>
        </p:nvSpPr>
        <p:spPr>
          <a:xfrm>
            <a:off x="572407" y="68207"/>
            <a:ext cx="10418205" cy="5569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/>
              <a:t>Vos points de contact</a:t>
            </a:r>
          </a:p>
          <a:p>
            <a:pPr>
              <a:lnSpc>
                <a:spcPct val="150000"/>
              </a:lnSpc>
            </a:pPr>
            <a:r>
              <a:rPr lang="en-US" sz="2400" b="1" i="1" dirty="0">
                <a:solidFill>
                  <a:srgbClr val="2F2F2F"/>
                </a:solidFill>
              </a:rPr>
              <a:t>Zoe Nikolaidou – ECO </a:t>
            </a:r>
            <a:endParaRPr lang="fr-CH" sz="2400" b="1" i="1" dirty="0">
              <a:solidFill>
                <a:srgbClr val="2F2F2F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2200" i="1" dirty="0">
                <a:solidFill>
                  <a:srgbClr val="2F2F2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zoe.nikolaidou@cern.ch</a:t>
            </a:r>
            <a:endParaRPr lang="fr-CH" sz="2200" i="1" dirty="0">
              <a:solidFill>
                <a:srgbClr val="2F2F2F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2200" i="1" dirty="0">
                <a:solidFill>
                  <a:srgbClr val="2F2F2F"/>
                </a:solidFill>
              </a:rPr>
              <a:t>(+41) 22 766 59 61 / (+41) 75 411 21 81</a:t>
            </a:r>
          </a:p>
          <a:p>
            <a:pPr>
              <a:lnSpc>
                <a:spcPct val="150000"/>
              </a:lnSpc>
            </a:pPr>
            <a:r>
              <a:rPr lang="fr-CH" sz="2400" b="1" i="1" dirty="0" err="1">
                <a:solidFill>
                  <a:srgbClr val="2F2F2F"/>
                </a:solidFill>
              </a:rPr>
              <a:t>Mattis</a:t>
            </a:r>
            <a:r>
              <a:rPr lang="fr-CH" sz="2400" b="1" i="1" dirty="0">
                <a:solidFill>
                  <a:srgbClr val="2F2F2F"/>
                </a:solidFill>
              </a:rPr>
              <a:t> Kennouche - FCC </a:t>
            </a:r>
            <a:r>
              <a:rPr lang="fr-CH" sz="2200" i="1" dirty="0">
                <a:solidFill>
                  <a:srgbClr val="2F2F2F"/>
                </a:solidFill>
              </a:rPr>
              <a:t>(responsable du stand le 6 et le 7 mai)</a:t>
            </a:r>
          </a:p>
          <a:p>
            <a:pPr>
              <a:lnSpc>
                <a:spcPct val="150000"/>
              </a:lnSpc>
            </a:pPr>
            <a:r>
              <a:rPr lang="en-GB" sz="2200" i="1" dirty="0">
                <a:solidFill>
                  <a:srgbClr val="2F2F2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mattis.nil.kennouche@cern.ch</a:t>
            </a:r>
            <a:r>
              <a:rPr lang="en-GB" sz="2200" i="1" dirty="0">
                <a:solidFill>
                  <a:srgbClr val="2F2F2F"/>
                </a:solidFill>
              </a:rPr>
              <a:t> </a:t>
            </a:r>
            <a:br>
              <a:rPr lang="en-GR" sz="2200" dirty="0">
                <a:solidFill>
                  <a:srgbClr val="2F2F2F"/>
                </a:solidFill>
              </a:rPr>
            </a:br>
            <a:r>
              <a:rPr lang="fr-CH" sz="2200" i="1" dirty="0">
                <a:solidFill>
                  <a:srgbClr val="2F2F2F"/>
                </a:solidFill>
              </a:rPr>
              <a:t>(+41) 22 76</a:t>
            </a:r>
            <a:r>
              <a:rPr lang="en-GR" sz="2200" i="1" dirty="0">
                <a:solidFill>
                  <a:srgbClr val="2F2F2F"/>
                </a:solidFill>
              </a:rPr>
              <a:t>6 15 75 </a:t>
            </a:r>
            <a:r>
              <a:rPr lang="fr-CH" sz="2200" i="1" dirty="0">
                <a:solidFill>
                  <a:srgbClr val="2F2F2F"/>
                </a:solidFill>
              </a:rPr>
              <a:t> / (+41) 75 411 20 52 81</a:t>
            </a:r>
          </a:p>
          <a:p>
            <a:pPr>
              <a:lnSpc>
                <a:spcPct val="150000"/>
              </a:lnSpc>
            </a:pPr>
            <a:r>
              <a:rPr lang="fr-CH" sz="2400" b="1" i="1" dirty="0">
                <a:solidFill>
                  <a:srgbClr val="2F2F2F"/>
                </a:solidFill>
              </a:rPr>
              <a:t>Dante Larini – ECO </a:t>
            </a:r>
            <a:r>
              <a:rPr lang="fr-CH" sz="2200" i="1" dirty="0">
                <a:solidFill>
                  <a:srgbClr val="2F2F2F"/>
                </a:solidFill>
              </a:rPr>
              <a:t>(responsable du stand le 9 mai)</a:t>
            </a:r>
          </a:p>
          <a:p>
            <a:pPr>
              <a:lnSpc>
                <a:spcPct val="150000"/>
              </a:lnSpc>
            </a:pPr>
            <a:r>
              <a:rPr lang="fr-CH" sz="2200" i="1" dirty="0">
                <a:solidFill>
                  <a:srgbClr val="2F2F2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dante.artur.larini@cern.ch</a:t>
            </a:r>
            <a:r>
              <a:rPr lang="fr-CH" sz="2200" i="1" dirty="0">
                <a:solidFill>
                  <a:srgbClr val="2F2F2F"/>
                </a:solidFill>
              </a:rPr>
              <a:t> </a:t>
            </a:r>
            <a:br>
              <a:rPr lang="fr-CH" sz="2200" i="1" dirty="0">
                <a:solidFill>
                  <a:srgbClr val="2F2F2F"/>
                </a:solidFill>
              </a:rPr>
            </a:br>
            <a:r>
              <a:rPr lang="fr-CH" sz="2200" i="1" dirty="0">
                <a:solidFill>
                  <a:srgbClr val="2F2F2F"/>
                </a:solidFill>
              </a:rPr>
              <a:t>(+41) 22 766 16 51 / (+41) 75 411 22 39</a:t>
            </a:r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4E95D948-7CC0-2C96-0A3F-053C59D3C216}"/>
              </a:ext>
            </a:extLst>
          </p:cNvPr>
          <p:cNvSpPr txBox="1">
            <a:spLocks/>
          </p:cNvSpPr>
          <p:nvPr/>
        </p:nvSpPr>
        <p:spPr>
          <a:xfrm>
            <a:off x="5209038" y="6424668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29 avril 2025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6229E479-477A-5BAD-2B14-535F072E6F19}"/>
              </a:ext>
            </a:extLst>
          </p:cNvPr>
          <p:cNvSpPr txBox="1">
            <a:spLocks/>
          </p:cNvSpPr>
          <p:nvPr/>
        </p:nvSpPr>
        <p:spPr>
          <a:xfrm>
            <a:off x="1230321" y="6424668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Zoe Nikolaidou | Foire Internationale Haute-Savoie Mont-Blanc</a:t>
            </a:r>
          </a:p>
        </p:txBody>
      </p:sp>
    </p:spTree>
    <p:extLst>
      <p:ext uri="{BB962C8B-B14F-4D97-AF65-F5344CB8AC3E}">
        <p14:creationId xmlns:p14="http://schemas.microsoft.com/office/powerpoint/2010/main" val="4182185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49B35-55B6-EE8C-52F4-65A23A283CE4}"/>
              </a:ext>
            </a:extLst>
          </p:cNvPr>
          <p:cNvSpPr txBox="1">
            <a:spLocks/>
          </p:cNvSpPr>
          <p:nvPr/>
        </p:nvSpPr>
        <p:spPr>
          <a:xfrm>
            <a:off x="179388" y="1559320"/>
            <a:ext cx="11376025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/>
              <a:t>MERCI !</a:t>
            </a:r>
            <a:endParaRPr lang="en-GB" sz="36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CB279C7-CF88-3295-36FA-2A589560E140}"/>
              </a:ext>
            </a:extLst>
          </p:cNvPr>
          <p:cNvSpPr txBox="1">
            <a:spLocks/>
          </p:cNvSpPr>
          <p:nvPr/>
        </p:nvSpPr>
        <p:spPr>
          <a:xfrm>
            <a:off x="407988" y="3208790"/>
            <a:ext cx="11376025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000" i="1" dirty="0"/>
              <a:t>AVEZ-VOUS DES QUESTIONS? </a:t>
            </a:r>
            <a:endParaRPr lang="en-GB" sz="3000" i="1" dirty="0"/>
          </a:p>
        </p:txBody>
      </p:sp>
    </p:spTree>
    <p:extLst>
      <p:ext uri="{BB962C8B-B14F-4D97-AF65-F5344CB8AC3E}">
        <p14:creationId xmlns:p14="http://schemas.microsoft.com/office/powerpoint/2010/main" val="1785288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Foire Internationale Haute-Savoie Mont-Blanc</a:t>
            </a:r>
            <a:br>
              <a:rPr lang="en-US" dirty="0"/>
            </a:b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 avril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Zoe Nikolaidou | Foire Internationale Haute-Savoie Mont-Blanc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2B3137-9567-F4C0-5C05-9033EBEF59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00" y="1340099"/>
            <a:ext cx="3462744" cy="4849564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ED207FF-6807-A634-2C7B-FAA13D88E6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64146" y="1603034"/>
            <a:ext cx="5987722" cy="655634"/>
          </a:xfrm>
        </p:spPr>
        <p:txBody>
          <a:bodyPr>
            <a:normAutofit lnSpcReduction="10000"/>
          </a:bodyPr>
          <a:lstStyle/>
          <a:p>
            <a:r>
              <a:rPr lang="fr-FR" sz="2400" b="1" dirty="0"/>
              <a:t>Un événement régional majeur qui célèbre ses 100 ans</a:t>
            </a:r>
          </a:p>
          <a:p>
            <a:endParaRPr lang="fr-FR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7033E590-3E85-17D2-61F6-69452C27DD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64146" y="2412314"/>
            <a:ext cx="6591253" cy="3762376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fr-FR" sz="2000" b="0" dirty="0"/>
              <a:t>La Foire Internationale Haute-Savoie Mont-Blanc réunit professionnels, familles et curieux autour de la maison, la gastronomie, le bien-être et les loisirs.</a:t>
            </a:r>
          </a:p>
          <a:p>
            <a:pPr marL="0" indent="0">
              <a:lnSpc>
                <a:spcPct val="110000"/>
              </a:lnSpc>
              <a:buNone/>
            </a:pPr>
            <a:endParaRPr lang="fr-FR" sz="2000" b="0" dirty="0"/>
          </a:p>
          <a:p>
            <a:pPr marL="0" indent="0">
              <a:lnSpc>
                <a:spcPct val="110000"/>
              </a:lnSpc>
              <a:buNone/>
            </a:pPr>
            <a:r>
              <a:rPr lang="fr-FR" sz="2000" b="0" dirty="0"/>
              <a:t>Chiffres clés: </a:t>
            </a:r>
            <a:endParaRPr lang="fr-FR" sz="28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fr-FR" sz="2000" dirty="0"/>
              <a:t>107 000 visiteurs en 2024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000" dirty="0"/>
              <a:t>500 exposants attendus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000" dirty="0"/>
              <a:t>42 000 m² d’exposition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000" dirty="0"/>
              <a:t>15 secteurs représentés</a:t>
            </a:r>
          </a:p>
        </p:txBody>
      </p:sp>
    </p:spTree>
    <p:extLst>
      <p:ext uri="{BB962C8B-B14F-4D97-AF65-F5344CB8AC3E}">
        <p14:creationId xmlns:p14="http://schemas.microsoft.com/office/powerpoint/2010/main" val="3354641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Pourquoi le CERN participe-t-il?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 avril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Zoe Nikolaidou | Foire Internationale Haute-Savoie Mont-Blanc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2B3137-9567-F4C0-5C05-9033EBEF59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00" y="1340099"/>
            <a:ext cx="3462744" cy="4849564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ED207FF-6807-A634-2C7B-FAA13D88E6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33104" y="1610520"/>
            <a:ext cx="6404410" cy="65563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sz="3400" b="0" i="1" dirty="0"/>
              <a:t>L'événement se déroule dans </a:t>
            </a:r>
            <a:r>
              <a:rPr lang="fr-FR" sz="3400" i="1" dirty="0"/>
              <a:t>la zone d’étude du projet FCC</a:t>
            </a:r>
            <a:r>
              <a:rPr lang="fr-FR" sz="3400" b="0" i="1" dirty="0"/>
              <a:t> </a:t>
            </a:r>
            <a:r>
              <a:rPr lang="en-GB" sz="3400" b="0" i="1" dirty="0"/>
              <a:t>(Future Circular Collider)</a:t>
            </a:r>
            <a:endParaRPr lang="fr-FR" sz="3400" b="0" i="1" dirty="0"/>
          </a:p>
          <a:p>
            <a:endParaRPr lang="fr-FR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7033E590-3E85-17D2-61F6-69452C27DD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433104" y="2266154"/>
            <a:ext cx="6592075" cy="37623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fr-FR" sz="2000" b="1" dirty="0"/>
              <a:t> Renforcer le lien avec le territoire</a:t>
            </a:r>
            <a:r>
              <a:rPr lang="fr-FR" sz="2000" dirty="0"/>
              <a:t> </a:t>
            </a:r>
            <a:r>
              <a:rPr lang="fr-FR" sz="2000" b="0" dirty="0"/>
              <a:t>: mieux faire connaître les activités du CERN auprès des habitants de la région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000" b="1" dirty="0"/>
              <a:t> Favoriser une communication ouverte </a:t>
            </a:r>
            <a:r>
              <a:rPr lang="fr-FR" sz="2000" dirty="0"/>
              <a:t>:  </a:t>
            </a:r>
            <a:r>
              <a:rPr lang="fr-FR" sz="2000" b="0" dirty="0"/>
              <a:t>répondre aux questions et écouter les attentes locales dans un contexte décontracté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000" b="1" dirty="0"/>
              <a:t> Mettre en lumière l’impact sociétal </a:t>
            </a:r>
            <a:r>
              <a:rPr lang="fr-FR" sz="2000" b="0" dirty="0"/>
              <a:t>de la recherche : montrer les retombées concrètes du CERN</a:t>
            </a:r>
          </a:p>
        </p:txBody>
      </p:sp>
    </p:spTree>
    <p:extLst>
      <p:ext uri="{BB962C8B-B14F-4D97-AF65-F5344CB8AC3E}">
        <p14:creationId xmlns:p14="http://schemas.microsoft.com/office/powerpoint/2010/main" val="2643327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Édition 2024</a:t>
            </a:r>
          </a:p>
        </p:txBody>
      </p:sp>
      <p:pic>
        <p:nvPicPr>
          <p:cNvPr id="6" name="Content Placeholder 13">
            <a:extLst>
              <a:ext uri="{FF2B5EF4-FFF2-40B4-BE49-F238E27FC236}">
                <a16:creationId xmlns:a16="http://schemas.microsoft.com/office/drawing/2014/main" id="{F92DA84C-9298-F041-6D47-B77CBB79C9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491970"/>
            <a:ext cx="7564053" cy="42547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D06ACE2-1C4C-2C0C-1DDB-A880F4C0602E}"/>
              </a:ext>
            </a:extLst>
          </p:cNvPr>
          <p:cNvSpPr txBox="1"/>
          <p:nvPr/>
        </p:nvSpPr>
        <p:spPr>
          <a:xfrm>
            <a:off x="8337734" y="2649864"/>
            <a:ext cx="334424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srgbClr val="303030"/>
                </a:solidFill>
              </a:rPr>
              <a:t>L’équipe FCC expliquait les enjeux scientifiques et le potentiel de cette infrastructure.</a:t>
            </a:r>
          </a:p>
          <a:p>
            <a:endParaRPr lang="fr-FR" sz="2000" dirty="0">
              <a:solidFill>
                <a:srgbClr val="303030"/>
              </a:solidFill>
            </a:endParaRPr>
          </a:p>
          <a:p>
            <a:r>
              <a:rPr lang="fr-FR" sz="2000" dirty="0">
                <a:solidFill>
                  <a:srgbClr val="303030"/>
                </a:solidFill>
              </a:rPr>
              <a:t>Plus d’info: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522AFE-87BE-F75A-929A-733E4EF0B6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191" y="4123841"/>
            <a:ext cx="1470509" cy="1470509"/>
          </a:xfrm>
          <a:prstGeom prst="rect">
            <a:avLst/>
          </a:prstGeom>
        </p:spPr>
      </p:pic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B6D07B53-5536-24EF-99BB-91AC75E9E46C}"/>
              </a:ext>
            </a:extLst>
          </p:cNvPr>
          <p:cNvSpPr txBox="1">
            <a:spLocks/>
          </p:cNvSpPr>
          <p:nvPr/>
        </p:nvSpPr>
        <p:spPr>
          <a:xfrm>
            <a:off x="8337734" y="1605958"/>
            <a:ext cx="3854266" cy="655634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solidFill>
                  <a:srgbClr val="303030"/>
                </a:solidFill>
              </a:rPr>
              <a:t>Le CERN a dédié son stand au projet FCC</a:t>
            </a:r>
            <a:endParaRPr lang="fr-FR" dirty="0"/>
          </a:p>
        </p:txBody>
      </p:sp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B9C6F313-E408-2CCE-7453-F138039480AB}"/>
              </a:ext>
            </a:extLst>
          </p:cNvPr>
          <p:cNvSpPr txBox="1">
            <a:spLocks/>
          </p:cNvSpPr>
          <p:nvPr/>
        </p:nvSpPr>
        <p:spPr>
          <a:xfrm>
            <a:off x="1230321" y="6424668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Zoe Nikolaidou | Foire Internationale Haute-Savoie Mont-Blanc</a:t>
            </a:r>
          </a:p>
        </p:txBody>
      </p:sp>
      <p:sp>
        <p:nvSpPr>
          <p:cNvPr id="15" name="Date Placeholder 6">
            <a:extLst>
              <a:ext uri="{FF2B5EF4-FFF2-40B4-BE49-F238E27FC236}">
                <a16:creationId xmlns:a16="http://schemas.microsoft.com/office/drawing/2014/main" id="{D1F413E4-5549-5B31-3011-C7171A1D0B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40055" y="6424669"/>
            <a:ext cx="1773923" cy="365125"/>
          </a:xfrm>
        </p:spPr>
        <p:txBody>
          <a:bodyPr/>
          <a:lstStyle/>
          <a:p>
            <a:r>
              <a:rPr lang="en-US" dirty="0"/>
              <a:t>29 avril 2025</a:t>
            </a: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Édition</a:t>
            </a:r>
            <a:r>
              <a:rPr lang="en-US" dirty="0"/>
              <a:t>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682487"/>
            <a:ext cx="9028113" cy="4608512"/>
          </a:xfrm>
        </p:spPr>
        <p:txBody>
          <a:bodyPr>
            <a:noAutofit/>
          </a:bodyPr>
          <a:lstStyle/>
          <a:p>
            <a:r>
              <a:rPr lang="fr-FR" sz="1800" b="0" i="1" dirty="0"/>
              <a:t>Un partenariat entre les équipes de CERN ECO, FCC et le LAPP</a:t>
            </a:r>
          </a:p>
          <a:p>
            <a:br>
              <a:rPr lang="fr-FR" sz="1800" dirty="0"/>
            </a:br>
            <a:r>
              <a:rPr lang="fr-FR" sz="1800" b="0" dirty="0"/>
              <a:t>Thème : </a:t>
            </a:r>
            <a:r>
              <a:rPr lang="fr-FR" sz="1800" b="1" dirty="0"/>
              <a:t>Les activités du CERN et leur impact sociétal</a:t>
            </a:r>
            <a:endParaRPr lang="fr-FR" sz="1800" dirty="0"/>
          </a:p>
          <a:p>
            <a:r>
              <a:rPr lang="fr-FR" sz="1800" b="0" dirty="0"/>
              <a:t>Activités proposées 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800" b="1" dirty="0"/>
              <a:t> Atelier " Voir l’invisible "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800" b="1" dirty="0"/>
              <a:t> Jeu " Identité des particules "</a:t>
            </a:r>
            <a:endParaRPr lang="fr-FR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fr-FR" sz="1800" b="1" dirty="0"/>
              <a:t> Discussion avec les visiteurs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800" dirty="0"/>
              <a:t> Activité par le LAPP? </a:t>
            </a:r>
            <a:br>
              <a:rPr lang="fr-FR" sz="1800" dirty="0"/>
            </a:br>
            <a:endParaRPr lang="fr-FR" sz="1800" dirty="0"/>
          </a:p>
          <a:p>
            <a:r>
              <a:rPr lang="fr-FR" sz="1800" b="0" dirty="0"/>
              <a:t>Objectifs du stand : </a:t>
            </a:r>
            <a:endParaRPr lang="fr-FR" sz="18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fr-FR" sz="1800" dirty="0"/>
              <a:t> </a:t>
            </a:r>
            <a:r>
              <a:rPr lang="fr-FR" sz="1800" b="0" dirty="0"/>
              <a:t>Sensibiliser le public aux </a:t>
            </a:r>
            <a:r>
              <a:rPr lang="fr-FR" sz="1800" dirty="0"/>
              <a:t>activités du CERN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800" dirty="0"/>
              <a:t> </a:t>
            </a:r>
            <a:r>
              <a:rPr lang="fr-FR" sz="1800" b="0" dirty="0"/>
              <a:t>Illustrer les </a:t>
            </a:r>
            <a:r>
              <a:rPr lang="fr-FR" sz="1800" dirty="0"/>
              <a:t>applications scientifiques </a:t>
            </a:r>
            <a:r>
              <a:rPr lang="fr-FR" sz="1800" b="0" dirty="0"/>
              <a:t>dans la société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800" dirty="0"/>
              <a:t> </a:t>
            </a:r>
            <a:r>
              <a:rPr lang="fr-FR" sz="1800" b="0" dirty="0"/>
              <a:t>Promouvoir le </a:t>
            </a:r>
            <a:r>
              <a:rPr lang="fr-FR" sz="1800" dirty="0"/>
              <a:t>Portail de la science </a:t>
            </a:r>
            <a:r>
              <a:rPr lang="fr-FR" sz="1800" b="0" dirty="0"/>
              <a:t>et le</a:t>
            </a:r>
            <a:r>
              <a:rPr lang="fr-FR" sz="1800" dirty="0"/>
              <a:t> projet FCC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659CADFD-8CE1-CD71-B071-DAFED6BA8535}"/>
              </a:ext>
            </a:extLst>
          </p:cNvPr>
          <p:cNvSpPr txBox="1">
            <a:spLocks/>
          </p:cNvSpPr>
          <p:nvPr/>
        </p:nvSpPr>
        <p:spPr>
          <a:xfrm>
            <a:off x="266700" y="1153853"/>
            <a:ext cx="8572500" cy="65563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/>
              <a:t>Un stand d’information et activités interactives</a:t>
            </a:r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9E29BAC3-DE64-6080-297E-96EB393ECF55}"/>
              </a:ext>
            </a:extLst>
          </p:cNvPr>
          <p:cNvSpPr txBox="1">
            <a:spLocks/>
          </p:cNvSpPr>
          <p:nvPr/>
        </p:nvSpPr>
        <p:spPr>
          <a:xfrm>
            <a:off x="5209038" y="6424668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29 avril 2025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D176F989-3CD0-DB22-C834-FFEFD5645CDA}"/>
              </a:ext>
            </a:extLst>
          </p:cNvPr>
          <p:cNvSpPr txBox="1">
            <a:spLocks/>
          </p:cNvSpPr>
          <p:nvPr/>
        </p:nvSpPr>
        <p:spPr>
          <a:xfrm>
            <a:off x="1230321" y="6424668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Zoe Nikolaidou | Foire Internationale Haute-Savoie Mont-Blanc</a:t>
            </a:r>
          </a:p>
        </p:txBody>
      </p:sp>
    </p:spTree>
    <p:extLst>
      <p:ext uri="{BB962C8B-B14F-4D97-AF65-F5344CB8AC3E}">
        <p14:creationId xmlns:p14="http://schemas.microsoft.com/office/powerpoint/2010/main" val="3272427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/>
              <a:t>Atelier " Voir l’invisible "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06ACE2-1C4C-2C0C-1DDB-A880F4C0602E}"/>
              </a:ext>
            </a:extLst>
          </p:cNvPr>
          <p:cNvSpPr txBox="1"/>
          <p:nvPr/>
        </p:nvSpPr>
        <p:spPr>
          <a:xfrm>
            <a:off x="5966678" y="1229530"/>
            <a:ext cx="581733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303030"/>
                </a:solidFill>
              </a:rPr>
              <a:t>Le public est invité à apprendre à mener des expériences et à créer leurs propres modèles scientifiques de structures invisibles! </a:t>
            </a:r>
          </a:p>
          <a:p>
            <a:endParaRPr lang="fr-FR" sz="2400" dirty="0">
              <a:solidFill>
                <a:srgbClr val="303030"/>
              </a:solidFill>
            </a:endParaRPr>
          </a:p>
          <a:p>
            <a:r>
              <a:rPr lang="fr-FR" sz="2400" dirty="0">
                <a:solidFill>
                  <a:srgbClr val="303030"/>
                </a:solidFill>
              </a:rPr>
              <a:t>Mené par les guides </a:t>
            </a:r>
            <a:r>
              <a:rPr lang="fr-FR" sz="2400" b="1" dirty="0">
                <a:solidFill>
                  <a:srgbClr val="303030"/>
                </a:solidFill>
              </a:rPr>
              <a:t>formé-es </a:t>
            </a:r>
          </a:p>
          <a:p>
            <a:r>
              <a:rPr lang="fr-FR" sz="2400" b="1" dirty="0">
                <a:solidFill>
                  <a:srgbClr val="303030"/>
                </a:solidFill>
              </a:rPr>
              <a:t>sur cet atelier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4ED8993-FD8F-10BD-574A-117CE3B80C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"/>
          <a:stretch/>
        </p:blipFill>
        <p:spPr>
          <a:xfrm>
            <a:off x="407987" y="1111250"/>
            <a:ext cx="4794208" cy="46383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2E60651-EAE0-1343-AE86-B84C2F247B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588" y="3697380"/>
            <a:ext cx="2259935" cy="2259935"/>
          </a:xfrm>
          <a:prstGeom prst="rect">
            <a:avLst/>
          </a:prstGeom>
        </p:spPr>
      </p:pic>
      <p:sp>
        <p:nvSpPr>
          <p:cNvPr id="11" name="Date Placeholder 6">
            <a:extLst>
              <a:ext uri="{FF2B5EF4-FFF2-40B4-BE49-F238E27FC236}">
                <a16:creationId xmlns:a16="http://schemas.microsoft.com/office/drawing/2014/main" id="{0F5D0F3E-675C-7F06-49C8-A704B4ECDA08}"/>
              </a:ext>
            </a:extLst>
          </p:cNvPr>
          <p:cNvSpPr txBox="1">
            <a:spLocks/>
          </p:cNvSpPr>
          <p:nvPr/>
        </p:nvSpPr>
        <p:spPr>
          <a:xfrm>
            <a:off x="5209038" y="6424668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29 avril 2025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CCC17395-8195-6042-1405-90359336FD38}"/>
              </a:ext>
            </a:extLst>
          </p:cNvPr>
          <p:cNvSpPr txBox="1">
            <a:spLocks/>
          </p:cNvSpPr>
          <p:nvPr/>
        </p:nvSpPr>
        <p:spPr>
          <a:xfrm>
            <a:off x="1230321" y="6424668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Zoe Nikolaidou | Foire Internationale Haute-Savoie Mont-Blanc</a:t>
            </a:r>
          </a:p>
        </p:txBody>
      </p:sp>
    </p:spTree>
    <p:extLst>
      <p:ext uri="{BB962C8B-B14F-4D97-AF65-F5344CB8AC3E}">
        <p14:creationId xmlns:p14="http://schemas.microsoft.com/office/powerpoint/2010/main" val="3715162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subatomic particle pinback buttons ">
            <a:extLst>
              <a:ext uri="{FF2B5EF4-FFF2-40B4-BE49-F238E27FC236}">
                <a16:creationId xmlns:a16="http://schemas.microsoft.com/office/drawing/2014/main" id="{AE3B788E-DC8B-1F0E-BD44-61ABB9DBFA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4667" b="88000" l="29333" r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159" t="64721" r="45400" b="11656"/>
          <a:stretch/>
        </p:blipFill>
        <p:spPr bwMode="auto">
          <a:xfrm>
            <a:off x="5543964" y="4018266"/>
            <a:ext cx="1283664" cy="1191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/>
              <a:t>Jeu " Identité des particules "</a:t>
            </a:r>
            <a:br>
              <a:rPr lang="fr-FR" sz="3600" b="1" dirty="0"/>
            </a:br>
            <a:endParaRPr lang="fr-FR" sz="3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06ACE2-1C4C-2C0C-1DDB-A880F4C0602E}"/>
              </a:ext>
            </a:extLst>
          </p:cNvPr>
          <p:cNvSpPr txBox="1"/>
          <p:nvPr/>
        </p:nvSpPr>
        <p:spPr>
          <a:xfrm>
            <a:off x="6096000" y="1686228"/>
            <a:ext cx="5688013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303030"/>
                </a:solidFill>
              </a:rPr>
              <a:t>Le public est invité à explorer la particule qui correspond le plus à sa personnalité !</a:t>
            </a:r>
          </a:p>
          <a:p>
            <a:endParaRPr lang="fr-FR" sz="2000" dirty="0">
              <a:solidFill>
                <a:srgbClr val="303030"/>
              </a:solidFill>
            </a:endParaRPr>
          </a:p>
        </p:txBody>
      </p:sp>
      <p:sp>
        <p:nvSpPr>
          <p:cNvPr id="11" name="Date Placeholder 6">
            <a:extLst>
              <a:ext uri="{FF2B5EF4-FFF2-40B4-BE49-F238E27FC236}">
                <a16:creationId xmlns:a16="http://schemas.microsoft.com/office/drawing/2014/main" id="{0F5D0F3E-675C-7F06-49C8-A704B4ECDA08}"/>
              </a:ext>
            </a:extLst>
          </p:cNvPr>
          <p:cNvSpPr txBox="1">
            <a:spLocks/>
          </p:cNvSpPr>
          <p:nvPr/>
        </p:nvSpPr>
        <p:spPr>
          <a:xfrm>
            <a:off x="5209038" y="6424668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29 avril 2025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CCC17395-8195-6042-1405-90359336FD38}"/>
              </a:ext>
            </a:extLst>
          </p:cNvPr>
          <p:cNvSpPr txBox="1">
            <a:spLocks/>
          </p:cNvSpPr>
          <p:nvPr/>
        </p:nvSpPr>
        <p:spPr>
          <a:xfrm>
            <a:off x="1230321" y="6424668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Zoe Nikolaidou | Foire Internationale Haute-Savoie Mont-Blanc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9A6E9A-0391-2C9B-FD8F-77FD54FEFE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1760"/>
            <a:ext cx="3357563" cy="4961062"/>
          </a:xfrm>
          <a:prstGeom prst="rect">
            <a:avLst/>
          </a:prstGeom>
        </p:spPr>
      </p:pic>
      <p:pic>
        <p:nvPicPr>
          <p:cNvPr id="5" name="Picture 4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1620728D-C419-61AF-902B-D55A70D755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5399" y="4042592"/>
            <a:ext cx="1890463" cy="1890463"/>
          </a:xfrm>
          <a:prstGeom prst="rect">
            <a:avLst/>
          </a:prstGeom>
        </p:spPr>
      </p:pic>
      <p:pic>
        <p:nvPicPr>
          <p:cNvPr id="6" name="Picture 2" descr="subatomic particle pinback buttons ">
            <a:extLst>
              <a:ext uri="{FF2B5EF4-FFF2-40B4-BE49-F238E27FC236}">
                <a16:creationId xmlns:a16="http://schemas.microsoft.com/office/drawing/2014/main" id="{DDA12A96-0B63-BFF6-0036-FB4A9729D9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000" b="77000" l="0" r="25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01" t="51244" r="74876" b="25133"/>
          <a:stretch/>
        </p:blipFill>
        <p:spPr bwMode="auto">
          <a:xfrm>
            <a:off x="5113508" y="4516849"/>
            <a:ext cx="853171" cy="85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subatomic particle pinback buttons ">
            <a:extLst>
              <a:ext uri="{FF2B5EF4-FFF2-40B4-BE49-F238E27FC236}">
                <a16:creationId xmlns:a16="http://schemas.microsoft.com/office/drawing/2014/main" id="{423A13C2-DBBC-BC3B-1B3C-AA98200E39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667" b="61000" l="28667" r="51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25" t="40795" r="48536" b="38307"/>
          <a:stretch/>
        </p:blipFill>
        <p:spPr bwMode="auto">
          <a:xfrm>
            <a:off x="5018029" y="3878505"/>
            <a:ext cx="948650" cy="788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259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3600" b="1" dirty="0"/>
              <a:t>Discussion avec les visiteurs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60EBC0-A9B1-0B5E-1BDD-A8AA412AD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973" y="1271977"/>
            <a:ext cx="11376024" cy="4958792"/>
          </a:xfrm>
        </p:spPr>
        <p:txBody>
          <a:bodyPr>
            <a:noAutofit/>
          </a:bodyPr>
          <a:lstStyle/>
          <a:p>
            <a:endParaRPr lang="fr-FR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rgbClr val="303030"/>
                </a:solidFill>
              </a:rPr>
              <a:t> Sois accueillant-e</a:t>
            </a:r>
          </a:p>
          <a:p>
            <a:r>
              <a:rPr lang="fr-FR" sz="2000" b="0" dirty="0">
                <a:solidFill>
                  <a:srgbClr val="303030"/>
                </a:solidFill>
              </a:rPr>
              <a:t>                    - Un sourire et un bonjour attirent plus que mille affiches 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/>
              <a:t>Évite le jargon</a:t>
            </a:r>
          </a:p>
          <a:p>
            <a:r>
              <a:rPr lang="fr-FR" sz="2000" b="0" dirty="0">
                <a:solidFill>
                  <a:srgbClr val="303030"/>
                </a:solidFill>
              </a:rPr>
              <a:t>                    - Parle en images, analogies simples ou expériences du quotidien.</a:t>
            </a:r>
          </a:p>
          <a:p>
            <a:r>
              <a:rPr lang="fr-FR" sz="2000" b="0" dirty="0">
                <a:solidFill>
                  <a:srgbClr val="303030"/>
                </a:solidFill>
              </a:rPr>
              <a:t>                    Ex. : « Un détecteur de particules, c’est comme un gigantesque appareil photo… »</a:t>
            </a:r>
            <a:endParaRPr lang="fr-FR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rgbClr val="303030"/>
                </a:solidFill>
              </a:rPr>
              <a:t> Adapte ton discours au public</a:t>
            </a:r>
          </a:p>
          <a:p>
            <a:r>
              <a:rPr lang="fr-FR" sz="2000" b="0" dirty="0">
                <a:solidFill>
                  <a:srgbClr val="303030"/>
                </a:solidFill>
              </a:rPr>
              <a:t>                    - Repère rapidement le niveau d’intérêt ou de connaissance de la personne :</a:t>
            </a:r>
          </a:p>
          <a:p>
            <a:r>
              <a:rPr lang="fr-FR" sz="2000" b="0" dirty="0">
                <a:solidFill>
                  <a:srgbClr val="303030"/>
                </a:solidFill>
              </a:rPr>
              <a:t>                    « Vous connaissez un peu le CERN ? »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fr-FR" sz="2000" b="1" dirty="0">
                <a:solidFill>
                  <a:srgbClr val="303030"/>
                </a:solidFill>
              </a:rPr>
              <a:t> Favorise l’interaction</a:t>
            </a:r>
          </a:p>
          <a:p>
            <a:r>
              <a:rPr lang="fr-FR" sz="2000" b="0" dirty="0">
                <a:solidFill>
                  <a:srgbClr val="303030"/>
                </a:solidFill>
              </a:rPr>
              <a:t>                    - Pose des questions : </a:t>
            </a:r>
          </a:p>
          <a:p>
            <a:r>
              <a:rPr lang="fr-FR" sz="2000" b="0" dirty="0">
                <a:solidFill>
                  <a:srgbClr val="303030"/>
                </a:solidFill>
              </a:rPr>
              <a:t>                    « Tu savais que les accélérateurs de particules servent aussi à traiter le cancer ? 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2D7E13-FA61-7A19-F724-CA84C08181DE}"/>
              </a:ext>
            </a:extLst>
          </p:cNvPr>
          <p:cNvSpPr txBox="1"/>
          <p:nvPr/>
        </p:nvSpPr>
        <p:spPr>
          <a:xfrm>
            <a:off x="439003" y="1011930"/>
            <a:ext cx="56880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i="1" dirty="0">
                <a:solidFill>
                  <a:srgbClr val="303030"/>
                </a:solidFill>
              </a:rPr>
              <a:t>Conseils à garder en tête: </a:t>
            </a:r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921DDC1B-F877-F935-241C-CE9E86BA21D1}"/>
              </a:ext>
            </a:extLst>
          </p:cNvPr>
          <p:cNvSpPr txBox="1">
            <a:spLocks/>
          </p:cNvSpPr>
          <p:nvPr/>
        </p:nvSpPr>
        <p:spPr>
          <a:xfrm>
            <a:off x="5209038" y="6424668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29 avril 2025</a:t>
            </a:r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548B68FC-0765-E102-A65D-B19D7A657CD7}"/>
              </a:ext>
            </a:extLst>
          </p:cNvPr>
          <p:cNvSpPr txBox="1">
            <a:spLocks/>
          </p:cNvSpPr>
          <p:nvPr/>
        </p:nvSpPr>
        <p:spPr>
          <a:xfrm>
            <a:off x="1230321" y="6424668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Zoe Nikolaidou | Foire Internationale Haute-Savoie Mont-Blanc</a:t>
            </a:r>
          </a:p>
        </p:txBody>
      </p:sp>
    </p:spTree>
    <p:extLst>
      <p:ext uri="{BB962C8B-B14F-4D97-AF65-F5344CB8AC3E}">
        <p14:creationId xmlns:p14="http://schemas.microsoft.com/office/powerpoint/2010/main" val="1608669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8F1946-9399-31E1-868C-EB229B660D88}"/>
              </a:ext>
            </a:extLst>
          </p:cNvPr>
          <p:cNvSpPr txBox="1"/>
          <p:nvPr/>
        </p:nvSpPr>
        <p:spPr>
          <a:xfrm>
            <a:off x="223284" y="3369125"/>
            <a:ext cx="2488019" cy="10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" i="1" spc="300" dirty="0">
                <a:latin typeface="Aptos Black" panose="020F0502020204030204" pitchFamily="34" charset="0"/>
              </a:rPr>
              <a:t>Briefing des volontaires</a:t>
            </a:r>
            <a:endParaRPr lang="en-GB" sz="100" i="1" spc="300" dirty="0">
              <a:latin typeface="Aptos Black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07D7EF-B2D7-EFEE-1977-43595FBB29B1}"/>
              </a:ext>
            </a:extLst>
          </p:cNvPr>
          <p:cNvSpPr txBox="1"/>
          <p:nvPr/>
        </p:nvSpPr>
        <p:spPr>
          <a:xfrm>
            <a:off x="4626159" y="770997"/>
            <a:ext cx="6962376" cy="3590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</a:pPr>
            <a:endParaRPr lang="fr-FR" i="1" spc="300" dirty="0">
              <a:solidFill>
                <a:srgbClr val="2D485B"/>
              </a:solidFill>
              <a:latin typeface="Aptos Black" panose="020F0502020204030204" pitchFamily="34" charset="0"/>
            </a:endParaRPr>
          </a:p>
          <a:p>
            <a:pPr>
              <a:spcAft>
                <a:spcPts val="400"/>
              </a:spcAft>
            </a:pPr>
            <a:r>
              <a:rPr lang="fr-FR" sz="2400" i="1" dirty="0">
                <a:solidFill>
                  <a:srgbClr val="2F2F2F"/>
                </a:solidFill>
              </a:rPr>
              <a:t>Du </a:t>
            </a:r>
            <a:r>
              <a:rPr lang="fr-FR" sz="2400" b="1" i="1" dirty="0">
                <a:solidFill>
                  <a:srgbClr val="2F2F2F"/>
                </a:solidFill>
              </a:rPr>
              <a:t>jeudi 1er au dimanche 11 mai </a:t>
            </a:r>
            <a:r>
              <a:rPr lang="fr-FR" sz="2400" i="1" dirty="0">
                <a:solidFill>
                  <a:srgbClr val="2F2F2F"/>
                </a:solidFill>
              </a:rPr>
              <a:t>2025</a:t>
            </a:r>
          </a:p>
          <a:p>
            <a:pPr>
              <a:spcAft>
                <a:spcPts val="400"/>
              </a:spcAft>
            </a:pPr>
            <a:r>
              <a:rPr lang="fr-FR" sz="2400" i="1" dirty="0">
                <a:solidFill>
                  <a:srgbClr val="2F2F2F"/>
                </a:solidFill>
              </a:rPr>
              <a:t>Tous les jours de </a:t>
            </a:r>
            <a:r>
              <a:rPr lang="fr-FR" sz="2400" b="1" i="1" dirty="0">
                <a:solidFill>
                  <a:srgbClr val="2F2F2F"/>
                </a:solidFill>
              </a:rPr>
              <a:t>10h00 à 19h00 </a:t>
            </a:r>
            <a:r>
              <a:rPr lang="fr-FR" sz="2400" i="1" dirty="0">
                <a:solidFill>
                  <a:srgbClr val="2F2F2F"/>
                </a:solidFill>
              </a:rPr>
              <a:t>exceptés :</a:t>
            </a:r>
          </a:p>
          <a:p>
            <a:pPr>
              <a:spcAft>
                <a:spcPts val="400"/>
              </a:spcAft>
            </a:pPr>
            <a:endParaRPr lang="fr-FR" sz="2000" b="1" i="0" u="none" strike="noStrike" dirty="0"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>
                    <a:lumMod val="50000"/>
                  </a:schemeClr>
                </a:solidFill>
              </a:rPr>
              <a:t> Vendredi 2 mai : Soirée anniversaire – de 10h00 à 23h – Fermeture des stands (hors hall B2 + restaurants) à 21h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>
                    <a:lumMod val="50000"/>
                  </a:schemeClr>
                </a:solidFill>
              </a:rPr>
              <a:t> Vendredi 9 mai : Nocturne traditionnelle de la Foire Internationale, fermeture à 23h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>
                    <a:lumMod val="50000"/>
                  </a:schemeClr>
                </a:solidFill>
              </a:rPr>
              <a:t> Dernier jour - dimanche 11 mai : fermeture à 18h</a:t>
            </a:r>
          </a:p>
          <a:p>
            <a:pPr>
              <a:spcAft>
                <a:spcPts val="400"/>
              </a:spcAft>
            </a:pPr>
            <a:endParaRPr lang="fr-CH" sz="2800" b="1" dirty="0">
              <a:solidFill>
                <a:srgbClr val="2D485B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30A5B9-21D1-9FBC-B8DF-0D667CA88A9E}"/>
              </a:ext>
            </a:extLst>
          </p:cNvPr>
          <p:cNvSpPr txBox="1"/>
          <p:nvPr/>
        </p:nvSpPr>
        <p:spPr>
          <a:xfrm>
            <a:off x="6544915" y="4133881"/>
            <a:ext cx="312486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</a:pPr>
            <a:r>
              <a:rPr lang="fr-CH" sz="2400" b="1" dirty="0">
                <a:solidFill>
                  <a:srgbClr val="303030"/>
                </a:solidFill>
                <a:latin typeface="+mj-lt"/>
                <a:ea typeface="+mj-ea"/>
                <a:cs typeface="+mj-cs"/>
              </a:rPr>
              <a:t>Horaires et programme de l’événement </a:t>
            </a:r>
          </a:p>
        </p:txBody>
      </p:sp>
      <p:sp>
        <p:nvSpPr>
          <p:cNvPr id="6" name="Arrow: Bent 5">
            <a:extLst>
              <a:ext uri="{FF2B5EF4-FFF2-40B4-BE49-F238E27FC236}">
                <a16:creationId xmlns:a16="http://schemas.microsoft.com/office/drawing/2014/main" id="{887FA6AD-1E1C-FCF0-3F8E-6408BFB33CB6}"/>
              </a:ext>
            </a:extLst>
          </p:cNvPr>
          <p:cNvSpPr/>
          <p:nvPr/>
        </p:nvSpPr>
        <p:spPr>
          <a:xfrm rot="10800000" flipH="1">
            <a:off x="7838816" y="5416627"/>
            <a:ext cx="964854" cy="754196"/>
          </a:xfrm>
          <a:prstGeom prst="bentArrow">
            <a:avLst>
              <a:gd name="adj1" fmla="val 12826"/>
              <a:gd name="adj2" fmla="val 19348"/>
              <a:gd name="adj3" fmla="val 38044"/>
              <a:gd name="adj4" fmla="val 61956"/>
            </a:avLst>
          </a:prstGeom>
          <a:solidFill>
            <a:srgbClr val="54819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30303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067EEE1-7786-DD92-DE51-63F87E686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900" y="3942080"/>
            <a:ext cx="2311160" cy="23111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225AB7-0C72-54E0-140D-A76C55F4A9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00" y="1340099"/>
            <a:ext cx="3462744" cy="48495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BB1849C-2286-7261-4B4F-C86298AAAA70}"/>
              </a:ext>
            </a:extLst>
          </p:cNvPr>
          <p:cNvSpPr txBox="1"/>
          <p:nvPr/>
        </p:nvSpPr>
        <p:spPr>
          <a:xfrm>
            <a:off x="403200" y="372871"/>
            <a:ext cx="6962376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fr-CH" sz="3600" b="1" dirty="0">
                <a:latin typeface="+mj-lt"/>
                <a:ea typeface="+mj-ea"/>
                <a:cs typeface="+mj-cs"/>
              </a:rPr>
              <a:t>Ouverture au public</a:t>
            </a:r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53DAAE2B-19A8-797B-B4BE-E4B34FDE1C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40055" y="6424669"/>
            <a:ext cx="1773923" cy="365125"/>
          </a:xfrm>
        </p:spPr>
        <p:txBody>
          <a:bodyPr/>
          <a:lstStyle/>
          <a:p>
            <a:r>
              <a:rPr lang="en-US" dirty="0"/>
              <a:t>29 avril 2025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9948D725-A192-FDA3-489B-66A3403EB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68056" y="6424669"/>
            <a:ext cx="3769336" cy="365125"/>
          </a:xfrm>
        </p:spPr>
        <p:txBody>
          <a:bodyPr/>
          <a:lstStyle/>
          <a:p>
            <a:r>
              <a:rPr lang="en-US" dirty="0"/>
              <a:t>Zoe Nikolaidou | Foire Internationale Haute-Savoie Mont-Blanc</a:t>
            </a:r>
          </a:p>
        </p:txBody>
      </p:sp>
    </p:spTree>
    <p:extLst>
      <p:ext uri="{BB962C8B-B14F-4D97-AF65-F5344CB8AC3E}">
        <p14:creationId xmlns:p14="http://schemas.microsoft.com/office/powerpoint/2010/main" val="34672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R_template  presentation.potx" id="{ED0CFC14-E614-6647-9CE1-6475111B166A}" vid="{421B573E-B94D-464A-8DFE-42673B0FBA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1137</TotalTime>
  <Words>914</Words>
  <Application>Microsoft Macintosh PowerPoint</Application>
  <PresentationFormat>Widescreen</PresentationFormat>
  <Paragraphs>127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 Black</vt:lpstr>
      <vt:lpstr>Arial</vt:lpstr>
      <vt:lpstr>Calibri</vt:lpstr>
      <vt:lpstr>Helvetica</vt:lpstr>
      <vt:lpstr>Office Theme</vt:lpstr>
      <vt:lpstr>Foire Internationale Haute-Savoie Mont-Blanc | Briefing guides</vt:lpstr>
      <vt:lpstr>Foire Internationale Haute-Savoie Mont-Blanc </vt:lpstr>
      <vt:lpstr>Pourquoi le CERN participe-t-il?</vt:lpstr>
      <vt:lpstr>Édition 2024</vt:lpstr>
      <vt:lpstr>Édition 2025</vt:lpstr>
      <vt:lpstr>Atelier " Voir l’invisible "</vt:lpstr>
      <vt:lpstr>Jeu " Identité des particules " </vt:lpstr>
      <vt:lpstr>Discussion avec les visiteurs</vt:lpstr>
      <vt:lpstr>PowerPoint Presentation</vt:lpstr>
      <vt:lpstr>PowerPoint Presentation</vt:lpstr>
      <vt:lpstr>Comment s’y rendre</vt:lpstr>
      <vt:lpstr>Plan de la foire</vt:lpstr>
      <vt:lpstr>L’emplacement du stand</vt:lpstr>
      <vt:lpstr>Informations pratiques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Foire Internationale Haute-Savoie Mont-Blanc | Briefing guides</dc:title>
  <dc:creator>Zoe Nikolaidou</dc:creator>
  <cp:lastModifiedBy>Zoe Nikolaidou</cp:lastModifiedBy>
  <cp:revision>9</cp:revision>
  <dcterms:created xsi:type="dcterms:W3CDTF">2025-04-25T11:22:31Z</dcterms:created>
  <dcterms:modified xsi:type="dcterms:W3CDTF">2025-04-30T10:18:42Z</dcterms:modified>
</cp:coreProperties>
</file>