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39"/>
  </p:notesMasterIdLst>
  <p:handoutMasterIdLst>
    <p:handoutMasterId r:id="rId40"/>
  </p:handoutMasterIdLst>
  <p:sldIdLst>
    <p:sldId id="294" r:id="rId2"/>
    <p:sldId id="334" r:id="rId3"/>
    <p:sldId id="335" r:id="rId4"/>
    <p:sldId id="336" r:id="rId5"/>
    <p:sldId id="340" r:id="rId6"/>
    <p:sldId id="296" r:id="rId7"/>
    <p:sldId id="337" r:id="rId8"/>
    <p:sldId id="326" r:id="rId9"/>
    <p:sldId id="319" r:id="rId10"/>
    <p:sldId id="324" r:id="rId11"/>
    <p:sldId id="297" r:id="rId12"/>
    <p:sldId id="320" r:id="rId13"/>
    <p:sldId id="339" r:id="rId14"/>
    <p:sldId id="300" r:id="rId15"/>
    <p:sldId id="301" r:id="rId16"/>
    <p:sldId id="305" r:id="rId17"/>
    <p:sldId id="321" r:id="rId18"/>
    <p:sldId id="322" r:id="rId19"/>
    <p:sldId id="323" r:id="rId20"/>
    <p:sldId id="303" r:id="rId21"/>
    <p:sldId id="338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7" r:id="rId31"/>
    <p:sldId id="318" r:id="rId32"/>
    <p:sldId id="302" r:id="rId33"/>
    <p:sldId id="299" r:id="rId34"/>
    <p:sldId id="298" r:id="rId35"/>
    <p:sldId id="306" r:id="rId36"/>
    <p:sldId id="307" r:id="rId37"/>
    <p:sldId id="333" r:id="rId3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FFFF"/>
    <a:srgbClr val="00FA00"/>
    <a:srgbClr val="000000"/>
    <a:srgbClr val="FF9300"/>
    <a:srgbClr val="0432FF"/>
    <a:srgbClr val="FFFB00"/>
    <a:srgbClr val="FF544F"/>
    <a:srgbClr val="4ACA75"/>
    <a:srgbClr val="E0E0E0"/>
    <a:srgbClr val="FF5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031" autoAdjust="0"/>
    <p:restoredTop sz="50067" autoAdjust="0"/>
  </p:normalViewPr>
  <p:slideViewPr>
    <p:cSldViewPr snapToGrid="0" snapToObjects="1" showGuides="1">
      <p:cViewPr varScale="1">
        <p:scale>
          <a:sx n="120" d="100"/>
          <a:sy n="120" d="100"/>
        </p:scale>
        <p:origin x="264" y="17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4/21/25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4/21/25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49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00.png"/><Relationship Id="rId7" Type="http://schemas.openxmlformats.org/officeDocument/2006/relationships/image" Target="../media/image140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0.png"/><Relationship Id="rId7" Type="http://schemas.openxmlformats.org/officeDocument/2006/relationships/image" Target="../media/image2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0.png"/><Relationship Id="rId10" Type="http://schemas.openxmlformats.org/officeDocument/2006/relationships/image" Target="../media/image24.png"/><Relationship Id="rId4" Type="http://schemas.openxmlformats.org/officeDocument/2006/relationships/image" Target="../media/image180.png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3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32.png"/><Relationship Id="rId4" Type="http://schemas.openxmlformats.org/officeDocument/2006/relationships/image" Target="../media/image40.png"/><Relationship Id="rId9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33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yonehara@fnal.gov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0.png"/><Relationship Id="rId5" Type="http://schemas.openxmlformats.org/officeDocument/2006/relationships/image" Target="../media/image60.png"/><Relationship Id="rId4" Type="http://schemas.openxmlformats.org/officeDocument/2006/relationships/image" Target="../media/image5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620.png"/><Relationship Id="rId4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7" Type="http://schemas.openxmlformats.org/officeDocument/2006/relationships/image" Target="../media/image8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2.png"/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0.png"/><Relationship Id="rId5" Type="http://schemas.openxmlformats.org/officeDocument/2006/relationships/image" Target="../media/image730.png"/><Relationship Id="rId4" Type="http://schemas.openxmlformats.org/officeDocument/2006/relationships/image" Target="../media/image72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12" Type="http://schemas.openxmlformats.org/officeDocument/2006/relationships/image" Target="../media/image88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81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175126/contributions/5024010/attachments/2527036/4346794/Protonmuonbuncher.pdf" TargetMode="External"/><Relationship Id="rId5" Type="http://schemas.openxmlformats.org/officeDocument/2006/relationships/hyperlink" Target="https://arxiv.org/pdf/1703.05806" TargetMode="External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link.springer.com_book_10.1007_978-2D3-2D319-2D18317-2D6&amp;d=DwMF-g&amp;c=gRgGjJ3BkIsb5y6s49QqsA&amp;r=Ex9gD-h0ioFBwFK7q37saRUOn8kexSZ6_T0Utd4Fooc&amp;m=f6ENayQuC8uGPhoYKI7MlOGw85918fcI5LwGvu8Oq0eSpEFtil5RNjvVNn3iNsUS&amp;s=zynVlzAqNn-4LJ21itJnBIi3GBPYPCAX1m3HxPNOK4E&amp;e=" TargetMode="External"/><Relationship Id="rId2" Type="http://schemas.openxmlformats.org/officeDocument/2006/relationships/hyperlink" Target="https://journals.aps.org/prab/abstract/10.1103/PhysRevSTAB.4.10400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rldefense.proofpoint.com/v2/url?u=https-3A__library.oapen.org_handle_20.500.12657_50490&amp;d=DwMF-g&amp;c=gRgGjJ3BkIsb5y6s49QqsA&amp;r=Ex9gD-h0ioFBwFK7q37saRUOn8kexSZ6_T0Utd4Fooc&amp;m=f6ENayQuC8uGPhoYKI7MlOGw85918fcI5LwGvu8Oq0eSpEFtil5RNjvVNn3iNsUS&amp;s=a8QepaNBHk6u1DCo3JA6kwN-Lq0_u9LQMs4T8vOAivU&amp;e=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6256" y="5664820"/>
            <a:ext cx="8211613" cy="808205"/>
          </a:xfrm>
        </p:spPr>
        <p:txBody>
          <a:bodyPr/>
          <a:lstStyle/>
          <a:p>
            <a:r>
              <a:rPr lang="en-US" dirty="0"/>
              <a:t>Katsuya Yonehara</a:t>
            </a:r>
          </a:p>
          <a:p>
            <a:r>
              <a:rPr lang="en-US" dirty="0"/>
              <a:t>4/21/2025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6255" y="3951841"/>
            <a:ext cx="7544203" cy="1512257"/>
          </a:xfrm>
        </p:spPr>
        <p:txBody>
          <a:bodyPr>
            <a:noAutofit/>
          </a:bodyPr>
          <a:lstStyle/>
          <a:p>
            <a:r>
              <a:rPr lang="en-US" dirty="0"/>
              <a:t>Mini Lecture Course: Accelerator Design for a Multi-TeV Muon Collider</a:t>
            </a:r>
          </a:p>
          <a:p>
            <a:r>
              <a:rPr lang="en-US" sz="2800" i="1" dirty="0"/>
              <a:t>Lecture 1: Overview of Muon Collider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B4EDF15-65E9-C2BB-4B42-1313B9592F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LEMMA scheme, muons are produced via </a:t>
                </a:r>
                <a:r>
                  <a:rPr lang="en-US" b="1" dirty="0"/>
                  <a:t>electron-positron annihilation</a:t>
                </a:r>
                <a:r>
                  <a:rPr lang="en-US" dirty="0"/>
                  <a:t> just above the energy threshold: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The size of muon flux after the process is extremely small (possibly a sub micro-meter scale). </a:t>
                </a:r>
              </a:p>
              <a:p>
                <a:r>
                  <a:rPr lang="en-US" dirty="0"/>
                  <a:t>However, the cross section of the process is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𝑏𝑎𝑟𝑠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dirty="0"/>
                  <a:t> at 45 GeV, the expected muon yield is approximately six orders of magnitude smaller than proton-based scheme</a:t>
                </a:r>
              </a:p>
              <a:p>
                <a:r>
                  <a:rPr lang="en-US" dirty="0"/>
                  <a:t>Currently, we hold this scheme as a backup scenario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B4EDF15-65E9-C2BB-4B42-1313B9592F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050" t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CB3FD72-33C5-D5A6-CA72-DD5257FB9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</a:t>
            </a:r>
            <a:r>
              <a:rPr lang="en-US" dirty="0" err="1"/>
              <a:t>EMittance</a:t>
            </a:r>
            <a:r>
              <a:rPr lang="en-US" dirty="0"/>
              <a:t> Muon Accelerator (LEMMA)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02D97-CC23-D9DB-40E8-4AA271D0A6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900C5-29E7-254D-E4BD-636010A59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F3F66-C6E5-0011-3837-F126F0347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551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922B0-2E44-E951-CD15-EB045E14EA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D6E077-50E3-7B5C-3EFA-8FF348B59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Muon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8B360-AA32-B9BD-5606-E263936EEC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D5850F-D373-AB00-B865-4EA405EB93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8F8F5-AF53-0A66-735B-F1FF43B66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76F097-68C3-30E5-B9EF-EB7F63750729}"/>
              </a:ext>
            </a:extLst>
          </p:cNvPr>
          <p:cNvSpPr txBox="1"/>
          <p:nvPr/>
        </p:nvSpPr>
        <p:spPr>
          <a:xfrm>
            <a:off x="736827" y="634948"/>
            <a:ext cx="6907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Intense proton beam strikes pion production target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A26270-59C9-584F-7F9E-04D1A94B45EE}"/>
                  </a:ext>
                </a:extLst>
              </p:cNvPr>
              <p:cNvSpPr txBox="1"/>
              <p:nvPr/>
            </p:nvSpPr>
            <p:spPr>
              <a:xfrm>
                <a:off x="1530603" y="1105351"/>
                <a:ext cx="2445285" cy="466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A26270-59C9-584F-7F9E-04D1A94B4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603" y="1105351"/>
                <a:ext cx="2445285" cy="466281"/>
              </a:xfrm>
              <a:prstGeom prst="rect">
                <a:avLst/>
              </a:prstGeom>
              <a:blipFill>
                <a:blip r:embed="rId2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816AE39-09FB-62F4-E9F6-4F9EBCE70DEC}"/>
                  </a:ext>
                </a:extLst>
              </p:cNvPr>
              <p:cNvSpPr txBox="1"/>
              <p:nvPr/>
            </p:nvSpPr>
            <p:spPr>
              <a:xfrm>
                <a:off x="1562877" y="2072230"/>
                <a:ext cx="2074735" cy="8905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816AE39-09FB-62F4-E9F6-4F9EBCE70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2877" y="2072230"/>
                <a:ext cx="2074735" cy="890500"/>
              </a:xfrm>
              <a:prstGeom prst="rect">
                <a:avLst/>
              </a:prstGeom>
              <a:blipFill>
                <a:blip r:embed="rId3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9114B295-E77D-4E4A-A525-D6C3CF0C7A27}"/>
              </a:ext>
            </a:extLst>
          </p:cNvPr>
          <p:cNvSpPr txBox="1"/>
          <p:nvPr/>
        </p:nvSpPr>
        <p:spPr>
          <a:xfrm>
            <a:off x="698624" y="1618482"/>
            <a:ext cx="4146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Pions</a:t>
            </a:r>
            <a:r>
              <a:rPr lang="en-US" dirty="0"/>
              <a:t> are eventually decayed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30B962-4B4E-FC30-6DD7-2326A30883DA}"/>
              </a:ext>
            </a:extLst>
          </p:cNvPr>
          <p:cNvSpPr txBox="1"/>
          <p:nvPr/>
        </p:nvSpPr>
        <p:spPr>
          <a:xfrm>
            <a:off x="736827" y="2942380"/>
            <a:ext cx="2105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Pion lifetime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2F2C05F-2B4F-0D7E-3357-F3AE2B2B914E}"/>
                  </a:ext>
                </a:extLst>
              </p:cNvPr>
              <p:cNvSpPr txBox="1"/>
              <p:nvPr/>
            </p:nvSpPr>
            <p:spPr>
              <a:xfrm>
                <a:off x="1661153" y="3376816"/>
                <a:ext cx="140730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=26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ns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2F2C05F-2B4F-0D7E-3357-F3AE2B2B9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153" y="3376816"/>
                <a:ext cx="1407308" cy="369332"/>
              </a:xfrm>
              <a:prstGeom prst="rect">
                <a:avLst/>
              </a:prstGeom>
              <a:blipFill>
                <a:blip r:embed="rId4"/>
                <a:stretch>
                  <a:fillRect l="-4464" t="-19355" r="-12500" b="-45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3C0215-17C3-45AD-F06B-728AB36ABE7C}"/>
                  </a:ext>
                </a:extLst>
              </p:cNvPr>
              <p:cNvSpPr txBox="1"/>
              <p:nvPr/>
            </p:nvSpPr>
            <p:spPr>
              <a:xfrm>
                <a:off x="4246987" y="3370132"/>
                <a:ext cx="29772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=7.8</m:t>
                    </m:r>
                  </m:oMath>
                </a14:m>
                <a:r>
                  <a:rPr lang="en-US" dirty="0"/>
                  <a:t> m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3C0215-17C3-45AD-F06B-728AB36ABE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987" y="3370132"/>
                <a:ext cx="2977290" cy="369332"/>
              </a:xfrm>
              <a:prstGeom prst="rect">
                <a:avLst/>
              </a:prstGeom>
              <a:blipFill>
                <a:blip r:embed="rId5"/>
                <a:stretch>
                  <a:fillRect l="-2553" t="-23333" r="-5532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24665983-A990-826E-C3C5-A8E53A7F5D1F}"/>
              </a:ext>
            </a:extLst>
          </p:cNvPr>
          <p:cNvSpPr txBox="1"/>
          <p:nvPr/>
        </p:nvSpPr>
        <p:spPr>
          <a:xfrm>
            <a:off x="728807" y="3928968"/>
            <a:ext cx="5259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Muons are eventually decayed as well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2AA1031-98CA-E8D0-331C-39290257881B}"/>
                  </a:ext>
                </a:extLst>
              </p:cNvPr>
              <p:cNvSpPr txBox="1"/>
              <p:nvPr/>
            </p:nvSpPr>
            <p:spPr>
              <a:xfrm>
                <a:off x="1562877" y="4464172"/>
                <a:ext cx="2766591" cy="8905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2AA1031-98CA-E8D0-331C-3929025788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2877" y="4464172"/>
                <a:ext cx="2766591" cy="890500"/>
              </a:xfrm>
              <a:prstGeom prst="rect">
                <a:avLst/>
              </a:prstGeom>
              <a:blipFill>
                <a:blip r:embed="rId6"/>
                <a:stretch>
                  <a:fillRect l="-457" b="-4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1699CB95-8D15-4A7A-6747-8EED4977941E}"/>
              </a:ext>
            </a:extLst>
          </p:cNvPr>
          <p:cNvSpPr txBox="1"/>
          <p:nvPr/>
        </p:nvSpPr>
        <p:spPr>
          <a:xfrm>
            <a:off x="698624" y="5422681"/>
            <a:ext cx="230088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Muon lifetime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444F365-EFE1-32A9-F434-9EDF4253BA0E}"/>
                  </a:ext>
                </a:extLst>
              </p:cNvPr>
              <p:cNvSpPr txBox="1"/>
              <p:nvPr/>
            </p:nvSpPr>
            <p:spPr>
              <a:xfrm>
                <a:off x="1622950" y="5857117"/>
                <a:ext cx="147623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US" dirty="0"/>
                  <a:t>s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444F365-EFE1-32A9-F434-9EDF4253B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950" y="5857117"/>
                <a:ext cx="1476238" cy="369332"/>
              </a:xfrm>
              <a:prstGeom prst="rect">
                <a:avLst/>
              </a:prstGeom>
              <a:blipFill>
                <a:blip r:embed="rId7"/>
                <a:stretch>
                  <a:fillRect l="-5128" t="-23333" r="-11966" b="-4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D006E38-3E90-B655-B252-329ACF6C9300}"/>
                  </a:ext>
                </a:extLst>
              </p:cNvPr>
              <p:cNvSpPr txBox="1"/>
              <p:nvPr/>
            </p:nvSpPr>
            <p:spPr>
              <a:xfrm>
                <a:off x="4208784" y="5850433"/>
                <a:ext cx="331712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=659.5</m:t>
                    </m:r>
                  </m:oMath>
                </a14:m>
                <a:r>
                  <a:rPr lang="en-US" dirty="0"/>
                  <a:t> m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D006E38-3E90-B655-B252-329ACF6C93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784" y="5850433"/>
                <a:ext cx="3317127" cy="369332"/>
              </a:xfrm>
              <a:prstGeom prst="rect">
                <a:avLst/>
              </a:prstGeom>
              <a:blipFill>
                <a:blip r:embed="rId8"/>
                <a:stretch>
                  <a:fillRect l="-2672" t="-20000" r="-4580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165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1" grpId="0"/>
      <p:bldP spid="22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7A1B04-AF82-C398-AC0F-2F2D5EB4F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muon phase space is too large to achieve the goal luminosity</a:t>
            </a:r>
          </a:p>
          <a:p>
            <a:pPr lvl="1"/>
            <a:r>
              <a:rPr lang="en-US" dirty="0"/>
              <a:t>Phase space cooling is required</a:t>
            </a:r>
          </a:p>
          <a:p>
            <a:pPr lvl="2"/>
            <a:r>
              <a:rPr lang="en-US" dirty="0"/>
              <a:t>Initial muon phase space is similar as basketball </a:t>
            </a:r>
          </a:p>
          <a:p>
            <a:pPr lvl="2"/>
            <a:r>
              <a:rPr lang="en-US" dirty="0"/>
              <a:t>Required muon phase space after cooling is sub-millimeter</a:t>
            </a:r>
          </a:p>
          <a:p>
            <a:r>
              <a:rPr lang="en-US" dirty="0"/>
              <a:t>Muons have a finite lifetime</a:t>
            </a:r>
          </a:p>
          <a:p>
            <a:pPr lvl="1"/>
            <a:r>
              <a:rPr lang="en-US" dirty="0"/>
              <a:t>Need fast cooling scheme</a:t>
            </a:r>
          </a:p>
          <a:p>
            <a:pPr lvl="2"/>
            <a:r>
              <a:rPr lang="en-US" dirty="0"/>
              <a:t>Ionization cooling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AA6447-D1AE-859D-5DF5-08247EEDF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 in producing low emittance muon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FD6CC-6F79-E889-83D4-66338F68A6C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18924-91D7-C9B1-E05E-FB6306DD56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51F54-A695-74A3-34FC-DD4D3F709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990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2E45F-CDAA-E25C-8F83-EF3C6C722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0F92C5-8AB4-417D-9936-56C954637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001123"/>
            <a:ext cx="8686800" cy="427877"/>
          </a:xfrm>
        </p:spPr>
        <p:txBody>
          <a:bodyPr/>
          <a:lstStyle/>
          <a:p>
            <a:r>
              <a:rPr lang="en-US" dirty="0"/>
              <a:t>Intuitive picture of beam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DE0D4-140E-0FF0-F8BD-76E4D58EDC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6AAD0-CD21-31CE-6BBA-8E88F011D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A8A78-FD57-5C94-591D-0A0C6C298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761DD4-6F1A-0221-312A-78BDD972940D}"/>
              </a:ext>
            </a:extLst>
          </p:cNvPr>
          <p:cNvSpPr txBox="1"/>
          <p:nvPr/>
        </p:nvSpPr>
        <p:spPr>
          <a:xfrm>
            <a:off x="1412195" y="3862138"/>
            <a:ext cx="40742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Interpret of the beam cooling:</a:t>
            </a:r>
          </a:p>
          <a:p>
            <a:r>
              <a:rPr lang="en-US" dirty="0"/>
              <a:t>Similar as refrigerator!</a:t>
            </a:r>
          </a:p>
        </p:txBody>
      </p:sp>
    </p:spTree>
    <p:extLst>
      <p:ext uri="{BB962C8B-B14F-4D97-AF65-F5344CB8AC3E}">
        <p14:creationId xmlns:p14="http://schemas.microsoft.com/office/powerpoint/2010/main" val="1911405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5462C-E2A9-7E71-B931-937FD1496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2D5838B9-CC4A-DA51-CFCA-8872A8CAE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Heat flows from warm object to cold object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9C77F6-0889-4F75-FE88-9E030F4B9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FE644-3BB4-833D-AD24-D6F323FAD2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E9E27-40C5-DFC1-BE0F-C1EE0CF03A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B8F77-EC4B-7880-2404-56C002C986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0D1CB3E3-2B98-356A-BF19-1D5E537915BB}"/>
              </a:ext>
            </a:extLst>
          </p:cNvPr>
          <p:cNvSpPr/>
          <p:nvPr/>
        </p:nvSpPr>
        <p:spPr>
          <a:xfrm>
            <a:off x="2510279" y="2041992"/>
            <a:ext cx="2080383" cy="366952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F8BAB08-3527-505A-29C3-93F414A2407F}"/>
                  </a:ext>
                </a:extLst>
              </p:cNvPr>
              <p:cNvSpPr txBox="1"/>
              <p:nvPr/>
            </p:nvSpPr>
            <p:spPr>
              <a:xfrm>
                <a:off x="6938977" y="1991840"/>
                <a:ext cx="9969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F8BAB08-3527-505A-29C3-93F414A240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8977" y="1991840"/>
                <a:ext cx="996940" cy="276999"/>
              </a:xfrm>
              <a:prstGeom prst="rect">
                <a:avLst/>
              </a:prstGeom>
              <a:blipFill>
                <a:blip r:embed="rId2"/>
                <a:stretch>
                  <a:fillRect l="-5063" r="-1266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552D2F0-892C-06BC-CA36-AA418E74CD2F}"/>
              </a:ext>
            </a:extLst>
          </p:cNvPr>
          <p:cNvSpPr txBox="1"/>
          <p:nvPr/>
        </p:nvSpPr>
        <p:spPr>
          <a:xfrm>
            <a:off x="6478732" y="1584792"/>
            <a:ext cx="175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Heat flows when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182F6C-5622-AF46-639E-35A037C113F1}"/>
              </a:ext>
            </a:extLst>
          </p:cNvPr>
          <p:cNvSpPr txBox="1"/>
          <p:nvPr/>
        </p:nvSpPr>
        <p:spPr>
          <a:xfrm>
            <a:off x="6478732" y="2360688"/>
            <a:ext cx="22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Equilibrium condition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ECA4064-1225-189A-32ED-C7E27B742F96}"/>
                  </a:ext>
                </a:extLst>
              </p:cNvPr>
              <p:cNvSpPr txBox="1"/>
              <p:nvPr/>
            </p:nvSpPr>
            <p:spPr>
              <a:xfrm>
                <a:off x="6954076" y="2730020"/>
                <a:ext cx="9632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ECA4064-1225-189A-32ED-C7E27B742F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76" y="2730020"/>
                <a:ext cx="963277" cy="276999"/>
              </a:xfrm>
              <a:prstGeom prst="rect">
                <a:avLst/>
              </a:prstGeom>
              <a:blipFill>
                <a:blip r:embed="rId3"/>
                <a:stretch>
                  <a:fillRect l="-5195" t="-9091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654BD928-0BE0-7883-C09E-FEE75A4E5BBF}"/>
              </a:ext>
            </a:extLst>
          </p:cNvPr>
          <p:cNvSpPr>
            <a:spLocks noChangeAspect="1"/>
          </p:cNvSpPr>
          <p:nvPr/>
        </p:nvSpPr>
        <p:spPr>
          <a:xfrm>
            <a:off x="926011" y="1539668"/>
            <a:ext cx="1371600" cy="1371600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E92D898-2918-8ACD-B7C9-BB078354E071}"/>
              </a:ext>
            </a:extLst>
          </p:cNvPr>
          <p:cNvSpPr>
            <a:spLocks noChangeAspect="1"/>
          </p:cNvSpPr>
          <p:nvPr/>
        </p:nvSpPr>
        <p:spPr>
          <a:xfrm>
            <a:off x="4775244" y="1584792"/>
            <a:ext cx="1371600" cy="137160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1939DFB-6BEC-2285-56F5-8D5898DD4C2E}"/>
                  </a:ext>
                </a:extLst>
              </p:cNvPr>
              <p:cNvSpPr txBox="1"/>
              <p:nvPr/>
            </p:nvSpPr>
            <p:spPr>
              <a:xfrm>
                <a:off x="1347327" y="2008619"/>
                <a:ext cx="5566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1939DFB-6BEC-2285-56F5-8D5898DD4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327" y="2008619"/>
                <a:ext cx="556691" cy="461665"/>
              </a:xfrm>
              <a:prstGeom prst="rect">
                <a:avLst/>
              </a:prstGeom>
              <a:blipFill>
                <a:blip r:embed="rId4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C890A24-30BB-B144-7A92-465ADC270359}"/>
                  </a:ext>
                </a:extLst>
              </p:cNvPr>
              <p:cNvSpPr txBox="1"/>
              <p:nvPr/>
            </p:nvSpPr>
            <p:spPr>
              <a:xfrm>
                <a:off x="5130486" y="2008618"/>
                <a:ext cx="8053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C890A24-30BB-B144-7A92-465ADC2703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486" y="2008618"/>
                <a:ext cx="805349" cy="461665"/>
              </a:xfrm>
              <a:prstGeom prst="rect">
                <a:avLst/>
              </a:prstGeom>
              <a:blipFill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A4496537-561C-E15E-18BC-88E4B3EA810E}"/>
              </a:ext>
            </a:extLst>
          </p:cNvPr>
          <p:cNvSpPr txBox="1"/>
          <p:nvPr/>
        </p:nvSpPr>
        <p:spPr>
          <a:xfrm>
            <a:off x="2718927" y="1683123"/>
            <a:ext cx="1509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Heat flows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9" name="TextBox 1028">
                <a:extLst>
                  <a:ext uri="{FF2B5EF4-FFF2-40B4-BE49-F238E27FC236}">
                    <a16:creationId xmlns:a16="http://schemas.microsoft.com/office/drawing/2014/main" id="{077819AE-DA15-E790-D3E6-F21E5F0AA17A}"/>
                  </a:ext>
                </a:extLst>
              </p:cNvPr>
              <p:cNvSpPr txBox="1"/>
              <p:nvPr/>
            </p:nvSpPr>
            <p:spPr>
              <a:xfrm>
                <a:off x="387083" y="3644312"/>
                <a:ext cx="3780587" cy="7012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𝑑𝑄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9" name="TextBox 1028">
                <a:extLst>
                  <a:ext uri="{FF2B5EF4-FFF2-40B4-BE49-F238E27FC236}">
                    <a16:creationId xmlns:a16="http://schemas.microsoft.com/office/drawing/2014/main" id="{077819AE-DA15-E790-D3E6-F21E5F0AA1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83" y="3644312"/>
                <a:ext cx="3780587" cy="701218"/>
              </a:xfrm>
              <a:prstGeom prst="rect">
                <a:avLst/>
              </a:prstGeom>
              <a:blipFill>
                <a:blip r:embed="rId6"/>
                <a:stretch>
                  <a:fillRect l="-2341" t="-5357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1" name="TextBox 1030">
                <a:extLst>
                  <a:ext uri="{FF2B5EF4-FFF2-40B4-BE49-F238E27FC236}">
                    <a16:creationId xmlns:a16="http://schemas.microsoft.com/office/drawing/2014/main" id="{8031530E-76FE-7D1E-89FA-5B2197D86DA9}"/>
                  </a:ext>
                </a:extLst>
              </p:cNvPr>
              <p:cNvSpPr txBox="1"/>
              <p:nvPr/>
            </p:nvSpPr>
            <p:spPr>
              <a:xfrm>
                <a:off x="4661662" y="3625909"/>
                <a:ext cx="4140157" cy="719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u="sng" dirty="0">
                    <a:solidFill>
                      <a:srgbClr val="FF9300"/>
                    </a:solidFill>
                  </a:rPr>
                  <a:t>Since </a:t>
                </a:r>
                <a14:m>
                  <m:oMath xmlns:m="http://schemas.openxmlformats.org/officeDocument/2006/math">
                    <m:r>
                      <a:rPr lang="en-US" sz="2000" b="0" i="1" u="sng" smtClean="0">
                        <a:solidFill>
                          <a:srgbClr val="FF930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b="0" i="1" u="sng" smtClean="0">
                        <a:solidFill>
                          <a:srgbClr val="FF9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000" b="0" i="1" u="sng" smtClean="0">
                        <a:solidFill>
                          <a:srgbClr val="FF9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000" u="sng" dirty="0">
                    <a:solidFill>
                      <a:srgbClr val="FF9300"/>
                    </a:solidFill>
                  </a:rPr>
                  <a:t> is constant, if </a:t>
                </a:r>
                <a14:m>
                  <m:oMath xmlns:m="http://schemas.openxmlformats.org/officeDocument/2006/math">
                    <m:r>
                      <a:rPr lang="en-US" sz="2000" i="1" u="sng" smtClean="0">
                        <a:solidFill>
                          <a:srgbClr val="FF9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sz="2000" b="0" i="0" u="sng" smtClean="0">
                        <a:solidFill>
                          <a:srgbClr val="FF9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sz="2000" u="sng" dirty="0">
                    <a:solidFill>
                      <a:srgbClr val="FF9300"/>
                    </a:solidFill>
                  </a:rPr>
                  <a:t> is large,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000" i="1" u="sng" smtClean="0">
                            <a:solidFill>
                              <a:srgbClr val="FF93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u="sng" smtClean="0">
                            <a:solidFill>
                              <a:srgbClr val="FF93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sz="2000" b="0" i="1" u="sng" smtClean="0">
                        <a:solidFill>
                          <a:srgbClr val="FF93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u="sng" dirty="0">
                    <a:solidFill>
                      <a:srgbClr val="FF9300"/>
                    </a:solidFill>
                  </a:rPr>
                  <a:t>should be proportionally large</a:t>
                </a:r>
              </a:p>
            </p:txBody>
          </p:sp>
        </mc:Choice>
        <mc:Fallback xmlns="">
          <p:sp>
            <p:nvSpPr>
              <p:cNvPr id="1031" name="TextBox 1030">
                <a:extLst>
                  <a:ext uri="{FF2B5EF4-FFF2-40B4-BE49-F238E27FC236}">
                    <a16:creationId xmlns:a16="http://schemas.microsoft.com/office/drawing/2014/main" id="{8031530E-76FE-7D1E-89FA-5B2197D86D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662" y="3625909"/>
                <a:ext cx="4140157" cy="719621"/>
              </a:xfrm>
              <a:prstGeom prst="rect">
                <a:avLst/>
              </a:prstGeom>
              <a:blipFill>
                <a:blip r:embed="rId7"/>
                <a:stretch>
                  <a:fillRect l="-1835" t="-5172" b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2" name="TextBox 1031">
            <a:extLst>
              <a:ext uri="{FF2B5EF4-FFF2-40B4-BE49-F238E27FC236}">
                <a16:creationId xmlns:a16="http://schemas.microsoft.com/office/drawing/2014/main" id="{2E0BEEE5-D0CF-57D5-5D63-4F76414D3726}"/>
              </a:ext>
            </a:extLst>
          </p:cNvPr>
          <p:cNvSpPr txBox="1"/>
          <p:nvPr/>
        </p:nvSpPr>
        <p:spPr>
          <a:xfrm>
            <a:off x="228600" y="4292379"/>
            <a:ext cx="2031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Heat transfer 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3" name="TextBox 1032">
                <a:extLst>
                  <a:ext uri="{FF2B5EF4-FFF2-40B4-BE49-F238E27FC236}">
                    <a16:creationId xmlns:a16="http://schemas.microsoft.com/office/drawing/2014/main" id="{04EC2378-A298-3DB4-3222-88F4613D9DC4}"/>
                  </a:ext>
                </a:extLst>
              </p:cNvPr>
              <p:cNvSpPr txBox="1"/>
              <p:nvPr/>
            </p:nvSpPr>
            <p:spPr>
              <a:xfrm>
                <a:off x="4661661" y="4941757"/>
                <a:ext cx="4140157" cy="719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sz="2000" dirty="0"/>
                  <a:t> is near zero (temperature reaches equilibrium),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is small</a:t>
                </a:r>
              </a:p>
            </p:txBody>
          </p:sp>
        </mc:Choice>
        <mc:Fallback xmlns="">
          <p:sp>
            <p:nvSpPr>
              <p:cNvPr id="1033" name="TextBox 1032">
                <a:extLst>
                  <a:ext uri="{FF2B5EF4-FFF2-40B4-BE49-F238E27FC236}">
                    <a16:creationId xmlns:a16="http://schemas.microsoft.com/office/drawing/2014/main" id="{04EC2378-A298-3DB4-3222-88F4613D9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661" y="4941757"/>
                <a:ext cx="4140157" cy="719621"/>
              </a:xfrm>
              <a:prstGeom prst="rect">
                <a:avLst/>
              </a:prstGeom>
              <a:blipFill>
                <a:blip r:embed="rId8"/>
                <a:stretch>
                  <a:fillRect l="-1835" t="-5263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4" name="Down Arrow 1033">
            <a:extLst>
              <a:ext uri="{FF2B5EF4-FFF2-40B4-BE49-F238E27FC236}">
                <a16:creationId xmlns:a16="http://schemas.microsoft.com/office/drawing/2014/main" id="{C005E086-BF79-E7AB-3738-BAE7BF8FAB58}"/>
              </a:ext>
            </a:extLst>
          </p:cNvPr>
          <p:cNvSpPr/>
          <p:nvPr/>
        </p:nvSpPr>
        <p:spPr>
          <a:xfrm>
            <a:off x="5934812" y="4452307"/>
            <a:ext cx="807232" cy="473300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5" name="TextBox 1034">
                <a:extLst>
                  <a:ext uri="{FF2B5EF4-FFF2-40B4-BE49-F238E27FC236}">
                    <a16:creationId xmlns:a16="http://schemas.microsoft.com/office/drawing/2014/main" id="{E47F334C-470C-1512-35A7-2C7EE13F0128}"/>
                  </a:ext>
                </a:extLst>
              </p:cNvPr>
              <p:cNvSpPr txBox="1"/>
              <p:nvPr/>
            </p:nvSpPr>
            <p:spPr>
              <a:xfrm>
                <a:off x="256212" y="4824172"/>
                <a:ext cx="4131580" cy="701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𝑑𝑄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𝑑𝑠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35" name="TextBox 1034">
                <a:extLst>
                  <a:ext uri="{FF2B5EF4-FFF2-40B4-BE49-F238E27FC236}">
                    <a16:creationId xmlns:a16="http://schemas.microsoft.com/office/drawing/2014/main" id="{E47F334C-470C-1512-35A7-2C7EE13F01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212" y="4824172"/>
                <a:ext cx="4131580" cy="701410"/>
              </a:xfrm>
              <a:prstGeom prst="rect">
                <a:avLst/>
              </a:prstGeom>
              <a:blipFill>
                <a:blip r:embed="rId9"/>
                <a:stretch>
                  <a:fillRect l="-613" t="-5357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6" name="TextBox 1035">
                <a:extLst>
                  <a:ext uri="{FF2B5EF4-FFF2-40B4-BE49-F238E27FC236}">
                    <a16:creationId xmlns:a16="http://schemas.microsoft.com/office/drawing/2014/main" id="{567D637A-C543-69C9-47AE-88ADA9D37916}"/>
                  </a:ext>
                </a:extLst>
              </p:cNvPr>
              <p:cNvSpPr txBox="1"/>
              <p:nvPr/>
            </p:nvSpPr>
            <p:spPr>
              <a:xfrm>
                <a:off x="636588" y="5657265"/>
                <a:ext cx="23089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is a path length</a:t>
                </a:r>
              </a:p>
            </p:txBody>
          </p:sp>
        </mc:Choice>
        <mc:Fallback xmlns="">
          <p:sp>
            <p:nvSpPr>
              <p:cNvPr id="1036" name="TextBox 1035">
                <a:extLst>
                  <a:ext uri="{FF2B5EF4-FFF2-40B4-BE49-F238E27FC236}">
                    <a16:creationId xmlns:a16="http://schemas.microsoft.com/office/drawing/2014/main" id="{567D637A-C543-69C9-47AE-88ADA9D37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5657265"/>
                <a:ext cx="2308965" cy="461665"/>
              </a:xfrm>
              <a:prstGeom prst="rect">
                <a:avLst/>
              </a:prstGeom>
              <a:blipFill>
                <a:blip r:embed="rId10"/>
                <a:stretch>
                  <a:fillRect t="-8108" r="-3279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7A30D47-3990-6C8C-3DC7-DB4841259884}"/>
                  </a:ext>
                </a:extLst>
              </p:cNvPr>
              <p:cNvSpPr txBox="1"/>
              <p:nvPr/>
            </p:nvSpPr>
            <p:spPr>
              <a:xfrm>
                <a:off x="3138540" y="2377358"/>
                <a:ext cx="35747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7A30D47-3990-6C8C-3DC7-DB48412598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540" y="2377358"/>
                <a:ext cx="357470" cy="369332"/>
              </a:xfrm>
              <a:prstGeom prst="rect">
                <a:avLst/>
              </a:prstGeom>
              <a:blipFill>
                <a:blip r:embed="rId11"/>
                <a:stretch>
                  <a:fillRect l="-31034" t="-3333" r="-27586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268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  <p:bldP spid="1031" grpId="0"/>
      <p:bldP spid="1032" grpId="0"/>
      <p:bldP spid="1033" grpId="0"/>
      <p:bldP spid="1034" grpId="0" animBg="1"/>
      <p:bldP spid="1035" grpId="0"/>
      <p:bldP spid="10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2DF7D-7805-C218-0F41-CB90743D78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891B01A2-F70B-FA41-3403-2AC2B34A7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temperature flows into absorber temperature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B7CD32-1267-1838-7C57-B4DEE7815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82B63-A2E1-2537-8B37-304531BA3B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014AE-4DD0-45B1-2FF5-C6A6A64D2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E24D6-AB9B-4FB6-2611-AD34DE1E45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FB0EFA-95CE-683A-C9D2-6285CE666BC8}"/>
              </a:ext>
            </a:extLst>
          </p:cNvPr>
          <p:cNvSpPr>
            <a:spLocks noChangeAspect="1"/>
          </p:cNvSpPr>
          <p:nvPr/>
        </p:nvSpPr>
        <p:spPr>
          <a:xfrm>
            <a:off x="939875" y="1696917"/>
            <a:ext cx="1371600" cy="1371600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EA2E66-EF7D-104E-F8A9-F8B6382E2F9B}"/>
              </a:ext>
            </a:extLst>
          </p:cNvPr>
          <p:cNvSpPr>
            <a:spLocks noChangeAspect="1"/>
          </p:cNvSpPr>
          <p:nvPr/>
        </p:nvSpPr>
        <p:spPr>
          <a:xfrm>
            <a:off x="4789108" y="1742041"/>
            <a:ext cx="1371600" cy="137160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32006C5-035F-6C30-31D6-72C90DD2EFDD}"/>
                  </a:ext>
                </a:extLst>
              </p:cNvPr>
              <p:cNvSpPr txBox="1"/>
              <p:nvPr/>
            </p:nvSpPr>
            <p:spPr>
              <a:xfrm>
                <a:off x="1180809" y="2135662"/>
                <a:ext cx="979755" cy="4977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32006C5-035F-6C30-31D6-72C90DD2EF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809" y="2135662"/>
                <a:ext cx="979755" cy="497700"/>
              </a:xfrm>
              <a:prstGeom prst="rect">
                <a:avLst/>
              </a:prstGeom>
              <a:blipFill>
                <a:blip r:embed="rId2"/>
                <a:stretch>
                  <a:fillRect l="-5195" r="-2597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41D3A85-136C-7047-5C66-B4EDA200D9C1}"/>
              </a:ext>
            </a:extLst>
          </p:cNvPr>
          <p:cNvSpPr txBox="1"/>
          <p:nvPr/>
        </p:nvSpPr>
        <p:spPr>
          <a:xfrm>
            <a:off x="1239189" y="1362292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Beam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0FB0F9-53FD-F77F-1B48-AE99FDC086AB}"/>
              </a:ext>
            </a:extLst>
          </p:cNvPr>
          <p:cNvSpPr txBox="1"/>
          <p:nvPr/>
        </p:nvSpPr>
        <p:spPr>
          <a:xfrm>
            <a:off x="4924693" y="1362292"/>
            <a:ext cx="110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Absorber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DCC3621-D657-1274-B680-0DE88BC11900}"/>
                  </a:ext>
                </a:extLst>
              </p:cNvPr>
              <p:cNvSpPr txBox="1"/>
              <p:nvPr/>
            </p:nvSpPr>
            <p:spPr>
              <a:xfrm>
                <a:off x="5048204" y="2078418"/>
                <a:ext cx="969561" cy="6988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DCC3621-D657-1274-B680-0DE88BC119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204" y="2078418"/>
                <a:ext cx="969561" cy="698846"/>
              </a:xfrm>
              <a:prstGeom prst="rect">
                <a:avLst/>
              </a:prstGeom>
              <a:blipFill>
                <a:blip r:embed="rId3"/>
                <a:stretch>
                  <a:fillRect l="-6494" t="-1786" r="-2597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B3B6685-0538-D69A-9C9C-A29C0DA39B10}"/>
                  </a:ext>
                </a:extLst>
              </p:cNvPr>
              <p:cNvSpPr txBox="1"/>
              <p:nvPr/>
            </p:nvSpPr>
            <p:spPr>
              <a:xfrm>
                <a:off x="6938977" y="1991840"/>
                <a:ext cx="9969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B3B6685-0538-D69A-9C9C-A29C0DA39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8977" y="1991840"/>
                <a:ext cx="996940" cy="276999"/>
              </a:xfrm>
              <a:prstGeom prst="rect">
                <a:avLst/>
              </a:prstGeom>
              <a:blipFill>
                <a:blip r:embed="rId4"/>
                <a:stretch>
                  <a:fillRect l="-5063" r="-1266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A9C3C2DD-F56F-0FD7-1D9D-6FF40B5BAFB1}"/>
              </a:ext>
            </a:extLst>
          </p:cNvPr>
          <p:cNvSpPr txBox="1"/>
          <p:nvPr/>
        </p:nvSpPr>
        <p:spPr>
          <a:xfrm>
            <a:off x="6478732" y="1584792"/>
            <a:ext cx="175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Heat flows when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BD3D25-A75A-8462-8099-2270D1725385}"/>
              </a:ext>
            </a:extLst>
          </p:cNvPr>
          <p:cNvSpPr txBox="1"/>
          <p:nvPr/>
        </p:nvSpPr>
        <p:spPr>
          <a:xfrm>
            <a:off x="2349460" y="1722877"/>
            <a:ext cx="2465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q (momentum)-transfer </a:t>
            </a:r>
          </a:p>
          <a:p>
            <a:r>
              <a:rPr lang="en-US" sz="1800" dirty="0"/>
              <a:t>via coulomb interaction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946BF-B39A-85C0-C8B8-5784D224D291}"/>
              </a:ext>
            </a:extLst>
          </p:cNvPr>
          <p:cNvSpPr txBox="1"/>
          <p:nvPr/>
        </p:nvSpPr>
        <p:spPr>
          <a:xfrm>
            <a:off x="6478732" y="2360688"/>
            <a:ext cx="22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Equilibrium condition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A986367-42F0-0E74-F858-5A456F841203}"/>
                  </a:ext>
                </a:extLst>
              </p:cNvPr>
              <p:cNvSpPr txBox="1"/>
              <p:nvPr/>
            </p:nvSpPr>
            <p:spPr>
              <a:xfrm>
                <a:off x="6954076" y="2730020"/>
                <a:ext cx="9632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A986367-42F0-0E74-F858-5A456F8412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76" y="2730020"/>
                <a:ext cx="963277" cy="276999"/>
              </a:xfrm>
              <a:prstGeom prst="rect">
                <a:avLst/>
              </a:prstGeom>
              <a:blipFill>
                <a:blip r:embed="rId5"/>
                <a:stretch>
                  <a:fillRect l="-5195" t="-9091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ight Arrow 30">
            <a:extLst>
              <a:ext uri="{FF2B5EF4-FFF2-40B4-BE49-F238E27FC236}">
                <a16:creationId xmlns:a16="http://schemas.microsoft.com/office/drawing/2014/main" id="{DAAE277A-B844-15FF-A3B9-D91FD098B36D}"/>
              </a:ext>
            </a:extLst>
          </p:cNvPr>
          <p:cNvSpPr/>
          <p:nvPr/>
        </p:nvSpPr>
        <p:spPr>
          <a:xfrm>
            <a:off x="2664022" y="2574065"/>
            <a:ext cx="2080383" cy="366952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69CDD7-9540-28B7-7BE5-E781EE9087E1}"/>
              </a:ext>
            </a:extLst>
          </p:cNvPr>
          <p:cNvSpPr txBox="1"/>
          <p:nvPr/>
        </p:nvSpPr>
        <p:spPr>
          <a:xfrm>
            <a:off x="152897" y="3666316"/>
            <a:ext cx="8576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to effectively generate high transverse momentum in a beam?</a:t>
            </a:r>
          </a:p>
        </p:txBody>
      </p:sp>
      <p:sp>
        <p:nvSpPr>
          <p:cNvPr id="44" name="Down Arrow 43">
            <a:extLst>
              <a:ext uri="{FF2B5EF4-FFF2-40B4-BE49-F238E27FC236}">
                <a16:creationId xmlns:a16="http://schemas.microsoft.com/office/drawing/2014/main" id="{B8E265EE-1CD9-5797-2D5B-35E8D43C6CA4}"/>
              </a:ext>
            </a:extLst>
          </p:cNvPr>
          <p:cNvSpPr/>
          <p:nvPr/>
        </p:nvSpPr>
        <p:spPr>
          <a:xfrm>
            <a:off x="3611664" y="4305260"/>
            <a:ext cx="807232" cy="473300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7BA749B-A832-2CFF-2AA5-5D49BD03F64F}"/>
              </a:ext>
            </a:extLst>
          </p:cNvPr>
          <p:cNvSpPr txBox="1"/>
          <p:nvPr/>
        </p:nvSpPr>
        <p:spPr>
          <a:xfrm>
            <a:off x="794577" y="4873149"/>
            <a:ext cx="7832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Transverse momentum is maximized at cooling region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965FCB-B098-D549-9B45-82E7E940EEA0}"/>
                  </a:ext>
                </a:extLst>
              </p:cNvPr>
              <p:cNvSpPr txBox="1"/>
              <p:nvPr/>
            </p:nvSpPr>
            <p:spPr>
              <a:xfrm>
                <a:off x="504726" y="3157605"/>
                <a:ext cx="27162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800" dirty="0"/>
                  <a:t>: Momentum in CM frame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965FCB-B098-D549-9B45-82E7E940E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26" y="3157605"/>
                <a:ext cx="2716256" cy="276999"/>
              </a:xfrm>
              <a:prstGeom prst="rect">
                <a:avLst/>
              </a:prstGeom>
              <a:blipFill>
                <a:blip r:embed="rId6"/>
                <a:stretch>
                  <a:fillRect l="-2791" t="-26087" r="-4186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98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64E7D-7762-6494-E2FB-DC3A2413F9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5703BEF0-F818-B83E-C330-5C220A574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temperature flows into absorber temperature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4FA93B-1008-B63E-D7C8-C5FB8F6A3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9EE42-E860-AA2A-6CDE-1E85F46D88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61611-3E73-24B2-E59F-BC7136F6E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01E52-E401-3C6C-A8D1-56D5CD0311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4170CB-21FB-EC06-2321-984F0CF69C2E}"/>
              </a:ext>
            </a:extLst>
          </p:cNvPr>
          <p:cNvSpPr>
            <a:spLocks noChangeAspect="1"/>
          </p:cNvSpPr>
          <p:nvPr/>
        </p:nvSpPr>
        <p:spPr>
          <a:xfrm>
            <a:off x="939875" y="1696917"/>
            <a:ext cx="1371600" cy="1371600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B11C7E-26CF-2AF2-372E-8F82E5A0DCBB}"/>
              </a:ext>
            </a:extLst>
          </p:cNvPr>
          <p:cNvSpPr>
            <a:spLocks noChangeAspect="1"/>
          </p:cNvSpPr>
          <p:nvPr/>
        </p:nvSpPr>
        <p:spPr>
          <a:xfrm>
            <a:off x="4789108" y="1742041"/>
            <a:ext cx="1371600" cy="137160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AE656D-6268-21B2-C33A-F1179E115A56}"/>
              </a:ext>
            </a:extLst>
          </p:cNvPr>
          <p:cNvSpPr txBox="1"/>
          <p:nvPr/>
        </p:nvSpPr>
        <p:spPr>
          <a:xfrm>
            <a:off x="1239189" y="1362292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Beam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21B56E-049D-6ECD-8057-A6616F5B6056}"/>
              </a:ext>
            </a:extLst>
          </p:cNvPr>
          <p:cNvSpPr txBox="1"/>
          <p:nvPr/>
        </p:nvSpPr>
        <p:spPr>
          <a:xfrm>
            <a:off x="4924693" y="1362292"/>
            <a:ext cx="110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Absorber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90DAB87-13C5-9EFE-F43E-FD3BC8062641}"/>
                  </a:ext>
                </a:extLst>
              </p:cNvPr>
              <p:cNvSpPr txBox="1"/>
              <p:nvPr/>
            </p:nvSpPr>
            <p:spPr>
              <a:xfrm>
                <a:off x="5048204" y="2078418"/>
                <a:ext cx="969561" cy="6988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90DAB87-13C5-9EFE-F43E-FD3BC8062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204" y="2078418"/>
                <a:ext cx="969561" cy="698846"/>
              </a:xfrm>
              <a:prstGeom prst="rect">
                <a:avLst/>
              </a:prstGeom>
              <a:blipFill>
                <a:blip r:embed="rId2"/>
                <a:stretch>
                  <a:fillRect l="-6494" t="-1786" r="-2597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7692C6D-B92E-6B1E-8FFE-B16848D3B1D7}"/>
                  </a:ext>
                </a:extLst>
              </p:cNvPr>
              <p:cNvSpPr txBox="1"/>
              <p:nvPr/>
            </p:nvSpPr>
            <p:spPr>
              <a:xfrm>
                <a:off x="6938977" y="1991840"/>
                <a:ext cx="99694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7692C6D-B92E-6B1E-8FFE-B16848D3B1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8977" y="1991840"/>
                <a:ext cx="996940" cy="276999"/>
              </a:xfrm>
              <a:prstGeom prst="rect">
                <a:avLst/>
              </a:prstGeom>
              <a:blipFill>
                <a:blip r:embed="rId4"/>
                <a:stretch>
                  <a:fillRect l="-5063" r="-1266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92B99CA8-BED4-F7CE-E9CA-363DFDB003A2}"/>
              </a:ext>
            </a:extLst>
          </p:cNvPr>
          <p:cNvSpPr txBox="1"/>
          <p:nvPr/>
        </p:nvSpPr>
        <p:spPr>
          <a:xfrm>
            <a:off x="6478732" y="1584792"/>
            <a:ext cx="175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Heat flows when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E21469-F58E-710C-517C-AD33A0479E79}"/>
              </a:ext>
            </a:extLst>
          </p:cNvPr>
          <p:cNvSpPr txBox="1"/>
          <p:nvPr/>
        </p:nvSpPr>
        <p:spPr>
          <a:xfrm>
            <a:off x="2349460" y="1722877"/>
            <a:ext cx="2465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q (momentum)-transfer </a:t>
            </a:r>
          </a:p>
          <a:p>
            <a:r>
              <a:rPr lang="en-US" sz="1800" dirty="0"/>
              <a:t>via coulomb interaction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CCEB37E-F35D-055D-CCE8-51697FB11290}"/>
              </a:ext>
            </a:extLst>
          </p:cNvPr>
          <p:cNvSpPr txBox="1"/>
          <p:nvPr/>
        </p:nvSpPr>
        <p:spPr>
          <a:xfrm>
            <a:off x="6478732" y="2360688"/>
            <a:ext cx="22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Equilibrium condition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29154DA-4988-334E-6A25-99189021C09E}"/>
                  </a:ext>
                </a:extLst>
              </p:cNvPr>
              <p:cNvSpPr txBox="1"/>
              <p:nvPr/>
            </p:nvSpPr>
            <p:spPr>
              <a:xfrm>
                <a:off x="6954076" y="2730020"/>
                <a:ext cx="9632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29154DA-4988-334E-6A25-99189021C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76" y="2730020"/>
                <a:ext cx="963277" cy="276999"/>
              </a:xfrm>
              <a:prstGeom prst="rect">
                <a:avLst/>
              </a:prstGeom>
              <a:blipFill>
                <a:blip r:embed="rId5"/>
                <a:stretch>
                  <a:fillRect l="-5195" t="-9091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ight Arrow 30">
            <a:extLst>
              <a:ext uri="{FF2B5EF4-FFF2-40B4-BE49-F238E27FC236}">
                <a16:creationId xmlns:a16="http://schemas.microsoft.com/office/drawing/2014/main" id="{4AD8AE61-2386-938D-4786-841836F96A92}"/>
              </a:ext>
            </a:extLst>
          </p:cNvPr>
          <p:cNvSpPr/>
          <p:nvPr/>
        </p:nvSpPr>
        <p:spPr>
          <a:xfrm>
            <a:off x="2664022" y="2574065"/>
            <a:ext cx="2080383" cy="366952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313B85-3C43-9F9A-F076-F51CD44635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4766" y="3410558"/>
            <a:ext cx="4934415" cy="25145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FF1855-30B0-56A1-5634-B04AA61E3752}"/>
              </a:ext>
            </a:extLst>
          </p:cNvPr>
          <p:cNvSpPr txBox="1"/>
          <p:nvPr/>
        </p:nvSpPr>
        <p:spPr>
          <a:xfrm>
            <a:off x="4553807" y="5160237"/>
            <a:ext cx="2665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a: maximum beta function</a:t>
            </a:r>
          </a:p>
          <a:p>
            <a:r>
              <a:rPr lang="en-US" sz="1800" dirty="0"/>
              <a:t>c: minimum beta function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512746-9535-06EC-5263-3A43B2E4C62D}"/>
              </a:ext>
            </a:extLst>
          </p:cNvPr>
          <p:cNvSpPr txBox="1"/>
          <p:nvPr/>
        </p:nvSpPr>
        <p:spPr>
          <a:xfrm>
            <a:off x="6478732" y="3874576"/>
            <a:ext cx="2422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Put absorber at point “c”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289A71-4750-AFD7-4DA9-42E004DD876D}"/>
              </a:ext>
            </a:extLst>
          </p:cNvPr>
          <p:cNvSpPr txBox="1"/>
          <p:nvPr/>
        </p:nvSpPr>
        <p:spPr>
          <a:xfrm>
            <a:off x="985774" y="5922810"/>
            <a:ext cx="372571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Transverse phase space is rotated along beam path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423CD3-EC9D-647A-1400-90EF61D31F24}"/>
                  </a:ext>
                </a:extLst>
              </p:cNvPr>
              <p:cNvSpPr txBox="1"/>
              <p:nvPr/>
            </p:nvSpPr>
            <p:spPr>
              <a:xfrm>
                <a:off x="1180809" y="2135662"/>
                <a:ext cx="979755" cy="4977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423CD3-EC9D-647A-1400-90EF61D31F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809" y="2135662"/>
                <a:ext cx="979755" cy="497700"/>
              </a:xfrm>
              <a:prstGeom prst="rect">
                <a:avLst/>
              </a:prstGeom>
              <a:blipFill>
                <a:blip r:embed="rId7"/>
                <a:stretch>
                  <a:fillRect l="-5195" r="-2597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4949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356EBE-1AA3-46F0-EAFC-5FDCC3894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transfer process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5CBAE-3879-03F7-BFCC-06B765A86D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85359-5942-2761-43A9-D79E0FA59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B4314-AE04-8348-BF19-2C77E18CFF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EF57693-D865-00C2-B5EB-E20E5822B18B}"/>
              </a:ext>
            </a:extLst>
          </p:cNvPr>
          <p:cNvSpPr/>
          <p:nvPr/>
        </p:nvSpPr>
        <p:spPr>
          <a:xfrm>
            <a:off x="735055" y="841225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5F3380-9109-0199-933F-AC66ED8C9F7E}"/>
              </a:ext>
            </a:extLst>
          </p:cNvPr>
          <p:cNvSpPr>
            <a:spLocks noChangeAspect="1"/>
          </p:cNvSpPr>
          <p:nvPr/>
        </p:nvSpPr>
        <p:spPr>
          <a:xfrm>
            <a:off x="3497699" y="2124323"/>
            <a:ext cx="548640" cy="5486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D3D01F4-3C1C-26A0-3332-0EE94043AE5B}"/>
              </a:ext>
            </a:extLst>
          </p:cNvPr>
          <p:cNvCxnSpPr>
            <a:cxnSpLocks/>
          </p:cNvCxnSpPr>
          <p:nvPr/>
        </p:nvCxnSpPr>
        <p:spPr>
          <a:xfrm>
            <a:off x="1662042" y="1399896"/>
            <a:ext cx="1941673" cy="53738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0E9D159-D103-1E3A-C045-E1CEA7EE2389}"/>
              </a:ext>
            </a:extLst>
          </p:cNvPr>
          <p:cNvCxnSpPr>
            <a:cxnSpLocks/>
          </p:cNvCxnSpPr>
          <p:nvPr/>
        </p:nvCxnSpPr>
        <p:spPr>
          <a:xfrm flipV="1">
            <a:off x="3603715" y="1668589"/>
            <a:ext cx="1723290" cy="276829"/>
          </a:xfrm>
          <a:prstGeom prst="line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0B7694F-39D1-73F6-A535-F6DDE668C3D5}"/>
              </a:ext>
            </a:extLst>
          </p:cNvPr>
          <p:cNvCxnSpPr>
            <a:cxnSpLocks/>
          </p:cNvCxnSpPr>
          <p:nvPr/>
        </p:nvCxnSpPr>
        <p:spPr>
          <a:xfrm>
            <a:off x="4046339" y="2591289"/>
            <a:ext cx="525661" cy="664195"/>
          </a:xfrm>
          <a:prstGeom prst="line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3287B95-D4B6-E244-71CC-64F0F3B71A4F}"/>
              </a:ext>
            </a:extLst>
          </p:cNvPr>
          <p:cNvCxnSpPr>
            <a:cxnSpLocks/>
          </p:cNvCxnSpPr>
          <p:nvPr/>
        </p:nvCxnSpPr>
        <p:spPr>
          <a:xfrm>
            <a:off x="5844209" y="1668589"/>
            <a:ext cx="1470991" cy="459709"/>
          </a:xfrm>
          <a:prstGeom prst="line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2CD275-EB7A-640B-9B28-0393E0F71B15}"/>
              </a:ext>
            </a:extLst>
          </p:cNvPr>
          <p:cNvCxnSpPr>
            <a:cxnSpLocks/>
          </p:cNvCxnSpPr>
          <p:nvPr/>
        </p:nvCxnSpPr>
        <p:spPr>
          <a:xfrm flipV="1">
            <a:off x="7315200" y="1893491"/>
            <a:ext cx="1046922" cy="230832"/>
          </a:xfrm>
          <a:prstGeom prst="line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4D49AD-9DB2-E7B4-F4DE-70CF867F85FC}"/>
              </a:ext>
            </a:extLst>
          </p:cNvPr>
          <p:cNvCxnSpPr>
            <a:cxnSpLocks/>
          </p:cNvCxnSpPr>
          <p:nvPr/>
        </p:nvCxnSpPr>
        <p:spPr>
          <a:xfrm>
            <a:off x="7301948" y="2124323"/>
            <a:ext cx="567346" cy="992935"/>
          </a:xfrm>
          <a:prstGeom prst="line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46AFDE2-8D8E-3264-D84E-1BD2B6DFE9B5}"/>
              </a:ext>
            </a:extLst>
          </p:cNvPr>
          <p:cNvCxnSpPr>
            <a:cxnSpLocks/>
          </p:cNvCxnSpPr>
          <p:nvPr/>
        </p:nvCxnSpPr>
        <p:spPr>
          <a:xfrm>
            <a:off x="7308574" y="2137575"/>
            <a:ext cx="1053548" cy="274320"/>
          </a:xfrm>
          <a:prstGeom prst="line">
            <a:avLst/>
          </a:prstGeom>
          <a:ln>
            <a:solidFill>
              <a:srgbClr val="000000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ED087A4-8F9E-7B95-36FC-F34FACBE349E}"/>
                  </a:ext>
                </a:extLst>
              </p:cNvPr>
              <p:cNvSpPr txBox="1"/>
              <p:nvPr/>
            </p:nvSpPr>
            <p:spPr>
              <a:xfrm>
                <a:off x="6238959" y="1372207"/>
                <a:ext cx="55278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ED087A4-8F9E-7B95-36FC-F34FACBE34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8959" y="1372207"/>
                <a:ext cx="552780" cy="461665"/>
              </a:xfrm>
              <a:prstGeom prst="rect">
                <a:avLst/>
              </a:prstGeom>
              <a:blipFill>
                <a:blip r:embed="rId2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DB0BB7B-8D8E-3BE4-BFDB-DBA2E1244F9E}"/>
                  </a:ext>
                </a:extLst>
              </p:cNvPr>
              <p:cNvSpPr txBox="1"/>
              <p:nvPr/>
            </p:nvSpPr>
            <p:spPr>
              <a:xfrm>
                <a:off x="8506242" y="1556170"/>
                <a:ext cx="5598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DB0BB7B-8D8E-3BE4-BFDB-DBA2E1244F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6242" y="1556170"/>
                <a:ext cx="559897" cy="461665"/>
              </a:xfrm>
              <a:prstGeom prst="rect">
                <a:avLst/>
              </a:prstGeom>
              <a:blipFill>
                <a:blip r:embed="rId3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FF54EE-B822-7B0A-74EF-152025DC40F6}"/>
                  </a:ext>
                </a:extLst>
              </p:cNvPr>
              <p:cNvSpPr txBox="1"/>
              <p:nvPr/>
            </p:nvSpPr>
            <p:spPr>
              <a:xfrm>
                <a:off x="7595918" y="2302738"/>
                <a:ext cx="5467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FF54EE-B822-7B0A-74EF-152025DC4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918" y="2302738"/>
                <a:ext cx="546752" cy="461665"/>
              </a:xfrm>
              <a:prstGeom prst="rect">
                <a:avLst/>
              </a:prstGeom>
              <a:blipFill>
                <a:blip r:embed="rId4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CF80D2B9-DF8E-E934-3058-E602A2CE396A}"/>
              </a:ext>
            </a:extLst>
          </p:cNvPr>
          <p:cNvSpPr txBox="1"/>
          <p:nvPr/>
        </p:nvSpPr>
        <p:spPr>
          <a:xfrm>
            <a:off x="429419" y="3238323"/>
            <a:ext cx="4996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transfer in an elastic scattering: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397BFC2-DA32-2340-BE89-332860E265CD}"/>
                  </a:ext>
                </a:extLst>
              </p:cNvPr>
              <p:cNvSpPr txBox="1"/>
              <p:nvPr/>
            </p:nvSpPr>
            <p:spPr>
              <a:xfrm>
                <a:off x="942765" y="3701095"/>
                <a:ext cx="6794296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397BFC2-DA32-2340-BE89-332860E26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765" y="3701095"/>
                <a:ext cx="6794296" cy="691471"/>
              </a:xfrm>
              <a:prstGeom prst="rect">
                <a:avLst/>
              </a:prstGeom>
              <a:blipFill>
                <a:blip r:embed="rId5"/>
                <a:stretch>
                  <a:fillRect t="-1786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9FDAF27-8DDA-B47F-9E4D-61ABE9176750}"/>
                  </a:ext>
                </a:extLst>
              </p:cNvPr>
              <p:cNvSpPr txBox="1"/>
              <p:nvPr/>
            </p:nvSpPr>
            <p:spPr>
              <a:xfrm>
                <a:off x="6271167" y="2156535"/>
                <a:ext cx="112998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9FDAF27-8DDA-B47F-9E4D-61ABE91767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1167" y="2156535"/>
                <a:ext cx="1129989" cy="461665"/>
              </a:xfrm>
              <a:prstGeom prst="rect">
                <a:avLst/>
              </a:prstGeom>
              <a:blipFill>
                <a:blip r:embed="rId6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A1F2E0C8-2D79-D658-50F2-CC0620287A57}"/>
              </a:ext>
            </a:extLst>
          </p:cNvPr>
          <p:cNvSpPr txBox="1"/>
          <p:nvPr/>
        </p:nvSpPr>
        <p:spPr>
          <a:xfrm>
            <a:off x="5058013" y="4706039"/>
            <a:ext cx="3556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a transferred energy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7094EC1-962D-86D3-0F92-B0AAD5F4C64B}"/>
              </a:ext>
            </a:extLst>
          </p:cNvPr>
          <p:cNvCxnSpPr/>
          <p:nvPr/>
        </p:nvCxnSpPr>
        <p:spPr>
          <a:xfrm flipV="1">
            <a:off x="6672468" y="4286130"/>
            <a:ext cx="0" cy="41990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9666322-ECD2-FBF9-A4B6-297B2F72C161}"/>
                  </a:ext>
                </a:extLst>
              </p:cNvPr>
              <p:cNvSpPr txBox="1"/>
              <p:nvPr/>
            </p:nvSpPr>
            <p:spPr>
              <a:xfrm>
                <a:off x="429419" y="5808029"/>
                <a:ext cx="488377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dirty="0">
                    <a:ea typeface="Cambria Math" panose="02040503050406030204" pitchFamily="18" charset="0"/>
                  </a:rPr>
                  <a:t>Inelastic case: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9666322-ECD2-FBF9-A4B6-297B2F72C1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5808029"/>
                <a:ext cx="4883773" cy="369332"/>
              </a:xfrm>
              <a:prstGeom prst="rect">
                <a:avLst/>
              </a:prstGeom>
              <a:blipFill>
                <a:blip r:embed="rId7"/>
                <a:stretch>
                  <a:fillRect l="-3627" t="-23333" r="-1554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04C825-CEB8-D5DC-4D10-4BF07EAD8A3C}"/>
                  </a:ext>
                </a:extLst>
              </p:cNvPr>
              <p:cNvSpPr txBox="1"/>
              <p:nvPr/>
            </p:nvSpPr>
            <p:spPr>
              <a:xfrm>
                <a:off x="1115604" y="5217557"/>
                <a:ext cx="476418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The phase space is cooled by: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04C825-CEB8-D5DC-4D10-4BF07EAD8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04" y="5217557"/>
                <a:ext cx="4764189" cy="461665"/>
              </a:xfrm>
              <a:prstGeom prst="rect">
                <a:avLst/>
              </a:prstGeom>
              <a:blipFill>
                <a:blip r:embed="rId8"/>
                <a:stretch>
                  <a:fillRect l="-1857" t="-121053" b="-186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FD8D4B-C03A-CF5B-15AD-A61EDCCF0F6A}"/>
                  </a:ext>
                </a:extLst>
              </p:cNvPr>
              <p:cNvSpPr txBox="1"/>
              <p:nvPr/>
            </p:nvSpPr>
            <p:spPr>
              <a:xfrm>
                <a:off x="5757978" y="5703286"/>
                <a:ext cx="3286356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1800" dirty="0"/>
                  <a:t> can be used as excitation of target particle or ionization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FD8D4B-C03A-CF5B-15AD-A61EDCCF0F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7978" y="5703286"/>
                <a:ext cx="3286356" cy="553998"/>
              </a:xfrm>
              <a:prstGeom prst="rect">
                <a:avLst/>
              </a:prstGeom>
              <a:blipFill>
                <a:blip r:embed="rId9"/>
                <a:stretch>
                  <a:fillRect l="-4231" t="-13636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979CA3-D9F3-1CA9-1299-72032D05ACEF}"/>
                  </a:ext>
                </a:extLst>
              </p:cNvPr>
              <p:cNvSpPr txBox="1"/>
              <p:nvPr/>
            </p:nvSpPr>
            <p:spPr>
              <a:xfrm>
                <a:off x="1069497" y="1113759"/>
                <a:ext cx="24551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979CA3-D9F3-1CA9-1299-72032D05A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497" y="1113759"/>
                <a:ext cx="245516" cy="369332"/>
              </a:xfrm>
              <a:prstGeom prst="rect">
                <a:avLst/>
              </a:prstGeom>
              <a:blipFill>
                <a:blip r:embed="rId10"/>
                <a:stretch>
                  <a:fillRect l="-30000" r="-25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3966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0E9456-1542-380E-2627-FBD163920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927691"/>
          </a:xfrm>
        </p:spPr>
        <p:txBody>
          <a:bodyPr/>
          <a:lstStyle/>
          <a:p>
            <a:r>
              <a:rPr lang="en-US" dirty="0"/>
              <a:t>Energy transfer in ionization cooling </a:t>
            </a:r>
            <a:br>
              <a:rPr lang="en-US" dirty="0"/>
            </a:br>
            <a:r>
              <a:rPr lang="en-US" dirty="0"/>
              <a:t>(intuitive approach)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C0958-D904-0D62-B677-786B6797A3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A7901-3588-5BBF-B946-29C9A0683A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1D85A8-4A33-2BD3-E8F7-48E805AC5C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E6D5F2D-3DD6-9994-98AD-E3570DEFD4CA}"/>
              </a:ext>
            </a:extLst>
          </p:cNvPr>
          <p:cNvSpPr/>
          <p:nvPr/>
        </p:nvSpPr>
        <p:spPr>
          <a:xfrm>
            <a:off x="1073403" y="1411069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65A9CB-643C-57B7-8A33-35D535E42493}"/>
              </a:ext>
            </a:extLst>
          </p:cNvPr>
          <p:cNvSpPr>
            <a:spLocks noChangeAspect="1"/>
          </p:cNvSpPr>
          <p:nvPr/>
        </p:nvSpPr>
        <p:spPr>
          <a:xfrm>
            <a:off x="3582512" y="2051149"/>
            <a:ext cx="548640" cy="5486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A998F02-BE2A-5C6B-A834-187A450DF363}"/>
              </a:ext>
            </a:extLst>
          </p:cNvPr>
          <p:cNvSpPr>
            <a:spLocks noChangeAspect="1"/>
          </p:cNvSpPr>
          <p:nvPr/>
        </p:nvSpPr>
        <p:spPr>
          <a:xfrm>
            <a:off x="2844366" y="3429000"/>
            <a:ext cx="548640" cy="5486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6F84D6D-CE16-127D-7B35-0BA56A59FCC8}"/>
              </a:ext>
            </a:extLst>
          </p:cNvPr>
          <p:cNvSpPr>
            <a:spLocks noChangeAspect="1"/>
          </p:cNvSpPr>
          <p:nvPr/>
        </p:nvSpPr>
        <p:spPr>
          <a:xfrm>
            <a:off x="5202356" y="3429000"/>
            <a:ext cx="548640" cy="5486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44CAFC5-1E0A-ECEF-8A6B-A68A7F3A63FC}"/>
              </a:ext>
            </a:extLst>
          </p:cNvPr>
          <p:cNvSpPr>
            <a:spLocks noChangeAspect="1"/>
          </p:cNvSpPr>
          <p:nvPr/>
        </p:nvSpPr>
        <p:spPr>
          <a:xfrm>
            <a:off x="6083626" y="2599789"/>
            <a:ext cx="548640" cy="5486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3ECBA4A-6865-C7A5-8384-F393F7B4E143}"/>
              </a:ext>
            </a:extLst>
          </p:cNvPr>
          <p:cNvSpPr>
            <a:spLocks noChangeAspect="1"/>
          </p:cNvSpPr>
          <p:nvPr/>
        </p:nvSpPr>
        <p:spPr>
          <a:xfrm>
            <a:off x="7480834" y="3359801"/>
            <a:ext cx="548640" cy="54864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2A7AD20-3475-8171-A0F6-F9A7CE388470}"/>
                  </a:ext>
                </a:extLst>
              </p:cNvPr>
              <p:cNvSpPr txBox="1"/>
              <p:nvPr/>
            </p:nvSpPr>
            <p:spPr>
              <a:xfrm>
                <a:off x="1315512" y="1611724"/>
                <a:ext cx="4301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2A7AD20-3475-8171-A0F6-F9A7CE3884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5512" y="1611724"/>
                <a:ext cx="430182" cy="461665"/>
              </a:xfrm>
              <a:prstGeom prst="rect">
                <a:avLst/>
              </a:prstGeom>
              <a:blipFill>
                <a:blip r:embed="rId2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214C5EB-5CAD-3345-E29A-6D6F3A720FD7}"/>
                  </a:ext>
                </a:extLst>
              </p:cNvPr>
              <p:cNvSpPr txBox="1"/>
              <p:nvPr/>
            </p:nvSpPr>
            <p:spPr>
              <a:xfrm>
                <a:off x="2844366" y="3472487"/>
                <a:ext cx="5986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214C5EB-5CAD-3345-E29A-6D6F3A720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4366" y="3472487"/>
                <a:ext cx="59862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492AAE-174E-BD14-6373-704AE8F8DEC8}"/>
                  </a:ext>
                </a:extLst>
              </p:cNvPr>
              <p:cNvSpPr txBox="1"/>
              <p:nvPr/>
            </p:nvSpPr>
            <p:spPr>
              <a:xfrm>
                <a:off x="3582512" y="2117454"/>
                <a:ext cx="5986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492AAE-174E-BD14-6373-704AE8F8D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512" y="2117454"/>
                <a:ext cx="598625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F1A6CDA-9558-4AA7-DA40-B95CB0363581}"/>
                  </a:ext>
                </a:extLst>
              </p:cNvPr>
              <p:cNvSpPr txBox="1"/>
              <p:nvPr/>
            </p:nvSpPr>
            <p:spPr>
              <a:xfrm>
                <a:off x="5177363" y="3472486"/>
                <a:ext cx="5986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F1A6CDA-9558-4AA7-DA40-B95CB0363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363" y="3472486"/>
                <a:ext cx="598625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CDA7E5-0340-E336-47AD-02E53E17110F}"/>
                  </a:ext>
                </a:extLst>
              </p:cNvPr>
              <p:cNvSpPr txBox="1"/>
              <p:nvPr/>
            </p:nvSpPr>
            <p:spPr>
              <a:xfrm>
                <a:off x="6083626" y="2643276"/>
                <a:ext cx="5986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CDA7E5-0340-E336-47AD-02E53E171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3626" y="2643276"/>
                <a:ext cx="598625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9088824-A3F6-C931-0627-AE2FD6B6D38F}"/>
                  </a:ext>
                </a:extLst>
              </p:cNvPr>
              <p:cNvSpPr txBox="1"/>
              <p:nvPr/>
            </p:nvSpPr>
            <p:spPr>
              <a:xfrm>
                <a:off x="7492574" y="3403288"/>
                <a:ext cx="5986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9088824-A3F6-C931-0627-AE2FD6B6D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2574" y="3403288"/>
                <a:ext cx="598625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97C1A9-23DF-79A1-1642-5264307F3AF9}"/>
              </a:ext>
            </a:extLst>
          </p:cNvPr>
          <p:cNvCxnSpPr/>
          <p:nvPr/>
        </p:nvCxnSpPr>
        <p:spPr>
          <a:xfrm>
            <a:off x="1987803" y="2226365"/>
            <a:ext cx="1033693" cy="112018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F50B14-015F-C592-CDA3-7769C9709597}"/>
              </a:ext>
            </a:extLst>
          </p:cNvPr>
          <p:cNvCxnSpPr>
            <a:cxnSpLocks/>
          </p:cNvCxnSpPr>
          <p:nvPr/>
        </p:nvCxnSpPr>
        <p:spPr>
          <a:xfrm flipV="1">
            <a:off x="3065665" y="2666094"/>
            <a:ext cx="677680" cy="66900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9FE101D-A64F-9890-14A8-A0C4F21DBC43}"/>
              </a:ext>
            </a:extLst>
          </p:cNvPr>
          <p:cNvCxnSpPr>
            <a:cxnSpLocks/>
          </p:cNvCxnSpPr>
          <p:nvPr/>
        </p:nvCxnSpPr>
        <p:spPr>
          <a:xfrm>
            <a:off x="3734193" y="2666094"/>
            <a:ext cx="1611287" cy="66900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27D3943-3911-FB72-08F4-4E1AB6AB8C9C}"/>
              </a:ext>
            </a:extLst>
          </p:cNvPr>
          <p:cNvCxnSpPr>
            <a:cxnSpLocks/>
          </p:cNvCxnSpPr>
          <p:nvPr/>
        </p:nvCxnSpPr>
        <p:spPr>
          <a:xfrm flipV="1">
            <a:off x="5400657" y="3191916"/>
            <a:ext cx="957289" cy="14318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77A8DCB-FFC1-7C83-C21C-AB7AECD733EB}"/>
              </a:ext>
            </a:extLst>
          </p:cNvPr>
          <p:cNvCxnSpPr>
            <a:cxnSpLocks/>
          </p:cNvCxnSpPr>
          <p:nvPr/>
        </p:nvCxnSpPr>
        <p:spPr>
          <a:xfrm>
            <a:off x="6357946" y="3197708"/>
            <a:ext cx="1327815" cy="11275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A337DF0-A6FA-18AD-CD6D-3A5674D498D0}"/>
              </a:ext>
            </a:extLst>
          </p:cNvPr>
          <p:cNvCxnSpPr>
            <a:cxnSpLocks/>
          </p:cNvCxnSpPr>
          <p:nvPr/>
        </p:nvCxnSpPr>
        <p:spPr>
          <a:xfrm flipV="1">
            <a:off x="7704108" y="3104941"/>
            <a:ext cx="1211292" cy="19474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2D60FE6-89FC-6E17-5A7E-13CD951F6887}"/>
              </a:ext>
            </a:extLst>
          </p:cNvPr>
          <p:cNvCxnSpPr/>
          <p:nvPr/>
        </p:nvCxnSpPr>
        <p:spPr>
          <a:xfrm>
            <a:off x="5579165" y="1842556"/>
            <a:ext cx="3114261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8923F8C-021A-9BD2-D32C-9EB7FFF36B1A}"/>
              </a:ext>
            </a:extLst>
          </p:cNvPr>
          <p:cNvSpPr txBox="1"/>
          <p:nvPr/>
        </p:nvSpPr>
        <p:spPr>
          <a:xfrm>
            <a:off x="6083626" y="1411069"/>
            <a:ext cx="2083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direction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77787C9-0467-0381-6ECD-7EE849005A00}"/>
                  </a:ext>
                </a:extLst>
              </p:cNvPr>
              <p:cNvSpPr txBox="1"/>
              <p:nvPr/>
            </p:nvSpPr>
            <p:spPr>
              <a:xfrm>
                <a:off x="2190923" y="4043885"/>
                <a:ext cx="18255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77787C9-0467-0381-6ECD-7EE849005A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0923" y="4043885"/>
                <a:ext cx="1825500" cy="369332"/>
              </a:xfrm>
              <a:prstGeom prst="rect">
                <a:avLst/>
              </a:prstGeom>
              <a:blipFill>
                <a:blip r:embed="rId8"/>
                <a:stretch>
                  <a:fillRect l="-3448" r="-2759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761F02-5B87-A925-55C2-C270BAF652ED}"/>
                  </a:ext>
                </a:extLst>
              </p:cNvPr>
              <p:cNvSpPr txBox="1"/>
              <p:nvPr/>
            </p:nvSpPr>
            <p:spPr>
              <a:xfrm>
                <a:off x="3499518" y="2795709"/>
                <a:ext cx="5700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761F02-5B87-A925-55C2-C270BAF652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9518" y="2795709"/>
                <a:ext cx="570091" cy="369332"/>
              </a:xfrm>
              <a:prstGeom prst="rect">
                <a:avLst/>
              </a:prstGeom>
              <a:blipFill>
                <a:blip r:embed="rId9"/>
                <a:stretch>
                  <a:fillRect l="-10870" r="-4348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AFA7605-99BD-B875-B55E-7BF7CFB16218}"/>
                  </a:ext>
                </a:extLst>
              </p:cNvPr>
              <p:cNvSpPr txBox="1"/>
              <p:nvPr/>
            </p:nvSpPr>
            <p:spPr>
              <a:xfrm>
                <a:off x="5135325" y="2824947"/>
                <a:ext cx="5700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AFA7605-99BD-B875-B55E-7BF7CFB16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325" y="2824947"/>
                <a:ext cx="570091" cy="369332"/>
              </a:xfrm>
              <a:prstGeom prst="rect">
                <a:avLst/>
              </a:prstGeom>
              <a:blipFill>
                <a:blip r:embed="rId10"/>
                <a:stretch>
                  <a:fillRect l="-13043" r="-4348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EF7F496-E067-F9E6-7D80-0948C0B34886}"/>
                  </a:ext>
                </a:extLst>
              </p:cNvPr>
              <p:cNvSpPr txBox="1"/>
              <p:nvPr/>
            </p:nvSpPr>
            <p:spPr>
              <a:xfrm>
                <a:off x="6056915" y="3229380"/>
                <a:ext cx="5700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EF7F496-E067-F9E6-7D80-0948C0B348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6915" y="3229380"/>
                <a:ext cx="570091" cy="369332"/>
              </a:xfrm>
              <a:prstGeom prst="rect">
                <a:avLst/>
              </a:prstGeom>
              <a:blipFill>
                <a:blip r:embed="rId11"/>
                <a:stretch>
                  <a:fillRect l="-13333" r="-4444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A59A614-DB5F-EAD1-7912-F9F591F04AB5}"/>
                  </a:ext>
                </a:extLst>
              </p:cNvPr>
              <p:cNvSpPr txBox="1"/>
              <p:nvPr/>
            </p:nvSpPr>
            <p:spPr>
              <a:xfrm>
                <a:off x="7539876" y="2888603"/>
                <a:ext cx="5700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A59A614-DB5F-EAD1-7912-F9F591F04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876" y="2888603"/>
                <a:ext cx="570091" cy="369332"/>
              </a:xfrm>
              <a:prstGeom prst="rect">
                <a:avLst/>
              </a:prstGeom>
              <a:blipFill>
                <a:blip r:embed="rId12"/>
                <a:stretch>
                  <a:fillRect l="-10870" r="-4348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2209BE-6CE0-0428-09D3-09033313C6C9}"/>
                  </a:ext>
                </a:extLst>
              </p:cNvPr>
              <p:cNvSpPr txBox="1"/>
              <p:nvPr/>
            </p:nvSpPr>
            <p:spPr>
              <a:xfrm>
                <a:off x="710011" y="4478392"/>
                <a:ext cx="6997237" cy="10944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Total mean energy loss per unit length: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den>
                          </m:f>
                        </m:e>
                      </m:acc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̅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2209BE-6CE0-0428-09D3-09033313C6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011" y="4478392"/>
                <a:ext cx="6997237" cy="1094467"/>
              </a:xfrm>
              <a:prstGeom prst="rect">
                <a:avLst/>
              </a:prstGeom>
              <a:blipFill>
                <a:blip r:embed="rId13"/>
                <a:stretch>
                  <a:fillRect l="-906" t="-344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5ACC43D0-4F4D-9A54-814A-B97090A9688B}"/>
              </a:ext>
            </a:extLst>
          </p:cNvPr>
          <p:cNvSpPr txBox="1"/>
          <p:nvPr/>
        </p:nvSpPr>
        <p:spPr>
          <a:xfrm>
            <a:off x="1474766" y="5624418"/>
            <a:ext cx="2110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Bethe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6E5390B-1C87-2D41-0059-05E14620429C}"/>
                  </a:ext>
                </a:extLst>
              </p:cNvPr>
              <p:cNvSpPr txBox="1"/>
              <p:nvPr/>
            </p:nvSpPr>
            <p:spPr>
              <a:xfrm>
                <a:off x="6560184" y="5594667"/>
                <a:ext cx="195938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800" dirty="0"/>
                  <a:t> electron-ion pair </a:t>
                </a:r>
              </a:p>
              <a:p>
                <a:r>
                  <a:rPr lang="en-US" sz="1800" dirty="0"/>
                  <a:t>production energy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6E5390B-1C87-2D41-0059-05E1462042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0184" y="5594667"/>
                <a:ext cx="1959383" cy="553998"/>
              </a:xfrm>
              <a:prstGeom prst="rect">
                <a:avLst/>
              </a:prstGeom>
              <a:blipFill>
                <a:blip r:embed="rId14"/>
                <a:stretch>
                  <a:fillRect l="-7051" t="-13333" r="-576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F54394F-0919-DCDC-9813-129B8D84662D}"/>
              </a:ext>
            </a:extLst>
          </p:cNvPr>
          <p:cNvSpPr txBox="1"/>
          <p:nvPr/>
        </p:nvSpPr>
        <p:spPr>
          <a:xfrm>
            <a:off x="2659997" y="1219145"/>
            <a:ext cx="2712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 looks to be a free particle</a:t>
            </a:r>
          </a:p>
        </p:txBody>
      </p:sp>
    </p:spTree>
    <p:extLst>
      <p:ext uri="{BB962C8B-B14F-4D97-AF65-F5344CB8AC3E}">
        <p14:creationId xmlns:p14="http://schemas.microsoft.com/office/powerpoint/2010/main" val="2500253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0BE579-7C13-47FF-DDEC-856D392CF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cooling rate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0981E-F9B3-78CF-8F9E-1E46BFF625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94E78-BB05-F8F0-8652-C61C3A1830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08FEF-F7DA-556C-5079-02915DCD8F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4B6E339C-2DE2-95C7-F855-7EE97BF4F6A5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228600" y="702043"/>
                <a:ext cx="8686800" cy="5559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As an example, in liquid H2 (LH2),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~320</m:t>
                    </m:r>
                  </m:oMath>
                </a14:m>
                <a:r>
                  <a:rPr lang="en-US" dirty="0"/>
                  <a:t> keV/cm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200</m:t>
                    </m:r>
                  </m:oMath>
                </a14:m>
                <a:r>
                  <a:rPr lang="en-US" dirty="0"/>
                  <a:t> MeV/c</a:t>
                </a:r>
              </a:p>
              <a:p>
                <a:r>
                  <a:rPr lang="en-US" dirty="0"/>
                  <a:t>It is known from measurements,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𝐿𝐻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US" dirty="0"/>
                  <a:t> eV, thus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320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=16,000</m:t>
                    </m:r>
                  </m:oMath>
                </a14:m>
                <a:r>
                  <a:rPr lang="en-US" dirty="0"/>
                  <a:t> /cm</a:t>
                </a:r>
              </a:p>
              <a:p>
                <a:r>
                  <a:rPr lang="en-US" dirty="0"/>
                  <a:t>Cooling rate is given,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𝑑𝐸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den>
                            </m:f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US" dirty="0"/>
                  <a:t> (we will derive this later) </a:t>
                </a:r>
              </a:p>
              <a:p>
                <a:pPr lvl="1"/>
                <a:r>
                  <a:rPr lang="en-US" dirty="0"/>
                  <a:t>In the case of LH2, </a:t>
                </a:r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320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/177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~1.8∙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dirty="0"/>
                  <a:t> /cm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𝑖𝑛𝑖𝑡𝑖𝑎𝑙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𝑓𝑖𝑛𝑎𝑙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𝑒𝑥𝑝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/>
                  <a:t>,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=100</m:t>
                    </m:r>
                  </m:oMath>
                </a14:m>
                <a:r>
                  <a:rPr lang="en-US" dirty="0"/>
                  <a:t> meter,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𝑖𝑛𝑖𝑡𝑖𝑎𝑙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𝑓𝑖𝑛𝑎𝑙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1.5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dirty="0"/>
                  <a:t> (our goal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dirty="0"/>
                  <a:t>!)</a:t>
                </a:r>
              </a:p>
              <a:p>
                <a:pPr lvl="1"/>
                <a:r>
                  <a:rPr lang="en-US" dirty="0"/>
                  <a:t>In reality, there is a heating term due to multiple scattering which will be discussed later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4B6E339C-2DE2-95C7-F855-7EE97BF4F6A5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02043"/>
                <a:ext cx="8686800" cy="5559984"/>
              </a:xfrm>
              <a:prstGeom prst="rect">
                <a:avLst/>
              </a:prstGeom>
              <a:blipFill>
                <a:blip r:embed="rId2"/>
                <a:stretch>
                  <a:fillRect l="-2044" t="-228" b="-20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165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43CBD6-2FF6-C091-ABAD-9FAE8FA0B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Katsuya Yonehara </a:t>
            </a:r>
          </a:p>
          <a:p>
            <a:pPr marL="0" indent="0">
              <a:buNone/>
            </a:pPr>
            <a:r>
              <a:rPr lang="en-US" i="1" dirty="0"/>
              <a:t>Senior Scientist at Fermilab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4370AE-024C-1DDE-2A6A-6000E63E3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profile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DEC04-E567-53C9-EA46-26FDBB8804E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C1D24-14A2-8507-29EF-0A564C02A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69549-0398-4381-E4DA-2B6713F47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5C8B10-9A4A-1C10-E33D-269F99296647}"/>
              </a:ext>
            </a:extLst>
          </p:cNvPr>
          <p:cNvSpPr txBox="1"/>
          <p:nvPr/>
        </p:nvSpPr>
        <p:spPr>
          <a:xfrm>
            <a:off x="524107" y="2007220"/>
            <a:ext cx="79062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Experimental physicist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Accelerator and Particle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Currently working on high power </a:t>
            </a:r>
            <a:r>
              <a:rPr lang="en-US" dirty="0" err="1"/>
              <a:t>targetry</a:t>
            </a:r>
            <a:r>
              <a:rPr lang="en-US" dirty="0"/>
              <a:t> for neutrino facilities like </a:t>
            </a:r>
            <a:r>
              <a:rPr lang="en-US" dirty="0" err="1"/>
              <a:t>NuMI</a:t>
            </a:r>
            <a:r>
              <a:rPr lang="en-US" dirty="0"/>
              <a:t> and LBNF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9CA3EE-ABB3-228B-438F-125639507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553" y="584256"/>
            <a:ext cx="1436044" cy="19061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7DD441-0FB2-6375-544A-F8A7E2B5D57D}"/>
              </a:ext>
            </a:extLst>
          </p:cNvPr>
          <p:cNvSpPr txBox="1"/>
          <p:nvPr/>
        </p:nvSpPr>
        <p:spPr>
          <a:xfrm>
            <a:off x="429419" y="4050180"/>
            <a:ext cx="79062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 can contact me through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During the lecture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Email to </a:t>
            </a:r>
            <a:r>
              <a:rPr lang="en-US" dirty="0">
                <a:hlinkClick r:id="rId3"/>
              </a:rPr>
              <a:t>yonehara@fnal.gov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USMCC Slack chat</a:t>
            </a:r>
          </a:p>
        </p:txBody>
      </p:sp>
    </p:spTree>
    <p:extLst>
      <p:ext uri="{BB962C8B-B14F-4D97-AF65-F5344CB8AC3E}">
        <p14:creationId xmlns:p14="http://schemas.microsoft.com/office/powerpoint/2010/main" val="138531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19ADB-9E4C-0A33-0116-EC75C6494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26">
                <a:extLst>
                  <a:ext uri="{FF2B5EF4-FFF2-40B4-BE49-F238E27FC236}">
                    <a16:creationId xmlns:a16="http://schemas.microsoft.com/office/drawing/2014/main" id="{FBE5A197-EFC3-9393-D354-49BC9F9502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Solving Fokker-Planck Equation (FPE) to describe the cooling with stochastic processes (Expert level! See Dugan’s PRSTAB paper to find his beautiful work!)</a:t>
                </a:r>
              </a:p>
              <a:p>
                <a:r>
                  <a:rPr lang="en-US" dirty="0"/>
                  <a:t>Let us assume the probability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, then the entropy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𝑙𝑛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</m:d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nary>
                  </m:oMath>
                </a14:m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 is a multiple gaussian form,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/2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𝑑𝑒𝑡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Σ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𝑒𝑥𝑝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</m:acc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</m:acc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b="0" dirty="0"/>
                  <a:t>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𝑙𝑛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𝑑𝑒𝑡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Indeed,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𝑑𝑒𝑡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𝑙𝑛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𝑐𝑜𝑛𝑠𝑡𝑎𝑛𝑡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becomes small,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value is reduced</a:t>
                </a:r>
              </a:p>
            </p:txBody>
          </p:sp>
        </mc:Choice>
        <mc:Fallback xmlns="">
          <p:sp>
            <p:nvSpPr>
              <p:cNvPr id="27" name="Content Placeholder 26">
                <a:extLst>
                  <a:ext uri="{FF2B5EF4-FFF2-40B4-BE49-F238E27FC236}">
                    <a16:creationId xmlns:a16="http://schemas.microsoft.com/office/drawing/2014/main" id="{FBE5A197-EFC3-9393-D354-49BC9F9502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050" t="-1754" r="-1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19BA3958-4FFD-F9B4-3168-FD0F2B882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cooling in thermodynamics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A480B-7753-DBD4-9F5F-40A17DBEC0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320A0-5DA4-7237-B898-0C03696F48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50108-A084-A48D-C8D1-82EEEA3F3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50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34F577-C7FC-350C-4F4E-79E75A795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001123"/>
            <a:ext cx="8686800" cy="427877"/>
          </a:xfrm>
        </p:spPr>
        <p:txBody>
          <a:bodyPr/>
          <a:lstStyle/>
          <a:p>
            <a:r>
              <a:rPr lang="en-US" dirty="0"/>
              <a:t>Our first approach to beam dynamics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D993C-DBD5-5843-1449-70323D98DB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16A0D-6F5D-171B-1EB9-8166625ED7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04423-D743-F95F-64E9-63D64367ED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D33544-59EE-47D9-0E66-4C009D8F8F5D}"/>
              </a:ext>
            </a:extLst>
          </p:cNvPr>
          <p:cNvSpPr txBox="1"/>
          <p:nvPr/>
        </p:nvSpPr>
        <p:spPr>
          <a:xfrm>
            <a:off x="1412195" y="3862137"/>
            <a:ext cx="6167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Interpret the beam dynamics: </a:t>
            </a:r>
          </a:p>
          <a:p>
            <a:r>
              <a:rPr lang="en-US" dirty="0"/>
              <a:t>We apply a concept of harmonic oscillation to evaluate the beam dynamics equations</a:t>
            </a:r>
          </a:p>
        </p:txBody>
      </p:sp>
    </p:spTree>
    <p:extLst>
      <p:ext uri="{BB962C8B-B14F-4D97-AF65-F5344CB8AC3E}">
        <p14:creationId xmlns:p14="http://schemas.microsoft.com/office/powerpoint/2010/main" val="454217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9736E9-98E4-C230-6DF8-BA4A0640B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102" y="971550"/>
            <a:ext cx="8672513" cy="5059363"/>
          </a:xfrm>
        </p:spPr>
        <p:txBody>
          <a:bodyPr/>
          <a:lstStyle/>
          <a:p>
            <a:r>
              <a:rPr lang="en-US" dirty="0"/>
              <a:t>Beam dynamics is analogous to the dynamics of a simple harmonic motion</a:t>
            </a:r>
          </a:p>
          <a:p>
            <a:pPr lvl="1"/>
            <a:r>
              <a:rPr lang="en-US" dirty="0"/>
              <a:t>Solving harmonic oscillator via canonical transformation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2CDEB3-5F6F-B73A-3CEA-F9D03AA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beam dynamics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E4E02-CB60-9D0F-51D0-7049436771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A9DFA-9DD4-A16C-0C4B-D43C19D55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733FA-3D4D-CF42-966E-5AB0C857D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72FADDF-9986-64E5-3C5E-EA44E0F77F94}"/>
                  </a:ext>
                </a:extLst>
              </p:cNvPr>
              <p:cNvSpPr txBox="1"/>
              <p:nvPr/>
            </p:nvSpPr>
            <p:spPr>
              <a:xfrm>
                <a:off x="744820" y="2256575"/>
                <a:ext cx="7833683" cy="42476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acc>
                                <m:accPr>
                                  <m:chr m:val="̇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𝑑𝐻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𝑑𝑞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𝑘𝑞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𝑚𝐸</m:t>
                                  </m:r>
                                </m:e>
                              </m:rad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ℋ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̇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rad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𝜙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𝑚𝐸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𝜙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</m:acc>
                                      </m:den>
                                    </m:f>
                                  </m:e>
                                </m:rad>
                                <m:func>
                                  <m:func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𝜙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  <m:acc>
                                      <m:accPr>
                                        <m:chr m:val="̇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</m:acc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𝜙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72FADDF-9986-64E5-3C5E-EA44E0F77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820" y="2256575"/>
                <a:ext cx="7833683" cy="4247638"/>
              </a:xfrm>
              <a:prstGeom prst="rect">
                <a:avLst/>
              </a:prstGeom>
              <a:blipFill>
                <a:blip r:embed="rId2"/>
                <a:stretch>
                  <a:fillRect l="-32524" t="-75298" b="-4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7AB8B3-358C-D912-9105-3E83677CF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F55452C-B380-9D9A-553A-D403E7130A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71550"/>
                <a:ext cx="8686800" cy="5059363"/>
              </a:xfrm>
            </p:spPr>
            <p:txBody>
              <a:bodyPr/>
              <a:lstStyle/>
              <a:p>
                <a:r>
                  <a:rPr lang="en-US" dirty="0"/>
                  <a:t>Harmonic motion </a:t>
                </a:r>
                <a:r>
                  <a:rPr lang="en-US" dirty="0">
                    <a:sym typeface="Wingdings" pitchFamily="2" charset="2"/>
                  </a:rPr>
                  <a:t></a:t>
                </a:r>
                <a:r>
                  <a:rPr lang="en-US" dirty="0"/>
                  <a:t> Hill’s equation (translate the differentiation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F55452C-B380-9D9A-553A-D403E7130A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71550"/>
                <a:ext cx="8686800" cy="5059363"/>
              </a:xfrm>
              <a:blipFill>
                <a:blip r:embed="rId2"/>
                <a:stretch>
                  <a:fillRect l="-2044" t="-20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FC31217-8C06-9274-743D-2534C66C8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beam dynamics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A9DF9-4272-4D2C-1BCB-FC2DA39794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B2BD2-867F-AB72-5C07-D449063F1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4A447-9E10-74B6-F645-3DA99F619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84F051-04DB-D77F-1CD9-4CF122831DD6}"/>
                  </a:ext>
                </a:extLst>
              </p:cNvPr>
              <p:cNvSpPr txBox="1"/>
              <p:nvPr/>
            </p:nvSpPr>
            <p:spPr>
              <a:xfrm>
                <a:off x="1074511" y="1656192"/>
                <a:ext cx="4572000" cy="855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𝑑𝐻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𝑑𝑞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𝑘𝑞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84F051-04DB-D77F-1CD9-4CF122831D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511" y="1656192"/>
                <a:ext cx="4572000" cy="855812"/>
              </a:xfrm>
              <a:prstGeom prst="rect">
                <a:avLst/>
              </a:prstGeom>
              <a:blipFill>
                <a:blip r:embed="rId3"/>
                <a:stretch>
                  <a:fillRect b="-10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73237C-32F5-870A-56F1-7B2ECBFA9BB7}"/>
                  </a:ext>
                </a:extLst>
              </p:cNvPr>
              <p:cNvSpPr txBox="1"/>
              <p:nvPr/>
            </p:nvSpPr>
            <p:spPr>
              <a:xfrm>
                <a:off x="429419" y="2550696"/>
                <a:ext cx="53902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Let us use following general solution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73237C-32F5-870A-56F1-7B2ECBFA9B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2550696"/>
                <a:ext cx="5390258" cy="461665"/>
              </a:xfrm>
              <a:prstGeom prst="rect">
                <a:avLst/>
              </a:prstGeom>
              <a:blipFill>
                <a:blip r:embed="rId4"/>
                <a:stretch>
                  <a:fillRect l="-1643" t="-789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48EFB63-48C2-336C-2CFA-172324D629F2}"/>
                  </a:ext>
                </a:extLst>
              </p:cNvPr>
              <p:cNvSpPr txBox="1"/>
              <p:nvPr/>
            </p:nvSpPr>
            <p:spPr>
              <a:xfrm>
                <a:off x="930442" y="3151900"/>
                <a:ext cx="4458465" cy="843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48EFB63-48C2-336C-2CFA-172324D62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442" y="3151900"/>
                <a:ext cx="4458465" cy="8438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74292C5-E9DA-5CC2-5F83-5B477B10ABA9}"/>
                  </a:ext>
                </a:extLst>
              </p:cNvPr>
              <p:cNvSpPr txBox="1"/>
              <p:nvPr/>
            </p:nvSpPr>
            <p:spPr>
              <a:xfrm>
                <a:off x="422828" y="3912976"/>
                <a:ext cx="4759701" cy="843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Comparing </a:t>
                </a:r>
                <a14:m>
                  <m:oMath xmlns:m="http://schemas.openxmlformats.org/officeDocument/2006/math">
                    <m:r>
                      <m:rPr>
                        <m:brk m:alnAt="7"/>
                      </m:rP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acc>
                              <m:accPr>
                                <m:chr m:val="̇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acc>
                          </m:den>
                        </m:f>
                      </m:e>
                    </m:rad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74292C5-E9DA-5CC2-5F83-5B477B10AB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828" y="3912976"/>
                <a:ext cx="4759701" cy="843885"/>
              </a:xfrm>
              <a:prstGeom prst="rect">
                <a:avLst/>
              </a:prstGeom>
              <a:blipFill>
                <a:blip r:embed="rId6"/>
                <a:stretch>
                  <a:fillRect l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C733B65-5FAC-6927-CA41-249ED4895CD2}"/>
                  </a:ext>
                </a:extLst>
              </p:cNvPr>
              <p:cNvSpPr txBox="1"/>
              <p:nvPr/>
            </p:nvSpPr>
            <p:spPr>
              <a:xfrm>
                <a:off x="1097756" y="4969572"/>
                <a:ext cx="5992794" cy="879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dirty="0"/>
                            <m:t>)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,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C733B65-5FAC-6927-CA41-249ED4895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756" y="4969572"/>
                <a:ext cx="5992794" cy="879793"/>
              </a:xfrm>
              <a:prstGeom prst="rect">
                <a:avLst/>
              </a:prstGeom>
              <a:blipFill>
                <a:blip r:embed="rId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6C54DED-1C07-E2D5-38E6-5A92110F0818}"/>
              </a:ext>
            </a:extLst>
          </p:cNvPr>
          <p:cNvSpPr txBox="1"/>
          <p:nvPr/>
        </p:nvSpPr>
        <p:spPr>
          <a:xfrm>
            <a:off x="5941536" y="1612648"/>
            <a:ext cx="3202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Non-linear &amp; coupling beam dynamics can be investigated through non-linear harmonic oscillators, which most likely uses a perturbation theory</a:t>
            </a:r>
          </a:p>
        </p:txBody>
      </p:sp>
    </p:spTree>
    <p:extLst>
      <p:ext uri="{BB962C8B-B14F-4D97-AF65-F5344CB8AC3E}">
        <p14:creationId xmlns:p14="http://schemas.microsoft.com/office/powerpoint/2010/main" val="8501862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9B0C322-3D9C-72DF-F109-DEF47D0C41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us confirm</a:t>
                </a:r>
              </a:p>
              <a:p>
                <a:pPr lvl="1"/>
                <a:r>
                  <a:rPr lang="en-US" dirty="0"/>
                  <a:t>Differentiate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′′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9B0C322-3D9C-72DF-F109-DEF47D0C41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050" t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2416F5A5-E56C-CE8A-96C9-60E36444B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beam dynamics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68198-99D8-B27A-9440-FEA2708303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B247C-0C52-81DE-2B70-C4F9E6139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AB829-190C-D208-926F-24F5F866CB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910D600-B8F7-4DDC-A5B4-11D94713A0D7}"/>
                  </a:ext>
                </a:extLst>
              </p:cNvPr>
              <p:cNvSpPr txBox="1"/>
              <p:nvPr/>
            </p:nvSpPr>
            <p:spPr>
              <a:xfrm>
                <a:off x="207963" y="1821572"/>
                <a:ext cx="8693150" cy="16074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+</m:t>
                          </m:r>
                        </m:e>
                      </m:func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e>
                      </m:func>
                      <m:r>
                        <a:rPr lang="en-US" sz="2000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910D600-B8F7-4DDC-A5B4-11D94713A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63" y="1821572"/>
                <a:ext cx="8693150" cy="16074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6412EB0-28B2-C83C-419B-5DD9891BD4B0}"/>
                  </a:ext>
                </a:extLst>
              </p:cNvPr>
              <p:cNvSpPr txBox="1"/>
              <p:nvPr/>
            </p:nvSpPr>
            <p:spPr>
              <a:xfrm>
                <a:off x="0" y="3545181"/>
                <a:ext cx="8693150" cy="21386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lnSpc>
                    <a:spcPct val="115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kern="100" smtClean="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2000" i="1" kern="100">
                          <a:effectLst/>
                          <a:latin typeface="Cambria Math" panose="02040503050406030204" pitchFamily="18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 i="1" kern="100">
                          <a:effectLst/>
                          <a:latin typeface="Cambria Math" panose="02040503050406030204" pitchFamily="18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d>
                        <m:dPr>
                          <m:begChr m:val="{"/>
                          <m:endChr m:val="}"/>
                          <m:ctrlP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′′</m:t>
                          </m:r>
                          <m:d>
                            <m:d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  <m:d>
                                <m:d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  <m:sSub>
                            <m:sSub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′</m:t>
                          </m:r>
                          <m:d>
                            <m:d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func>
                        <m:funcPr>
                          <m:ctrlP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000" kern="100" dirty="0">
                  <a:effectLst/>
                  <a:latin typeface="Aptos" panose="020B0004020202020204" pitchFamily="34" charset="0"/>
                  <a:ea typeface="Yu Gothic" panose="020B0400000000000000" pitchFamily="34" charset="-128"/>
                  <a:cs typeface="Times New Roman" panose="02020603050405020304" pitchFamily="18" charset="0"/>
                </a:endParaRPr>
              </a:p>
              <a:p>
                <a:pPr marL="0" marR="0" algn="just">
                  <a:lnSpc>
                    <a:spcPct val="115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kern="100">
                          <a:effectLst/>
                          <a:latin typeface="Cambria Math" panose="02040503050406030204" pitchFamily="18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d>
                        <m:dPr>
                          <m:begChr m:val="{"/>
                          <m:endChr m:val="}"/>
                          <m:ctrlP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den>
                          </m:f>
                          <m:f>
                            <m:f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 kern="100">
                                          <a:effectLst/>
                                          <a:latin typeface="Cambria Math" panose="02040503050406030204" pitchFamily="18" charset="0"/>
                                          <a:ea typeface="Yu Gothic" panose="020B0400000000000000" pitchFamily="34" charset="-128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Yu Gothic" panose="020B0400000000000000" pitchFamily="34" charset="-128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20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Yu Gothic" panose="020B0400000000000000" pitchFamily="34" charset="-128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en-US" sz="2000" i="1" kern="100">
                                          <a:effectLst/>
                                          <a:latin typeface="Cambria Math" panose="02040503050406030204" pitchFamily="18" charset="0"/>
                                          <a:ea typeface="Yu Gothic" panose="020B0400000000000000" pitchFamily="34" charset="-128"/>
                                          <a:cs typeface="Times New Roman" panose="02020603050405020304" pitchFamily="18" charset="0"/>
                                        </a:rPr>
                                        <m:t>′</m:t>
                                      </m:r>
                                      <m:d>
                                        <m:dPr>
                                          <m:ctrlPr>
                                            <a:rPr lang="en-US" sz="20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Yu Gothic" panose="020B0400000000000000" pitchFamily="34" charset="-128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i="1" kern="100">
                                              <a:effectLst/>
                                              <a:latin typeface="Cambria Math" panose="02040503050406030204" pitchFamily="18" charset="0"/>
                                              <a:ea typeface="Yu Gothic" panose="020B0400000000000000" pitchFamily="34" charset="-128"/>
                                              <a:cs typeface="Times New Roman" panose="020206030504050203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  <m:f>
                            <m:f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′′</m:t>
                              </m:r>
                              <m:d>
                                <m:d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 kern="100">
                                          <a:effectLst/>
                                          <a:latin typeface="Cambria Math" panose="02040503050406030204" pitchFamily="18" charset="0"/>
                                          <a:ea typeface="Yu Gothic" panose="020B0400000000000000" pitchFamily="34" charset="-128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i="1" kern="100">
                                          <a:effectLst/>
                                          <a:latin typeface="Cambria Math" panose="02040503050406030204" pitchFamily="18" charset="0"/>
                                          <a:ea typeface="Yu Gothic" panose="020B0400000000000000" pitchFamily="34" charset="-128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func>
                        <m:funcPr>
                          <m:ctrlP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Yu Gothic" panose="020B0400000000000000" pitchFamily="34" charset="-128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i="1" kern="100">
                                      <a:effectLst/>
                                      <a:latin typeface="Cambria Math" panose="02040503050406030204" pitchFamily="18" charset="0"/>
                                      <a:ea typeface="Yu Gothic" panose="020B0400000000000000" pitchFamily="34" charset="-128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Yu Gothic" panose="020B0400000000000000" pitchFamily="34" charset="-128"/>
                              <a:cs typeface="Times New Roman" panose="02020603050405020304" pitchFamily="18" charset="0"/>
                            </a:rPr>
                            <m:t>.</m:t>
                          </m:r>
                        </m:e>
                      </m:func>
                    </m:oMath>
                  </m:oMathPara>
                </a14:m>
                <a:endParaRPr lang="en-US" sz="2000" kern="100" dirty="0">
                  <a:effectLst/>
                  <a:latin typeface="Aptos" panose="020B0004020202020204" pitchFamily="34" charset="0"/>
                  <a:ea typeface="Yu Gothic" panose="020B0400000000000000" pitchFamily="34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6412EB0-28B2-C83C-419B-5DD9891BD4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45181"/>
                <a:ext cx="8693150" cy="21386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153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F29914-E8B2-CFDA-197A-1B3F945089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Substitute into Hill’s equation</a:t>
            </a:r>
          </a:p>
          <a:p>
            <a:pPr lvl="1"/>
            <a:r>
              <a:rPr lang="en-US" dirty="0"/>
              <a:t>Since right-handed-side of Hill’s equation is zero, the coefficient of trigonal functions should be zero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BF097C-7FB6-5EF8-DA51-88EABF18D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beam dynamics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139CE-6DDD-61DD-F11F-D09E49D0A9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B51F5C-C38D-06E6-7F13-EB47FD84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4A294-60B1-3F95-BE48-7D31FFDA9D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312A234-1A9B-6974-D276-0FE80E346095}"/>
                  </a:ext>
                </a:extLst>
              </p:cNvPr>
              <p:cNvSpPr txBox="1"/>
              <p:nvPr/>
            </p:nvSpPr>
            <p:spPr>
              <a:xfrm>
                <a:off x="1035593" y="2343789"/>
                <a:ext cx="7058526" cy="9481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′′+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′=0→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′=0→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′=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312A234-1A9B-6974-D276-0FE80E3460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593" y="2343789"/>
                <a:ext cx="7058526" cy="948145"/>
              </a:xfrm>
              <a:prstGeom prst="rect">
                <a:avLst/>
              </a:prstGeom>
              <a:blipFill>
                <a:blip r:embed="rId2"/>
                <a:stretch>
                  <a:fillRect t="-3947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113B74-3429-5821-B0DB-36DC50BB3EE1}"/>
                  </a:ext>
                </a:extLst>
              </p:cNvPr>
              <p:cNvSpPr txBox="1"/>
              <p:nvPr/>
            </p:nvSpPr>
            <p:spPr>
              <a:xfrm>
                <a:off x="222250" y="4147083"/>
                <a:ext cx="6629400" cy="1515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′′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=0→2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′′−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Sup>
                        <m:sSub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0">
                          <a:latin typeface="Cambria Math" panose="02040503050406030204" pitchFamily="18" charset="0"/>
                        </a:rPr>
                        <m:t>=4.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113B74-3429-5821-B0DB-36DC50BB3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50" y="4147083"/>
                <a:ext cx="6629400" cy="1515992"/>
              </a:xfrm>
              <a:prstGeom prst="rect">
                <a:avLst/>
              </a:prstGeom>
              <a:blipFill>
                <a:blip r:embed="rId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A465C5CC-81D5-0E4E-E55F-D45E125CD745}"/>
              </a:ext>
            </a:extLst>
          </p:cNvPr>
          <p:cNvSpPr/>
          <p:nvPr/>
        </p:nvSpPr>
        <p:spPr>
          <a:xfrm>
            <a:off x="6128084" y="2181726"/>
            <a:ext cx="1966035" cy="1247274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ADBB3B-8726-D2CB-B77D-0FF49853F1F1}"/>
              </a:ext>
            </a:extLst>
          </p:cNvPr>
          <p:cNvSpPr txBox="1"/>
          <p:nvPr/>
        </p:nvSpPr>
        <p:spPr>
          <a:xfrm>
            <a:off x="5436732" y="3472660"/>
            <a:ext cx="3348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what we look into!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02106-EACC-BAEE-AAAA-9611EA4FA4F2}"/>
              </a:ext>
            </a:extLst>
          </p:cNvPr>
          <p:cNvSpPr txBox="1"/>
          <p:nvPr/>
        </p:nvSpPr>
        <p:spPr>
          <a:xfrm>
            <a:off x="944308" y="5655617"/>
            <a:ext cx="6848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second equation is often called envelop equation</a:t>
            </a:r>
          </a:p>
        </p:txBody>
      </p:sp>
    </p:spTree>
    <p:extLst>
      <p:ext uri="{BB962C8B-B14F-4D97-AF65-F5344CB8AC3E}">
        <p14:creationId xmlns:p14="http://schemas.microsoft.com/office/powerpoint/2010/main" val="24526903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6C7FD2B-E483-991E-BA08-4258CC3685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816802"/>
                <a:ext cx="8672513" cy="5059363"/>
              </a:xfrm>
            </p:spPr>
            <p:txBody>
              <a:bodyPr/>
              <a:lstStyle/>
              <a:p>
                <a:r>
                  <a:rPr lang="en-US" dirty="0"/>
                  <a:t>Proposing further transformations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Surprisingly (or expectedly),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becomes much simple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Envelop equation is also simplified 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6C7FD2B-E483-991E-BA08-4258CC3685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816802"/>
                <a:ext cx="8672513" cy="5059363"/>
              </a:xfrm>
              <a:blipFill>
                <a:blip r:embed="rId2"/>
                <a:stretch>
                  <a:fillRect l="-2050" t="-20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6CA9568-414D-4CAF-289D-1D800079A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beam dynamics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48790-8E8C-6B84-50B7-4461644B2A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A0C6E-9597-CD6C-8CD3-27FEDC7E6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4BC84-81DA-DD19-AB8C-5534383626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F985F4-72E8-2383-708F-74A0A0789821}"/>
                  </a:ext>
                </a:extLst>
              </p:cNvPr>
              <p:cNvSpPr txBox="1"/>
              <p:nvPr/>
            </p:nvSpPr>
            <p:spPr>
              <a:xfrm>
                <a:off x="636588" y="1313510"/>
                <a:ext cx="6248400" cy="8168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=1,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F985F4-72E8-2383-708F-74A0A0789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1313510"/>
                <a:ext cx="6248400" cy="816827"/>
              </a:xfrm>
              <a:prstGeom prst="rect">
                <a:avLst/>
              </a:prstGeom>
              <a:blipFill>
                <a:blip r:embed="rId3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13A8F4-7A21-A3DC-258E-9A8716072148}"/>
                  </a:ext>
                </a:extLst>
              </p:cNvPr>
              <p:cNvSpPr txBox="1"/>
              <p:nvPr/>
            </p:nvSpPr>
            <p:spPr>
              <a:xfrm>
                <a:off x="2286000" y="2642719"/>
                <a:ext cx="4572000" cy="7186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func>
                      <m:r>
                        <a:rPr lang="en-US" sz="2000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F13A8F4-7A21-A3DC-258E-9A8716072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2642719"/>
                <a:ext cx="4572000" cy="7186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C5B37BF-83E7-680C-44E0-E0FCB1A7D581}"/>
                  </a:ext>
                </a:extLst>
              </p:cNvPr>
              <p:cNvSpPr txBox="1"/>
              <p:nvPr/>
            </p:nvSpPr>
            <p:spPr>
              <a:xfrm>
                <a:off x="417095" y="3322067"/>
                <a:ext cx="8498305" cy="12264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func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=−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00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 i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C5B37BF-83E7-680C-44E0-E0FCB1A7D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095" y="3322067"/>
                <a:ext cx="8498305" cy="12264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9E8022D-1B65-96AC-A8E5-940160BC9CB0}"/>
                  </a:ext>
                </a:extLst>
              </p:cNvPr>
              <p:cNvSpPr txBox="1"/>
              <p:nvPr/>
            </p:nvSpPr>
            <p:spPr>
              <a:xfrm>
                <a:off x="214313" y="4258334"/>
                <a:ext cx="4117055" cy="9149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tan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sz="2000" i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US" sz="2000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9E8022D-1B65-96AC-A8E5-940160BC9C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313" y="4258334"/>
                <a:ext cx="4117055" cy="9149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E4DE04-02F6-7E80-F275-B1B0AA411E57}"/>
                  </a:ext>
                </a:extLst>
              </p:cNvPr>
              <p:cNvSpPr txBox="1"/>
              <p:nvPr/>
            </p:nvSpPr>
            <p:spPr>
              <a:xfrm>
                <a:off x="798094" y="5592653"/>
                <a:ext cx="7066547" cy="10617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′′−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+4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=4→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E4DE04-02F6-7E80-F275-B1B0AA411E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094" y="5592653"/>
                <a:ext cx="7066547" cy="1061766"/>
              </a:xfrm>
              <a:prstGeom prst="rect">
                <a:avLst/>
              </a:prstGeom>
              <a:blipFill>
                <a:blip r:embed="rId7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87702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101963-CCD6-5DCD-C81C-00AAEEDD1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introduce a (new) canonical momentum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Then,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CBF0F0-95C2-B713-9EAC-14859AF6F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beam dynamics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3C788-2A77-6357-D7DE-56EF77814B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2BF04-8D6F-54B1-0ED2-0945374A7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D57AB-6B2D-7223-085B-F9FAB9584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78AF95-AA51-C0D0-BA12-B0F32CE6C951}"/>
                  </a:ext>
                </a:extLst>
              </p:cNvPr>
              <p:cNvSpPr txBox="1"/>
              <p:nvPr/>
            </p:nvSpPr>
            <p:spPr>
              <a:xfrm>
                <a:off x="736827" y="1362323"/>
                <a:ext cx="5911516" cy="8438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func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78AF95-AA51-C0D0-BA12-B0F32CE6C9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27" y="1362323"/>
                <a:ext cx="5911516" cy="84388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E5F8A4D-EBAE-D9B9-CE60-B6BB7695AE6C}"/>
                  </a:ext>
                </a:extLst>
              </p:cNvPr>
              <p:cNvSpPr txBox="1"/>
              <p:nvPr/>
            </p:nvSpPr>
            <p:spPr>
              <a:xfrm>
                <a:off x="1074511" y="2052614"/>
                <a:ext cx="3244223" cy="8438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func>
                      <m:r>
                        <a:rPr lang="en-US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E5F8A4D-EBAE-D9B9-CE60-B6BB7695A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511" y="2052614"/>
                <a:ext cx="3244223" cy="8438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C88915-8052-03F6-9430-925780261343}"/>
                  </a:ext>
                </a:extLst>
              </p:cNvPr>
              <p:cNvSpPr txBox="1"/>
              <p:nvPr/>
            </p:nvSpPr>
            <p:spPr>
              <a:xfrm>
                <a:off x="736827" y="3248456"/>
                <a:ext cx="6858000" cy="20565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C88915-8052-03F6-9430-9257802613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27" y="3248456"/>
                <a:ext cx="6858000" cy="2056589"/>
              </a:xfrm>
              <a:prstGeom prst="rect">
                <a:avLst/>
              </a:prstGeom>
              <a:blipFill>
                <a:blip r:embed="rId4"/>
                <a:stretch>
                  <a:fillRect b="-3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BB7139-1320-647A-008D-2417D036E90B}"/>
                  </a:ext>
                </a:extLst>
              </p:cNvPr>
              <p:cNvSpPr txBox="1"/>
              <p:nvPr/>
            </p:nvSpPr>
            <p:spPr>
              <a:xfrm>
                <a:off x="1193853" y="5412023"/>
                <a:ext cx="693561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is called the Courant-Snyder invariant, or emittance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BB7139-1320-647A-008D-2417D036E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853" y="5412023"/>
                <a:ext cx="6935617" cy="461665"/>
              </a:xfrm>
              <a:prstGeom prst="rect">
                <a:avLst/>
              </a:prstGeom>
              <a:blipFill>
                <a:blip r:embed="rId5"/>
                <a:stretch>
                  <a:fillRect t="-8108" r="-366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BB3D7D6-EF49-5AC7-3F49-0D3187D953F7}"/>
                  </a:ext>
                </a:extLst>
              </p:cNvPr>
              <p:cNvSpPr txBox="1"/>
              <p:nvPr/>
            </p:nvSpPr>
            <p:spPr>
              <a:xfrm>
                <a:off x="3675970" y="3248456"/>
                <a:ext cx="4572000" cy="7484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BB3D7D6-EF49-5AC7-3F49-0D3187D95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970" y="3248456"/>
                <a:ext cx="4572000" cy="748410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02DA3AD-FB8B-B83F-1D85-6EB728969D77}"/>
              </a:ext>
            </a:extLst>
          </p:cNvPr>
          <p:cNvCxnSpPr/>
          <p:nvPr/>
        </p:nvCxnSpPr>
        <p:spPr>
          <a:xfrm flipH="1">
            <a:off x="3332480" y="3622661"/>
            <a:ext cx="1544320" cy="52261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952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922C55-234D-7154-7974-F490EB326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Courant-Snyder invariant (phase ellipse)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5059C-A3B4-C1D1-1AB2-B69EBD7DE5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C8B75-F718-A2A8-A3B4-B4BD558D5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43BB9-3DF2-1150-A04B-04575DDB7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7F643C0-69F1-B3DA-D114-D561E9AAC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361" y="1239251"/>
            <a:ext cx="5198875" cy="4389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62BBBE-C6F5-61D8-31BC-BC5185522395}"/>
                  </a:ext>
                </a:extLst>
              </p:cNvPr>
              <p:cNvSpPr txBox="1"/>
              <p:nvPr/>
            </p:nvSpPr>
            <p:spPr>
              <a:xfrm>
                <a:off x="1808361" y="5618749"/>
                <a:ext cx="5473934" cy="843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form a circle with radius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F62BBBE-C6F5-61D8-31BC-BC51855223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8361" y="5618749"/>
                <a:ext cx="5473934" cy="8438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35355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A0D015F9-5358-ECFD-104B-B44AD5BF2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395" y="1180325"/>
            <a:ext cx="3357605" cy="28346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537835A-82BD-9D7D-BE44-D6E37B5721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698836"/>
                <a:ext cx="8672513" cy="5059363"/>
              </a:xfrm>
            </p:spPr>
            <p:txBody>
              <a:bodyPr/>
              <a:lstStyle/>
              <a:p>
                <a:r>
                  <a:rPr lang="en-US" dirty="0"/>
                  <a:t>We have a solution for particle motion using analogous to the simple harmonic motion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makes amplitude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larger while amplitude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smaller</a:t>
                </a:r>
              </a:p>
              <a:p>
                <a:r>
                  <a:rPr lang="en-US" dirty="0">
                    <a:ea typeface="Cambria Math" panose="02040503050406030204" pitchFamily="18" charset="0"/>
                  </a:rPr>
                  <a:t>How do we find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?</a:t>
                </a:r>
              </a:p>
              <a:p>
                <a:pPr lvl="1"/>
                <a:r>
                  <a:rPr lang="en-US" dirty="0">
                    <a:ea typeface="Cambria Math" panose="02040503050406030204" pitchFamily="18" charset="0"/>
                  </a:rPr>
                  <a:t>Can we solve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from envelop equation?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537835A-82BD-9D7D-BE44-D6E37B5721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698836"/>
                <a:ext cx="8672513" cy="5059363"/>
              </a:xfrm>
              <a:blipFill>
                <a:blip r:embed="rId3"/>
                <a:stretch>
                  <a:fillRect l="-2050" t="-2005" r="-2343" b="-2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B8205D6-2D7B-8977-C4BD-E5B6808FE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8A2FC-FD6A-B131-F718-F06C2CC6C5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6C62B-C314-0F28-57F1-9B1DC76508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A2C68-C0EB-3847-605B-2F1B19464A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40FB47-A620-0D2C-8FC8-054D8A3007B5}"/>
                  </a:ext>
                </a:extLst>
              </p:cNvPr>
              <p:cNvSpPr txBox="1"/>
              <p:nvPr/>
            </p:nvSpPr>
            <p:spPr>
              <a:xfrm>
                <a:off x="1064462" y="1494846"/>
                <a:ext cx="3603789" cy="7186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func>
                      <m:r>
                        <a:rPr lang="en-US" sz="2000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40FB47-A620-0D2C-8FC8-054D8A3007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462" y="1494846"/>
                <a:ext cx="3603789" cy="7186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B2BEA03-A26D-A325-015C-6A1DC5FE6F0F}"/>
                  </a:ext>
                </a:extLst>
              </p:cNvPr>
              <p:cNvSpPr txBox="1"/>
              <p:nvPr/>
            </p:nvSpPr>
            <p:spPr>
              <a:xfrm>
                <a:off x="1120733" y="2106306"/>
                <a:ext cx="4798929" cy="10016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fName>
                        <m:e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0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 i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B2BEA03-A26D-A325-015C-6A1DC5FE6F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733" y="2106306"/>
                <a:ext cx="4798929" cy="10016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743D65-E9B2-2E2F-9D34-A8E27EBBB601}"/>
                  </a:ext>
                </a:extLst>
              </p:cNvPr>
              <p:cNvSpPr txBox="1"/>
              <p:nvPr/>
            </p:nvSpPr>
            <p:spPr>
              <a:xfrm>
                <a:off x="534645" y="2987654"/>
                <a:ext cx="3357605" cy="7484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743D65-E9B2-2E2F-9D34-A8E27EBBB6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645" y="2987654"/>
                <a:ext cx="3357605" cy="748410"/>
              </a:xfrm>
              <a:prstGeom prst="rect">
                <a:avLst/>
              </a:prstGeom>
              <a:blipFill>
                <a:blip r:embed="rId6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B6ED69-A0FE-D913-F7E8-18ADA533F7ED}"/>
                  </a:ext>
                </a:extLst>
              </p:cNvPr>
              <p:cNvSpPr txBox="1"/>
              <p:nvPr/>
            </p:nvSpPr>
            <p:spPr>
              <a:xfrm>
                <a:off x="833083" y="5771245"/>
                <a:ext cx="7066547" cy="10877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′′−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+4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=4→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B6ED69-A0FE-D913-F7E8-18ADA533F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083" y="5771245"/>
                <a:ext cx="7066547" cy="1087734"/>
              </a:xfrm>
              <a:prstGeom prst="rect">
                <a:avLst/>
              </a:prstGeom>
              <a:blipFill>
                <a:blip r:embed="rId7"/>
                <a:stretch>
                  <a:fillRect b="-3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3720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C7D119-DE3A-CC79-364F-FFCED9697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02888"/>
            <a:ext cx="8672513" cy="5486400"/>
          </a:xfrm>
        </p:spPr>
        <p:txBody>
          <a:bodyPr/>
          <a:lstStyle/>
          <a:p>
            <a:r>
              <a:rPr lang="en-US" dirty="0"/>
              <a:t>My goal is to convey our past studies and accumulated knowledges related to muon colliders to the new generation </a:t>
            </a:r>
          </a:p>
          <a:p>
            <a:r>
              <a:rPr lang="en-US" dirty="0"/>
              <a:t>Target audience: Lecture materials are being prepared for graduate students, engineers, and researchers who do not have a background in accelerator physics, however, the lecture are open to all interested participants!</a:t>
            </a:r>
          </a:p>
          <a:p>
            <a:r>
              <a:rPr lang="en-US" dirty="0"/>
              <a:t>Tentative agenda (1-2 hours per session): 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</a:rPr>
              <a:t>Overview of the muon collider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</a:rPr>
              <a:t>Emittance evolution and stability conditions in phase space</a:t>
            </a:r>
            <a:endParaRPr lang="en-US" sz="2000" dirty="0">
              <a:solidFill>
                <a:srgbClr val="00000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</a:rPr>
              <a:t>Review of ionization cooling channels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</a:rPr>
              <a:t>RF cavities in ionization cooling channels</a:t>
            </a:r>
            <a:endParaRPr lang="en-US" sz="2000" dirty="0">
              <a:solidFill>
                <a:srgbClr val="00000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(TBD) Interactions and kinematics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(TBD) Review of the MICE experiment &amp; demo channel</a:t>
            </a:r>
          </a:p>
          <a:p>
            <a:pPr marL="0" indent="0">
              <a:buNone/>
            </a:pP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465E2C-BFB9-9043-66DA-2D1FBEE52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the lecture series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A8B29-5F60-2047-B1D1-4600A06DDD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661FB-5A82-8467-D0B9-FC9757F9A7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E4C61-9BD5-27CA-445A-EC587E4B34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7498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BA3DA-0A69-9705-4795-322728AD2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6C6CEA9-E1BA-91E3-19A7-AC8EA0E7D6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235242"/>
                <a:ext cx="8672513" cy="4795671"/>
              </a:xfrm>
            </p:spPr>
            <p:txBody>
              <a:bodyPr/>
              <a:lstStyle/>
              <a:p>
                <a:r>
                  <a:rPr lang="en-US" dirty="0"/>
                  <a:t>Assume the density function is given,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rms beam emittance is then,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6C6CEA9-E1BA-91E3-19A7-AC8EA0E7D6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235242"/>
                <a:ext cx="8672513" cy="4795671"/>
              </a:xfrm>
              <a:blipFill>
                <a:blip r:embed="rId2"/>
                <a:stretch>
                  <a:fillRect l="-2050" t="-2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8B30E094-3CD4-CB1A-0AC1-BDB9EDABDEA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28600" y="251752"/>
                <a:ext cx="8686800" cy="847476"/>
              </a:xfrm>
            </p:spPr>
            <p:txBody>
              <a:bodyPr/>
              <a:lstStyle/>
              <a:p>
                <a:r>
                  <a:rPr lang="en-US" dirty="0"/>
                  <a:t>Find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acc>
                  </m:oMath>
                </a14:m>
                <a:r>
                  <a:rPr lang="en-US" dirty="0"/>
                  <a:t>(Twiss parameter) from phase space evolution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8B30E094-3CD4-CB1A-0AC1-BDB9EDABDE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8600" y="251752"/>
                <a:ext cx="8686800" cy="847476"/>
              </a:xfrm>
              <a:blipFill>
                <a:blip r:embed="rId3"/>
                <a:stretch>
                  <a:fillRect l="-2628" t="-1323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3BC49-A5B6-4012-0CBF-D1770ABBC6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819F9-53E0-CDC4-B171-19ED37D2C6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60605-B6D2-832E-3FC5-3C6B16F0C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0DDB723-7815-1B47-7A7F-D330DD2CD5BE}"/>
                  </a:ext>
                </a:extLst>
              </p:cNvPr>
              <p:cNvSpPr txBox="1"/>
              <p:nvPr/>
            </p:nvSpPr>
            <p:spPr>
              <a:xfrm>
                <a:off x="636588" y="1829594"/>
                <a:ext cx="7613397" cy="8474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𝑑𝑥𝑑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  <m:r>
                        <a:rPr lang="en-US" i="0">
                          <a:latin typeface="Cambria Math" panose="02040503050406030204" pitchFamily="18" charset="0"/>
                        </a:rPr>
                        <m:t>, 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  <m:r>
                        <a:rPr lang="en-US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𝑑𝑥𝑑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0DDB723-7815-1B47-7A7F-D330DD2CD5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1829594"/>
                <a:ext cx="7613397" cy="847476"/>
              </a:xfrm>
              <a:prstGeom prst="rect">
                <a:avLst/>
              </a:prstGeom>
              <a:blipFill>
                <a:blip r:embed="rId4"/>
                <a:stretch>
                  <a:fillRect l="-2163" t="-185075" b="-2597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B14031D-602F-E5D1-4F54-1F3BE07157AE}"/>
                  </a:ext>
                </a:extLst>
              </p:cNvPr>
              <p:cNvSpPr txBox="1"/>
              <p:nvPr/>
            </p:nvSpPr>
            <p:spPr>
              <a:xfrm>
                <a:off x="429419" y="2611162"/>
                <a:ext cx="5602413" cy="16026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〈"/>
                                      <m:endChr m:val="〉"/>
                                      <m:ctrlPr>
                                        <a:rPr lang="en-US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𝑑𝑥𝑑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r>
                            <a:rPr lang="en-US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〈"/>
                                      <m:endChr m:val="〉"/>
                                      <m:ctrlPr>
                                        <a:rPr lang="en-US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𝑑𝑥𝑑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B14031D-602F-E5D1-4F54-1F3BE07157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2611162"/>
                <a:ext cx="5602413" cy="1602618"/>
              </a:xfrm>
              <a:prstGeom prst="rect">
                <a:avLst/>
              </a:prstGeom>
              <a:blipFill>
                <a:blip r:embed="rId5"/>
                <a:stretch>
                  <a:fillRect l="-679" t="-96850" b="-137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546F70C-5D99-FAE5-E027-948DEB07D903}"/>
                  </a:ext>
                </a:extLst>
              </p:cNvPr>
              <p:cNvSpPr txBox="1"/>
              <p:nvPr/>
            </p:nvSpPr>
            <p:spPr>
              <a:xfrm>
                <a:off x="429419" y="4147871"/>
                <a:ext cx="7034464" cy="8474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〈"/>
                              <m:endChr m:val="〉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𝑑𝑥𝑑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546F70C-5D99-FAE5-E027-948DEB07D9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4147871"/>
                <a:ext cx="7034464" cy="847476"/>
              </a:xfrm>
              <a:prstGeom prst="rect">
                <a:avLst/>
              </a:prstGeom>
              <a:blipFill>
                <a:blip r:embed="rId6"/>
                <a:stretch>
                  <a:fillRect t="-180882" b="-25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5D7D0E3-85E3-AE06-994A-6C0EAE082643}"/>
                  </a:ext>
                </a:extLst>
              </p:cNvPr>
              <p:cNvSpPr txBox="1"/>
              <p:nvPr/>
            </p:nvSpPr>
            <p:spPr>
              <a:xfrm>
                <a:off x="736827" y="5493624"/>
                <a:ext cx="5735053" cy="8438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𝐷𝑒𝑡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ra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5D7D0E3-85E3-AE06-994A-6C0EAE082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27" y="5493624"/>
                <a:ext cx="5735053" cy="8438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80711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14101-C259-8E0E-6ECB-98702F5E8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73A785D-110D-2F91-FD67-1F8DA61AEC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235242"/>
                <a:ext cx="8672513" cy="4795671"/>
              </a:xfrm>
            </p:spPr>
            <p:txBody>
              <a:bodyPr/>
              <a:lstStyle/>
              <a:p>
                <a:r>
                  <a:rPr lang="en-US" dirty="0"/>
                  <a:t>If the beam distribution function is a function of the Courant-Snyder invariant,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-matrix is given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73A785D-110D-2F91-FD67-1F8DA61AEC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235242"/>
                <a:ext cx="8672513" cy="4795671"/>
              </a:xfrm>
              <a:blipFill>
                <a:blip r:embed="rId2"/>
                <a:stretch>
                  <a:fillRect l="-2050" t="-2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B8555-F2EF-8AE6-7FC0-D32C9FFAB7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36D76-7478-DFE1-C510-DB5C6C2F75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54731-65F7-7FB9-205A-DF31D864D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029100-FD9C-E37A-CAA3-067A6EAAF280}"/>
                  </a:ext>
                </a:extLst>
              </p:cNvPr>
              <p:cNvSpPr txBox="1"/>
              <p:nvPr/>
            </p:nvSpPr>
            <p:spPr>
              <a:xfrm>
                <a:off x="832376" y="2555066"/>
                <a:ext cx="4096929" cy="783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sz="20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𝑥𝑥</m:t>
                                    </m:r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𝑥𝑥</m:t>
                                    </m:r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</m:sSub>
                              </m:e>
                              <m:e>
                                <m:sSubSup>
                                  <m:sSubSupPr>
                                    <m:ctrlPr>
                                      <a:rPr lang="en-US" sz="20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  <m:sup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e>
                                <m: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20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e>
                            </m:mr>
                            <m:mr>
                              <m:e>
                                <m: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20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e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0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</m:acc>
                              </m:e>
                            </m:mr>
                          </m:m>
                        </m:e>
                      </m:d>
                      <m:r>
                        <a:rPr lang="en-US" sz="2000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029100-FD9C-E37A-CAA3-067A6EAAF2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376" y="2555066"/>
                <a:ext cx="4096929" cy="7838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CCD956-6BAD-859C-C561-8B9BC02FD61B}"/>
                  </a:ext>
                </a:extLst>
              </p:cNvPr>
              <p:cNvSpPr txBox="1"/>
              <p:nvPr/>
            </p:nvSpPr>
            <p:spPr>
              <a:xfrm>
                <a:off x="584193" y="3338935"/>
                <a:ext cx="4593293" cy="7186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𝐷𝑒𝑡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rad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b>
                            <m:sup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US" sz="2000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CCD956-6BAD-859C-C561-8B9BC02FD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193" y="3338935"/>
                <a:ext cx="4593293" cy="7186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436D587-55A6-6528-1828-94EE1AB50EC5}"/>
                  </a:ext>
                </a:extLst>
              </p:cNvPr>
              <p:cNvSpPr txBox="1"/>
              <p:nvPr/>
            </p:nvSpPr>
            <p:spPr>
              <a:xfrm>
                <a:off x="960926" y="4347873"/>
                <a:ext cx="976742" cy="6217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436D587-55A6-6528-1828-94EE1AB50E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926" y="4347873"/>
                <a:ext cx="976742" cy="621773"/>
              </a:xfrm>
              <a:prstGeom prst="rect">
                <a:avLst/>
              </a:prstGeom>
              <a:blipFill>
                <a:blip r:embed="rId5"/>
                <a:stretch>
                  <a:fillRect l="-14103" r="-3846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26C1647-ED6F-EEDD-7F7D-01A9B61834E9}"/>
                  </a:ext>
                </a:extLst>
              </p:cNvPr>
              <p:cNvSpPr txBox="1"/>
              <p:nvPr/>
            </p:nvSpPr>
            <p:spPr>
              <a:xfrm>
                <a:off x="2204189" y="4351670"/>
                <a:ext cx="1275221" cy="6299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𝑥𝑥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26C1647-ED6F-EEDD-7F7D-01A9B61834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4189" y="4351670"/>
                <a:ext cx="1275221" cy="629916"/>
              </a:xfrm>
              <a:prstGeom prst="rect">
                <a:avLst/>
              </a:prstGeom>
              <a:blipFill>
                <a:blip r:embed="rId6"/>
                <a:stretch>
                  <a:fillRect l="-4902" r="-1961"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1B567E3-9E74-6CD7-39D8-2CD6E8F85ADE}"/>
                  </a:ext>
                </a:extLst>
              </p:cNvPr>
              <p:cNvSpPr txBox="1"/>
              <p:nvPr/>
            </p:nvSpPr>
            <p:spPr>
              <a:xfrm>
                <a:off x="3726374" y="4343801"/>
                <a:ext cx="942822" cy="6299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1B567E3-9E74-6CD7-39D8-2CD6E8F85A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6374" y="4343801"/>
                <a:ext cx="942822" cy="629916"/>
              </a:xfrm>
              <a:prstGeom prst="rect">
                <a:avLst/>
              </a:prstGeom>
              <a:blipFill>
                <a:blip r:embed="rId7"/>
                <a:stretch>
                  <a:fillRect l="-10667" r="-4000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C1AEFB63-42CA-0A9F-F64B-9C0FD5747A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3625" y="2158886"/>
            <a:ext cx="3845133" cy="32462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78C4A173-5842-0841-B882-1712FB2E086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8600" y="251752"/>
                <a:ext cx="8686800" cy="847476"/>
              </a:xfrm>
              <a:prstGeom prst="rect">
                <a:avLst/>
              </a:prstGeom>
            </p:spPr>
            <p:txBody>
              <a:bodyPr lIns="0" tIns="0" rIns="0" bIns="0" anchor="b" anchorCtr="0"/>
              <a:lstStyle>
                <a:lvl1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800" b="1" kern="1200">
                    <a:solidFill>
                      <a:srgbClr val="004C97"/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Geneva" charset="0"/>
                    <a:cs typeface="ＭＳ Ｐゴシック" charset="0"/>
                  </a:defRPr>
                </a:lvl2pPr>
                <a:lvl3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Geneva" charset="0"/>
                    <a:cs typeface="ＭＳ Ｐゴシック" charset="0"/>
                  </a:defRPr>
                </a:lvl3pPr>
                <a:lvl4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Geneva" charset="0"/>
                    <a:cs typeface="ＭＳ Ｐゴシック" charset="0"/>
                  </a:defRPr>
                </a:lvl4pPr>
                <a:lvl5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Geneva" charset="0"/>
                    <a:cs typeface="ＭＳ Ｐゴシック" charset="0"/>
                  </a:defRPr>
                </a:lvl5pPr>
                <a:lvl6pPr marL="457200"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6pPr>
                <a:lvl7pPr marL="914400"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7pPr>
                <a:lvl8pPr marL="1371600"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8pPr>
                <a:lvl9pPr marL="1828800"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en-US" dirty="0"/>
                  <a:t>Find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acc>
                  </m:oMath>
                </a14:m>
                <a:r>
                  <a:rPr lang="en-US" dirty="0"/>
                  <a:t>(Twiss parameter) from phase space evolution</a:t>
                </a:r>
              </a:p>
            </p:txBody>
          </p:sp>
        </mc:Choice>
        <mc:Fallback xmlns="">
          <p:sp>
            <p:nvSpPr>
              <p:cNvPr id="14" name="Title 2">
                <a:extLst>
                  <a:ext uri="{FF2B5EF4-FFF2-40B4-BE49-F238E27FC236}">
                    <a16:creationId xmlns:a16="http://schemas.microsoft.com/office/drawing/2014/main" id="{78C4A173-5842-0841-B882-1712FB2E08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51752"/>
                <a:ext cx="8686800" cy="847476"/>
              </a:xfrm>
              <a:prstGeom prst="rect">
                <a:avLst/>
              </a:prstGeom>
              <a:blipFill>
                <a:blip r:embed="rId11"/>
                <a:stretch>
                  <a:fillRect l="-2628" t="-1323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6D1ED0C-8D4A-D9CA-B966-68E917E62F46}"/>
                  </a:ext>
                </a:extLst>
              </p:cNvPr>
              <p:cNvSpPr txBox="1"/>
              <p:nvPr/>
            </p:nvSpPr>
            <p:spPr>
              <a:xfrm>
                <a:off x="584193" y="5408526"/>
                <a:ext cx="5739713" cy="9634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/>
                  <a:t>Note: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8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acc>
                    <m:r>
                      <a:rPr lang="en-US" sz="1800" b="0" i="1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8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acc>
                                <m:accPr>
                                  <m:chr m:val="̂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e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18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</m:mr>
                          <m:mr>
                            <m:e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18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e>
                              <m:acc>
                                <m:accPr>
                                  <m:chr m:val="̂"/>
                                  <m:ctrlPr>
                                    <a:rPr lang="en-US" sz="18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</m:acc>
                            </m:e>
                          </m:mr>
                        </m:m>
                      </m:e>
                    </m:d>
                  </m:oMath>
                </a14:m>
                <a:r>
                  <a:rPr lang="en-US" sz="1800" dirty="0"/>
                  <a:t> is a </a:t>
                </a:r>
                <a:r>
                  <a:rPr lang="en-US" sz="1800" dirty="0" err="1"/>
                  <a:t>symplectic</a:t>
                </a:r>
                <a:r>
                  <a:rPr lang="en-US" sz="1800" dirty="0"/>
                  <a:t> matrix, </a:t>
                </a:r>
                <a:r>
                  <a:rPr lang="en-US" sz="1800" dirty="0" err="1"/>
                  <a:t>ie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acc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m:rPr>
                        <m:sty m:val="p"/>
                      </m:rPr>
                      <a:rPr lang="el-G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acc>
                      <m:accPr>
                        <m:chr m:val="̃"/>
                        <m:ctrlPr>
                          <a:rPr lang="el-G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n-US" sz="1800" b="0" dirty="0">
                  <a:ea typeface="Cambria Math" panose="02040503050406030204" pitchFamily="18" charset="0"/>
                </a:endParaRPr>
              </a:p>
              <a:p>
                <a:r>
                  <a:rPr lang="en-US" sz="1800" dirty="0"/>
                  <a:t>where using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  <m:acc>
                      <m:accPr>
                        <m:chr m:val="̂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</m:acc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6D1ED0C-8D4A-D9CA-B966-68E917E62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193" y="5408526"/>
                <a:ext cx="5739713" cy="963469"/>
              </a:xfrm>
              <a:prstGeom prst="rect">
                <a:avLst/>
              </a:prstGeom>
              <a:blipFill>
                <a:blip r:embed="rId12"/>
                <a:stretch>
                  <a:fillRect l="-1106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27813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88AC90-9446-D5B8-8D2E-3C5D80B86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50" y="2808972"/>
            <a:ext cx="8686800" cy="427877"/>
          </a:xfrm>
        </p:spPr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57124-93B0-2402-D1A2-23AAC4B41F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97913-A8BB-D9D7-5DF6-555CB0780F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5665E-70FA-15B7-2D32-2CA072E8F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4759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381FF-148E-E532-D14E-B0521DA72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FE0707-63D0-83F0-F490-5B7459EB7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Muon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56490-E6B0-E067-3277-3B053AE65F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7E346-1FE9-92F1-8B96-14E6C19F3E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4115D-7984-4290-FA6E-CF4B6E489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731281-2B8A-0B2B-54B9-CFDF0A066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1187250"/>
            <a:ext cx="8197355" cy="2011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1A4B36-A449-0897-FD9D-B371651F106F}"/>
              </a:ext>
            </a:extLst>
          </p:cNvPr>
          <p:cNvSpPr txBox="1"/>
          <p:nvPr/>
        </p:nvSpPr>
        <p:spPr>
          <a:xfrm>
            <a:off x="817581" y="785308"/>
            <a:ext cx="4415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 based muon collider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8717B7-4768-4634-1E5F-AE330095B95C}"/>
                  </a:ext>
                </a:extLst>
              </p:cNvPr>
              <p:cNvSpPr txBox="1"/>
              <p:nvPr/>
            </p:nvSpPr>
            <p:spPr>
              <a:xfrm>
                <a:off x="736827" y="3249805"/>
                <a:ext cx="3670941" cy="4662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dirty="0"/>
                  <a:t> capture magnets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8717B7-4768-4634-1E5F-AE330095B9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27" y="3249805"/>
                <a:ext cx="3670941" cy="466281"/>
              </a:xfrm>
              <a:prstGeom prst="rect">
                <a:avLst/>
              </a:prstGeom>
              <a:blipFill>
                <a:blip r:embed="rId3"/>
                <a:stretch>
                  <a:fillRect l="-2414" t="-789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FE1F8FB6-A9AF-1E32-885E-8FC976686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581" y="3706551"/>
            <a:ext cx="5448884" cy="26029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673CF-AD3D-759A-516A-96EF3E0CB0FD}"/>
              </a:ext>
            </a:extLst>
          </p:cNvPr>
          <p:cNvSpPr txBox="1"/>
          <p:nvPr/>
        </p:nvSpPr>
        <p:spPr>
          <a:xfrm>
            <a:off x="6347219" y="3716086"/>
            <a:ext cx="270048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Solenoid 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Massive &amp; expensive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Most efficient</a:t>
            </a:r>
          </a:p>
          <a:p>
            <a:r>
              <a:rPr lang="en-US" dirty="0"/>
              <a:t>Horn 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Charge dependence</a:t>
            </a:r>
          </a:p>
        </p:txBody>
      </p:sp>
    </p:spTree>
    <p:extLst>
      <p:ext uri="{BB962C8B-B14F-4D97-AF65-F5344CB8AC3E}">
        <p14:creationId xmlns:p14="http://schemas.microsoft.com/office/powerpoint/2010/main" val="16391601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BAC6D-A97B-644F-7BB5-7262B42B6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6AF0A4-2A92-90F1-B9A9-ACB089A41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Muon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973C0B-99B0-2C91-F645-F19C01ACF6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D3F40-AD31-E2B4-03E3-DB11B743A5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6D889-C91E-A2C8-6488-1A23EDD8FD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AD1729-954B-BCB3-712A-D67006A02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1187250"/>
            <a:ext cx="8197355" cy="2011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B245DF-E02B-A8D2-880F-8E808FE58A36}"/>
              </a:ext>
            </a:extLst>
          </p:cNvPr>
          <p:cNvSpPr txBox="1"/>
          <p:nvPr/>
        </p:nvSpPr>
        <p:spPr>
          <a:xfrm>
            <a:off x="817581" y="785308"/>
            <a:ext cx="4415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 based muon collider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245D0B-1955-C132-D5E5-721D7310E409}"/>
              </a:ext>
            </a:extLst>
          </p:cNvPr>
          <p:cNvSpPr txBox="1"/>
          <p:nvPr/>
        </p:nvSpPr>
        <p:spPr>
          <a:xfrm>
            <a:off x="736827" y="3249805"/>
            <a:ext cx="3871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Buncher and Phase rotator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9460406-765C-A568-6A42-EA8F798D3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768" y="3984912"/>
            <a:ext cx="3871381" cy="114575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F9F9B0D-AE68-1DE8-B250-B5CD47764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124" y="3697692"/>
            <a:ext cx="3398200" cy="25507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900CED2-045B-5870-A129-9C9F985B3BAD}"/>
              </a:ext>
            </a:extLst>
          </p:cNvPr>
          <p:cNvSpPr txBox="1"/>
          <p:nvPr/>
        </p:nvSpPr>
        <p:spPr>
          <a:xfrm>
            <a:off x="718255" y="5173279"/>
            <a:ext cx="121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Concept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E308F9-7EDF-59AA-A470-37CDB8225D59}"/>
              </a:ext>
            </a:extLst>
          </p:cNvPr>
          <p:cNvSpPr txBox="1"/>
          <p:nvPr/>
        </p:nvSpPr>
        <p:spPr>
          <a:xfrm>
            <a:off x="5958042" y="3217478"/>
            <a:ext cx="1515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4959DD-948D-94BD-A89E-DB04EA84CCD5}"/>
              </a:ext>
            </a:extLst>
          </p:cNvPr>
          <p:cNvSpPr txBox="1"/>
          <p:nvPr/>
        </p:nvSpPr>
        <p:spPr>
          <a:xfrm>
            <a:off x="7667376" y="3411418"/>
            <a:ext cx="1099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hlinkClick r:id="rId5"/>
              </a:rPr>
              <a:t>Stratakis</a:t>
            </a:r>
            <a:r>
              <a:rPr lang="en-US" sz="1200" dirty="0">
                <a:hlinkClick r:id="rId5"/>
              </a:rPr>
              <a:t> et al. </a:t>
            </a:r>
            <a:endParaRPr lang="en-US" sz="1200" dirty="0"/>
          </a:p>
        </p:txBody>
      </p:sp>
      <p:sp>
        <p:nvSpPr>
          <p:cNvPr id="24" name="TextBox 23">
            <a:hlinkClick r:id="rId6"/>
            <a:extLst>
              <a:ext uri="{FF2B5EF4-FFF2-40B4-BE49-F238E27FC236}">
                <a16:creationId xmlns:a16="http://schemas.microsoft.com/office/drawing/2014/main" id="{3EEEC1F5-4803-19BA-EEE9-BFB1121FBA88}"/>
              </a:ext>
            </a:extLst>
          </p:cNvPr>
          <p:cNvSpPr txBox="1"/>
          <p:nvPr/>
        </p:nvSpPr>
        <p:spPr>
          <a:xfrm>
            <a:off x="3388659" y="3690244"/>
            <a:ext cx="658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6"/>
              </a:rPr>
              <a:t>Neuffer</a:t>
            </a:r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CC007F-4C30-938C-ABE8-A50D8EF57C0B}"/>
              </a:ext>
            </a:extLst>
          </p:cNvPr>
          <p:cNvSpPr txBox="1"/>
          <p:nvPr/>
        </p:nvSpPr>
        <p:spPr>
          <a:xfrm>
            <a:off x="5347714" y="3828743"/>
            <a:ext cx="1220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Captured muons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24A8F2-1CF9-F3C6-854E-EFC176495A3A}"/>
              </a:ext>
            </a:extLst>
          </p:cNvPr>
          <p:cNvSpPr txBox="1"/>
          <p:nvPr/>
        </p:nvSpPr>
        <p:spPr>
          <a:xfrm>
            <a:off x="6863193" y="3828743"/>
            <a:ext cx="1087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Decay channel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743EBE-C1C9-33C0-6E01-6825B746D23F}"/>
              </a:ext>
            </a:extLst>
          </p:cNvPr>
          <p:cNvSpPr txBox="1"/>
          <p:nvPr/>
        </p:nvSpPr>
        <p:spPr>
          <a:xfrm>
            <a:off x="5414142" y="5034779"/>
            <a:ext cx="704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Buncher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370F6E-FF18-22E9-81EA-B11D64BF1C89}"/>
              </a:ext>
            </a:extLst>
          </p:cNvPr>
          <p:cNvSpPr txBox="1"/>
          <p:nvPr/>
        </p:nvSpPr>
        <p:spPr>
          <a:xfrm>
            <a:off x="6985522" y="5792219"/>
            <a:ext cx="1094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Phase rotation</a:t>
            </a:r>
          </a:p>
        </p:txBody>
      </p:sp>
    </p:spTree>
    <p:extLst>
      <p:ext uri="{BB962C8B-B14F-4D97-AF65-F5344CB8AC3E}">
        <p14:creationId xmlns:p14="http://schemas.microsoft.com/office/powerpoint/2010/main" val="18209287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CB22FC-9958-2052-67DC-995FCA14C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8764"/>
            <a:ext cx="4207695" cy="944251"/>
          </a:xfrm>
        </p:spPr>
        <p:txBody>
          <a:bodyPr/>
          <a:lstStyle/>
          <a:p>
            <a:r>
              <a:rPr lang="en-US" dirty="0"/>
              <a:t>Ionization interactions vs frictional interactions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5FA0C-0EC5-E48C-09FF-A0CEE85E70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B66F7-97EB-876B-E52D-4A164E2AC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28D0B-3D33-D549-9E8A-CE8E87F1B2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33276D1-9F8C-CA9F-8EF6-D749ED6275E0}"/>
              </a:ext>
            </a:extLst>
          </p:cNvPr>
          <p:cNvSpPr>
            <a:spLocks noChangeAspect="1"/>
          </p:cNvSpPr>
          <p:nvPr/>
        </p:nvSpPr>
        <p:spPr>
          <a:xfrm>
            <a:off x="6099308" y="1331023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3CEB02-7308-BDB1-28AB-B31AE995BB77}"/>
              </a:ext>
            </a:extLst>
          </p:cNvPr>
          <p:cNvSpPr>
            <a:spLocks noChangeAspect="1"/>
          </p:cNvSpPr>
          <p:nvPr/>
        </p:nvSpPr>
        <p:spPr>
          <a:xfrm>
            <a:off x="6225801" y="1469389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283A0F0-F6F9-9A23-B7F4-879DBA3AF71C}"/>
              </a:ext>
            </a:extLst>
          </p:cNvPr>
          <p:cNvSpPr>
            <a:spLocks noChangeAspect="1"/>
          </p:cNvSpPr>
          <p:nvPr/>
        </p:nvSpPr>
        <p:spPr>
          <a:xfrm>
            <a:off x="1865150" y="465628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9970519-5883-21CA-E9F9-B28DB070E62B}"/>
              </a:ext>
            </a:extLst>
          </p:cNvPr>
          <p:cNvSpPr>
            <a:spLocks noChangeAspect="1"/>
          </p:cNvSpPr>
          <p:nvPr/>
        </p:nvSpPr>
        <p:spPr>
          <a:xfrm>
            <a:off x="1855971" y="385297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FF0EB42-399F-6752-DD02-1DE981DB1988}"/>
              </a:ext>
            </a:extLst>
          </p:cNvPr>
          <p:cNvSpPr>
            <a:spLocks noChangeAspect="1"/>
          </p:cNvSpPr>
          <p:nvPr/>
        </p:nvSpPr>
        <p:spPr>
          <a:xfrm>
            <a:off x="1855971" y="3049144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277F820-CAC6-0E24-73D4-9A0D5A64A773}"/>
              </a:ext>
            </a:extLst>
          </p:cNvPr>
          <p:cNvSpPr>
            <a:spLocks noChangeAspect="1"/>
          </p:cNvSpPr>
          <p:nvPr/>
        </p:nvSpPr>
        <p:spPr>
          <a:xfrm>
            <a:off x="1837613" y="2245883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4C268FA-7383-5F4D-DF77-C8D3315CC812}"/>
              </a:ext>
            </a:extLst>
          </p:cNvPr>
          <p:cNvSpPr>
            <a:spLocks noChangeAspect="1"/>
          </p:cNvSpPr>
          <p:nvPr/>
        </p:nvSpPr>
        <p:spPr>
          <a:xfrm>
            <a:off x="1837613" y="1441193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077885A-650E-7991-E600-E73B3920334A}"/>
              </a:ext>
            </a:extLst>
          </p:cNvPr>
          <p:cNvSpPr>
            <a:spLocks noChangeAspect="1"/>
          </p:cNvSpPr>
          <p:nvPr/>
        </p:nvSpPr>
        <p:spPr>
          <a:xfrm>
            <a:off x="2203373" y="181778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6D1891F-303C-F0E0-D782-487E37481116}"/>
              </a:ext>
            </a:extLst>
          </p:cNvPr>
          <p:cNvSpPr>
            <a:spLocks noChangeAspect="1"/>
          </p:cNvSpPr>
          <p:nvPr/>
        </p:nvSpPr>
        <p:spPr>
          <a:xfrm>
            <a:off x="2212552" y="260916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2120658-391F-64CD-2EBC-661E3BD01A2B}"/>
              </a:ext>
            </a:extLst>
          </p:cNvPr>
          <p:cNvSpPr>
            <a:spLocks noChangeAspect="1"/>
          </p:cNvSpPr>
          <p:nvPr/>
        </p:nvSpPr>
        <p:spPr>
          <a:xfrm>
            <a:off x="2221731" y="340054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CE1FF1-F262-67C8-E295-7879AC5BB908}"/>
              </a:ext>
            </a:extLst>
          </p:cNvPr>
          <p:cNvSpPr>
            <a:spLocks noChangeAspect="1"/>
          </p:cNvSpPr>
          <p:nvPr/>
        </p:nvSpPr>
        <p:spPr>
          <a:xfrm>
            <a:off x="2230910" y="419192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BCAE17-4794-59A8-6C98-C868A84EB4E9}"/>
              </a:ext>
            </a:extLst>
          </p:cNvPr>
          <p:cNvSpPr>
            <a:spLocks noChangeAspect="1"/>
          </p:cNvSpPr>
          <p:nvPr/>
        </p:nvSpPr>
        <p:spPr>
          <a:xfrm>
            <a:off x="2240089" y="498329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0747EC-A031-7416-55A8-F026F87BC1DA}"/>
              </a:ext>
            </a:extLst>
          </p:cNvPr>
          <p:cNvSpPr>
            <a:spLocks noChangeAspect="1"/>
          </p:cNvSpPr>
          <p:nvPr/>
        </p:nvSpPr>
        <p:spPr>
          <a:xfrm>
            <a:off x="2678565" y="4654449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5F52F31-4F84-CC53-38F3-C863C45CF24B}"/>
              </a:ext>
            </a:extLst>
          </p:cNvPr>
          <p:cNvSpPr>
            <a:spLocks noChangeAspect="1"/>
          </p:cNvSpPr>
          <p:nvPr/>
        </p:nvSpPr>
        <p:spPr>
          <a:xfrm>
            <a:off x="2669386" y="385113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DAAD573-8DBC-84AA-A5C6-9796F15E293A}"/>
              </a:ext>
            </a:extLst>
          </p:cNvPr>
          <p:cNvSpPr>
            <a:spLocks noChangeAspect="1"/>
          </p:cNvSpPr>
          <p:nvPr/>
        </p:nvSpPr>
        <p:spPr>
          <a:xfrm>
            <a:off x="2669386" y="3047306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7714B1F-4DC0-A0C6-3663-B5C5524D5388}"/>
              </a:ext>
            </a:extLst>
          </p:cNvPr>
          <p:cNvSpPr>
            <a:spLocks noChangeAspect="1"/>
          </p:cNvSpPr>
          <p:nvPr/>
        </p:nvSpPr>
        <p:spPr>
          <a:xfrm>
            <a:off x="2651028" y="224404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B81EFCF-FF3E-0461-F9DF-D2E720576241}"/>
              </a:ext>
            </a:extLst>
          </p:cNvPr>
          <p:cNvSpPr>
            <a:spLocks noChangeAspect="1"/>
          </p:cNvSpPr>
          <p:nvPr/>
        </p:nvSpPr>
        <p:spPr>
          <a:xfrm>
            <a:off x="2651028" y="143935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D06ADD0-9047-B421-F342-8FC9614CB148}"/>
              </a:ext>
            </a:extLst>
          </p:cNvPr>
          <p:cNvSpPr>
            <a:spLocks noChangeAspect="1"/>
          </p:cNvSpPr>
          <p:nvPr/>
        </p:nvSpPr>
        <p:spPr>
          <a:xfrm>
            <a:off x="3016788" y="181594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A36D845-1C7A-92D1-3C3C-54B6C5AB8D6D}"/>
              </a:ext>
            </a:extLst>
          </p:cNvPr>
          <p:cNvSpPr>
            <a:spLocks noChangeAspect="1"/>
          </p:cNvSpPr>
          <p:nvPr/>
        </p:nvSpPr>
        <p:spPr>
          <a:xfrm>
            <a:off x="3025967" y="260732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A98C251-BB92-8372-FEC2-01CBEA3696A6}"/>
              </a:ext>
            </a:extLst>
          </p:cNvPr>
          <p:cNvSpPr>
            <a:spLocks noChangeAspect="1"/>
          </p:cNvSpPr>
          <p:nvPr/>
        </p:nvSpPr>
        <p:spPr>
          <a:xfrm>
            <a:off x="3035146" y="339870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06A6D8E-7309-123B-B2E1-AC1ED779BFFA}"/>
              </a:ext>
            </a:extLst>
          </p:cNvPr>
          <p:cNvSpPr>
            <a:spLocks noChangeAspect="1"/>
          </p:cNvSpPr>
          <p:nvPr/>
        </p:nvSpPr>
        <p:spPr>
          <a:xfrm>
            <a:off x="3044325" y="419008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2C168CB-BBEE-D3B6-F7FE-32062A46D3D4}"/>
              </a:ext>
            </a:extLst>
          </p:cNvPr>
          <p:cNvSpPr>
            <a:spLocks noChangeAspect="1"/>
          </p:cNvSpPr>
          <p:nvPr/>
        </p:nvSpPr>
        <p:spPr>
          <a:xfrm>
            <a:off x="3053504" y="498146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5BB1299-97FC-A799-778D-B62896E479E5}"/>
              </a:ext>
            </a:extLst>
          </p:cNvPr>
          <p:cNvSpPr>
            <a:spLocks noChangeAspect="1"/>
          </p:cNvSpPr>
          <p:nvPr/>
        </p:nvSpPr>
        <p:spPr>
          <a:xfrm>
            <a:off x="3491980" y="4652611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AB9ECA7-7544-E5B4-F7B0-B5B3AC54BB1E}"/>
              </a:ext>
            </a:extLst>
          </p:cNvPr>
          <p:cNvSpPr>
            <a:spLocks noChangeAspect="1"/>
          </p:cNvSpPr>
          <p:nvPr/>
        </p:nvSpPr>
        <p:spPr>
          <a:xfrm>
            <a:off x="3482801" y="3849299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01D8728-8285-95FB-631E-1E205BB39AFD}"/>
              </a:ext>
            </a:extLst>
          </p:cNvPr>
          <p:cNvSpPr>
            <a:spLocks noChangeAspect="1"/>
          </p:cNvSpPr>
          <p:nvPr/>
        </p:nvSpPr>
        <p:spPr>
          <a:xfrm>
            <a:off x="3482801" y="3045468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5E1A052-520C-B53E-BA76-501C359CDABE}"/>
              </a:ext>
            </a:extLst>
          </p:cNvPr>
          <p:cNvSpPr>
            <a:spLocks noChangeAspect="1"/>
          </p:cNvSpPr>
          <p:nvPr/>
        </p:nvSpPr>
        <p:spPr>
          <a:xfrm>
            <a:off x="3464443" y="224220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13FABE8-3DA2-D224-F47C-6F3A3587B652}"/>
              </a:ext>
            </a:extLst>
          </p:cNvPr>
          <p:cNvSpPr>
            <a:spLocks noChangeAspect="1"/>
          </p:cNvSpPr>
          <p:nvPr/>
        </p:nvSpPr>
        <p:spPr>
          <a:xfrm>
            <a:off x="3464443" y="143751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944B15C-4AFC-112E-F295-C738DEEA0BF3}"/>
              </a:ext>
            </a:extLst>
          </p:cNvPr>
          <p:cNvSpPr>
            <a:spLocks noChangeAspect="1"/>
          </p:cNvSpPr>
          <p:nvPr/>
        </p:nvSpPr>
        <p:spPr>
          <a:xfrm>
            <a:off x="3830203" y="181411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3A936DF-4EE8-6636-D1AE-F533CD96BAFC}"/>
              </a:ext>
            </a:extLst>
          </p:cNvPr>
          <p:cNvSpPr>
            <a:spLocks noChangeAspect="1"/>
          </p:cNvSpPr>
          <p:nvPr/>
        </p:nvSpPr>
        <p:spPr>
          <a:xfrm>
            <a:off x="3839382" y="260548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390E581-7D43-304F-04D4-59A605CE08BF}"/>
              </a:ext>
            </a:extLst>
          </p:cNvPr>
          <p:cNvSpPr>
            <a:spLocks noChangeAspect="1"/>
          </p:cNvSpPr>
          <p:nvPr/>
        </p:nvSpPr>
        <p:spPr>
          <a:xfrm>
            <a:off x="3848561" y="339686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A4B766F-3DF8-49D2-F699-A7DC43032207}"/>
              </a:ext>
            </a:extLst>
          </p:cNvPr>
          <p:cNvSpPr>
            <a:spLocks noChangeAspect="1"/>
          </p:cNvSpPr>
          <p:nvPr/>
        </p:nvSpPr>
        <p:spPr>
          <a:xfrm>
            <a:off x="3857740" y="418824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D5C4ABD-6CA2-12F6-C4F9-D8EEE5A2F2B6}"/>
              </a:ext>
            </a:extLst>
          </p:cNvPr>
          <p:cNvSpPr>
            <a:spLocks noChangeAspect="1"/>
          </p:cNvSpPr>
          <p:nvPr/>
        </p:nvSpPr>
        <p:spPr>
          <a:xfrm>
            <a:off x="3866919" y="497962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3C11690-737A-4529-39AD-2EC6A7F1609A}"/>
              </a:ext>
            </a:extLst>
          </p:cNvPr>
          <p:cNvCxnSpPr/>
          <p:nvPr/>
        </p:nvCxnSpPr>
        <p:spPr>
          <a:xfrm flipV="1">
            <a:off x="870864" y="3638323"/>
            <a:ext cx="3835173" cy="22514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EAF425B6-A625-6DA2-DAF2-6706FC75590F}"/>
              </a:ext>
            </a:extLst>
          </p:cNvPr>
          <p:cNvSpPr>
            <a:spLocks noChangeAspect="1"/>
          </p:cNvSpPr>
          <p:nvPr/>
        </p:nvSpPr>
        <p:spPr>
          <a:xfrm>
            <a:off x="6099308" y="2108220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AB919AD-CD72-7817-6756-FE4C6F97D401}"/>
              </a:ext>
            </a:extLst>
          </p:cNvPr>
          <p:cNvSpPr>
            <a:spLocks noChangeAspect="1"/>
          </p:cNvSpPr>
          <p:nvPr/>
        </p:nvSpPr>
        <p:spPr>
          <a:xfrm>
            <a:off x="6225801" y="2246586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A5094A3-655C-E2CB-B501-8C97377DBAD4}"/>
              </a:ext>
            </a:extLst>
          </p:cNvPr>
          <p:cNvSpPr>
            <a:spLocks noChangeAspect="1"/>
          </p:cNvSpPr>
          <p:nvPr/>
        </p:nvSpPr>
        <p:spPr>
          <a:xfrm>
            <a:off x="6099308" y="288541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1AB5AAB-DADD-7A09-DA03-3237262DC462}"/>
              </a:ext>
            </a:extLst>
          </p:cNvPr>
          <p:cNvSpPr>
            <a:spLocks noChangeAspect="1"/>
          </p:cNvSpPr>
          <p:nvPr/>
        </p:nvSpPr>
        <p:spPr>
          <a:xfrm>
            <a:off x="6225801" y="3023783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6DD24E6-5F7B-1883-8213-0DEC1E93F276}"/>
              </a:ext>
            </a:extLst>
          </p:cNvPr>
          <p:cNvSpPr>
            <a:spLocks noChangeAspect="1"/>
          </p:cNvSpPr>
          <p:nvPr/>
        </p:nvSpPr>
        <p:spPr>
          <a:xfrm>
            <a:off x="6099308" y="3662614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0700CC9-DEDD-2306-BA05-0CD869017153}"/>
              </a:ext>
            </a:extLst>
          </p:cNvPr>
          <p:cNvSpPr>
            <a:spLocks noChangeAspect="1"/>
          </p:cNvSpPr>
          <p:nvPr/>
        </p:nvSpPr>
        <p:spPr>
          <a:xfrm>
            <a:off x="6225801" y="3800980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E49E3C3-6912-DBB5-704F-C9B98DEC12AD}"/>
              </a:ext>
            </a:extLst>
          </p:cNvPr>
          <p:cNvSpPr>
            <a:spLocks noChangeAspect="1"/>
          </p:cNvSpPr>
          <p:nvPr/>
        </p:nvSpPr>
        <p:spPr>
          <a:xfrm>
            <a:off x="6099308" y="4439811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3B1FF43-8865-BAD0-C4EE-34ED7B82636E}"/>
              </a:ext>
            </a:extLst>
          </p:cNvPr>
          <p:cNvSpPr>
            <a:spLocks noChangeAspect="1"/>
          </p:cNvSpPr>
          <p:nvPr/>
        </p:nvSpPr>
        <p:spPr>
          <a:xfrm>
            <a:off x="6225801" y="4578177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73F3D5A-26A8-5247-4EB3-4E08C39D4FD1}"/>
              </a:ext>
            </a:extLst>
          </p:cNvPr>
          <p:cNvSpPr>
            <a:spLocks noChangeAspect="1"/>
          </p:cNvSpPr>
          <p:nvPr/>
        </p:nvSpPr>
        <p:spPr>
          <a:xfrm>
            <a:off x="6912721" y="132918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81FAC1A-155C-1867-2E62-B01C6F5490F5}"/>
              </a:ext>
            </a:extLst>
          </p:cNvPr>
          <p:cNvSpPr>
            <a:spLocks noChangeAspect="1"/>
          </p:cNvSpPr>
          <p:nvPr/>
        </p:nvSpPr>
        <p:spPr>
          <a:xfrm>
            <a:off x="7039214" y="1467551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8905A10-5E0D-6590-3752-CE347F57997F}"/>
              </a:ext>
            </a:extLst>
          </p:cNvPr>
          <p:cNvSpPr>
            <a:spLocks noChangeAspect="1"/>
          </p:cNvSpPr>
          <p:nvPr/>
        </p:nvSpPr>
        <p:spPr>
          <a:xfrm>
            <a:off x="6912721" y="2106382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D3F3837-E849-310C-349D-D72B5388F59B}"/>
              </a:ext>
            </a:extLst>
          </p:cNvPr>
          <p:cNvSpPr>
            <a:spLocks noChangeAspect="1"/>
          </p:cNvSpPr>
          <p:nvPr/>
        </p:nvSpPr>
        <p:spPr>
          <a:xfrm>
            <a:off x="7039214" y="2244748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00A1300-AF32-4B33-3A88-BA7CC77ED231}"/>
              </a:ext>
            </a:extLst>
          </p:cNvPr>
          <p:cNvSpPr>
            <a:spLocks noChangeAspect="1"/>
          </p:cNvSpPr>
          <p:nvPr/>
        </p:nvSpPr>
        <p:spPr>
          <a:xfrm>
            <a:off x="6912721" y="2883579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A17D3E4-F441-6AB8-226E-4A53125F9BB7}"/>
              </a:ext>
            </a:extLst>
          </p:cNvPr>
          <p:cNvSpPr>
            <a:spLocks noChangeAspect="1"/>
          </p:cNvSpPr>
          <p:nvPr/>
        </p:nvSpPr>
        <p:spPr>
          <a:xfrm>
            <a:off x="7039214" y="3021945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AE19DA6-3CBB-AF08-4B57-C51034159C37}"/>
              </a:ext>
            </a:extLst>
          </p:cNvPr>
          <p:cNvSpPr>
            <a:spLocks noChangeAspect="1"/>
          </p:cNvSpPr>
          <p:nvPr/>
        </p:nvSpPr>
        <p:spPr>
          <a:xfrm>
            <a:off x="6912721" y="3660776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60A9B52-C1D4-93AC-6C22-9D5B47EDBBB5}"/>
              </a:ext>
            </a:extLst>
          </p:cNvPr>
          <p:cNvSpPr>
            <a:spLocks noChangeAspect="1"/>
          </p:cNvSpPr>
          <p:nvPr/>
        </p:nvSpPr>
        <p:spPr>
          <a:xfrm>
            <a:off x="7039214" y="3799142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32791AA-7A54-B13E-4BF5-275556E06F88}"/>
              </a:ext>
            </a:extLst>
          </p:cNvPr>
          <p:cNvSpPr>
            <a:spLocks noChangeAspect="1"/>
          </p:cNvSpPr>
          <p:nvPr/>
        </p:nvSpPr>
        <p:spPr>
          <a:xfrm>
            <a:off x="6912721" y="4437973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59181C1-2AD8-2C45-D5F7-674B08DCA87B}"/>
              </a:ext>
            </a:extLst>
          </p:cNvPr>
          <p:cNvSpPr>
            <a:spLocks noChangeAspect="1"/>
          </p:cNvSpPr>
          <p:nvPr/>
        </p:nvSpPr>
        <p:spPr>
          <a:xfrm>
            <a:off x="7039214" y="4576339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92635D6-2411-93AF-6F8C-AC994CAC481A}"/>
              </a:ext>
            </a:extLst>
          </p:cNvPr>
          <p:cNvSpPr>
            <a:spLocks noChangeAspect="1"/>
          </p:cNvSpPr>
          <p:nvPr/>
        </p:nvSpPr>
        <p:spPr>
          <a:xfrm>
            <a:off x="7726134" y="1327347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FEBE8A0-F87F-428D-F936-1A7A930AC08C}"/>
              </a:ext>
            </a:extLst>
          </p:cNvPr>
          <p:cNvSpPr>
            <a:spLocks noChangeAspect="1"/>
          </p:cNvSpPr>
          <p:nvPr/>
        </p:nvSpPr>
        <p:spPr>
          <a:xfrm>
            <a:off x="7852627" y="1465713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D2FAD6D1-467E-4170-65DB-F613B31ED749}"/>
              </a:ext>
            </a:extLst>
          </p:cNvPr>
          <p:cNvSpPr>
            <a:spLocks noChangeAspect="1"/>
          </p:cNvSpPr>
          <p:nvPr/>
        </p:nvSpPr>
        <p:spPr>
          <a:xfrm>
            <a:off x="7726134" y="2104544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E2706ED-BE17-74FD-FC6A-B482061F5165}"/>
              </a:ext>
            </a:extLst>
          </p:cNvPr>
          <p:cNvSpPr>
            <a:spLocks noChangeAspect="1"/>
          </p:cNvSpPr>
          <p:nvPr/>
        </p:nvSpPr>
        <p:spPr>
          <a:xfrm>
            <a:off x="7852627" y="2242910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D16CAEF-2BC1-77EF-DE15-4C0FC285B8D5}"/>
              </a:ext>
            </a:extLst>
          </p:cNvPr>
          <p:cNvSpPr>
            <a:spLocks noChangeAspect="1"/>
          </p:cNvSpPr>
          <p:nvPr/>
        </p:nvSpPr>
        <p:spPr>
          <a:xfrm>
            <a:off x="7726134" y="2881741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1CF7B24-2C79-8FA2-CFC8-F1DCC8093C9B}"/>
              </a:ext>
            </a:extLst>
          </p:cNvPr>
          <p:cNvSpPr>
            <a:spLocks noChangeAspect="1"/>
          </p:cNvSpPr>
          <p:nvPr/>
        </p:nvSpPr>
        <p:spPr>
          <a:xfrm>
            <a:off x="7852627" y="3020107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83E449E-720C-B290-33AE-6BBFBE03A384}"/>
              </a:ext>
            </a:extLst>
          </p:cNvPr>
          <p:cNvSpPr>
            <a:spLocks noChangeAspect="1"/>
          </p:cNvSpPr>
          <p:nvPr/>
        </p:nvSpPr>
        <p:spPr>
          <a:xfrm>
            <a:off x="7726134" y="3658938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5673DAA-82B8-47A5-F5D3-C118A2E26135}"/>
              </a:ext>
            </a:extLst>
          </p:cNvPr>
          <p:cNvSpPr>
            <a:spLocks noChangeAspect="1"/>
          </p:cNvSpPr>
          <p:nvPr/>
        </p:nvSpPr>
        <p:spPr>
          <a:xfrm>
            <a:off x="7852627" y="3797304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4BC2936B-E913-B2AD-EA92-577DDF866E3C}"/>
              </a:ext>
            </a:extLst>
          </p:cNvPr>
          <p:cNvSpPr>
            <a:spLocks noChangeAspect="1"/>
          </p:cNvSpPr>
          <p:nvPr/>
        </p:nvSpPr>
        <p:spPr>
          <a:xfrm>
            <a:off x="7726134" y="4436135"/>
            <a:ext cx="822960" cy="8180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3C4B7AD-0DB0-911E-6FD5-B9C5D83BB3D8}"/>
              </a:ext>
            </a:extLst>
          </p:cNvPr>
          <p:cNvSpPr>
            <a:spLocks noChangeAspect="1"/>
          </p:cNvSpPr>
          <p:nvPr/>
        </p:nvSpPr>
        <p:spPr>
          <a:xfrm>
            <a:off x="7852627" y="4574501"/>
            <a:ext cx="551966" cy="548640"/>
          </a:xfrm>
          <a:prstGeom prst="ellipse">
            <a:avLst/>
          </a:prstGeom>
          <a:solidFill>
            <a:srgbClr val="FF40FF">
              <a:alpha val="50243"/>
            </a:srgbClr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14E57F8-DC1E-F5BD-C6B5-8B60286F3024}"/>
              </a:ext>
            </a:extLst>
          </p:cNvPr>
          <p:cNvCxnSpPr/>
          <p:nvPr/>
        </p:nvCxnSpPr>
        <p:spPr>
          <a:xfrm flipV="1">
            <a:off x="5234465" y="3362942"/>
            <a:ext cx="3835173" cy="22514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63540C8-0DE1-135A-B7EB-52DE7D37591A}"/>
              </a:ext>
            </a:extLst>
          </p:cNvPr>
          <p:cNvSpPr txBox="1"/>
          <p:nvPr/>
        </p:nvSpPr>
        <p:spPr>
          <a:xfrm>
            <a:off x="4187917" y="868276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Nuclei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ED20851-5A7B-1A96-2B53-CB55786ABC26}"/>
              </a:ext>
            </a:extLst>
          </p:cNvPr>
          <p:cNvCxnSpPr>
            <a:cxnSpLocks/>
          </p:cNvCxnSpPr>
          <p:nvPr/>
        </p:nvCxnSpPr>
        <p:spPr>
          <a:xfrm flipH="1">
            <a:off x="3908788" y="1132160"/>
            <a:ext cx="290146" cy="68195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0C25B67-FB4C-5D06-2DEA-A108113C9F7D}"/>
              </a:ext>
            </a:extLst>
          </p:cNvPr>
          <p:cNvSpPr txBox="1"/>
          <p:nvPr/>
        </p:nvSpPr>
        <p:spPr>
          <a:xfrm>
            <a:off x="3693993" y="5626833"/>
            <a:ext cx="1973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Electron cloud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9CC9B72A-6723-3896-31DD-7F331D8BB3B2}"/>
              </a:ext>
            </a:extLst>
          </p:cNvPr>
          <p:cNvCxnSpPr>
            <a:cxnSpLocks/>
          </p:cNvCxnSpPr>
          <p:nvPr/>
        </p:nvCxnSpPr>
        <p:spPr>
          <a:xfrm flipH="1" flipV="1">
            <a:off x="3984212" y="5313139"/>
            <a:ext cx="190245" cy="31369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64C22F1-EEB3-8D0B-6065-1CF36D578936}"/>
              </a:ext>
            </a:extLst>
          </p:cNvPr>
          <p:cNvSpPr txBox="1"/>
          <p:nvPr/>
        </p:nvSpPr>
        <p:spPr>
          <a:xfrm>
            <a:off x="15758" y="3158745"/>
            <a:ext cx="1710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</a:rPr>
              <a:t>High energy</a:t>
            </a:r>
          </a:p>
          <a:p>
            <a:r>
              <a:rPr lang="en-US" sz="1800" dirty="0">
                <a:solidFill>
                  <a:srgbClr val="002060"/>
                </a:solidFill>
              </a:rPr>
              <a:t>incident particle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811A23D-EA36-D2CF-A751-C300A958D7B2}"/>
              </a:ext>
            </a:extLst>
          </p:cNvPr>
          <p:cNvSpPr txBox="1"/>
          <p:nvPr/>
        </p:nvSpPr>
        <p:spPr>
          <a:xfrm>
            <a:off x="4566829" y="2871436"/>
            <a:ext cx="1710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</a:rPr>
              <a:t>Low energy</a:t>
            </a:r>
          </a:p>
          <a:p>
            <a:r>
              <a:rPr lang="en-US" sz="1800" dirty="0">
                <a:solidFill>
                  <a:srgbClr val="002060"/>
                </a:solidFill>
              </a:rPr>
              <a:t>incident particle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A40908A8-13B8-AAF6-29D1-5AF2CFC09343}"/>
              </a:ext>
            </a:extLst>
          </p:cNvPr>
          <p:cNvCxnSpPr>
            <a:cxnSpLocks/>
          </p:cNvCxnSpPr>
          <p:nvPr/>
        </p:nvCxnSpPr>
        <p:spPr>
          <a:xfrm flipH="1" flipV="1">
            <a:off x="7461029" y="5082336"/>
            <a:ext cx="331692" cy="58751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F507BF4F-495C-EC38-6B78-525BD0D2E7E5}"/>
              </a:ext>
            </a:extLst>
          </p:cNvPr>
          <p:cNvSpPr txBox="1"/>
          <p:nvPr/>
        </p:nvSpPr>
        <p:spPr>
          <a:xfrm>
            <a:off x="6171749" y="5626563"/>
            <a:ext cx="2540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Screened Coulomb</a:t>
            </a:r>
          </a:p>
          <a:p>
            <a:r>
              <a:rPr lang="en-US" dirty="0"/>
              <a:t>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6C43CF7-9C0C-6405-F55E-2CF7B30AE3E4}"/>
                  </a:ext>
                </a:extLst>
              </p:cNvPr>
              <p:cNvSpPr txBox="1"/>
              <p:nvPr/>
            </p:nvSpPr>
            <p:spPr>
              <a:xfrm>
                <a:off x="5234465" y="378318"/>
                <a:ext cx="3960064" cy="975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Low energy (&lt; 100 eV) incident particle feels a screened Coulomb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𝐿𝑖𝑛𝑑h𝑎𝑟𝑑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𝑆𝑐h𝑎𝑟𝑓𝑓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𝑘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6C43CF7-9C0C-6405-F55E-2CF7B30AE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4465" y="378318"/>
                <a:ext cx="3960064" cy="975588"/>
              </a:xfrm>
              <a:prstGeom prst="rect">
                <a:avLst/>
              </a:prstGeom>
              <a:blipFill>
                <a:blip r:embed="rId2"/>
                <a:stretch>
                  <a:fillRect l="-1282" t="-2564" b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1F443B6-75A0-6F56-AE70-71F460B70CB5}"/>
              </a:ext>
            </a:extLst>
          </p:cNvPr>
          <p:cNvCxnSpPr/>
          <p:nvPr/>
        </p:nvCxnSpPr>
        <p:spPr>
          <a:xfrm>
            <a:off x="2254421" y="3797096"/>
            <a:ext cx="433323" cy="2410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1C4449A3-89BA-B906-2C96-1A251AA6E95D}"/>
              </a:ext>
            </a:extLst>
          </p:cNvPr>
          <p:cNvCxnSpPr>
            <a:cxnSpLocks/>
          </p:cNvCxnSpPr>
          <p:nvPr/>
        </p:nvCxnSpPr>
        <p:spPr>
          <a:xfrm flipV="1">
            <a:off x="3210684" y="3373510"/>
            <a:ext cx="148359" cy="3326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C444483B-2F86-EB3D-C334-9EDC727EE084}"/>
              </a:ext>
            </a:extLst>
          </p:cNvPr>
          <p:cNvCxnSpPr>
            <a:cxnSpLocks/>
          </p:cNvCxnSpPr>
          <p:nvPr/>
        </p:nvCxnSpPr>
        <p:spPr>
          <a:xfrm>
            <a:off x="3895919" y="3691190"/>
            <a:ext cx="540376" cy="1254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8489802-08FD-4F9E-7A13-E49E60C9A8AF}"/>
              </a:ext>
            </a:extLst>
          </p:cNvPr>
          <p:cNvCxnSpPr>
            <a:cxnSpLocks/>
          </p:cNvCxnSpPr>
          <p:nvPr/>
        </p:nvCxnSpPr>
        <p:spPr>
          <a:xfrm flipV="1">
            <a:off x="6703587" y="2940203"/>
            <a:ext cx="191126" cy="186986"/>
          </a:xfrm>
          <a:prstGeom prst="straightConnector1">
            <a:avLst/>
          </a:prstGeom>
          <a:ln>
            <a:solidFill>
              <a:srgbClr val="FF4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0B5C8E2-6833-4CBD-AFF6-E1BDB0F3C778}"/>
              </a:ext>
            </a:extLst>
          </p:cNvPr>
          <p:cNvCxnSpPr>
            <a:cxnSpLocks/>
          </p:cNvCxnSpPr>
          <p:nvPr/>
        </p:nvCxnSpPr>
        <p:spPr>
          <a:xfrm flipV="1">
            <a:off x="7441872" y="2873068"/>
            <a:ext cx="112218" cy="160332"/>
          </a:xfrm>
          <a:prstGeom prst="straightConnector1">
            <a:avLst/>
          </a:prstGeom>
          <a:ln>
            <a:solidFill>
              <a:srgbClr val="FF4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1E8B4029-2861-038D-52DF-A58D13F4E098}"/>
              </a:ext>
            </a:extLst>
          </p:cNvPr>
          <p:cNvCxnSpPr>
            <a:cxnSpLocks/>
          </p:cNvCxnSpPr>
          <p:nvPr/>
        </p:nvCxnSpPr>
        <p:spPr>
          <a:xfrm flipH="1" flipV="1">
            <a:off x="8070588" y="2852051"/>
            <a:ext cx="58022" cy="184972"/>
          </a:xfrm>
          <a:prstGeom prst="straightConnector1">
            <a:avLst/>
          </a:prstGeom>
          <a:ln>
            <a:solidFill>
              <a:srgbClr val="FF4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7BDFCDDD-1E55-DC6A-6A0E-D1FB989F420C}"/>
                  </a:ext>
                </a:extLst>
              </p:cNvPr>
              <p:cNvSpPr txBox="1"/>
              <p:nvPr/>
            </p:nvSpPr>
            <p:spPr>
              <a:xfrm>
                <a:off x="3675" y="5416807"/>
                <a:ext cx="375181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High energy (&gt; MeV) incident particle interact individual atom (electrons)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𝐵𝑒𝑡h𝑒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𝐾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acc>
                                <m:accPr>
                                  <m:chr m:val="̅"/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</m:acc>
                            </m:den>
                          </m:f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7BDFCDDD-1E55-DC6A-6A0E-D1FB989F42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" y="5416807"/>
                <a:ext cx="3751815" cy="923330"/>
              </a:xfrm>
              <a:prstGeom prst="rect">
                <a:avLst/>
              </a:prstGeom>
              <a:blipFill>
                <a:blip r:embed="rId3"/>
                <a:stretch>
                  <a:fillRect l="-1351" t="-2703" r="-338" b="-66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79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9" grpId="0"/>
      <p:bldP spid="71" grpId="0"/>
      <p:bldP spid="73" grpId="0"/>
      <p:bldP spid="74" grpId="0"/>
      <p:bldP spid="76" grpId="0"/>
      <p:bldP spid="77" grpId="0"/>
      <p:bldP spid="8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ADDF43-6050-92AD-2502-DCBE5D154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 range of energy loss value in PDG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1A914-BE47-C19D-C9EB-FC5453C0B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F67E6-2B78-0BAC-EA81-C6B0252717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6410F-982E-CB31-4C75-A820CDE616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8FC665A-9C25-7A41-7DE3-78C1BB372CDF}"/>
              </a:ext>
            </a:extLst>
          </p:cNvPr>
          <p:cNvGrpSpPr>
            <a:grpSpLocks noChangeAspect="1"/>
          </p:cNvGrpSpPr>
          <p:nvPr/>
        </p:nvGrpSpPr>
        <p:grpSpPr>
          <a:xfrm>
            <a:off x="994625" y="1036008"/>
            <a:ext cx="6798096" cy="4480560"/>
            <a:chOff x="4332383" y="3128281"/>
            <a:chExt cx="4403993" cy="290263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87EFFA6-B985-85CD-ECE1-A0DAD08A4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32383" y="3128281"/>
              <a:ext cx="4403993" cy="290263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917343F-6395-8915-3051-18FF1BA17236}"/>
                    </a:ext>
                  </a:extLst>
                </p:cNvPr>
                <p:cNvSpPr txBox="1"/>
                <p:nvPr/>
              </p:nvSpPr>
              <p:spPr>
                <a:xfrm>
                  <a:off x="5737860" y="4302598"/>
                  <a:ext cx="135626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sSup>
                          <m:sSup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𝑙𝑛</m:t>
                        </m:r>
                        <m:d>
                          <m:d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num>
                              <m:den>
                                <m:acc>
                                  <m:accPr>
                                    <m:chr m:val="̅"/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</m:acc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BDFE4E6-28B1-D1C5-E5FE-76645A2CC9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7860" y="4302598"/>
                  <a:ext cx="1356269" cy="276999"/>
                </a:xfrm>
                <a:prstGeom prst="rect">
                  <a:avLst/>
                </a:prstGeom>
                <a:blipFill>
                  <a:blip r:embed="rId4"/>
                  <a:stretch>
                    <a:fillRect t="-91304" b="-15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40AF049-9A14-E50D-A765-A145EFCD7DF6}"/>
                    </a:ext>
                  </a:extLst>
                </p:cNvPr>
                <p:cNvSpPr txBox="1"/>
                <p:nvPr/>
              </p:nvSpPr>
              <p:spPr>
                <a:xfrm>
                  <a:off x="4766310" y="3359269"/>
                  <a:ext cx="600677" cy="2839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sSup>
                          <m:sSup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6314EA3A-A8C1-0E21-1051-0E9F7C6478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6310" y="3359269"/>
                  <a:ext cx="600677" cy="28392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882F2B0F-AD6A-3D6B-32E2-D5052033451B}"/>
              </a:ext>
            </a:extLst>
          </p:cNvPr>
          <p:cNvSpPr/>
          <p:nvPr/>
        </p:nvSpPr>
        <p:spPr>
          <a:xfrm>
            <a:off x="1664444" y="1036008"/>
            <a:ext cx="1156248" cy="3489497"/>
          </a:xfrm>
          <a:prstGeom prst="rect">
            <a:avLst/>
          </a:prstGeom>
          <a:solidFill>
            <a:schemeClr val="accent1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6A84E6-CA08-5565-732F-1534E271E249}"/>
              </a:ext>
            </a:extLst>
          </p:cNvPr>
          <p:cNvSpPr/>
          <p:nvPr/>
        </p:nvSpPr>
        <p:spPr>
          <a:xfrm>
            <a:off x="2820692" y="1036007"/>
            <a:ext cx="1751308" cy="3489497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22112D-7006-52EE-05FA-EAA51C0DD303}"/>
              </a:ext>
            </a:extLst>
          </p:cNvPr>
          <p:cNvSpPr txBox="1"/>
          <p:nvPr/>
        </p:nvSpPr>
        <p:spPr>
          <a:xfrm>
            <a:off x="1539730" y="660773"/>
            <a:ext cx="1301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frictional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440B8D-912B-FCA9-A5E8-0528360CD373}"/>
              </a:ext>
            </a:extLst>
          </p:cNvPr>
          <p:cNvSpPr txBox="1"/>
          <p:nvPr/>
        </p:nvSpPr>
        <p:spPr>
          <a:xfrm>
            <a:off x="3055865" y="660772"/>
            <a:ext cx="1407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ionization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C2192B-FD94-F27B-B014-41BD4797C405}"/>
              </a:ext>
            </a:extLst>
          </p:cNvPr>
          <p:cNvSpPr txBox="1"/>
          <p:nvPr/>
        </p:nvSpPr>
        <p:spPr>
          <a:xfrm>
            <a:off x="1264035" y="5543888"/>
            <a:ext cx="703143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Muon momentum range is typically 100 ~ 300 MeV/c for ionization cooling (HF solenoid final channel uses p ~ 50 MeV/c)</a:t>
            </a:r>
          </a:p>
        </p:txBody>
      </p:sp>
    </p:spTree>
    <p:extLst>
      <p:ext uri="{BB962C8B-B14F-4D97-AF65-F5344CB8AC3E}">
        <p14:creationId xmlns:p14="http://schemas.microsoft.com/office/powerpoint/2010/main" val="9871321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601DCE-9248-F05A-9AB6-7A5063B3E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Stochastic cooling</a:t>
            </a:r>
          </a:p>
          <a:p>
            <a:r>
              <a:rPr lang="en-US" dirty="0"/>
              <a:t>Electron cooling</a:t>
            </a:r>
          </a:p>
          <a:p>
            <a:r>
              <a:rPr lang="en-US" dirty="0"/>
              <a:t>Laser cooling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5FE8B2-CB00-C0AD-46F8-5482C993A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beam cooling techniques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8B150-99A7-0983-410C-59874CB1FD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EF906-D7EA-1867-14DB-B6506A84E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02CAF-F1D5-74A1-4D4D-B6D59DBDB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46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44785C-5705-FA29-14CD-E15F3884F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G. Dugan, PRSTAB 4,104001 (2001) </a:t>
            </a:r>
            <a:r>
              <a:rPr lang="en-US" u="sng" dirty="0">
                <a:hlinkClick r:id="rId2"/>
              </a:rPr>
              <a:t>for expert level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"Theory and Design of Charged Particle Beams", Martin Reiser, Print ISBN:9783527407415 |Online ISBN:9783527622047 |DOI:10.1002/9783527622047 for entry level reader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"Particle Accelerator Physics", Helmut Wiedemann, 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3" tooltip="https://urldefense.proofpoint.com/v2/url?u=https-3A__link.springer.com_book_10.1007_978-2D3-2D319-2D18317-2D6&amp;d=DwMF-g&amp;c=gRgGjJ3BkIsb5y6s49QqsA&amp;r=Ex9gD-h0ioFBwFK7q37saRUOn8kexSZ6_T0Utd4Fooc&amp;m=f6ENayQuC8uGPhoYKI7MlOGw85918fcI5LwGvu8Oq0eSpEFtil5RNjvVNn3iNsUS&amp;s=zynVlzAqNn-4LJ21itJnBIi3GBPYPCAX1m3HxPNOK4E&amp;e="/>
              </a:rPr>
              <a:t>https://link.springer.com/book/10.1007/978-3-319-18317-6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for entry and advanced level reader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"Accelerator Physics", SY Lee, 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4" tooltip="https://urldefense.proofpoint.com/v2/url?u=https-3A__library.oapen.org_handle_20.500.12657_50490&amp;d=DwMF-g&amp;c=gRgGjJ3BkIsb5y6s49QqsA&amp;r=Ex9gD-h0ioFBwFK7q37saRUOn8kexSZ6_T0Utd4Fooc&amp;m=f6ENayQuC8uGPhoYKI7MlOGw85918fcI5LwGvu8Oq0eSpEFtil5RNjvVNn3iNsUS&amp;s=a8QepaNBHk6u1DCo3JA6kwN-Lq0_u9LQMs4T8vOAivU&amp;e="/>
              </a:rPr>
              <a:t>https://library.oapen.org/handle/20.500.12657/50490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for advanced level reader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B7AD37-65AC-F72A-48FD-F173E5BF4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Recommended paper and textbook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07B1A-AFF8-9BC9-97EA-A2B03BD332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35152-772E-EACE-C5E1-C29CD9466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553B5-058A-F85B-F2AD-A9BE5A2AE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609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2BE336-81A2-054B-E550-92C45693E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C83F9E-7A20-B7D7-4CA3-7D8C3490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001123"/>
            <a:ext cx="8686800" cy="427877"/>
          </a:xfrm>
        </p:spPr>
        <p:txBody>
          <a:bodyPr/>
          <a:lstStyle/>
          <a:p>
            <a:r>
              <a:rPr lang="en-US" dirty="0"/>
              <a:t>Overview of Muon Collider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32C56-C7A8-CBD1-EC7C-85EF4EF2FC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0E017-D078-77B7-14EB-47D71898B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29D1E-56F8-FF80-91B4-DCBBF883F5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BDB11-575C-F937-1E5C-E2CE194245DB}"/>
              </a:ext>
            </a:extLst>
          </p:cNvPr>
          <p:cNvSpPr txBox="1"/>
          <p:nvPr/>
        </p:nvSpPr>
        <p:spPr>
          <a:xfrm>
            <a:off x="1412195" y="3862138"/>
            <a:ext cx="5012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Quickly go through the design concept of muon colliders</a:t>
            </a:r>
          </a:p>
        </p:txBody>
      </p:sp>
    </p:spTree>
    <p:extLst>
      <p:ext uri="{BB962C8B-B14F-4D97-AF65-F5344CB8AC3E}">
        <p14:creationId xmlns:p14="http://schemas.microsoft.com/office/powerpoint/2010/main" val="962417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15F94D-5C9A-8690-E55D-759C00706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Muon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85224-D0AF-05BA-C14E-BB02AD1B02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AEAE4-77AE-50E5-0B26-1A7173B5B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A4248-9DF0-6F6C-2559-BC54A864CD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BC863B-3268-DAA5-85BB-B38EDBD8D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1187250"/>
            <a:ext cx="8197355" cy="2011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4DF77F-DCA4-471E-1BB8-280F109FE1F0}"/>
              </a:ext>
            </a:extLst>
          </p:cNvPr>
          <p:cNvSpPr txBox="1"/>
          <p:nvPr/>
        </p:nvSpPr>
        <p:spPr>
          <a:xfrm>
            <a:off x="817581" y="785308"/>
            <a:ext cx="4415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beam-based muon collider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8261B1E-14B7-54C8-49BA-2650FD00F3C1}"/>
                  </a:ext>
                </a:extLst>
              </p:cNvPr>
              <p:cNvSpPr txBox="1"/>
              <p:nvPr/>
            </p:nvSpPr>
            <p:spPr>
              <a:xfrm>
                <a:off x="854222" y="4436297"/>
                <a:ext cx="4028732" cy="8305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8261B1E-14B7-54C8-49BA-2650FD00F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222" y="4436297"/>
                <a:ext cx="4028732" cy="830548"/>
              </a:xfrm>
              <a:prstGeom prst="rect">
                <a:avLst/>
              </a:prstGeom>
              <a:blipFill>
                <a:blip r:embed="rId3"/>
                <a:stretch>
                  <a:fillRect t="-4545" r="-629"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04D86A45-2A26-469F-292A-526DB1123F34}"/>
              </a:ext>
            </a:extLst>
          </p:cNvPr>
          <p:cNvSpPr txBox="1"/>
          <p:nvPr/>
        </p:nvSpPr>
        <p:spPr>
          <a:xfrm>
            <a:off x="163392" y="3249805"/>
            <a:ext cx="4719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Our story starts from luminosity…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E75A1F-B17B-D1CE-D1D0-D8E9233AC1D6}"/>
              </a:ext>
            </a:extLst>
          </p:cNvPr>
          <p:cNvSpPr txBox="1"/>
          <p:nvPr/>
        </p:nvSpPr>
        <p:spPr>
          <a:xfrm>
            <a:off x="4882954" y="4621415"/>
            <a:ext cx="108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74D29C-81E2-8A2A-7070-31FA2AB186D7}"/>
                  </a:ext>
                </a:extLst>
              </p:cNvPr>
              <p:cNvSpPr txBox="1"/>
              <p:nvPr/>
            </p:nvSpPr>
            <p:spPr>
              <a:xfrm>
                <a:off x="5941239" y="4362486"/>
                <a:ext cx="320276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400" dirty="0"/>
                  <a:t>: Num of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400" dirty="0"/>
                  <a:t> per bunch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sz="1400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/>
                  <a:t> Bunch revolution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1000</m:t>
                    </m:r>
                  </m:oMath>
                </a14:m>
                <a:r>
                  <a:rPr lang="en-US" sz="140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/>
                  <a:t> Repetition rate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400" dirty="0"/>
                  <a:t> Hz)</a:t>
                </a:r>
              </a:p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400" dirty="0"/>
                  <a:t>: RMS Beam spot size at collision (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400" dirty="0"/>
                  <a:t> cm)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74D29C-81E2-8A2A-7070-31FA2AB18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239" y="4362486"/>
                <a:ext cx="3202762" cy="1169551"/>
              </a:xfrm>
              <a:prstGeom prst="rect">
                <a:avLst/>
              </a:prstGeom>
              <a:blipFill>
                <a:blip r:embed="rId4"/>
                <a:stretch>
                  <a:fillRect l="-794" t="-1075" b="-4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9BBB5B70-1CA5-2C2C-1099-8317181317B3}"/>
              </a:ext>
            </a:extLst>
          </p:cNvPr>
          <p:cNvSpPr/>
          <p:nvPr/>
        </p:nvSpPr>
        <p:spPr>
          <a:xfrm>
            <a:off x="1412195" y="4232983"/>
            <a:ext cx="2331534" cy="618588"/>
          </a:xfrm>
          <a:prstGeom prst="ellipse">
            <a:avLst/>
          </a:prstGeom>
          <a:noFill/>
          <a:ln>
            <a:solidFill>
              <a:srgbClr val="00FA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A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8E1FFB-AD66-7DC4-EDBF-21475922658F}"/>
              </a:ext>
            </a:extLst>
          </p:cNvPr>
          <p:cNvSpPr txBox="1"/>
          <p:nvPr/>
        </p:nvSpPr>
        <p:spPr>
          <a:xfrm>
            <a:off x="2399787" y="3821196"/>
            <a:ext cx="5496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FA00"/>
                </a:solidFill>
              </a:rPr>
              <a:t>Number of particles cross at an Interaction Point (IP) per second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58F151E-9EEE-928B-1010-C99C22161A5F}"/>
              </a:ext>
            </a:extLst>
          </p:cNvPr>
          <p:cNvSpPr/>
          <p:nvPr/>
        </p:nvSpPr>
        <p:spPr>
          <a:xfrm>
            <a:off x="1357406" y="4851667"/>
            <a:ext cx="2331534" cy="618588"/>
          </a:xfrm>
          <a:prstGeom prst="ellipse">
            <a:avLst/>
          </a:prstGeom>
          <a:noFill/>
          <a:ln>
            <a:solidFill>
              <a:srgbClr val="01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A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F11987-3D0B-97CC-2928-E6B958B9E90E}"/>
              </a:ext>
            </a:extLst>
          </p:cNvPr>
          <p:cNvSpPr txBox="1"/>
          <p:nvPr/>
        </p:nvSpPr>
        <p:spPr>
          <a:xfrm>
            <a:off x="2399787" y="5477530"/>
            <a:ext cx="2257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1FFFF"/>
                </a:solidFill>
              </a:rPr>
              <a:t>Beam crossing area at IP</a:t>
            </a:r>
          </a:p>
        </p:txBody>
      </p:sp>
    </p:spTree>
    <p:extLst>
      <p:ext uri="{BB962C8B-B14F-4D97-AF65-F5344CB8AC3E}">
        <p14:creationId xmlns:p14="http://schemas.microsoft.com/office/powerpoint/2010/main" val="227447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0" grpId="0" animBg="1"/>
      <p:bldP spid="15" grpId="0"/>
      <p:bldP spid="16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ABB85-DF65-0D04-37E3-54F7B8119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E3D914-BE13-A0B2-1CE5-7E63BC46F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Luminosities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8362F-387F-DB3F-B451-93A1F08B57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31DA1-9C44-8861-4FCF-09067938A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E7E73-96DD-ED1E-D634-868069967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C07ACD-ABBE-C99C-6319-18765B495BCE}"/>
                  </a:ext>
                </a:extLst>
              </p:cNvPr>
              <p:cNvSpPr txBox="1"/>
              <p:nvPr/>
            </p:nvSpPr>
            <p:spPr>
              <a:xfrm>
                <a:off x="1955884" y="905078"/>
                <a:ext cx="2796535" cy="8305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C07ACD-ABBE-C99C-6319-18765B495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5884" y="905078"/>
                <a:ext cx="2796535" cy="830548"/>
              </a:xfrm>
              <a:prstGeom prst="rect">
                <a:avLst/>
              </a:prstGeom>
              <a:blipFill>
                <a:blip r:embed="rId2"/>
                <a:stretch>
                  <a:fillRect l="-2262" t="-4545"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46A17810-BAC2-6639-DAAA-18684490D6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2685772"/>
                  </p:ext>
                </p:extLst>
              </p:nvPr>
            </p:nvGraphicFramePr>
            <p:xfrm>
              <a:off x="372978" y="1795870"/>
              <a:ext cx="8325856" cy="451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03159">
                      <a:extLst>
                        <a:ext uri="{9D8B030D-6E8A-4147-A177-3AD203B41FA5}">
                          <a16:colId xmlns:a16="http://schemas.microsoft.com/office/drawing/2014/main" val="2963429931"/>
                        </a:ext>
                      </a:extLst>
                    </a:gridCol>
                    <a:gridCol w="1251284">
                      <a:extLst>
                        <a:ext uri="{9D8B030D-6E8A-4147-A177-3AD203B41FA5}">
                          <a16:colId xmlns:a16="http://schemas.microsoft.com/office/drawing/2014/main" val="489030616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1394895175"/>
                        </a:ext>
                      </a:extLst>
                    </a:gridCol>
                    <a:gridCol w="1155032">
                      <a:extLst>
                        <a:ext uri="{9D8B030D-6E8A-4147-A177-3AD203B41FA5}">
                          <a16:colId xmlns:a16="http://schemas.microsoft.com/office/drawing/2014/main" val="1702565428"/>
                        </a:ext>
                      </a:extLst>
                    </a:gridCol>
                    <a:gridCol w="1335505">
                      <a:extLst>
                        <a:ext uri="{9D8B030D-6E8A-4147-A177-3AD203B41FA5}">
                          <a16:colId xmlns:a16="http://schemas.microsoft.com/office/drawing/2014/main" val="2374244757"/>
                        </a:ext>
                      </a:extLst>
                    </a:gridCol>
                    <a:gridCol w="1082842">
                      <a:extLst>
                        <a:ext uri="{9D8B030D-6E8A-4147-A177-3AD203B41FA5}">
                          <a16:colId xmlns:a16="http://schemas.microsoft.com/office/drawing/2014/main" val="1379742174"/>
                        </a:ext>
                      </a:extLst>
                    </a:gridCol>
                    <a:gridCol w="1383634">
                      <a:extLst>
                        <a:ext uri="{9D8B030D-6E8A-4147-A177-3AD203B41FA5}">
                          <a16:colId xmlns:a16="http://schemas.microsoft.com/office/drawing/2014/main" val="270955227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Facility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Ops yr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Beam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COM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𝝈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m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(kHz)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ℒ</m:t>
                                </m:r>
                                <m:r>
                                  <a:rPr lang="en-US" b="1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(</m:t>
                                </m:r>
                                <m:sSup>
                                  <m:sSup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  <m:t>𝒄𝒎</m:t>
                                    </m:r>
                                  </m:e>
                                  <m:sup>
                                    <m: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  <m:sup>
                                    <m: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1" i="1" dirty="0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en-US" b="1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50168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Tevatron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1983-2011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1.96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47.7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2843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LHC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2009-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13-14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2.1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52351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HL-LHC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2029-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&gt;10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44070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2031-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20-140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:10~20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:5~10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&gt; 10,000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~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3641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Suer KEKB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2016-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10.58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:10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:0.06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2.4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4307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HERA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1992-2007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±</m:t>
                                    </m:r>
                                  </m:sup>
                                </m:sSup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318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omit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32463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MC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p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p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3, 10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0.005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&gt;</m:t>
                                    </m:r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𝟑𝟒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23342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ILC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:0.33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:0.005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 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4.9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1795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FCC-</a:t>
                          </a:r>
                          <a:r>
                            <a:rPr lang="en-US" dirty="0" err="1"/>
                            <a:t>hh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3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87184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46A17810-BAC2-6639-DAAA-18684490D6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2685772"/>
                  </p:ext>
                </p:extLst>
              </p:nvPr>
            </p:nvGraphicFramePr>
            <p:xfrm>
              <a:off x="372978" y="1795870"/>
              <a:ext cx="8325856" cy="4518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03159">
                      <a:extLst>
                        <a:ext uri="{9D8B030D-6E8A-4147-A177-3AD203B41FA5}">
                          <a16:colId xmlns:a16="http://schemas.microsoft.com/office/drawing/2014/main" val="2963429931"/>
                        </a:ext>
                      </a:extLst>
                    </a:gridCol>
                    <a:gridCol w="1251284">
                      <a:extLst>
                        <a:ext uri="{9D8B030D-6E8A-4147-A177-3AD203B41FA5}">
                          <a16:colId xmlns:a16="http://schemas.microsoft.com/office/drawing/2014/main" val="489030616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1394895175"/>
                        </a:ext>
                      </a:extLst>
                    </a:gridCol>
                    <a:gridCol w="1155032">
                      <a:extLst>
                        <a:ext uri="{9D8B030D-6E8A-4147-A177-3AD203B41FA5}">
                          <a16:colId xmlns:a16="http://schemas.microsoft.com/office/drawing/2014/main" val="1702565428"/>
                        </a:ext>
                      </a:extLst>
                    </a:gridCol>
                    <a:gridCol w="1335505">
                      <a:extLst>
                        <a:ext uri="{9D8B030D-6E8A-4147-A177-3AD203B41FA5}">
                          <a16:colId xmlns:a16="http://schemas.microsoft.com/office/drawing/2014/main" val="2374244757"/>
                        </a:ext>
                      </a:extLst>
                    </a:gridCol>
                    <a:gridCol w="1082842">
                      <a:extLst>
                        <a:ext uri="{9D8B030D-6E8A-4147-A177-3AD203B41FA5}">
                          <a16:colId xmlns:a16="http://schemas.microsoft.com/office/drawing/2014/main" val="1379742174"/>
                        </a:ext>
                      </a:extLst>
                    </a:gridCol>
                    <a:gridCol w="1383634">
                      <a:extLst>
                        <a:ext uri="{9D8B030D-6E8A-4147-A177-3AD203B41FA5}">
                          <a16:colId xmlns:a16="http://schemas.microsoft.com/office/drawing/2014/main" val="2709552275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Facility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Ops yr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Beam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COM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6792" t="-6897" r="-185849" b="-11551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4706" t="-6897" r="-131765" b="-11551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6897" r="-2752" b="-11551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50168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Tevatron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1983-2011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9444" t="-103333" r="-547222" b="-10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1.96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6792" t="-103333" r="-185849" b="-10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47.7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103333" r="-2752" b="-10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42843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LHC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2009-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9444" t="-210345" r="-547222" b="-9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13-14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6792" t="-210345" r="-185849" b="-9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210345" r="-2752" b="-9517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52351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HL-LHC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2029-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9444" t="-310345" r="-547222" b="-8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6792" t="-310345" r="-185849" b="-8517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310345" r="-2752" b="-8517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440701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EIC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2031-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9444" t="-233333" r="-547222" b="-3843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20-140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6792" t="-233333" r="-185849" b="-3843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&gt; 10,000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233333" r="-2752" b="-3843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364158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Suer KEKB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2016-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9444" t="-340000" r="-547222" b="-29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10.58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6792" t="-340000" r="-185849" b="-29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340000" r="-2752" b="-29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4307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HERA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1992-2007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9444" t="-733333" r="-547222" b="-3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318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omit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733333" r="-2752" b="-38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3246328"/>
                      </a:ext>
                    </a:extLst>
                  </a:tr>
                  <a:tr h="37192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MC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9444" t="-862069" r="-547222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3, 10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6792" t="-862069" r="-185849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0.005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862069" r="-2752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5233420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ILC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9444" t="-547059" r="-547222" b="-7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6792" t="-547059" r="-185849" b="-7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 Hz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547059" r="-2752" b="-705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1795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FCC-</a:t>
                          </a:r>
                          <a:r>
                            <a:rPr lang="en-US" dirty="0" err="1"/>
                            <a:t>hh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9444" t="-1137931" r="-547222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6792" t="-1137931" r="-185849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2752" t="-1137931" r="-2752" b="-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871841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49AA671-F3AB-409C-20A4-BA0A7FD721B8}"/>
              </a:ext>
            </a:extLst>
          </p:cNvPr>
          <p:cNvSpPr txBox="1"/>
          <p:nvPr/>
        </p:nvSpPr>
        <p:spPr>
          <a:xfrm>
            <a:off x="6730346" y="1166785"/>
            <a:ext cx="180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At the present time</a:t>
            </a:r>
          </a:p>
        </p:txBody>
      </p:sp>
    </p:spTree>
    <p:extLst>
      <p:ext uri="{BB962C8B-B14F-4D97-AF65-F5344CB8AC3E}">
        <p14:creationId xmlns:p14="http://schemas.microsoft.com/office/powerpoint/2010/main" val="1950079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C7E677-CBE6-82FF-06FC-FB59BCCB6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Examine Luminosity in Muon Collider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067A0-0D8A-D0ED-217C-CC41C1D8A3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D6C92-F797-5328-F422-8512A9795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D3A67-3CA5-6B89-66CA-BE880FB0F6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C42B66-6E49-4CE1-0C0F-35E68D45EA9A}"/>
                  </a:ext>
                </a:extLst>
              </p:cNvPr>
              <p:cNvSpPr txBox="1"/>
              <p:nvPr/>
            </p:nvSpPr>
            <p:spPr>
              <a:xfrm>
                <a:off x="1066896" y="4145229"/>
                <a:ext cx="37731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/>
                  <a:t>Ex)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𝜇𝜇</m:t>
                    </m:r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𝑊𝑊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𝐻𝐻𝐻</m:t>
                    </m:r>
                  </m:oMath>
                </a14:m>
                <a:r>
                  <a:rPr lang="en-US" sz="1800" dirty="0"/>
                  <a:t>, VBF at 14 TeV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C42B66-6E49-4CE1-0C0F-35E68D45EA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96" y="4145229"/>
                <a:ext cx="3773149" cy="369332"/>
              </a:xfrm>
              <a:prstGeom prst="rect">
                <a:avLst/>
              </a:prstGeom>
              <a:blipFill>
                <a:blip r:embed="rId2"/>
                <a:stretch>
                  <a:fillRect l="-1342" t="-6667" r="-33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958F1A6-7F8A-DA28-9F2B-D4065926E678}"/>
                  </a:ext>
                </a:extLst>
              </p:cNvPr>
              <p:cNvSpPr txBox="1"/>
              <p:nvPr/>
            </p:nvSpPr>
            <p:spPr>
              <a:xfrm>
                <a:off x="1363003" y="4526802"/>
                <a:ext cx="4547855" cy="5570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=7.1∙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  <a:r>
                  <a:rPr lang="en-US" sz="1800" dirty="0" err="1"/>
                  <a:t>femto</a:t>
                </a:r>
                <a:r>
                  <a:rPr lang="en-US" sz="1800" dirty="0"/>
                  <a:t> barns =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7.1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−18</m:t>
                        </m:r>
                      </m:sup>
                    </m:sSup>
                  </m:oMath>
                </a14:m>
                <a:r>
                  <a:rPr lang="en-US" sz="1800" dirty="0"/>
                  <a:t> barns =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7.1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−42</m:t>
                        </m:r>
                      </m:sup>
                    </m:sSup>
                  </m:oMath>
                </a14:m>
                <a:r>
                  <a:rPr lang="en-US" sz="1800" dirty="0"/>
                  <a:t> cm</a:t>
                </a:r>
                <a:r>
                  <a:rPr lang="en-US" sz="1800" baseline="30000" dirty="0"/>
                  <a:t>-2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958F1A6-7F8A-DA28-9F2B-D4065926E6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3003" y="4526802"/>
                <a:ext cx="4547855" cy="557076"/>
              </a:xfrm>
              <a:prstGeom prst="rect">
                <a:avLst/>
              </a:prstGeom>
              <a:blipFill>
                <a:blip r:embed="rId3"/>
                <a:stretch>
                  <a:fillRect l="-3064" t="-13333" r="-1114" b="-2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D521AE9C-1EF8-EB07-3CD9-3A7F797C0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195" y="756533"/>
            <a:ext cx="3594850" cy="33117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25AF85-8895-33E5-F274-F3BB0398268B}"/>
                  </a:ext>
                </a:extLst>
              </p:cNvPr>
              <p:cNvSpPr txBox="1"/>
              <p:nvPr/>
            </p:nvSpPr>
            <p:spPr>
              <a:xfrm>
                <a:off x="1294789" y="5105237"/>
                <a:ext cx="3564019" cy="67165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6 months full time beam operation </a:t>
                </a:r>
                <a:r>
                  <a:rPr lang="en-US" sz="1800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𝑡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𝑜𝑝𝑒𝑟𝑎𝑡𝑖𝑜𝑛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~1.56∙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1800" dirty="0"/>
                  <a:t> 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25AF85-8895-33E5-F274-F3BB03982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4789" y="5105237"/>
                <a:ext cx="3564019" cy="671659"/>
              </a:xfrm>
              <a:prstGeom prst="rect">
                <a:avLst/>
              </a:prstGeom>
              <a:blipFill>
                <a:blip r:embed="rId5"/>
                <a:stretch>
                  <a:fillRect l="-1418" t="-3636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112110-E132-78A2-1F5B-F6516F667ADE}"/>
                  </a:ext>
                </a:extLst>
              </p:cNvPr>
              <p:cNvSpPr txBox="1"/>
              <p:nvPr/>
            </p:nvSpPr>
            <p:spPr>
              <a:xfrm>
                <a:off x="1357216" y="5813447"/>
                <a:ext cx="5392500" cy="30482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𝜇𝜇</m:t>
                        </m:r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𝐻𝐻𝐻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7.1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−42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×1.56∙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34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~0.1 </m:t>
                    </m:r>
                  </m:oMath>
                </a14:m>
                <a:r>
                  <a:rPr lang="en-US" sz="1800" dirty="0"/>
                  <a:t>event/year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112110-E132-78A2-1F5B-F6516F667A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7216" y="5813447"/>
                <a:ext cx="5392500" cy="304827"/>
              </a:xfrm>
              <a:prstGeom prst="rect">
                <a:avLst/>
              </a:prstGeom>
              <a:blipFill>
                <a:blip r:embed="rId6"/>
                <a:stretch>
                  <a:fillRect l="-2353" t="-16000" r="-1176" b="-4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207772-E7FF-7900-2860-BFCCD811A777}"/>
                  </a:ext>
                </a:extLst>
              </p:cNvPr>
              <p:cNvSpPr txBox="1"/>
              <p:nvPr/>
            </p:nvSpPr>
            <p:spPr>
              <a:xfrm>
                <a:off x="6247742" y="4526802"/>
                <a:ext cx="23853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𝑏𝑎𝑟𝑛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−24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207772-E7FF-7900-2860-BFCCD811A7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7742" y="4526802"/>
                <a:ext cx="2385397" cy="369332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64C5C915-55AB-7B35-1516-9DC4C1C18037}"/>
              </a:ext>
            </a:extLst>
          </p:cNvPr>
          <p:cNvSpPr txBox="1"/>
          <p:nvPr/>
        </p:nvSpPr>
        <p:spPr>
          <a:xfrm>
            <a:off x="4858808" y="854242"/>
            <a:ext cx="41408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 am, particularly interested in three Higgs productions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Self coupling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Possibly coupling with SUSY particles (BSM), or find internal structure of Higgs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Analogous to a glue-ball (pomeron)</a:t>
            </a:r>
          </a:p>
        </p:txBody>
      </p:sp>
    </p:spTree>
    <p:extLst>
      <p:ext uri="{BB962C8B-B14F-4D97-AF65-F5344CB8AC3E}">
        <p14:creationId xmlns:p14="http://schemas.microsoft.com/office/powerpoint/2010/main" val="336287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animBg="1"/>
      <p:bldP spid="11" grpId="0" animBg="1"/>
      <p:bldP spid="2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5F217-BEF1-0455-67A9-A494DD780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E7EFC1-51C2-386E-DAFB-31CCC9EF8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Muon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6742A-9230-FD43-FEEA-524F395579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4/21/2025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AC560-16A3-3D0D-30F3-A595F981A0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USMCC Mini Lecture 1, Overview of MC, Yonehara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C62AD-9B90-6269-336D-EC170B6C8E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0191F2-3AC2-5473-2DFC-A2E03D76C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1187250"/>
            <a:ext cx="8197355" cy="2011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230698-C62B-6B88-3805-4049B7611D47}"/>
              </a:ext>
            </a:extLst>
          </p:cNvPr>
          <p:cNvSpPr txBox="1"/>
          <p:nvPr/>
        </p:nvSpPr>
        <p:spPr>
          <a:xfrm>
            <a:off x="817581" y="785308"/>
            <a:ext cx="4415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beam based muon collider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A262B58-7CAD-5BB2-5D50-E4A890525BC2}"/>
                  </a:ext>
                </a:extLst>
              </p:cNvPr>
              <p:cNvSpPr txBox="1"/>
              <p:nvPr/>
            </p:nvSpPr>
            <p:spPr>
              <a:xfrm>
                <a:off x="163391" y="3249805"/>
                <a:ext cx="8243781" cy="2643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Required muons after cooling,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~20</m:t>
                    </m:r>
                  </m:oMath>
                </a14:m>
                <a:r>
                  <a:rPr lang="en-US" dirty="0"/>
                  <a:t> mrad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Start from proton beam intensity: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US" sz="2000" b="1" dirty="0"/>
                  <a:t> protons/spill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Required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𝑝𝑟𝑜𝑡𝑜𝑛</m:t>
                        </m:r>
                      </m:den>
                    </m:f>
                  </m:oMath>
                </a14:m>
                <a:r>
                  <a:rPr lang="en-US" sz="2000" dirty="0"/>
                  <a:t> yield: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den>
                    </m:f>
                  </m:oMath>
                </a14:m>
                <a:endParaRPr lang="en-US" sz="2000" b="1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Acceptable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/>
                  <a:t> loss in cooling (and acceleration):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We claim that the luminosity gains at higher muon collision energy because muon lifetime longer thus num of rev.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/>
                  <a:t>) also higher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Besides, if either transmission or final achievable emittance is improved, the luminosity is increased by square of them!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A262B58-7CAD-5BB2-5D50-E4A890525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91" y="3249805"/>
                <a:ext cx="8243781" cy="2643288"/>
              </a:xfrm>
              <a:prstGeom prst="rect">
                <a:avLst/>
              </a:prstGeom>
              <a:blipFill>
                <a:blip r:embed="rId3"/>
                <a:stretch>
                  <a:fillRect l="-923" t="-1429"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CBE6977-E40D-BA37-B16B-3405E1231841}"/>
                  </a:ext>
                </a:extLst>
              </p:cNvPr>
              <p:cNvSpPr txBox="1"/>
              <p:nvPr/>
            </p:nvSpPr>
            <p:spPr>
              <a:xfrm>
                <a:off x="6790239" y="3706551"/>
                <a:ext cx="2230546" cy="83054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CBE6977-E40D-BA37-B16B-3405E1231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0239" y="3706551"/>
                <a:ext cx="2230546" cy="830548"/>
              </a:xfrm>
              <a:prstGeom prst="rect">
                <a:avLst/>
              </a:prstGeom>
              <a:blipFill>
                <a:blip r:embed="rId4"/>
                <a:stretch>
                  <a:fillRect l="-2825" t="-4478" r="-3955" b="-5970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88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Fermilab_PowerPoint_Template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Fermilab_PowerPoint_Template_090915.potx</Template>
  <TotalTime>74222</TotalTime>
  <Words>2739</Words>
  <Application>Microsoft Macintosh PowerPoint</Application>
  <PresentationFormat>On-screen Show (4:3)</PresentationFormat>
  <Paragraphs>520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Aptos</vt:lpstr>
      <vt:lpstr>Arial</vt:lpstr>
      <vt:lpstr>Calibri</vt:lpstr>
      <vt:lpstr>Cambria Math</vt:lpstr>
      <vt:lpstr>Helvetica</vt:lpstr>
      <vt:lpstr>Wingdings</vt:lpstr>
      <vt:lpstr>Fermilab_PowerPoint_Template_090915</vt:lpstr>
      <vt:lpstr>PowerPoint Presentation</vt:lpstr>
      <vt:lpstr>My profile</vt:lpstr>
      <vt:lpstr>Scope of the lecture series</vt:lpstr>
      <vt:lpstr>Recommended paper and textbook </vt:lpstr>
      <vt:lpstr>Overview of Muon Collider Design</vt:lpstr>
      <vt:lpstr>Overview of Muon Collider</vt:lpstr>
      <vt:lpstr>Collider Luminosities</vt:lpstr>
      <vt:lpstr>Examine Luminosity in Muon Collider </vt:lpstr>
      <vt:lpstr>Overview of Muon Collider</vt:lpstr>
      <vt:lpstr>Low EMittance Muon Accelerator (LEMMA)</vt:lpstr>
      <vt:lpstr>Overview of Muon Collider</vt:lpstr>
      <vt:lpstr>Challenge in producing low emittance muon beam</vt:lpstr>
      <vt:lpstr>Intuitive picture of beam cooling</vt:lpstr>
      <vt:lpstr>Beam cooling</vt:lpstr>
      <vt:lpstr>Beam cooling</vt:lpstr>
      <vt:lpstr>Beam cooling</vt:lpstr>
      <vt:lpstr>Energy transfer process </vt:lpstr>
      <vt:lpstr>Energy transfer in ionization cooling  (intuitive approach)</vt:lpstr>
      <vt:lpstr>Pure cooling rate</vt:lpstr>
      <vt:lpstr>Beam cooling in thermodynamics </vt:lpstr>
      <vt:lpstr>Our first approach to beam dynamics</vt:lpstr>
      <vt:lpstr>Transverse beam dynamics</vt:lpstr>
      <vt:lpstr>Transverse beam dynamics</vt:lpstr>
      <vt:lpstr>Transverse beam dynamics</vt:lpstr>
      <vt:lpstr>Transverse beam dynamics</vt:lpstr>
      <vt:lpstr>Transverse beam dynamics</vt:lpstr>
      <vt:lpstr>Transverse beam dynamics</vt:lpstr>
      <vt:lpstr>Courant-Snyder invariant (phase ellipse)</vt:lpstr>
      <vt:lpstr>Summary</vt:lpstr>
      <vt:lpstr>Findβ ̂,α ̂,γ ̂(Twiss parameter) from phase space evolution</vt:lpstr>
      <vt:lpstr>PowerPoint Presentation</vt:lpstr>
      <vt:lpstr>Extra slides</vt:lpstr>
      <vt:lpstr>Overview of Muon Collider</vt:lpstr>
      <vt:lpstr>Overview of Muon Collider</vt:lpstr>
      <vt:lpstr>Ionization interactions vs frictional interactions</vt:lpstr>
      <vt:lpstr>Wide range of energy loss value in PDG</vt:lpstr>
      <vt:lpstr>Other beam cooling techniques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Katsuya Yonehara</cp:lastModifiedBy>
  <cp:revision>2387</cp:revision>
  <cp:lastPrinted>2019-10-08T19:10:15Z</cp:lastPrinted>
  <dcterms:created xsi:type="dcterms:W3CDTF">2014-01-03T20:18:13Z</dcterms:created>
  <dcterms:modified xsi:type="dcterms:W3CDTF">2025-04-21T16:18:25Z</dcterms:modified>
</cp:coreProperties>
</file>