
<file path=[Content_Types].xml><?xml version="1.0" encoding="utf-8"?>
<Types xmlns="http://schemas.openxmlformats.org/package/2006/content-types">
  <Default Extension="emf" ContentType="image/x-emf"/>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Lst>
  <p:notesMasterIdLst>
    <p:notesMasterId r:id="rId69"/>
  </p:notesMasterIdLst>
  <p:handoutMasterIdLst>
    <p:handoutMasterId r:id="rId70"/>
  </p:handoutMasterIdLst>
  <p:sldIdLst>
    <p:sldId id="294" r:id="rId2"/>
    <p:sldId id="344" r:id="rId3"/>
    <p:sldId id="345" r:id="rId4"/>
    <p:sldId id="346" r:id="rId5"/>
    <p:sldId id="347" r:id="rId6"/>
    <p:sldId id="348" r:id="rId7"/>
    <p:sldId id="295" r:id="rId8"/>
    <p:sldId id="296" r:id="rId9"/>
    <p:sldId id="297" r:id="rId10"/>
    <p:sldId id="298" r:id="rId11"/>
    <p:sldId id="299" r:id="rId12"/>
    <p:sldId id="300" r:id="rId13"/>
    <p:sldId id="301" r:id="rId14"/>
    <p:sldId id="302" r:id="rId15"/>
    <p:sldId id="303" r:id="rId16"/>
    <p:sldId id="304" r:id="rId17"/>
    <p:sldId id="305" r:id="rId18"/>
    <p:sldId id="307" r:id="rId19"/>
    <p:sldId id="355" r:id="rId20"/>
    <p:sldId id="315" r:id="rId21"/>
    <p:sldId id="316" r:id="rId22"/>
    <p:sldId id="317" r:id="rId23"/>
    <p:sldId id="321" r:id="rId24"/>
    <p:sldId id="351" r:id="rId25"/>
    <p:sldId id="322" r:id="rId26"/>
    <p:sldId id="323" r:id="rId27"/>
    <p:sldId id="353" r:id="rId28"/>
    <p:sldId id="324" r:id="rId29"/>
    <p:sldId id="325" r:id="rId30"/>
    <p:sldId id="326" r:id="rId31"/>
    <p:sldId id="319" r:id="rId32"/>
    <p:sldId id="354" r:id="rId33"/>
    <p:sldId id="336" r:id="rId34"/>
    <p:sldId id="337" r:id="rId35"/>
    <p:sldId id="338" r:id="rId36"/>
    <p:sldId id="339" r:id="rId37"/>
    <p:sldId id="340" r:id="rId38"/>
    <p:sldId id="341" r:id="rId39"/>
    <p:sldId id="309" r:id="rId40"/>
    <p:sldId id="342" r:id="rId41"/>
    <p:sldId id="343" r:id="rId42"/>
    <p:sldId id="349" r:id="rId43"/>
    <p:sldId id="356" r:id="rId44"/>
    <p:sldId id="358" r:id="rId45"/>
    <p:sldId id="359" r:id="rId46"/>
    <p:sldId id="360" r:id="rId47"/>
    <p:sldId id="362" r:id="rId48"/>
    <p:sldId id="363" r:id="rId49"/>
    <p:sldId id="364" r:id="rId50"/>
    <p:sldId id="365" r:id="rId51"/>
    <p:sldId id="366" r:id="rId52"/>
    <p:sldId id="320" r:id="rId53"/>
    <p:sldId id="328" r:id="rId54"/>
    <p:sldId id="329" r:id="rId55"/>
    <p:sldId id="330" r:id="rId56"/>
    <p:sldId id="331" r:id="rId57"/>
    <p:sldId id="332" r:id="rId58"/>
    <p:sldId id="333" r:id="rId59"/>
    <p:sldId id="334" r:id="rId60"/>
    <p:sldId id="335" r:id="rId61"/>
    <p:sldId id="318" r:id="rId62"/>
    <p:sldId id="306" r:id="rId63"/>
    <p:sldId id="308" r:id="rId64"/>
    <p:sldId id="310" r:id="rId65"/>
    <p:sldId id="311" r:id="rId66"/>
    <p:sldId id="313" r:id="rId67"/>
    <p:sldId id="314" r:id="rId68"/>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4142">
          <p15:clr>
            <a:srgbClr val="A4A3A4"/>
          </p15:clr>
        </p15:guide>
        <p15:guide id="2" orient="horz" pos="4027">
          <p15:clr>
            <a:srgbClr val="A4A3A4"/>
          </p15:clr>
        </p15:guide>
        <p15:guide id="3" orient="horz" pos="1698">
          <p15:clr>
            <a:srgbClr val="A4A3A4"/>
          </p15:clr>
        </p15:guide>
        <p15:guide id="4" orient="horz" pos="152">
          <p15:clr>
            <a:srgbClr val="A4A3A4"/>
          </p15:clr>
        </p15:guide>
        <p15:guide id="5" orient="horz" pos="2790">
          <p15:clr>
            <a:srgbClr val="A4A3A4"/>
          </p15:clr>
        </p15:guide>
        <p15:guide id="6" orient="horz" pos="604">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9300"/>
    <a:srgbClr val="0432FF"/>
    <a:srgbClr val="00FA00"/>
    <a:srgbClr val="01FFFF"/>
    <a:srgbClr val="FFFB00"/>
    <a:srgbClr val="FF544F"/>
    <a:srgbClr val="4ACA75"/>
    <a:srgbClr val="E0E0E0"/>
    <a:srgbClr val="FF53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56" autoAdjust="0"/>
    <p:restoredTop sz="50067" autoAdjust="0"/>
  </p:normalViewPr>
  <p:slideViewPr>
    <p:cSldViewPr snapToGrid="0" snapToObjects="1" showGuides="1">
      <p:cViewPr>
        <p:scale>
          <a:sx n="92" d="100"/>
          <a:sy n="92" d="100"/>
        </p:scale>
        <p:origin x="664" y="528"/>
      </p:cViewPr>
      <p:guideLst>
        <p:guide orient="horz" pos="4142"/>
        <p:guide orient="horz" pos="4027"/>
        <p:guide orient="horz" pos="1698"/>
        <p:guide orient="horz" pos="152"/>
        <p:guide orient="horz" pos="2790"/>
        <p:guide orient="horz" pos="604"/>
        <p:guide pos="5616"/>
        <p:guide pos="136"/>
        <p:guide pos="589"/>
        <p:guide pos="4453"/>
        <p:guide pos="5163"/>
        <p:guide pos="4632"/>
      </p:guideLst>
    </p:cSldViewPr>
  </p:slideViewPr>
  <p:notesTextViewPr>
    <p:cViewPr>
      <p:scale>
        <a:sx n="100" d="100"/>
        <a:sy n="100" d="100"/>
      </p:scale>
      <p:origin x="0" y="0"/>
    </p:cViewPr>
  </p:notesText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4/25/25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4/25/25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a:t>
            </a:fld>
            <a:endParaRPr lang="en-US"/>
          </a:p>
        </p:txBody>
      </p:sp>
    </p:spTree>
    <p:extLst>
      <p:ext uri="{BB962C8B-B14F-4D97-AF65-F5344CB8AC3E}">
        <p14:creationId xmlns:p14="http://schemas.microsoft.com/office/powerpoint/2010/main" val="14954491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496377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9518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5816" b="25769"/>
          <a:stretch/>
        </p:blipFill>
        <p:spPr>
          <a:xfrm>
            <a:off x="-17762" y="817011"/>
            <a:ext cx="9189720" cy="2966102"/>
          </a:xfrm>
          <a:prstGeom prst="rect">
            <a:avLst/>
          </a:prstGeom>
        </p:spPr>
      </p:pic>
      <p:pic>
        <p:nvPicPr>
          <p:cNvPr id="14" name="Picture 13" descr="FermiLogoBar_DOE_KO_horiz.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761" y="249843"/>
            <a:ext cx="9010786" cy="301891"/>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4/28/25</a:t>
            </a:r>
            <a:endParaRPr lang="en-US" dirty="0"/>
          </a:p>
        </p:txBody>
      </p:sp>
      <p:sp>
        <p:nvSpPr>
          <p:cNvPr id="9" name="Footer Placeholder 4"/>
          <p:cNvSpPr>
            <a:spLocks noGrp="1"/>
          </p:cNvSpPr>
          <p:nvPr>
            <p:ph type="ftr" sz="quarter" idx="3"/>
          </p:nvPr>
        </p:nvSpPr>
        <p:spPr>
          <a:xfrm>
            <a:off x="1530603"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a:t>Lecture 2: Phase stability, Yonehara</a:t>
            </a:r>
            <a:endParaRPr lang="en-US" b="1"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4/28/25</a:t>
            </a:r>
            <a:endParaRPr lang="en-US" dirty="0"/>
          </a:p>
        </p:txBody>
      </p:sp>
      <p:sp>
        <p:nvSpPr>
          <p:cNvPr id="12" name="Footer Placeholder 4"/>
          <p:cNvSpPr>
            <a:spLocks noGrp="1"/>
          </p:cNvSpPr>
          <p:nvPr>
            <p:ph type="ftr" sz="quarter" idx="3"/>
          </p:nvPr>
        </p:nvSpPr>
        <p:spPr>
          <a:xfrm>
            <a:off x="1530602"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a:t>Lecture 2: Phase stability, Yonehara</a:t>
            </a:r>
            <a:endParaRPr lang="en-US" b="1" dirty="0"/>
          </a:p>
        </p:txBody>
      </p:sp>
      <p:sp>
        <p:nvSpPr>
          <p:cNvPr id="13"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413958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736827" y="6504213"/>
            <a:ext cx="675368" cy="241300"/>
          </a:xfrm>
        </p:spPr>
        <p:txBody>
          <a:bodyPr/>
          <a:lstStyle>
            <a:lvl1pPr>
              <a:defRPr sz="1200" smtClean="0"/>
            </a:lvl1pPr>
          </a:lstStyle>
          <a:p>
            <a:pPr>
              <a:defRPr/>
            </a:pPr>
            <a:r>
              <a:rPr lang="en-US"/>
              <a:t>4/28/25</a:t>
            </a:r>
            <a:endParaRPr lang="en-US" dirty="0"/>
          </a:p>
        </p:txBody>
      </p:sp>
      <p:sp>
        <p:nvSpPr>
          <p:cNvPr id="6" name="Footer Placeholder 4"/>
          <p:cNvSpPr>
            <a:spLocks noGrp="1"/>
          </p:cNvSpPr>
          <p:nvPr>
            <p:ph type="ftr" sz="quarter" idx="17"/>
          </p:nvPr>
        </p:nvSpPr>
        <p:spPr>
          <a:xfrm>
            <a:off x="1530601" y="6504213"/>
            <a:ext cx="6262119" cy="250031"/>
          </a:xfrm>
        </p:spPr>
        <p:txBody>
          <a:bodyPr/>
          <a:lstStyle>
            <a:lvl1pPr>
              <a:defRPr sz="1200" dirty="0" smtClean="0"/>
            </a:lvl1pPr>
          </a:lstStyle>
          <a:p>
            <a:pPr>
              <a:defRPr/>
            </a:pPr>
            <a:r>
              <a:rPr lang="en-US" b="1"/>
              <a:t>Lecture 2: Phase stability, Yonehara</a:t>
            </a:r>
            <a:endParaRPr lang="en-US" b="1" dirty="0"/>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011836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US" noProof="0" dirty="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3"/>
          <p:cNvSpPr>
            <a:spLocks noGrp="1"/>
          </p:cNvSpPr>
          <p:nvPr>
            <p:ph type="dt" sz="half" idx="14"/>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4/28/25</a:t>
            </a:r>
            <a:endParaRPr lang="en-US" dirty="0"/>
          </a:p>
        </p:txBody>
      </p:sp>
      <p:sp>
        <p:nvSpPr>
          <p:cNvPr id="9" name="Footer Placeholder 4"/>
          <p:cNvSpPr>
            <a:spLocks noGrp="1"/>
          </p:cNvSpPr>
          <p:nvPr>
            <p:ph type="ftr" sz="quarter" idx="3"/>
          </p:nvPr>
        </p:nvSpPr>
        <p:spPr>
          <a:xfrm>
            <a:off x="1530603" y="6504213"/>
            <a:ext cx="625195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a:t>Lecture 2: Phase stability, Yonehara</a:t>
            </a:r>
            <a:endParaRPr lang="en-US" b="1" dirty="0"/>
          </a:p>
        </p:txBody>
      </p:sp>
      <p:sp>
        <p:nvSpPr>
          <p:cNvPr id="11"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675368" cy="241300"/>
          </a:xfrm>
        </p:spPr>
        <p:txBody>
          <a:bodyPr/>
          <a:lstStyle/>
          <a:p>
            <a:pPr>
              <a:defRPr/>
            </a:pPr>
            <a:r>
              <a:rPr lang="en-US"/>
              <a:t>4/28/25</a:t>
            </a:r>
            <a:endParaRPr lang="en-US" dirty="0"/>
          </a:p>
        </p:txBody>
      </p:sp>
      <p:sp>
        <p:nvSpPr>
          <p:cNvPr id="4" name="Footer Placeholder 3"/>
          <p:cNvSpPr>
            <a:spLocks noGrp="1"/>
          </p:cNvSpPr>
          <p:nvPr>
            <p:ph type="ftr" sz="quarter" idx="11"/>
          </p:nvPr>
        </p:nvSpPr>
        <p:spPr>
          <a:xfrm>
            <a:off x="1530602" y="6504213"/>
            <a:ext cx="6260399" cy="242873"/>
          </a:xfrm>
        </p:spPr>
        <p:txBody>
          <a:bodyPr/>
          <a:lstStyle/>
          <a:p>
            <a:pPr>
              <a:defRPr/>
            </a:pPr>
            <a:r>
              <a:rPr lang="en-US" b="1"/>
              <a:t>Lecture 2: Phase stability, Yonehara</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US"/>
              <a:t>Drag picture to placeholder or click icon to add</a:t>
            </a:r>
          </a:p>
        </p:txBody>
      </p:sp>
    </p:spTree>
    <p:extLst>
      <p:ext uri="{BB962C8B-B14F-4D97-AF65-F5344CB8AC3E}">
        <p14:creationId xmlns:p14="http://schemas.microsoft.com/office/powerpoint/2010/main" val="2882221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4/28/25</a:t>
            </a:r>
            <a:endParaRPr lang="en-US" dirty="0"/>
          </a:p>
        </p:txBody>
      </p:sp>
      <p:sp>
        <p:nvSpPr>
          <p:cNvPr id="4" name="Footer Placeholder 3"/>
          <p:cNvSpPr>
            <a:spLocks noGrp="1"/>
          </p:cNvSpPr>
          <p:nvPr>
            <p:ph type="ftr" sz="quarter" idx="11"/>
          </p:nvPr>
        </p:nvSpPr>
        <p:spPr>
          <a:xfrm>
            <a:off x="1530603" y="6504213"/>
            <a:ext cx="6272278" cy="242873"/>
          </a:xfrm>
        </p:spPr>
        <p:txBody>
          <a:bodyPr/>
          <a:lstStyle/>
          <a:p>
            <a:pPr>
              <a:defRPr/>
            </a:pPr>
            <a:r>
              <a:rPr lang="en-US" b="1"/>
              <a:t>Lecture 2: Phase stability, Yonehara</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r>
              <a:rPr lang="en-US"/>
              <a:t>Drag picture to placeholder or click icon to add</a:t>
            </a:r>
            <a:endParaRPr lang="en-US" dirty="0"/>
          </a:p>
        </p:txBody>
      </p:sp>
    </p:spTree>
    <p:extLst>
      <p:ext uri="{BB962C8B-B14F-4D97-AF65-F5344CB8AC3E}">
        <p14:creationId xmlns:p14="http://schemas.microsoft.com/office/powerpoint/2010/main" val="830161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4/28/25</a:t>
            </a:r>
            <a:endParaRPr lang="en-US" dirty="0"/>
          </a:p>
        </p:txBody>
      </p:sp>
      <p:sp>
        <p:nvSpPr>
          <p:cNvPr id="15" name="Footer Placeholder 4"/>
          <p:cNvSpPr>
            <a:spLocks noGrp="1"/>
          </p:cNvSpPr>
          <p:nvPr>
            <p:ph type="ftr" sz="quarter" idx="3"/>
          </p:nvPr>
        </p:nvSpPr>
        <p:spPr>
          <a:xfrm>
            <a:off x="1530602" y="6504213"/>
            <a:ext cx="62603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a:t>Lecture 2: Phase stability, Yonehara</a:t>
            </a:r>
            <a:endParaRPr lang="en-US" b="1" dirty="0"/>
          </a:p>
        </p:txBody>
      </p:sp>
      <p:sp>
        <p:nvSpPr>
          <p:cNvPr id="16"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3"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9" name="Group 8"/>
          <p:cNvGrpSpPr>
            <a:grpSpLocks noChangeAspect="1"/>
          </p:cNvGrpSpPr>
          <p:nvPr/>
        </p:nvGrpSpPr>
        <p:grpSpPr>
          <a:xfrm>
            <a:off x="215900" y="6258863"/>
            <a:ext cx="8699500" cy="197990"/>
            <a:chOff x="600217" y="6258863"/>
            <a:chExt cx="8297721" cy="188846"/>
          </a:xfrm>
        </p:grpSpPr>
        <p:cxnSp>
          <p:nvCxnSpPr>
            <p:cNvPr id="10" name="Straight Connector 9"/>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3" name="Picture 6" descr="FermiLogo_RGB_NALBlue.png"/>
            <p:cNvPicPr>
              <a:picLocks noChangeAspect="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7853781" y="6258863"/>
              <a:ext cx="1044157" cy="1888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04" r:id="rId2"/>
    <p:sldLayoutId id="2147484105" r:id="rId3"/>
    <p:sldLayoutId id="2147484120" r:id="rId4"/>
    <p:sldLayoutId id="2147484103" r:id="rId5"/>
    <p:sldLayoutId id="2147484122" r:id="rId6"/>
    <p:sldLayoutId id="2147484116" r:id="rId7"/>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10.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168.png"/><Relationship Id="rId4" Type="http://schemas.openxmlformats.org/officeDocument/2006/relationships/image" Target="../media/image1510.png"/></Relationships>
</file>

<file path=ppt/slides/_rels/slide11.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810.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image" Target="../media/image191.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10.png"/></Relationships>
</file>

<file path=ppt/slides/_rels/slide1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0.png"/><Relationship Id="rId7" Type="http://schemas.openxmlformats.org/officeDocument/2006/relationships/image" Target="../media/image261.png"/><Relationship Id="rId2" Type="http://schemas.openxmlformats.org/officeDocument/2006/relationships/image" Target="../media/image810.png"/><Relationship Id="rId1" Type="http://schemas.openxmlformats.org/officeDocument/2006/relationships/slideLayout" Target="../slideLayouts/slideLayout2.xml"/><Relationship Id="rId6" Type="http://schemas.openxmlformats.org/officeDocument/2006/relationships/image" Target="../media/image250.png"/><Relationship Id="rId5" Type="http://schemas.openxmlformats.org/officeDocument/2006/relationships/image" Target="../media/image241.png"/><Relationship Id="rId4" Type="http://schemas.openxmlformats.org/officeDocument/2006/relationships/image" Target="../media/image230.png"/></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15.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16.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7.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6.gif"/><Relationship Id="rId1" Type="http://schemas.openxmlformats.org/officeDocument/2006/relationships/slideLayout" Target="../slideLayouts/slideLayout2.xml"/><Relationship Id="rId6" Type="http://schemas.openxmlformats.org/officeDocument/2006/relationships/image" Target="../media/image520.png"/><Relationship Id="rId5" Type="http://schemas.openxmlformats.org/officeDocument/2006/relationships/image" Target="../media/image51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530.png"/><Relationship Id="rId7" Type="http://schemas.openxmlformats.org/officeDocument/2006/relationships/image" Target="../media/image85.png"/><Relationship Id="rId2"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21.xml.rels><?xml version="1.0" encoding="UTF-8" standalone="yes"?>
<Relationships xmlns="http://schemas.openxmlformats.org/package/2006/relationships"><Relationship Id="rId8" Type="http://schemas.openxmlformats.org/officeDocument/2006/relationships/image" Target="../media/image591.png"/><Relationship Id="rId3" Type="http://schemas.openxmlformats.org/officeDocument/2006/relationships/image" Target="../media/image550.png"/><Relationship Id="rId7" Type="http://schemas.openxmlformats.org/officeDocument/2006/relationships/image" Target="../media/image580.png"/><Relationship Id="rId2" Type="http://schemas.openxmlformats.org/officeDocument/2006/relationships/image" Target="../media/image541.png"/><Relationship Id="rId1" Type="http://schemas.openxmlformats.org/officeDocument/2006/relationships/slideLayout" Target="../slideLayouts/slideLayout2.xml"/><Relationship Id="rId6" Type="http://schemas.openxmlformats.org/officeDocument/2006/relationships/image" Target="../media/image571.png"/><Relationship Id="rId5" Type="http://schemas.openxmlformats.org/officeDocument/2006/relationships/image" Target="../media/image561.png"/><Relationship Id="rId4" Type="http://schemas.openxmlformats.org/officeDocument/2006/relationships/image" Target="../media/image89.png"/></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611.png"/><Relationship Id="rId4" Type="http://schemas.openxmlformats.org/officeDocument/2006/relationships/image" Target="../media/image95.png"/></Relationships>
</file>

<file path=ppt/slides/_rels/slide23.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12" Type="http://schemas.openxmlformats.org/officeDocument/2006/relationships/image" Target="../media/image72.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6.png"/><Relationship Id="rId11" Type="http://schemas.openxmlformats.org/officeDocument/2006/relationships/image" Target="../media/image71.png"/><Relationship Id="rId5" Type="http://schemas.openxmlformats.org/officeDocument/2006/relationships/image" Target="../media/image65.png"/><Relationship Id="rId10" Type="http://schemas.openxmlformats.org/officeDocument/2006/relationships/image" Target="../media/image70.png"/><Relationship Id="rId4" Type="http://schemas.openxmlformats.org/officeDocument/2006/relationships/image" Target="../media/image64.png"/><Relationship Id="rId9" Type="http://schemas.openxmlformats.org/officeDocument/2006/relationships/image" Target="../media/image6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81.png"/><Relationship Id="rId7" Type="http://schemas.openxmlformats.org/officeDocument/2006/relationships/image" Target="../media/image73.png"/><Relationship Id="rId2" Type="http://schemas.openxmlformats.org/officeDocument/2006/relationships/image" Target="../media/image670.png"/><Relationship Id="rId1" Type="http://schemas.openxmlformats.org/officeDocument/2006/relationships/slideLayout" Target="../slideLayouts/slideLayout2.xml"/><Relationship Id="rId6" Type="http://schemas.openxmlformats.org/officeDocument/2006/relationships/image" Target="../media/image711.png"/><Relationship Id="rId5" Type="http://schemas.openxmlformats.org/officeDocument/2006/relationships/image" Target="../media/image701.png"/><Relationship Id="rId4" Type="http://schemas.openxmlformats.org/officeDocument/2006/relationships/image" Target="../media/image691.png"/></Relationships>
</file>

<file path=ppt/slides/_rels/slide26.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731.png"/><Relationship Id="rId7" Type="http://schemas.openxmlformats.org/officeDocument/2006/relationships/image" Target="../media/image77.png"/><Relationship Id="rId2" Type="http://schemas.openxmlformats.org/officeDocument/2006/relationships/image" Target="../media/image721.png"/><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 Id="rId9" Type="http://schemas.openxmlformats.org/officeDocument/2006/relationships/image" Target="../media/image79.png"/></Relationships>
</file>

<file path=ppt/slides/_rels/slide2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7.png"/><Relationship Id="rId7" Type="http://schemas.openxmlformats.org/officeDocument/2006/relationships/image" Target="../media/image92.png"/><Relationship Id="rId2" Type="http://schemas.openxmlformats.org/officeDocument/2006/relationships/image" Target="../media/image812.png"/><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8.png"/><Relationship Id="rId9" Type="http://schemas.openxmlformats.org/officeDocument/2006/relationships/image" Target="../media/image96.png"/></Relationships>
</file>

<file path=ppt/slides/_rels/slide2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 Id="rId5" Type="http://schemas.openxmlformats.org/officeDocument/2006/relationships/image" Target="../media/image100.png"/><Relationship Id="rId4" Type="http://schemas.openxmlformats.org/officeDocument/2006/relationships/image" Target="../media/image9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image" Target="../media/image94.png"/><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 Id="rId9" Type="http://schemas.openxmlformats.org/officeDocument/2006/relationships/image" Target="../media/image108.png"/></Relationships>
</file>

<file path=ppt/slides/_rels/slide31.xml.rels><?xml version="1.0" encoding="UTF-8" standalone="yes"?>
<Relationships xmlns="http://schemas.openxmlformats.org/package/2006/relationships"><Relationship Id="rId3" Type="http://schemas.openxmlformats.org/officeDocument/2006/relationships/image" Target="../media/image981.png"/><Relationship Id="rId2" Type="http://schemas.openxmlformats.org/officeDocument/2006/relationships/image" Target="../media/image150.png"/><Relationship Id="rId1" Type="http://schemas.openxmlformats.org/officeDocument/2006/relationships/slideLayout" Target="../slideLayouts/slideLayout2.xml"/><Relationship Id="rId4" Type="http://schemas.openxmlformats.org/officeDocument/2006/relationships/image" Target="../media/image99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95.gif"/><Relationship Id="rId1" Type="http://schemas.openxmlformats.org/officeDocument/2006/relationships/slideLayout" Target="../slideLayouts/slideLayout2.xml"/><Relationship Id="rId5" Type="http://schemas.openxmlformats.org/officeDocument/2006/relationships/image" Target="../media/image101.png"/><Relationship Id="rId4" Type="http://schemas.openxmlformats.org/officeDocument/2006/relationships/image" Target="../media/image190.png"/></Relationships>
</file>

<file path=ppt/slides/_rels/slide34.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95.gif"/><Relationship Id="rId1" Type="http://schemas.openxmlformats.org/officeDocument/2006/relationships/slideLayout" Target="../slideLayouts/slideLayout2.xml"/><Relationship Id="rId4" Type="http://schemas.openxmlformats.org/officeDocument/2006/relationships/image" Target="../media/image19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5.gif"/><Relationship Id="rId2" Type="http://schemas.openxmlformats.org/officeDocument/2006/relationships/image" Target="../media/image102.gif"/><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200.png"/></Relationships>
</file>

<file path=ppt/slides/_rels/slide37.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280.png"/><Relationship Id="rId3" Type="http://schemas.openxmlformats.org/officeDocument/2006/relationships/image" Target="../media/image114.png"/><Relationship Id="rId7" Type="http://schemas.openxmlformats.org/officeDocument/2006/relationships/image" Target="../media/image116.png"/><Relationship Id="rId2" Type="http://schemas.openxmlformats.org/officeDocument/2006/relationships/image" Target="../media/image113.png"/><Relationship Id="rId1" Type="http://schemas.openxmlformats.org/officeDocument/2006/relationships/slideLayout" Target="../slideLayouts/slideLayout2.xml"/><Relationship Id="rId6" Type="http://schemas.openxmlformats.org/officeDocument/2006/relationships/image" Target="../media/image260.png"/><Relationship Id="rId5" Type="http://schemas.openxmlformats.org/officeDocument/2006/relationships/image" Target="../media/image115.png"/><Relationship Id="rId4" Type="http://schemas.openxmlformats.org/officeDocument/2006/relationships/image" Target="../media/image240.png"/><Relationship Id="rId9" Type="http://schemas.openxmlformats.org/officeDocument/2006/relationships/image" Target="../media/image117.png"/></Relationships>
</file>

<file path=ppt/slides/_rels/slide39.xml.rels><?xml version="1.0" encoding="UTF-8" standalone="yes"?>
<Relationships xmlns="http://schemas.openxmlformats.org/package/2006/relationships"><Relationship Id="rId8" Type="http://schemas.openxmlformats.org/officeDocument/2006/relationships/image" Target="../media/image360.png"/><Relationship Id="rId3" Type="http://schemas.openxmlformats.org/officeDocument/2006/relationships/image" Target="../media/image310.png"/><Relationship Id="rId7"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 Id="rId6" Type="http://schemas.openxmlformats.org/officeDocument/2006/relationships/image" Target="../media/image340.png"/><Relationship Id="rId5" Type="http://schemas.openxmlformats.org/officeDocument/2006/relationships/image" Target="../media/image330.png"/><Relationship Id="rId4" Type="http://schemas.openxmlformats.org/officeDocument/2006/relationships/image" Target="../media/image320.png"/><Relationship Id="rId9" Type="http://schemas.openxmlformats.org/officeDocument/2006/relationships/image" Target="../media/image12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612.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2.xml"/><Relationship Id="rId6" Type="http://schemas.openxmlformats.org/officeDocument/2006/relationships/image" Target="../media/image124.png"/><Relationship Id="rId5" Type="http://schemas.openxmlformats.org/officeDocument/2006/relationships/image" Target="../media/image400.png"/><Relationship Id="rId4" Type="http://schemas.openxmlformats.org/officeDocument/2006/relationships/image" Target="../media/image123.png"/></Relationships>
</file>

<file path=ppt/slides/_rels/slide41.xml.rels><?xml version="1.0" encoding="UTF-8" standalone="yes"?>
<Relationships xmlns="http://schemas.openxmlformats.org/package/2006/relationships"><Relationship Id="rId8" Type="http://schemas.openxmlformats.org/officeDocument/2006/relationships/image" Target="../media/image127.png"/><Relationship Id="rId3" Type="http://schemas.openxmlformats.org/officeDocument/2006/relationships/image" Target="../media/image125.png"/><Relationship Id="rId7" Type="http://schemas.openxmlformats.org/officeDocument/2006/relationships/image" Target="../media/image126.png"/><Relationship Id="rId12" Type="http://schemas.openxmlformats.org/officeDocument/2006/relationships/image" Target="../media/image128.png"/><Relationship Id="rId2" Type="http://schemas.openxmlformats.org/officeDocument/2006/relationships/image" Target="../media/image410.png"/><Relationship Id="rId1" Type="http://schemas.openxmlformats.org/officeDocument/2006/relationships/slideLayout" Target="../slideLayouts/slideLayout2.xml"/><Relationship Id="rId6" Type="http://schemas.openxmlformats.org/officeDocument/2006/relationships/image" Target="../media/image95.gif"/><Relationship Id="rId11" Type="http://schemas.openxmlformats.org/officeDocument/2006/relationships/image" Target="../media/image490.png"/><Relationship Id="rId5" Type="http://schemas.openxmlformats.org/officeDocument/2006/relationships/image" Target="../media/image440.png"/><Relationship Id="rId10" Type="http://schemas.openxmlformats.org/officeDocument/2006/relationships/image" Target="../media/image480.png"/><Relationship Id="rId4" Type="http://schemas.openxmlformats.org/officeDocument/2006/relationships/image" Target="../media/image430.png"/><Relationship Id="rId9" Type="http://schemas.openxmlformats.org/officeDocument/2006/relationships/image" Target="../media/image470.png"/></Relationships>
</file>

<file path=ppt/slides/_rels/slide42.xml.rels><?xml version="1.0" encoding="UTF-8" standalone="yes"?>
<Relationships xmlns="http://schemas.openxmlformats.org/package/2006/relationships"><Relationship Id="rId3" Type="http://schemas.openxmlformats.org/officeDocument/2006/relationships/image" Target="../media/image95.gif"/><Relationship Id="rId2" Type="http://schemas.openxmlformats.org/officeDocument/2006/relationships/image" Target="../media/image129.png"/><Relationship Id="rId1" Type="http://schemas.openxmlformats.org/officeDocument/2006/relationships/slideLayout" Target="../slideLayouts/slideLayout2.xml"/><Relationship Id="rId5" Type="http://schemas.openxmlformats.org/officeDocument/2006/relationships/image" Target="../media/image131.png"/><Relationship Id="rId4" Type="http://schemas.openxmlformats.org/officeDocument/2006/relationships/image" Target="../media/image130.png"/></Relationships>
</file>

<file path=ppt/slides/_rels/slide43.xml.rels><?xml version="1.0" encoding="UTF-8" standalone="yes"?>
<Relationships xmlns="http://schemas.openxmlformats.org/package/2006/relationships"><Relationship Id="rId3" Type="http://schemas.openxmlformats.org/officeDocument/2006/relationships/image" Target="../media/image95.gif"/><Relationship Id="rId2" Type="http://schemas.openxmlformats.org/officeDocument/2006/relationships/image" Target="../media/image132.png"/><Relationship Id="rId1" Type="http://schemas.openxmlformats.org/officeDocument/2006/relationships/slideLayout" Target="../slideLayouts/slideLayout2.xml"/><Relationship Id="rId5" Type="http://schemas.openxmlformats.org/officeDocument/2006/relationships/image" Target="../media/image134.png"/><Relationship Id="rId4" Type="http://schemas.openxmlformats.org/officeDocument/2006/relationships/image" Target="../media/image133.png"/></Relationships>
</file>

<file path=ppt/slides/_rels/slide44.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38.png"/><Relationship Id="rId7" Type="http://schemas.openxmlformats.org/officeDocument/2006/relationships/hyperlink" Target="https://cds.cern.ch/record/1982417/files/1-21%20Tecker.pdf" TargetMode="External"/><Relationship Id="rId2" Type="http://schemas.openxmlformats.org/officeDocument/2006/relationships/image" Target="../media/image137.png"/><Relationship Id="rId1" Type="http://schemas.openxmlformats.org/officeDocument/2006/relationships/slideLayout" Target="../slideLayouts/slideLayout2.xml"/><Relationship Id="rId6" Type="http://schemas.openxmlformats.org/officeDocument/2006/relationships/image" Target="../media/image141.png"/><Relationship Id="rId5" Type="http://schemas.openxmlformats.org/officeDocument/2006/relationships/image" Target="../media/image140.png"/><Relationship Id="rId4" Type="http://schemas.openxmlformats.org/officeDocument/2006/relationships/image" Target="../media/image139.png"/></Relationships>
</file>

<file path=ppt/slides/_rels/slide46.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2.xml"/><Relationship Id="rId4" Type="http://schemas.openxmlformats.org/officeDocument/2006/relationships/image" Target="../media/image144.png"/></Relationships>
</file>

<file path=ppt/slides/_rels/slide47.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xml"/><Relationship Id="rId6" Type="http://schemas.openxmlformats.org/officeDocument/2006/relationships/image" Target="../media/image149.png"/><Relationship Id="rId5" Type="http://schemas.openxmlformats.org/officeDocument/2006/relationships/image" Target="../media/image148.png"/><Relationship Id="rId4" Type="http://schemas.openxmlformats.org/officeDocument/2006/relationships/image" Target="../media/image147.png"/></Relationships>
</file>

<file path=ppt/slides/_rels/slide48.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2.xml"/><Relationship Id="rId4" Type="http://schemas.openxmlformats.org/officeDocument/2006/relationships/image" Target="../media/image153.png"/></Relationships>
</file>

<file path=ppt/slides/_rels/slide49.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11.png"/><Relationship Id="rId7" Type="http://schemas.openxmlformats.org/officeDocument/2006/relationships/image" Target="../media/image18.png"/><Relationship Id="rId2" Type="http://schemas.openxmlformats.org/officeDocument/2006/relationships/image" Target="../media/image811.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110.png"/><Relationship Id="rId4" Type="http://schemas.openxmlformats.org/officeDocument/2006/relationships/image" Target="../media/image1011.png"/></Relationships>
</file>

<file path=ppt/slides/_rels/slide50.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56.png"/><Relationship Id="rId1" Type="http://schemas.openxmlformats.org/officeDocument/2006/relationships/slideLayout" Target="../slideLayouts/slideLayout2.xml"/><Relationship Id="rId5" Type="http://schemas.openxmlformats.org/officeDocument/2006/relationships/image" Target="../media/image159.png"/><Relationship Id="rId4" Type="http://schemas.openxmlformats.org/officeDocument/2006/relationships/image" Target="../media/image158.png"/></Relationships>
</file>

<file path=ppt/slides/_rels/slide51.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png"/><Relationship Id="rId1" Type="http://schemas.openxmlformats.org/officeDocument/2006/relationships/slideLayout" Target="../slideLayouts/slideLayout2.xml"/><Relationship Id="rId4" Type="http://schemas.openxmlformats.org/officeDocument/2006/relationships/image" Target="../media/image16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image" Target="../media/image1140.png"/><Relationship Id="rId13" Type="http://schemas.openxmlformats.org/officeDocument/2006/relationships/image" Target="../media/image1190.png"/><Relationship Id="rId3" Type="http://schemas.openxmlformats.org/officeDocument/2006/relationships/image" Target="../media/image1090.png"/><Relationship Id="rId7" Type="http://schemas.openxmlformats.org/officeDocument/2006/relationships/image" Target="../media/image1130.png"/><Relationship Id="rId12" Type="http://schemas.openxmlformats.org/officeDocument/2006/relationships/image" Target="../media/image1180.png"/><Relationship Id="rId2" Type="http://schemas.openxmlformats.org/officeDocument/2006/relationships/image" Target="../media/image1012.png"/><Relationship Id="rId1" Type="http://schemas.openxmlformats.org/officeDocument/2006/relationships/slideLayout" Target="../slideLayouts/slideLayout2.xml"/><Relationship Id="rId6" Type="http://schemas.openxmlformats.org/officeDocument/2006/relationships/image" Target="../media/image1120.png"/><Relationship Id="rId11" Type="http://schemas.openxmlformats.org/officeDocument/2006/relationships/image" Target="../media/image1170.png"/><Relationship Id="rId5" Type="http://schemas.openxmlformats.org/officeDocument/2006/relationships/image" Target="../media/image1111.png"/><Relationship Id="rId15" Type="http://schemas.openxmlformats.org/officeDocument/2006/relationships/image" Target="../media/image1210.png"/><Relationship Id="rId10" Type="http://schemas.openxmlformats.org/officeDocument/2006/relationships/image" Target="../media/image1160.png"/><Relationship Id="rId4" Type="http://schemas.openxmlformats.org/officeDocument/2006/relationships/image" Target="../media/image1100.png"/><Relationship Id="rId9" Type="http://schemas.openxmlformats.org/officeDocument/2006/relationships/image" Target="../media/image1150.png"/><Relationship Id="rId14" Type="http://schemas.openxmlformats.org/officeDocument/2006/relationships/image" Target="../media/image1200.png"/></Relationships>
</file>

<file path=ppt/slides/_rels/slide54.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image" Target="../media/image16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250.png"/><Relationship Id="rId2" Type="http://schemas.openxmlformats.org/officeDocument/2006/relationships/image" Target="../media/image1240.png"/><Relationship Id="rId1" Type="http://schemas.openxmlformats.org/officeDocument/2006/relationships/slideLayout" Target="../slideLayouts/slideLayout2.xml"/><Relationship Id="rId6" Type="http://schemas.openxmlformats.org/officeDocument/2006/relationships/image" Target="../media/image1280.png"/><Relationship Id="rId5" Type="http://schemas.openxmlformats.org/officeDocument/2006/relationships/image" Target="../media/image1270.png"/><Relationship Id="rId4" Type="http://schemas.openxmlformats.org/officeDocument/2006/relationships/image" Target="../media/image1260.png"/></Relationships>
</file>

<file path=ppt/slides/_rels/slide56.xml.rels><?xml version="1.0" encoding="UTF-8" standalone="yes"?>
<Relationships xmlns="http://schemas.openxmlformats.org/package/2006/relationships"><Relationship Id="rId3" Type="http://schemas.openxmlformats.org/officeDocument/2006/relationships/image" Target="../media/image1300.png"/><Relationship Id="rId2" Type="http://schemas.openxmlformats.org/officeDocument/2006/relationships/image" Target="../media/image1290.png"/><Relationship Id="rId1" Type="http://schemas.openxmlformats.org/officeDocument/2006/relationships/slideLayout" Target="../slideLayouts/slideLayout2.xml"/><Relationship Id="rId4" Type="http://schemas.openxmlformats.org/officeDocument/2006/relationships/image" Target="../media/image165.png"/></Relationships>
</file>

<file path=ppt/slides/_rels/slide57.xml.rels><?xml version="1.0" encoding="UTF-8" standalone="yes"?>
<Relationships xmlns="http://schemas.openxmlformats.org/package/2006/relationships"><Relationship Id="rId3" Type="http://schemas.openxmlformats.org/officeDocument/2006/relationships/image" Target="../media/image1330.png"/><Relationship Id="rId7" Type="http://schemas.openxmlformats.org/officeDocument/2006/relationships/image" Target="../media/image1370.png"/><Relationship Id="rId2" Type="http://schemas.openxmlformats.org/officeDocument/2006/relationships/image" Target="../media/image1320.png"/><Relationship Id="rId1" Type="http://schemas.openxmlformats.org/officeDocument/2006/relationships/slideLayout" Target="../slideLayouts/slideLayout2.xml"/><Relationship Id="rId6" Type="http://schemas.openxmlformats.org/officeDocument/2006/relationships/image" Target="../media/image1360.png"/><Relationship Id="rId5" Type="http://schemas.openxmlformats.org/officeDocument/2006/relationships/image" Target="../media/image1350.png"/><Relationship Id="rId4" Type="http://schemas.openxmlformats.org/officeDocument/2006/relationships/image" Target="../media/image1340.png"/></Relationships>
</file>

<file path=ppt/slides/_rels/slide58.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380.png"/><Relationship Id="rId1" Type="http://schemas.openxmlformats.org/officeDocument/2006/relationships/slideLayout" Target="../slideLayouts/slideLayout2.xml"/><Relationship Id="rId4" Type="http://schemas.openxmlformats.org/officeDocument/2006/relationships/image" Target="../media/image1400.png"/></Relationships>
</file>

<file path=ppt/slides/_rels/slide59.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380.png"/><Relationship Id="rId1" Type="http://schemas.openxmlformats.org/officeDocument/2006/relationships/slideLayout" Target="../slideLayouts/slideLayout2.xml"/><Relationship Id="rId6" Type="http://schemas.openxmlformats.org/officeDocument/2006/relationships/image" Target="../media/image1430.png"/><Relationship Id="rId5" Type="http://schemas.openxmlformats.org/officeDocument/2006/relationships/image" Target="../media/image1420.png"/><Relationship Id="rId4" Type="http://schemas.openxmlformats.org/officeDocument/2006/relationships/image" Target="../media/image1412.png"/></Relationships>
</file>

<file path=ppt/slides/_rels/slide6.xml.rels><?xml version="1.0" encoding="UTF-8" standalone="yes"?>
<Relationships xmlns="http://schemas.openxmlformats.org/package/2006/relationships"><Relationship Id="rId2" Type="http://schemas.openxmlformats.org/officeDocument/2006/relationships/image" Target="../media/image141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1490.png"/><Relationship Id="rId3" Type="http://schemas.openxmlformats.org/officeDocument/2006/relationships/image" Target="../media/image1440.png"/><Relationship Id="rId7" Type="http://schemas.openxmlformats.org/officeDocument/2006/relationships/image" Target="../media/image167.png"/><Relationship Id="rId2" Type="http://schemas.openxmlformats.org/officeDocument/2006/relationships/image" Target="../media/image1380.png"/><Relationship Id="rId1" Type="http://schemas.openxmlformats.org/officeDocument/2006/relationships/slideLayout" Target="../slideLayouts/slideLayout2.xml"/><Relationship Id="rId6" Type="http://schemas.openxmlformats.org/officeDocument/2006/relationships/image" Target="../media/image1470.png"/><Relationship Id="rId5" Type="http://schemas.openxmlformats.org/officeDocument/2006/relationships/image" Target="../media/image1460.png"/><Relationship Id="rId4" Type="http://schemas.openxmlformats.org/officeDocument/2006/relationships/image" Target="../media/image1450.png"/></Relationships>
</file>

<file path=ppt/slides/_rels/slide61.xml.rels><?xml version="1.0" encoding="UTF-8" standalone="yes"?>
<Relationships xmlns="http://schemas.openxmlformats.org/package/2006/relationships"><Relationship Id="rId3" Type="http://schemas.openxmlformats.org/officeDocument/2006/relationships/image" Target="../media/image980.png"/><Relationship Id="rId7" Type="http://schemas.openxmlformats.org/officeDocument/2006/relationships/image" Target="../media/image1020.png"/><Relationship Id="rId2" Type="http://schemas.openxmlformats.org/officeDocument/2006/relationships/image" Target="../media/image970.png"/><Relationship Id="rId1" Type="http://schemas.openxmlformats.org/officeDocument/2006/relationships/slideLayout" Target="../slideLayouts/slideLayout2.xml"/><Relationship Id="rId6" Type="http://schemas.openxmlformats.org/officeDocument/2006/relationships/image" Target="../media/image1010.png"/><Relationship Id="rId5" Type="http://schemas.openxmlformats.org/officeDocument/2006/relationships/image" Target="../media/image1000.png"/><Relationship Id="rId4" Type="http://schemas.openxmlformats.org/officeDocument/2006/relationships/image" Target="../media/image100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030.png"/><Relationship Id="rId2" Type="http://schemas.openxmlformats.org/officeDocument/2006/relationships/image" Target="../media/image540.png"/><Relationship Id="rId1" Type="http://schemas.openxmlformats.org/officeDocument/2006/relationships/slideLayout" Target="../slideLayouts/slideLayout2.xml"/><Relationship Id="rId5" Type="http://schemas.openxmlformats.org/officeDocument/2006/relationships/image" Target="../media/image570.png"/><Relationship Id="rId4" Type="http://schemas.openxmlformats.org/officeDocument/2006/relationships/image" Target="../media/image560.png"/></Relationships>
</file>

<file path=ppt/slides/_rels/slide64.xml.rels><?xml version="1.0" encoding="UTF-8" standalone="yes"?>
<Relationships xmlns="http://schemas.openxmlformats.org/package/2006/relationships"><Relationship Id="rId3" Type="http://schemas.openxmlformats.org/officeDocument/2006/relationships/image" Target="../media/image600.png"/><Relationship Id="rId2" Type="http://schemas.openxmlformats.org/officeDocument/2006/relationships/image" Target="../media/image590.png"/><Relationship Id="rId1" Type="http://schemas.openxmlformats.org/officeDocument/2006/relationships/slideLayout" Target="../slideLayouts/slideLayout2.xml"/><Relationship Id="rId5" Type="http://schemas.openxmlformats.org/officeDocument/2006/relationships/image" Target="../media/image620.png"/><Relationship Id="rId4" Type="http://schemas.openxmlformats.org/officeDocument/2006/relationships/image" Target="../media/image610.png"/></Relationships>
</file>

<file path=ppt/slides/_rels/slide65.xml.rels><?xml version="1.0" encoding="UTF-8" standalone="yes"?>
<Relationships xmlns="http://schemas.openxmlformats.org/package/2006/relationships"><Relationship Id="rId3" Type="http://schemas.openxmlformats.org/officeDocument/2006/relationships/image" Target="../media/image1040.png"/><Relationship Id="rId2" Type="http://schemas.openxmlformats.org/officeDocument/2006/relationships/image" Target="../media/image630.png"/><Relationship Id="rId1" Type="http://schemas.openxmlformats.org/officeDocument/2006/relationships/slideLayout" Target="../slideLayouts/slideLayout2.xml"/><Relationship Id="rId6" Type="http://schemas.openxmlformats.org/officeDocument/2006/relationships/image" Target="../media/image1070.png"/><Relationship Id="rId5" Type="http://schemas.openxmlformats.org/officeDocument/2006/relationships/image" Target="../media/image1060.png"/><Relationship Id="rId4" Type="http://schemas.openxmlformats.org/officeDocument/2006/relationships/image" Target="../media/image1050.png"/></Relationships>
</file>

<file path=ppt/slides/_rels/slide66.xml.rels><?xml version="1.0" encoding="UTF-8" standalone="yes"?>
<Relationships xmlns="http://schemas.openxmlformats.org/package/2006/relationships"><Relationship Id="rId3" Type="http://schemas.openxmlformats.org/officeDocument/2006/relationships/image" Target="../media/image690.png"/><Relationship Id="rId7" Type="http://schemas.openxmlformats.org/officeDocument/2006/relationships/image" Target="../media/image730.png"/><Relationship Id="rId2" Type="http://schemas.openxmlformats.org/officeDocument/2006/relationships/image" Target="../media/image680.png"/><Relationship Id="rId1" Type="http://schemas.openxmlformats.org/officeDocument/2006/relationships/slideLayout" Target="../slideLayouts/slideLayout2.xml"/><Relationship Id="rId6" Type="http://schemas.openxmlformats.org/officeDocument/2006/relationships/image" Target="../media/image720.png"/><Relationship Id="rId5" Type="http://schemas.openxmlformats.org/officeDocument/2006/relationships/image" Target="../media/image710.png"/><Relationship Id="rId4" Type="http://schemas.openxmlformats.org/officeDocument/2006/relationships/image" Target="../media/image700.png"/></Relationships>
</file>

<file path=ppt/slides/_rels/slide67.xml.rels><?xml version="1.0" encoding="UTF-8" standalone="yes"?>
<Relationships xmlns="http://schemas.openxmlformats.org/package/2006/relationships"><Relationship Id="rId8" Type="http://schemas.openxmlformats.org/officeDocument/2006/relationships/image" Target="../media/image170.emf"/><Relationship Id="rId3" Type="http://schemas.openxmlformats.org/officeDocument/2006/relationships/image" Target="../media/image750.png"/><Relationship Id="rId7" Type="http://schemas.openxmlformats.org/officeDocument/2006/relationships/image" Target="../media/image169.emf"/><Relationship Id="rId2" Type="http://schemas.openxmlformats.org/officeDocument/2006/relationships/image" Target="../media/image740.png"/><Relationship Id="rId1" Type="http://schemas.openxmlformats.org/officeDocument/2006/relationships/slideLayout" Target="../slideLayouts/slideLayout2.xml"/><Relationship Id="rId6" Type="http://schemas.openxmlformats.org/officeDocument/2006/relationships/image" Target="../media/image168.emf"/><Relationship Id="rId5" Type="http://schemas.openxmlformats.org/officeDocument/2006/relationships/image" Target="../media/image500.png"/><Relationship Id="rId4" Type="http://schemas.openxmlformats.org/officeDocument/2006/relationships/image" Target="../media/image76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11.png"/><Relationship Id="rId2" Type="http://schemas.openxmlformats.org/officeDocument/2006/relationships/image" Target="../media/image41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712.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910.png"/><Relationship Id="rId2" Type="http://schemas.openxmlformats.org/officeDocument/2006/relationships/image" Target="../media/image810.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306255" y="3951841"/>
            <a:ext cx="7445043" cy="1787777"/>
          </a:xfrm>
        </p:spPr>
        <p:txBody>
          <a:bodyPr>
            <a:noAutofit/>
          </a:bodyPr>
          <a:lstStyle/>
          <a:p>
            <a:r>
              <a:rPr lang="en-US" dirty="0"/>
              <a:t>Mini Lecture Course: Accelerator Design for a Multi-TeV Muon Collider</a:t>
            </a:r>
          </a:p>
          <a:p>
            <a:r>
              <a:rPr lang="en-US" sz="2800" i="1" dirty="0"/>
              <a:t>Lecture 2: Phase stability</a:t>
            </a:r>
          </a:p>
        </p:txBody>
      </p:sp>
      <p:sp>
        <p:nvSpPr>
          <p:cNvPr id="2" name="Text Placeholder 1"/>
          <p:cNvSpPr>
            <a:spLocks noGrp="1"/>
          </p:cNvSpPr>
          <p:nvPr>
            <p:ph type="body" sz="quarter" idx="10"/>
          </p:nvPr>
        </p:nvSpPr>
        <p:spPr>
          <a:xfrm>
            <a:off x="306256" y="5627077"/>
            <a:ext cx="8211613" cy="845948"/>
          </a:xfrm>
        </p:spPr>
        <p:txBody>
          <a:bodyPr/>
          <a:lstStyle/>
          <a:p>
            <a:r>
              <a:rPr lang="en-US" dirty="0"/>
              <a:t>Katsuya Yonehara</a:t>
            </a:r>
          </a:p>
          <a:p>
            <a:r>
              <a:rPr lang="en-US" dirty="0"/>
              <a:t>4/28/2025</a:t>
            </a:r>
          </a:p>
          <a:p>
            <a:endParaRPr lang="en-US" dirty="0"/>
          </a:p>
        </p:txBody>
      </p:sp>
    </p:spTree>
    <p:extLst>
      <p:ext uri="{BB962C8B-B14F-4D97-AF65-F5344CB8AC3E}">
        <p14:creationId xmlns:p14="http://schemas.microsoft.com/office/powerpoint/2010/main" val="1989597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701BB1-A082-71B5-030C-509CE3B209EB}"/>
              </a:ext>
            </a:extLst>
          </p:cNvPr>
          <p:cNvSpPr>
            <a:spLocks noGrp="1"/>
          </p:cNvSpPr>
          <p:nvPr>
            <p:ph type="title"/>
          </p:nvPr>
        </p:nvSpPr>
        <p:spPr/>
        <p:txBody>
          <a:bodyPr/>
          <a:lstStyle/>
          <a:p>
            <a:r>
              <a:rPr lang="en-US" dirty="0"/>
              <a:t>Emittance evolution (Transverse)</a:t>
            </a:r>
          </a:p>
        </p:txBody>
      </p:sp>
      <p:sp>
        <p:nvSpPr>
          <p:cNvPr id="4" name="Date Placeholder 3">
            <a:extLst>
              <a:ext uri="{FF2B5EF4-FFF2-40B4-BE49-F238E27FC236}">
                <a16:creationId xmlns:a16="http://schemas.microsoft.com/office/drawing/2014/main" id="{481F8E73-8354-505A-A7B0-BE2C1F3AB733}"/>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E3D35C83-C250-D84A-840B-A8BD082E0B85}"/>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C0C11624-314A-D2BA-B74E-755E0FF10217}"/>
              </a:ext>
            </a:extLst>
          </p:cNvPr>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82C59B33-580A-7ED5-12F5-1FB31846226C}"/>
                  </a:ext>
                </a:extLst>
              </p:cNvPr>
              <p:cNvSpPr txBox="1"/>
              <p:nvPr/>
            </p:nvSpPr>
            <p:spPr>
              <a:xfrm>
                <a:off x="1074510" y="985064"/>
                <a:ext cx="4319526" cy="9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𝛽𝛾</m:t>
                      </m:r>
                      <m:f>
                        <m:fPr>
                          <m:ctrlPr>
                            <a:rPr lang="en-US"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𝑥</m:t>
                              </m:r>
                            </m:sub>
                          </m:sSub>
                        </m:num>
                        <m:den>
                          <m:r>
                            <a:rPr lang="en-US" i="1">
                              <a:latin typeface="Cambria Math" panose="02040503050406030204" pitchFamily="18" charset="0"/>
                            </a:rPr>
                            <m:t>𝑑𝑠</m:t>
                          </m:r>
                        </m:den>
                      </m:f>
                      <m:r>
                        <a:rPr lang="en-US" smtClean="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𝛽𝛾</m:t>
                          </m:r>
                        </m:num>
                        <m:den>
                          <m:r>
                            <a:rPr lang="en-US" i="0">
                              <a:latin typeface="Cambria Math" panose="02040503050406030204" pitchFamily="18" charset="0"/>
                            </a:rPr>
                            <m:t>2</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𝑥</m:t>
                              </m:r>
                            </m:sub>
                          </m:sSub>
                        </m:den>
                      </m:f>
                      <m:r>
                        <a:rPr lang="en-US" i="0">
                          <a:latin typeface="Cambria Math" panose="02040503050406030204" pitchFamily="18" charset="0"/>
                        </a:rPr>
                        <m:t>∙</m:t>
                      </m:r>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𝑥</m:t>
                          </m:r>
                        </m:sub>
                        <m:sup>
                          <m:r>
                            <a:rPr lang="en-US" i="0">
                              <a:latin typeface="Cambria Math" panose="02040503050406030204" pitchFamily="18" charset="0"/>
                            </a:rPr>
                            <m:t>2</m:t>
                          </m:r>
                        </m:sup>
                      </m:sSubSup>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m:t>
                          </m:r>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𝜎</m:t>
                              </m:r>
                            </m:e>
                            <m:sub>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𝑥</m:t>
                                  </m:r>
                                </m:e>
                                <m:sup>
                                  <m:r>
                                    <a:rPr lang="en-US" i="0">
                                      <a:latin typeface="Cambria Math" panose="02040503050406030204" pitchFamily="18" charset="0"/>
                                    </a:rPr>
                                    <m:t>′</m:t>
                                  </m:r>
                                </m:sup>
                              </m:sSup>
                            </m:sub>
                            <m:sup>
                              <m:r>
                                <a:rPr lang="en-US" i="0">
                                  <a:latin typeface="Cambria Math" panose="02040503050406030204" pitchFamily="18" charset="0"/>
                                </a:rPr>
                                <m:t>2</m:t>
                              </m:r>
                            </m:sup>
                          </m:sSubSup>
                        </m:num>
                        <m:den>
                          <m:r>
                            <a:rPr lang="en-US" i="1">
                              <a:latin typeface="Cambria Math" panose="02040503050406030204" pitchFamily="18" charset="0"/>
                            </a:rPr>
                            <m:t>𝑑𝑠</m:t>
                          </m:r>
                        </m:den>
                      </m:f>
                    </m:oMath>
                  </m:oMathPara>
                </a14:m>
                <a:endParaRPr lang="en-US" dirty="0"/>
              </a:p>
            </p:txBody>
          </p:sp>
        </mc:Choice>
        <mc:Fallback>
          <p:sp>
            <p:nvSpPr>
              <p:cNvPr id="8" name="TextBox 7">
                <a:extLst>
                  <a:ext uri="{FF2B5EF4-FFF2-40B4-BE49-F238E27FC236}">
                    <a16:creationId xmlns:a16="http://schemas.microsoft.com/office/drawing/2014/main" id="{82C59B33-580A-7ED5-12F5-1FB31846226C}"/>
                  </a:ext>
                </a:extLst>
              </p:cNvPr>
              <p:cNvSpPr txBox="1">
                <a:spLocks noRot="1" noChangeAspect="1" noMove="1" noResize="1" noEditPoints="1" noAdjustHandles="1" noChangeArrowheads="1" noChangeShapeType="1" noTextEdit="1"/>
              </p:cNvSpPr>
              <p:nvPr/>
            </p:nvSpPr>
            <p:spPr>
              <a:xfrm>
                <a:off x="1074510" y="985064"/>
                <a:ext cx="4319526" cy="961610"/>
              </a:xfrm>
              <a:prstGeom prst="rect">
                <a:avLst/>
              </a:prstGeom>
              <a:blipFill>
                <a:blip r:embed="rId2"/>
                <a:stretch>
                  <a:fillRect/>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BF510A93-D2E4-E2D6-3CA1-16B3EFAF1D48}"/>
              </a:ext>
            </a:extLst>
          </p:cNvPr>
          <p:cNvSpPr txBox="1"/>
          <p:nvPr/>
        </p:nvSpPr>
        <p:spPr>
          <a:xfrm>
            <a:off x="1074511" y="2096086"/>
            <a:ext cx="5124801" cy="461665"/>
          </a:xfrm>
          <a:prstGeom prst="rect">
            <a:avLst/>
          </a:prstGeom>
          <a:noFill/>
        </p:spPr>
        <p:txBody>
          <a:bodyPr wrap="none" rtlCol="0">
            <a:spAutoFit/>
          </a:bodyPr>
          <a:lstStyle/>
          <a:p>
            <a:r>
              <a:rPr lang="en-US" dirty="0"/>
              <a:t>We involve multiple scattering process, </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5025142-8B4C-9FD9-0F27-57AE81C05FDF}"/>
                  </a:ext>
                </a:extLst>
              </p:cNvPr>
              <p:cNvSpPr txBox="1"/>
              <p:nvPr/>
            </p:nvSpPr>
            <p:spPr>
              <a:xfrm>
                <a:off x="1208155" y="2601915"/>
                <a:ext cx="5124802" cy="92781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𝛽𝛾</m:t>
                          </m:r>
                        </m:num>
                        <m:den>
                          <m:r>
                            <a:rPr lang="en-US">
                              <a:latin typeface="Cambria Math" panose="02040503050406030204" pitchFamily="18" charset="0"/>
                            </a:rPr>
                            <m:t>2</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𝑥</m:t>
                              </m:r>
                            </m:sub>
                          </m:sSub>
                        </m:den>
                      </m:f>
                      <m:r>
                        <a:rPr lang="en-US">
                          <a:latin typeface="Cambria Math" panose="02040503050406030204" pitchFamily="18" charset="0"/>
                        </a:rPr>
                        <m:t>∙</m:t>
                      </m:r>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𝑥</m:t>
                          </m:r>
                        </m:sub>
                        <m:sup>
                          <m:r>
                            <a:rPr lang="en-US">
                              <a:latin typeface="Cambria Math" panose="02040503050406030204" pitchFamily="18" charset="0"/>
                            </a:rPr>
                            <m:t>2</m:t>
                          </m:r>
                        </m:sup>
                      </m:sSubSup>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m:t>
                          </m:r>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𝜎</m:t>
                              </m:r>
                            </m:e>
                            <m:sub>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𝑥</m:t>
                                  </m:r>
                                </m:e>
                                <m:sup>
                                  <m:r>
                                    <a:rPr lang="en-US">
                                      <a:latin typeface="Cambria Math" panose="02040503050406030204" pitchFamily="18" charset="0"/>
                                    </a:rPr>
                                    <m:t>′</m:t>
                                  </m:r>
                                </m:sup>
                              </m:sSup>
                            </m:sub>
                            <m:sup>
                              <m:r>
                                <a:rPr lang="en-US">
                                  <a:latin typeface="Cambria Math" panose="02040503050406030204" pitchFamily="18" charset="0"/>
                                </a:rPr>
                                <m:t>2</m:t>
                              </m:r>
                            </m:sup>
                          </m:sSubSup>
                        </m:num>
                        <m:den>
                          <m:r>
                            <a:rPr lang="en-US" i="1">
                              <a:latin typeface="Cambria Math" panose="02040503050406030204" pitchFamily="18" charset="0"/>
                            </a:rPr>
                            <m:t>𝑑𝑠</m:t>
                          </m:r>
                        </m:den>
                      </m:f>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𝛽𝛾</m:t>
                          </m:r>
                        </m:num>
                        <m:den>
                          <m:r>
                            <a:rPr lang="en-US" i="0">
                              <a:latin typeface="Cambria Math" panose="02040503050406030204" pitchFamily="18" charset="0"/>
                            </a:rPr>
                            <m:t>2</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𝑥</m:t>
                              </m:r>
                            </m:sub>
                          </m:sSub>
                        </m:den>
                      </m:f>
                      <m:r>
                        <a:rPr lang="en-US" i="0">
                          <a:latin typeface="Cambria Math" panose="02040503050406030204" pitchFamily="18" charset="0"/>
                        </a:rPr>
                        <m:t>∙</m:t>
                      </m:r>
                      <m:sSub>
                        <m:sSubPr>
                          <m:ctrlPr>
                            <a:rPr lang="en-US" i="1" smtClean="0">
                              <a:solidFill>
                                <a:srgbClr val="836967"/>
                              </a:solidFill>
                              <a:latin typeface="Cambria Math" panose="02040503050406030204" pitchFamily="18" charset="0"/>
                            </a:rPr>
                          </m:ctrlPr>
                        </m:sSubPr>
                        <m:e>
                          <m:acc>
                            <m:accPr>
                              <m:chr m:val="̂"/>
                              <m:ctrlPr>
                                <a:rPr lang="en-US" i="1" smtClean="0">
                                  <a:solidFill>
                                    <a:schemeClr val="tx2"/>
                                  </a:solidFill>
                                  <a:latin typeface="Cambria Math" panose="02040503050406030204" pitchFamily="18" charset="0"/>
                                </a:rPr>
                              </m:ctrlPr>
                            </m:accPr>
                            <m:e>
                              <m:r>
                                <a:rPr lang="en-US" i="1" smtClean="0">
                                  <a:solidFill>
                                    <a:schemeClr val="tx2"/>
                                  </a:solidFill>
                                  <a:latin typeface="Cambria Math" panose="02040503050406030204" pitchFamily="18" charset="0"/>
                                  <a:ea typeface="Cambria Math" panose="02040503050406030204" pitchFamily="18" charset="0"/>
                                </a:rPr>
                                <m:t>𝛽</m:t>
                              </m:r>
                            </m:e>
                          </m:acc>
                        </m:e>
                        <m:sub>
                          <m:r>
                            <a:rPr lang="en-US" i="1">
                              <a:latin typeface="Cambria Math" panose="02040503050406030204" pitchFamily="18" charset="0"/>
                            </a:rPr>
                            <m:t>𝑥</m:t>
                          </m:r>
                        </m:sub>
                      </m:sSub>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𝑥</m:t>
                          </m:r>
                        </m:sub>
                      </m:sSub>
                      <m:r>
                        <a:rPr lang="en-US" i="0">
                          <a:latin typeface="Cambria Math" panose="02040503050406030204" pitchFamily="18" charset="0"/>
                        </a:rPr>
                        <m:t>∙</m:t>
                      </m:r>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𝜃</m:t>
                          </m:r>
                        </m:sub>
                        <m:sup>
                          <m:r>
                            <a:rPr lang="en-US" i="0">
                              <a:latin typeface="Cambria Math" panose="02040503050406030204" pitchFamily="18" charset="0"/>
                            </a:rPr>
                            <m:t>2</m:t>
                          </m:r>
                        </m:sup>
                      </m:sSubSup>
                      <m:r>
                        <a:rPr lang="en-US" i="0">
                          <a:latin typeface="Cambria Math" panose="02040503050406030204" pitchFamily="18" charset="0"/>
                        </a:rPr>
                        <m:t>.</m:t>
                      </m:r>
                    </m:oMath>
                  </m:oMathPara>
                </a14:m>
                <a:endParaRPr lang="en-US" dirty="0"/>
              </a:p>
            </p:txBody>
          </p:sp>
        </mc:Choice>
        <mc:Fallback xmlns="">
          <p:sp>
            <p:nvSpPr>
              <p:cNvPr id="11" name="TextBox 10">
                <a:extLst>
                  <a:ext uri="{FF2B5EF4-FFF2-40B4-BE49-F238E27FC236}">
                    <a16:creationId xmlns:a16="http://schemas.microsoft.com/office/drawing/2014/main" id="{55025142-8B4C-9FD9-0F27-57AE81C05FDF}"/>
                  </a:ext>
                </a:extLst>
              </p:cNvPr>
              <p:cNvSpPr txBox="1">
                <a:spLocks noRot="1" noChangeAspect="1" noMove="1" noResize="1" noEditPoints="1" noAdjustHandles="1" noChangeArrowheads="1" noChangeShapeType="1" noTextEdit="1"/>
              </p:cNvSpPr>
              <p:nvPr/>
            </p:nvSpPr>
            <p:spPr>
              <a:xfrm>
                <a:off x="1208155" y="2601915"/>
                <a:ext cx="5124802" cy="927818"/>
              </a:xfrm>
              <a:prstGeom prst="rect">
                <a:avLst/>
              </a:prstGeom>
              <a:blipFill>
                <a:blip r:embed="rId3"/>
                <a:stretch>
                  <a:fillRect b="-13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8D131C2-A504-745A-5301-0814636D721C}"/>
                  </a:ext>
                </a:extLst>
              </p:cNvPr>
              <p:cNvSpPr txBox="1"/>
              <p:nvPr/>
            </p:nvSpPr>
            <p:spPr>
              <a:xfrm>
                <a:off x="949569" y="3502211"/>
                <a:ext cx="4572000" cy="9214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US" i="1" smtClean="0">
                              <a:solidFill>
                                <a:srgbClr val="836967"/>
                              </a:solidFill>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𝜃</m:t>
                          </m:r>
                        </m:sub>
                        <m:sup>
                          <m:r>
                            <a:rPr lang="en-US" i="0">
                              <a:latin typeface="Cambria Math" panose="02040503050406030204" pitchFamily="18" charset="0"/>
                            </a:rPr>
                            <m:t>2</m:t>
                          </m:r>
                        </m:sup>
                      </m:sSubSup>
                      <m:r>
                        <a:rPr lang="en-US" i="0">
                          <a:latin typeface="Cambria Math" panose="02040503050406030204" pitchFamily="18" charset="0"/>
                        </a:rPr>
                        <m:t>~</m:t>
                      </m:r>
                      <m:sSup>
                        <m:sSupPr>
                          <m:ctrlPr>
                            <a:rPr lang="en-US" i="1">
                              <a:solidFill>
                                <a:srgbClr val="836967"/>
                              </a:solidFill>
                              <a:latin typeface="Cambria Math" panose="02040503050406030204" pitchFamily="18" charset="0"/>
                            </a:rPr>
                          </m:ctrlPr>
                        </m:sSupPr>
                        <m:e>
                          <m:d>
                            <m:dPr>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0">
                                      <a:latin typeface="Cambria Math" panose="02040503050406030204" pitchFamily="18" charset="0"/>
                                    </a:rPr>
                                    <m:t>13.8 </m:t>
                                  </m:r>
                                  <m:r>
                                    <a:rPr lang="en-US" i="1">
                                      <a:latin typeface="Cambria Math" panose="02040503050406030204" pitchFamily="18" charset="0"/>
                                    </a:rPr>
                                    <m:t>𝑀𝑒𝑉</m:t>
                                  </m:r>
                                </m:num>
                                <m:den>
                                  <m:r>
                                    <a:rPr lang="en-US" i="1">
                                      <a:latin typeface="Cambria Math" panose="02040503050406030204" pitchFamily="18" charset="0"/>
                                    </a:rPr>
                                    <m:t>𝛽</m:t>
                                  </m:r>
                                  <m:r>
                                    <a:rPr lang="en-US" i="1">
                                      <a:latin typeface="Cambria Math" panose="02040503050406030204" pitchFamily="18" charset="0"/>
                                    </a:rPr>
                                    <m:t>𝑐𝑝</m:t>
                                  </m:r>
                                </m:den>
                              </m:f>
                            </m:e>
                          </m:d>
                        </m:e>
                        <m:sup>
                          <m:r>
                            <a:rPr lang="en-US" i="0">
                              <a:latin typeface="Cambria Math" panose="02040503050406030204" pitchFamily="18" charset="0"/>
                            </a:rPr>
                            <m:t>2</m:t>
                          </m:r>
                        </m:sup>
                      </m:sSup>
                      <m:f>
                        <m:fPr>
                          <m:ctrlPr>
                            <a:rPr lang="en-US" i="1">
                              <a:solidFill>
                                <a:srgbClr val="836967"/>
                              </a:solidFill>
                              <a:latin typeface="Cambria Math" panose="02040503050406030204" pitchFamily="18" charset="0"/>
                            </a:rPr>
                          </m:ctrlPr>
                        </m:fPr>
                        <m:num>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𝑧</m:t>
                              </m:r>
                            </m:e>
                            <m:sup>
                              <m:r>
                                <a:rPr lang="en-US" i="0">
                                  <a:latin typeface="Cambria Math" panose="02040503050406030204" pitchFamily="18" charset="0"/>
                                </a:rPr>
                                <m:t>2</m:t>
                              </m:r>
                            </m:sup>
                          </m:sSup>
                        </m:num>
                        <m:den>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𝑅</m:t>
                              </m:r>
                            </m:sub>
                          </m:sSub>
                        </m:den>
                      </m:f>
                      <m:r>
                        <a:rPr lang="en-US" i="0">
                          <a:latin typeface="Cambria Math" panose="02040503050406030204" pitchFamily="18" charset="0"/>
                        </a:rPr>
                        <m:t>.</m:t>
                      </m:r>
                    </m:oMath>
                  </m:oMathPara>
                </a14:m>
                <a:endParaRPr lang="en-US" dirty="0"/>
              </a:p>
            </p:txBody>
          </p:sp>
        </mc:Choice>
        <mc:Fallback xmlns="">
          <p:sp>
            <p:nvSpPr>
              <p:cNvPr id="13" name="TextBox 12">
                <a:extLst>
                  <a:ext uri="{FF2B5EF4-FFF2-40B4-BE49-F238E27FC236}">
                    <a16:creationId xmlns:a16="http://schemas.microsoft.com/office/drawing/2014/main" id="{98D131C2-A504-745A-5301-0814636D721C}"/>
                  </a:ext>
                </a:extLst>
              </p:cNvPr>
              <p:cNvSpPr txBox="1">
                <a:spLocks noRot="1" noChangeAspect="1" noMove="1" noResize="1" noEditPoints="1" noAdjustHandles="1" noChangeArrowheads="1" noChangeShapeType="1" noTextEdit="1"/>
              </p:cNvSpPr>
              <p:nvPr/>
            </p:nvSpPr>
            <p:spPr>
              <a:xfrm>
                <a:off x="949569" y="3502211"/>
                <a:ext cx="4572000" cy="921406"/>
              </a:xfrm>
              <a:prstGeom prst="rect">
                <a:avLst/>
              </a:prstGeom>
              <a:blipFill>
                <a:blip r:embed="rId4"/>
                <a:stretch>
                  <a:fillRect b="-95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39D2F156-63A0-87C7-D49C-59E6AEE08292}"/>
                  </a:ext>
                </a:extLst>
              </p:cNvPr>
              <p:cNvSpPr txBox="1"/>
              <p:nvPr/>
            </p:nvSpPr>
            <p:spPr>
              <a:xfrm>
                <a:off x="1074511" y="5227398"/>
                <a:ext cx="6381366" cy="9215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𝛽𝛾</m:t>
                      </m:r>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𝑥</m:t>
                              </m:r>
                            </m:sub>
                          </m:sSub>
                        </m:num>
                        <m:den>
                          <m:r>
                            <a:rPr lang="en-US" i="1">
                              <a:latin typeface="Cambria Math" panose="02040503050406030204" pitchFamily="18" charset="0"/>
                            </a:rPr>
                            <m:t>𝑑𝑠</m:t>
                          </m:r>
                        </m:den>
                      </m:f>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𝛽𝛾</m:t>
                          </m:r>
                        </m:num>
                        <m:den>
                          <m:r>
                            <a:rPr lang="en-US" i="0">
                              <a:latin typeface="Cambria Math" panose="02040503050406030204" pitchFamily="18" charset="0"/>
                            </a:rPr>
                            <m:t>2</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𝑥</m:t>
                              </m:r>
                            </m:sub>
                          </m:sSub>
                        </m:den>
                      </m:f>
                      <m:r>
                        <a:rPr lang="en-US" i="0">
                          <a:latin typeface="Cambria Math" panose="02040503050406030204" pitchFamily="18" charset="0"/>
                        </a:rPr>
                        <m:t>∙</m:t>
                      </m:r>
                      <m:sSub>
                        <m:sSubPr>
                          <m:ctrlPr>
                            <a:rPr lang="en-US" i="1" smtClean="0">
                              <a:solidFill>
                                <a:srgbClr val="836967"/>
                              </a:solidFill>
                              <a:latin typeface="Cambria Math" panose="02040503050406030204" pitchFamily="18" charset="0"/>
                            </a:rPr>
                          </m:ctrlPr>
                        </m:sSubPr>
                        <m:e>
                          <m:acc>
                            <m:accPr>
                              <m:chr m:val="̂"/>
                              <m:ctrlPr>
                                <a:rPr lang="en-US" i="1" smtClean="0">
                                  <a:solidFill>
                                    <a:schemeClr val="tx2"/>
                                  </a:solidFill>
                                  <a:latin typeface="Cambria Math" panose="02040503050406030204" pitchFamily="18" charset="0"/>
                                </a:rPr>
                              </m:ctrlPr>
                            </m:accPr>
                            <m:e>
                              <m:r>
                                <a:rPr lang="en-US" i="1" smtClean="0">
                                  <a:solidFill>
                                    <a:schemeClr val="tx2"/>
                                  </a:solidFill>
                                  <a:latin typeface="Cambria Math" panose="02040503050406030204" pitchFamily="18" charset="0"/>
                                  <a:ea typeface="Cambria Math" panose="02040503050406030204" pitchFamily="18" charset="0"/>
                                </a:rPr>
                                <m:t>𝛽</m:t>
                              </m:r>
                            </m:e>
                          </m:acc>
                        </m:e>
                        <m:sub>
                          <m:r>
                            <a:rPr lang="en-US" i="1">
                              <a:latin typeface="Cambria Math" panose="02040503050406030204" pitchFamily="18" charset="0"/>
                            </a:rPr>
                            <m:t>𝑥</m:t>
                          </m:r>
                        </m:sub>
                      </m:sSub>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𝑥</m:t>
                          </m:r>
                        </m:sub>
                      </m:sSub>
                      <m:r>
                        <a:rPr lang="en-US" i="1" smtClean="0">
                          <a:latin typeface="Cambria Math" panose="02040503050406030204" pitchFamily="18" charset="0"/>
                          <a:ea typeface="Cambria Math" panose="02040503050406030204" pitchFamily="18" charset="0"/>
                        </a:rPr>
                        <m:t>∙</m:t>
                      </m:r>
                      <m:sSup>
                        <m:sSupPr>
                          <m:ctrlPr>
                            <a:rPr lang="en-US" i="1">
                              <a:solidFill>
                                <a:srgbClr val="836967"/>
                              </a:solidFill>
                              <a:latin typeface="Cambria Math" panose="02040503050406030204" pitchFamily="18" charset="0"/>
                            </a:rPr>
                          </m:ctrlPr>
                        </m:sSupPr>
                        <m:e>
                          <m:d>
                            <m:dPr>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a:latin typeface="Cambria Math" panose="02040503050406030204" pitchFamily="18" charset="0"/>
                                    </a:rPr>
                                    <m:t>13.8 </m:t>
                                  </m:r>
                                  <m:r>
                                    <a:rPr lang="en-US" i="1">
                                      <a:latin typeface="Cambria Math" panose="02040503050406030204" pitchFamily="18" charset="0"/>
                                    </a:rPr>
                                    <m:t>𝑀𝑒𝑉</m:t>
                                  </m:r>
                                </m:num>
                                <m:den>
                                  <m:r>
                                    <a:rPr lang="en-US" i="1">
                                      <a:latin typeface="Cambria Math" panose="02040503050406030204" pitchFamily="18" charset="0"/>
                                    </a:rPr>
                                    <m:t>𝛽</m:t>
                                  </m:r>
                                  <m:r>
                                    <a:rPr lang="en-US" i="1">
                                      <a:latin typeface="Cambria Math" panose="02040503050406030204" pitchFamily="18" charset="0"/>
                                    </a:rPr>
                                    <m:t>𝑐𝑝</m:t>
                                  </m:r>
                                </m:den>
                              </m:f>
                            </m:e>
                          </m:d>
                        </m:e>
                        <m:sup>
                          <m:r>
                            <a:rPr lang="en-US">
                              <a:latin typeface="Cambria Math" panose="02040503050406030204" pitchFamily="18" charset="0"/>
                            </a:rPr>
                            <m:t>2</m:t>
                          </m:r>
                        </m:sup>
                      </m:sSup>
                      <m:f>
                        <m:fPr>
                          <m:ctrlPr>
                            <a:rPr lang="en-US" i="1">
                              <a:solidFill>
                                <a:srgbClr val="836967"/>
                              </a:solidFill>
                              <a:latin typeface="Cambria Math" panose="02040503050406030204" pitchFamily="18" charset="0"/>
                            </a:rPr>
                          </m:ctrlPr>
                        </m:fPr>
                        <m:num>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𝑧</m:t>
                              </m:r>
                            </m:e>
                            <m:sup>
                              <m:r>
                                <a:rPr lang="en-US">
                                  <a:latin typeface="Cambria Math" panose="02040503050406030204" pitchFamily="18" charset="0"/>
                                </a:rPr>
                                <m:t>2</m:t>
                              </m:r>
                            </m:sup>
                          </m:sSup>
                        </m:num>
                        <m:den>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𝑅</m:t>
                              </m:r>
                            </m:sub>
                          </m:sSub>
                        </m:den>
                      </m:f>
                      <m:r>
                        <a:rPr lang="en-US">
                          <a:latin typeface="Cambria Math" panose="02040503050406030204" pitchFamily="18" charset="0"/>
                        </a:rPr>
                        <m:t>.</m:t>
                      </m:r>
                    </m:oMath>
                  </m:oMathPara>
                </a14:m>
                <a:endParaRPr lang="en-US" dirty="0"/>
              </a:p>
            </p:txBody>
          </p:sp>
        </mc:Choice>
        <mc:Fallback xmlns="">
          <p:sp>
            <p:nvSpPr>
              <p:cNvPr id="15" name="TextBox 14">
                <a:extLst>
                  <a:ext uri="{FF2B5EF4-FFF2-40B4-BE49-F238E27FC236}">
                    <a16:creationId xmlns:a16="http://schemas.microsoft.com/office/drawing/2014/main" id="{39D2F156-63A0-87C7-D49C-59E6AEE08292}"/>
                  </a:ext>
                </a:extLst>
              </p:cNvPr>
              <p:cNvSpPr txBox="1">
                <a:spLocks noRot="1" noChangeAspect="1" noMove="1" noResize="1" noEditPoints="1" noAdjustHandles="1" noChangeArrowheads="1" noChangeShapeType="1" noTextEdit="1"/>
              </p:cNvSpPr>
              <p:nvPr/>
            </p:nvSpPr>
            <p:spPr>
              <a:xfrm>
                <a:off x="1074511" y="5227398"/>
                <a:ext cx="6381366" cy="921599"/>
              </a:xfrm>
              <a:prstGeom prst="rect">
                <a:avLst/>
              </a:prstGeom>
              <a:blipFill>
                <a:blip r:embed="rId5"/>
                <a:stretch>
                  <a:fillRect b="-9459"/>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35C9FE3B-962C-8E3B-718C-0CFCFBAF573D}"/>
              </a:ext>
            </a:extLst>
          </p:cNvPr>
          <p:cNvSpPr txBox="1"/>
          <p:nvPr/>
        </p:nvSpPr>
        <p:spPr>
          <a:xfrm>
            <a:off x="1074511" y="4638347"/>
            <a:ext cx="2707408" cy="461665"/>
          </a:xfrm>
          <a:prstGeom prst="rect">
            <a:avLst/>
          </a:prstGeom>
          <a:noFill/>
        </p:spPr>
        <p:txBody>
          <a:bodyPr wrap="none" rtlCol="0">
            <a:spAutoFit/>
          </a:bodyPr>
          <a:lstStyle/>
          <a:p>
            <a:r>
              <a:rPr lang="en-US" dirty="0"/>
              <a:t>Thus, we finally gain</a:t>
            </a:r>
          </a:p>
        </p:txBody>
      </p:sp>
      <p:sp>
        <p:nvSpPr>
          <p:cNvPr id="17" name="TextBox 16">
            <a:extLst>
              <a:ext uri="{FF2B5EF4-FFF2-40B4-BE49-F238E27FC236}">
                <a16:creationId xmlns:a16="http://schemas.microsoft.com/office/drawing/2014/main" id="{C19BE2D2-B0A2-3097-951E-F396B336B49A}"/>
              </a:ext>
            </a:extLst>
          </p:cNvPr>
          <p:cNvSpPr txBox="1"/>
          <p:nvPr/>
        </p:nvSpPr>
        <p:spPr>
          <a:xfrm>
            <a:off x="5043268" y="3743375"/>
            <a:ext cx="3687228" cy="830997"/>
          </a:xfrm>
          <a:prstGeom prst="rect">
            <a:avLst/>
          </a:prstGeom>
          <a:noFill/>
        </p:spPr>
        <p:txBody>
          <a:bodyPr wrap="none" rtlCol="0">
            <a:spAutoFit/>
          </a:bodyPr>
          <a:lstStyle/>
          <a:p>
            <a:r>
              <a:rPr lang="en-US" dirty="0"/>
              <a:t>We will investigate multiple </a:t>
            </a:r>
          </a:p>
          <a:p>
            <a:r>
              <a:rPr lang="en-US" dirty="0"/>
              <a:t>scattering in later session</a:t>
            </a:r>
          </a:p>
        </p:txBody>
      </p:sp>
      <p:sp>
        <p:nvSpPr>
          <p:cNvPr id="2" name="TextBox 1">
            <a:extLst>
              <a:ext uri="{FF2B5EF4-FFF2-40B4-BE49-F238E27FC236}">
                <a16:creationId xmlns:a16="http://schemas.microsoft.com/office/drawing/2014/main" id="{F0CA9E9F-161C-57C3-241B-AA0A5A5DBC45}"/>
              </a:ext>
            </a:extLst>
          </p:cNvPr>
          <p:cNvSpPr txBox="1"/>
          <p:nvPr/>
        </p:nvSpPr>
        <p:spPr>
          <a:xfrm>
            <a:off x="949569" y="672190"/>
            <a:ext cx="1907189" cy="461665"/>
          </a:xfrm>
          <a:prstGeom prst="rect">
            <a:avLst/>
          </a:prstGeom>
          <a:noFill/>
        </p:spPr>
        <p:txBody>
          <a:bodyPr wrap="none" rtlCol="0">
            <a:spAutoFit/>
          </a:bodyPr>
          <a:lstStyle/>
          <a:p>
            <a:r>
              <a:rPr lang="en-US" dirty="0"/>
              <a:t>Residual term</a:t>
            </a:r>
          </a:p>
        </p:txBody>
      </p:sp>
    </p:spTree>
    <p:extLst>
      <p:ext uri="{BB962C8B-B14F-4D97-AF65-F5344CB8AC3E}">
        <p14:creationId xmlns:p14="http://schemas.microsoft.com/office/powerpoint/2010/main" val="1692960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CA7B6A-92CB-558E-E711-E4E7E04B574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C06032C-065A-DB0D-C980-7E4BA1A32029}"/>
              </a:ext>
            </a:extLst>
          </p:cNvPr>
          <p:cNvSpPr>
            <a:spLocks noGrp="1"/>
          </p:cNvSpPr>
          <p:nvPr>
            <p:ph type="title"/>
          </p:nvPr>
        </p:nvSpPr>
        <p:spPr/>
        <p:txBody>
          <a:bodyPr/>
          <a:lstStyle/>
          <a:p>
            <a:r>
              <a:rPr lang="en-US" dirty="0"/>
              <a:t>Emittance evolution (Transverse)</a:t>
            </a:r>
          </a:p>
        </p:txBody>
      </p:sp>
      <p:sp>
        <p:nvSpPr>
          <p:cNvPr id="4" name="Date Placeholder 3">
            <a:extLst>
              <a:ext uri="{FF2B5EF4-FFF2-40B4-BE49-F238E27FC236}">
                <a16:creationId xmlns:a16="http://schemas.microsoft.com/office/drawing/2014/main" id="{61F91987-3CAE-76D2-FB41-E217D54BA53B}"/>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3811A043-30E8-1743-E5F7-8611BC4CAD79}"/>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9B83EDCD-3DF4-A38C-7EE8-54A292C5741E}"/>
              </a:ext>
            </a:extLst>
          </p:cNvPr>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3ABC3F1-3438-0D43-F278-1A9EDF71A6AE}"/>
                  </a:ext>
                </a:extLst>
              </p:cNvPr>
              <p:cNvSpPr txBox="1"/>
              <p:nvPr/>
            </p:nvSpPr>
            <p:spPr>
              <a:xfrm>
                <a:off x="1355923" y="1025786"/>
                <a:ext cx="4572000" cy="81823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836967"/>
                              </a:solidFill>
                              <a:latin typeface="Cambria Math" panose="02040503050406030204" pitchFamily="18" charset="0"/>
                            </a:rPr>
                          </m:ctrlPr>
                        </m:fPr>
                        <m:num>
                          <m:r>
                            <a:rPr lang="en-US" i="1">
                              <a:latin typeface="Cambria Math" panose="020405030504060302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sub>
                          </m:sSub>
                        </m:num>
                        <m:den>
                          <m:r>
                            <a:rPr lang="en-US" i="1">
                              <a:latin typeface="Cambria Math" panose="02040503050406030204" pitchFamily="18" charset="0"/>
                            </a:rPr>
                            <m:t>𝑑𝑠</m:t>
                          </m:r>
                        </m:den>
                      </m:f>
                      <m:r>
                        <a:rPr lang="en-US" i="0">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𝑑</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𝛽𝛾</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𝜀</m:t>
                              </m:r>
                            </m:e>
                          </m:d>
                        </m:num>
                        <m:den>
                          <m:r>
                            <a:rPr lang="en-US" b="0" i="1" smtClean="0">
                              <a:latin typeface="Cambria Math" panose="02040503050406030204" pitchFamily="18" charset="0"/>
                            </a:rPr>
                            <m:t>𝑑𝑠</m:t>
                          </m:r>
                        </m:den>
                      </m:f>
                      <m:r>
                        <a:rPr lang="en-US" b="0" i="1" smtClean="0">
                          <a:latin typeface="Cambria Math" panose="02040503050406030204" pitchFamily="18" charset="0"/>
                        </a:rPr>
                        <m:t>=</m:t>
                      </m:r>
                      <m:r>
                        <a:rPr lang="en-US" i="1">
                          <a:latin typeface="Cambria Math" panose="02040503050406030204" pitchFamily="18" charset="0"/>
                        </a:rPr>
                        <m:t>𝛽𝛾</m:t>
                      </m:r>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𝜀</m:t>
                          </m:r>
                        </m:num>
                        <m:den>
                          <m:r>
                            <a:rPr lang="en-US" i="1">
                              <a:latin typeface="Cambria Math" panose="02040503050406030204" pitchFamily="18" charset="0"/>
                            </a:rPr>
                            <m:t>𝑑𝑠</m:t>
                          </m:r>
                        </m:den>
                      </m:f>
                      <m:r>
                        <a:rPr lang="en-US" i="0">
                          <a:latin typeface="Cambria Math" panose="02040503050406030204" pitchFamily="18" charset="0"/>
                        </a:rPr>
                        <m:t>+</m:t>
                      </m:r>
                      <m:r>
                        <a:rPr lang="en-US" i="1">
                          <a:latin typeface="Cambria Math" panose="02040503050406030204" pitchFamily="18" charset="0"/>
                        </a:rPr>
                        <m:t>𝜀</m:t>
                      </m:r>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𝛽𝛾</m:t>
                          </m:r>
                        </m:num>
                        <m:den>
                          <m:r>
                            <a:rPr lang="en-US" i="1">
                              <a:latin typeface="Cambria Math" panose="02040503050406030204" pitchFamily="18" charset="0"/>
                            </a:rPr>
                            <m:t>𝑑𝑠</m:t>
                          </m:r>
                        </m:den>
                      </m:f>
                      <m:r>
                        <a:rPr lang="en-US" i="0">
                          <a:latin typeface="Cambria Math" panose="02040503050406030204" pitchFamily="18" charset="0"/>
                        </a:rPr>
                        <m:t>.</m:t>
                      </m:r>
                    </m:oMath>
                  </m:oMathPara>
                </a14:m>
                <a:endParaRPr lang="en-US" dirty="0"/>
              </a:p>
            </p:txBody>
          </p:sp>
        </mc:Choice>
        <mc:Fallback xmlns="">
          <p:sp>
            <p:nvSpPr>
              <p:cNvPr id="8" name="TextBox 7">
                <a:extLst>
                  <a:ext uri="{FF2B5EF4-FFF2-40B4-BE49-F238E27FC236}">
                    <a16:creationId xmlns:a16="http://schemas.microsoft.com/office/drawing/2014/main" id="{73ABC3F1-3438-0D43-F278-1A9EDF71A6AE}"/>
                  </a:ext>
                </a:extLst>
              </p:cNvPr>
              <p:cNvSpPr txBox="1">
                <a:spLocks noRot="1" noChangeAspect="1" noMove="1" noResize="1" noEditPoints="1" noAdjustHandles="1" noChangeArrowheads="1" noChangeShapeType="1" noTextEdit="1"/>
              </p:cNvSpPr>
              <p:nvPr/>
            </p:nvSpPr>
            <p:spPr>
              <a:xfrm>
                <a:off x="1355923" y="1025786"/>
                <a:ext cx="4572000" cy="818237"/>
              </a:xfrm>
              <a:prstGeom prst="rect">
                <a:avLst/>
              </a:prstGeom>
              <a:blipFill>
                <a:blip r:embed="rId2"/>
                <a:stretch>
                  <a:fillRect b="-7692"/>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B514AAB7-1C85-66F8-B9C6-A0DDD734F597}"/>
              </a:ext>
            </a:extLst>
          </p:cNvPr>
          <p:cNvSpPr txBox="1"/>
          <p:nvPr/>
        </p:nvSpPr>
        <p:spPr>
          <a:xfrm>
            <a:off x="919767" y="1979161"/>
            <a:ext cx="1844287" cy="461665"/>
          </a:xfrm>
          <a:prstGeom prst="rect">
            <a:avLst/>
          </a:prstGeom>
          <a:noFill/>
        </p:spPr>
        <p:txBody>
          <a:bodyPr wrap="none" rtlCol="0">
            <a:spAutoFit/>
          </a:bodyPr>
          <a:lstStyle/>
          <a:p>
            <a:r>
              <a:rPr lang="en-US" dirty="0"/>
              <a:t>Second term,</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887F817-5C46-58D3-E0D1-F5A2CE6187FE}"/>
                  </a:ext>
                </a:extLst>
              </p:cNvPr>
              <p:cNvSpPr txBox="1"/>
              <p:nvPr/>
            </p:nvSpPr>
            <p:spPr>
              <a:xfrm>
                <a:off x="1355923" y="2673187"/>
                <a:ext cx="5915465" cy="7286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836967"/>
                              </a:solidFill>
                              <a:latin typeface="Cambria Math" panose="02040503050406030204" pitchFamily="18" charset="0"/>
                            </a:rPr>
                          </m:ctrlPr>
                        </m:sSubPr>
                        <m:e>
                          <m:r>
                            <a:rPr lang="en-US" sz="2000" i="1">
                              <a:latin typeface="Cambria Math" panose="02040503050406030204" pitchFamily="18" charset="0"/>
                            </a:rPr>
                            <m:t>𝜀</m:t>
                          </m:r>
                        </m:e>
                        <m:sub>
                          <m:r>
                            <a:rPr lang="en-US" sz="2000" i="1">
                              <a:latin typeface="Cambria Math" panose="02040503050406030204" pitchFamily="18" charset="0"/>
                            </a:rPr>
                            <m:t>𝑥</m:t>
                          </m:r>
                        </m:sub>
                      </m:sSub>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𝑑</m:t>
                          </m:r>
                          <m:r>
                            <a:rPr lang="en-US" sz="2000" i="1">
                              <a:latin typeface="Cambria Math" panose="02040503050406030204" pitchFamily="18" charset="0"/>
                            </a:rPr>
                            <m:t>𝛽𝛾</m:t>
                          </m:r>
                        </m:num>
                        <m:den>
                          <m:r>
                            <a:rPr lang="en-US" sz="2000" i="1">
                              <a:latin typeface="Cambria Math" panose="02040503050406030204" pitchFamily="18" charset="0"/>
                            </a:rPr>
                            <m:t>𝑑𝑠</m:t>
                          </m:r>
                        </m:den>
                      </m:f>
                      <m:r>
                        <a:rPr lang="en-US" sz="2000" i="0">
                          <a:latin typeface="Cambria Math" panose="02040503050406030204" pitchFamily="18" charset="0"/>
                        </a:rPr>
                        <m:t>=</m:t>
                      </m:r>
                      <m:f>
                        <m:fPr>
                          <m:ctrlPr>
                            <a:rPr lang="en-US" sz="2000" i="1">
                              <a:solidFill>
                                <a:srgbClr val="836967"/>
                              </a:solidFill>
                              <a:latin typeface="Cambria Math" panose="02040503050406030204" pitchFamily="18" charset="0"/>
                            </a:rPr>
                          </m:ctrlPr>
                        </m:fPr>
                        <m:num>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𝜀</m:t>
                              </m:r>
                            </m:e>
                            <m:sub>
                              <m:r>
                                <a:rPr lang="en-US" sz="2000" i="1">
                                  <a:latin typeface="Cambria Math" panose="02040503050406030204" pitchFamily="18" charset="0"/>
                                </a:rPr>
                                <m:t>𝑥</m:t>
                              </m:r>
                            </m:sub>
                          </m:sSub>
                        </m:num>
                        <m:den>
                          <m:r>
                            <a:rPr lang="en-US" sz="2000" i="1">
                              <a:latin typeface="Cambria Math" panose="02040503050406030204" pitchFamily="18" charset="0"/>
                            </a:rPr>
                            <m:t>𝛽</m:t>
                          </m:r>
                          <m:r>
                            <a:rPr lang="en-US" sz="2000" i="0">
                              <a:latin typeface="Cambria Math" panose="02040503050406030204" pitchFamily="18" charset="0"/>
                            </a:rPr>
                            <m:t>∙</m:t>
                          </m:r>
                          <m:r>
                            <a:rPr lang="en-US" sz="2000" i="1">
                              <a:latin typeface="Cambria Math" panose="02040503050406030204" pitchFamily="18" charset="0"/>
                            </a:rPr>
                            <m:t>𝑚</m:t>
                          </m:r>
                          <m:sSup>
                            <m:sSupPr>
                              <m:ctrlPr>
                                <a:rPr lang="en-US" sz="2000" i="1">
                                  <a:solidFill>
                                    <a:srgbClr val="836967"/>
                                  </a:solidFill>
                                  <a:latin typeface="Cambria Math" panose="02040503050406030204" pitchFamily="18" charset="0"/>
                                </a:rPr>
                              </m:ctrlPr>
                            </m:sSupPr>
                            <m:e>
                              <m:r>
                                <a:rPr lang="en-US" sz="2000" i="1">
                                  <a:latin typeface="Cambria Math" panose="02040503050406030204" pitchFamily="18" charset="0"/>
                                </a:rPr>
                                <m:t>𝑐</m:t>
                              </m:r>
                            </m:e>
                            <m:sup>
                              <m:r>
                                <a:rPr lang="en-US" sz="2000" i="0">
                                  <a:latin typeface="Cambria Math" panose="02040503050406030204" pitchFamily="18" charset="0"/>
                                </a:rPr>
                                <m:t>2</m:t>
                              </m:r>
                            </m:sup>
                          </m:sSup>
                        </m:den>
                      </m:f>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𝑑𝐸</m:t>
                          </m:r>
                        </m:num>
                        <m:den>
                          <m:r>
                            <a:rPr lang="en-US" sz="2000" i="1">
                              <a:latin typeface="Cambria Math" panose="02040503050406030204" pitchFamily="18" charset="0"/>
                            </a:rPr>
                            <m:t>𝑑𝑠</m:t>
                          </m:r>
                        </m:den>
                      </m:f>
                      <m:r>
                        <a:rPr lang="en-US" sz="2000" i="0">
                          <a:latin typeface="Cambria Math" panose="02040503050406030204" pitchFamily="18" charset="0"/>
                        </a:rPr>
                        <m:t>=</m:t>
                      </m:r>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𝛽𝛾</m:t>
                          </m:r>
                          <m:r>
                            <a:rPr lang="en-US" sz="2000" i="0">
                              <a:latin typeface="Cambria Math" panose="02040503050406030204" pitchFamily="18" charset="0"/>
                            </a:rPr>
                            <m:t>∙</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𝜀</m:t>
                              </m:r>
                            </m:e>
                            <m:sub>
                              <m:r>
                                <a:rPr lang="en-US" sz="2000" i="1">
                                  <a:latin typeface="Cambria Math" panose="02040503050406030204" pitchFamily="18" charset="0"/>
                                </a:rPr>
                                <m:t>𝑥</m:t>
                              </m:r>
                            </m:sub>
                          </m:sSub>
                        </m:num>
                        <m:den>
                          <m:sSup>
                            <m:sSupPr>
                              <m:ctrlPr>
                                <a:rPr lang="en-US" sz="2000" i="1">
                                  <a:solidFill>
                                    <a:srgbClr val="836967"/>
                                  </a:solidFill>
                                  <a:latin typeface="Cambria Math" panose="02040503050406030204" pitchFamily="18" charset="0"/>
                                </a:rPr>
                              </m:ctrlPr>
                            </m:sSupPr>
                            <m:e>
                              <m:r>
                                <a:rPr lang="en-US" sz="2000" i="1">
                                  <a:latin typeface="Cambria Math" panose="02040503050406030204" pitchFamily="18" charset="0"/>
                                </a:rPr>
                                <m:t>𝛽</m:t>
                              </m:r>
                            </m:e>
                            <m:sup>
                              <m:r>
                                <a:rPr lang="en-US" sz="2000" i="0">
                                  <a:latin typeface="Cambria Math" panose="02040503050406030204" pitchFamily="18" charset="0"/>
                                </a:rPr>
                                <m:t>2</m:t>
                              </m:r>
                            </m:sup>
                          </m:sSup>
                          <m:r>
                            <a:rPr lang="en-US" sz="2000" i="0">
                              <a:latin typeface="Cambria Math" panose="02040503050406030204" pitchFamily="18" charset="0"/>
                            </a:rPr>
                            <m:t>∙</m:t>
                          </m:r>
                          <m:r>
                            <a:rPr lang="en-US" sz="2000" i="1">
                              <a:latin typeface="Cambria Math" panose="02040503050406030204" pitchFamily="18" charset="0"/>
                            </a:rPr>
                            <m:t>𝛾</m:t>
                          </m:r>
                          <m:r>
                            <a:rPr lang="en-US" sz="2000" i="1">
                              <a:latin typeface="Cambria Math" panose="02040503050406030204" pitchFamily="18" charset="0"/>
                            </a:rPr>
                            <m:t>𝑚</m:t>
                          </m:r>
                          <m:sSup>
                            <m:sSupPr>
                              <m:ctrlPr>
                                <a:rPr lang="en-US" sz="2000" i="1">
                                  <a:solidFill>
                                    <a:srgbClr val="836967"/>
                                  </a:solidFill>
                                  <a:latin typeface="Cambria Math" panose="02040503050406030204" pitchFamily="18" charset="0"/>
                                </a:rPr>
                              </m:ctrlPr>
                            </m:sSupPr>
                            <m:e>
                              <m:r>
                                <a:rPr lang="en-US" sz="2000" i="1">
                                  <a:latin typeface="Cambria Math" panose="02040503050406030204" pitchFamily="18" charset="0"/>
                                </a:rPr>
                                <m:t>𝑐</m:t>
                              </m:r>
                            </m:e>
                            <m:sup>
                              <m:r>
                                <a:rPr lang="en-US" sz="2000" i="0">
                                  <a:latin typeface="Cambria Math" panose="02040503050406030204" pitchFamily="18" charset="0"/>
                                </a:rPr>
                                <m:t>2</m:t>
                              </m:r>
                            </m:sup>
                          </m:sSup>
                        </m:den>
                      </m:f>
                      <m:r>
                        <a:rPr lang="en-US" sz="2000" i="0">
                          <a:latin typeface="Cambria Math" panose="02040503050406030204" pitchFamily="18" charset="0"/>
                        </a:rPr>
                        <m:t>∙</m:t>
                      </m:r>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𝑑𝐸</m:t>
                          </m:r>
                        </m:num>
                        <m:den>
                          <m:r>
                            <a:rPr lang="en-US" sz="2000" i="1">
                              <a:latin typeface="Cambria Math" panose="02040503050406030204" pitchFamily="18" charset="0"/>
                            </a:rPr>
                            <m:t>𝑑𝑠</m:t>
                          </m:r>
                        </m:den>
                      </m:f>
                      <m:r>
                        <a:rPr lang="en-US" sz="2000" i="0">
                          <a:latin typeface="Cambria Math" panose="02040503050406030204" pitchFamily="18" charset="0"/>
                        </a:rPr>
                        <m:t>=</m:t>
                      </m:r>
                      <m:f>
                        <m:fPr>
                          <m:ctrlPr>
                            <a:rPr lang="en-US" sz="2000" i="1">
                              <a:solidFill>
                                <a:srgbClr val="836967"/>
                              </a:solidFill>
                              <a:latin typeface="Cambria Math" panose="02040503050406030204" pitchFamily="18" charset="0"/>
                            </a:rPr>
                          </m:ctrlPr>
                        </m:fPr>
                        <m:num>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𝜀</m:t>
                              </m:r>
                            </m:e>
                            <m:sub>
                              <m:r>
                                <a:rPr lang="en-US" sz="2000" i="1">
                                  <a:latin typeface="Cambria Math" panose="02040503050406030204" pitchFamily="18" charset="0"/>
                                </a:rPr>
                                <m:t>𝑛</m:t>
                              </m:r>
                              <m:r>
                                <a:rPr lang="en-US" sz="2000" i="0">
                                  <a:latin typeface="Cambria Math" panose="02040503050406030204" pitchFamily="18" charset="0"/>
                                </a:rPr>
                                <m:t>,</m:t>
                              </m:r>
                              <m:r>
                                <a:rPr lang="en-US" sz="2000" i="1">
                                  <a:latin typeface="Cambria Math" panose="02040503050406030204" pitchFamily="18" charset="0"/>
                                </a:rPr>
                                <m:t>𝑥</m:t>
                              </m:r>
                            </m:sub>
                          </m:sSub>
                        </m:num>
                        <m:den>
                          <m:sSup>
                            <m:sSupPr>
                              <m:ctrlPr>
                                <a:rPr lang="en-US" sz="2000" i="1">
                                  <a:solidFill>
                                    <a:srgbClr val="836967"/>
                                  </a:solidFill>
                                  <a:latin typeface="Cambria Math" panose="02040503050406030204" pitchFamily="18" charset="0"/>
                                </a:rPr>
                              </m:ctrlPr>
                            </m:sSupPr>
                            <m:e>
                              <m:r>
                                <a:rPr lang="en-US" sz="2000" i="1">
                                  <a:latin typeface="Cambria Math" panose="02040503050406030204" pitchFamily="18" charset="0"/>
                                </a:rPr>
                                <m:t>𝛽</m:t>
                              </m:r>
                            </m:e>
                            <m:sup>
                              <m:r>
                                <a:rPr lang="en-US" sz="2000" i="0">
                                  <a:latin typeface="Cambria Math" panose="02040503050406030204" pitchFamily="18" charset="0"/>
                                </a:rPr>
                                <m:t>2</m:t>
                              </m:r>
                            </m:sup>
                          </m:sSup>
                          <m:r>
                            <a:rPr lang="en-US" sz="2000" i="1">
                              <a:latin typeface="Cambria Math" panose="02040503050406030204" pitchFamily="18" charset="0"/>
                            </a:rPr>
                            <m:t>𝐸</m:t>
                          </m:r>
                        </m:den>
                      </m:f>
                      <m:r>
                        <a:rPr lang="en-US" sz="2000" i="0">
                          <a:latin typeface="Cambria Math" panose="02040503050406030204" pitchFamily="18" charset="0"/>
                        </a:rPr>
                        <m:t>∙</m:t>
                      </m:r>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𝑑𝐸</m:t>
                          </m:r>
                        </m:num>
                        <m:den>
                          <m:r>
                            <a:rPr lang="en-US" sz="2000" i="1">
                              <a:latin typeface="Cambria Math" panose="02040503050406030204" pitchFamily="18" charset="0"/>
                            </a:rPr>
                            <m:t>𝑑𝑠</m:t>
                          </m:r>
                        </m:den>
                      </m:f>
                      <m:r>
                        <a:rPr lang="en-US" sz="2000" i="0">
                          <a:latin typeface="Cambria Math" panose="02040503050406030204" pitchFamily="18" charset="0"/>
                        </a:rPr>
                        <m:t>.</m:t>
                      </m:r>
                    </m:oMath>
                  </m:oMathPara>
                </a14:m>
                <a:endParaRPr lang="en-US" sz="2000" dirty="0"/>
              </a:p>
            </p:txBody>
          </p:sp>
        </mc:Choice>
        <mc:Fallback xmlns="">
          <p:sp>
            <p:nvSpPr>
              <p:cNvPr id="7" name="TextBox 6">
                <a:extLst>
                  <a:ext uri="{FF2B5EF4-FFF2-40B4-BE49-F238E27FC236}">
                    <a16:creationId xmlns:a16="http://schemas.microsoft.com/office/drawing/2014/main" id="{A887F817-5C46-58D3-E0D1-F5A2CE6187FE}"/>
                  </a:ext>
                </a:extLst>
              </p:cNvPr>
              <p:cNvSpPr txBox="1">
                <a:spLocks noRot="1" noChangeAspect="1" noMove="1" noResize="1" noEditPoints="1" noAdjustHandles="1" noChangeArrowheads="1" noChangeShapeType="1" noTextEdit="1"/>
              </p:cNvSpPr>
              <p:nvPr/>
            </p:nvSpPr>
            <p:spPr>
              <a:xfrm>
                <a:off x="1355923" y="2673187"/>
                <a:ext cx="5915465" cy="728661"/>
              </a:xfrm>
              <a:prstGeom prst="rect">
                <a:avLst/>
              </a:prstGeom>
              <a:blipFill>
                <a:blip r:embed="rId3"/>
                <a:stretch>
                  <a:fillRect b="-862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259880D3-69F9-EF31-5F8A-76F005535DC6}"/>
                  </a:ext>
                </a:extLst>
              </p:cNvPr>
              <p:cNvSpPr txBox="1"/>
              <p:nvPr/>
            </p:nvSpPr>
            <p:spPr>
              <a:xfrm>
                <a:off x="926553" y="3634209"/>
                <a:ext cx="7663265" cy="1546321"/>
              </a:xfrm>
              <a:prstGeom prst="rect">
                <a:avLst/>
              </a:prstGeom>
              <a:noFill/>
            </p:spPr>
            <p:txBody>
              <a:bodyPr wrap="square" rtlCol="0">
                <a:spAutoFit/>
              </a:bodyPr>
              <a:lstStyle/>
              <a:p>
                <a:r>
                  <a:rPr lang="en-US" dirty="0"/>
                  <a:t>Since </a:t>
                </a:r>
                <a14:m>
                  <m:oMath xmlns:m="http://schemas.openxmlformats.org/officeDocument/2006/math">
                    <m:f>
                      <m:fPr>
                        <m:ctrlPr>
                          <a:rPr lang="en-US" sz="2400" i="1" smtClean="0">
                            <a:solidFill>
                              <a:srgbClr val="836967"/>
                            </a:solidFill>
                            <a:latin typeface="Cambria Math" panose="02040503050406030204" pitchFamily="18" charset="0"/>
                          </a:rPr>
                        </m:ctrlPr>
                      </m:fPr>
                      <m:num>
                        <m:r>
                          <a:rPr lang="en-US" sz="2400" i="1">
                            <a:latin typeface="Cambria Math" panose="02040503050406030204" pitchFamily="18" charset="0"/>
                          </a:rPr>
                          <m:t>𝑑𝐸</m:t>
                        </m:r>
                      </m:num>
                      <m:den>
                        <m:r>
                          <a:rPr lang="en-US" sz="2400" i="1">
                            <a:latin typeface="Cambria Math" panose="02040503050406030204" pitchFamily="18" charset="0"/>
                          </a:rPr>
                          <m:t>𝑑𝑠</m:t>
                        </m:r>
                      </m:den>
                    </m:f>
                  </m:oMath>
                </a14:m>
                <a:r>
                  <a:rPr lang="en-US" dirty="0"/>
                  <a:t> is negative for ionization loss, we define it as a positive quantity by adding minus sign explicitly:  </a:t>
                </a:r>
                <a14:m>
                  <m:oMath xmlns:m="http://schemas.openxmlformats.org/officeDocument/2006/math">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𝑑𝐸</m:t>
                        </m:r>
                      </m:num>
                      <m:den>
                        <m:r>
                          <a:rPr lang="en-US" i="1">
                            <a:latin typeface="Cambria Math" panose="02040503050406030204" pitchFamily="18" charset="0"/>
                          </a:rPr>
                          <m:t>𝑑𝑠</m:t>
                        </m:r>
                      </m:den>
                    </m:f>
                  </m:oMath>
                </a14:m>
                <a:r>
                  <a:rPr lang="en-US" dirty="0">
                    <a:sym typeface="Wingdings" pitchFamily="2" charset="2"/>
                  </a:rPr>
                  <a:t>-</a:t>
                </a:r>
                <a:r>
                  <a:rPr lang="en-US" dirty="0">
                    <a:solidFill>
                      <a:srgbClr val="836967"/>
                    </a:solidFill>
                  </a:rPr>
                  <a:t> </a:t>
                </a:r>
                <a14:m>
                  <m:oMath xmlns:m="http://schemas.openxmlformats.org/officeDocument/2006/math">
                    <m:d>
                      <m:dPr>
                        <m:ctrlPr>
                          <a:rPr lang="en-US" i="1" smtClean="0">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𝑑𝐸</m:t>
                            </m:r>
                          </m:num>
                          <m:den>
                            <m:r>
                              <a:rPr lang="en-US" i="1">
                                <a:latin typeface="Cambria Math" panose="02040503050406030204" pitchFamily="18" charset="0"/>
                              </a:rPr>
                              <m:t>𝑑𝑠</m:t>
                            </m:r>
                          </m:den>
                        </m:f>
                      </m:e>
                    </m:d>
                  </m:oMath>
                </a14:m>
                <a:r>
                  <a:rPr lang="en-US" dirty="0"/>
                  <a:t> in the emittance evolution equation</a:t>
                </a:r>
              </a:p>
            </p:txBody>
          </p:sp>
        </mc:Choice>
        <mc:Fallback>
          <p:sp>
            <p:nvSpPr>
              <p:cNvPr id="10" name="TextBox 9">
                <a:extLst>
                  <a:ext uri="{FF2B5EF4-FFF2-40B4-BE49-F238E27FC236}">
                    <a16:creationId xmlns:a16="http://schemas.microsoft.com/office/drawing/2014/main" id="{259880D3-69F9-EF31-5F8A-76F005535DC6}"/>
                  </a:ext>
                </a:extLst>
              </p:cNvPr>
              <p:cNvSpPr txBox="1">
                <a:spLocks noRot="1" noChangeAspect="1" noMove="1" noResize="1" noEditPoints="1" noAdjustHandles="1" noChangeArrowheads="1" noChangeShapeType="1" noTextEdit="1"/>
              </p:cNvSpPr>
              <p:nvPr/>
            </p:nvSpPr>
            <p:spPr>
              <a:xfrm>
                <a:off x="926553" y="3634209"/>
                <a:ext cx="7663265" cy="1546321"/>
              </a:xfrm>
              <a:prstGeom prst="rect">
                <a:avLst/>
              </a:prstGeom>
              <a:blipFill>
                <a:blip r:embed="rId4"/>
                <a:stretch>
                  <a:fillRect l="-1157" b="-7317"/>
                </a:stretch>
              </a:blipFill>
            </p:spPr>
            <p:txBody>
              <a:bodyPr/>
              <a:lstStyle/>
              <a:p>
                <a:r>
                  <a:rPr lang="en-US">
                    <a:noFill/>
                  </a:rPr>
                  <a:t> </a:t>
                </a:r>
              </a:p>
            </p:txBody>
          </p:sp>
        </mc:Fallback>
      </mc:AlternateContent>
    </p:spTree>
    <p:extLst>
      <p:ext uri="{BB962C8B-B14F-4D97-AF65-F5344CB8AC3E}">
        <p14:creationId xmlns:p14="http://schemas.microsoft.com/office/powerpoint/2010/main" val="1946618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74C93-B441-56EF-6D2B-96F020B1A6C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50BF2D9-2BBD-A527-4110-26A56EBD3997}"/>
              </a:ext>
            </a:extLst>
          </p:cNvPr>
          <p:cNvSpPr>
            <a:spLocks noGrp="1"/>
          </p:cNvSpPr>
          <p:nvPr>
            <p:ph type="title"/>
          </p:nvPr>
        </p:nvSpPr>
        <p:spPr/>
        <p:txBody>
          <a:bodyPr/>
          <a:lstStyle/>
          <a:p>
            <a:r>
              <a:rPr lang="en-US" dirty="0"/>
              <a:t>Emittance evolution (Transverse)</a:t>
            </a:r>
          </a:p>
        </p:txBody>
      </p:sp>
      <p:sp>
        <p:nvSpPr>
          <p:cNvPr id="4" name="Date Placeholder 3">
            <a:extLst>
              <a:ext uri="{FF2B5EF4-FFF2-40B4-BE49-F238E27FC236}">
                <a16:creationId xmlns:a16="http://schemas.microsoft.com/office/drawing/2014/main" id="{2CEBB39C-2937-5281-092F-F0193B19323D}"/>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C4B13C94-091F-E2D2-D0F2-A9C456EC9356}"/>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837BE17D-5AA0-81A9-3D28-48BDEB48960D}"/>
              </a:ext>
            </a:extLst>
          </p:cNvPr>
          <p:cNvSpPr>
            <a:spLocks noGrp="1"/>
          </p:cNvSpPr>
          <p:nvPr>
            <p:ph type="sldNum" sz="quarter" idx="4"/>
          </p:nvPr>
        </p:nvSpPr>
        <p:spPr/>
        <p:txBody>
          <a:bodyPr/>
          <a:lstStyle/>
          <a:p>
            <a:pPr>
              <a:defRPr/>
            </a:pPr>
            <a:fld id="{148C009B-CB69-E04A-B9B3-34B26D69E9CF}" type="slidenum">
              <a:rPr lang="en-US" smtClean="0"/>
              <a:pPr>
                <a:defRPr/>
              </a:pPr>
              <a:t>12</a:t>
            </a:fld>
            <a:endParaRPr lang="en-US"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E19A51B-DA43-BC24-A2BC-5885C43C9D4F}"/>
                  </a:ext>
                </a:extLst>
              </p:cNvPr>
              <p:cNvSpPr txBox="1"/>
              <p:nvPr/>
            </p:nvSpPr>
            <p:spPr>
              <a:xfrm>
                <a:off x="1259059" y="1569642"/>
                <a:ext cx="4572000" cy="85594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836967"/>
                              </a:solidFill>
                              <a:latin typeface="Cambria Math" panose="02040503050406030204" pitchFamily="18" charset="0"/>
                            </a:rPr>
                          </m:ctrlPr>
                        </m:fPr>
                        <m:num>
                          <m:r>
                            <a:rPr lang="en-US" i="1">
                              <a:latin typeface="Cambria Math" panose="020405030504060302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0">
                                  <a:latin typeface="Cambria Math" panose="02040503050406030204" pitchFamily="18" charset="0"/>
                                </a:rPr>
                                <m:t>,</m:t>
                              </m:r>
                              <m:r>
                                <a:rPr lang="en-US" i="1">
                                  <a:latin typeface="Cambria Math" panose="02040503050406030204" pitchFamily="18" charset="0"/>
                                </a:rPr>
                                <m:t>𝑥</m:t>
                              </m:r>
                            </m:sub>
                          </m:sSub>
                        </m:num>
                        <m:den>
                          <m:r>
                            <a:rPr lang="en-US" i="1">
                              <a:latin typeface="Cambria Math" panose="02040503050406030204" pitchFamily="18" charset="0"/>
                            </a:rPr>
                            <m:t>𝑑𝑠</m:t>
                          </m:r>
                        </m:den>
                      </m:f>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𝛽𝛾</m:t>
                          </m:r>
                        </m:num>
                        <m:den>
                          <m:r>
                            <a:rPr lang="en-US" i="0">
                              <a:latin typeface="Cambria Math" panose="02040503050406030204" pitchFamily="18" charset="0"/>
                            </a:rPr>
                            <m:t>2</m:t>
                          </m:r>
                        </m:den>
                      </m:f>
                      <m:r>
                        <a:rPr lang="en-US" i="0">
                          <a:latin typeface="Cambria Math" panose="02040503050406030204" pitchFamily="18" charset="0"/>
                        </a:rPr>
                        <m:t>∙</m:t>
                      </m:r>
                      <m:sSub>
                        <m:sSubPr>
                          <m:ctrlPr>
                            <a:rPr lang="en-US" i="1">
                              <a:solidFill>
                                <a:srgbClr val="836967"/>
                              </a:solidFill>
                              <a:latin typeface="Cambria Math" panose="02040503050406030204" pitchFamily="18" charset="0"/>
                            </a:rPr>
                          </m:ctrlPr>
                        </m:sSubPr>
                        <m:e>
                          <m:acc>
                            <m:accPr>
                              <m:chr m:val="̂"/>
                              <m:ctrlPr>
                                <a:rPr lang="en-US" i="1" smtClean="0">
                                  <a:solidFill>
                                    <a:schemeClr val="tx2"/>
                                  </a:solidFill>
                                  <a:latin typeface="Cambria Math" panose="02040503050406030204" pitchFamily="18" charset="0"/>
                                </a:rPr>
                              </m:ctrlPr>
                            </m:accPr>
                            <m:e>
                              <m:r>
                                <a:rPr lang="en-US" i="1" smtClean="0">
                                  <a:solidFill>
                                    <a:schemeClr val="tx2"/>
                                  </a:solidFill>
                                  <a:latin typeface="Cambria Math" panose="02040503050406030204" pitchFamily="18" charset="0"/>
                                  <a:ea typeface="Cambria Math" panose="02040503050406030204" pitchFamily="18" charset="0"/>
                                </a:rPr>
                                <m:t>𝛽</m:t>
                              </m:r>
                            </m:e>
                          </m:acc>
                        </m:e>
                        <m:sub>
                          <m:r>
                            <a:rPr lang="en-US" i="1">
                              <a:latin typeface="Cambria Math" panose="02040503050406030204" pitchFamily="18" charset="0"/>
                            </a:rPr>
                            <m:t>𝑥</m:t>
                          </m:r>
                        </m:sub>
                      </m:sSub>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𝜃</m:t>
                          </m:r>
                        </m:sub>
                        <m:sup>
                          <m:r>
                            <a:rPr lang="en-US" i="0">
                              <a:latin typeface="Cambria Math" panose="02040503050406030204" pitchFamily="18" charset="0"/>
                            </a:rPr>
                            <m:t>2</m:t>
                          </m:r>
                        </m:sup>
                      </m:sSubSup>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0">
                                  <a:latin typeface="Cambria Math" panose="02040503050406030204" pitchFamily="18" charset="0"/>
                                </a:rPr>
                                <m:t>,</m:t>
                              </m:r>
                              <m:r>
                                <a:rPr lang="en-US" i="1">
                                  <a:latin typeface="Cambria Math" panose="02040503050406030204" pitchFamily="18" charset="0"/>
                                </a:rPr>
                                <m:t>𝑥</m:t>
                              </m:r>
                            </m:sub>
                          </m:sSub>
                        </m:num>
                        <m:den>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𝛽</m:t>
                              </m:r>
                            </m:e>
                            <m:sup>
                              <m:r>
                                <a:rPr lang="en-US" i="0">
                                  <a:latin typeface="Cambria Math" panose="02040503050406030204" pitchFamily="18" charset="0"/>
                                </a:rPr>
                                <m:t>2</m:t>
                              </m:r>
                            </m:sup>
                          </m:sSup>
                          <m:r>
                            <a:rPr lang="en-US" i="1">
                              <a:latin typeface="Cambria Math" panose="02040503050406030204" pitchFamily="18" charset="0"/>
                            </a:rPr>
                            <m:t>𝐸</m:t>
                          </m:r>
                        </m:den>
                      </m:f>
                      <m:r>
                        <a:rPr lang="en-US" i="0">
                          <a:latin typeface="Cambria Math" panose="02040503050406030204" pitchFamily="18" charset="0"/>
                        </a:rPr>
                        <m:t>∙</m:t>
                      </m:r>
                      <m:d>
                        <m:dPr>
                          <m:ctrlPr>
                            <a:rPr lang="en-US" i="1" smtClean="0">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𝑑𝐸</m:t>
                              </m:r>
                            </m:num>
                            <m:den>
                              <m:r>
                                <a:rPr lang="en-US" i="1">
                                  <a:latin typeface="Cambria Math" panose="02040503050406030204" pitchFamily="18" charset="0"/>
                                </a:rPr>
                                <m:t>𝑑𝑠</m:t>
                              </m:r>
                            </m:den>
                          </m:f>
                        </m:e>
                      </m:d>
                      <m:r>
                        <a:rPr lang="en-US" i="0">
                          <a:latin typeface="Cambria Math" panose="02040503050406030204" pitchFamily="18" charset="0"/>
                        </a:rPr>
                        <m:t>. </m:t>
                      </m:r>
                    </m:oMath>
                  </m:oMathPara>
                </a14:m>
                <a:endParaRPr lang="en-US" dirty="0"/>
              </a:p>
            </p:txBody>
          </p:sp>
        </mc:Choice>
        <mc:Fallback xmlns="">
          <p:sp>
            <p:nvSpPr>
              <p:cNvPr id="11" name="TextBox 10">
                <a:extLst>
                  <a:ext uri="{FF2B5EF4-FFF2-40B4-BE49-F238E27FC236}">
                    <a16:creationId xmlns:a16="http://schemas.microsoft.com/office/drawing/2014/main" id="{BE19A51B-DA43-BC24-A2BC-5885C43C9D4F}"/>
                  </a:ext>
                </a:extLst>
              </p:cNvPr>
              <p:cNvSpPr txBox="1">
                <a:spLocks noRot="1" noChangeAspect="1" noMove="1" noResize="1" noEditPoints="1" noAdjustHandles="1" noChangeArrowheads="1" noChangeShapeType="1" noTextEdit="1"/>
              </p:cNvSpPr>
              <p:nvPr/>
            </p:nvSpPr>
            <p:spPr>
              <a:xfrm>
                <a:off x="1259059" y="1569642"/>
                <a:ext cx="4572000" cy="855940"/>
              </a:xfrm>
              <a:prstGeom prst="rect">
                <a:avLst/>
              </a:prstGeom>
              <a:blipFill>
                <a:blip r:embed="rId2"/>
                <a:stretch>
                  <a:fillRect b="-8696"/>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E45F95D8-759A-E05B-5E4F-7CAED6FA4557}"/>
              </a:ext>
            </a:extLst>
          </p:cNvPr>
          <p:cNvSpPr txBox="1"/>
          <p:nvPr/>
        </p:nvSpPr>
        <p:spPr>
          <a:xfrm>
            <a:off x="911625" y="893803"/>
            <a:ext cx="1707455" cy="461665"/>
          </a:xfrm>
          <a:prstGeom prst="rect">
            <a:avLst/>
          </a:prstGeom>
          <a:noFill/>
        </p:spPr>
        <p:txBody>
          <a:bodyPr wrap="none" rtlCol="0">
            <a:spAutoFit/>
          </a:bodyPr>
          <a:lstStyle/>
          <a:p>
            <a:r>
              <a:rPr lang="en-US" dirty="0"/>
              <a:t>Final form is</a:t>
            </a:r>
          </a:p>
        </p:txBody>
      </p:sp>
      <p:sp>
        <p:nvSpPr>
          <p:cNvPr id="13" name="TextBox 12">
            <a:extLst>
              <a:ext uri="{FF2B5EF4-FFF2-40B4-BE49-F238E27FC236}">
                <a16:creationId xmlns:a16="http://schemas.microsoft.com/office/drawing/2014/main" id="{32CF7495-0EAF-0D8E-FA9C-1D66DC9A1678}"/>
              </a:ext>
            </a:extLst>
          </p:cNvPr>
          <p:cNvSpPr txBox="1"/>
          <p:nvPr/>
        </p:nvSpPr>
        <p:spPr>
          <a:xfrm>
            <a:off x="984453" y="2702286"/>
            <a:ext cx="6273897" cy="461665"/>
          </a:xfrm>
          <a:prstGeom prst="rect">
            <a:avLst/>
          </a:prstGeom>
          <a:noFill/>
        </p:spPr>
        <p:txBody>
          <a:bodyPr wrap="none" rtlCol="0">
            <a:spAutoFit/>
          </a:bodyPr>
          <a:lstStyle/>
          <a:p>
            <a:r>
              <a:rPr lang="en-US" dirty="0"/>
              <a:t>The equilibrium emittance is obtained from this, </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D9FE32AF-5B96-0ACA-D570-845F0D3EDC56}"/>
                  </a:ext>
                </a:extLst>
              </p:cNvPr>
              <p:cNvSpPr txBox="1"/>
              <p:nvPr/>
            </p:nvSpPr>
            <p:spPr>
              <a:xfrm>
                <a:off x="1259059" y="3300248"/>
                <a:ext cx="2286000" cy="47788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type m:val="lin"/>
                          <m:ctrlPr>
                            <a:rPr lang="en-US" i="1" smtClean="0">
                              <a:latin typeface="Cambria Math" panose="02040503050406030204" pitchFamily="18" charset="0"/>
                            </a:rPr>
                          </m:ctrlPr>
                        </m:fPr>
                        <m:num>
                          <m:r>
                            <a:rPr lang="en-US" i="1">
                              <a:latin typeface="Cambria Math" panose="020405030504060302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0">
                                  <a:latin typeface="Cambria Math" panose="02040503050406030204" pitchFamily="18" charset="0"/>
                                </a:rPr>
                                <m:t>,</m:t>
                              </m:r>
                              <m:r>
                                <a:rPr lang="en-US" i="1">
                                  <a:latin typeface="Cambria Math" panose="02040503050406030204" pitchFamily="18" charset="0"/>
                                </a:rPr>
                                <m:t>𝑥</m:t>
                              </m:r>
                            </m:sub>
                          </m:sSub>
                        </m:num>
                        <m:den>
                          <m:r>
                            <a:rPr lang="en-US" i="1">
                              <a:latin typeface="Cambria Math" panose="02040503050406030204" pitchFamily="18" charset="0"/>
                            </a:rPr>
                            <m:t>𝑑𝑠</m:t>
                          </m:r>
                          <m:r>
                            <a:rPr lang="en-US" i="0">
                              <a:latin typeface="Cambria Math" panose="02040503050406030204" pitchFamily="18" charset="0"/>
                            </a:rPr>
                            <m:t>=0, </m:t>
                          </m:r>
                        </m:den>
                      </m:f>
                    </m:oMath>
                  </m:oMathPara>
                </a14:m>
                <a:endParaRPr lang="en-US" dirty="0"/>
              </a:p>
            </p:txBody>
          </p:sp>
        </mc:Choice>
        <mc:Fallback xmlns="">
          <p:sp>
            <p:nvSpPr>
              <p:cNvPr id="15" name="TextBox 14">
                <a:extLst>
                  <a:ext uri="{FF2B5EF4-FFF2-40B4-BE49-F238E27FC236}">
                    <a16:creationId xmlns:a16="http://schemas.microsoft.com/office/drawing/2014/main" id="{D9FE32AF-5B96-0ACA-D570-845F0D3EDC56}"/>
                  </a:ext>
                </a:extLst>
              </p:cNvPr>
              <p:cNvSpPr txBox="1">
                <a:spLocks noRot="1" noChangeAspect="1" noMove="1" noResize="1" noEditPoints="1" noAdjustHandles="1" noChangeArrowheads="1" noChangeShapeType="1" noTextEdit="1"/>
              </p:cNvSpPr>
              <p:nvPr/>
            </p:nvSpPr>
            <p:spPr>
              <a:xfrm>
                <a:off x="1259059" y="3300248"/>
                <a:ext cx="2286000" cy="477888"/>
              </a:xfrm>
              <a:prstGeom prst="rect">
                <a:avLst/>
              </a:prstGeom>
              <a:blipFill>
                <a:blip r:embed="rId3"/>
                <a:stretch>
                  <a:fillRect t="-117949" b="-1794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C8C4C0C-3D9C-BAC0-DC3E-37E5253C5F3F}"/>
                  </a:ext>
                </a:extLst>
              </p:cNvPr>
              <p:cNvSpPr txBox="1"/>
              <p:nvPr/>
            </p:nvSpPr>
            <p:spPr>
              <a:xfrm>
                <a:off x="734939" y="4024328"/>
                <a:ext cx="6629400" cy="134280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0">
                              <a:latin typeface="Cambria Math" panose="02040503050406030204" pitchFamily="18" charset="0"/>
                            </a:rPr>
                            <m:t>, </m:t>
                          </m:r>
                          <m:r>
                            <a:rPr lang="en-US" i="1">
                              <a:latin typeface="Cambria Math" panose="02040503050406030204" pitchFamily="18" charset="0"/>
                            </a:rPr>
                            <m:t>𝑥</m:t>
                          </m:r>
                          <m:r>
                            <a:rPr lang="en-US" i="0">
                              <a:latin typeface="Cambria Math" panose="02040503050406030204" pitchFamily="18" charset="0"/>
                            </a:rPr>
                            <m:t>,</m:t>
                          </m:r>
                          <m:r>
                            <a:rPr lang="en-US" i="1">
                              <a:latin typeface="Cambria Math" panose="02040503050406030204" pitchFamily="18" charset="0"/>
                            </a:rPr>
                            <m:t>𝑒𝑞</m:t>
                          </m:r>
                        </m:sub>
                      </m:sSub>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𝛽𝛾</m:t>
                              </m:r>
                            </m:num>
                            <m:den>
                              <m:r>
                                <a:rPr lang="en-US" i="0">
                                  <a:latin typeface="Cambria Math" panose="02040503050406030204" pitchFamily="18" charset="0"/>
                                </a:rPr>
                                <m:t>2</m:t>
                              </m:r>
                            </m:den>
                          </m:f>
                          <m:sSub>
                            <m:sSubPr>
                              <m:ctrlPr>
                                <a:rPr lang="en-US" i="1">
                                  <a:solidFill>
                                    <a:srgbClr val="836967"/>
                                  </a:solidFill>
                                  <a:latin typeface="Cambria Math" panose="02040503050406030204" pitchFamily="18" charset="0"/>
                                </a:rPr>
                              </m:ctrlPr>
                            </m:sSubPr>
                            <m:e>
                              <m:acc>
                                <m:accPr>
                                  <m:chr m:val="̂"/>
                                  <m:ctrlPr>
                                    <a:rPr lang="en-US" i="1">
                                      <a:solidFill>
                                        <a:schemeClr val="tx2"/>
                                      </a:solidFill>
                                      <a:latin typeface="Cambria Math" panose="02040503050406030204" pitchFamily="18" charset="0"/>
                                    </a:rPr>
                                  </m:ctrlPr>
                                </m:accPr>
                                <m:e>
                                  <m:r>
                                    <a:rPr lang="en-US" i="1">
                                      <a:solidFill>
                                        <a:schemeClr val="tx2"/>
                                      </a:solidFill>
                                      <a:latin typeface="Cambria Math" panose="02040503050406030204" pitchFamily="18" charset="0"/>
                                      <a:ea typeface="Cambria Math" panose="02040503050406030204" pitchFamily="18" charset="0"/>
                                    </a:rPr>
                                    <m:t>𝛽</m:t>
                                  </m:r>
                                </m:e>
                              </m:acc>
                            </m:e>
                            <m:sub>
                              <m:r>
                                <a:rPr lang="en-US" i="1">
                                  <a:latin typeface="Cambria Math" panose="02040503050406030204" pitchFamily="18" charset="0"/>
                                </a:rPr>
                                <m:t>𝑥</m:t>
                              </m:r>
                            </m:sub>
                          </m:sSub>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𝜃</m:t>
                              </m:r>
                            </m:sub>
                            <m:sup>
                              <m:r>
                                <a:rPr lang="en-US" i="0">
                                  <a:latin typeface="Cambria Math" panose="02040503050406030204" pitchFamily="18" charset="0"/>
                                </a:rPr>
                                <m:t>2</m:t>
                              </m:r>
                            </m:sup>
                          </m:sSubSup>
                        </m:num>
                        <m:den>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𝛽</m:t>
                              </m:r>
                            </m:e>
                            <m:sup>
                              <m:r>
                                <a:rPr lang="en-US" i="0">
                                  <a:latin typeface="Cambria Math" panose="02040503050406030204" pitchFamily="18" charset="0"/>
                                </a:rPr>
                                <m:t>2</m:t>
                              </m:r>
                            </m:sup>
                          </m:sSup>
                          <m:r>
                            <a:rPr lang="en-US" i="1">
                              <a:latin typeface="Cambria Math" panose="02040503050406030204" pitchFamily="18" charset="0"/>
                            </a:rPr>
                            <m:t>𝐸</m:t>
                          </m:r>
                          <m:r>
                            <a:rPr lang="en-US" i="0">
                              <a:latin typeface="Cambria Math" panose="02040503050406030204" pitchFamily="18" charset="0"/>
                            </a:rPr>
                            <m:t>∙</m:t>
                          </m:r>
                          <m:d>
                            <m:dPr>
                              <m:ctrlPr>
                                <a:rPr lang="en-US" i="1" smtClean="0">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𝑑𝐸</m:t>
                                  </m:r>
                                </m:num>
                                <m:den>
                                  <m:r>
                                    <a:rPr lang="en-US" i="1">
                                      <a:latin typeface="Cambria Math" panose="02040503050406030204" pitchFamily="18" charset="0"/>
                                    </a:rPr>
                                    <m:t>𝑑𝑠</m:t>
                                  </m:r>
                                </m:den>
                              </m:f>
                            </m:e>
                          </m:d>
                        </m:den>
                      </m:f>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b>
                            <m:sSubPr>
                              <m:ctrlPr>
                                <a:rPr lang="en-US" i="1">
                                  <a:solidFill>
                                    <a:srgbClr val="836967"/>
                                  </a:solidFill>
                                  <a:latin typeface="Cambria Math" panose="02040503050406030204" pitchFamily="18" charset="0"/>
                                </a:rPr>
                              </m:ctrlPr>
                            </m:sSubPr>
                            <m:e>
                              <m:acc>
                                <m:accPr>
                                  <m:chr m:val="̂"/>
                                  <m:ctrlPr>
                                    <a:rPr lang="en-US" i="1">
                                      <a:solidFill>
                                        <a:schemeClr val="tx2"/>
                                      </a:solidFill>
                                      <a:latin typeface="Cambria Math" panose="02040503050406030204" pitchFamily="18" charset="0"/>
                                    </a:rPr>
                                  </m:ctrlPr>
                                </m:accPr>
                                <m:e>
                                  <m:r>
                                    <a:rPr lang="en-US" i="1">
                                      <a:solidFill>
                                        <a:schemeClr val="tx2"/>
                                      </a:solidFill>
                                      <a:latin typeface="Cambria Math" panose="02040503050406030204" pitchFamily="18" charset="0"/>
                                      <a:ea typeface="Cambria Math" panose="02040503050406030204" pitchFamily="18" charset="0"/>
                                    </a:rPr>
                                    <m:t>𝛽</m:t>
                                  </m:r>
                                </m:e>
                              </m:acc>
                            </m:e>
                            <m:sub>
                              <m:r>
                                <a:rPr lang="en-US" i="1">
                                  <a:latin typeface="Cambria Math" panose="02040503050406030204" pitchFamily="18" charset="0"/>
                                </a:rPr>
                                <m:t>𝑥</m:t>
                              </m:r>
                            </m:sub>
                          </m:sSub>
                          <m:sSup>
                            <m:sSupPr>
                              <m:ctrlPr>
                                <a:rPr lang="en-US" i="1">
                                  <a:solidFill>
                                    <a:srgbClr val="836967"/>
                                  </a:solidFill>
                                  <a:latin typeface="Cambria Math" panose="02040503050406030204" pitchFamily="18" charset="0"/>
                                </a:rPr>
                              </m:ctrlPr>
                            </m:sSupPr>
                            <m:e>
                              <m:d>
                                <m:dPr>
                                  <m:ctrlPr>
                                    <a:rPr lang="en-US" i="1">
                                      <a:solidFill>
                                        <a:srgbClr val="836967"/>
                                      </a:solidFill>
                                      <a:latin typeface="Cambria Math" panose="02040503050406030204" pitchFamily="18" charset="0"/>
                                    </a:rPr>
                                  </m:ctrlPr>
                                </m:dPr>
                                <m:e>
                                  <m:r>
                                    <a:rPr lang="en-US" i="0">
                                      <a:latin typeface="Cambria Math" panose="02040503050406030204" pitchFamily="18" charset="0"/>
                                    </a:rPr>
                                    <m:t>13.6 </m:t>
                                  </m:r>
                                  <m:r>
                                    <a:rPr lang="en-US" i="1">
                                      <a:latin typeface="Cambria Math" panose="02040503050406030204" pitchFamily="18" charset="0"/>
                                    </a:rPr>
                                    <m:t>𝑀𝑒𝑉</m:t>
                                  </m:r>
                                </m:e>
                              </m:d>
                            </m:e>
                            <m:sup>
                              <m:r>
                                <a:rPr lang="en-US" i="0">
                                  <a:latin typeface="Cambria Math" panose="02040503050406030204" pitchFamily="18" charset="0"/>
                                </a:rPr>
                                <m:t>2</m:t>
                              </m:r>
                            </m:sup>
                          </m:sSup>
                          <m:r>
                            <a:rPr lang="en-US" i="0">
                              <a:latin typeface="Cambria Math" panose="02040503050406030204" pitchFamily="18" charset="0"/>
                            </a:rPr>
                            <m:t>∙</m:t>
                          </m:r>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𝑧</m:t>
                              </m:r>
                            </m:e>
                            <m:sup>
                              <m:r>
                                <a:rPr lang="en-US" i="0">
                                  <a:latin typeface="Cambria Math" panose="02040503050406030204" pitchFamily="18" charset="0"/>
                                </a:rPr>
                                <m:t>2</m:t>
                              </m:r>
                            </m:sup>
                          </m:sSup>
                        </m:num>
                        <m:den>
                          <m:r>
                            <a:rPr lang="en-US" i="0">
                              <a:latin typeface="Cambria Math" panose="02040503050406030204" pitchFamily="18" charset="0"/>
                            </a:rPr>
                            <m:t>2</m:t>
                          </m:r>
                          <m:r>
                            <a:rPr lang="en-US" i="1">
                              <a:latin typeface="Cambria Math" panose="02040503050406030204" pitchFamily="18" charset="0"/>
                            </a:rPr>
                            <m:t>𝛽</m:t>
                          </m:r>
                          <m:r>
                            <a:rPr lang="en-US" i="1">
                              <a:latin typeface="Cambria Math" panose="02040503050406030204" pitchFamily="18" charset="0"/>
                            </a:rPr>
                            <m:t>𝑚</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𝑅</m:t>
                              </m:r>
                            </m:sub>
                          </m:sSub>
                          <m:r>
                            <a:rPr lang="en-US" i="0">
                              <a:latin typeface="Cambria Math" panose="02040503050406030204" pitchFamily="18" charset="0"/>
                            </a:rPr>
                            <m:t>∙</m:t>
                          </m:r>
                          <m:d>
                            <m:dPr>
                              <m:ctrlPr>
                                <a:rPr lang="en-US" i="1" smtClean="0">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𝑑𝐸</m:t>
                                  </m:r>
                                </m:num>
                                <m:den>
                                  <m:r>
                                    <a:rPr lang="en-US" i="1">
                                      <a:latin typeface="Cambria Math" panose="02040503050406030204" pitchFamily="18" charset="0"/>
                                    </a:rPr>
                                    <m:t>𝑑𝑠</m:t>
                                  </m:r>
                                </m:den>
                              </m:f>
                            </m:e>
                          </m:d>
                        </m:den>
                      </m:f>
                    </m:oMath>
                  </m:oMathPara>
                </a14:m>
                <a:endParaRPr lang="en-US" dirty="0"/>
              </a:p>
            </p:txBody>
          </p:sp>
        </mc:Choice>
        <mc:Fallback xmlns="">
          <p:sp>
            <p:nvSpPr>
              <p:cNvPr id="17" name="TextBox 16">
                <a:extLst>
                  <a:ext uri="{FF2B5EF4-FFF2-40B4-BE49-F238E27FC236}">
                    <a16:creationId xmlns:a16="http://schemas.microsoft.com/office/drawing/2014/main" id="{EC8C4C0C-3D9C-BAC0-DC3E-37E5253C5F3F}"/>
                  </a:ext>
                </a:extLst>
              </p:cNvPr>
              <p:cNvSpPr txBox="1">
                <a:spLocks noRot="1" noChangeAspect="1" noMove="1" noResize="1" noEditPoints="1" noAdjustHandles="1" noChangeArrowheads="1" noChangeShapeType="1" noTextEdit="1"/>
              </p:cNvSpPr>
              <p:nvPr/>
            </p:nvSpPr>
            <p:spPr>
              <a:xfrm>
                <a:off x="734939" y="4024328"/>
                <a:ext cx="6629400" cy="1342803"/>
              </a:xfrm>
              <a:prstGeom prst="rect">
                <a:avLst/>
              </a:prstGeom>
              <a:blipFill>
                <a:blip r:embed="rId4"/>
                <a:stretch>
                  <a:fillRect b="-373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381CDFEC-D60C-211C-B124-0297AA4D1ED4}"/>
                  </a:ext>
                </a:extLst>
              </p:cNvPr>
              <p:cNvSpPr txBox="1"/>
              <p:nvPr/>
            </p:nvSpPr>
            <p:spPr>
              <a:xfrm>
                <a:off x="1329209" y="5529662"/>
                <a:ext cx="6143010" cy="552972"/>
              </a:xfrm>
              <a:prstGeom prst="rect">
                <a:avLst/>
              </a:prstGeom>
              <a:noFill/>
              <a:ln>
                <a:solidFill>
                  <a:srgbClr val="FF0000"/>
                </a:solidFill>
              </a:ln>
            </p:spPr>
            <p:txBody>
              <a:bodyPr wrap="square" rtlCol="0">
                <a:spAutoFit/>
              </a:bodyPr>
              <a:lstStyle/>
              <a:p>
                <a:r>
                  <a:rPr lang="en-US" sz="2000" dirty="0"/>
                  <a:t>To reach low emittance: low</a:t>
                </a:r>
                <a14:m>
                  <m:oMath xmlns:m="http://schemas.openxmlformats.org/officeDocument/2006/math">
                    <m:r>
                      <a:rPr lang="en-US" sz="2000" b="0" i="0" smtClean="0">
                        <a:solidFill>
                          <a:srgbClr val="836967"/>
                        </a:solidFill>
                        <a:latin typeface="Cambria Math" panose="02040503050406030204" pitchFamily="18" charset="0"/>
                      </a:rPr>
                      <m:t> </m:t>
                    </m:r>
                    <m:sSub>
                      <m:sSubPr>
                        <m:ctrlPr>
                          <a:rPr lang="en-US" sz="2000" i="1">
                            <a:solidFill>
                              <a:srgbClr val="836967"/>
                            </a:solidFill>
                            <a:latin typeface="Cambria Math" panose="02040503050406030204" pitchFamily="18" charset="0"/>
                          </a:rPr>
                        </m:ctrlPr>
                      </m:sSubPr>
                      <m:e>
                        <m:acc>
                          <m:accPr>
                            <m:chr m:val="̂"/>
                            <m:ctrlPr>
                              <a:rPr lang="en-US" sz="2000" i="1">
                                <a:solidFill>
                                  <a:schemeClr val="tx2"/>
                                </a:solidFill>
                                <a:latin typeface="Cambria Math" panose="02040503050406030204" pitchFamily="18" charset="0"/>
                              </a:rPr>
                            </m:ctrlPr>
                          </m:accPr>
                          <m:e>
                            <m:r>
                              <a:rPr lang="en-US" sz="2000" i="1">
                                <a:solidFill>
                                  <a:schemeClr val="tx2"/>
                                </a:solidFill>
                                <a:latin typeface="Cambria Math" panose="02040503050406030204" pitchFamily="18" charset="0"/>
                                <a:ea typeface="Cambria Math" panose="02040503050406030204" pitchFamily="18" charset="0"/>
                              </a:rPr>
                              <m:t>𝛽</m:t>
                            </m:r>
                          </m:e>
                        </m:acc>
                      </m:e>
                      <m:sub>
                        <m:r>
                          <a:rPr lang="en-US" sz="2000" i="1">
                            <a:latin typeface="Cambria Math" panose="02040503050406030204" pitchFamily="18" charset="0"/>
                          </a:rPr>
                          <m:t>𝑥</m:t>
                        </m:r>
                      </m:sub>
                    </m:sSub>
                  </m:oMath>
                </a14:m>
                <a:r>
                  <a:rPr lang="en-US" sz="2000" dirty="0"/>
                  <a:t>, large </a:t>
                </a:r>
                <a14:m>
                  <m:oMath xmlns:m="http://schemas.openxmlformats.org/officeDocument/2006/math">
                    <m:d>
                      <m:dPr>
                        <m:ctrlPr>
                          <a:rPr lang="en-US" sz="2000" i="1">
                            <a:latin typeface="Cambria Math" panose="02040503050406030204" pitchFamily="18" charset="0"/>
                          </a:rPr>
                        </m:ctrlPr>
                      </m:dPr>
                      <m:e>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𝑑𝐸</m:t>
                            </m:r>
                          </m:num>
                          <m:den>
                            <m:r>
                              <a:rPr lang="en-US" sz="2000" i="1">
                                <a:latin typeface="Cambria Math" panose="02040503050406030204" pitchFamily="18" charset="0"/>
                              </a:rPr>
                              <m:t>𝑑𝑠</m:t>
                            </m:r>
                          </m:den>
                        </m:f>
                      </m:e>
                    </m:d>
                    <m:r>
                      <a:rPr lang="en-US" sz="2000" b="0" i="0" smtClean="0">
                        <a:latin typeface="Cambria Math" panose="02040503050406030204" pitchFamily="18" charset="0"/>
                      </a:rPr>
                      <m:t>, </m:t>
                    </m:r>
                  </m:oMath>
                </a14:m>
                <a:r>
                  <a:rPr lang="en-US" sz="2000" dirty="0"/>
                  <a:t>and long </a:t>
                </a:r>
                <a14:m>
                  <m:oMath xmlns:m="http://schemas.openxmlformats.org/officeDocument/2006/math">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𝐿</m:t>
                        </m:r>
                      </m:e>
                      <m:sub>
                        <m:r>
                          <a:rPr lang="en-US" sz="2000" i="1">
                            <a:latin typeface="Cambria Math" panose="02040503050406030204" pitchFamily="18" charset="0"/>
                          </a:rPr>
                          <m:t>𝑅</m:t>
                        </m:r>
                      </m:sub>
                    </m:sSub>
                  </m:oMath>
                </a14:m>
                <a:endParaRPr lang="en-US" sz="2000" dirty="0"/>
              </a:p>
            </p:txBody>
          </p:sp>
        </mc:Choice>
        <mc:Fallback>
          <p:sp>
            <p:nvSpPr>
              <p:cNvPr id="2" name="TextBox 1">
                <a:extLst>
                  <a:ext uri="{FF2B5EF4-FFF2-40B4-BE49-F238E27FC236}">
                    <a16:creationId xmlns:a16="http://schemas.microsoft.com/office/drawing/2014/main" id="{381CDFEC-D60C-211C-B124-0297AA4D1ED4}"/>
                  </a:ext>
                </a:extLst>
              </p:cNvPr>
              <p:cNvSpPr txBox="1">
                <a:spLocks noRot="1" noChangeAspect="1" noMove="1" noResize="1" noEditPoints="1" noAdjustHandles="1" noChangeArrowheads="1" noChangeShapeType="1" noTextEdit="1"/>
              </p:cNvSpPr>
              <p:nvPr/>
            </p:nvSpPr>
            <p:spPr>
              <a:xfrm>
                <a:off x="1329209" y="5529662"/>
                <a:ext cx="6143010" cy="552972"/>
              </a:xfrm>
              <a:prstGeom prst="rect">
                <a:avLst/>
              </a:prstGeom>
              <a:blipFill>
                <a:blip r:embed="rId5"/>
                <a:stretch>
                  <a:fillRect l="-1031" b="-4348"/>
                </a:stretch>
              </a:blipFill>
              <a:ln>
                <a:solidFill>
                  <a:srgbClr val="FF0000"/>
                </a:solidFill>
              </a:ln>
            </p:spPr>
            <p:txBody>
              <a:bodyPr/>
              <a:lstStyle/>
              <a:p>
                <a:r>
                  <a:rPr lang="en-US">
                    <a:noFill/>
                  </a:rPr>
                  <a:t> </a:t>
                </a:r>
              </a:p>
            </p:txBody>
          </p:sp>
        </mc:Fallback>
      </mc:AlternateContent>
    </p:spTree>
    <p:extLst>
      <p:ext uri="{BB962C8B-B14F-4D97-AF65-F5344CB8AC3E}">
        <p14:creationId xmlns:p14="http://schemas.microsoft.com/office/powerpoint/2010/main" val="3692347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FB6206-6BB3-72E7-632B-FF7EF722A89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37BC702-9CFB-934F-7070-B7E3768B9C2F}"/>
              </a:ext>
            </a:extLst>
          </p:cNvPr>
          <p:cNvSpPr>
            <a:spLocks noGrp="1"/>
          </p:cNvSpPr>
          <p:nvPr>
            <p:ph type="title"/>
          </p:nvPr>
        </p:nvSpPr>
        <p:spPr/>
        <p:txBody>
          <a:bodyPr/>
          <a:lstStyle/>
          <a:p>
            <a:r>
              <a:rPr lang="en-US" dirty="0"/>
              <a:t>Emittance evolution (Longitudinal)</a:t>
            </a:r>
          </a:p>
        </p:txBody>
      </p:sp>
      <p:sp>
        <p:nvSpPr>
          <p:cNvPr id="4" name="Date Placeholder 3">
            <a:extLst>
              <a:ext uri="{FF2B5EF4-FFF2-40B4-BE49-F238E27FC236}">
                <a16:creationId xmlns:a16="http://schemas.microsoft.com/office/drawing/2014/main" id="{720DF747-FD22-C0E9-A0BA-0F5586665336}"/>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1F950EBE-C721-596B-008B-8A48235E46DB}"/>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A3E31384-850D-9CEC-3B8B-9C18DA3F4D1D}"/>
              </a:ext>
            </a:extLst>
          </p:cNvPr>
          <p:cNvSpPr>
            <a:spLocks noGrp="1"/>
          </p:cNvSpPr>
          <p:nvPr>
            <p:ph type="sldNum" sz="quarter" idx="4"/>
          </p:nvPr>
        </p:nvSpPr>
        <p:spPr/>
        <p:txBody>
          <a:bodyPr/>
          <a:lstStyle/>
          <a:p>
            <a:pPr>
              <a:defRPr/>
            </a:pPr>
            <a:fld id="{148C009B-CB69-E04A-B9B3-34B26D69E9CF}" type="slidenum">
              <a:rPr lang="en-US" smtClean="0"/>
              <a:pPr>
                <a:defRPr/>
              </a:pPr>
              <a:t>13</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72DECAF-EA33-DF70-5C87-002882EA945C}"/>
                  </a:ext>
                </a:extLst>
              </p:cNvPr>
              <p:cNvSpPr txBox="1"/>
              <p:nvPr/>
            </p:nvSpPr>
            <p:spPr>
              <a:xfrm>
                <a:off x="1355923" y="1025786"/>
                <a:ext cx="4572000" cy="81823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836967"/>
                              </a:solidFill>
                              <a:latin typeface="Cambria Math" panose="02040503050406030204" pitchFamily="18" charset="0"/>
                            </a:rPr>
                          </m:ctrlPr>
                        </m:fPr>
                        <m:num>
                          <m:r>
                            <a:rPr lang="en-US" i="1">
                              <a:latin typeface="Cambria Math" panose="020405030504060302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sub>
                          </m:sSub>
                        </m:num>
                        <m:den>
                          <m:r>
                            <a:rPr lang="en-US" i="1">
                              <a:latin typeface="Cambria Math" panose="02040503050406030204" pitchFamily="18" charset="0"/>
                            </a:rPr>
                            <m:t>𝑑𝑠</m:t>
                          </m:r>
                        </m:den>
                      </m:f>
                      <m:r>
                        <a:rPr lang="en-US" i="0">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𝑑</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𝛽𝛾</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𝜀</m:t>
                              </m:r>
                            </m:e>
                          </m:d>
                        </m:num>
                        <m:den>
                          <m:r>
                            <a:rPr lang="en-US" b="0" i="1" smtClean="0">
                              <a:latin typeface="Cambria Math" panose="02040503050406030204" pitchFamily="18" charset="0"/>
                            </a:rPr>
                            <m:t>𝑑𝑠</m:t>
                          </m:r>
                        </m:den>
                      </m:f>
                      <m:r>
                        <a:rPr lang="en-US" b="0" i="1" smtClean="0">
                          <a:latin typeface="Cambria Math" panose="02040503050406030204" pitchFamily="18" charset="0"/>
                        </a:rPr>
                        <m:t>=</m:t>
                      </m:r>
                      <m:r>
                        <a:rPr lang="en-US" i="1">
                          <a:latin typeface="Cambria Math" panose="02040503050406030204" pitchFamily="18" charset="0"/>
                        </a:rPr>
                        <m:t>𝛽𝛾</m:t>
                      </m:r>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𝜀</m:t>
                          </m:r>
                        </m:num>
                        <m:den>
                          <m:r>
                            <a:rPr lang="en-US" i="1">
                              <a:latin typeface="Cambria Math" panose="02040503050406030204" pitchFamily="18" charset="0"/>
                            </a:rPr>
                            <m:t>𝑑𝑠</m:t>
                          </m:r>
                        </m:den>
                      </m:f>
                      <m:r>
                        <a:rPr lang="en-US" i="0">
                          <a:latin typeface="Cambria Math" panose="02040503050406030204" pitchFamily="18" charset="0"/>
                        </a:rPr>
                        <m:t>+</m:t>
                      </m:r>
                      <m:r>
                        <a:rPr lang="en-US" i="1">
                          <a:latin typeface="Cambria Math" panose="02040503050406030204" pitchFamily="18" charset="0"/>
                        </a:rPr>
                        <m:t>𝜀</m:t>
                      </m:r>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𝛽𝛾</m:t>
                          </m:r>
                        </m:num>
                        <m:den>
                          <m:r>
                            <a:rPr lang="en-US" i="1">
                              <a:latin typeface="Cambria Math" panose="02040503050406030204" pitchFamily="18" charset="0"/>
                            </a:rPr>
                            <m:t>𝑑𝑠</m:t>
                          </m:r>
                        </m:den>
                      </m:f>
                      <m:r>
                        <a:rPr lang="en-US" i="0">
                          <a:latin typeface="Cambria Math" panose="02040503050406030204" pitchFamily="18" charset="0"/>
                        </a:rPr>
                        <m:t>.</m:t>
                      </m:r>
                    </m:oMath>
                  </m:oMathPara>
                </a14:m>
                <a:endParaRPr lang="en-US" dirty="0"/>
              </a:p>
            </p:txBody>
          </p:sp>
        </mc:Choice>
        <mc:Fallback xmlns="">
          <p:sp>
            <p:nvSpPr>
              <p:cNvPr id="8" name="TextBox 7">
                <a:extLst>
                  <a:ext uri="{FF2B5EF4-FFF2-40B4-BE49-F238E27FC236}">
                    <a16:creationId xmlns:a16="http://schemas.microsoft.com/office/drawing/2014/main" id="{B92F9523-A25C-44D4-452C-07420D7E4FC5}"/>
                  </a:ext>
                </a:extLst>
              </p:cNvPr>
              <p:cNvSpPr txBox="1">
                <a:spLocks noRot="1" noChangeAspect="1" noMove="1" noResize="1" noEditPoints="1" noAdjustHandles="1" noChangeArrowheads="1" noChangeShapeType="1" noTextEdit="1"/>
              </p:cNvSpPr>
              <p:nvPr/>
            </p:nvSpPr>
            <p:spPr>
              <a:xfrm>
                <a:off x="1355923" y="1025786"/>
                <a:ext cx="4572000" cy="818237"/>
              </a:xfrm>
              <a:prstGeom prst="rect">
                <a:avLst/>
              </a:prstGeom>
              <a:blipFill>
                <a:blip r:embed="rId2"/>
                <a:stretch>
                  <a:fillRect b="-7692"/>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CE7FF886-BDDB-3CAE-0DB3-0FDF8CD79A1B}"/>
              </a:ext>
            </a:extLst>
          </p:cNvPr>
          <p:cNvSpPr txBox="1"/>
          <p:nvPr/>
        </p:nvSpPr>
        <p:spPr>
          <a:xfrm>
            <a:off x="919767" y="1979161"/>
            <a:ext cx="3450688" cy="461665"/>
          </a:xfrm>
          <a:prstGeom prst="rect">
            <a:avLst/>
          </a:prstGeom>
          <a:noFill/>
        </p:spPr>
        <p:txBody>
          <a:bodyPr wrap="none" rtlCol="0">
            <a:spAutoFit/>
          </a:bodyPr>
          <a:lstStyle/>
          <a:p>
            <a:r>
              <a:rPr lang="en-US" dirty="0"/>
              <a:t>First term for longitudinal,</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1287E74-B094-2986-3E7C-5BB17EC79D1D}"/>
                  </a:ext>
                </a:extLst>
              </p:cNvPr>
              <p:cNvSpPr txBox="1"/>
              <p:nvPr/>
            </p:nvSpPr>
            <p:spPr>
              <a:xfrm>
                <a:off x="1074510" y="2411659"/>
                <a:ext cx="7436443" cy="75405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panose="02040503050406030204" pitchFamily="18" charset="0"/>
                        </a:rPr>
                        <m:t>𝛽𝛾</m:t>
                      </m:r>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𝑑</m:t>
                          </m:r>
                          <m:sSub>
                            <m:sSubPr>
                              <m:ctrlPr>
                                <a:rPr lang="en-US" sz="1800" i="1" smtClean="0">
                                  <a:solidFill>
                                    <a:srgbClr val="836967"/>
                                  </a:solidFill>
                                  <a:latin typeface="Cambria Math" panose="02040503050406030204" pitchFamily="18" charset="0"/>
                                </a:rPr>
                              </m:ctrlPr>
                            </m:sSubPr>
                            <m:e>
                              <m:r>
                                <a:rPr lang="en-US" sz="1800" i="1">
                                  <a:latin typeface="Cambria Math" panose="02040503050406030204" pitchFamily="18" charset="0"/>
                                </a:rPr>
                                <m:t>𝜀</m:t>
                              </m:r>
                            </m:e>
                            <m:sub>
                              <m:r>
                                <a:rPr lang="en-US" sz="1800" b="0" i="1" smtClean="0">
                                  <a:latin typeface="Cambria Math" panose="02040503050406030204" pitchFamily="18" charset="0"/>
                                </a:rPr>
                                <m:t>𝑙</m:t>
                              </m:r>
                            </m:sub>
                          </m:sSub>
                        </m:num>
                        <m:den>
                          <m:r>
                            <a:rPr lang="en-US" sz="1800" i="1">
                              <a:latin typeface="Cambria Math" panose="02040503050406030204" pitchFamily="18" charset="0"/>
                            </a:rPr>
                            <m:t>𝑑𝑠</m:t>
                          </m:r>
                        </m:den>
                      </m:f>
                      <m:r>
                        <a:rPr lang="en-US" sz="1800" i="0">
                          <a:latin typeface="Cambria Math" panose="02040503050406030204" pitchFamily="18" charset="0"/>
                        </a:rPr>
                        <m:t>=</m:t>
                      </m:r>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𝛽𝛾</m:t>
                          </m:r>
                        </m:num>
                        <m:den>
                          <m:r>
                            <a:rPr lang="en-US" sz="1800" i="0">
                              <a:latin typeface="Cambria Math" panose="02040503050406030204" pitchFamily="18" charset="0"/>
                            </a:rPr>
                            <m:t>2</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𝜀</m:t>
                              </m:r>
                            </m:e>
                            <m:sub>
                              <m:r>
                                <a:rPr lang="en-US" sz="1800" b="0" i="1" smtClean="0">
                                  <a:latin typeface="Cambria Math" panose="02040503050406030204" pitchFamily="18" charset="0"/>
                                </a:rPr>
                                <m:t>𝑙</m:t>
                              </m:r>
                            </m:sub>
                          </m:sSub>
                        </m:den>
                      </m:f>
                      <m:r>
                        <a:rPr lang="en-US" sz="1800" i="0">
                          <a:latin typeface="Cambria Math" panose="02040503050406030204" pitchFamily="18" charset="0"/>
                        </a:rPr>
                        <m:t>∙</m:t>
                      </m:r>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𝑑</m:t>
                          </m:r>
                          <m:sSup>
                            <m:sSupPr>
                              <m:ctrlPr>
                                <a:rPr lang="en-US" sz="1800" i="1">
                                  <a:solidFill>
                                    <a:srgbClr val="836967"/>
                                  </a:solidFill>
                                  <a:latin typeface="Cambria Math" panose="02040503050406030204" pitchFamily="18" charset="0"/>
                                </a:rPr>
                              </m:ctrlPr>
                            </m:sSupPr>
                            <m:e>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𝜀</m:t>
                                  </m:r>
                                </m:e>
                                <m:sub>
                                  <m:r>
                                    <a:rPr lang="en-US" sz="1800" b="0" i="1" smtClean="0">
                                      <a:latin typeface="Cambria Math" panose="02040503050406030204" pitchFamily="18" charset="0"/>
                                    </a:rPr>
                                    <m:t>𝑙</m:t>
                                  </m:r>
                                </m:sub>
                              </m:sSub>
                            </m:e>
                            <m:sup>
                              <m:r>
                                <a:rPr lang="en-US" sz="1800" i="0">
                                  <a:latin typeface="Cambria Math" panose="02040503050406030204" pitchFamily="18" charset="0"/>
                                </a:rPr>
                                <m:t>2</m:t>
                              </m:r>
                            </m:sup>
                          </m:sSup>
                        </m:num>
                        <m:den>
                          <m:r>
                            <a:rPr lang="en-US" sz="1800" i="1">
                              <a:latin typeface="Cambria Math" panose="02040503050406030204" pitchFamily="18" charset="0"/>
                            </a:rPr>
                            <m:t>𝑑𝑠</m:t>
                          </m:r>
                        </m:den>
                      </m:f>
                      <m:r>
                        <a:rPr lang="en-US" sz="1800" i="0">
                          <a:latin typeface="Cambria Math" panose="02040503050406030204" pitchFamily="18" charset="0"/>
                        </a:rPr>
                        <m:t>=</m:t>
                      </m:r>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𝛽𝛾</m:t>
                          </m:r>
                        </m:num>
                        <m:den>
                          <m:r>
                            <a:rPr lang="en-US" sz="1800" i="0">
                              <a:latin typeface="Cambria Math" panose="02040503050406030204" pitchFamily="18" charset="0"/>
                            </a:rPr>
                            <m:t>2</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𝜀</m:t>
                              </m:r>
                            </m:e>
                            <m:sub>
                              <m:r>
                                <a:rPr lang="en-US" sz="1800" b="0" i="1" smtClean="0">
                                  <a:latin typeface="Cambria Math" panose="02040503050406030204" pitchFamily="18" charset="0"/>
                                </a:rPr>
                                <m:t>𝑙</m:t>
                              </m:r>
                            </m:sub>
                          </m:sSub>
                        </m:den>
                      </m:f>
                      <m:d>
                        <m:dPr>
                          <m:ctrlPr>
                            <a:rPr lang="en-US" sz="1800" i="1">
                              <a:solidFill>
                                <a:srgbClr val="836967"/>
                              </a:solidFill>
                              <a:latin typeface="Cambria Math" panose="02040503050406030204" pitchFamily="18" charset="0"/>
                            </a:rPr>
                          </m:ctrlPr>
                        </m:dPr>
                        <m:e>
                          <m:sSubSup>
                            <m:sSubSupPr>
                              <m:ctrlPr>
                                <a:rPr lang="en-US" sz="1800" i="1">
                                  <a:solidFill>
                                    <a:srgbClr val="836967"/>
                                  </a:solidFill>
                                  <a:latin typeface="Cambria Math" panose="02040503050406030204" pitchFamily="18" charset="0"/>
                                </a:rPr>
                              </m:ctrlPr>
                            </m:sSubSupPr>
                            <m:e>
                              <m:r>
                                <a:rPr lang="en-US" sz="1800" i="1">
                                  <a:latin typeface="Cambria Math" panose="02040503050406030204" pitchFamily="18" charset="0"/>
                                </a:rPr>
                                <m:t>𝜎</m:t>
                              </m:r>
                            </m:e>
                            <m:sub>
                              <m:f>
                                <m:fPr>
                                  <m:type m:val="lin"/>
                                  <m:ctrlPr>
                                    <a:rPr lang="en-US" sz="1800" i="1" smtClean="0">
                                      <a:latin typeface="Cambria Math" panose="02040503050406030204" pitchFamily="18" charset="0"/>
                                    </a:rPr>
                                  </m:ctrlPr>
                                </m:fPr>
                                <m:num>
                                  <m:r>
                                    <a:rPr lang="en-US" sz="1800" i="1" smtClean="0">
                                      <a:latin typeface="Cambria Math" panose="02040503050406030204" pitchFamily="18" charset="0"/>
                                      <a:ea typeface="Cambria Math" panose="02040503050406030204" pitchFamily="18" charset="0"/>
                                    </a:rPr>
                                    <m:t>𝛿</m:t>
                                  </m:r>
                                  <m:r>
                                    <a:rPr lang="en-US" sz="1800" b="0" i="1" smtClean="0">
                                      <a:latin typeface="Cambria Math" panose="02040503050406030204" pitchFamily="18" charset="0"/>
                                      <a:ea typeface="Cambria Math" panose="02040503050406030204" pitchFamily="18" charset="0"/>
                                    </a:rPr>
                                    <m:t>𝑝</m:t>
                                  </m:r>
                                </m:num>
                                <m:den>
                                  <m:r>
                                    <a:rPr lang="en-US" sz="1800" b="0" i="1" smtClean="0">
                                      <a:latin typeface="Cambria Math" panose="02040503050406030204" pitchFamily="18" charset="0"/>
                                    </a:rPr>
                                    <m:t>𝑝</m:t>
                                  </m:r>
                                </m:den>
                              </m:f>
                            </m:sub>
                            <m:sup>
                              <m:r>
                                <a:rPr lang="en-US" sz="1800" i="0">
                                  <a:latin typeface="Cambria Math" panose="02040503050406030204" pitchFamily="18" charset="0"/>
                                </a:rPr>
                                <m:t>2</m:t>
                              </m:r>
                            </m:sup>
                          </m:sSubSup>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𝑑</m:t>
                              </m:r>
                              <m:sSubSup>
                                <m:sSubSupPr>
                                  <m:ctrlPr>
                                    <a:rPr lang="en-US" sz="1800" i="1">
                                      <a:solidFill>
                                        <a:srgbClr val="836967"/>
                                      </a:solidFill>
                                      <a:latin typeface="Cambria Math" panose="02040503050406030204" pitchFamily="18" charset="0"/>
                                    </a:rPr>
                                  </m:ctrlPr>
                                </m:sSubSupPr>
                                <m:e>
                                  <m:r>
                                    <a:rPr lang="en-US" sz="1800" i="1">
                                      <a:latin typeface="Cambria Math" panose="02040503050406030204" pitchFamily="18" charset="0"/>
                                    </a:rPr>
                                    <m:t>𝜎</m:t>
                                  </m:r>
                                </m:e>
                                <m:sub>
                                  <m:r>
                                    <a:rPr lang="en-US" sz="1800" i="1" smtClean="0">
                                      <a:latin typeface="Cambria Math" panose="02040503050406030204" pitchFamily="18" charset="0"/>
                                      <a:ea typeface="Cambria Math" panose="02040503050406030204" pitchFamily="18" charset="0"/>
                                    </a:rPr>
                                    <m:t>𝛿</m:t>
                                  </m:r>
                                  <m:r>
                                    <a:rPr lang="en-US" sz="1800" b="0" i="1" smtClean="0">
                                      <a:latin typeface="Cambria Math" panose="02040503050406030204" pitchFamily="18" charset="0"/>
                                      <a:ea typeface="Cambria Math" panose="02040503050406030204" pitchFamily="18" charset="0"/>
                                    </a:rPr>
                                    <m:t>𝑡</m:t>
                                  </m:r>
                                </m:sub>
                                <m:sup>
                                  <m:r>
                                    <a:rPr lang="en-US" sz="1800" i="0">
                                      <a:latin typeface="Cambria Math" panose="02040503050406030204" pitchFamily="18" charset="0"/>
                                    </a:rPr>
                                    <m:t>2</m:t>
                                  </m:r>
                                </m:sup>
                              </m:sSubSup>
                            </m:num>
                            <m:den>
                              <m:r>
                                <a:rPr lang="en-US" sz="1800" i="1">
                                  <a:latin typeface="Cambria Math" panose="02040503050406030204" pitchFamily="18" charset="0"/>
                                </a:rPr>
                                <m:t>𝑑𝑠</m:t>
                              </m:r>
                            </m:den>
                          </m:f>
                          <m:r>
                            <a:rPr lang="en-US" sz="1800" i="0">
                              <a:latin typeface="Cambria Math" panose="02040503050406030204" pitchFamily="18" charset="0"/>
                            </a:rPr>
                            <m:t>+</m:t>
                          </m:r>
                          <m:sSubSup>
                            <m:sSubSupPr>
                              <m:ctrlPr>
                                <a:rPr lang="en-US" sz="1800" i="1">
                                  <a:solidFill>
                                    <a:srgbClr val="836967"/>
                                  </a:solidFill>
                                  <a:latin typeface="Cambria Math" panose="02040503050406030204" pitchFamily="18" charset="0"/>
                                </a:rPr>
                              </m:ctrlPr>
                            </m:sSubSupPr>
                            <m:e>
                              <m:r>
                                <a:rPr lang="en-US" sz="1800" i="1">
                                  <a:latin typeface="Cambria Math" panose="02040503050406030204" pitchFamily="18" charset="0"/>
                                </a:rPr>
                                <m:t>𝜎</m:t>
                              </m:r>
                            </m:e>
                            <m:sub>
                              <m:r>
                                <a:rPr lang="en-US" sz="1800" i="1" smtClean="0">
                                  <a:latin typeface="Cambria Math" panose="02040503050406030204" pitchFamily="18" charset="0"/>
                                  <a:ea typeface="Cambria Math" panose="02040503050406030204" pitchFamily="18" charset="0"/>
                                </a:rPr>
                                <m:t>𝛿</m:t>
                              </m:r>
                              <m:r>
                                <a:rPr lang="en-US" sz="1800" b="0" i="1" smtClean="0">
                                  <a:latin typeface="Cambria Math" panose="02040503050406030204" pitchFamily="18" charset="0"/>
                                  <a:ea typeface="Cambria Math" panose="02040503050406030204" pitchFamily="18" charset="0"/>
                                </a:rPr>
                                <m:t>𝑡</m:t>
                              </m:r>
                            </m:sub>
                            <m:sup>
                              <m:r>
                                <a:rPr lang="en-US" sz="1800" i="0">
                                  <a:latin typeface="Cambria Math" panose="02040503050406030204" pitchFamily="18" charset="0"/>
                                </a:rPr>
                                <m:t>2</m:t>
                              </m:r>
                            </m:sup>
                          </m:sSubSup>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𝑑</m:t>
                              </m:r>
                              <m:sSubSup>
                                <m:sSubSupPr>
                                  <m:ctrlPr>
                                    <a:rPr lang="en-US" sz="1800" i="1">
                                      <a:solidFill>
                                        <a:srgbClr val="836967"/>
                                      </a:solidFill>
                                      <a:latin typeface="Cambria Math" panose="02040503050406030204" pitchFamily="18" charset="0"/>
                                    </a:rPr>
                                  </m:ctrlPr>
                                </m:sSubSupPr>
                                <m:e>
                                  <m:r>
                                    <a:rPr lang="en-US" sz="1800" i="1">
                                      <a:latin typeface="Cambria Math" panose="02040503050406030204" pitchFamily="18" charset="0"/>
                                    </a:rPr>
                                    <m:t>𝜎</m:t>
                                  </m:r>
                                </m:e>
                                <m:sub>
                                  <m:f>
                                    <m:fPr>
                                      <m:type m:val="lin"/>
                                      <m:ctrlPr>
                                        <a:rPr lang="en-US" sz="1800" i="1" smtClean="0">
                                          <a:latin typeface="Cambria Math" panose="02040503050406030204" pitchFamily="18" charset="0"/>
                                        </a:rPr>
                                      </m:ctrlPr>
                                    </m:fPr>
                                    <m:num>
                                      <m:r>
                                        <a:rPr lang="en-US" sz="1800" i="1" smtClean="0">
                                          <a:latin typeface="Cambria Math" panose="02040503050406030204" pitchFamily="18" charset="0"/>
                                          <a:ea typeface="Cambria Math" panose="02040503050406030204" pitchFamily="18" charset="0"/>
                                        </a:rPr>
                                        <m:t>𝛿</m:t>
                                      </m:r>
                                      <m:r>
                                        <a:rPr lang="en-US" sz="1800" b="0" i="1" smtClean="0">
                                          <a:latin typeface="Cambria Math" panose="02040503050406030204" pitchFamily="18" charset="0"/>
                                          <a:ea typeface="Cambria Math" panose="02040503050406030204" pitchFamily="18" charset="0"/>
                                        </a:rPr>
                                        <m:t>𝑝</m:t>
                                      </m:r>
                                    </m:num>
                                    <m:den>
                                      <m:r>
                                        <a:rPr lang="en-US" sz="1800" b="0" i="1" smtClean="0">
                                          <a:latin typeface="Cambria Math" panose="02040503050406030204" pitchFamily="18" charset="0"/>
                                        </a:rPr>
                                        <m:t>𝑝</m:t>
                                      </m:r>
                                    </m:den>
                                  </m:f>
                                </m:sub>
                                <m:sup>
                                  <m:r>
                                    <a:rPr lang="en-US" sz="1800" i="0">
                                      <a:latin typeface="Cambria Math" panose="02040503050406030204" pitchFamily="18" charset="0"/>
                                    </a:rPr>
                                    <m:t>2</m:t>
                                  </m:r>
                                </m:sup>
                              </m:sSubSup>
                            </m:num>
                            <m:den>
                              <m:r>
                                <a:rPr lang="en-US" sz="1800" i="1">
                                  <a:latin typeface="Cambria Math" panose="02040503050406030204" pitchFamily="18" charset="0"/>
                                </a:rPr>
                                <m:t>𝑑𝑠</m:t>
                              </m:r>
                            </m:den>
                          </m:f>
                          <m:r>
                            <a:rPr lang="en-US" sz="1800" i="0">
                              <a:latin typeface="Cambria Math" panose="02040503050406030204" pitchFamily="18" charset="0"/>
                            </a:rPr>
                            <m:t>−2</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𝜎</m:t>
                              </m:r>
                            </m:e>
                            <m:sub>
                              <m:f>
                                <m:fPr>
                                  <m:type m:val="lin"/>
                                  <m:ctrlPr>
                                    <a:rPr lang="en-US" sz="1800" i="1" smtClean="0">
                                      <a:latin typeface="Cambria Math" panose="02040503050406030204" pitchFamily="18" charset="0"/>
                                    </a:rPr>
                                  </m:ctrlPr>
                                </m:fPr>
                                <m:num>
                                  <m:r>
                                    <a:rPr lang="en-US" sz="1800" i="1" smtClean="0">
                                      <a:latin typeface="Cambria Math" panose="02040503050406030204" pitchFamily="18" charset="0"/>
                                      <a:ea typeface="Cambria Math" panose="02040503050406030204" pitchFamily="18" charset="0"/>
                                    </a:rPr>
                                    <m:t>𝛿</m:t>
                                  </m:r>
                                  <m:r>
                                    <a:rPr lang="en-US" sz="1800" b="0" i="1" smtClean="0">
                                      <a:latin typeface="Cambria Math" panose="02040503050406030204" pitchFamily="18" charset="0"/>
                                      <a:ea typeface="Cambria Math" panose="02040503050406030204" pitchFamily="18" charset="0"/>
                                    </a:rPr>
                                    <m:t>𝑝</m:t>
                                  </m:r>
                                </m:num>
                                <m:den>
                                  <m:r>
                                    <a:rPr lang="en-US" sz="1800" b="0" i="1" smtClean="0">
                                      <a:latin typeface="Cambria Math" panose="02040503050406030204" pitchFamily="18" charset="0"/>
                                    </a:rPr>
                                    <m:t>𝑝</m:t>
                                  </m:r>
                                </m:den>
                              </m:f>
                              <m:r>
                                <a:rPr lang="en-US" sz="1800" i="1" smtClean="0">
                                  <a:latin typeface="Cambria Math" panose="02040503050406030204" pitchFamily="18" charset="0"/>
                                  <a:ea typeface="Cambria Math" panose="02040503050406030204" pitchFamily="18" charset="0"/>
                                </a:rPr>
                                <m:t>∙</m:t>
                              </m:r>
                              <m:r>
                                <a:rPr lang="en-US" sz="1800" i="1" smtClean="0">
                                  <a:latin typeface="Cambria Math" panose="02040503050406030204" pitchFamily="18" charset="0"/>
                                  <a:ea typeface="Cambria Math" panose="02040503050406030204" pitchFamily="18" charset="0"/>
                                </a:rPr>
                                <m:t>𝛿</m:t>
                              </m:r>
                              <m:r>
                                <a:rPr lang="en-US" sz="1800" b="0" i="1" smtClean="0">
                                  <a:latin typeface="Cambria Math" panose="02040503050406030204" pitchFamily="18" charset="0"/>
                                </a:rPr>
                                <m:t>𝑡</m:t>
                              </m:r>
                            </m:sub>
                          </m:sSub>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𝑑</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𝜎</m:t>
                                  </m:r>
                                </m:e>
                                <m:sub>
                                  <m:f>
                                    <m:fPr>
                                      <m:type m:val="lin"/>
                                      <m:ctrlPr>
                                        <a:rPr lang="en-US" sz="1800" i="1" smtClean="0">
                                          <a:latin typeface="Cambria Math" panose="02040503050406030204" pitchFamily="18" charset="0"/>
                                        </a:rPr>
                                      </m:ctrlPr>
                                    </m:fPr>
                                    <m:num>
                                      <m:r>
                                        <a:rPr lang="en-US" sz="1800" i="1" smtClean="0">
                                          <a:latin typeface="Cambria Math" panose="02040503050406030204" pitchFamily="18" charset="0"/>
                                          <a:ea typeface="Cambria Math" panose="02040503050406030204" pitchFamily="18" charset="0"/>
                                        </a:rPr>
                                        <m:t>𝛿</m:t>
                                      </m:r>
                                      <m:r>
                                        <a:rPr lang="en-US" sz="1800" b="0" i="1" smtClean="0">
                                          <a:latin typeface="Cambria Math" panose="02040503050406030204" pitchFamily="18" charset="0"/>
                                          <a:ea typeface="Cambria Math" panose="02040503050406030204" pitchFamily="18" charset="0"/>
                                        </a:rPr>
                                        <m:t>𝑝</m:t>
                                      </m:r>
                                    </m:num>
                                    <m:den>
                                      <m:r>
                                        <a:rPr lang="en-US" sz="1800" b="0" i="1" smtClean="0">
                                          <a:latin typeface="Cambria Math" panose="02040503050406030204" pitchFamily="18" charset="0"/>
                                        </a:rPr>
                                        <m:t>𝑝</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𝛿</m:t>
                                      </m:r>
                                    </m:den>
                                  </m:f>
                                  <m:r>
                                    <a:rPr lang="en-US" sz="1800" b="0" i="1" smtClean="0">
                                      <a:latin typeface="Cambria Math" panose="02040503050406030204" pitchFamily="18" charset="0"/>
                                    </a:rPr>
                                    <m:t>𝑡</m:t>
                                  </m:r>
                                </m:sub>
                              </m:sSub>
                            </m:num>
                            <m:den>
                              <m:r>
                                <a:rPr lang="en-US" sz="1800" i="1">
                                  <a:latin typeface="Cambria Math" panose="02040503050406030204" pitchFamily="18" charset="0"/>
                                </a:rPr>
                                <m:t>𝑑𝑠</m:t>
                              </m:r>
                            </m:den>
                          </m:f>
                        </m:e>
                      </m:d>
                    </m:oMath>
                  </m:oMathPara>
                </a14:m>
                <a:endParaRPr lang="en-US" sz="1800" dirty="0"/>
              </a:p>
            </p:txBody>
          </p:sp>
        </mc:Choice>
        <mc:Fallback xmlns="">
          <p:sp>
            <p:nvSpPr>
              <p:cNvPr id="11" name="TextBox 10">
                <a:extLst>
                  <a:ext uri="{FF2B5EF4-FFF2-40B4-BE49-F238E27FC236}">
                    <a16:creationId xmlns:a16="http://schemas.microsoft.com/office/drawing/2014/main" id="{71287E74-B094-2986-3E7C-5BB17EC79D1D}"/>
                  </a:ext>
                </a:extLst>
              </p:cNvPr>
              <p:cNvSpPr txBox="1">
                <a:spLocks noRot="1" noChangeAspect="1" noMove="1" noResize="1" noEditPoints="1" noAdjustHandles="1" noChangeArrowheads="1" noChangeShapeType="1" noTextEdit="1"/>
              </p:cNvSpPr>
              <p:nvPr/>
            </p:nvSpPr>
            <p:spPr>
              <a:xfrm>
                <a:off x="1074510" y="2411659"/>
                <a:ext cx="7436443" cy="754053"/>
              </a:xfrm>
              <a:prstGeom prst="rect">
                <a:avLst/>
              </a:prstGeom>
              <a:blipFill>
                <a:blip r:embed="rId3"/>
                <a:stretch>
                  <a:fillRect t="-21667" b="-4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4453B48-3509-6D01-5EA7-762F58EC3168}"/>
                  </a:ext>
                </a:extLst>
              </p:cNvPr>
              <p:cNvSpPr txBox="1"/>
              <p:nvPr/>
            </p:nvSpPr>
            <p:spPr>
              <a:xfrm>
                <a:off x="1074510" y="3187133"/>
                <a:ext cx="7840890" cy="830997"/>
              </a:xfrm>
              <a:prstGeom prst="rect">
                <a:avLst/>
              </a:prstGeom>
              <a:noFill/>
            </p:spPr>
            <p:txBody>
              <a:bodyPr wrap="square" rtlCol="0">
                <a:spAutoFit/>
              </a:bodyPr>
              <a:lstStyle/>
              <a:p>
                <a:r>
                  <a:rPr lang="en-US" dirty="0"/>
                  <a:t>Again, in this toy model, there is no mechanism to change time structure and no coupling between </a:t>
                </a:r>
                <a14:m>
                  <m:oMath xmlns:m="http://schemas.openxmlformats.org/officeDocument/2006/math">
                    <m:r>
                      <a:rPr lang="en-US"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𝑡</m:t>
                    </m:r>
                  </m:oMath>
                </a14:m>
                <a:r>
                  <a:rPr lang="en-US" dirty="0"/>
                  <a:t> and </a:t>
                </a:r>
                <a14:m>
                  <m:oMath xmlns:m="http://schemas.openxmlformats.org/officeDocument/2006/math">
                    <m:f>
                      <m:fPr>
                        <m:type m:val="lin"/>
                        <m:ctrlPr>
                          <a:rPr lang="en-US" i="1" smtClean="0">
                            <a:latin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𝑝</m:t>
                        </m:r>
                      </m:num>
                      <m:den>
                        <m:r>
                          <a:rPr lang="en-US" b="0" i="1" smtClean="0">
                            <a:latin typeface="Cambria Math" panose="02040503050406030204" pitchFamily="18" charset="0"/>
                          </a:rPr>
                          <m:t>𝑝</m:t>
                        </m:r>
                      </m:den>
                    </m:f>
                  </m:oMath>
                </a14:m>
                <a:endParaRPr lang="en-US" dirty="0"/>
              </a:p>
            </p:txBody>
          </p:sp>
        </mc:Choice>
        <mc:Fallback xmlns="">
          <p:sp>
            <p:nvSpPr>
              <p:cNvPr id="12" name="TextBox 11">
                <a:extLst>
                  <a:ext uri="{FF2B5EF4-FFF2-40B4-BE49-F238E27FC236}">
                    <a16:creationId xmlns:a16="http://schemas.microsoft.com/office/drawing/2014/main" id="{34453B48-3509-6D01-5EA7-762F58EC3168}"/>
                  </a:ext>
                </a:extLst>
              </p:cNvPr>
              <p:cNvSpPr txBox="1">
                <a:spLocks noRot="1" noChangeAspect="1" noMove="1" noResize="1" noEditPoints="1" noAdjustHandles="1" noChangeArrowheads="1" noChangeShapeType="1" noTextEdit="1"/>
              </p:cNvSpPr>
              <p:nvPr/>
            </p:nvSpPr>
            <p:spPr>
              <a:xfrm>
                <a:off x="1074510" y="3187133"/>
                <a:ext cx="7840890" cy="830997"/>
              </a:xfrm>
              <a:prstGeom prst="rect">
                <a:avLst/>
              </a:prstGeom>
              <a:blipFill>
                <a:blip r:embed="rId4"/>
                <a:stretch>
                  <a:fillRect l="-1131" t="-28788" b="-1060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8988CAF-A9AC-27A0-78C7-B084FC7587CC}"/>
                  </a:ext>
                </a:extLst>
              </p:cNvPr>
              <p:cNvSpPr txBox="1"/>
              <p:nvPr/>
            </p:nvSpPr>
            <p:spPr>
              <a:xfrm>
                <a:off x="1209822" y="3955363"/>
                <a:ext cx="1967868" cy="72853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2000" i="1" smtClean="0">
                              <a:solidFill>
                                <a:srgbClr val="836967"/>
                              </a:solidFill>
                              <a:latin typeface="Cambria Math" panose="02040503050406030204" pitchFamily="18" charset="0"/>
                            </a:rPr>
                          </m:ctrlPr>
                        </m:fPr>
                        <m:num>
                          <m:r>
                            <a:rPr lang="en-US" sz="2000" i="1">
                              <a:latin typeface="Cambria Math" panose="02040503050406030204" pitchFamily="18" charset="0"/>
                            </a:rPr>
                            <m:t>𝑑</m:t>
                          </m:r>
                          <m:sSubSup>
                            <m:sSubSupPr>
                              <m:ctrlPr>
                                <a:rPr lang="en-US" sz="2000" i="1">
                                  <a:solidFill>
                                    <a:srgbClr val="836967"/>
                                  </a:solidFill>
                                  <a:latin typeface="Cambria Math" panose="02040503050406030204" pitchFamily="18" charset="0"/>
                                </a:rPr>
                              </m:ctrlPr>
                            </m:sSubSupPr>
                            <m:e>
                              <m:r>
                                <a:rPr lang="en-US" sz="2000" i="1">
                                  <a:latin typeface="Cambria Math" panose="02040503050406030204" pitchFamily="18" charset="0"/>
                                </a:rPr>
                                <m:t>𝜎</m:t>
                              </m:r>
                            </m:e>
                            <m:sub>
                              <m:r>
                                <a:rPr lang="en-US" sz="2000" i="1" smtClean="0">
                                  <a:latin typeface="Cambria Math" panose="02040503050406030204" pitchFamily="18" charset="0"/>
                                  <a:ea typeface="Cambria Math" panose="02040503050406030204" pitchFamily="18" charset="0"/>
                                </a:rPr>
                                <m:t>𝛿</m:t>
                              </m:r>
                              <m:r>
                                <a:rPr lang="en-US" sz="2000" b="0" i="1" smtClean="0">
                                  <a:latin typeface="Cambria Math" panose="02040503050406030204" pitchFamily="18" charset="0"/>
                                  <a:ea typeface="Cambria Math" panose="02040503050406030204" pitchFamily="18" charset="0"/>
                                </a:rPr>
                                <m:t>𝑡</m:t>
                              </m:r>
                            </m:sub>
                            <m:sup>
                              <m:r>
                                <a:rPr lang="en-US" sz="2000" i="0">
                                  <a:latin typeface="Cambria Math" panose="02040503050406030204" pitchFamily="18" charset="0"/>
                                </a:rPr>
                                <m:t>2</m:t>
                              </m:r>
                            </m:sup>
                          </m:sSubSup>
                        </m:num>
                        <m:den>
                          <m:r>
                            <a:rPr lang="en-US" sz="2000" i="1">
                              <a:latin typeface="Cambria Math" panose="02040503050406030204" pitchFamily="18" charset="0"/>
                            </a:rPr>
                            <m:t>𝑑𝑠</m:t>
                          </m:r>
                        </m:den>
                      </m:f>
                      <m:r>
                        <a:rPr lang="en-US" sz="2000" i="0">
                          <a:latin typeface="Cambria Math" panose="02040503050406030204" pitchFamily="18" charset="0"/>
                        </a:rPr>
                        <m:t>~</m:t>
                      </m:r>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𝑑</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𝜎</m:t>
                              </m:r>
                            </m:e>
                            <m:sub>
                              <m:f>
                                <m:fPr>
                                  <m:type m:val="lin"/>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𝛿</m:t>
                                  </m:r>
                                  <m:r>
                                    <a:rPr lang="en-US" sz="2000" i="1">
                                      <a:latin typeface="Cambria Math" panose="02040503050406030204" pitchFamily="18" charset="0"/>
                                      <a:ea typeface="Cambria Math" panose="02040503050406030204" pitchFamily="18" charset="0"/>
                                    </a:rPr>
                                    <m:t>𝑝</m:t>
                                  </m:r>
                                </m:num>
                                <m:den>
                                  <m:r>
                                    <a:rPr lang="en-US" sz="2000" i="1">
                                      <a:latin typeface="Cambria Math" panose="02040503050406030204" pitchFamily="18" charset="0"/>
                                    </a:rPr>
                                    <m:t>𝑝</m:t>
                                  </m:r>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𝛿</m:t>
                                  </m:r>
                                </m:den>
                              </m:f>
                              <m:r>
                                <a:rPr lang="en-US" sz="2000" i="1">
                                  <a:latin typeface="Cambria Math" panose="02040503050406030204" pitchFamily="18" charset="0"/>
                                </a:rPr>
                                <m:t>𝑡</m:t>
                              </m:r>
                            </m:sub>
                          </m:sSub>
                        </m:num>
                        <m:den>
                          <m:r>
                            <a:rPr lang="en-US" sz="2000" i="1">
                              <a:latin typeface="Cambria Math" panose="02040503050406030204" pitchFamily="18" charset="0"/>
                            </a:rPr>
                            <m:t>𝑑𝑠</m:t>
                          </m:r>
                        </m:den>
                      </m:f>
                      <m:r>
                        <a:rPr lang="en-US" sz="2000">
                          <a:latin typeface="Cambria Math" panose="02040503050406030204" pitchFamily="18" charset="0"/>
                        </a:rPr>
                        <m:t>~0.</m:t>
                      </m:r>
                    </m:oMath>
                  </m:oMathPara>
                </a14:m>
                <a:endParaRPr lang="en-US" sz="2000" dirty="0"/>
              </a:p>
            </p:txBody>
          </p:sp>
        </mc:Choice>
        <mc:Fallback xmlns="">
          <p:sp>
            <p:nvSpPr>
              <p:cNvPr id="14" name="TextBox 13">
                <a:extLst>
                  <a:ext uri="{FF2B5EF4-FFF2-40B4-BE49-F238E27FC236}">
                    <a16:creationId xmlns:a16="http://schemas.microsoft.com/office/drawing/2014/main" id="{98988CAF-A9AC-27A0-78C7-B084FC7587CC}"/>
                  </a:ext>
                </a:extLst>
              </p:cNvPr>
              <p:cNvSpPr txBox="1">
                <a:spLocks noRot="1" noChangeAspect="1" noMove="1" noResize="1" noEditPoints="1" noAdjustHandles="1" noChangeArrowheads="1" noChangeShapeType="1" noTextEdit="1"/>
              </p:cNvSpPr>
              <p:nvPr/>
            </p:nvSpPr>
            <p:spPr>
              <a:xfrm>
                <a:off x="1209822" y="3955363"/>
                <a:ext cx="1967868" cy="728533"/>
              </a:xfrm>
              <a:prstGeom prst="rect">
                <a:avLst/>
              </a:prstGeom>
              <a:blipFill>
                <a:blip r:embed="rId5"/>
                <a:stretch>
                  <a:fillRect t="-31034" r="-17308" b="-41379"/>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B42D12D0-113C-0454-E34C-77245E938AA1}"/>
              </a:ext>
            </a:extLst>
          </p:cNvPr>
          <p:cNvSpPr txBox="1"/>
          <p:nvPr/>
        </p:nvSpPr>
        <p:spPr>
          <a:xfrm>
            <a:off x="1209822" y="4683441"/>
            <a:ext cx="7436443" cy="461665"/>
          </a:xfrm>
          <a:prstGeom prst="rect">
            <a:avLst/>
          </a:prstGeom>
          <a:noFill/>
        </p:spPr>
        <p:txBody>
          <a:bodyPr wrap="square" rtlCol="0">
            <a:spAutoFit/>
          </a:bodyPr>
          <a:lstStyle/>
          <a:p>
            <a:r>
              <a:rPr lang="en-US" dirty="0"/>
              <a:t>While the energy straggling effect is included, </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34FEE9F-F457-266C-2B80-B6A73C6DE498}"/>
                  </a:ext>
                </a:extLst>
              </p:cNvPr>
              <p:cNvSpPr txBox="1"/>
              <p:nvPr/>
            </p:nvSpPr>
            <p:spPr>
              <a:xfrm>
                <a:off x="1333173" y="5088833"/>
                <a:ext cx="4897945" cy="1220078"/>
              </a:xfrm>
              <a:prstGeom prst="rect">
                <a:avLst/>
              </a:prstGeom>
              <a:noFill/>
            </p:spPr>
            <p:txBody>
              <a:bodyPr wrap="square">
                <a:spAutoFit/>
              </a:bodyPr>
              <a:lstStyle/>
              <a:p>
                <a14:m>
                  <m:oMath xmlns:m="http://schemas.openxmlformats.org/officeDocument/2006/math">
                    <m:sSubSup>
                      <m:sSubSupPr>
                        <m:ctrlPr>
                          <a:rPr lang="en-US" sz="2000" i="1" smtClean="0">
                            <a:solidFill>
                              <a:srgbClr val="836967"/>
                            </a:solidFill>
                            <a:latin typeface="Cambria Math" panose="02040503050406030204" pitchFamily="18" charset="0"/>
                          </a:rPr>
                        </m:ctrlPr>
                      </m:sSubSupPr>
                      <m:e>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𝛽𝛾</m:t>
                            </m:r>
                          </m:num>
                          <m:den>
                            <m:r>
                              <a:rPr lang="en-US" sz="2000">
                                <a:latin typeface="Cambria Math" panose="02040503050406030204" pitchFamily="18" charset="0"/>
                              </a:rPr>
                              <m:t>2</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𝜀</m:t>
                                </m:r>
                              </m:e>
                              <m:sub>
                                <m:r>
                                  <a:rPr lang="en-US" sz="2000" i="1">
                                    <a:latin typeface="Cambria Math" panose="02040503050406030204" pitchFamily="18" charset="0"/>
                                  </a:rPr>
                                  <m:t>𝑙</m:t>
                                </m:r>
                              </m:sub>
                            </m:sSub>
                          </m:den>
                        </m:f>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rPr>
                          <m:t>𝜎</m:t>
                        </m:r>
                      </m:e>
                      <m:sub>
                        <m:f>
                          <m:fPr>
                            <m:type m:val="lin"/>
                            <m:ctrlPr>
                              <a:rPr lang="en-US" sz="2000" i="1" smtClean="0">
                                <a:latin typeface="Cambria Math" panose="02040503050406030204" pitchFamily="18" charset="0"/>
                              </a:rPr>
                            </m:ctrlPr>
                          </m:fPr>
                          <m:num>
                            <m:r>
                              <a:rPr lang="en-US" sz="2000" i="1" smtClean="0">
                                <a:latin typeface="Cambria Math" panose="02040503050406030204" pitchFamily="18" charset="0"/>
                                <a:ea typeface="Cambria Math" panose="02040503050406030204" pitchFamily="18" charset="0"/>
                              </a:rPr>
                              <m:t>𝛿</m:t>
                            </m:r>
                            <m:r>
                              <a:rPr lang="en-US" sz="2000" b="0" i="1" smtClean="0">
                                <a:latin typeface="Cambria Math" panose="02040503050406030204" pitchFamily="18" charset="0"/>
                                <a:ea typeface="Cambria Math" panose="02040503050406030204" pitchFamily="18" charset="0"/>
                              </a:rPr>
                              <m:t>𝑝</m:t>
                            </m:r>
                          </m:num>
                          <m:den>
                            <m:r>
                              <a:rPr lang="en-US" sz="2000" b="0" i="1" smtClean="0">
                                <a:latin typeface="Cambria Math" panose="02040503050406030204" pitchFamily="18" charset="0"/>
                              </a:rPr>
                              <m:t>𝑝</m:t>
                            </m:r>
                          </m:den>
                        </m:f>
                      </m:sub>
                      <m:sup>
                        <m:r>
                          <a:rPr lang="en-US" sz="2000">
                            <a:latin typeface="Cambria Math" panose="02040503050406030204" pitchFamily="18" charset="0"/>
                          </a:rPr>
                          <m:t>2</m:t>
                        </m:r>
                      </m:sup>
                    </m:sSubSup>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𝑑</m:t>
                        </m:r>
                        <m:sSubSup>
                          <m:sSubSupPr>
                            <m:ctrlPr>
                              <a:rPr lang="en-US" sz="2000" i="1">
                                <a:solidFill>
                                  <a:srgbClr val="836967"/>
                                </a:solidFill>
                                <a:latin typeface="Cambria Math" panose="02040503050406030204" pitchFamily="18" charset="0"/>
                              </a:rPr>
                            </m:ctrlPr>
                          </m:sSubSupPr>
                          <m:e>
                            <m:r>
                              <a:rPr lang="en-US" sz="2000" i="1">
                                <a:latin typeface="Cambria Math" panose="02040503050406030204" pitchFamily="18" charset="0"/>
                              </a:rPr>
                              <m:t>𝜎</m:t>
                            </m:r>
                          </m:e>
                          <m:sub>
                            <m:f>
                              <m:fPr>
                                <m:type m:val="lin"/>
                                <m:ctrlPr>
                                  <a:rPr lang="en-US" sz="2000" i="1" smtClean="0">
                                    <a:latin typeface="Cambria Math" panose="02040503050406030204" pitchFamily="18" charset="0"/>
                                  </a:rPr>
                                </m:ctrlPr>
                              </m:fPr>
                              <m:num>
                                <m:r>
                                  <a:rPr lang="en-US" sz="2000" i="1" smtClean="0">
                                    <a:latin typeface="Cambria Math" panose="02040503050406030204" pitchFamily="18" charset="0"/>
                                    <a:ea typeface="Cambria Math" panose="02040503050406030204" pitchFamily="18" charset="0"/>
                                  </a:rPr>
                                  <m:t>𝛿</m:t>
                                </m:r>
                                <m:r>
                                  <a:rPr lang="en-US" sz="2000" b="0" i="1" smtClean="0">
                                    <a:latin typeface="Cambria Math" panose="02040503050406030204" pitchFamily="18" charset="0"/>
                                    <a:ea typeface="Cambria Math" panose="02040503050406030204" pitchFamily="18" charset="0"/>
                                  </a:rPr>
                                  <m:t>𝑝</m:t>
                                </m:r>
                              </m:num>
                              <m:den>
                                <m:r>
                                  <a:rPr lang="en-US" sz="2000" b="0" i="1" smtClean="0">
                                    <a:latin typeface="Cambria Math" panose="02040503050406030204" pitchFamily="18" charset="0"/>
                                  </a:rPr>
                                  <m:t>𝑝</m:t>
                                </m:r>
                              </m:den>
                            </m:f>
                          </m:sub>
                          <m:sup>
                            <m:r>
                              <a:rPr lang="en-US" sz="2000">
                                <a:latin typeface="Cambria Math" panose="02040503050406030204" pitchFamily="18" charset="0"/>
                              </a:rPr>
                              <m:t>2</m:t>
                            </m:r>
                          </m:sup>
                        </m:sSubSup>
                      </m:num>
                      <m:den>
                        <m:r>
                          <a:rPr lang="en-US" sz="2000" i="1">
                            <a:latin typeface="Cambria Math" panose="02040503050406030204" pitchFamily="18" charset="0"/>
                          </a:rPr>
                          <m:t>𝑑𝑠</m:t>
                        </m:r>
                      </m:den>
                    </m:f>
                    <m:r>
                      <a:rPr lang="en-US" sz="2000" i="1" smtClean="0">
                        <a:latin typeface="Cambria Math" panose="02040503050406030204" pitchFamily="18" charset="0"/>
                        <a:ea typeface="Cambria Math" panose="02040503050406030204" pitchFamily="18" charset="0"/>
                      </a:rPr>
                      <m:t>~</m:t>
                    </m:r>
                  </m:oMath>
                </a14:m>
                <a:r>
                  <a:rPr lang="en-US" sz="2000" dirty="0"/>
                  <a:t> </a:t>
                </a:r>
                <a14:m>
                  <m:oMath xmlns:m="http://schemas.openxmlformats.org/officeDocument/2006/math">
                    <m:f>
                      <m:fPr>
                        <m:ctrlPr>
                          <a:rPr lang="en-US" sz="2000" i="1" smtClean="0">
                            <a:latin typeface="Cambria Math" panose="02040503050406030204" pitchFamily="18" charset="0"/>
                          </a:rPr>
                        </m:ctrlPr>
                      </m:fPr>
                      <m:num>
                        <m:r>
                          <a:rPr lang="en-US" sz="2000" i="1" smtClean="0">
                            <a:latin typeface="Cambria Math" panose="02040503050406030204" pitchFamily="18" charset="0"/>
                            <a:ea typeface="Cambria Math" panose="02040503050406030204" pitchFamily="18" charset="0"/>
                          </a:rPr>
                          <m:t>𝛽𝛾</m:t>
                        </m:r>
                      </m:num>
                      <m:den>
                        <m:r>
                          <a:rPr lang="en-US" sz="2000" b="0" i="1" smtClean="0">
                            <a:latin typeface="Cambria Math" panose="02040503050406030204" pitchFamily="18" charset="0"/>
                          </a:rPr>
                          <m:t>2</m:t>
                        </m:r>
                      </m:den>
                    </m:f>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ea typeface="Cambria Math" panose="02040503050406030204" pitchFamily="18" charset="0"/>
                              </a:rPr>
                              <m:t>𝛽</m:t>
                            </m:r>
                          </m:e>
                        </m:acc>
                      </m:e>
                      <m:sub>
                        <m:r>
                          <a:rPr lang="en-US" sz="2000" i="1">
                            <a:latin typeface="Cambria Math" panose="02040503050406030204" pitchFamily="18" charset="0"/>
                          </a:rPr>
                          <m:t>𝐿</m:t>
                        </m:r>
                      </m:sub>
                    </m:sSub>
                    <m:r>
                      <a:rPr lang="en-US" sz="2000" i="1" smtClean="0">
                        <a:latin typeface="Cambria Math" panose="02040503050406030204" pitchFamily="18" charset="0"/>
                        <a:ea typeface="Cambria Math" panose="02040503050406030204" pitchFamily="18" charset="0"/>
                      </a:rPr>
                      <m:t>∙</m:t>
                    </m:r>
                    <m:f>
                      <m:fPr>
                        <m:ctrlPr>
                          <a:rPr lang="en-US" sz="200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1</m:t>
                        </m:r>
                      </m:num>
                      <m:den>
                        <m:sSup>
                          <m:sSupPr>
                            <m:ctrlPr>
                              <a:rPr lang="en-US" sz="2000" i="1" smtClean="0">
                                <a:latin typeface="Cambria Math" panose="02040503050406030204" pitchFamily="18" charset="0"/>
                                <a:ea typeface="Cambria Math" panose="02040503050406030204" pitchFamily="18" charset="0"/>
                              </a:rPr>
                            </m:ctrlPr>
                          </m:sSupPr>
                          <m:e>
                            <m:r>
                              <a:rPr lang="en-US" sz="2000" i="1" smtClean="0">
                                <a:latin typeface="Cambria Math" panose="02040503050406030204" pitchFamily="18" charset="0"/>
                                <a:ea typeface="Cambria Math" panose="02040503050406030204" pitchFamily="18" charset="0"/>
                              </a:rPr>
                              <m:t>𝛽</m:t>
                            </m:r>
                          </m:e>
                          <m:sup>
                            <m:r>
                              <a:rPr lang="en-US" sz="2000" b="0" i="1" smtClean="0">
                                <a:latin typeface="Cambria Math" panose="02040503050406030204" pitchFamily="18" charset="0"/>
                                <a:ea typeface="Cambria Math" panose="02040503050406030204" pitchFamily="18" charset="0"/>
                              </a:rPr>
                              <m:t>2</m:t>
                            </m:r>
                          </m:sup>
                        </m:sSup>
                        <m:sSup>
                          <m:sSupPr>
                            <m:ctrlPr>
                              <a:rPr lang="en-US" sz="200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𝑐</m:t>
                            </m:r>
                          </m:e>
                          <m:sup>
                            <m:r>
                              <a:rPr lang="en-US" sz="2000" b="0" i="1" smtClean="0">
                                <a:latin typeface="Cambria Math" panose="02040503050406030204" pitchFamily="18" charset="0"/>
                                <a:ea typeface="Cambria Math" panose="02040503050406030204" pitchFamily="18" charset="0"/>
                              </a:rPr>
                              <m:t>2</m:t>
                            </m:r>
                          </m:sup>
                        </m:sSup>
                        <m:sSup>
                          <m:sSupPr>
                            <m:ctrlPr>
                              <a:rPr lang="en-US" sz="200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𝑝</m:t>
                            </m:r>
                          </m:e>
                          <m:sup>
                            <m:r>
                              <a:rPr lang="en-US" sz="2000" b="0" i="1" smtClean="0">
                                <a:latin typeface="Cambria Math" panose="02040503050406030204" pitchFamily="18" charset="0"/>
                                <a:ea typeface="Cambria Math" panose="02040503050406030204" pitchFamily="18" charset="0"/>
                              </a:rPr>
                              <m:t>2</m:t>
                            </m:r>
                          </m:sup>
                        </m:sSup>
                      </m:den>
                    </m:f>
                    <m:f>
                      <m:fPr>
                        <m:ctrlPr>
                          <a:rPr lang="en-US" sz="200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𝑑</m:t>
                        </m:r>
                        <m:d>
                          <m:dPr>
                            <m:ctrlPr>
                              <a:rPr lang="en-US" sz="2000" b="0" i="1" smtClean="0">
                                <a:latin typeface="Cambria Math" panose="02040503050406030204" pitchFamily="18" charset="0"/>
                                <a:ea typeface="Cambria Math" panose="02040503050406030204" pitchFamily="18" charset="0"/>
                              </a:rPr>
                            </m:ctrlPr>
                          </m:dPr>
                          <m:e>
                            <m:sSubSup>
                              <m:sSubSupPr>
                                <m:ctrlPr>
                                  <a:rPr lang="en-US" sz="2000" b="0" i="1" smtClean="0">
                                    <a:latin typeface="Cambria Math" panose="02040503050406030204" pitchFamily="18" charset="0"/>
                                    <a:ea typeface="Cambria Math" panose="02040503050406030204" pitchFamily="18" charset="0"/>
                                  </a:rPr>
                                </m:ctrlPr>
                              </m:sSubSupPr>
                              <m:e>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𝐸</m:t>
                                </m:r>
                              </m:e>
                              <m:sub>
                                <m:r>
                                  <a:rPr lang="en-US" sz="2000" b="0" i="1" smtClean="0">
                                    <a:latin typeface="Cambria Math" panose="02040503050406030204" pitchFamily="18" charset="0"/>
                                    <a:ea typeface="Cambria Math" panose="02040503050406030204" pitchFamily="18" charset="0"/>
                                  </a:rPr>
                                  <m:t>𝑟𝑚𝑠</m:t>
                                </m:r>
                              </m:sub>
                              <m:sup>
                                <m:r>
                                  <a:rPr lang="en-US" sz="2000" b="0" i="1" smtClean="0">
                                    <a:latin typeface="Cambria Math" panose="02040503050406030204" pitchFamily="18" charset="0"/>
                                    <a:ea typeface="Cambria Math" panose="02040503050406030204" pitchFamily="18" charset="0"/>
                                  </a:rPr>
                                  <m:t>2</m:t>
                                </m:r>
                              </m:sup>
                            </m:sSubSup>
                          </m:e>
                        </m:d>
                      </m:num>
                      <m:den>
                        <m:r>
                          <a:rPr lang="en-US" sz="2000" b="0" i="1" smtClean="0">
                            <a:latin typeface="Cambria Math" panose="02040503050406030204" pitchFamily="18" charset="0"/>
                            <a:ea typeface="Cambria Math" panose="02040503050406030204" pitchFamily="18" charset="0"/>
                          </a:rPr>
                          <m:t>𝑑𝑠</m:t>
                        </m:r>
                      </m:den>
                    </m:f>
                  </m:oMath>
                </a14:m>
                <a:endParaRPr lang="en-US" sz="2000" dirty="0"/>
              </a:p>
              <a:p>
                <a14:m>
                  <m:oMath xmlns:m="http://schemas.openxmlformats.org/officeDocument/2006/math">
                    <m:r>
                      <a:rPr lang="en-US" sz="2000" i="1" smtClean="0">
                        <a:latin typeface="Cambria Math" panose="02040503050406030204" pitchFamily="18" charset="0"/>
                        <a:ea typeface="Cambria Math" panose="02040503050406030204" pitchFamily="18" charset="0"/>
                      </a:rPr>
                      <m:t>~</m:t>
                    </m:r>
                  </m:oMath>
                </a14:m>
                <a:r>
                  <a:rPr lang="en-US" sz="2000" dirty="0"/>
                  <a:t>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𝛽𝛾</m:t>
                        </m:r>
                      </m:num>
                      <m:den>
                        <m:r>
                          <a:rPr lang="en-US" sz="2000" i="1">
                            <a:latin typeface="Cambria Math" panose="02040503050406030204" pitchFamily="18" charset="0"/>
                          </a:rPr>
                          <m:t>2</m:t>
                        </m:r>
                      </m:den>
                    </m:f>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ea typeface="Cambria Math" panose="02040503050406030204" pitchFamily="18" charset="0"/>
                              </a:rPr>
                              <m:t>𝛽</m:t>
                            </m:r>
                          </m:e>
                        </m:acc>
                      </m:e>
                      <m:sub>
                        <m:r>
                          <a:rPr lang="en-US" sz="2000" i="1">
                            <a:latin typeface="Cambria Math" panose="02040503050406030204" pitchFamily="18" charset="0"/>
                          </a:rPr>
                          <m:t>𝐿</m:t>
                        </m:r>
                      </m:sub>
                    </m:sSub>
                    <m:r>
                      <a:rPr lang="en-US" sz="2000" i="1">
                        <a:latin typeface="Cambria Math" panose="02040503050406030204" pitchFamily="18" charset="0"/>
                        <a:ea typeface="Cambria Math" panose="02040503050406030204" pitchFamily="18" charset="0"/>
                      </a:rPr>
                      <m:t>∙</m:t>
                    </m:r>
                    <m:f>
                      <m:fPr>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1</m:t>
                        </m:r>
                      </m:num>
                      <m:den>
                        <m:sSup>
                          <m:sSupPr>
                            <m:ctrlPr>
                              <a:rPr lang="en-US" sz="2000" i="1">
                                <a:latin typeface="Cambria Math" panose="02040503050406030204" pitchFamily="18" charset="0"/>
                                <a:ea typeface="Cambria Math" panose="02040503050406030204" pitchFamily="18" charset="0"/>
                              </a:rPr>
                            </m:ctrlPr>
                          </m:sSupPr>
                          <m:e>
                            <m:r>
                              <a:rPr lang="en-US" sz="2000" i="1">
                                <a:latin typeface="Cambria Math" panose="02040503050406030204" pitchFamily="18" charset="0"/>
                                <a:ea typeface="Cambria Math" panose="02040503050406030204" pitchFamily="18" charset="0"/>
                              </a:rPr>
                              <m:t>𝛽</m:t>
                            </m:r>
                          </m:e>
                          <m:sup>
                            <m:r>
                              <a:rPr lang="en-US" sz="2000" i="1">
                                <a:latin typeface="Cambria Math" panose="02040503050406030204" pitchFamily="18" charset="0"/>
                                <a:ea typeface="Cambria Math" panose="02040503050406030204" pitchFamily="18" charset="0"/>
                              </a:rPr>
                              <m:t>2</m:t>
                            </m:r>
                          </m:sup>
                        </m:sSup>
                        <m:sSup>
                          <m:sSupPr>
                            <m:ctrlPr>
                              <a:rPr lang="en-US" sz="2000" i="1">
                                <a:latin typeface="Cambria Math" panose="02040503050406030204" pitchFamily="18" charset="0"/>
                                <a:ea typeface="Cambria Math" panose="02040503050406030204" pitchFamily="18" charset="0"/>
                              </a:rPr>
                            </m:ctrlPr>
                          </m:sSupPr>
                          <m:e>
                            <m:r>
                              <a:rPr lang="en-US" sz="2000" i="1">
                                <a:latin typeface="Cambria Math" panose="02040503050406030204" pitchFamily="18" charset="0"/>
                                <a:ea typeface="Cambria Math" panose="02040503050406030204" pitchFamily="18" charset="0"/>
                              </a:rPr>
                              <m:t>𝑐</m:t>
                            </m:r>
                          </m:e>
                          <m:sup>
                            <m:r>
                              <a:rPr lang="en-US" sz="2000" i="1">
                                <a:latin typeface="Cambria Math" panose="02040503050406030204" pitchFamily="18" charset="0"/>
                                <a:ea typeface="Cambria Math" panose="02040503050406030204" pitchFamily="18" charset="0"/>
                              </a:rPr>
                              <m:t>2</m:t>
                            </m:r>
                          </m:sup>
                        </m:sSup>
                        <m:sSup>
                          <m:sSupPr>
                            <m:ctrlPr>
                              <a:rPr lang="en-US" sz="2000" i="1">
                                <a:latin typeface="Cambria Math" panose="02040503050406030204" pitchFamily="18" charset="0"/>
                                <a:ea typeface="Cambria Math" panose="02040503050406030204" pitchFamily="18" charset="0"/>
                              </a:rPr>
                            </m:ctrlPr>
                          </m:sSupPr>
                          <m:e>
                            <m:r>
                              <a:rPr lang="en-US" sz="2000" i="1">
                                <a:latin typeface="Cambria Math" panose="02040503050406030204" pitchFamily="18" charset="0"/>
                                <a:ea typeface="Cambria Math" panose="02040503050406030204" pitchFamily="18" charset="0"/>
                              </a:rPr>
                              <m:t>𝑝</m:t>
                            </m:r>
                          </m:e>
                          <m:sup>
                            <m:r>
                              <a:rPr lang="en-US" sz="2000" i="1">
                                <a:latin typeface="Cambria Math" panose="02040503050406030204" pitchFamily="18" charset="0"/>
                                <a:ea typeface="Cambria Math" panose="02040503050406030204" pitchFamily="18" charset="0"/>
                              </a:rPr>
                              <m:t>2</m:t>
                            </m:r>
                          </m:sup>
                        </m:sSup>
                      </m:den>
                    </m:f>
                    <m:r>
                      <a:rPr lang="en-US" sz="2000" i="1" smtClean="0">
                        <a:latin typeface="Cambria Math" panose="02040503050406030204" pitchFamily="18" charset="0"/>
                        <a:ea typeface="Cambria Math" panose="02040503050406030204" pitchFamily="18" charset="0"/>
                      </a:rPr>
                      <m:t>∙</m:t>
                    </m:r>
                    <m:r>
                      <a:rPr lang="en-US" sz="2000" i="1" smtClean="0">
                        <a:latin typeface="Cambria Math" panose="02040503050406030204" pitchFamily="18" charset="0"/>
                        <a:ea typeface="Cambria Math" panose="02040503050406030204" pitchFamily="18" charset="0"/>
                      </a:rPr>
                      <m:t>𝜉</m:t>
                    </m:r>
                    <m:sSub>
                      <m:sSubPr>
                        <m:ctrlPr>
                          <a:rPr lang="en-US" sz="200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𝑊</m:t>
                        </m:r>
                      </m:e>
                      <m:sub>
                        <m:r>
                          <a:rPr lang="en-US" sz="2000" b="0" i="1" smtClean="0">
                            <a:latin typeface="Cambria Math" panose="02040503050406030204" pitchFamily="18" charset="0"/>
                            <a:ea typeface="Cambria Math" panose="02040503050406030204" pitchFamily="18" charset="0"/>
                          </a:rPr>
                          <m:t>𝑚𝑎𝑥</m:t>
                        </m:r>
                      </m:sub>
                    </m:sSub>
                    <m:d>
                      <m:dPr>
                        <m:ctrlPr>
                          <a:rPr lang="en-US" sz="200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1−</m:t>
                        </m:r>
                        <m:f>
                          <m:fPr>
                            <m:ctrlPr>
                              <a:rPr lang="en-US" sz="2000" b="0" i="1" smtClean="0">
                                <a:latin typeface="Cambria Math" panose="02040503050406030204" pitchFamily="18" charset="0"/>
                                <a:ea typeface="Cambria Math" panose="02040503050406030204" pitchFamily="18" charset="0"/>
                              </a:rPr>
                            </m:ctrlPr>
                          </m:fPr>
                          <m:num>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𝛽</m:t>
                                </m:r>
                              </m:e>
                              <m:sup>
                                <m:r>
                                  <a:rPr lang="en-US" sz="2000" b="0" i="1" smtClean="0">
                                    <a:latin typeface="Cambria Math" panose="02040503050406030204" pitchFamily="18" charset="0"/>
                                    <a:ea typeface="Cambria Math" panose="02040503050406030204" pitchFamily="18" charset="0"/>
                                  </a:rPr>
                                  <m:t>2</m:t>
                                </m:r>
                              </m:sup>
                            </m:sSup>
                          </m:num>
                          <m:den>
                            <m:r>
                              <a:rPr lang="en-US" sz="2000" b="0" i="1" smtClean="0">
                                <a:latin typeface="Cambria Math" panose="02040503050406030204" pitchFamily="18" charset="0"/>
                                <a:ea typeface="Cambria Math" panose="02040503050406030204" pitchFamily="18" charset="0"/>
                              </a:rPr>
                              <m:t>2</m:t>
                            </m:r>
                          </m:den>
                        </m:f>
                      </m:e>
                    </m:d>
                  </m:oMath>
                </a14:m>
                <a:endParaRPr lang="en-US" sz="2000" dirty="0"/>
              </a:p>
            </p:txBody>
          </p:sp>
        </mc:Choice>
        <mc:Fallback xmlns="">
          <p:sp>
            <p:nvSpPr>
              <p:cNvPr id="10" name="TextBox 9">
                <a:extLst>
                  <a:ext uri="{FF2B5EF4-FFF2-40B4-BE49-F238E27FC236}">
                    <a16:creationId xmlns:a16="http://schemas.microsoft.com/office/drawing/2014/main" id="{734FEE9F-F457-266C-2B80-B6A73C6DE498}"/>
                  </a:ext>
                </a:extLst>
              </p:cNvPr>
              <p:cNvSpPr txBox="1">
                <a:spLocks noRot="1" noChangeAspect="1" noMove="1" noResize="1" noEditPoints="1" noAdjustHandles="1" noChangeArrowheads="1" noChangeShapeType="1" noTextEdit="1"/>
              </p:cNvSpPr>
              <p:nvPr/>
            </p:nvSpPr>
            <p:spPr>
              <a:xfrm>
                <a:off x="1333173" y="5088833"/>
                <a:ext cx="4897945" cy="1220078"/>
              </a:xfrm>
              <a:prstGeom prst="rect">
                <a:avLst/>
              </a:prstGeom>
              <a:blipFill>
                <a:blip r:embed="rId6"/>
                <a:stretch>
                  <a:fillRect t="-113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739C1FB-2ACB-6E4D-D801-5C11B03C0A25}"/>
                  </a:ext>
                </a:extLst>
              </p:cNvPr>
              <p:cNvSpPr txBox="1"/>
              <p:nvPr/>
            </p:nvSpPr>
            <p:spPr>
              <a:xfrm>
                <a:off x="6231118" y="5116401"/>
                <a:ext cx="1175130" cy="4685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ea typeface="Cambria Math" panose="02040503050406030204" pitchFamily="18" charset="0"/>
                        </a:rPr>
                        <m:t>𝜉</m:t>
                      </m:r>
                      <m:r>
                        <a:rPr lang="en-US" sz="1400" b="0" i="1" smtClean="0">
                          <a:latin typeface="Cambria Math" panose="02040503050406030204" pitchFamily="18" charset="0"/>
                          <a:ea typeface="Cambria Math" panose="02040503050406030204" pitchFamily="18" charset="0"/>
                        </a:rPr>
                        <m:t>=153.4</m:t>
                      </m:r>
                      <m:f>
                        <m:fPr>
                          <m:ctrlPr>
                            <a:rPr lang="en-US" sz="1400" b="0" i="1" smtClean="0">
                              <a:latin typeface="Cambria Math" panose="02040503050406030204" pitchFamily="18" charset="0"/>
                              <a:ea typeface="Cambria Math" panose="02040503050406030204" pitchFamily="18" charset="0"/>
                            </a:rPr>
                          </m:ctrlPr>
                        </m:fPr>
                        <m:num>
                          <m:sSup>
                            <m:sSupPr>
                              <m:ctrlPr>
                                <a:rPr lang="en-US" sz="1400" b="0" i="1" smtClean="0">
                                  <a:latin typeface="Cambria Math" panose="02040503050406030204" pitchFamily="18" charset="0"/>
                                  <a:ea typeface="Cambria Math" panose="02040503050406030204" pitchFamily="18" charset="0"/>
                                </a:rPr>
                              </m:ctrlPr>
                            </m:sSupPr>
                            <m:e>
                              <m:r>
                                <a:rPr lang="en-US" sz="1400" b="0" i="1" smtClean="0">
                                  <a:latin typeface="Cambria Math" panose="02040503050406030204" pitchFamily="18" charset="0"/>
                                  <a:ea typeface="Cambria Math" panose="02040503050406030204" pitchFamily="18" charset="0"/>
                                </a:rPr>
                                <m:t>𝑧</m:t>
                              </m:r>
                            </m:e>
                            <m:sup>
                              <m:r>
                                <a:rPr lang="en-US" sz="1400" b="0" i="1" smtClean="0">
                                  <a:latin typeface="Cambria Math" panose="02040503050406030204" pitchFamily="18" charset="0"/>
                                  <a:ea typeface="Cambria Math" panose="02040503050406030204" pitchFamily="18" charset="0"/>
                                </a:rPr>
                                <m:t>2</m:t>
                              </m:r>
                            </m:sup>
                          </m:sSup>
                        </m:num>
                        <m:den>
                          <m:sSup>
                            <m:sSupPr>
                              <m:ctrlPr>
                                <a:rPr lang="en-US" sz="1400" b="0" i="1" smtClean="0">
                                  <a:latin typeface="Cambria Math" panose="02040503050406030204" pitchFamily="18" charset="0"/>
                                  <a:ea typeface="Cambria Math" panose="02040503050406030204" pitchFamily="18" charset="0"/>
                                </a:rPr>
                              </m:ctrlPr>
                            </m:sSupPr>
                            <m:e>
                              <m:r>
                                <a:rPr lang="en-US" sz="1400" b="0" i="1" smtClean="0">
                                  <a:latin typeface="Cambria Math" panose="02040503050406030204" pitchFamily="18" charset="0"/>
                                  <a:ea typeface="Cambria Math" panose="02040503050406030204" pitchFamily="18" charset="0"/>
                                </a:rPr>
                                <m:t>𝛽</m:t>
                              </m:r>
                            </m:e>
                            <m:sup>
                              <m:r>
                                <a:rPr lang="en-US" sz="1400" b="0" i="1" smtClean="0">
                                  <a:latin typeface="Cambria Math" panose="02040503050406030204" pitchFamily="18" charset="0"/>
                                  <a:ea typeface="Cambria Math" panose="02040503050406030204" pitchFamily="18" charset="0"/>
                                </a:rPr>
                                <m:t>2</m:t>
                              </m:r>
                            </m:sup>
                          </m:sSup>
                        </m:den>
                      </m:f>
                      <m:f>
                        <m:fPr>
                          <m:ctrlPr>
                            <a:rPr lang="en-US" sz="1400" b="0" i="1" smtClean="0">
                              <a:latin typeface="Cambria Math" panose="02040503050406030204" pitchFamily="18" charset="0"/>
                              <a:ea typeface="Cambria Math" panose="02040503050406030204" pitchFamily="18" charset="0"/>
                            </a:rPr>
                          </m:ctrlPr>
                        </m:fPr>
                        <m:num>
                          <m:r>
                            <a:rPr lang="en-US" sz="1400" b="0" i="1" smtClean="0">
                              <a:latin typeface="Cambria Math" panose="02040503050406030204" pitchFamily="18" charset="0"/>
                              <a:ea typeface="Cambria Math" panose="02040503050406030204" pitchFamily="18" charset="0"/>
                            </a:rPr>
                            <m:t>𝑍</m:t>
                          </m:r>
                        </m:num>
                        <m:den>
                          <m:r>
                            <a:rPr lang="en-US" sz="1400" b="0" i="1" smtClean="0">
                              <a:latin typeface="Cambria Math" panose="02040503050406030204" pitchFamily="18" charset="0"/>
                              <a:ea typeface="Cambria Math" panose="02040503050406030204" pitchFamily="18" charset="0"/>
                            </a:rPr>
                            <m:t>𝐴</m:t>
                          </m:r>
                        </m:den>
                      </m:f>
                    </m:oMath>
                  </m:oMathPara>
                </a14:m>
                <a:endParaRPr lang="en-US" sz="1400" dirty="0"/>
              </a:p>
            </p:txBody>
          </p:sp>
        </mc:Choice>
        <mc:Fallback xmlns="">
          <p:sp>
            <p:nvSpPr>
              <p:cNvPr id="13" name="TextBox 12">
                <a:extLst>
                  <a:ext uri="{FF2B5EF4-FFF2-40B4-BE49-F238E27FC236}">
                    <a16:creationId xmlns:a16="http://schemas.microsoft.com/office/drawing/2014/main" id="{B739C1FB-2ACB-6E4D-D801-5C11B03C0A25}"/>
                  </a:ext>
                </a:extLst>
              </p:cNvPr>
              <p:cNvSpPr txBox="1">
                <a:spLocks noRot="1" noChangeAspect="1" noMove="1" noResize="1" noEditPoints="1" noAdjustHandles="1" noChangeArrowheads="1" noChangeShapeType="1" noTextEdit="1"/>
              </p:cNvSpPr>
              <p:nvPr/>
            </p:nvSpPr>
            <p:spPr>
              <a:xfrm>
                <a:off x="6231118" y="5116401"/>
                <a:ext cx="1175130" cy="468526"/>
              </a:xfrm>
              <a:prstGeom prst="rect">
                <a:avLst/>
              </a:prstGeom>
              <a:blipFill>
                <a:blip r:embed="rId7"/>
                <a:stretch>
                  <a:fillRect l="-5319" r="-3191" b="-157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52F7E83F-52A6-9388-D61B-F46960F005AA}"/>
                  </a:ext>
                </a:extLst>
              </p:cNvPr>
              <p:cNvSpPr txBox="1"/>
              <p:nvPr/>
            </p:nvSpPr>
            <p:spPr>
              <a:xfrm>
                <a:off x="6231118" y="5585289"/>
                <a:ext cx="2841482" cy="55239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𝑊</m:t>
                          </m:r>
                        </m:e>
                        <m:sub>
                          <m:r>
                            <a:rPr lang="en-US" sz="1400" b="0" i="1" smtClean="0">
                              <a:latin typeface="Cambria Math" panose="02040503050406030204" pitchFamily="18" charset="0"/>
                            </a:rPr>
                            <m:t>𝑚𝑎𝑥</m:t>
                          </m:r>
                        </m:sub>
                      </m:sSub>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2</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𝑚</m:t>
                              </m:r>
                            </m:e>
                            <m:sub>
                              <m:r>
                                <a:rPr lang="en-US" sz="1400" b="0" i="1" smtClean="0">
                                  <a:latin typeface="Cambria Math" panose="02040503050406030204" pitchFamily="18" charset="0"/>
                                </a:rPr>
                                <m:t>𝑒</m:t>
                              </m:r>
                            </m:sub>
                          </m:sSub>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ea typeface="Cambria Math" panose="02040503050406030204" pitchFamily="18" charset="0"/>
                                </a:rPr>
                                <m:t>𝛽</m:t>
                              </m:r>
                            </m:e>
                            <m:sup>
                              <m:r>
                                <a:rPr lang="en-US" sz="1400" b="0" i="1" smtClean="0">
                                  <a:latin typeface="Cambria Math" panose="02040503050406030204" pitchFamily="18" charset="0"/>
                                </a:rPr>
                                <m:t>2</m:t>
                              </m:r>
                            </m:sup>
                          </m:sSup>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ea typeface="Cambria Math" panose="02040503050406030204" pitchFamily="18" charset="0"/>
                                </a:rPr>
                                <m:t>𝛾</m:t>
                              </m:r>
                            </m:e>
                            <m:sup>
                              <m:r>
                                <a:rPr lang="en-US" sz="1400" b="0" i="1" smtClean="0">
                                  <a:latin typeface="Cambria Math" panose="02040503050406030204" pitchFamily="18" charset="0"/>
                                </a:rPr>
                                <m:t>2</m:t>
                              </m:r>
                            </m:sup>
                          </m:sSup>
                        </m:num>
                        <m:den>
                          <m:r>
                            <a:rPr lang="en-US" sz="1400" b="0" i="1" smtClean="0">
                              <a:latin typeface="Cambria Math" panose="02040503050406030204" pitchFamily="18" charset="0"/>
                            </a:rPr>
                            <m:t>1+2</m:t>
                          </m:r>
                          <m:r>
                            <a:rPr lang="en-US" sz="1400" b="0" i="1" smtClean="0">
                              <a:latin typeface="Cambria Math" panose="02040503050406030204" pitchFamily="18" charset="0"/>
                              <a:ea typeface="Cambria Math" panose="02040503050406030204" pitchFamily="18" charset="0"/>
                            </a:rPr>
                            <m:t>𝛾</m:t>
                          </m:r>
                          <m:f>
                            <m:fPr>
                              <m:type m:val="lin"/>
                              <m:ctrlPr>
                                <a:rPr lang="en-US" sz="1400" b="0" i="1" smtClean="0">
                                  <a:latin typeface="Cambria Math" panose="02040503050406030204" pitchFamily="18" charset="0"/>
                                  <a:ea typeface="Cambria Math" panose="02040503050406030204" pitchFamily="18" charset="0"/>
                                </a:rPr>
                              </m:ctrlPr>
                            </m:fPr>
                            <m:num>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𝑚</m:t>
                                  </m:r>
                                </m:e>
                                <m:sub>
                                  <m:r>
                                    <a:rPr lang="en-US" sz="1400" b="0" i="1" smtClean="0">
                                      <a:latin typeface="Cambria Math" panose="02040503050406030204" pitchFamily="18" charset="0"/>
                                      <a:ea typeface="Cambria Math" panose="02040503050406030204" pitchFamily="18" charset="0"/>
                                    </a:rPr>
                                    <m:t>𝑒</m:t>
                                  </m:r>
                                </m:sub>
                              </m:sSub>
                            </m:num>
                            <m:den>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𝑚</m:t>
                                  </m:r>
                                </m:e>
                                <m:sub>
                                  <m:r>
                                    <a:rPr lang="en-US" sz="1400" b="0" i="1" smtClean="0">
                                      <a:latin typeface="Cambria Math" panose="02040503050406030204" pitchFamily="18" charset="0"/>
                                      <a:ea typeface="Cambria Math" panose="02040503050406030204" pitchFamily="18" charset="0"/>
                                    </a:rPr>
                                    <m:t>𝜇</m:t>
                                  </m:r>
                                </m:sub>
                              </m:sSub>
                              <m:r>
                                <a:rPr lang="en-US" sz="1400" b="0" i="1" smtClean="0">
                                  <a:latin typeface="Cambria Math" panose="02040503050406030204" pitchFamily="18" charset="0"/>
                                  <a:ea typeface="Cambria Math" panose="02040503050406030204" pitchFamily="18" charset="0"/>
                                </a:rPr>
                                <m:t>+</m:t>
                              </m:r>
                              <m:sSup>
                                <m:sSupPr>
                                  <m:ctrlPr>
                                    <a:rPr lang="en-US" sz="1400" b="0" i="1" smtClean="0">
                                      <a:latin typeface="Cambria Math" panose="02040503050406030204" pitchFamily="18" charset="0"/>
                                      <a:ea typeface="Cambria Math" panose="02040503050406030204" pitchFamily="18" charset="0"/>
                                    </a:rPr>
                                  </m:ctrlPr>
                                </m:sSupPr>
                                <m:e>
                                  <m:d>
                                    <m:dPr>
                                      <m:ctrlPr>
                                        <a:rPr lang="en-US" sz="1400" b="0" i="1" smtClean="0">
                                          <a:latin typeface="Cambria Math" panose="02040503050406030204" pitchFamily="18" charset="0"/>
                                          <a:ea typeface="Cambria Math" panose="02040503050406030204" pitchFamily="18" charset="0"/>
                                        </a:rPr>
                                      </m:ctrlPr>
                                    </m:dPr>
                                    <m:e>
                                      <m:f>
                                        <m:fPr>
                                          <m:type m:val="lin"/>
                                          <m:ctrlPr>
                                            <a:rPr lang="en-US" sz="1400" b="0" i="1" smtClean="0">
                                              <a:latin typeface="Cambria Math" panose="02040503050406030204" pitchFamily="18" charset="0"/>
                                              <a:ea typeface="Cambria Math" panose="02040503050406030204" pitchFamily="18" charset="0"/>
                                            </a:rPr>
                                          </m:ctrlPr>
                                        </m:fPr>
                                        <m:num>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𝑚</m:t>
                                              </m:r>
                                            </m:e>
                                            <m:sub>
                                              <m:r>
                                                <a:rPr lang="en-US" sz="1400" b="0" i="1" smtClean="0">
                                                  <a:latin typeface="Cambria Math" panose="02040503050406030204" pitchFamily="18" charset="0"/>
                                                  <a:ea typeface="Cambria Math" panose="02040503050406030204" pitchFamily="18" charset="0"/>
                                                </a:rPr>
                                                <m:t>𝑒</m:t>
                                              </m:r>
                                            </m:sub>
                                          </m:sSub>
                                        </m:num>
                                        <m:den>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𝑚</m:t>
                                              </m:r>
                                            </m:e>
                                            <m:sub>
                                              <m:r>
                                                <a:rPr lang="en-US" sz="1400" b="0" i="1" smtClean="0">
                                                  <a:latin typeface="Cambria Math" panose="02040503050406030204" pitchFamily="18" charset="0"/>
                                                  <a:ea typeface="Cambria Math" panose="02040503050406030204" pitchFamily="18" charset="0"/>
                                                </a:rPr>
                                                <m:t>𝜇</m:t>
                                              </m:r>
                                            </m:sub>
                                          </m:sSub>
                                        </m:den>
                                      </m:f>
                                    </m:e>
                                  </m:d>
                                </m:e>
                                <m:sup>
                                  <m:r>
                                    <a:rPr lang="en-US" sz="1400" b="0" i="1" smtClean="0">
                                      <a:latin typeface="Cambria Math" panose="02040503050406030204" pitchFamily="18" charset="0"/>
                                      <a:ea typeface="Cambria Math" panose="02040503050406030204" pitchFamily="18" charset="0"/>
                                    </a:rPr>
                                    <m:t>2</m:t>
                                  </m:r>
                                </m:sup>
                              </m:sSup>
                            </m:den>
                          </m:f>
                        </m:den>
                      </m:f>
                    </m:oMath>
                  </m:oMathPara>
                </a14:m>
                <a:endParaRPr lang="en-US" sz="1400" dirty="0"/>
              </a:p>
            </p:txBody>
          </p:sp>
        </mc:Choice>
        <mc:Fallback xmlns="">
          <p:sp>
            <p:nvSpPr>
              <p:cNvPr id="16" name="TextBox 15">
                <a:extLst>
                  <a:ext uri="{FF2B5EF4-FFF2-40B4-BE49-F238E27FC236}">
                    <a16:creationId xmlns:a16="http://schemas.microsoft.com/office/drawing/2014/main" id="{52F7E83F-52A6-9388-D61B-F46960F005AA}"/>
                  </a:ext>
                </a:extLst>
              </p:cNvPr>
              <p:cNvSpPr txBox="1">
                <a:spLocks noRot="1" noChangeAspect="1" noMove="1" noResize="1" noEditPoints="1" noAdjustHandles="1" noChangeArrowheads="1" noChangeShapeType="1" noTextEdit="1"/>
              </p:cNvSpPr>
              <p:nvPr/>
            </p:nvSpPr>
            <p:spPr>
              <a:xfrm>
                <a:off x="6231118" y="5585289"/>
                <a:ext cx="2841482" cy="552395"/>
              </a:xfrm>
              <a:prstGeom prst="rect">
                <a:avLst/>
              </a:prstGeom>
              <a:blipFill>
                <a:blip r:embed="rId8"/>
                <a:stretch>
                  <a:fillRect l="-889" t="-11111" b="-95556"/>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A15F1B1F-14A3-E25C-F7A5-EA6E87E6E4D8}"/>
              </a:ext>
            </a:extLst>
          </p:cNvPr>
          <p:cNvSpPr txBox="1"/>
          <p:nvPr/>
        </p:nvSpPr>
        <p:spPr>
          <a:xfrm>
            <a:off x="4114800" y="2971800"/>
            <a:ext cx="65" cy="369332"/>
          </a:xfrm>
          <a:prstGeom prst="rect">
            <a:avLst/>
          </a:prstGeom>
          <a:noFill/>
        </p:spPr>
        <p:txBody>
          <a:bodyPr wrap="none" lIns="0" tIns="0" rIns="0" bIns="0" rtlCol="0">
            <a:spAutoFit/>
          </a:bodyPr>
          <a:lstStyle/>
          <a:p>
            <a:endParaRPr lang="en-US" dirty="0"/>
          </a:p>
        </p:txBody>
      </p:sp>
      <p:sp>
        <p:nvSpPr>
          <p:cNvPr id="19" name="TextBox 18">
            <a:extLst>
              <a:ext uri="{FF2B5EF4-FFF2-40B4-BE49-F238E27FC236}">
                <a16:creationId xmlns:a16="http://schemas.microsoft.com/office/drawing/2014/main" id="{E87D4235-86E6-A0DF-6917-D4A21D8162A6}"/>
              </a:ext>
            </a:extLst>
          </p:cNvPr>
          <p:cNvSpPr txBox="1"/>
          <p:nvPr/>
        </p:nvSpPr>
        <p:spPr>
          <a:xfrm>
            <a:off x="7469659" y="5218760"/>
            <a:ext cx="929037" cy="307777"/>
          </a:xfrm>
          <a:prstGeom prst="rect">
            <a:avLst/>
          </a:prstGeom>
          <a:noFill/>
        </p:spPr>
        <p:txBody>
          <a:bodyPr wrap="none" rtlCol="0">
            <a:spAutoFit/>
          </a:bodyPr>
          <a:lstStyle/>
          <a:p>
            <a:r>
              <a:rPr lang="en-US" sz="1400" dirty="0"/>
              <a:t>keV g/cm</a:t>
            </a:r>
            <a:r>
              <a:rPr lang="en-US" sz="1400" baseline="30000" dirty="0"/>
              <a:t>2</a:t>
            </a:r>
          </a:p>
        </p:txBody>
      </p:sp>
    </p:spTree>
    <p:extLst>
      <p:ext uri="{BB962C8B-B14F-4D97-AF65-F5344CB8AC3E}">
        <p14:creationId xmlns:p14="http://schemas.microsoft.com/office/powerpoint/2010/main" val="435389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4" grpId="0"/>
      <p:bldP spid="2" grpId="0"/>
      <p:bldP spid="10" grpId="0"/>
      <p:bldP spid="13" grpId="0"/>
      <p:bldP spid="16"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7C09DC-9436-A632-D480-B695BED798F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A46F3AB-DA9A-548E-ACA3-B1AC71205000}"/>
              </a:ext>
            </a:extLst>
          </p:cNvPr>
          <p:cNvSpPr>
            <a:spLocks noGrp="1"/>
          </p:cNvSpPr>
          <p:nvPr>
            <p:ph type="title"/>
          </p:nvPr>
        </p:nvSpPr>
        <p:spPr/>
        <p:txBody>
          <a:bodyPr/>
          <a:lstStyle/>
          <a:p>
            <a:r>
              <a:rPr lang="en-US" dirty="0"/>
              <a:t>Emittance evolution (Dispersion coupling)</a:t>
            </a:r>
          </a:p>
        </p:txBody>
      </p:sp>
      <p:sp>
        <p:nvSpPr>
          <p:cNvPr id="4" name="Date Placeholder 3">
            <a:extLst>
              <a:ext uri="{FF2B5EF4-FFF2-40B4-BE49-F238E27FC236}">
                <a16:creationId xmlns:a16="http://schemas.microsoft.com/office/drawing/2014/main" id="{E7FD074F-F626-0C1B-F57E-CD47437A3A2D}"/>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AABA93A8-B28B-FAE4-96F7-92A1B7921DD4}"/>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550048B5-AFE2-7687-A3C5-649E09001C56}"/>
              </a:ext>
            </a:extLst>
          </p:cNvPr>
          <p:cNvSpPr>
            <a:spLocks noGrp="1"/>
          </p:cNvSpPr>
          <p:nvPr>
            <p:ph type="sldNum" sz="quarter" idx="4"/>
          </p:nvPr>
        </p:nvSpPr>
        <p:spPr/>
        <p:txBody>
          <a:bodyPr/>
          <a:lstStyle/>
          <a:p>
            <a:pPr>
              <a:defRPr/>
            </a:pPr>
            <a:fld id="{148C009B-CB69-E04A-B9B3-34B26D69E9CF}" type="slidenum">
              <a:rPr lang="en-US" smtClean="0"/>
              <a:pPr>
                <a:defRPr/>
              </a:pPr>
              <a:t>14</a:t>
            </a:fld>
            <a:endParaRPr lang="en-US" dirty="0"/>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4EB4801-2576-26D1-E46F-682F5E08CFA2}"/>
                  </a:ext>
                </a:extLst>
              </p:cNvPr>
              <p:cNvSpPr txBox="1"/>
              <p:nvPr/>
            </p:nvSpPr>
            <p:spPr>
              <a:xfrm>
                <a:off x="558075" y="872169"/>
                <a:ext cx="6858000" cy="94776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836967"/>
                              </a:solidFill>
                              <a:latin typeface="Cambria Math" panose="02040503050406030204" pitchFamily="18" charset="0"/>
                            </a:rPr>
                          </m:ctrlPr>
                        </m:fPr>
                        <m:num>
                          <m:r>
                            <a:rPr lang="en-US" i="1">
                              <a:latin typeface="Cambria Math" panose="020405030504060302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0">
                                  <a:latin typeface="Cambria Math" panose="02040503050406030204" pitchFamily="18" charset="0"/>
                                </a:rPr>
                                <m:t>,</m:t>
                              </m:r>
                              <m:r>
                                <a:rPr lang="en-US" i="1">
                                  <a:latin typeface="Cambria Math" panose="02040503050406030204" pitchFamily="18" charset="0"/>
                                </a:rPr>
                                <m:t>𝑥</m:t>
                              </m:r>
                              <m:r>
                                <a:rPr lang="en-US" i="0">
                                  <a:latin typeface="Cambria Math" panose="02040503050406030204" pitchFamily="18" charset="0"/>
                                </a:rPr>
                                <m:t>,</m:t>
                              </m:r>
                              <m:r>
                                <a:rPr lang="en-US" i="1">
                                  <a:latin typeface="Cambria Math" panose="02040503050406030204" pitchFamily="18" charset="0"/>
                                </a:rPr>
                                <m:t>𝑦</m:t>
                              </m:r>
                            </m:sub>
                          </m:sSub>
                        </m:num>
                        <m:den>
                          <m:r>
                            <a:rPr lang="en-US" i="1">
                              <a:latin typeface="Cambria Math" panose="02040503050406030204" pitchFamily="18" charset="0"/>
                            </a:rPr>
                            <m:t>𝑑𝑠</m:t>
                          </m:r>
                        </m:den>
                      </m:f>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𝑥</m:t>
                              </m:r>
                              <m:r>
                                <a:rPr lang="en-US" i="0">
                                  <a:latin typeface="Cambria Math" panose="02040503050406030204" pitchFamily="18" charset="0"/>
                                </a:rPr>
                                <m:t>,</m:t>
                              </m:r>
                              <m:r>
                                <a:rPr lang="en-US" i="1">
                                  <a:latin typeface="Cambria Math" panose="02040503050406030204" pitchFamily="18" charset="0"/>
                                </a:rPr>
                                <m:t>𝑦</m:t>
                              </m:r>
                            </m:sub>
                          </m:sSub>
                          <m:r>
                            <a:rPr lang="en-US" i="0" smtClean="0">
                              <a:latin typeface="Cambria Math" panose="02040503050406030204" pitchFamily="18" charset="0"/>
                            </a:rPr>
                            <m:t>∙</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0">
                                  <a:latin typeface="Cambria Math" panose="02040503050406030204" pitchFamily="18" charset="0"/>
                                </a:rPr>
                                <m:t>,</m:t>
                              </m:r>
                              <m:r>
                                <a:rPr lang="en-US" i="1">
                                  <a:latin typeface="Cambria Math" panose="02040503050406030204" pitchFamily="18" charset="0"/>
                                </a:rPr>
                                <m:t>𝑥</m:t>
                              </m:r>
                              <m:r>
                                <a:rPr lang="en-US" i="0">
                                  <a:latin typeface="Cambria Math" panose="02040503050406030204" pitchFamily="18" charset="0"/>
                                </a:rPr>
                                <m:t>,</m:t>
                              </m:r>
                              <m:r>
                                <a:rPr lang="en-US" i="1">
                                  <a:latin typeface="Cambria Math" panose="02040503050406030204" pitchFamily="18" charset="0"/>
                                </a:rPr>
                                <m:t>𝑦</m:t>
                              </m:r>
                            </m:sub>
                          </m:sSub>
                        </m:num>
                        <m:den>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𝛽</m:t>
                              </m:r>
                            </m:e>
                            <m:sup>
                              <m:r>
                                <a:rPr lang="en-US" i="0">
                                  <a:latin typeface="Cambria Math" panose="02040503050406030204" pitchFamily="18" charset="0"/>
                                </a:rPr>
                                <m:t>2</m:t>
                              </m:r>
                            </m:sup>
                          </m:sSup>
                          <m:r>
                            <a:rPr lang="en-US" i="1">
                              <a:latin typeface="Cambria Math" panose="02040503050406030204" pitchFamily="18" charset="0"/>
                            </a:rPr>
                            <m:t>𝐸</m:t>
                          </m:r>
                        </m:den>
                      </m:f>
                      <m:r>
                        <a:rPr lang="en-US" i="0">
                          <a:latin typeface="Cambria Math" panose="02040503050406030204" pitchFamily="18" charset="0"/>
                        </a:rPr>
                        <m:t>∙</m:t>
                      </m:r>
                      <m:d>
                        <m:dPr>
                          <m:begChr m:val="〈"/>
                          <m:endChr m:val="〉"/>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𝑑𝐸</m:t>
                              </m:r>
                            </m:num>
                            <m:den>
                              <m:r>
                                <a:rPr lang="en-US" i="1">
                                  <a:latin typeface="Cambria Math" panose="02040503050406030204" pitchFamily="18" charset="0"/>
                                </a:rPr>
                                <m:t>𝑑𝑠</m:t>
                              </m:r>
                            </m:den>
                          </m:f>
                        </m:e>
                      </m:d>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p>
                            <m:sSupPr>
                              <m:ctrlPr>
                                <a:rPr lang="en-US" i="1">
                                  <a:solidFill>
                                    <a:srgbClr val="836967"/>
                                  </a:solidFill>
                                  <a:latin typeface="Cambria Math" panose="02040503050406030204" pitchFamily="18" charset="0"/>
                                </a:rPr>
                              </m:ctrlPr>
                            </m:sSupPr>
                            <m:e>
                              <m:d>
                                <m:dPr>
                                  <m:ctrlPr>
                                    <a:rPr lang="en-US" i="1">
                                      <a:solidFill>
                                        <a:srgbClr val="836967"/>
                                      </a:solidFill>
                                      <a:latin typeface="Cambria Math" panose="02040503050406030204" pitchFamily="18" charset="0"/>
                                    </a:rPr>
                                  </m:ctrlPr>
                                </m:dPr>
                                <m:e>
                                  <m:r>
                                    <a:rPr lang="en-US" i="0">
                                      <a:latin typeface="Cambria Math" panose="02040503050406030204" pitchFamily="18" charset="0"/>
                                    </a:rPr>
                                    <m:t>13.6 </m:t>
                                  </m:r>
                                  <m:r>
                                    <a:rPr lang="en-US" i="1">
                                      <a:latin typeface="Cambria Math" panose="02040503050406030204" pitchFamily="18" charset="0"/>
                                    </a:rPr>
                                    <m:t>𝑀𝑒𝑉</m:t>
                                  </m:r>
                                </m:e>
                              </m:d>
                            </m:e>
                            <m:sup>
                              <m:r>
                                <a:rPr lang="en-US" i="0">
                                  <a:latin typeface="Cambria Math" panose="02040503050406030204" pitchFamily="18" charset="0"/>
                                </a:rPr>
                                <m:t>2</m:t>
                              </m:r>
                            </m:sup>
                          </m:sSup>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𝑥</m:t>
                              </m:r>
                              <m:r>
                                <a:rPr lang="en-US" i="0">
                                  <a:latin typeface="Cambria Math" panose="02040503050406030204" pitchFamily="18" charset="0"/>
                                </a:rPr>
                                <m:t>,</m:t>
                              </m:r>
                              <m:r>
                                <a:rPr lang="en-US" i="1">
                                  <a:latin typeface="Cambria Math" panose="02040503050406030204" pitchFamily="18" charset="0"/>
                                </a:rPr>
                                <m:t>𝑦</m:t>
                              </m:r>
                            </m:sub>
                          </m:sSub>
                        </m:num>
                        <m:den>
                          <m:r>
                            <a:rPr lang="en-US" i="0">
                              <a:latin typeface="Cambria Math" panose="02040503050406030204" pitchFamily="18" charset="0"/>
                            </a:rPr>
                            <m:t>2</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𝜇</m:t>
                              </m:r>
                            </m:sub>
                          </m:sSub>
                          <m:r>
                            <a:rPr lang="en-US" i="1">
                              <a:latin typeface="Cambria Math" panose="02040503050406030204" pitchFamily="18" charset="0"/>
                            </a:rPr>
                            <m:t>𝐸</m:t>
                          </m:r>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𝛽</m:t>
                              </m:r>
                            </m:e>
                            <m:sup>
                              <m:r>
                                <a:rPr lang="en-US" i="0">
                                  <a:latin typeface="Cambria Math" panose="02040503050406030204" pitchFamily="18" charset="0"/>
                                </a:rPr>
                                <m:t>3</m:t>
                              </m:r>
                            </m:sup>
                          </m:sSup>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𝑅</m:t>
                              </m:r>
                            </m:sub>
                          </m:sSub>
                        </m:den>
                      </m:f>
                      <m:r>
                        <a:rPr lang="en-US" i="0">
                          <a:latin typeface="Cambria Math" panose="02040503050406030204" pitchFamily="18" charset="0"/>
                        </a:rPr>
                        <m:t>,</m:t>
                      </m:r>
                    </m:oMath>
                  </m:oMathPara>
                </a14:m>
                <a:endParaRPr lang="en-US" dirty="0"/>
              </a:p>
            </p:txBody>
          </p:sp>
        </mc:Choice>
        <mc:Fallback xmlns="">
          <p:sp>
            <p:nvSpPr>
              <p:cNvPr id="15" name="TextBox 14">
                <a:extLst>
                  <a:ext uri="{FF2B5EF4-FFF2-40B4-BE49-F238E27FC236}">
                    <a16:creationId xmlns:a16="http://schemas.microsoft.com/office/drawing/2014/main" id="{44EB4801-2576-26D1-E46F-682F5E08CFA2}"/>
                  </a:ext>
                </a:extLst>
              </p:cNvPr>
              <p:cNvSpPr txBox="1">
                <a:spLocks noRot="1" noChangeAspect="1" noMove="1" noResize="1" noEditPoints="1" noAdjustHandles="1" noChangeArrowheads="1" noChangeShapeType="1" noTextEdit="1"/>
              </p:cNvSpPr>
              <p:nvPr/>
            </p:nvSpPr>
            <p:spPr>
              <a:xfrm>
                <a:off x="558075" y="872169"/>
                <a:ext cx="6858000" cy="947760"/>
              </a:xfrm>
              <a:prstGeom prst="rect">
                <a:avLst/>
              </a:prstGeom>
              <a:blipFill>
                <a:blip r:embed="rId2"/>
                <a:stretch>
                  <a:fillRect b="-3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0EBAC83B-0EA3-7055-37B8-9CDD294A9DB2}"/>
                  </a:ext>
                </a:extLst>
              </p:cNvPr>
              <p:cNvSpPr txBox="1"/>
              <p:nvPr/>
            </p:nvSpPr>
            <p:spPr>
              <a:xfrm>
                <a:off x="645161" y="1956971"/>
                <a:ext cx="8111308" cy="92967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836967"/>
                              </a:solidFill>
                              <a:latin typeface="Cambria Math" panose="02040503050406030204" pitchFamily="18" charset="0"/>
                            </a:rPr>
                          </m:ctrlPr>
                        </m:fPr>
                        <m:num>
                          <m:r>
                            <a:rPr lang="en-US" i="1">
                              <a:latin typeface="Cambria Math" panose="020405030504060302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0">
                                  <a:latin typeface="Cambria Math" panose="02040503050406030204" pitchFamily="18" charset="0"/>
                                </a:rPr>
                                <m:t>,</m:t>
                              </m:r>
                              <m:r>
                                <a:rPr lang="en-US" i="1">
                                  <a:latin typeface="Cambria Math" panose="02040503050406030204" pitchFamily="18" charset="0"/>
                                </a:rPr>
                                <m:t>𝐿</m:t>
                              </m:r>
                            </m:sub>
                          </m:sSub>
                        </m:num>
                        <m:den>
                          <m:r>
                            <a:rPr lang="en-US" i="1">
                              <a:latin typeface="Cambria Math" panose="02040503050406030204" pitchFamily="18" charset="0"/>
                            </a:rPr>
                            <m:t>𝑑𝑠</m:t>
                          </m:r>
                        </m:den>
                      </m:f>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𝐿</m:t>
                              </m:r>
                            </m:sub>
                          </m:sSub>
                          <m:r>
                            <a:rPr lang="en-US" i="0">
                              <a:latin typeface="Cambria Math" panose="02040503050406030204" pitchFamily="18" charset="0"/>
                            </a:rPr>
                            <m:t>∙</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0">
                                  <a:latin typeface="Cambria Math" panose="02040503050406030204" pitchFamily="18" charset="0"/>
                                </a:rPr>
                                <m:t>,</m:t>
                              </m:r>
                              <m:r>
                                <a:rPr lang="en-US" i="1">
                                  <a:latin typeface="Cambria Math" panose="02040503050406030204" pitchFamily="18" charset="0"/>
                                </a:rPr>
                                <m:t>𝐿</m:t>
                              </m:r>
                            </m:sub>
                          </m:sSub>
                        </m:num>
                        <m:den>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𝛽</m:t>
                              </m:r>
                            </m:e>
                            <m:sup>
                              <m:r>
                                <a:rPr lang="en-US" i="0">
                                  <a:latin typeface="Cambria Math" panose="02040503050406030204" pitchFamily="18" charset="0"/>
                                </a:rPr>
                                <m:t>2</m:t>
                              </m:r>
                            </m:sup>
                          </m:sSup>
                          <m:r>
                            <a:rPr lang="en-US" i="1">
                              <a:latin typeface="Cambria Math" panose="02040503050406030204" pitchFamily="18" charset="0"/>
                            </a:rPr>
                            <m:t>𝐸</m:t>
                          </m:r>
                        </m:den>
                      </m:f>
                      <m:r>
                        <a:rPr lang="en-US" i="0">
                          <a:latin typeface="Cambria Math" panose="02040503050406030204" pitchFamily="18" charset="0"/>
                        </a:rPr>
                        <m:t>∙</m:t>
                      </m:r>
                      <m:d>
                        <m:dPr>
                          <m:begChr m:val="〈"/>
                          <m:endChr m:val="〉"/>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𝑑𝐸</m:t>
                              </m:r>
                            </m:num>
                            <m:den>
                              <m:r>
                                <a:rPr lang="en-US" i="1">
                                  <a:latin typeface="Cambria Math" panose="02040503050406030204" pitchFamily="18" charset="0"/>
                                </a:rPr>
                                <m:t>𝑑𝑠</m:t>
                              </m:r>
                            </m:den>
                          </m:f>
                        </m:e>
                      </m:d>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ea typeface="Cambria Math" panose="02040503050406030204" pitchFamily="18" charset="0"/>
                            </a:rPr>
                            <m:t>𝛽𝛾</m:t>
                          </m:r>
                        </m:num>
                        <m:den>
                          <m:r>
                            <a:rPr lang="en-US" i="1">
                              <a:latin typeface="Cambria Math" panose="02040503050406030204" pitchFamily="18" charset="0"/>
                            </a:rPr>
                            <m:t>2</m:t>
                          </m:r>
                        </m:den>
                      </m:f>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e>
                        <m:sub>
                          <m:r>
                            <a:rPr lang="en-US" i="1">
                              <a:latin typeface="Cambria Math" panose="02040503050406030204" pitchFamily="18" charset="0"/>
                            </a:rPr>
                            <m:t>𝐿</m:t>
                          </m:r>
                        </m:sub>
                      </m:sSub>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𝛽</m:t>
                              </m:r>
                            </m:e>
                            <m:sup>
                              <m:r>
                                <a:rPr lang="en-US" i="1">
                                  <a:latin typeface="Cambria Math" panose="02040503050406030204" pitchFamily="18" charset="0"/>
                                  <a:ea typeface="Cambria Math" panose="02040503050406030204" pitchFamily="18" charset="0"/>
                                </a:rPr>
                                <m:t>2</m:t>
                              </m:r>
                            </m:sup>
                          </m:sSup>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𝑐</m:t>
                              </m:r>
                            </m:e>
                            <m:sup>
                              <m:r>
                                <a:rPr lang="en-US" i="1">
                                  <a:latin typeface="Cambria Math" panose="02040503050406030204" pitchFamily="18" charset="0"/>
                                  <a:ea typeface="Cambria Math" panose="02040503050406030204" pitchFamily="18" charset="0"/>
                                </a:rPr>
                                <m:t>2</m:t>
                              </m:r>
                            </m:sup>
                          </m:sSup>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𝑝</m:t>
                              </m:r>
                            </m:e>
                            <m:sup>
                              <m:r>
                                <a:rPr lang="en-US" i="1">
                                  <a:latin typeface="Cambria Math" panose="02040503050406030204" pitchFamily="18" charset="0"/>
                                  <a:ea typeface="Cambria Math" panose="02040503050406030204" pitchFamily="18" charset="0"/>
                                </a:rPr>
                                <m:t>2</m:t>
                              </m:r>
                            </m:sup>
                          </m:sSup>
                        </m:den>
                      </m:f>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𝜉</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𝑊</m:t>
                          </m:r>
                        </m:e>
                        <m:sub>
                          <m:r>
                            <a:rPr lang="en-US" i="1">
                              <a:latin typeface="Cambria Math" panose="02040503050406030204" pitchFamily="18" charset="0"/>
                              <a:ea typeface="Cambria Math" panose="02040503050406030204" pitchFamily="18" charset="0"/>
                            </a:rPr>
                            <m:t>𝑚𝑎𝑥</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1−</m:t>
                          </m:r>
                          <m:f>
                            <m:fPr>
                              <m:ctrlPr>
                                <a:rPr lang="en-US" i="1">
                                  <a:latin typeface="Cambria Math" panose="02040503050406030204" pitchFamily="18" charset="0"/>
                                  <a:ea typeface="Cambria Math" panose="02040503050406030204" pitchFamily="18" charset="0"/>
                                </a:rPr>
                              </m:ctrlPr>
                            </m:fPr>
                            <m:num>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𝛽</m:t>
                                  </m:r>
                                </m:e>
                                <m:sup>
                                  <m:r>
                                    <a:rPr lang="en-US" i="1">
                                      <a:latin typeface="Cambria Math" panose="02040503050406030204" pitchFamily="18" charset="0"/>
                                      <a:ea typeface="Cambria Math" panose="02040503050406030204" pitchFamily="18" charset="0"/>
                                    </a:rPr>
                                    <m:t>2</m:t>
                                  </m:r>
                                </m:sup>
                              </m:sSup>
                            </m:num>
                            <m:den>
                              <m:r>
                                <a:rPr lang="en-US" i="1">
                                  <a:latin typeface="Cambria Math" panose="02040503050406030204" pitchFamily="18" charset="0"/>
                                  <a:ea typeface="Cambria Math" panose="02040503050406030204" pitchFamily="18" charset="0"/>
                                </a:rPr>
                                <m:t>2</m:t>
                              </m:r>
                            </m:den>
                          </m:f>
                        </m:e>
                      </m:d>
                    </m:oMath>
                  </m:oMathPara>
                </a14:m>
                <a:endParaRPr lang="en-US" dirty="0"/>
              </a:p>
            </p:txBody>
          </p:sp>
        </mc:Choice>
        <mc:Fallback xmlns="">
          <p:sp>
            <p:nvSpPr>
              <p:cNvPr id="18" name="TextBox 17">
                <a:extLst>
                  <a:ext uri="{FF2B5EF4-FFF2-40B4-BE49-F238E27FC236}">
                    <a16:creationId xmlns:a16="http://schemas.microsoft.com/office/drawing/2014/main" id="{0EBAC83B-0EA3-7055-37B8-9CDD294A9DB2}"/>
                  </a:ext>
                </a:extLst>
              </p:cNvPr>
              <p:cNvSpPr txBox="1">
                <a:spLocks noRot="1" noChangeAspect="1" noMove="1" noResize="1" noEditPoints="1" noAdjustHandles="1" noChangeArrowheads="1" noChangeShapeType="1" noTextEdit="1"/>
              </p:cNvSpPr>
              <p:nvPr/>
            </p:nvSpPr>
            <p:spPr>
              <a:xfrm>
                <a:off x="645161" y="1956971"/>
                <a:ext cx="8111308" cy="929678"/>
              </a:xfrm>
              <a:prstGeom prst="rect">
                <a:avLst/>
              </a:prstGeom>
              <a:blipFill>
                <a:blip r:embed="rId3"/>
                <a:stretch>
                  <a:fillRect b="-54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DCDBFEA-CA5F-0352-A8F3-8A99912C64FC}"/>
                  </a:ext>
                </a:extLst>
              </p:cNvPr>
              <p:cNvSpPr txBox="1"/>
              <p:nvPr/>
            </p:nvSpPr>
            <p:spPr>
              <a:xfrm>
                <a:off x="645161" y="3102661"/>
                <a:ext cx="5574603" cy="490840"/>
              </a:xfrm>
              <a:prstGeom prst="rect">
                <a:avLst/>
              </a:prstGeom>
              <a:noFill/>
            </p:spPr>
            <p:txBody>
              <a:bodyPr wrap="none" rtlCol="0">
                <a:spAutoFit/>
              </a:bodyPr>
              <a:lstStyle/>
              <a:p>
                <a:r>
                  <a:rPr lang="en-US" dirty="0"/>
                  <a:t>Where </a:t>
                </a:r>
                <a14:m>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𝑥</m:t>
                        </m:r>
                        <m:r>
                          <a:rPr lang="en-US" i="0">
                            <a:latin typeface="Cambria Math" panose="02040503050406030204" pitchFamily="18" charset="0"/>
                          </a:rPr>
                          <m:t>,</m:t>
                        </m:r>
                        <m:r>
                          <a:rPr lang="en-US" i="1">
                            <a:latin typeface="Cambria Math" panose="02040503050406030204" pitchFamily="18" charset="0"/>
                          </a:rPr>
                          <m:t>𝑦</m:t>
                        </m:r>
                      </m:sub>
                    </m:sSub>
                  </m:oMath>
                </a14:m>
                <a:r>
                  <a:rPr lang="en-US" dirty="0"/>
                  <a:t> and </a:t>
                </a:r>
                <a14:m>
                  <m:oMath xmlns:m="http://schemas.openxmlformats.org/officeDocument/2006/math">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𝐿</m:t>
                        </m:r>
                      </m:sub>
                    </m:sSub>
                  </m:oMath>
                </a14:m>
                <a:r>
                  <a:rPr lang="en-US" dirty="0"/>
                  <a:t> are a partition number</a:t>
                </a:r>
              </a:p>
            </p:txBody>
          </p:sp>
        </mc:Choice>
        <mc:Fallback xmlns="">
          <p:sp>
            <p:nvSpPr>
              <p:cNvPr id="19" name="TextBox 18">
                <a:extLst>
                  <a:ext uri="{FF2B5EF4-FFF2-40B4-BE49-F238E27FC236}">
                    <a16:creationId xmlns:a16="http://schemas.microsoft.com/office/drawing/2014/main" id="{3DCDBFEA-CA5F-0352-A8F3-8A99912C64FC}"/>
                  </a:ext>
                </a:extLst>
              </p:cNvPr>
              <p:cNvSpPr txBox="1">
                <a:spLocks noRot="1" noChangeAspect="1" noMove="1" noResize="1" noEditPoints="1" noAdjustHandles="1" noChangeArrowheads="1" noChangeShapeType="1" noTextEdit="1"/>
              </p:cNvSpPr>
              <p:nvPr/>
            </p:nvSpPr>
            <p:spPr>
              <a:xfrm>
                <a:off x="645161" y="3102661"/>
                <a:ext cx="5574603" cy="490840"/>
              </a:xfrm>
              <a:prstGeom prst="rect">
                <a:avLst/>
              </a:prstGeom>
              <a:blipFill>
                <a:blip r:embed="rId4"/>
                <a:stretch>
                  <a:fillRect l="-1591" t="-7692" b="-230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A060C03-C071-B9E3-78D6-5FDBE7F7470F}"/>
                  </a:ext>
                </a:extLst>
              </p:cNvPr>
              <p:cNvSpPr txBox="1"/>
              <p:nvPr/>
            </p:nvSpPr>
            <p:spPr>
              <a:xfrm>
                <a:off x="753256" y="5209691"/>
                <a:ext cx="4463143" cy="68082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rgbClr val="836967"/>
                              </a:solidFill>
                              <a:latin typeface="Cambria Math" panose="02040503050406030204" pitchFamily="18" charset="0"/>
                            </a:rPr>
                          </m:ctrlPr>
                        </m:sSubPr>
                        <m:e>
                          <m:r>
                            <a:rPr lang="en-US" sz="1800" i="1">
                              <a:latin typeface="Cambria Math" panose="02040503050406030204" pitchFamily="18" charset="0"/>
                            </a:rPr>
                            <m:t>𝑔</m:t>
                          </m:r>
                        </m:e>
                        <m:sub>
                          <m:r>
                            <a:rPr lang="en-US" sz="1800" i="1">
                              <a:latin typeface="Cambria Math" panose="02040503050406030204" pitchFamily="18" charset="0"/>
                            </a:rPr>
                            <m:t>𝐿</m:t>
                          </m:r>
                        </m:sub>
                      </m:sSub>
                      <m:r>
                        <a:rPr lang="en-US" sz="1800" i="0">
                          <a:latin typeface="Cambria Math" panose="02040503050406030204" pitchFamily="18" charset="0"/>
                        </a:rPr>
                        <m:t>→</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𝑔</m:t>
                          </m:r>
                        </m:e>
                        <m:sub>
                          <m:r>
                            <a:rPr lang="en-US" sz="1800" i="1">
                              <a:latin typeface="Cambria Math" panose="02040503050406030204" pitchFamily="18" charset="0"/>
                            </a:rPr>
                            <m:t>𝐿</m:t>
                          </m:r>
                          <m:r>
                            <a:rPr lang="en-US" sz="1800" i="0">
                              <a:latin typeface="Cambria Math" panose="02040503050406030204" pitchFamily="18" charset="0"/>
                            </a:rPr>
                            <m:t>,0</m:t>
                          </m:r>
                        </m:sub>
                      </m:sSub>
                      <m:r>
                        <a:rPr lang="en-US" sz="1800" i="0">
                          <a:latin typeface="Cambria Math" panose="02040503050406030204" pitchFamily="18" charset="0"/>
                        </a:rPr>
                        <m:t>+</m:t>
                      </m:r>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𝐷</m:t>
                          </m:r>
                          <m:r>
                            <a:rPr lang="en-US" sz="1800" i="1">
                              <a:latin typeface="Cambria Math" panose="02040503050406030204" pitchFamily="18" charset="0"/>
                            </a:rPr>
                            <m:t>𝜌</m:t>
                          </m:r>
                          <m:r>
                            <a:rPr lang="en-US" sz="1800" i="0">
                              <a:latin typeface="Cambria Math" panose="02040503050406030204" pitchFamily="18" charset="0"/>
                            </a:rPr>
                            <m:t>′</m:t>
                          </m:r>
                        </m:num>
                        <m:den>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𝜌</m:t>
                              </m:r>
                            </m:e>
                            <m:sub>
                              <m:r>
                                <a:rPr lang="en-US" sz="1800" i="0">
                                  <a:latin typeface="Cambria Math" panose="02040503050406030204" pitchFamily="18" charset="0"/>
                                </a:rPr>
                                <m:t>0</m:t>
                              </m:r>
                            </m:sub>
                          </m:sSub>
                        </m:den>
                      </m:f>
                      <m:r>
                        <a:rPr lang="en-US" sz="1800" i="0">
                          <a:latin typeface="Cambria Math" panose="02040503050406030204" pitchFamily="18" charset="0"/>
                        </a:rPr>
                        <m:t>,  </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𝑔</m:t>
                          </m:r>
                        </m:e>
                        <m:sub>
                          <m:r>
                            <a:rPr lang="en-US" sz="1800" i="1">
                              <a:latin typeface="Cambria Math" panose="02040503050406030204" pitchFamily="18" charset="0"/>
                            </a:rPr>
                            <m:t>𝑥</m:t>
                          </m:r>
                        </m:sub>
                      </m:sSub>
                      <m:r>
                        <a:rPr lang="en-US" sz="1800" i="0">
                          <a:latin typeface="Cambria Math" panose="02040503050406030204" pitchFamily="18" charset="0"/>
                        </a:rPr>
                        <m:t>→1−</m:t>
                      </m:r>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𝐷</m:t>
                          </m:r>
                          <m:sSup>
                            <m:sSupPr>
                              <m:ctrlPr>
                                <a:rPr lang="en-US" sz="1800" i="1">
                                  <a:solidFill>
                                    <a:srgbClr val="836967"/>
                                  </a:solidFill>
                                  <a:latin typeface="Cambria Math" panose="02040503050406030204" pitchFamily="18" charset="0"/>
                                </a:rPr>
                              </m:ctrlPr>
                            </m:sSupPr>
                            <m:e>
                              <m:r>
                                <a:rPr lang="en-US" sz="1800" i="1">
                                  <a:latin typeface="Cambria Math" panose="02040503050406030204" pitchFamily="18" charset="0"/>
                                </a:rPr>
                                <m:t>𝜌</m:t>
                              </m:r>
                            </m:e>
                            <m:sup>
                              <m:r>
                                <a:rPr lang="en-US" sz="1800" i="0">
                                  <a:latin typeface="Cambria Math" panose="02040503050406030204" pitchFamily="18" charset="0"/>
                                </a:rPr>
                                <m:t>′</m:t>
                              </m:r>
                            </m:sup>
                          </m:sSup>
                        </m:num>
                        <m:den>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𝜌</m:t>
                              </m:r>
                            </m:e>
                            <m:sub>
                              <m:r>
                                <a:rPr lang="en-US" sz="1800" i="0">
                                  <a:latin typeface="Cambria Math" panose="02040503050406030204" pitchFamily="18" charset="0"/>
                                </a:rPr>
                                <m:t>0</m:t>
                              </m:r>
                            </m:sub>
                          </m:sSub>
                        </m:den>
                      </m:f>
                      <m:r>
                        <a:rPr lang="en-US" sz="1800" i="0">
                          <a:latin typeface="Cambria Math" panose="02040503050406030204" pitchFamily="18" charset="0"/>
                        </a:rPr>
                        <m:t>.</m:t>
                      </m:r>
                    </m:oMath>
                  </m:oMathPara>
                </a14:m>
                <a:endParaRPr lang="en-US" sz="1800" dirty="0"/>
              </a:p>
            </p:txBody>
          </p:sp>
        </mc:Choice>
        <mc:Fallback xmlns="">
          <p:sp>
            <p:nvSpPr>
              <p:cNvPr id="21" name="TextBox 20">
                <a:extLst>
                  <a:ext uri="{FF2B5EF4-FFF2-40B4-BE49-F238E27FC236}">
                    <a16:creationId xmlns:a16="http://schemas.microsoft.com/office/drawing/2014/main" id="{4A060C03-C071-B9E3-78D6-5FDBE7F7470F}"/>
                  </a:ext>
                </a:extLst>
              </p:cNvPr>
              <p:cNvSpPr txBox="1">
                <a:spLocks noRot="1" noChangeAspect="1" noMove="1" noResize="1" noEditPoints="1" noAdjustHandles="1" noChangeArrowheads="1" noChangeShapeType="1" noTextEdit="1"/>
              </p:cNvSpPr>
              <p:nvPr/>
            </p:nvSpPr>
            <p:spPr>
              <a:xfrm>
                <a:off x="753256" y="5209691"/>
                <a:ext cx="4463143" cy="680827"/>
              </a:xfrm>
              <a:prstGeom prst="rect">
                <a:avLst/>
              </a:prstGeom>
              <a:blipFill>
                <a:blip r:embed="rId5"/>
                <a:stretch>
                  <a:fillRect b="-555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53668686-A630-350E-6F70-E0183F1B9B7F}"/>
                  </a:ext>
                </a:extLst>
              </p:cNvPr>
              <p:cNvSpPr txBox="1"/>
              <p:nvPr/>
            </p:nvSpPr>
            <p:spPr>
              <a:xfrm>
                <a:off x="348524" y="3533642"/>
                <a:ext cx="5730240" cy="118865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1800" i="1" smtClean="0">
                              <a:solidFill>
                                <a:schemeClr val="tx2"/>
                              </a:solidFill>
                              <a:latin typeface="Cambria Math" panose="02040503050406030204" pitchFamily="18" charset="0"/>
                            </a:rPr>
                          </m:ctrlPr>
                        </m:fPr>
                        <m:num>
                          <m:r>
                            <a:rPr lang="en-US" sz="1800" b="0" i="1" smtClean="0">
                              <a:solidFill>
                                <a:schemeClr val="tx2"/>
                              </a:solidFill>
                              <a:latin typeface="Cambria Math" panose="02040503050406030204" pitchFamily="18" charset="0"/>
                            </a:rPr>
                            <m:t>𝑑</m:t>
                          </m:r>
                          <m:d>
                            <m:dPr>
                              <m:ctrlPr>
                                <a:rPr lang="en-US" sz="1800" b="0" i="1" smtClean="0">
                                  <a:solidFill>
                                    <a:schemeClr val="tx2"/>
                                  </a:solidFill>
                                  <a:latin typeface="Cambria Math" panose="02040503050406030204" pitchFamily="18" charset="0"/>
                                </a:rPr>
                              </m:ctrlPr>
                            </m:dPr>
                            <m:e>
                              <m:f>
                                <m:fPr>
                                  <m:ctrlPr>
                                    <a:rPr lang="en-US" sz="1800" b="0" i="1" smtClean="0">
                                      <a:solidFill>
                                        <a:schemeClr val="tx2"/>
                                      </a:solidFill>
                                      <a:latin typeface="Cambria Math" panose="02040503050406030204" pitchFamily="18" charset="0"/>
                                    </a:rPr>
                                  </m:ctrlPr>
                                </m:fPr>
                                <m:num>
                                  <m:r>
                                    <a:rPr lang="en-US" sz="1800" b="0" i="1" smtClean="0">
                                      <a:solidFill>
                                        <a:schemeClr val="tx2"/>
                                      </a:solidFill>
                                      <a:latin typeface="Cambria Math" panose="02040503050406030204" pitchFamily="18" charset="0"/>
                                    </a:rPr>
                                    <m:t>𝑑𝐸</m:t>
                                  </m:r>
                                </m:num>
                                <m:den>
                                  <m:r>
                                    <a:rPr lang="en-US" sz="1800" b="0" i="1" smtClean="0">
                                      <a:solidFill>
                                        <a:schemeClr val="tx2"/>
                                      </a:solidFill>
                                      <a:latin typeface="Cambria Math" panose="02040503050406030204" pitchFamily="18" charset="0"/>
                                    </a:rPr>
                                    <m:t>𝑑𝑠</m:t>
                                  </m:r>
                                </m:den>
                              </m:f>
                            </m:e>
                          </m:d>
                        </m:num>
                        <m:den>
                          <m:r>
                            <a:rPr lang="en-US" sz="1800" b="0" i="1" smtClean="0">
                              <a:solidFill>
                                <a:schemeClr val="tx2"/>
                              </a:solidFill>
                              <a:latin typeface="Cambria Math" panose="02040503050406030204" pitchFamily="18" charset="0"/>
                            </a:rPr>
                            <m:t>𝑑𝑠</m:t>
                          </m:r>
                        </m:den>
                      </m:f>
                      <m:sSub>
                        <m:sSubPr>
                          <m:ctrlPr>
                            <a:rPr lang="en-US" sz="1800" i="1" smtClean="0">
                              <a:solidFill>
                                <a:schemeClr val="tx2"/>
                              </a:solidFill>
                              <a:latin typeface="Cambria Math" panose="02040503050406030204" pitchFamily="18" charset="0"/>
                            </a:rPr>
                          </m:ctrlPr>
                        </m:sSubPr>
                        <m:e>
                          <m:r>
                            <a:rPr lang="en-US" sz="1800" b="0" i="1" smtClean="0">
                              <a:solidFill>
                                <a:schemeClr val="tx2"/>
                              </a:solidFill>
                              <a:latin typeface="Cambria Math" panose="02040503050406030204" pitchFamily="18" charset="0"/>
                            </a:rPr>
                            <m:t>=</m:t>
                          </m:r>
                          <m:r>
                            <a:rPr lang="en-US" sz="1800" i="1">
                              <a:solidFill>
                                <a:schemeClr val="tx2"/>
                              </a:solidFill>
                              <a:latin typeface="Cambria Math" panose="02040503050406030204" pitchFamily="18" charset="0"/>
                            </a:rPr>
                            <m:t>𝑔</m:t>
                          </m:r>
                        </m:e>
                        <m:sub>
                          <m:r>
                            <a:rPr lang="en-US" sz="1800" i="1">
                              <a:solidFill>
                                <a:schemeClr val="tx2"/>
                              </a:solidFill>
                              <a:latin typeface="Cambria Math" panose="02040503050406030204" pitchFamily="18" charset="0"/>
                            </a:rPr>
                            <m:t>𝐿</m:t>
                          </m:r>
                        </m:sub>
                      </m:sSub>
                      <m:r>
                        <a:rPr lang="en-US" sz="1800" i="0">
                          <a:latin typeface="Cambria Math" panose="02040503050406030204" pitchFamily="18" charset="0"/>
                        </a:rPr>
                        <m:t>=−</m:t>
                      </m:r>
                      <m:f>
                        <m:fPr>
                          <m:ctrlPr>
                            <a:rPr lang="en-US" sz="1800" i="1">
                              <a:solidFill>
                                <a:srgbClr val="836967"/>
                              </a:solidFill>
                              <a:latin typeface="Cambria Math" panose="02040503050406030204" pitchFamily="18" charset="0"/>
                            </a:rPr>
                          </m:ctrlPr>
                        </m:fPr>
                        <m:num>
                          <m:r>
                            <a:rPr lang="en-US" sz="1800" i="0">
                              <a:latin typeface="Cambria Math" panose="02040503050406030204" pitchFamily="18" charset="0"/>
                            </a:rPr>
                            <m:t>2</m:t>
                          </m:r>
                        </m:num>
                        <m:den>
                          <m:sSup>
                            <m:sSupPr>
                              <m:ctrlPr>
                                <a:rPr lang="en-US" sz="1800" i="1">
                                  <a:solidFill>
                                    <a:srgbClr val="836967"/>
                                  </a:solidFill>
                                  <a:latin typeface="Cambria Math" panose="02040503050406030204" pitchFamily="18" charset="0"/>
                                </a:rPr>
                              </m:ctrlPr>
                            </m:sSupPr>
                            <m:e>
                              <m:r>
                                <a:rPr lang="en-US" sz="1800" i="1">
                                  <a:latin typeface="Cambria Math" panose="02040503050406030204" pitchFamily="18" charset="0"/>
                                </a:rPr>
                                <m:t>𝛾</m:t>
                              </m:r>
                            </m:e>
                            <m:sup>
                              <m:r>
                                <a:rPr lang="en-US" sz="1800" i="0">
                                  <a:latin typeface="Cambria Math" panose="02040503050406030204" pitchFamily="18" charset="0"/>
                                </a:rPr>
                                <m:t>2</m:t>
                              </m:r>
                            </m:sup>
                          </m:sSup>
                        </m:den>
                      </m:f>
                      <m:r>
                        <a:rPr lang="en-US" sz="1800" i="0">
                          <a:latin typeface="Cambria Math" panose="02040503050406030204" pitchFamily="18" charset="0"/>
                        </a:rPr>
                        <m:t>+2</m:t>
                      </m:r>
                      <m:f>
                        <m:fPr>
                          <m:ctrlPr>
                            <a:rPr lang="en-US" sz="1800" i="1">
                              <a:solidFill>
                                <a:srgbClr val="836967"/>
                              </a:solidFill>
                              <a:latin typeface="Cambria Math" panose="02040503050406030204" pitchFamily="18" charset="0"/>
                            </a:rPr>
                          </m:ctrlPr>
                        </m:fPr>
                        <m:num>
                          <m:d>
                            <m:dPr>
                              <m:ctrlPr>
                                <a:rPr lang="en-US" sz="1800" i="1">
                                  <a:solidFill>
                                    <a:srgbClr val="836967"/>
                                  </a:solidFill>
                                  <a:latin typeface="Cambria Math" panose="02040503050406030204" pitchFamily="18" charset="0"/>
                                </a:rPr>
                              </m:ctrlPr>
                            </m:dPr>
                            <m:e>
                              <m:r>
                                <a:rPr lang="en-US" sz="1800" i="0">
                                  <a:latin typeface="Cambria Math" panose="02040503050406030204" pitchFamily="18" charset="0"/>
                                </a:rPr>
                                <m:t>1−</m:t>
                              </m:r>
                              <m:f>
                                <m:fPr>
                                  <m:ctrlPr>
                                    <a:rPr lang="en-US" sz="1800" i="1">
                                      <a:solidFill>
                                        <a:srgbClr val="836967"/>
                                      </a:solidFill>
                                      <a:latin typeface="Cambria Math" panose="02040503050406030204" pitchFamily="18" charset="0"/>
                                    </a:rPr>
                                  </m:ctrlPr>
                                </m:fPr>
                                <m:num>
                                  <m:sSup>
                                    <m:sSupPr>
                                      <m:ctrlPr>
                                        <a:rPr lang="en-US" sz="1800" i="1">
                                          <a:solidFill>
                                            <a:srgbClr val="836967"/>
                                          </a:solidFill>
                                          <a:latin typeface="Cambria Math" panose="02040503050406030204" pitchFamily="18" charset="0"/>
                                        </a:rPr>
                                      </m:ctrlPr>
                                    </m:sSupPr>
                                    <m:e>
                                      <m:r>
                                        <a:rPr lang="en-US" sz="1800" i="1">
                                          <a:latin typeface="Cambria Math" panose="02040503050406030204" pitchFamily="18" charset="0"/>
                                        </a:rPr>
                                        <m:t>𝛽</m:t>
                                      </m:r>
                                    </m:e>
                                    <m:sup>
                                      <m:r>
                                        <a:rPr lang="en-US" sz="1800" i="0">
                                          <a:latin typeface="Cambria Math" panose="02040503050406030204" pitchFamily="18" charset="0"/>
                                        </a:rPr>
                                        <m:t>2</m:t>
                                      </m:r>
                                    </m:sup>
                                  </m:sSup>
                                </m:num>
                                <m:den>
                                  <m:sSup>
                                    <m:sSupPr>
                                      <m:ctrlPr>
                                        <a:rPr lang="en-US" sz="1800" i="1">
                                          <a:solidFill>
                                            <a:srgbClr val="836967"/>
                                          </a:solidFill>
                                          <a:latin typeface="Cambria Math" panose="02040503050406030204" pitchFamily="18" charset="0"/>
                                        </a:rPr>
                                      </m:ctrlPr>
                                    </m:sSupPr>
                                    <m:e>
                                      <m:r>
                                        <a:rPr lang="en-US" sz="1800" i="1">
                                          <a:latin typeface="Cambria Math" panose="02040503050406030204" pitchFamily="18" charset="0"/>
                                        </a:rPr>
                                        <m:t>𝛾</m:t>
                                      </m:r>
                                    </m:e>
                                    <m:sup>
                                      <m:r>
                                        <a:rPr lang="en-US" sz="1800" i="0">
                                          <a:latin typeface="Cambria Math" panose="02040503050406030204" pitchFamily="18" charset="0"/>
                                        </a:rPr>
                                        <m:t>2</m:t>
                                      </m:r>
                                    </m:sup>
                                  </m:sSup>
                                </m:den>
                              </m:f>
                            </m:e>
                          </m:d>
                        </m:num>
                        <m:den>
                          <m:d>
                            <m:dPr>
                              <m:ctrlPr>
                                <a:rPr lang="en-US" sz="1800" i="1">
                                  <a:solidFill>
                                    <a:srgbClr val="836967"/>
                                  </a:solidFill>
                                  <a:latin typeface="Cambria Math" panose="02040503050406030204" pitchFamily="18" charset="0"/>
                                </a:rPr>
                              </m:ctrlPr>
                            </m:dPr>
                            <m:e>
                              <m:r>
                                <a:rPr lang="en-US" sz="1800" i="1">
                                  <a:latin typeface="Cambria Math" panose="02040503050406030204" pitchFamily="18" charset="0"/>
                                </a:rPr>
                                <m:t>𝑙𝑛</m:t>
                              </m:r>
                              <m:d>
                                <m:dPr>
                                  <m:begChr m:val="["/>
                                  <m:endChr m:val="]"/>
                                  <m:ctrlPr>
                                    <a:rPr lang="en-US" sz="1800" i="1">
                                      <a:solidFill>
                                        <a:srgbClr val="836967"/>
                                      </a:solidFill>
                                      <a:latin typeface="Cambria Math" panose="02040503050406030204" pitchFamily="18" charset="0"/>
                                    </a:rPr>
                                  </m:ctrlPr>
                                </m:dPr>
                                <m:e>
                                  <m:f>
                                    <m:fPr>
                                      <m:ctrlPr>
                                        <a:rPr lang="en-US" sz="1800" i="1">
                                          <a:solidFill>
                                            <a:srgbClr val="836967"/>
                                          </a:solidFill>
                                          <a:latin typeface="Cambria Math" panose="02040503050406030204" pitchFamily="18" charset="0"/>
                                        </a:rPr>
                                      </m:ctrlPr>
                                    </m:fPr>
                                    <m:num>
                                      <m:r>
                                        <a:rPr lang="en-US" sz="1800" i="0">
                                          <a:latin typeface="Cambria Math" panose="02040503050406030204" pitchFamily="18" charset="0"/>
                                        </a:rPr>
                                        <m:t>2</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𝑚</m:t>
                                          </m:r>
                                        </m:e>
                                        <m:sub>
                                          <m:r>
                                            <a:rPr lang="en-US" sz="1800" i="1">
                                              <a:latin typeface="Cambria Math" panose="02040503050406030204" pitchFamily="18" charset="0"/>
                                            </a:rPr>
                                            <m:t>𝑒</m:t>
                                          </m:r>
                                        </m:sub>
                                      </m:sSub>
                                      <m:sSup>
                                        <m:sSupPr>
                                          <m:ctrlPr>
                                            <a:rPr lang="en-US" sz="1800" i="1">
                                              <a:solidFill>
                                                <a:srgbClr val="836967"/>
                                              </a:solidFill>
                                              <a:latin typeface="Cambria Math" panose="02040503050406030204" pitchFamily="18" charset="0"/>
                                            </a:rPr>
                                          </m:ctrlPr>
                                        </m:sSupPr>
                                        <m:e>
                                          <m:r>
                                            <a:rPr lang="en-US" sz="1800" i="1">
                                              <a:latin typeface="Cambria Math" panose="02040503050406030204" pitchFamily="18" charset="0"/>
                                            </a:rPr>
                                            <m:t>𝑐</m:t>
                                          </m:r>
                                        </m:e>
                                        <m:sup>
                                          <m:r>
                                            <a:rPr lang="en-US" sz="1800" i="0">
                                              <a:latin typeface="Cambria Math" panose="02040503050406030204" pitchFamily="18" charset="0"/>
                                            </a:rPr>
                                            <m:t>2</m:t>
                                          </m:r>
                                        </m:sup>
                                      </m:sSup>
                                      <m:sSup>
                                        <m:sSupPr>
                                          <m:ctrlPr>
                                            <a:rPr lang="en-US" sz="1800" i="1">
                                              <a:solidFill>
                                                <a:srgbClr val="836967"/>
                                              </a:solidFill>
                                              <a:latin typeface="Cambria Math" panose="02040503050406030204" pitchFamily="18" charset="0"/>
                                            </a:rPr>
                                          </m:ctrlPr>
                                        </m:sSupPr>
                                        <m:e>
                                          <m:r>
                                            <a:rPr lang="en-US" sz="1800" i="1">
                                              <a:latin typeface="Cambria Math" panose="02040503050406030204" pitchFamily="18" charset="0"/>
                                            </a:rPr>
                                            <m:t>𝛽</m:t>
                                          </m:r>
                                        </m:e>
                                        <m:sup>
                                          <m:r>
                                            <a:rPr lang="en-US" sz="1800" i="0">
                                              <a:latin typeface="Cambria Math" panose="02040503050406030204" pitchFamily="18" charset="0"/>
                                            </a:rPr>
                                            <m:t>2</m:t>
                                          </m:r>
                                        </m:sup>
                                      </m:sSup>
                                      <m:sSup>
                                        <m:sSupPr>
                                          <m:ctrlPr>
                                            <a:rPr lang="en-US" sz="1800" i="1">
                                              <a:solidFill>
                                                <a:srgbClr val="836967"/>
                                              </a:solidFill>
                                              <a:latin typeface="Cambria Math" panose="02040503050406030204" pitchFamily="18" charset="0"/>
                                            </a:rPr>
                                          </m:ctrlPr>
                                        </m:sSupPr>
                                        <m:e>
                                          <m:r>
                                            <a:rPr lang="en-US" sz="1800" i="1">
                                              <a:latin typeface="Cambria Math" panose="02040503050406030204" pitchFamily="18" charset="0"/>
                                            </a:rPr>
                                            <m:t>𝛾</m:t>
                                          </m:r>
                                        </m:e>
                                        <m:sup>
                                          <m:r>
                                            <a:rPr lang="en-US" sz="1800" i="0">
                                              <a:latin typeface="Cambria Math" panose="02040503050406030204" pitchFamily="18" charset="0"/>
                                            </a:rPr>
                                            <m:t>2</m:t>
                                          </m:r>
                                        </m:sup>
                                      </m:sSup>
                                    </m:num>
                                    <m:den>
                                      <m:r>
                                        <a:rPr lang="en-US" sz="1800" i="1">
                                          <a:latin typeface="Cambria Math" panose="02040503050406030204" pitchFamily="18" charset="0"/>
                                        </a:rPr>
                                        <m:t>𝐼</m:t>
                                      </m:r>
                                      <m:d>
                                        <m:dPr>
                                          <m:ctrlPr>
                                            <a:rPr lang="en-US" sz="1800" i="1">
                                              <a:solidFill>
                                                <a:srgbClr val="836967"/>
                                              </a:solidFill>
                                              <a:latin typeface="Cambria Math" panose="02040503050406030204" pitchFamily="18" charset="0"/>
                                            </a:rPr>
                                          </m:ctrlPr>
                                        </m:dPr>
                                        <m:e>
                                          <m:r>
                                            <a:rPr lang="en-US" sz="1800" i="1">
                                              <a:latin typeface="Cambria Math" panose="02040503050406030204" pitchFamily="18" charset="0"/>
                                            </a:rPr>
                                            <m:t>𝑍</m:t>
                                          </m:r>
                                        </m:e>
                                      </m:d>
                                    </m:den>
                                  </m:f>
                                </m:e>
                              </m:d>
                              <m:r>
                                <a:rPr lang="en-US" sz="1800" i="0">
                                  <a:latin typeface="Cambria Math" panose="02040503050406030204" pitchFamily="18" charset="0"/>
                                </a:rPr>
                                <m:t>−</m:t>
                              </m:r>
                              <m:sSup>
                                <m:sSupPr>
                                  <m:ctrlPr>
                                    <a:rPr lang="en-US" sz="1800" i="1">
                                      <a:solidFill>
                                        <a:srgbClr val="836967"/>
                                      </a:solidFill>
                                      <a:latin typeface="Cambria Math" panose="02040503050406030204" pitchFamily="18" charset="0"/>
                                    </a:rPr>
                                  </m:ctrlPr>
                                </m:sSupPr>
                                <m:e>
                                  <m:r>
                                    <a:rPr lang="en-US" sz="1800" i="1">
                                      <a:latin typeface="Cambria Math" panose="02040503050406030204" pitchFamily="18" charset="0"/>
                                    </a:rPr>
                                    <m:t>𝛽</m:t>
                                  </m:r>
                                </m:e>
                                <m:sup>
                                  <m:r>
                                    <a:rPr lang="en-US" sz="1800" i="0">
                                      <a:latin typeface="Cambria Math" panose="02040503050406030204" pitchFamily="18" charset="0"/>
                                    </a:rPr>
                                    <m:t>2</m:t>
                                  </m:r>
                                </m:sup>
                              </m:sSup>
                            </m:e>
                          </m:d>
                        </m:den>
                      </m:f>
                      <m:r>
                        <a:rPr lang="en-US" sz="1800" i="0">
                          <a:latin typeface="Cambria Math" panose="02040503050406030204" pitchFamily="18" charset="0"/>
                        </a:rPr>
                        <m:t>.</m:t>
                      </m:r>
                    </m:oMath>
                  </m:oMathPara>
                </a14:m>
                <a:endParaRPr lang="en-US" sz="1800" dirty="0"/>
              </a:p>
            </p:txBody>
          </p:sp>
        </mc:Choice>
        <mc:Fallback>
          <p:sp>
            <p:nvSpPr>
              <p:cNvPr id="23" name="TextBox 22">
                <a:extLst>
                  <a:ext uri="{FF2B5EF4-FFF2-40B4-BE49-F238E27FC236}">
                    <a16:creationId xmlns:a16="http://schemas.microsoft.com/office/drawing/2014/main" id="{53668686-A630-350E-6F70-E0183F1B9B7F}"/>
                  </a:ext>
                </a:extLst>
              </p:cNvPr>
              <p:cNvSpPr txBox="1">
                <a:spLocks noRot="1" noChangeAspect="1" noMove="1" noResize="1" noEditPoints="1" noAdjustHandles="1" noChangeArrowheads="1" noChangeShapeType="1" noTextEdit="1"/>
              </p:cNvSpPr>
              <p:nvPr/>
            </p:nvSpPr>
            <p:spPr>
              <a:xfrm>
                <a:off x="348524" y="3533642"/>
                <a:ext cx="5730240" cy="1188659"/>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AA66F092-5621-46E7-81ED-518CF2F03F31}"/>
                  </a:ext>
                </a:extLst>
              </p:cNvPr>
              <p:cNvSpPr txBox="1"/>
              <p:nvPr/>
            </p:nvSpPr>
            <p:spPr>
              <a:xfrm>
                <a:off x="656707" y="5856725"/>
                <a:ext cx="4028867" cy="39190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rgbClr val="836967"/>
                              </a:solidFill>
                              <a:latin typeface="Cambria Math" panose="02040503050406030204" pitchFamily="18" charset="0"/>
                            </a:rPr>
                          </m:ctrlPr>
                        </m:sSubPr>
                        <m:e>
                          <m:r>
                            <m:rPr>
                              <m:sty m:val="p"/>
                            </m:rPr>
                            <a:rPr lang="en-US" sz="1800">
                              <a:latin typeface="Cambria Math" panose="02040503050406030204" pitchFamily="18" charset="0"/>
                            </a:rPr>
                            <m:t>Σ</m:t>
                          </m:r>
                        </m:e>
                        <m:sub>
                          <m:r>
                            <a:rPr lang="en-US" sz="1800" i="1">
                              <a:latin typeface="Cambria Math" panose="02040503050406030204" pitchFamily="18" charset="0"/>
                            </a:rPr>
                            <m:t>𝑔</m:t>
                          </m:r>
                        </m:sub>
                      </m:sSub>
                      <m:r>
                        <a:rPr lang="en-US" sz="1800" i="0">
                          <a:latin typeface="Cambria Math" panose="02040503050406030204" pitchFamily="18" charset="0"/>
                        </a:rPr>
                        <m:t>=</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𝑔</m:t>
                          </m:r>
                        </m:e>
                        <m:sub>
                          <m:r>
                            <a:rPr lang="en-US" sz="1800" i="1">
                              <a:latin typeface="Cambria Math" panose="02040503050406030204" pitchFamily="18" charset="0"/>
                            </a:rPr>
                            <m:t>𝑥</m:t>
                          </m:r>
                        </m:sub>
                      </m:sSub>
                      <m:r>
                        <a:rPr lang="en-US" sz="1800" i="0">
                          <a:latin typeface="Cambria Math" panose="02040503050406030204" pitchFamily="18" charset="0"/>
                        </a:rPr>
                        <m:t>+</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𝑔</m:t>
                          </m:r>
                        </m:e>
                        <m:sub>
                          <m:r>
                            <a:rPr lang="en-US" sz="1800" i="1">
                              <a:latin typeface="Cambria Math" panose="02040503050406030204" pitchFamily="18" charset="0"/>
                            </a:rPr>
                            <m:t>𝑦</m:t>
                          </m:r>
                        </m:sub>
                      </m:sSub>
                      <m:r>
                        <a:rPr lang="en-US" sz="1800" i="0">
                          <a:latin typeface="Cambria Math" panose="02040503050406030204" pitchFamily="18" charset="0"/>
                        </a:rPr>
                        <m:t>+</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𝑔</m:t>
                          </m:r>
                        </m:e>
                        <m:sub>
                          <m:r>
                            <a:rPr lang="en-US" sz="1800" i="1">
                              <a:latin typeface="Cambria Math" panose="02040503050406030204" pitchFamily="18" charset="0"/>
                            </a:rPr>
                            <m:t>𝐿</m:t>
                          </m:r>
                        </m:sub>
                      </m:sSub>
                      <m:r>
                        <a:rPr lang="en-US" sz="1800" i="0">
                          <a:latin typeface="Cambria Math" panose="02040503050406030204" pitchFamily="18" charset="0"/>
                        </a:rPr>
                        <m:t>=2+</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𝑔</m:t>
                          </m:r>
                        </m:e>
                        <m:sub>
                          <m:r>
                            <a:rPr lang="en-US" sz="1800" i="1">
                              <a:latin typeface="Cambria Math" panose="02040503050406030204" pitchFamily="18" charset="0"/>
                            </a:rPr>
                            <m:t>𝐿</m:t>
                          </m:r>
                          <m:r>
                            <a:rPr lang="en-US" sz="1800" i="0">
                              <a:latin typeface="Cambria Math" panose="02040503050406030204" pitchFamily="18" charset="0"/>
                            </a:rPr>
                            <m:t>, 0</m:t>
                          </m:r>
                        </m:sub>
                      </m:sSub>
                      <m:r>
                        <a:rPr lang="en-US" sz="1800" i="0">
                          <a:latin typeface="Cambria Math" panose="02040503050406030204" pitchFamily="18" charset="0"/>
                        </a:rPr>
                        <m:t>.</m:t>
                      </m:r>
                    </m:oMath>
                  </m:oMathPara>
                </a14:m>
                <a:endParaRPr lang="en-US" sz="1800" dirty="0"/>
              </a:p>
            </p:txBody>
          </p:sp>
        </mc:Choice>
        <mc:Fallback xmlns="">
          <p:sp>
            <p:nvSpPr>
              <p:cNvPr id="25" name="TextBox 24">
                <a:extLst>
                  <a:ext uri="{FF2B5EF4-FFF2-40B4-BE49-F238E27FC236}">
                    <a16:creationId xmlns:a16="http://schemas.microsoft.com/office/drawing/2014/main" id="{AA66F092-5621-46E7-81ED-518CF2F03F31}"/>
                  </a:ext>
                </a:extLst>
              </p:cNvPr>
              <p:cNvSpPr txBox="1">
                <a:spLocks noRot="1" noChangeAspect="1" noMove="1" noResize="1" noEditPoints="1" noAdjustHandles="1" noChangeArrowheads="1" noChangeShapeType="1" noTextEdit="1"/>
              </p:cNvSpPr>
              <p:nvPr/>
            </p:nvSpPr>
            <p:spPr>
              <a:xfrm>
                <a:off x="656707" y="5856725"/>
                <a:ext cx="4028867" cy="391902"/>
              </a:xfrm>
              <a:prstGeom prst="rect">
                <a:avLst/>
              </a:prstGeom>
              <a:blipFill>
                <a:blip r:embed="rId7"/>
                <a:stretch>
                  <a:fillRect/>
                </a:stretch>
              </a:blipFill>
            </p:spPr>
            <p:txBody>
              <a:bodyPr/>
              <a:lstStyle/>
              <a:p>
                <a:r>
                  <a:rPr lang="en-US">
                    <a:noFill/>
                  </a:rPr>
                  <a:t> </a:t>
                </a:r>
              </a:p>
            </p:txBody>
          </p:sp>
        </mc:Fallback>
      </mc:AlternateContent>
      <p:pic>
        <p:nvPicPr>
          <p:cNvPr id="26" name="Picture 25">
            <a:extLst>
              <a:ext uri="{FF2B5EF4-FFF2-40B4-BE49-F238E27FC236}">
                <a16:creationId xmlns:a16="http://schemas.microsoft.com/office/drawing/2014/main" id="{6DA20E8F-9E1F-CF36-EC98-EDF51F4A810A}"/>
              </a:ext>
            </a:extLst>
          </p:cNvPr>
          <p:cNvPicPr>
            <a:picLocks noChangeAspect="1"/>
          </p:cNvPicPr>
          <p:nvPr/>
        </p:nvPicPr>
        <p:blipFill>
          <a:blip r:embed="rId8"/>
          <a:stretch>
            <a:fillRect/>
          </a:stretch>
        </p:blipFill>
        <p:spPr>
          <a:xfrm>
            <a:off x="6254931" y="3182817"/>
            <a:ext cx="2534557" cy="1449727"/>
          </a:xfrm>
          <a:prstGeom prst="rect">
            <a:avLst/>
          </a:prstGeom>
        </p:spPr>
      </p:pic>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4FA531FE-DF0F-2DC0-15BF-3A45531AE5DC}"/>
                  </a:ext>
                </a:extLst>
              </p:cNvPr>
              <p:cNvSpPr txBox="1"/>
              <p:nvPr/>
            </p:nvSpPr>
            <p:spPr>
              <a:xfrm>
                <a:off x="7431642" y="3867180"/>
                <a:ext cx="1544718" cy="469872"/>
              </a:xfrm>
              <a:prstGeom prst="rect">
                <a:avLst/>
              </a:prstGeom>
              <a:noFill/>
            </p:spPr>
            <p:txBody>
              <a:bodyPr wrap="none" rtlCol="0">
                <a:spAutoFit/>
              </a:bodyPr>
              <a:lstStyle/>
              <a:p>
                <a14:m>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𝑔</m:t>
                        </m:r>
                      </m:e>
                      <m:sub>
                        <m:r>
                          <a:rPr lang="en-US" sz="1200" b="0" i="1" smtClean="0">
                            <a:latin typeface="Cambria Math" panose="02040503050406030204" pitchFamily="18" charset="0"/>
                          </a:rPr>
                          <m:t>𝐿</m:t>
                        </m:r>
                        <m:r>
                          <a:rPr lang="en-US" sz="1200" b="0" i="1" smtClean="0">
                            <a:latin typeface="Cambria Math" panose="02040503050406030204" pitchFamily="18" charset="0"/>
                          </a:rPr>
                          <m:t>,0</m:t>
                        </m:r>
                      </m:sub>
                    </m:sSub>
                    <m:r>
                      <a:rPr lang="en-US" sz="1200" b="0" i="1" smtClean="0">
                        <a:latin typeface="Cambria Math" panose="02040503050406030204" pitchFamily="18" charset="0"/>
                      </a:rPr>
                      <m:t> </m:t>
                    </m:r>
                    <m:r>
                      <a:rPr lang="en-US" sz="1200" b="0" i="1" smtClean="0">
                        <a:latin typeface="Cambria Math" panose="02040503050406030204" pitchFamily="18" charset="0"/>
                      </a:rPr>
                      <m:t>𝑎𝑡</m:t>
                    </m:r>
                    <m:r>
                      <a:rPr lang="en-US" sz="1200" b="0" i="1" smtClean="0">
                        <a:latin typeface="Cambria Math" panose="02040503050406030204" pitchFamily="18" charset="0"/>
                      </a:rPr>
                      <m:t> </m:t>
                    </m:r>
                    <m:r>
                      <a:rPr lang="en-US" sz="1200" b="0" i="1" smtClean="0">
                        <a:latin typeface="Cambria Math" panose="02040503050406030204" pitchFamily="18" charset="0"/>
                      </a:rPr>
                      <m:t>𝑝</m:t>
                    </m:r>
                    <m:r>
                      <a:rPr lang="en-US" sz="1200" b="0" i="1" smtClean="0">
                        <a:latin typeface="Cambria Math" panose="02040503050406030204" pitchFamily="18" charset="0"/>
                        <a:ea typeface="Cambria Math" panose="02040503050406030204" pitchFamily="18" charset="0"/>
                      </a:rPr>
                      <m:t>~350 </m:t>
                    </m:r>
                  </m:oMath>
                </a14:m>
                <a:r>
                  <a:rPr lang="en-US" sz="1200" dirty="0"/>
                  <a:t>MeV/c</a:t>
                </a:r>
              </a:p>
              <a:p>
                <a:r>
                  <a:rPr lang="en-US" sz="1200" dirty="0"/>
                  <a:t>where </a:t>
                </a:r>
                <a14:m>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𝑔</m:t>
                        </m:r>
                      </m:e>
                      <m:sub>
                        <m:r>
                          <a:rPr lang="en-US" sz="1200" b="0" i="1" smtClean="0">
                            <a:latin typeface="Cambria Math" panose="02040503050406030204" pitchFamily="18" charset="0"/>
                          </a:rPr>
                          <m:t>𝐿</m:t>
                        </m:r>
                      </m:sub>
                    </m:sSub>
                    <m:r>
                      <a:rPr lang="en-US" sz="1200" b="0" i="1" smtClean="0">
                        <a:latin typeface="Cambria Math" panose="02040503050406030204" pitchFamily="18" charset="0"/>
                      </a:rPr>
                      <m:t>=0</m:t>
                    </m:r>
                  </m:oMath>
                </a14:m>
                <a:endParaRPr lang="en-US" sz="1200" dirty="0"/>
              </a:p>
            </p:txBody>
          </p:sp>
        </mc:Choice>
        <mc:Fallback>
          <p:sp>
            <p:nvSpPr>
              <p:cNvPr id="28" name="TextBox 27">
                <a:extLst>
                  <a:ext uri="{FF2B5EF4-FFF2-40B4-BE49-F238E27FC236}">
                    <a16:creationId xmlns:a16="http://schemas.microsoft.com/office/drawing/2014/main" id="{4FA531FE-DF0F-2DC0-15BF-3A45531AE5DC}"/>
                  </a:ext>
                </a:extLst>
              </p:cNvPr>
              <p:cNvSpPr txBox="1">
                <a:spLocks noRot="1" noChangeAspect="1" noMove="1" noResize="1" noEditPoints="1" noAdjustHandles="1" noChangeArrowheads="1" noChangeShapeType="1" noTextEdit="1"/>
              </p:cNvSpPr>
              <p:nvPr/>
            </p:nvSpPr>
            <p:spPr>
              <a:xfrm>
                <a:off x="7431642" y="3867180"/>
                <a:ext cx="1544718" cy="469872"/>
              </a:xfrm>
              <a:prstGeom prst="rect">
                <a:avLst/>
              </a:prstGeom>
              <a:blipFill>
                <a:blip r:embed="rId9"/>
                <a:stretch>
                  <a:fillRect b="-7895"/>
                </a:stretch>
              </a:blipFill>
            </p:spPr>
            <p:txBody>
              <a:bodyPr/>
              <a:lstStyle/>
              <a:p>
                <a:r>
                  <a:rPr lang="en-US">
                    <a:noFill/>
                  </a:rPr>
                  <a:t> </a:t>
                </a:r>
              </a:p>
            </p:txBody>
          </p:sp>
        </mc:Fallback>
      </mc:AlternateContent>
      <p:cxnSp>
        <p:nvCxnSpPr>
          <p:cNvPr id="30" name="Straight Arrow Connector 29">
            <a:extLst>
              <a:ext uri="{FF2B5EF4-FFF2-40B4-BE49-F238E27FC236}">
                <a16:creationId xmlns:a16="http://schemas.microsoft.com/office/drawing/2014/main" id="{D71148D2-93BF-DB74-A3D5-8E79DE7A18DE}"/>
              </a:ext>
            </a:extLst>
          </p:cNvPr>
          <p:cNvCxnSpPr/>
          <p:nvPr/>
        </p:nvCxnSpPr>
        <p:spPr>
          <a:xfrm flipV="1">
            <a:off x="8029303" y="3308208"/>
            <a:ext cx="0" cy="532272"/>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6FFE6443-ECDE-1C2C-39D4-46F74F581A21}"/>
                  </a:ext>
                </a:extLst>
              </p:cNvPr>
              <p:cNvSpPr txBox="1"/>
              <p:nvPr/>
            </p:nvSpPr>
            <p:spPr>
              <a:xfrm>
                <a:off x="656707" y="4796690"/>
                <a:ext cx="7560468" cy="477888"/>
              </a:xfrm>
              <a:prstGeom prst="rect">
                <a:avLst/>
              </a:prstGeom>
              <a:noFill/>
            </p:spPr>
            <p:txBody>
              <a:bodyPr wrap="none" rtlCol="0">
                <a:spAutoFit/>
              </a:bodyPr>
              <a:lstStyle/>
              <a:p>
                <a:r>
                  <a:rPr lang="en-US" dirty="0"/>
                  <a:t>To compensate positive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𝐿</m:t>
                        </m:r>
                        <m:r>
                          <a:rPr lang="en-US" b="0" i="1" smtClean="0">
                            <a:latin typeface="Cambria Math" panose="02040503050406030204" pitchFamily="18" charset="0"/>
                          </a:rPr>
                          <m:t>,0</m:t>
                        </m:r>
                      </m:sub>
                    </m:sSub>
                  </m:oMath>
                </a14:m>
                <a:r>
                  <a:rPr lang="en-US" dirty="0"/>
                  <a:t>, dispersion + wedge absorber </a:t>
                </a:r>
              </a:p>
            </p:txBody>
          </p:sp>
        </mc:Choice>
        <mc:Fallback xmlns="">
          <p:sp>
            <p:nvSpPr>
              <p:cNvPr id="31" name="TextBox 30">
                <a:extLst>
                  <a:ext uri="{FF2B5EF4-FFF2-40B4-BE49-F238E27FC236}">
                    <a16:creationId xmlns:a16="http://schemas.microsoft.com/office/drawing/2014/main" id="{6FFE6443-ECDE-1C2C-39D4-46F74F581A21}"/>
                  </a:ext>
                </a:extLst>
              </p:cNvPr>
              <p:cNvSpPr txBox="1">
                <a:spLocks noRot="1" noChangeAspect="1" noMove="1" noResize="1" noEditPoints="1" noAdjustHandles="1" noChangeArrowheads="1" noChangeShapeType="1" noTextEdit="1"/>
              </p:cNvSpPr>
              <p:nvPr/>
            </p:nvSpPr>
            <p:spPr>
              <a:xfrm>
                <a:off x="656707" y="4796690"/>
                <a:ext cx="7560468" cy="477888"/>
              </a:xfrm>
              <a:prstGeom prst="rect">
                <a:avLst/>
              </a:prstGeom>
              <a:blipFill>
                <a:blip r:embed="rId10"/>
                <a:stretch>
                  <a:fillRect l="-1173" t="-7692" b="-23077"/>
                </a:stretch>
              </a:blipFill>
            </p:spPr>
            <p:txBody>
              <a:bodyPr/>
              <a:lstStyle/>
              <a:p>
                <a:r>
                  <a:rPr lang="en-US">
                    <a:noFill/>
                  </a:rPr>
                  <a:t> </a:t>
                </a:r>
              </a:p>
            </p:txBody>
          </p:sp>
        </mc:Fallback>
      </mc:AlternateContent>
      <p:sp>
        <p:nvSpPr>
          <p:cNvPr id="32" name="TextBox 31">
            <a:extLst>
              <a:ext uri="{FF2B5EF4-FFF2-40B4-BE49-F238E27FC236}">
                <a16:creationId xmlns:a16="http://schemas.microsoft.com/office/drawing/2014/main" id="{1D7F4621-BA34-4DE7-556F-460F42786D00}"/>
              </a:ext>
            </a:extLst>
          </p:cNvPr>
          <p:cNvSpPr txBox="1"/>
          <p:nvPr/>
        </p:nvSpPr>
        <p:spPr>
          <a:xfrm>
            <a:off x="5280291" y="5497070"/>
            <a:ext cx="3602452" cy="646331"/>
          </a:xfrm>
          <a:prstGeom prst="rect">
            <a:avLst/>
          </a:prstGeom>
          <a:noFill/>
          <a:ln w="25400">
            <a:solidFill>
              <a:srgbClr val="FF9300"/>
            </a:solidFill>
          </a:ln>
        </p:spPr>
        <p:txBody>
          <a:bodyPr wrap="square" rtlCol="0">
            <a:spAutoFit/>
          </a:bodyPr>
          <a:lstStyle/>
          <a:p>
            <a:r>
              <a:rPr lang="en-US" sz="1800" dirty="0"/>
              <a:t>Indeed, dispersion induces coupling between transverse and longitudinal</a:t>
            </a:r>
          </a:p>
        </p:txBody>
      </p:sp>
      <p:sp>
        <p:nvSpPr>
          <p:cNvPr id="2" name="Oval 1">
            <a:extLst>
              <a:ext uri="{FF2B5EF4-FFF2-40B4-BE49-F238E27FC236}">
                <a16:creationId xmlns:a16="http://schemas.microsoft.com/office/drawing/2014/main" id="{D73E3DD6-4A65-0F40-078A-C4FAC19EFED2}"/>
              </a:ext>
            </a:extLst>
          </p:cNvPr>
          <p:cNvSpPr/>
          <p:nvPr/>
        </p:nvSpPr>
        <p:spPr>
          <a:xfrm>
            <a:off x="2225964" y="855184"/>
            <a:ext cx="600364" cy="605649"/>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2C8FA1F8-2E48-A59F-D0A9-ED1ECC44049C}"/>
              </a:ext>
            </a:extLst>
          </p:cNvPr>
          <p:cNvSpPr/>
          <p:nvPr/>
        </p:nvSpPr>
        <p:spPr>
          <a:xfrm>
            <a:off x="1981201" y="1942980"/>
            <a:ext cx="600364" cy="605649"/>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08046991-63DE-0BC0-EC10-3D6A7C923394}"/>
              </a:ext>
            </a:extLst>
          </p:cNvPr>
          <p:cNvSpPr txBox="1"/>
          <p:nvPr/>
        </p:nvSpPr>
        <p:spPr>
          <a:xfrm>
            <a:off x="1210571" y="578190"/>
            <a:ext cx="2452916" cy="369332"/>
          </a:xfrm>
          <a:prstGeom prst="rect">
            <a:avLst/>
          </a:prstGeom>
          <a:noFill/>
        </p:spPr>
        <p:txBody>
          <a:bodyPr wrap="none" rtlCol="0">
            <a:spAutoFit/>
          </a:bodyPr>
          <a:lstStyle/>
          <a:p>
            <a:r>
              <a:rPr lang="en-US" sz="1800" dirty="0"/>
              <a:t>Add coupling parameter</a:t>
            </a:r>
          </a:p>
        </p:txBody>
      </p:sp>
    </p:spTree>
    <p:extLst>
      <p:ext uri="{BB962C8B-B14F-4D97-AF65-F5344CB8AC3E}">
        <p14:creationId xmlns:p14="http://schemas.microsoft.com/office/powerpoint/2010/main" val="3707184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3" grpId="0"/>
      <p:bldP spid="25" grpId="0"/>
      <p:bldP spid="28" grpId="0"/>
      <p:bldP spid="31" grpId="0"/>
      <p:bldP spid="3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128312A2-B431-216E-3652-07A97185DBFA}"/>
              </a:ext>
            </a:extLst>
          </p:cNvPr>
          <p:cNvSpPr>
            <a:spLocks noChangeAspect="1"/>
          </p:cNvSpPr>
          <p:nvPr/>
        </p:nvSpPr>
        <p:spPr>
          <a:xfrm>
            <a:off x="2819400" y="1630680"/>
            <a:ext cx="1005836" cy="1005836"/>
          </a:xfrm>
          <a:prstGeom prst="ellipse">
            <a:avLst/>
          </a:prstGeom>
          <a:noFill/>
          <a:ln w="25400">
            <a:solidFill>
              <a:srgbClr val="0432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80A37619-54FE-2EA9-506C-4058143361CA}"/>
              </a:ext>
            </a:extLst>
          </p:cNvPr>
          <p:cNvSpPr>
            <a:spLocks noChangeAspect="1"/>
          </p:cNvSpPr>
          <p:nvPr/>
        </p:nvSpPr>
        <p:spPr>
          <a:xfrm>
            <a:off x="2644145" y="1630680"/>
            <a:ext cx="1371600" cy="1371600"/>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7EDA2ABB-FD91-7D41-56A7-BEB523BFECFC}"/>
              </a:ext>
            </a:extLst>
          </p:cNvPr>
          <p:cNvSpPr>
            <a:spLocks noChangeAspect="1"/>
          </p:cNvSpPr>
          <p:nvPr/>
        </p:nvSpPr>
        <p:spPr>
          <a:xfrm>
            <a:off x="2446024" y="1615440"/>
            <a:ext cx="1737360" cy="1737360"/>
          </a:xfrm>
          <a:prstGeom prst="ellipse">
            <a:avLst/>
          </a:prstGeom>
          <a:noFill/>
          <a:ln w="254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B59831CF-77B9-5B96-355D-8B8557DBE151}"/>
              </a:ext>
            </a:extLst>
          </p:cNvPr>
          <p:cNvSpPr>
            <a:spLocks noGrp="1"/>
          </p:cNvSpPr>
          <p:nvPr>
            <p:ph type="title"/>
          </p:nvPr>
        </p:nvSpPr>
        <p:spPr/>
        <p:txBody>
          <a:bodyPr/>
          <a:lstStyle/>
          <a:p>
            <a:r>
              <a:rPr lang="en-US" dirty="0"/>
              <a:t>Emittance exchange with Dispersion</a:t>
            </a:r>
          </a:p>
        </p:txBody>
      </p:sp>
      <p:sp>
        <p:nvSpPr>
          <p:cNvPr id="4" name="Date Placeholder 3">
            <a:extLst>
              <a:ext uri="{FF2B5EF4-FFF2-40B4-BE49-F238E27FC236}">
                <a16:creationId xmlns:a16="http://schemas.microsoft.com/office/drawing/2014/main" id="{C2D2AA52-90C3-B380-EC12-8CE101ECC162}"/>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210A6B4A-E28B-FEE8-F8F6-4FE4B3577F0A}"/>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58536E8A-A413-E838-B0C0-46F7563B338F}"/>
              </a:ext>
            </a:extLst>
          </p:cNvPr>
          <p:cNvSpPr>
            <a:spLocks noGrp="1"/>
          </p:cNvSpPr>
          <p:nvPr>
            <p:ph type="sldNum" sz="quarter" idx="4"/>
          </p:nvPr>
        </p:nvSpPr>
        <p:spPr/>
        <p:txBody>
          <a:bodyPr/>
          <a:lstStyle/>
          <a:p>
            <a:pPr>
              <a:defRPr/>
            </a:pPr>
            <a:fld id="{148C009B-CB69-E04A-B9B3-34B26D69E9CF}" type="slidenum">
              <a:rPr lang="en-US" smtClean="0"/>
              <a:pPr>
                <a:defRPr/>
              </a:pPr>
              <a:t>15</a:t>
            </a:fld>
            <a:endParaRPr lang="en-US" dirty="0"/>
          </a:p>
        </p:txBody>
      </p:sp>
      <p:sp>
        <p:nvSpPr>
          <p:cNvPr id="7" name="Oval 6">
            <a:extLst>
              <a:ext uri="{FF2B5EF4-FFF2-40B4-BE49-F238E27FC236}">
                <a16:creationId xmlns:a16="http://schemas.microsoft.com/office/drawing/2014/main" id="{80ABDFBC-52A6-5505-6632-96397B25BA99}"/>
              </a:ext>
            </a:extLst>
          </p:cNvPr>
          <p:cNvSpPr>
            <a:spLocks noChangeAspect="1"/>
          </p:cNvSpPr>
          <p:nvPr/>
        </p:nvSpPr>
        <p:spPr>
          <a:xfrm>
            <a:off x="1905000" y="1276598"/>
            <a:ext cx="2743200" cy="2743200"/>
          </a:xfrm>
          <a:prstGeom prst="ellipse">
            <a:avLst/>
          </a:prstGeom>
          <a:noFill/>
          <a:ln w="381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8A0FE27-E41C-2CED-E36D-1C91A951B590}"/>
              </a:ext>
            </a:extLst>
          </p:cNvPr>
          <p:cNvSpPr/>
          <p:nvPr/>
        </p:nvSpPr>
        <p:spPr>
          <a:xfrm>
            <a:off x="1737360" y="975360"/>
            <a:ext cx="1539240" cy="3429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155608E-BEAD-3CE5-E0AF-3AF4E0979F68}"/>
              </a:ext>
            </a:extLst>
          </p:cNvPr>
          <p:cNvCxnSpPr>
            <a:cxnSpLocks/>
            <a:stCxn id="7" idx="0"/>
            <a:endCxn id="7" idx="4"/>
          </p:cNvCxnSpPr>
          <p:nvPr/>
        </p:nvCxnSpPr>
        <p:spPr>
          <a:xfrm>
            <a:off x="3276600" y="1276598"/>
            <a:ext cx="0" cy="2743200"/>
          </a:xfrm>
          <a:prstGeom prst="line">
            <a:avLst/>
          </a:prstGeom>
          <a:ln w="38100">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9D16758F-6497-6C8B-7D8D-33D8C3AD1955}"/>
              </a:ext>
            </a:extLst>
          </p:cNvPr>
          <p:cNvCxnSpPr/>
          <p:nvPr/>
        </p:nvCxnSpPr>
        <p:spPr>
          <a:xfrm>
            <a:off x="2331720" y="1630680"/>
            <a:ext cx="914400"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A0BCED5-4703-E9FD-A12F-57A4F55CF68D}"/>
                  </a:ext>
                </a:extLst>
              </p:cNvPr>
              <p:cNvSpPr txBox="1"/>
              <p:nvPr/>
            </p:nvSpPr>
            <p:spPr>
              <a:xfrm>
                <a:off x="2761854" y="2817615"/>
                <a:ext cx="24423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𝑝</m:t>
                      </m:r>
                    </m:oMath>
                  </m:oMathPara>
                </a14:m>
                <a:endParaRPr lang="en-US" dirty="0">
                  <a:solidFill>
                    <a:srgbClr val="FF0000"/>
                  </a:solidFill>
                </a:endParaRPr>
              </a:p>
            </p:txBody>
          </p:sp>
        </mc:Choice>
        <mc:Fallback xmlns="">
          <p:sp>
            <p:nvSpPr>
              <p:cNvPr id="17" name="TextBox 16">
                <a:extLst>
                  <a:ext uri="{FF2B5EF4-FFF2-40B4-BE49-F238E27FC236}">
                    <a16:creationId xmlns:a16="http://schemas.microsoft.com/office/drawing/2014/main" id="{9A0BCED5-4703-E9FD-A12F-57A4F55CF68D}"/>
                  </a:ext>
                </a:extLst>
              </p:cNvPr>
              <p:cNvSpPr txBox="1">
                <a:spLocks noRot="1" noChangeAspect="1" noMove="1" noResize="1" noEditPoints="1" noAdjustHandles="1" noChangeArrowheads="1" noChangeShapeType="1" noTextEdit="1"/>
              </p:cNvSpPr>
              <p:nvPr/>
            </p:nvSpPr>
            <p:spPr>
              <a:xfrm>
                <a:off x="2761854" y="2817615"/>
                <a:ext cx="244234" cy="369332"/>
              </a:xfrm>
              <a:prstGeom prst="rect">
                <a:avLst/>
              </a:prstGeom>
              <a:blipFill>
                <a:blip r:embed="rId2"/>
                <a:stretch>
                  <a:fillRect l="-25000" r="-25000" b="-22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B7363FE5-8A2C-0F0B-09BF-4BCF0B30F5C0}"/>
                  </a:ext>
                </a:extLst>
              </p:cNvPr>
              <p:cNvSpPr txBox="1"/>
              <p:nvPr/>
            </p:nvSpPr>
            <p:spPr>
              <a:xfrm>
                <a:off x="2135382" y="2482330"/>
                <a:ext cx="95070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0432FF"/>
                          </a:solidFill>
                          <a:latin typeface="Cambria Math" panose="02040503050406030204" pitchFamily="18" charset="0"/>
                        </a:rPr>
                        <m:t>𝑝</m:t>
                      </m:r>
                      <m:r>
                        <a:rPr lang="en-US" b="0" i="1" smtClean="0">
                          <a:solidFill>
                            <a:srgbClr val="0432FF"/>
                          </a:solidFill>
                          <a:latin typeface="Cambria Math" panose="02040503050406030204" pitchFamily="18" charset="0"/>
                        </a:rPr>
                        <m:t>−</m:t>
                      </m:r>
                      <m:r>
                        <a:rPr lang="en-US" b="0" i="1" smtClean="0">
                          <a:solidFill>
                            <a:srgbClr val="0432FF"/>
                          </a:solidFill>
                          <a:latin typeface="Cambria Math" panose="02040503050406030204" pitchFamily="18" charset="0"/>
                          <a:ea typeface="Cambria Math" panose="02040503050406030204" pitchFamily="18" charset="0"/>
                        </a:rPr>
                        <m:t>𝛿</m:t>
                      </m:r>
                      <m:r>
                        <a:rPr lang="en-US" b="0" i="1" smtClean="0">
                          <a:solidFill>
                            <a:srgbClr val="0432FF"/>
                          </a:solidFill>
                          <a:latin typeface="Cambria Math" panose="02040503050406030204" pitchFamily="18" charset="0"/>
                          <a:ea typeface="Cambria Math" panose="02040503050406030204" pitchFamily="18" charset="0"/>
                        </a:rPr>
                        <m:t>𝑝</m:t>
                      </m:r>
                    </m:oMath>
                  </m:oMathPara>
                </a14:m>
                <a:endParaRPr lang="en-US" dirty="0">
                  <a:solidFill>
                    <a:srgbClr val="0432FF"/>
                  </a:solidFill>
                </a:endParaRPr>
              </a:p>
            </p:txBody>
          </p:sp>
        </mc:Choice>
        <mc:Fallback xmlns="">
          <p:sp>
            <p:nvSpPr>
              <p:cNvPr id="19" name="TextBox 18">
                <a:extLst>
                  <a:ext uri="{FF2B5EF4-FFF2-40B4-BE49-F238E27FC236}">
                    <a16:creationId xmlns:a16="http://schemas.microsoft.com/office/drawing/2014/main" id="{B7363FE5-8A2C-0F0B-09BF-4BCF0B30F5C0}"/>
                  </a:ext>
                </a:extLst>
              </p:cNvPr>
              <p:cNvSpPr txBox="1">
                <a:spLocks noRot="1" noChangeAspect="1" noMove="1" noResize="1" noEditPoints="1" noAdjustHandles="1" noChangeArrowheads="1" noChangeShapeType="1" noTextEdit="1"/>
              </p:cNvSpPr>
              <p:nvPr/>
            </p:nvSpPr>
            <p:spPr>
              <a:xfrm>
                <a:off x="2135382" y="2482330"/>
                <a:ext cx="950709" cy="369332"/>
              </a:xfrm>
              <a:prstGeom prst="rect">
                <a:avLst/>
              </a:prstGeom>
              <a:blipFill>
                <a:blip r:embed="rId3"/>
                <a:stretch>
                  <a:fillRect l="-8000" r="-12000" b="-3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EBB5816E-6113-1C29-55A1-C212C6AAF429}"/>
                  </a:ext>
                </a:extLst>
              </p:cNvPr>
              <p:cNvSpPr txBox="1"/>
              <p:nvPr/>
            </p:nvSpPr>
            <p:spPr>
              <a:xfrm>
                <a:off x="2115446" y="3244334"/>
                <a:ext cx="95070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00B050"/>
                          </a:solidFill>
                          <a:latin typeface="Cambria Math" panose="02040503050406030204" pitchFamily="18" charset="0"/>
                        </a:rPr>
                        <m:t>𝑝</m:t>
                      </m:r>
                      <m:r>
                        <a:rPr lang="en-US" b="0" i="1" smtClean="0">
                          <a:solidFill>
                            <a:srgbClr val="00B050"/>
                          </a:solidFill>
                          <a:latin typeface="Cambria Math" panose="02040503050406030204" pitchFamily="18" charset="0"/>
                        </a:rPr>
                        <m:t>+</m:t>
                      </m:r>
                      <m:r>
                        <a:rPr lang="en-US" b="0" i="1" smtClean="0">
                          <a:solidFill>
                            <a:srgbClr val="00B050"/>
                          </a:solidFill>
                          <a:latin typeface="Cambria Math" panose="02040503050406030204" pitchFamily="18" charset="0"/>
                          <a:ea typeface="Cambria Math" panose="02040503050406030204" pitchFamily="18" charset="0"/>
                        </a:rPr>
                        <m:t>𝛿</m:t>
                      </m:r>
                      <m:r>
                        <a:rPr lang="en-US" b="0" i="1" smtClean="0">
                          <a:solidFill>
                            <a:srgbClr val="00B050"/>
                          </a:solidFill>
                          <a:latin typeface="Cambria Math" panose="02040503050406030204" pitchFamily="18" charset="0"/>
                          <a:ea typeface="Cambria Math" panose="02040503050406030204" pitchFamily="18" charset="0"/>
                        </a:rPr>
                        <m:t>𝑝</m:t>
                      </m:r>
                    </m:oMath>
                  </m:oMathPara>
                </a14:m>
                <a:endParaRPr lang="en-US" dirty="0">
                  <a:solidFill>
                    <a:srgbClr val="00B050"/>
                  </a:solidFill>
                </a:endParaRPr>
              </a:p>
            </p:txBody>
          </p:sp>
        </mc:Choice>
        <mc:Fallback xmlns="">
          <p:sp>
            <p:nvSpPr>
              <p:cNvPr id="20" name="TextBox 19">
                <a:extLst>
                  <a:ext uri="{FF2B5EF4-FFF2-40B4-BE49-F238E27FC236}">
                    <a16:creationId xmlns:a16="http://schemas.microsoft.com/office/drawing/2014/main" id="{EBB5816E-6113-1C29-55A1-C212C6AAF429}"/>
                  </a:ext>
                </a:extLst>
              </p:cNvPr>
              <p:cNvSpPr txBox="1">
                <a:spLocks noRot="1" noChangeAspect="1" noMove="1" noResize="1" noEditPoints="1" noAdjustHandles="1" noChangeArrowheads="1" noChangeShapeType="1" noTextEdit="1"/>
              </p:cNvSpPr>
              <p:nvPr/>
            </p:nvSpPr>
            <p:spPr>
              <a:xfrm>
                <a:off x="2115446" y="3244334"/>
                <a:ext cx="950709" cy="369332"/>
              </a:xfrm>
              <a:prstGeom prst="rect">
                <a:avLst/>
              </a:prstGeom>
              <a:blipFill>
                <a:blip r:embed="rId4"/>
                <a:stretch>
                  <a:fillRect l="-6579" r="-10526" b="-3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5A0CB783-549F-3AAB-6A6E-AC4E4E8DAE8E}"/>
                  </a:ext>
                </a:extLst>
              </p:cNvPr>
              <p:cNvSpPr txBox="1"/>
              <p:nvPr/>
            </p:nvSpPr>
            <p:spPr>
              <a:xfrm>
                <a:off x="3341171" y="2606026"/>
                <a:ext cx="24583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solidFill>
                            <a:srgbClr val="FF0000"/>
                          </a:solidFill>
                          <a:latin typeface="Cambria Math" panose="02040503050406030204" pitchFamily="18" charset="0"/>
                          <a:ea typeface="Cambria Math" panose="02040503050406030204" pitchFamily="18" charset="0"/>
                        </a:rPr>
                        <m:t>𝜌</m:t>
                      </m:r>
                    </m:oMath>
                  </m:oMathPara>
                </a14:m>
                <a:endParaRPr lang="en-US" dirty="0">
                  <a:solidFill>
                    <a:srgbClr val="FF0000"/>
                  </a:solidFill>
                </a:endParaRPr>
              </a:p>
            </p:txBody>
          </p:sp>
        </mc:Choice>
        <mc:Fallback xmlns="">
          <p:sp>
            <p:nvSpPr>
              <p:cNvPr id="21" name="TextBox 20">
                <a:extLst>
                  <a:ext uri="{FF2B5EF4-FFF2-40B4-BE49-F238E27FC236}">
                    <a16:creationId xmlns:a16="http://schemas.microsoft.com/office/drawing/2014/main" id="{5A0CB783-549F-3AAB-6A6E-AC4E4E8DAE8E}"/>
                  </a:ext>
                </a:extLst>
              </p:cNvPr>
              <p:cNvSpPr txBox="1">
                <a:spLocks noRot="1" noChangeAspect="1" noMove="1" noResize="1" noEditPoints="1" noAdjustHandles="1" noChangeArrowheads="1" noChangeShapeType="1" noTextEdit="1"/>
              </p:cNvSpPr>
              <p:nvPr/>
            </p:nvSpPr>
            <p:spPr>
              <a:xfrm>
                <a:off x="3341171" y="2606026"/>
                <a:ext cx="245837" cy="369332"/>
              </a:xfrm>
              <a:prstGeom prst="rect">
                <a:avLst/>
              </a:prstGeom>
              <a:blipFill>
                <a:blip r:embed="rId5"/>
                <a:stretch>
                  <a:fillRect l="-30000" r="-25000" b="-22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B7AA46CA-68AF-C311-F85A-76C1921C39CD}"/>
                  </a:ext>
                </a:extLst>
              </p:cNvPr>
              <p:cNvSpPr txBox="1"/>
              <p:nvPr/>
            </p:nvSpPr>
            <p:spPr>
              <a:xfrm>
                <a:off x="2955140" y="2147045"/>
                <a:ext cx="95391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solidFill>
                            <a:srgbClr val="0432FF"/>
                          </a:solidFill>
                          <a:latin typeface="Cambria Math" panose="02040503050406030204" pitchFamily="18" charset="0"/>
                          <a:ea typeface="Cambria Math" panose="02040503050406030204" pitchFamily="18" charset="0"/>
                        </a:rPr>
                        <m:t>𝜌</m:t>
                      </m:r>
                      <m:r>
                        <a:rPr lang="en-US" b="0" i="1" smtClean="0">
                          <a:solidFill>
                            <a:srgbClr val="0432FF"/>
                          </a:solidFill>
                          <a:latin typeface="Cambria Math" panose="02040503050406030204" pitchFamily="18" charset="0"/>
                          <a:ea typeface="Cambria Math" panose="02040503050406030204" pitchFamily="18" charset="0"/>
                        </a:rPr>
                        <m:t>−</m:t>
                      </m:r>
                      <m:r>
                        <a:rPr lang="en-US" b="0" i="1" smtClean="0">
                          <a:solidFill>
                            <a:srgbClr val="0432FF"/>
                          </a:solidFill>
                          <a:latin typeface="Cambria Math" panose="02040503050406030204" pitchFamily="18" charset="0"/>
                          <a:ea typeface="Cambria Math" panose="02040503050406030204" pitchFamily="18" charset="0"/>
                        </a:rPr>
                        <m:t>𝛿𝜌</m:t>
                      </m:r>
                    </m:oMath>
                  </m:oMathPara>
                </a14:m>
                <a:endParaRPr lang="en-US" dirty="0">
                  <a:solidFill>
                    <a:srgbClr val="0432FF"/>
                  </a:solidFill>
                </a:endParaRPr>
              </a:p>
            </p:txBody>
          </p:sp>
        </mc:Choice>
        <mc:Fallback xmlns="">
          <p:sp>
            <p:nvSpPr>
              <p:cNvPr id="22" name="TextBox 21">
                <a:extLst>
                  <a:ext uri="{FF2B5EF4-FFF2-40B4-BE49-F238E27FC236}">
                    <a16:creationId xmlns:a16="http://schemas.microsoft.com/office/drawing/2014/main" id="{B7AA46CA-68AF-C311-F85A-76C1921C39CD}"/>
                  </a:ext>
                </a:extLst>
              </p:cNvPr>
              <p:cNvSpPr txBox="1">
                <a:spLocks noRot="1" noChangeAspect="1" noMove="1" noResize="1" noEditPoints="1" noAdjustHandles="1" noChangeArrowheads="1" noChangeShapeType="1" noTextEdit="1"/>
              </p:cNvSpPr>
              <p:nvPr/>
            </p:nvSpPr>
            <p:spPr>
              <a:xfrm>
                <a:off x="2955140" y="2147045"/>
                <a:ext cx="953915" cy="369332"/>
              </a:xfrm>
              <a:prstGeom prst="rect">
                <a:avLst/>
              </a:prstGeom>
              <a:blipFill>
                <a:blip r:embed="rId6"/>
                <a:stretch>
                  <a:fillRect l="-6579" r="-10526" b="-322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C58B055A-C7B2-10FA-82D8-B252ED2B4A6F}"/>
                  </a:ext>
                </a:extLst>
              </p:cNvPr>
              <p:cNvSpPr txBox="1"/>
              <p:nvPr/>
            </p:nvSpPr>
            <p:spPr>
              <a:xfrm>
                <a:off x="3381868" y="3351016"/>
                <a:ext cx="95391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solidFill>
                            <a:srgbClr val="00B050"/>
                          </a:solidFill>
                          <a:latin typeface="Cambria Math" panose="02040503050406030204" pitchFamily="18" charset="0"/>
                          <a:ea typeface="Cambria Math" panose="02040503050406030204" pitchFamily="18" charset="0"/>
                        </a:rPr>
                        <m:t>𝜌</m:t>
                      </m:r>
                      <m:r>
                        <a:rPr lang="en-US" b="0" i="1" smtClean="0">
                          <a:solidFill>
                            <a:srgbClr val="00B050"/>
                          </a:solidFill>
                          <a:latin typeface="Cambria Math" panose="02040503050406030204" pitchFamily="18" charset="0"/>
                          <a:ea typeface="Cambria Math" panose="02040503050406030204" pitchFamily="18" charset="0"/>
                        </a:rPr>
                        <m:t>+</m:t>
                      </m:r>
                      <m:r>
                        <a:rPr lang="en-US" b="0" i="1" smtClean="0">
                          <a:solidFill>
                            <a:srgbClr val="00B050"/>
                          </a:solidFill>
                          <a:latin typeface="Cambria Math" panose="02040503050406030204" pitchFamily="18" charset="0"/>
                          <a:ea typeface="Cambria Math" panose="02040503050406030204" pitchFamily="18" charset="0"/>
                        </a:rPr>
                        <m:t>𝛿𝜌</m:t>
                      </m:r>
                    </m:oMath>
                  </m:oMathPara>
                </a14:m>
                <a:endParaRPr lang="en-US" dirty="0">
                  <a:solidFill>
                    <a:srgbClr val="00B050"/>
                  </a:solidFill>
                </a:endParaRPr>
              </a:p>
            </p:txBody>
          </p:sp>
        </mc:Choice>
        <mc:Fallback xmlns="">
          <p:sp>
            <p:nvSpPr>
              <p:cNvPr id="23" name="TextBox 22">
                <a:extLst>
                  <a:ext uri="{FF2B5EF4-FFF2-40B4-BE49-F238E27FC236}">
                    <a16:creationId xmlns:a16="http://schemas.microsoft.com/office/drawing/2014/main" id="{C58B055A-C7B2-10FA-82D8-B252ED2B4A6F}"/>
                  </a:ext>
                </a:extLst>
              </p:cNvPr>
              <p:cNvSpPr txBox="1">
                <a:spLocks noRot="1" noChangeAspect="1" noMove="1" noResize="1" noEditPoints="1" noAdjustHandles="1" noChangeArrowheads="1" noChangeShapeType="1" noTextEdit="1"/>
              </p:cNvSpPr>
              <p:nvPr/>
            </p:nvSpPr>
            <p:spPr>
              <a:xfrm>
                <a:off x="3381868" y="3351016"/>
                <a:ext cx="953915" cy="369332"/>
              </a:xfrm>
              <a:prstGeom prst="rect">
                <a:avLst/>
              </a:prstGeom>
              <a:blipFill>
                <a:blip r:embed="rId7"/>
                <a:stretch>
                  <a:fillRect l="-6579" r="-10526" b="-344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9A0129C5-0880-52C1-5EC4-C847A38044D6}"/>
                  </a:ext>
                </a:extLst>
              </p:cNvPr>
              <p:cNvSpPr txBox="1"/>
              <p:nvPr/>
            </p:nvSpPr>
            <p:spPr>
              <a:xfrm>
                <a:off x="1606597" y="5452321"/>
                <a:ext cx="1271182" cy="7879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𝐷</m:t>
                      </m:r>
                      <m:r>
                        <a:rPr lang="en-US" b="0" i="1" smtClean="0">
                          <a:latin typeface="Cambria Math" panose="02040503050406030204" pitchFamily="18" charset="0"/>
                        </a:rPr>
                        <m:t>=</m:t>
                      </m:r>
                      <m:r>
                        <a:rPr lang="en-US" b="0" i="1" smtClean="0">
                          <a:latin typeface="Cambria Math" panose="02040503050406030204" pitchFamily="18" charset="0"/>
                        </a:rPr>
                        <m:t>𝑝</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𝜌</m:t>
                          </m:r>
                        </m:num>
                        <m:den>
                          <m:r>
                            <a:rPr lang="en-US" b="0" i="1" smtClean="0">
                              <a:latin typeface="Cambria Math" panose="02040503050406030204" pitchFamily="18" charset="0"/>
                            </a:rPr>
                            <m:t>𝑑𝑝</m:t>
                          </m:r>
                        </m:den>
                      </m:f>
                    </m:oMath>
                  </m:oMathPara>
                </a14:m>
                <a:endParaRPr lang="en-US" dirty="0"/>
              </a:p>
            </p:txBody>
          </p:sp>
        </mc:Choice>
        <mc:Fallback xmlns="">
          <p:sp>
            <p:nvSpPr>
              <p:cNvPr id="24" name="TextBox 23">
                <a:extLst>
                  <a:ext uri="{FF2B5EF4-FFF2-40B4-BE49-F238E27FC236}">
                    <a16:creationId xmlns:a16="http://schemas.microsoft.com/office/drawing/2014/main" id="{9A0129C5-0880-52C1-5EC4-C847A38044D6}"/>
                  </a:ext>
                </a:extLst>
              </p:cNvPr>
              <p:cNvSpPr txBox="1">
                <a:spLocks noRot="1" noChangeAspect="1" noMove="1" noResize="1" noEditPoints="1" noAdjustHandles="1" noChangeArrowheads="1" noChangeShapeType="1" noTextEdit="1"/>
              </p:cNvSpPr>
              <p:nvPr/>
            </p:nvSpPr>
            <p:spPr>
              <a:xfrm>
                <a:off x="1606597" y="5452321"/>
                <a:ext cx="1271182" cy="787973"/>
              </a:xfrm>
              <a:prstGeom prst="rect">
                <a:avLst/>
              </a:prstGeom>
              <a:blipFill>
                <a:blip r:embed="rId8"/>
                <a:stretch>
                  <a:fillRect l="-4950" t="-3175" r="-7921" b="-12698"/>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FFED6E10-6E33-281E-CB68-9906C77AC6DE}"/>
              </a:ext>
            </a:extLst>
          </p:cNvPr>
          <p:cNvSpPr txBox="1"/>
          <p:nvPr/>
        </p:nvSpPr>
        <p:spPr>
          <a:xfrm>
            <a:off x="1214325" y="4690265"/>
            <a:ext cx="3121458" cy="830997"/>
          </a:xfrm>
          <a:prstGeom prst="rect">
            <a:avLst/>
          </a:prstGeom>
          <a:noFill/>
        </p:spPr>
        <p:txBody>
          <a:bodyPr wrap="square" rtlCol="0">
            <a:spAutoFit/>
          </a:bodyPr>
          <a:lstStyle/>
          <a:p>
            <a:r>
              <a:rPr lang="en-US" dirty="0"/>
              <a:t>This phenomenon is called dispersion</a:t>
            </a: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7122E728-5BC3-8501-484A-F079C5407D2D}"/>
                  </a:ext>
                </a:extLst>
              </p:cNvPr>
              <p:cNvSpPr txBox="1"/>
              <p:nvPr/>
            </p:nvSpPr>
            <p:spPr>
              <a:xfrm>
                <a:off x="4709160" y="1166238"/>
                <a:ext cx="4297680" cy="5481437"/>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𝑚</m:t>
                      </m:r>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num>
                        <m:den>
                          <m:r>
                            <a:rPr lang="en-US" i="1" smtClean="0">
                              <a:latin typeface="Cambria Math" panose="02040503050406030204" pitchFamily="18" charset="0"/>
                              <a:ea typeface="Cambria Math" panose="02040503050406030204" pitchFamily="18" charset="0"/>
                            </a:rPr>
                            <m:t>𝜌</m:t>
                          </m:r>
                        </m:den>
                      </m:f>
                      <m:r>
                        <a:rPr lang="en-US" b="0" i="1" smtClean="0">
                          <a:latin typeface="Cambria Math" panose="02040503050406030204" pitchFamily="18" charset="0"/>
                        </a:rPr>
                        <m:t>=</m:t>
                      </m:r>
                      <m:r>
                        <a:rPr lang="en-US" b="0" i="1" smtClean="0">
                          <a:latin typeface="Cambria Math" panose="02040503050406030204" pitchFamily="18" charset="0"/>
                        </a:rPr>
                        <m:t>𝑞𝑣</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𝐵</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𝑝</m:t>
                          </m:r>
                        </m:num>
                        <m:den>
                          <m:r>
                            <a:rPr lang="en-US" b="0" i="1" smtClean="0">
                              <a:latin typeface="Cambria Math" panose="02040503050406030204" pitchFamily="18" charset="0"/>
                              <a:ea typeface="Cambria Math" panose="02040503050406030204" pitchFamily="18" charset="0"/>
                            </a:rPr>
                            <m:t>𝜌</m:t>
                          </m:r>
                        </m:den>
                      </m:f>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𝑞𝐵</m:t>
                      </m:r>
                    </m:oMath>
                  </m:oMathPara>
                </a14:m>
                <a:endParaRPr lang="en-US" b="0" dirty="0">
                  <a:ea typeface="Cambria Math" panose="02040503050406030204" pitchFamily="18" charset="0"/>
                </a:endParaRPr>
              </a:p>
              <a:p>
                <a:r>
                  <a:rPr lang="en-US" dirty="0"/>
                  <a:t>for </a:t>
                </a:r>
                <a:r>
                  <a:rPr lang="en-US" u="sng" dirty="0"/>
                  <a:t>uniform dipole field</a:t>
                </a:r>
                <a:endParaRPr lang="en-US" b="0" u="sng"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𝑝</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𝑝</m:t>
                          </m:r>
                        </m:num>
                        <m:den>
                          <m:r>
                            <a:rPr lang="en-US" i="1" smtClean="0">
                              <a:latin typeface="Cambria Math" panose="02040503050406030204" pitchFamily="18" charset="0"/>
                              <a:ea typeface="Cambria Math" panose="02040503050406030204" pitchFamily="18" charset="0"/>
                            </a:rPr>
                            <m:t>𝜌</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𝛿𝜌</m:t>
                          </m:r>
                        </m:den>
                      </m:f>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𝑞𝐵</m:t>
                      </m:r>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const</m:t>
                      </m:r>
                    </m:oMath>
                  </m:oMathPara>
                </a14:m>
                <a:endParaRPr lang="en-US"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𝑝</m:t>
                          </m:r>
                        </m:num>
                        <m:den>
                          <m:r>
                            <a:rPr lang="en-US" i="1" smtClean="0">
                              <a:latin typeface="Cambria Math" panose="02040503050406030204" pitchFamily="18" charset="0"/>
                              <a:ea typeface="Cambria Math" panose="02040503050406030204" pitchFamily="18" charset="0"/>
                            </a:rPr>
                            <m:t>𝜌</m:t>
                          </m:r>
                        </m:den>
                      </m:f>
                      <m:d>
                        <m:dPr>
                          <m:ctrlPr>
                            <a:rPr lang="en-US"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1+</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𝑝</m:t>
                              </m:r>
                            </m:num>
                            <m:den>
                              <m:r>
                                <a:rPr lang="en-US" b="0" i="1" smtClean="0">
                                  <a:latin typeface="Cambria Math" panose="02040503050406030204" pitchFamily="18" charset="0"/>
                                  <a:ea typeface="Cambria Math" panose="02040503050406030204" pitchFamily="18" charset="0"/>
                                </a:rPr>
                                <m:t>𝑝</m:t>
                              </m:r>
                            </m:den>
                          </m:f>
                        </m:e>
                      </m:d>
                      <m:d>
                        <m:dPr>
                          <m:ctrlPr>
                            <a:rPr lang="en-US"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1−</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𝛿𝜌</m:t>
                              </m:r>
                            </m:num>
                            <m:den>
                              <m:r>
                                <a:rPr lang="en-US" b="0" i="1" smtClean="0">
                                  <a:latin typeface="Cambria Math" panose="02040503050406030204" pitchFamily="18" charset="0"/>
                                  <a:ea typeface="Cambria Math" panose="02040503050406030204" pitchFamily="18" charset="0"/>
                                </a:rPr>
                                <m:t>𝜌</m:t>
                              </m:r>
                            </m:den>
                          </m:f>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𝑝</m:t>
                          </m:r>
                        </m:num>
                        <m:den>
                          <m:r>
                            <a:rPr lang="en-US" b="0" i="1" smtClean="0">
                              <a:latin typeface="Cambria Math" panose="02040503050406030204" pitchFamily="18" charset="0"/>
                              <a:ea typeface="Cambria Math" panose="02040503050406030204" pitchFamily="18" charset="0"/>
                            </a:rPr>
                            <m:t>𝜌</m:t>
                          </m:r>
                        </m:den>
                      </m:f>
                    </m:oMath>
                  </m:oMathPara>
                </a14:m>
                <a:endParaRPr lang="en-US"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𝛿</m:t>
                          </m:r>
                          <m:r>
                            <a:rPr lang="en-US" i="1">
                              <a:latin typeface="Cambria Math" panose="02040503050406030204" pitchFamily="18" charset="0"/>
                              <a:ea typeface="Cambria Math" panose="02040503050406030204" pitchFamily="18" charset="0"/>
                            </a:rPr>
                            <m:t>𝑝</m:t>
                          </m:r>
                        </m:num>
                        <m:den>
                          <m:r>
                            <a:rPr lang="en-US" i="1">
                              <a:latin typeface="Cambria Math" panose="02040503050406030204" pitchFamily="18" charset="0"/>
                              <a:ea typeface="Cambria Math" panose="02040503050406030204" pitchFamily="18" charset="0"/>
                            </a:rPr>
                            <m:t>𝑝</m:t>
                          </m:r>
                        </m:den>
                      </m:f>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𝛿𝜌</m:t>
                          </m:r>
                        </m:num>
                        <m:den>
                          <m:r>
                            <a:rPr lang="en-US" i="1">
                              <a:latin typeface="Cambria Math" panose="02040503050406030204" pitchFamily="18" charset="0"/>
                              <a:ea typeface="Cambria Math" panose="02040503050406030204" pitchFamily="18" charset="0"/>
                            </a:rPr>
                            <m:t>𝜌</m:t>
                          </m:r>
                        </m:den>
                      </m:f>
                      <m:r>
                        <a:rPr lang="en-US" b="0" i="1" smtClean="0">
                          <a:latin typeface="Cambria Math" panose="02040503050406030204" pitchFamily="18" charset="0"/>
                          <a:ea typeface="Cambria Math" panose="02040503050406030204" pitchFamily="18" charset="0"/>
                        </a:rPr>
                        <m:t>=1</m:t>
                      </m:r>
                    </m:oMath>
                  </m:oMathPara>
                </a14:m>
                <a:endParaRPr lang="en-US"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ea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𝑝</m:t>
                          </m:r>
                        </m:num>
                        <m:den>
                          <m:r>
                            <a:rPr lang="en-US" i="1" smtClean="0">
                              <a:latin typeface="Cambria Math" panose="02040503050406030204" pitchFamily="18" charset="0"/>
                              <a:ea typeface="Cambria Math" panose="02040503050406030204" pitchFamily="18" charset="0"/>
                            </a:rPr>
                            <m:t>𝛿𝜌</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𝑝</m:t>
                          </m:r>
                        </m:num>
                        <m:den>
                          <m:r>
                            <a:rPr lang="en-US" b="0" i="1" smtClean="0">
                              <a:latin typeface="Cambria Math" panose="02040503050406030204" pitchFamily="18" charset="0"/>
                              <a:ea typeface="Cambria Math" panose="02040503050406030204" pitchFamily="18" charset="0"/>
                            </a:rPr>
                            <m:t>𝜌</m:t>
                          </m:r>
                        </m:den>
                      </m:f>
                    </m:oMath>
                  </m:oMathPara>
                </a14:m>
                <a:endParaRPr lang="en-US" dirty="0"/>
              </a:p>
              <a:p>
                <a:r>
                  <a:rPr lang="en-US" dirty="0"/>
                  <a:t>in a uniform dipole field</a:t>
                </a: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𝐷</m:t>
                      </m:r>
                      <m:r>
                        <a:rPr lang="en-US" b="0" i="1" smtClean="0">
                          <a:latin typeface="Cambria Math" panose="02040503050406030204" pitchFamily="18" charset="0"/>
                        </a:rPr>
                        <m:t>=</m:t>
                      </m:r>
                      <m:r>
                        <a:rPr lang="en-US" b="0" i="1" smtClean="0">
                          <a:latin typeface="Cambria Math" panose="02040503050406030204" pitchFamily="18" charset="0"/>
                        </a:rPr>
                        <m:t>𝑝</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𝜌</m:t>
                          </m:r>
                        </m:num>
                        <m:den>
                          <m:r>
                            <a:rPr lang="en-US" b="0" i="1" smtClean="0">
                              <a:latin typeface="Cambria Math" panose="02040503050406030204" pitchFamily="18" charset="0"/>
                            </a:rPr>
                            <m:t>𝑑𝑝</m:t>
                          </m:r>
                        </m:den>
                      </m:f>
                      <m:r>
                        <a:rPr lang="en-US" b="0" i="1" smtClean="0">
                          <a:latin typeface="Cambria Math" panose="02040503050406030204" pitchFamily="18" charset="0"/>
                        </a:rPr>
                        <m:t>=</m:t>
                      </m:r>
                      <m:r>
                        <a:rPr lang="en-US" b="0" i="1" smtClean="0">
                          <a:latin typeface="Cambria Math" panose="02040503050406030204" pitchFamily="18" charset="0"/>
                        </a:rPr>
                        <m:t>𝑝</m:t>
                      </m:r>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𝜌</m:t>
                          </m:r>
                        </m:num>
                        <m:den>
                          <m:r>
                            <a:rPr lang="en-US" b="0" i="1" smtClean="0">
                              <a:latin typeface="Cambria Math" panose="02040503050406030204" pitchFamily="18" charset="0"/>
                            </a:rPr>
                            <m:t>𝑝</m:t>
                          </m:r>
                        </m:den>
                      </m:f>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𝜌</m:t>
                      </m:r>
                    </m:oMath>
                  </m:oMathPara>
                </a14:m>
                <a:endParaRPr lang="en-US" dirty="0"/>
              </a:p>
            </p:txBody>
          </p:sp>
        </mc:Choice>
        <mc:Fallback xmlns="">
          <p:sp>
            <p:nvSpPr>
              <p:cNvPr id="27" name="TextBox 26">
                <a:extLst>
                  <a:ext uri="{FF2B5EF4-FFF2-40B4-BE49-F238E27FC236}">
                    <a16:creationId xmlns:a16="http://schemas.microsoft.com/office/drawing/2014/main" id="{7122E728-5BC3-8501-484A-F079C5407D2D}"/>
                  </a:ext>
                </a:extLst>
              </p:cNvPr>
              <p:cNvSpPr txBox="1">
                <a:spLocks noRot="1" noChangeAspect="1" noMove="1" noResize="1" noEditPoints="1" noAdjustHandles="1" noChangeArrowheads="1" noChangeShapeType="1" noTextEdit="1"/>
              </p:cNvSpPr>
              <p:nvPr/>
            </p:nvSpPr>
            <p:spPr>
              <a:xfrm>
                <a:off x="4709160" y="1166238"/>
                <a:ext cx="4297680" cy="5481437"/>
              </a:xfrm>
              <a:prstGeom prst="rect">
                <a:avLst/>
              </a:prstGeom>
              <a:blipFill>
                <a:blip r:embed="rId9"/>
                <a:stretch>
                  <a:fillRect l="-2360" b="-2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BFAE6DA8-A677-B281-27F4-2AB00FBF1F46}"/>
                  </a:ext>
                </a:extLst>
              </p:cNvPr>
              <p:cNvSpPr txBox="1"/>
              <p:nvPr/>
            </p:nvSpPr>
            <p:spPr>
              <a:xfrm>
                <a:off x="164688" y="2653533"/>
                <a:ext cx="1886874" cy="1015663"/>
              </a:xfrm>
              <a:prstGeom prst="rect">
                <a:avLst/>
              </a:prstGeom>
              <a:noFill/>
            </p:spPr>
            <p:txBody>
              <a:bodyPr wrap="square" rtlCol="0">
                <a:spAutoFit/>
              </a:bodyPr>
              <a:lstStyle/>
              <a:p>
                <a:r>
                  <a:rPr lang="en-US" sz="2000" dirty="0"/>
                  <a:t>Particle position is distributed by </a:t>
                </a:r>
                <a14:m>
                  <m:oMath xmlns:m="http://schemas.openxmlformats.org/officeDocument/2006/math">
                    <m:f>
                      <m:fPr>
                        <m:type m:val="lin"/>
                        <m:ctrlPr>
                          <a:rPr lang="en-US" sz="2000" i="1" smtClean="0">
                            <a:latin typeface="Cambria Math" panose="02040503050406030204" pitchFamily="18" charset="0"/>
                          </a:rPr>
                        </m:ctrlPr>
                      </m:fPr>
                      <m:num>
                        <m:r>
                          <a:rPr lang="en-US" sz="2000" i="1" smtClean="0">
                            <a:latin typeface="Cambria Math" panose="02040503050406030204" pitchFamily="18" charset="0"/>
                            <a:ea typeface="Cambria Math" panose="02040503050406030204" pitchFamily="18" charset="0"/>
                          </a:rPr>
                          <m:t>𝛿</m:t>
                        </m:r>
                        <m:r>
                          <a:rPr lang="en-US" sz="2000" b="0" i="1" smtClean="0">
                            <a:latin typeface="Cambria Math" panose="02040503050406030204" pitchFamily="18" charset="0"/>
                            <a:ea typeface="Cambria Math" panose="02040503050406030204" pitchFamily="18" charset="0"/>
                          </a:rPr>
                          <m:t>𝑝</m:t>
                        </m:r>
                      </m:num>
                      <m:den>
                        <m:r>
                          <a:rPr lang="en-US" sz="2000" b="0" i="1" smtClean="0">
                            <a:latin typeface="Cambria Math" panose="02040503050406030204" pitchFamily="18" charset="0"/>
                          </a:rPr>
                          <m:t>𝑝</m:t>
                        </m:r>
                      </m:den>
                    </m:f>
                  </m:oMath>
                </a14:m>
                <a:endParaRPr lang="en-US" sz="2000" dirty="0"/>
              </a:p>
            </p:txBody>
          </p:sp>
        </mc:Choice>
        <mc:Fallback xmlns="">
          <p:sp>
            <p:nvSpPr>
              <p:cNvPr id="29" name="TextBox 28">
                <a:extLst>
                  <a:ext uri="{FF2B5EF4-FFF2-40B4-BE49-F238E27FC236}">
                    <a16:creationId xmlns:a16="http://schemas.microsoft.com/office/drawing/2014/main" id="{BFAE6DA8-A677-B281-27F4-2AB00FBF1F46}"/>
                  </a:ext>
                </a:extLst>
              </p:cNvPr>
              <p:cNvSpPr txBox="1">
                <a:spLocks noRot="1" noChangeAspect="1" noMove="1" noResize="1" noEditPoints="1" noAdjustHandles="1" noChangeArrowheads="1" noChangeShapeType="1" noTextEdit="1"/>
              </p:cNvSpPr>
              <p:nvPr/>
            </p:nvSpPr>
            <p:spPr>
              <a:xfrm>
                <a:off x="164688" y="2653533"/>
                <a:ext cx="1886874" cy="1015663"/>
              </a:xfrm>
              <a:prstGeom prst="rect">
                <a:avLst/>
              </a:prstGeom>
              <a:blipFill>
                <a:blip r:embed="rId10"/>
                <a:stretch>
                  <a:fillRect l="-4000" t="-2469" r="-4667" b="-71605"/>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54296F13-288F-48B0-30D2-D806AB92D9E0}"/>
              </a:ext>
            </a:extLst>
          </p:cNvPr>
          <p:cNvSpPr txBox="1"/>
          <p:nvPr/>
        </p:nvSpPr>
        <p:spPr>
          <a:xfrm>
            <a:off x="2738268" y="4030131"/>
            <a:ext cx="1696574" cy="646331"/>
          </a:xfrm>
          <a:prstGeom prst="rect">
            <a:avLst/>
          </a:prstGeom>
          <a:noFill/>
        </p:spPr>
        <p:txBody>
          <a:bodyPr wrap="square" rtlCol="0">
            <a:spAutoFit/>
          </a:bodyPr>
          <a:lstStyle/>
          <a:p>
            <a:r>
              <a:rPr lang="en-US" sz="1800" dirty="0"/>
              <a:t>Top view of dipole magnet</a:t>
            </a:r>
          </a:p>
        </p:txBody>
      </p:sp>
      <p:sp>
        <p:nvSpPr>
          <p:cNvPr id="26" name="TextBox 25">
            <a:extLst>
              <a:ext uri="{FF2B5EF4-FFF2-40B4-BE49-F238E27FC236}">
                <a16:creationId xmlns:a16="http://schemas.microsoft.com/office/drawing/2014/main" id="{BC47919E-1CAA-DF0A-1EE1-4A92D686AEDF}"/>
              </a:ext>
            </a:extLst>
          </p:cNvPr>
          <p:cNvSpPr txBox="1"/>
          <p:nvPr/>
        </p:nvSpPr>
        <p:spPr>
          <a:xfrm>
            <a:off x="164688" y="755300"/>
            <a:ext cx="8624092" cy="461665"/>
          </a:xfrm>
          <a:prstGeom prst="rect">
            <a:avLst/>
          </a:prstGeom>
          <a:noFill/>
          <a:ln>
            <a:solidFill>
              <a:srgbClr val="FF0000"/>
            </a:solidFill>
          </a:ln>
        </p:spPr>
        <p:txBody>
          <a:bodyPr wrap="none" rtlCol="0">
            <a:spAutoFit/>
          </a:bodyPr>
          <a:lstStyle/>
          <a:p>
            <a:r>
              <a:rPr lang="en-US" dirty="0"/>
              <a:t>Beam momentum is translated into beam position by dipole magnet</a:t>
            </a:r>
          </a:p>
        </p:txBody>
      </p:sp>
      <p:sp>
        <p:nvSpPr>
          <p:cNvPr id="9" name="TextBox 8">
            <a:extLst>
              <a:ext uri="{FF2B5EF4-FFF2-40B4-BE49-F238E27FC236}">
                <a16:creationId xmlns:a16="http://schemas.microsoft.com/office/drawing/2014/main" id="{9E37F9D0-5D3D-D91D-C8D8-731D1659B9FF}"/>
              </a:ext>
            </a:extLst>
          </p:cNvPr>
          <p:cNvSpPr txBox="1"/>
          <p:nvPr/>
        </p:nvSpPr>
        <p:spPr>
          <a:xfrm>
            <a:off x="36877" y="1310600"/>
            <a:ext cx="1806442" cy="738664"/>
          </a:xfrm>
          <a:prstGeom prst="rect">
            <a:avLst/>
          </a:prstGeom>
          <a:noFill/>
          <a:ln>
            <a:solidFill>
              <a:srgbClr val="FF0000"/>
            </a:solidFill>
          </a:ln>
        </p:spPr>
        <p:txBody>
          <a:bodyPr wrap="square" rtlCol="0">
            <a:spAutoFit/>
          </a:bodyPr>
          <a:lstStyle/>
          <a:p>
            <a:r>
              <a:rPr lang="en-US" sz="1400" dirty="0"/>
              <a:t>NB: Beam emittance is not exchanged  without absorber</a:t>
            </a:r>
          </a:p>
        </p:txBody>
      </p:sp>
    </p:spTree>
    <p:extLst>
      <p:ext uri="{BB962C8B-B14F-4D97-AF65-F5344CB8AC3E}">
        <p14:creationId xmlns:p14="http://schemas.microsoft.com/office/powerpoint/2010/main" val="3961772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7" grpId="0"/>
      <p:bldP spid="19" grpId="0"/>
      <p:bldP spid="20" grpId="0"/>
      <p:bldP spid="21" grpId="0"/>
      <p:bldP spid="22" grpId="0"/>
      <p:bldP spid="23" grpId="0"/>
      <p:bldP spid="24" grpId="0"/>
      <p:bldP spid="25" grpId="0"/>
      <p:bldP spid="27" grpId="0" animBg="1"/>
      <p:bldP spid="29"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727A89-AC4C-8255-B810-C48CDDF5AE78}"/>
              </a:ext>
            </a:extLst>
          </p:cNvPr>
          <p:cNvSpPr>
            <a:spLocks noGrp="1"/>
          </p:cNvSpPr>
          <p:nvPr>
            <p:ph type="title"/>
          </p:nvPr>
        </p:nvSpPr>
        <p:spPr/>
        <p:txBody>
          <a:bodyPr/>
          <a:lstStyle/>
          <a:p>
            <a:r>
              <a:rPr lang="en-US" dirty="0"/>
              <a:t>Longitudinal cooling with emittance exchange</a:t>
            </a:r>
          </a:p>
        </p:txBody>
      </p:sp>
      <p:sp>
        <p:nvSpPr>
          <p:cNvPr id="4" name="Date Placeholder 3">
            <a:extLst>
              <a:ext uri="{FF2B5EF4-FFF2-40B4-BE49-F238E27FC236}">
                <a16:creationId xmlns:a16="http://schemas.microsoft.com/office/drawing/2014/main" id="{700C5A43-1B1F-417A-D7BE-7BC10A44AE1E}"/>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9493919D-8EE1-E17B-3551-F54AFE810AD6}"/>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D4FBA4BC-BFA9-0F58-556D-799F83D76C69}"/>
              </a:ext>
            </a:extLst>
          </p:cNvPr>
          <p:cNvSpPr>
            <a:spLocks noGrp="1"/>
          </p:cNvSpPr>
          <p:nvPr>
            <p:ph type="sldNum" sz="quarter" idx="4"/>
          </p:nvPr>
        </p:nvSpPr>
        <p:spPr/>
        <p:txBody>
          <a:bodyPr/>
          <a:lstStyle/>
          <a:p>
            <a:pPr>
              <a:defRPr/>
            </a:pPr>
            <a:fld id="{148C009B-CB69-E04A-B9B3-34B26D69E9CF}" type="slidenum">
              <a:rPr lang="en-US" smtClean="0"/>
              <a:pPr>
                <a:defRPr/>
              </a:pPr>
              <a:t>16</a:t>
            </a:fld>
            <a:endParaRPr lang="en-US" dirty="0"/>
          </a:p>
        </p:txBody>
      </p:sp>
      <p:sp>
        <p:nvSpPr>
          <p:cNvPr id="7" name="Oval 6">
            <a:extLst>
              <a:ext uri="{FF2B5EF4-FFF2-40B4-BE49-F238E27FC236}">
                <a16:creationId xmlns:a16="http://schemas.microsoft.com/office/drawing/2014/main" id="{D2FCB091-2226-D980-C290-FCB8F9154501}"/>
              </a:ext>
            </a:extLst>
          </p:cNvPr>
          <p:cNvSpPr>
            <a:spLocks noChangeAspect="1"/>
          </p:cNvSpPr>
          <p:nvPr/>
        </p:nvSpPr>
        <p:spPr>
          <a:xfrm>
            <a:off x="2819400" y="1630680"/>
            <a:ext cx="1005836" cy="1005836"/>
          </a:xfrm>
          <a:prstGeom prst="ellipse">
            <a:avLst/>
          </a:prstGeom>
          <a:noFill/>
          <a:ln w="25400">
            <a:solidFill>
              <a:srgbClr val="0432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CDC6152-51D3-ABE7-2C02-2FB6F2BE9088}"/>
              </a:ext>
            </a:extLst>
          </p:cNvPr>
          <p:cNvSpPr>
            <a:spLocks noChangeAspect="1"/>
          </p:cNvSpPr>
          <p:nvPr/>
        </p:nvSpPr>
        <p:spPr>
          <a:xfrm>
            <a:off x="2644145" y="1630680"/>
            <a:ext cx="1371600" cy="1371600"/>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879E22CE-D0FE-75C6-A6D1-012A3D6391C5}"/>
              </a:ext>
            </a:extLst>
          </p:cNvPr>
          <p:cNvSpPr>
            <a:spLocks noChangeAspect="1"/>
          </p:cNvSpPr>
          <p:nvPr/>
        </p:nvSpPr>
        <p:spPr>
          <a:xfrm>
            <a:off x="2446024" y="1615440"/>
            <a:ext cx="1737360" cy="1737360"/>
          </a:xfrm>
          <a:prstGeom prst="ellipse">
            <a:avLst/>
          </a:prstGeom>
          <a:noFill/>
          <a:ln w="254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702AAEA7-616F-AD84-9243-5D599E044768}"/>
              </a:ext>
            </a:extLst>
          </p:cNvPr>
          <p:cNvSpPr>
            <a:spLocks noChangeAspect="1"/>
          </p:cNvSpPr>
          <p:nvPr/>
        </p:nvSpPr>
        <p:spPr>
          <a:xfrm>
            <a:off x="1905000" y="1276598"/>
            <a:ext cx="2743200" cy="2743200"/>
          </a:xfrm>
          <a:prstGeom prst="ellipse">
            <a:avLst/>
          </a:prstGeom>
          <a:noFill/>
          <a:ln w="381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0BE53C3-1DEF-C652-C9F8-B1495B542C0B}"/>
              </a:ext>
            </a:extLst>
          </p:cNvPr>
          <p:cNvSpPr/>
          <p:nvPr/>
        </p:nvSpPr>
        <p:spPr>
          <a:xfrm>
            <a:off x="1737360" y="975360"/>
            <a:ext cx="1539240" cy="3429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F46D790D-F511-5817-17A4-926935FC7080}"/>
              </a:ext>
            </a:extLst>
          </p:cNvPr>
          <p:cNvCxnSpPr>
            <a:cxnSpLocks/>
            <a:stCxn id="10" idx="0"/>
            <a:endCxn id="10" idx="4"/>
          </p:cNvCxnSpPr>
          <p:nvPr/>
        </p:nvCxnSpPr>
        <p:spPr>
          <a:xfrm>
            <a:off x="3276600" y="1276598"/>
            <a:ext cx="0" cy="2743200"/>
          </a:xfrm>
          <a:prstGeom prst="line">
            <a:avLst/>
          </a:prstGeom>
          <a:ln w="38100">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E0082D50-3DA2-A339-313B-607EC4F414A9}"/>
              </a:ext>
            </a:extLst>
          </p:cNvPr>
          <p:cNvCxnSpPr/>
          <p:nvPr/>
        </p:nvCxnSpPr>
        <p:spPr>
          <a:xfrm>
            <a:off x="2331720" y="1630680"/>
            <a:ext cx="914400"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Triangle 19">
            <a:extLst>
              <a:ext uri="{FF2B5EF4-FFF2-40B4-BE49-F238E27FC236}">
                <a16:creationId xmlns:a16="http://schemas.microsoft.com/office/drawing/2014/main" id="{2CDE1CE2-FB40-46F9-AA7E-35D54830521C}"/>
              </a:ext>
            </a:extLst>
          </p:cNvPr>
          <p:cNvSpPr/>
          <p:nvPr/>
        </p:nvSpPr>
        <p:spPr>
          <a:xfrm>
            <a:off x="2042164" y="2065163"/>
            <a:ext cx="944877" cy="1813560"/>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1DC02BF-90BC-2DE3-F70D-94D629395BAA}"/>
              </a:ext>
            </a:extLst>
          </p:cNvPr>
          <p:cNvSpPr txBox="1"/>
          <p:nvPr/>
        </p:nvSpPr>
        <p:spPr>
          <a:xfrm>
            <a:off x="1737360" y="4569508"/>
            <a:ext cx="2248436" cy="461665"/>
          </a:xfrm>
          <a:prstGeom prst="rect">
            <a:avLst/>
          </a:prstGeom>
          <a:noFill/>
        </p:spPr>
        <p:txBody>
          <a:bodyPr wrap="none" rtlCol="0">
            <a:spAutoFit/>
          </a:bodyPr>
          <a:lstStyle/>
          <a:p>
            <a:r>
              <a:rPr lang="en-US" dirty="0"/>
              <a:t>Wedge absorber</a:t>
            </a:r>
          </a:p>
        </p:txBody>
      </p:sp>
      <p:cxnSp>
        <p:nvCxnSpPr>
          <p:cNvPr id="23" name="Straight Arrow Connector 22">
            <a:extLst>
              <a:ext uri="{FF2B5EF4-FFF2-40B4-BE49-F238E27FC236}">
                <a16:creationId xmlns:a16="http://schemas.microsoft.com/office/drawing/2014/main" id="{BE58FDE1-4571-9340-A01D-0E59D1A6713D}"/>
              </a:ext>
            </a:extLst>
          </p:cNvPr>
          <p:cNvCxnSpPr>
            <a:cxnSpLocks/>
          </p:cNvCxnSpPr>
          <p:nvPr/>
        </p:nvCxnSpPr>
        <p:spPr>
          <a:xfrm flipH="1">
            <a:off x="2042164" y="3352800"/>
            <a:ext cx="1203956" cy="0"/>
          </a:xfrm>
          <a:prstGeom prst="straightConnector1">
            <a:avLst/>
          </a:prstGeom>
          <a:ln>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50A28FE5-1EF6-1032-89D8-FADA317D2DB4}"/>
              </a:ext>
            </a:extLst>
          </p:cNvPr>
          <p:cNvCxnSpPr>
            <a:cxnSpLocks/>
          </p:cNvCxnSpPr>
          <p:nvPr/>
        </p:nvCxnSpPr>
        <p:spPr>
          <a:xfrm flipH="1">
            <a:off x="2042164" y="3002280"/>
            <a:ext cx="1203956"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22656814-732C-32F2-B50A-E28E926C7FF3}"/>
              </a:ext>
            </a:extLst>
          </p:cNvPr>
          <p:cNvCxnSpPr>
            <a:cxnSpLocks/>
          </p:cNvCxnSpPr>
          <p:nvPr/>
        </p:nvCxnSpPr>
        <p:spPr>
          <a:xfrm flipH="1">
            <a:off x="2042164" y="2636516"/>
            <a:ext cx="1203955" cy="0"/>
          </a:xfrm>
          <a:prstGeom prst="straightConnector1">
            <a:avLst/>
          </a:prstGeom>
          <a:ln>
            <a:solidFill>
              <a:srgbClr val="0432FF"/>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D0F1C3E6-8F30-B040-D8B2-D0DBD1A04479}"/>
                  </a:ext>
                </a:extLst>
              </p:cNvPr>
              <p:cNvSpPr txBox="1"/>
              <p:nvPr/>
            </p:nvSpPr>
            <p:spPr>
              <a:xfrm>
                <a:off x="5105400" y="1185158"/>
                <a:ext cx="3657593" cy="1015663"/>
              </a:xfrm>
              <a:prstGeom prst="rect">
                <a:avLst/>
              </a:prstGeom>
              <a:noFill/>
            </p:spPr>
            <p:txBody>
              <a:bodyPr wrap="square" rtlCol="0">
                <a:spAutoFit/>
              </a:bodyPr>
              <a:lstStyle/>
              <a:p>
                <a14:m>
                  <m:oMath xmlns:m="http://schemas.openxmlformats.org/officeDocument/2006/math">
                    <m:r>
                      <a:rPr lang="en-US" sz="2000" b="0" i="1" smtClean="0">
                        <a:solidFill>
                          <a:srgbClr val="0432FF"/>
                        </a:solidFill>
                        <a:latin typeface="Cambria Math" panose="02040503050406030204" pitchFamily="18" charset="0"/>
                      </a:rPr>
                      <m:t>𝑝</m:t>
                    </m:r>
                    <m:r>
                      <a:rPr lang="en-US" sz="2000" b="0" i="1" smtClean="0">
                        <a:solidFill>
                          <a:srgbClr val="0432FF"/>
                        </a:solidFill>
                        <a:latin typeface="Cambria Math" panose="02040503050406030204" pitchFamily="18" charset="0"/>
                      </a:rPr>
                      <m:t>−</m:t>
                    </m:r>
                    <m:r>
                      <a:rPr lang="en-US" sz="2000" b="0" i="1" smtClean="0">
                        <a:solidFill>
                          <a:srgbClr val="0432FF"/>
                        </a:solidFill>
                        <a:latin typeface="Cambria Math" panose="02040503050406030204" pitchFamily="18" charset="0"/>
                        <a:ea typeface="Cambria Math" panose="02040503050406030204" pitchFamily="18" charset="0"/>
                      </a:rPr>
                      <m:t>𝛿</m:t>
                    </m:r>
                    <m:r>
                      <a:rPr lang="en-US" sz="2000" b="0" i="1" smtClean="0">
                        <a:solidFill>
                          <a:srgbClr val="0432FF"/>
                        </a:solidFill>
                        <a:latin typeface="Cambria Math" panose="02040503050406030204" pitchFamily="18" charset="0"/>
                        <a:ea typeface="Cambria Math" panose="02040503050406030204" pitchFamily="18" charset="0"/>
                      </a:rPr>
                      <m:t>𝑝</m:t>
                    </m:r>
                  </m:oMath>
                </a14:m>
                <a:r>
                  <a:rPr lang="en-US" sz="2000" dirty="0">
                    <a:solidFill>
                      <a:srgbClr val="0432FF"/>
                    </a:solidFill>
                  </a:rPr>
                  <a:t> particle traverses with </a:t>
                </a:r>
              </a:p>
              <a:p>
                <a:r>
                  <a:rPr lang="en-US" sz="2000" dirty="0">
                    <a:solidFill>
                      <a:srgbClr val="0432FF"/>
                    </a:solidFill>
                  </a:rPr>
                  <a:t>shorter path length than reference in wedge absorber</a:t>
                </a:r>
              </a:p>
            </p:txBody>
          </p:sp>
        </mc:Choice>
        <mc:Fallback xmlns="">
          <p:sp>
            <p:nvSpPr>
              <p:cNvPr id="30" name="TextBox 29">
                <a:extLst>
                  <a:ext uri="{FF2B5EF4-FFF2-40B4-BE49-F238E27FC236}">
                    <a16:creationId xmlns:a16="http://schemas.microsoft.com/office/drawing/2014/main" id="{D0F1C3E6-8F30-B040-D8B2-D0DBD1A04479}"/>
                  </a:ext>
                </a:extLst>
              </p:cNvPr>
              <p:cNvSpPr txBox="1">
                <a:spLocks noRot="1" noChangeAspect="1" noMove="1" noResize="1" noEditPoints="1" noAdjustHandles="1" noChangeArrowheads="1" noChangeShapeType="1" noTextEdit="1"/>
              </p:cNvSpPr>
              <p:nvPr/>
            </p:nvSpPr>
            <p:spPr>
              <a:xfrm>
                <a:off x="5105400" y="1185158"/>
                <a:ext cx="3657593" cy="1015663"/>
              </a:xfrm>
              <a:prstGeom prst="rect">
                <a:avLst/>
              </a:prstGeom>
              <a:blipFill>
                <a:blip r:embed="rId2"/>
                <a:stretch>
                  <a:fillRect l="-2083" t="-3704" b="-86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40F7C759-AD53-D1F3-482D-781CC284711D}"/>
                  </a:ext>
                </a:extLst>
              </p:cNvPr>
              <p:cNvSpPr txBox="1"/>
              <p:nvPr/>
            </p:nvSpPr>
            <p:spPr>
              <a:xfrm>
                <a:off x="5105400" y="3075057"/>
                <a:ext cx="3657593" cy="1015663"/>
              </a:xfrm>
              <a:prstGeom prst="rect">
                <a:avLst/>
              </a:prstGeom>
              <a:noFill/>
            </p:spPr>
            <p:txBody>
              <a:bodyPr wrap="square" rtlCol="0">
                <a:spAutoFit/>
              </a:bodyPr>
              <a:lstStyle/>
              <a:p>
                <a14:m>
                  <m:oMath xmlns:m="http://schemas.openxmlformats.org/officeDocument/2006/math">
                    <m:r>
                      <a:rPr lang="en-US" sz="2000" b="0" i="1" smtClean="0">
                        <a:solidFill>
                          <a:schemeClr val="accent3"/>
                        </a:solidFill>
                        <a:latin typeface="Cambria Math" panose="02040503050406030204" pitchFamily="18" charset="0"/>
                      </a:rPr>
                      <m:t>𝑝</m:t>
                    </m:r>
                    <m:r>
                      <a:rPr lang="en-US" sz="2000" b="0" i="1" smtClean="0">
                        <a:solidFill>
                          <a:schemeClr val="accent3"/>
                        </a:solidFill>
                        <a:latin typeface="Cambria Math" panose="02040503050406030204" pitchFamily="18" charset="0"/>
                      </a:rPr>
                      <m:t>−</m:t>
                    </m:r>
                    <m:r>
                      <a:rPr lang="en-US" sz="2000" b="0" i="1" smtClean="0">
                        <a:solidFill>
                          <a:schemeClr val="accent3"/>
                        </a:solidFill>
                        <a:latin typeface="Cambria Math" panose="02040503050406030204" pitchFamily="18" charset="0"/>
                        <a:ea typeface="Cambria Math" panose="02040503050406030204" pitchFamily="18" charset="0"/>
                      </a:rPr>
                      <m:t>𝛿</m:t>
                    </m:r>
                    <m:r>
                      <a:rPr lang="en-US" sz="2000" b="0" i="1" smtClean="0">
                        <a:solidFill>
                          <a:schemeClr val="accent3"/>
                        </a:solidFill>
                        <a:latin typeface="Cambria Math" panose="02040503050406030204" pitchFamily="18" charset="0"/>
                        <a:ea typeface="Cambria Math" panose="02040503050406030204" pitchFamily="18" charset="0"/>
                      </a:rPr>
                      <m:t>𝑝</m:t>
                    </m:r>
                  </m:oMath>
                </a14:m>
                <a:r>
                  <a:rPr lang="en-US" sz="2000" dirty="0">
                    <a:solidFill>
                      <a:schemeClr val="accent3"/>
                    </a:solidFill>
                  </a:rPr>
                  <a:t> particle traverses with </a:t>
                </a:r>
              </a:p>
              <a:p>
                <a:r>
                  <a:rPr lang="en-US" sz="2000" dirty="0">
                    <a:solidFill>
                      <a:schemeClr val="accent3"/>
                    </a:solidFill>
                  </a:rPr>
                  <a:t>longer path length than reference in wedge absorber</a:t>
                </a:r>
              </a:p>
            </p:txBody>
          </p:sp>
        </mc:Choice>
        <mc:Fallback xmlns="">
          <p:sp>
            <p:nvSpPr>
              <p:cNvPr id="31" name="TextBox 30">
                <a:extLst>
                  <a:ext uri="{FF2B5EF4-FFF2-40B4-BE49-F238E27FC236}">
                    <a16:creationId xmlns:a16="http://schemas.microsoft.com/office/drawing/2014/main" id="{40F7C759-AD53-D1F3-482D-781CC284711D}"/>
                  </a:ext>
                </a:extLst>
              </p:cNvPr>
              <p:cNvSpPr txBox="1">
                <a:spLocks noRot="1" noChangeAspect="1" noMove="1" noResize="1" noEditPoints="1" noAdjustHandles="1" noChangeArrowheads="1" noChangeShapeType="1" noTextEdit="1"/>
              </p:cNvSpPr>
              <p:nvPr/>
            </p:nvSpPr>
            <p:spPr>
              <a:xfrm>
                <a:off x="5105400" y="3075057"/>
                <a:ext cx="3657593" cy="1015663"/>
              </a:xfrm>
              <a:prstGeom prst="rect">
                <a:avLst/>
              </a:prstGeom>
              <a:blipFill>
                <a:blip r:embed="rId3"/>
                <a:stretch>
                  <a:fillRect l="-2083" t="-2439" b="-85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F8DAEC88-6490-41A2-5F92-289CA706DA1E}"/>
                  </a:ext>
                </a:extLst>
              </p:cNvPr>
              <p:cNvSpPr txBox="1"/>
              <p:nvPr/>
            </p:nvSpPr>
            <p:spPr>
              <a:xfrm>
                <a:off x="5105399" y="2410995"/>
                <a:ext cx="3657593" cy="400110"/>
              </a:xfrm>
              <a:prstGeom prst="rect">
                <a:avLst/>
              </a:prstGeom>
              <a:noFill/>
            </p:spPr>
            <p:txBody>
              <a:bodyPr wrap="square" rtlCol="0">
                <a:spAutoFit/>
              </a:bodyPr>
              <a:lstStyle/>
              <a:p>
                <a14:m>
                  <m:oMath xmlns:m="http://schemas.openxmlformats.org/officeDocument/2006/math">
                    <m:r>
                      <a:rPr lang="en-US" sz="2000" b="0" i="1" smtClean="0">
                        <a:solidFill>
                          <a:srgbClr val="FF0000"/>
                        </a:solidFill>
                        <a:latin typeface="Cambria Math" panose="02040503050406030204" pitchFamily="18" charset="0"/>
                      </a:rPr>
                      <m:t>𝑝</m:t>
                    </m:r>
                  </m:oMath>
                </a14:m>
                <a:r>
                  <a:rPr lang="en-US" sz="2000" dirty="0">
                    <a:solidFill>
                      <a:srgbClr val="FF0000"/>
                    </a:solidFill>
                  </a:rPr>
                  <a:t> particle is a reference particle</a:t>
                </a:r>
              </a:p>
            </p:txBody>
          </p:sp>
        </mc:Choice>
        <mc:Fallback xmlns="">
          <p:sp>
            <p:nvSpPr>
              <p:cNvPr id="32" name="TextBox 31">
                <a:extLst>
                  <a:ext uri="{FF2B5EF4-FFF2-40B4-BE49-F238E27FC236}">
                    <a16:creationId xmlns:a16="http://schemas.microsoft.com/office/drawing/2014/main" id="{F8DAEC88-6490-41A2-5F92-289CA706DA1E}"/>
                  </a:ext>
                </a:extLst>
              </p:cNvPr>
              <p:cNvSpPr txBox="1">
                <a:spLocks noRot="1" noChangeAspect="1" noMove="1" noResize="1" noEditPoints="1" noAdjustHandles="1" noChangeArrowheads="1" noChangeShapeType="1" noTextEdit="1"/>
              </p:cNvSpPr>
              <p:nvPr/>
            </p:nvSpPr>
            <p:spPr>
              <a:xfrm>
                <a:off x="5105399" y="2410995"/>
                <a:ext cx="3657593" cy="400110"/>
              </a:xfrm>
              <a:prstGeom prst="rect">
                <a:avLst/>
              </a:prstGeom>
              <a:blipFill>
                <a:blip r:embed="rId4"/>
                <a:stretch>
                  <a:fillRect t="-9375" b="-25000"/>
                </a:stretch>
              </a:blipFill>
            </p:spPr>
            <p:txBody>
              <a:bodyPr/>
              <a:lstStyle/>
              <a:p>
                <a:r>
                  <a:rPr lang="en-US">
                    <a:noFill/>
                  </a:rPr>
                  <a:t> </a:t>
                </a:r>
              </a:p>
            </p:txBody>
          </p:sp>
        </mc:Fallback>
      </mc:AlternateContent>
      <p:sp>
        <p:nvSpPr>
          <p:cNvPr id="33" name="Down Arrow 32">
            <a:extLst>
              <a:ext uri="{FF2B5EF4-FFF2-40B4-BE49-F238E27FC236}">
                <a16:creationId xmlns:a16="http://schemas.microsoft.com/office/drawing/2014/main" id="{CF689084-3E8C-77AB-1EC1-426B4DA6B2FA}"/>
              </a:ext>
            </a:extLst>
          </p:cNvPr>
          <p:cNvSpPr/>
          <p:nvPr/>
        </p:nvSpPr>
        <p:spPr>
          <a:xfrm>
            <a:off x="6050280" y="4268905"/>
            <a:ext cx="761995" cy="395980"/>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F6AC92A5-6409-E926-43E0-7F3D70E43A0B}"/>
                  </a:ext>
                </a:extLst>
              </p:cNvPr>
              <p:cNvSpPr txBox="1"/>
              <p:nvPr/>
            </p:nvSpPr>
            <p:spPr>
              <a:xfrm>
                <a:off x="5105399" y="4800340"/>
                <a:ext cx="3489961" cy="1200329"/>
              </a:xfrm>
              <a:prstGeom prst="rect">
                <a:avLst/>
              </a:prstGeom>
              <a:noFill/>
            </p:spPr>
            <p:txBody>
              <a:bodyPr wrap="square"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𝑝</m:t>
                    </m:r>
                  </m:oMath>
                </a14:m>
                <a:r>
                  <a:rPr lang="en-US" dirty="0"/>
                  <a:t> becomes smaller after passing wedge absorber</a:t>
                </a:r>
              </a:p>
              <a:p>
                <a:r>
                  <a:rPr lang="en-US" dirty="0">
                    <a:sym typeface="Wingdings" pitchFamily="2" charset="2"/>
                  </a:rPr>
                  <a:t> Longitudinal cooling</a:t>
                </a:r>
                <a:endParaRPr lang="en-US" dirty="0"/>
              </a:p>
            </p:txBody>
          </p:sp>
        </mc:Choice>
        <mc:Fallback xmlns="">
          <p:sp>
            <p:nvSpPr>
              <p:cNvPr id="34" name="TextBox 33">
                <a:extLst>
                  <a:ext uri="{FF2B5EF4-FFF2-40B4-BE49-F238E27FC236}">
                    <a16:creationId xmlns:a16="http://schemas.microsoft.com/office/drawing/2014/main" id="{F6AC92A5-6409-E926-43E0-7F3D70E43A0B}"/>
                  </a:ext>
                </a:extLst>
              </p:cNvPr>
              <p:cNvSpPr txBox="1">
                <a:spLocks noRot="1" noChangeAspect="1" noMove="1" noResize="1" noEditPoints="1" noAdjustHandles="1" noChangeArrowheads="1" noChangeShapeType="1" noTextEdit="1"/>
              </p:cNvSpPr>
              <p:nvPr/>
            </p:nvSpPr>
            <p:spPr>
              <a:xfrm>
                <a:off x="5105399" y="4800340"/>
                <a:ext cx="3489961" cy="1200329"/>
              </a:xfrm>
              <a:prstGeom prst="rect">
                <a:avLst/>
              </a:prstGeom>
              <a:blipFill>
                <a:blip r:embed="rId5"/>
                <a:stretch>
                  <a:fillRect l="-2536" t="-3125" r="-362" b="-10417"/>
                </a:stretch>
              </a:blipFill>
            </p:spPr>
            <p:txBody>
              <a:bodyPr/>
              <a:lstStyle/>
              <a:p>
                <a:r>
                  <a:rPr lang="en-US">
                    <a:noFill/>
                  </a:rPr>
                  <a:t> </a:t>
                </a:r>
              </a:p>
            </p:txBody>
          </p:sp>
        </mc:Fallback>
      </mc:AlternateContent>
      <p:cxnSp>
        <p:nvCxnSpPr>
          <p:cNvPr id="14" name="Straight Arrow Connector 13">
            <a:extLst>
              <a:ext uri="{FF2B5EF4-FFF2-40B4-BE49-F238E27FC236}">
                <a16:creationId xmlns:a16="http://schemas.microsoft.com/office/drawing/2014/main" id="{60B1002C-6B14-2B8B-E1D2-94EA05C40537}"/>
              </a:ext>
            </a:extLst>
          </p:cNvPr>
          <p:cNvCxnSpPr/>
          <p:nvPr/>
        </p:nvCxnSpPr>
        <p:spPr>
          <a:xfrm>
            <a:off x="2360816" y="2689167"/>
            <a:ext cx="315884" cy="0"/>
          </a:xfrm>
          <a:prstGeom prst="straightConnector1">
            <a:avLst/>
          </a:prstGeom>
          <a:ln w="12700">
            <a:solidFill>
              <a:srgbClr val="0432FF"/>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43356989-BA57-F050-05BC-2D10A8E01252}"/>
              </a:ext>
            </a:extLst>
          </p:cNvPr>
          <p:cNvCxnSpPr>
            <a:cxnSpLocks/>
          </p:cNvCxnSpPr>
          <p:nvPr/>
        </p:nvCxnSpPr>
        <p:spPr>
          <a:xfrm>
            <a:off x="2279770" y="3054277"/>
            <a:ext cx="480056" cy="0"/>
          </a:xfrm>
          <a:prstGeom prst="straightConnector1">
            <a:avLst/>
          </a:prstGeom>
          <a:ln w="12700">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5A0810C-5088-984A-59D6-47370D89BC07}"/>
              </a:ext>
            </a:extLst>
          </p:cNvPr>
          <p:cNvCxnSpPr>
            <a:cxnSpLocks/>
          </p:cNvCxnSpPr>
          <p:nvPr/>
        </p:nvCxnSpPr>
        <p:spPr>
          <a:xfrm>
            <a:off x="2194568" y="3402763"/>
            <a:ext cx="656698" cy="0"/>
          </a:xfrm>
          <a:prstGeom prst="straightConnector1">
            <a:avLst/>
          </a:prstGeom>
          <a:ln w="12700">
            <a:solidFill>
              <a:srgbClr val="00B05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9" name="Arc 18">
            <a:extLst>
              <a:ext uri="{FF2B5EF4-FFF2-40B4-BE49-F238E27FC236}">
                <a16:creationId xmlns:a16="http://schemas.microsoft.com/office/drawing/2014/main" id="{A3D46716-B16E-59F7-8AB2-EEF1CE457D2D}"/>
              </a:ext>
            </a:extLst>
          </p:cNvPr>
          <p:cNvSpPr/>
          <p:nvPr/>
        </p:nvSpPr>
        <p:spPr>
          <a:xfrm rot="8048852">
            <a:off x="2384526" y="2211818"/>
            <a:ext cx="252424" cy="252314"/>
          </a:xfrm>
          <a:prstGeom prst="arc">
            <a:avLst/>
          </a:prstGeom>
          <a:ln w="12700">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8D057140-E958-AA08-6EE3-051BC34AAC8E}"/>
              </a:ext>
            </a:extLst>
          </p:cNvPr>
          <p:cNvCxnSpPr>
            <a:cxnSpLocks/>
          </p:cNvCxnSpPr>
          <p:nvPr/>
        </p:nvCxnSpPr>
        <p:spPr>
          <a:xfrm>
            <a:off x="2514603" y="2069319"/>
            <a:ext cx="0" cy="937116"/>
          </a:xfrm>
          <a:prstGeom prst="line">
            <a:avLst/>
          </a:prstGeom>
          <a:ln w="12700">
            <a:solidFill>
              <a:srgbClr val="000000"/>
            </a:solidFill>
            <a:prstDash val="sysDash"/>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926D6B3C-1CA3-950D-087E-3B10C5C7FF24}"/>
                  </a:ext>
                </a:extLst>
              </p:cNvPr>
              <p:cNvSpPr txBox="1"/>
              <p:nvPr/>
            </p:nvSpPr>
            <p:spPr>
              <a:xfrm>
                <a:off x="2311319" y="2371199"/>
                <a:ext cx="317586"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i="1" smtClean="0">
                          <a:solidFill>
                            <a:srgbClr val="000000"/>
                          </a:solidFill>
                          <a:latin typeface="Cambria Math" panose="02040503050406030204" pitchFamily="18" charset="0"/>
                          <a:ea typeface="Cambria Math" panose="02040503050406030204" pitchFamily="18" charset="0"/>
                        </a:rPr>
                        <m:t>𝛼</m:t>
                      </m:r>
                    </m:oMath>
                  </m:oMathPara>
                </a14:m>
                <a:endParaRPr lang="en-US" sz="1200" dirty="0">
                  <a:solidFill>
                    <a:srgbClr val="000000"/>
                  </a:solidFill>
                </a:endParaRPr>
              </a:p>
            </p:txBody>
          </p:sp>
        </mc:Choice>
        <mc:Fallback xmlns="">
          <p:sp>
            <p:nvSpPr>
              <p:cNvPr id="27" name="TextBox 26">
                <a:extLst>
                  <a:ext uri="{FF2B5EF4-FFF2-40B4-BE49-F238E27FC236}">
                    <a16:creationId xmlns:a16="http://schemas.microsoft.com/office/drawing/2014/main" id="{926D6B3C-1CA3-950D-087E-3B10C5C7FF24}"/>
                  </a:ext>
                </a:extLst>
              </p:cNvPr>
              <p:cNvSpPr txBox="1">
                <a:spLocks noRot="1" noChangeAspect="1" noMove="1" noResize="1" noEditPoints="1" noAdjustHandles="1" noChangeArrowheads="1" noChangeShapeType="1" noTextEdit="1"/>
              </p:cNvSpPr>
              <p:nvPr/>
            </p:nvSpPr>
            <p:spPr>
              <a:xfrm>
                <a:off x="2311319" y="2371199"/>
                <a:ext cx="317586" cy="276999"/>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AA217E2D-5807-F24E-0569-39D31EFD4A24}"/>
                  </a:ext>
                </a:extLst>
              </p:cNvPr>
              <p:cNvSpPr txBox="1"/>
              <p:nvPr/>
            </p:nvSpPr>
            <p:spPr>
              <a:xfrm>
                <a:off x="2528708" y="2763150"/>
                <a:ext cx="153567"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solidFill>
                            <a:srgbClr val="000000"/>
                          </a:solidFill>
                          <a:latin typeface="Cambria Math" panose="02040503050406030204" pitchFamily="18" charset="0"/>
                        </a:rPr>
                        <m:t>𝑤</m:t>
                      </m:r>
                    </m:oMath>
                  </m:oMathPara>
                </a14:m>
                <a:endParaRPr lang="en-US" sz="1200" dirty="0">
                  <a:solidFill>
                    <a:srgbClr val="000000"/>
                  </a:solidFill>
                </a:endParaRPr>
              </a:p>
            </p:txBody>
          </p:sp>
        </mc:Choice>
        <mc:Fallback xmlns="">
          <p:sp>
            <p:nvSpPr>
              <p:cNvPr id="28" name="TextBox 27">
                <a:extLst>
                  <a:ext uri="{FF2B5EF4-FFF2-40B4-BE49-F238E27FC236}">
                    <a16:creationId xmlns:a16="http://schemas.microsoft.com/office/drawing/2014/main" id="{AA217E2D-5807-F24E-0569-39D31EFD4A24}"/>
                  </a:ext>
                </a:extLst>
              </p:cNvPr>
              <p:cNvSpPr txBox="1">
                <a:spLocks noRot="1" noChangeAspect="1" noMove="1" noResize="1" noEditPoints="1" noAdjustHandles="1" noChangeArrowheads="1" noChangeShapeType="1" noTextEdit="1"/>
              </p:cNvSpPr>
              <p:nvPr/>
            </p:nvSpPr>
            <p:spPr>
              <a:xfrm>
                <a:off x="2528708" y="2763150"/>
                <a:ext cx="153567" cy="184666"/>
              </a:xfrm>
              <a:prstGeom prst="rect">
                <a:avLst/>
              </a:prstGeom>
              <a:blipFill>
                <a:blip r:embed="rId7"/>
                <a:stretch>
                  <a:fillRect l="-15385" r="-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8A3341AC-80BE-A23F-807A-D8D1011444C3}"/>
                  </a:ext>
                </a:extLst>
              </p:cNvPr>
              <p:cNvSpPr txBox="1"/>
              <p:nvPr/>
            </p:nvSpPr>
            <p:spPr>
              <a:xfrm>
                <a:off x="2922266" y="2754778"/>
                <a:ext cx="320472"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solidFill>
                            <a:srgbClr val="0432FF"/>
                          </a:solidFill>
                          <a:latin typeface="Cambria Math" panose="02040503050406030204" pitchFamily="18" charset="0"/>
                          <a:ea typeface="Cambria Math" panose="02040503050406030204" pitchFamily="18" charset="0"/>
                        </a:rPr>
                        <m:t>−</m:t>
                      </m:r>
                      <m:r>
                        <a:rPr lang="en-US" sz="1200" i="1" smtClean="0">
                          <a:solidFill>
                            <a:srgbClr val="0432FF"/>
                          </a:solidFill>
                          <a:latin typeface="Cambria Math" panose="02040503050406030204" pitchFamily="18" charset="0"/>
                          <a:ea typeface="Cambria Math" panose="02040503050406030204" pitchFamily="18" charset="0"/>
                        </a:rPr>
                        <m:t>𝛿</m:t>
                      </m:r>
                      <m:r>
                        <a:rPr lang="en-US" sz="1200" b="0" i="1" smtClean="0">
                          <a:solidFill>
                            <a:srgbClr val="0432FF"/>
                          </a:solidFill>
                          <a:latin typeface="Cambria Math" panose="02040503050406030204" pitchFamily="18" charset="0"/>
                          <a:ea typeface="Cambria Math" panose="02040503050406030204" pitchFamily="18" charset="0"/>
                        </a:rPr>
                        <m:t>𝑥</m:t>
                      </m:r>
                    </m:oMath>
                  </m:oMathPara>
                </a14:m>
                <a:endParaRPr lang="en-US" sz="1200" dirty="0">
                  <a:solidFill>
                    <a:srgbClr val="0432FF"/>
                  </a:solidFill>
                </a:endParaRPr>
              </a:p>
            </p:txBody>
          </p:sp>
        </mc:Choice>
        <mc:Fallback xmlns="">
          <p:sp>
            <p:nvSpPr>
              <p:cNvPr id="29" name="TextBox 28">
                <a:extLst>
                  <a:ext uri="{FF2B5EF4-FFF2-40B4-BE49-F238E27FC236}">
                    <a16:creationId xmlns:a16="http://schemas.microsoft.com/office/drawing/2014/main" id="{8A3341AC-80BE-A23F-807A-D8D1011444C3}"/>
                  </a:ext>
                </a:extLst>
              </p:cNvPr>
              <p:cNvSpPr txBox="1">
                <a:spLocks noRot="1" noChangeAspect="1" noMove="1" noResize="1" noEditPoints="1" noAdjustHandles="1" noChangeArrowheads="1" noChangeShapeType="1" noTextEdit="1"/>
              </p:cNvSpPr>
              <p:nvPr/>
            </p:nvSpPr>
            <p:spPr>
              <a:xfrm>
                <a:off x="2922266" y="2754778"/>
                <a:ext cx="320472" cy="184666"/>
              </a:xfrm>
              <a:prstGeom prst="rect">
                <a:avLst/>
              </a:prstGeom>
              <a:blipFill>
                <a:blip r:embed="rId8"/>
                <a:stretch>
                  <a:fillRect r="-3704" b="-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27588638-E96C-C6CC-86E7-860CE9591B02}"/>
                  </a:ext>
                </a:extLst>
              </p:cNvPr>
              <p:cNvSpPr txBox="1"/>
              <p:nvPr/>
            </p:nvSpPr>
            <p:spPr>
              <a:xfrm>
                <a:off x="2922266" y="3108749"/>
                <a:ext cx="320472"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solidFill>
                            <a:srgbClr val="00B050"/>
                          </a:solidFill>
                          <a:latin typeface="Cambria Math" panose="02040503050406030204" pitchFamily="18" charset="0"/>
                          <a:ea typeface="Cambria Math" panose="02040503050406030204" pitchFamily="18" charset="0"/>
                        </a:rPr>
                        <m:t>+</m:t>
                      </m:r>
                      <m:r>
                        <a:rPr lang="en-US" sz="1200" i="1" smtClean="0">
                          <a:solidFill>
                            <a:srgbClr val="00B050"/>
                          </a:solidFill>
                          <a:latin typeface="Cambria Math" panose="02040503050406030204" pitchFamily="18" charset="0"/>
                          <a:ea typeface="Cambria Math" panose="02040503050406030204" pitchFamily="18" charset="0"/>
                        </a:rPr>
                        <m:t>𝛿</m:t>
                      </m:r>
                      <m:r>
                        <a:rPr lang="en-US" sz="1200" b="0" i="1" smtClean="0">
                          <a:solidFill>
                            <a:srgbClr val="00B050"/>
                          </a:solidFill>
                          <a:latin typeface="Cambria Math" panose="02040503050406030204" pitchFamily="18" charset="0"/>
                          <a:ea typeface="Cambria Math" panose="02040503050406030204" pitchFamily="18" charset="0"/>
                        </a:rPr>
                        <m:t>𝑥</m:t>
                      </m:r>
                    </m:oMath>
                  </m:oMathPara>
                </a14:m>
                <a:endParaRPr lang="en-US" sz="1200" dirty="0">
                  <a:solidFill>
                    <a:srgbClr val="00B050"/>
                  </a:solidFill>
                </a:endParaRPr>
              </a:p>
            </p:txBody>
          </p:sp>
        </mc:Choice>
        <mc:Fallback xmlns="">
          <p:sp>
            <p:nvSpPr>
              <p:cNvPr id="35" name="TextBox 34">
                <a:extLst>
                  <a:ext uri="{FF2B5EF4-FFF2-40B4-BE49-F238E27FC236}">
                    <a16:creationId xmlns:a16="http://schemas.microsoft.com/office/drawing/2014/main" id="{27588638-E96C-C6CC-86E7-860CE9591B02}"/>
                  </a:ext>
                </a:extLst>
              </p:cNvPr>
              <p:cNvSpPr txBox="1">
                <a:spLocks noRot="1" noChangeAspect="1" noMove="1" noResize="1" noEditPoints="1" noAdjustHandles="1" noChangeArrowheads="1" noChangeShapeType="1" noTextEdit="1"/>
              </p:cNvSpPr>
              <p:nvPr/>
            </p:nvSpPr>
            <p:spPr>
              <a:xfrm>
                <a:off x="2922266" y="3108749"/>
                <a:ext cx="320472" cy="184666"/>
              </a:xfrm>
              <a:prstGeom prst="rect">
                <a:avLst/>
              </a:prstGeom>
              <a:blipFill>
                <a:blip r:embed="rId9"/>
                <a:stretch>
                  <a:fillRect l="-3704" r="-3704" b="-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643B225F-6F37-1F6D-B5C3-927DE84BA3C1}"/>
                  </a:ext>
                </a:extLst>
              </p:cNvPr>
              <p:cNvSpPr txBox="1"/>
              <p:nvPr/>
            </p:nvSpPr>
            <p:spPr>
              <a:xfrm>
                <a:off x="799913" y="5010198"/>
                <a:ext cx="3446008" cy="1423788"/>
              </a:xfrm>
              <a:prstGeom prst="rect">
                <a:avLst/>
              </a:prstGeom>
              <a:noFill/>
            </p:spPr>
            <p:txBody>
              <a:bodyPr wrap="none" rtlCol="0">
                <a:spAutoFit/>
              </a:bodyPr>
              <a:lstStyle/>
              <a:p>
                <a:r>
                  <a:rPr lang="en-US" dirty="0"/>
                  <a:t>Dave’s definition: </a:t>
                </a:r>
                <a14:m>
                  <m:oMath xmlns:m="http://schemas.openxmlformats.org/officeDocument/2006/math">
                    <m:r>
                      <a:rPr lang="en-US" b="0" i="0" smtClean="0">
                        <a:latin typeface="Cambria Math" panose="02040503050406030204" pitchFamily="18" charset="0"/>
                      </a:rPr>
                      <m:t>1−</m:t>
                    </m:r>
                    <m:r>
                      <a:rPr lang="en-US" b="0" i="1" smtClean="0">
                        <a:latin typeface="Cambria Math" panose="02040503050406030204" pitchFamily="18" charset="0"/>
                      </a:rPr>
                      <m:t>𝐷</m:t>
                    </m:r>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𝜌</m:t>
                        </m:r>
                        <m:r>
                          <a:rPr lang="en-US" b="0" i="1" smtClean="0">
                            <a:latin typeface="Cambria Math" panose="02040503050406030204" pitchFamily="18" charset="0"/>
                            <a:ea typeface="Cambria Math" panose="02040503050406030204" pitchFamily="18" charset="0"/>
                          </a:rPr>
                          <m:t>′</m:t>
                        </m:r>
                      </m:num>
                      <m:den>
                        <m:r>
                          <a:rPr lang="en-US" b="0" i="1" smtClean="0">
                            <a:latin typeface="Cambria Math" panose="02040503050406030204" pitchFamily="18" charset="0"/>
                            <a:ea typeface="Cambria Math" panose="02040503050406030204" pitchFamily="18" charset="0"/>
                          </a:rPr>
                          <m:t>𝜌</m:t>
                        </m:r>
                      </m:den>
                    </m:f>
                  </m:oMath>
                </a14:m>
                <a:endParaRPr lang="en-US" dirty="0"/>
              </a:p>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𝐷</m:t>
                          </m:r>
                        </m:num>
                        <m:den>
                          <m:r>
                            <a:rPr lang="en-US" b="0" i="1" smtClean="0">
                              <a:latin typeface="Cambria Math" panose="02040503050406030204" pitchFamily="18" charset="0"/>
                              <a:ea typeface="Cambria Math" panose="02040503050406030204" pitchFamily="18" charset="0"/>
                            </a:rPr>
                            <m:t>𝑤</m:t>
                          </m:r>
                        </m:den>
                      </m:f>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𝑑𝑝</m:t>
                          </m:r>
                        </m:num>
                        <m:den>
                          <m:r>
                            <a:rPr lang="en-US" b="0" i="1" smtClean="0">
                              <a:latin typeface="Cambria Math" panose="02040503050406030204" pitchFamily="18" charset="0"/>
                              <a:ea typeface="Cambria Math" panose="02040503050406030204" pitchFamily="18" charset="0"/>
                            </a:rPr>
                            <m:t>𝑝</m:t>
                          </m:r>
                        </m:den>
                      </m:f>
                    </m:oMath>
                  </m:oMathPara>
                </a14:m>
                <a:endParaRPr lang="en-US" dirty="0"/>
              </a:p>
            </p:txBody>
          </p:sp>
        </mc:Choice>
        <mc:Fallback xmlns="">
          <p:sp>
            <p:nvSpPr>
              <p:cNvPr id="39" name="TextBox 38">
                <a:extLst>
                  <a:ext uri="{FF2B5EF4-FFF2-40B4-BE49-F238E27FC236}">
                    <a16:creationId xmlns:a16="http://schemas.microsoft.com/office/drawing/2014/main" id="{643B225F-6F37-1F6D-B5C3-927DE84BA3C1}"/>
                  </a:ext>
                </a:extLst>
              </p:cNvPr>
              <p:cNvSpPr txBox="1">
                <a:spLocks noRot="1" noChangeAspect="1" noMove="1" noResize="1" noEditPoints="1" noAdjustHandles="1" noChangeArrowheads="1" noChangeShapeType="1" noTextEdit="1"/>
              </p:cNvSpPr>
              <p:nvPr/>
            </p:nvSpPr>
            <p:spPr>
              <a:xfrm>
                <a:off x="799913" y="5010198"/>
                <a:ext cx="3446008" cy="1423788"/>
              </a:xfrm>
              <a:prstGeom prst="rect">
                <a:avLst/>
              </a:prstGeom>
              <a:blipFill>
                <a:blip r:embed="rId10"/>
                <a:stretch>
                  <a:fillRect l="-2564" b="-177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6727CA09-639E-179A-0A34-F236667DE8F8}"/>
                  </a:ext>
                </a:extLst>
              </p:cNvPr>
              <p:cNvSpPr txBox="1"/>
              <p:nvPr/>
            </p:nvSpPr>
            <p:spPr>
              <a:xfrm>
                <a:off x="2126276" y="3054743"/>
                <a:ext cx="854593" cy="3149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solidFill>
                            <a:srgbClr val="FF0000"/>
                          </a:solidFill>
                          <a:latin typeface="Cambria Math" panose="02040503050406030204" pitchFamily="18" charset="0"/>
                        </a:rPr>
                        <m:t>𝑙</m:t>
                      </m:r>
                      <m:r>
                        <a:rPr lang="en-US" sz="1200" b="0" i="1" smtClean="0">
                          <a:solidFill>
                            <a:srgbClr val="FF0000"/>
                          </a:solidFill>
                          <a:latin typeface="Cambria Math" panose="02040503050406030204" pitchFamily="18" charset="0"/>
                        </a:rPr>
                        <m:t>=2</m:t>
                      </m:r>
                      <m:r>
                        <a:rPr lang="en-US" sz="1200" b="0" i="1" smtClean="0">
                          <a:solidFill>
                            <a:srgbClr val="FF0000"/>
                          </a:solidFill>
                          <a:latin typeface="Cambria Math" panose="02040503050406030204" pitchFamily="18" charset="0"/>
                        </a:rPr>
                        <m:t>𝑤</m:t>
                      </m:r>
                      <m:func>
                        <m:funcPr>
                          <m:ctrlPr>
                            <a:rPr lang="en-US" sz="1200" b="0" i="1" smtClean="0">
                              <a:solidFill>
                                <a:srgbClr val="FF0000"/>
                              </a:solidFill>
                              <a:latin typeface="Cambria Math" panose="02040503050406030204" pitchFamily="18" charset="0"/>
                            </a:rPr>
                          </m:ctrlPr>
                        </m:funcPr>
                        <m:fName>
                          <m:r>
                            <m:rPr>
                              <m:sty m:val="p"/>
                            </m:rPr>
                            <a:rPr lang="en-US" sz="1200" b="0" i="0" smtClean="0">
                              <a:solidFill>
                                <a:srgbClr val="FF0000"/>
                              </a:solidFill>
                              <a:latin typeface="Cambria Math" panose="02040503050406030204" pitchFamily="18" charset="0"/>
                            </a:rPr>
                            <m:t>tan</m:t>
                          </m:r>
                        </m:fName>
                        <m:e>
                          <m:f>
                            <m:fPr>
                              <m:ctrlPr>
                                <a:rPr lang="en-US" sz="1200" b="0" i="1" smtClean="0">
                                  <a:solidFill>
                                    <a:srgbClr val="FF0000"/>
                                  </a:solidFill>
                                  <a:latin typeface="Cambria Math" panose="02040503050406030204" pitchFamily="18" charset="0"/>
                                </a:rPr>
                              </m:ctrlPr>
                            </m:fPr>
                            <m:num>
                              <m:r>
                                <a:rPr lang="en-US" sz="1200" b="0" i="1" smtClean="0">
                                  <a:solidFill>
                                    <a:srgbClr val="FF0000"/>
                                  </a:solidFill>
                                  <a:latin typeface="Cambria Math" panose="02040503050406030204" pitchFamily="18" charset="0"/>
                                  <a:ea typeface="Cambria Math" panose="02040503050406030204" pitchFamily="18" charset="0"/>
                                </a:rPr>
                                <m:t>𝛼</m:t>
                              </m:r>
                            </m:num>
                            <m:den>
                              <m:r>
                                <a:rPr lang="en-US" sz="1200" b="0" i="1" smtClean="0">
                                  <a:solidFill>
                                    <a:srgbClr val="FF0000"/>
                                  </a:solidFill>
                                  <a:latin typeface="Cambria Math" panose="02040503050406030204" pitchFamily="18" charset="0"/>
                                </a:rPr>
                                <m:t>2</m:t>
                              </m:r>
                            </m:den>
                          </m:f>
                        </m:e>
                      </m:func>
                    </m:oMath>
                  </m:oMathPara>
                </a14:m>
                <a:endParaRPr lang="en-US" sz="1200" dirty="0">
                  <a:solidFill>
                    <a:srgbClr val="FF0000"/>
                  </a:solidFill>
                </a:endParaRPr>
              </a:p>
            </p:txBody>
          </p:sp>
        </mc:Choice>
        <mc:Fallback xmlns="">
          <p:sp>
            <p:nvSpPr>
              <p:cNvPr id="40" name="TextBox 39">
                <a:extLst>
                  <a:ext uri="{FF2B5EF4-FFF2-40B4-BE49-F238E27FC236}">
                    <a16:creationId xmlns:a16="http://schemas.microsoft.com/office/drawing/2014/main" id="{6727CA09-639E-179A-0A34-F236667DE8F8}"/>
                  </a:ext>
                </a:extLst>
              </p:cNvPr>
              <p:cNvSpPr txBox="1">
                <a:spLocks noRot="1" noChangeAspect="1" noMove="1" noResize="1" noEditPoints="1" noAdjustHandles="1" noChangeArrowheads="1" noChangeShapeType="1" noTextEdit="1"/>
              </p:cNvSpPr>
              <p:nvPr/>
            </p:nvSpPr>
            <p:spPr>
              <a:xfrm>
                <a:off x="2126276" y="3054743"/>
                <a:ext cx="854593" cy="314958"/>
              </a:xfrm>
              <a:prstGeom prst="rect">
                <a:avLst/>
              </a:prstGeom>
              <a:blipFill>
                <a:blip r:embed="rId11"/>
                <a:stretch>
                  <a:fillRect l="-4412" r="-2941"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E4115FB2-7E4B-1677-A5F4-298A3AEF8A85}"/>
                  </a:ext>
                </a:extLst>
              </p:cNvPr>
              <p:cNvSpPr txBox="1"/>
              <p:nvPr/>
            </p:nvSpPr>
            <p:spPr>
              <a:xfrm>
                <a:off x="1222347" y="3457677"/>
                <a:ext cx="1639231" cy="3817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solidFill>
                            <a:srgbClr val="00B050"/>
                          </a:solidFill>
                          <a:latin typeface="Cambria Math" panose="02040503050406030204" pitchFamily="18" charset="0"/>
                        </a:rPr>
                        <m:t>𝑙</m:t>
                      </m:r>
                      <m:r>
                        <a:rPr lang="en-US" sz="1200" b="0" i="1" smtClean="0">
                          <a:solidFill>
                            <a:srgbClr val="00B050"/>
                          </a:solidFill>
                          <a:latin typeface="Cambria Math" panose="02040503050406030204" pitchFamily="18" charset="0"/>
                        </a:rPr>
                        <m:t>=2</m:t>
                      </m:r>
                      <m:r>
                        <a:rPr lang="en-US" sz="1200" b="0" i="1" smtClean="0">
                          <a:solidFill>
                            <a:srgbClr val="00B050"/>
                          </a:solidFill>
                          <a:latin typeface="Cambria Math" panose="02040503050406030204" pitchFamily="18" charset="0"/>
                        </a:rPr>
                        <m:t>𝑤</m:t>
                      </m:r>
                      <m:d>
                        <m:dPr>
                          <m:ctrlPr>
                            <a:rPr lang="en-US" sz="1200" b="0" i="1" smtClean="0">
                              <a:solidFill>
                                <a:srgbClr val="00B050"/>
                              </a:solidFill>
                              <a:latin typeface="Cambria Math" panose="02040503050406030204" pitchFamily="18" charset="0"/>
                            </a:rPr>
                          </m:ctrlPr>
                        </m:dPr>
                        <m:e>
                          <m:r>
                            <a:rPr lang="en-US" sz="1200" b="0" i="1" smtClean="0">
                              <a:solidFill>
                                <a:srgbClr val="00B050"/>
                              </a:solidFill>
                              <a:latin typeface="Cambria Math" panose="02040503050406030204" pitchFamily="18" charset="0"/>
                            </a:rPr>
                            <m:t>1+</m:t>
                          </m:r>
                          <m:f>
                            <m:fPr>
                              <m:ctrlPr>
                                <a:rPr lang="en-US" sz="1200" b="0" i="1" smtClean="0">
                                  <a:solidFill>
                                    <a:srgbClr val="00B050"/>
                                  </a:solidFill>
                                  <a:latin typeface="Cambria Math" panose="02040503050406030204" pitchFamily="18" charset="0"/>
                                </a:rPr>
                              </m:ctrlPr>
                            </m:fPr>
                            <m:num>
                              <m:r>
                                <a:rPr lang="en-US" sz="1200" b="0" i="1" smtClean="0">
                                  <a:solidFill>
                                    <a:srgbClr val="00B050"/>
                                  </a:solidFill>
                                  <a:latin typeface="Cambria Math" panose="02040503050406030204" pitchFamily="18" charset="0"/>
                                </a:rPr>
                                <m:t>𝑑𝑝</m:t>
                              </m:r>
                            </m:num>
                            <m:den>
                              <m:r>
                                <a:rPr lang="en-US" sz="1200" b="0" i="1" smtClean="0">
                                  <a:solidFill>
                                    <a:srgbClr val="00B050"/>
                                  </a:solidFill>
                                  <a:latin typeface="Cambria Math" panose="02040503050406030204" pitchFamily="18" charset="0"/>
                                </a:rPr>
                                <m:t>𝑤𝑝</m:t>
                              </m:r>
                            </m:den>
                          </m:f>
                          <m:r>
                            <a:rPr lang="en-US" sz="1200" b="0" i="1" smtClean="0">
                              <a:solidFill>
                                <a:srgbClr val="00B050"/>
                              </a:solidFill>
                              <a:latin typeface="Cambria Math" panose="02040503050406030204" pitchFamily="18" charset="0"/>
                            </a:rPr>
                            <m:t>𝐷</m:t>
                          </m:r>
                        </m:e>
                      </m:d>
                      <m:func>
                        <m:funcPr>
                          <m:ctrlPr>
                            <a:rPr lang="en-US" sz="1200" b="0" i="1" smtClean="0">
                              <a:solidFill>
                                <a:srgbClr val="00B050"/>
                              </a:solidFill>
                              <a:latin typeface="Cambria Math" panose="02040503050406030204" pitchFamily="18" charset="0"/>
                            </a:rPr>
                          </m:ctrlPr>
                        </m:funcPr>
                        <m:fName>
                          <m:r>
                            <m:rPr>
                              <m:sty m:val="p"/>
                            </m:rPr>
                            <a:rPr lang="en-US" sz="1200" b="0" i="0" smtClean="0">
                              <a:solidFill>
                                <a:srgbClr val="00B050"/>
                              </a:solidFill>
                              <a:latin typeface="Cambria Math" panose="02040503050406030204" pitchFamily="18" charset="0"/>
                            </a:rPr>
                            <m:t>tan</m:t>
                          </m:r>
                        </m:fName>
                        <m:e>
                          <m:f>
                            <m:fPr>
                              <m:ctrlPr>
                                <a:rPr lang="en-US" sz="1200" b="0" i="1" smtClean="0">
                                  <a:solidFill>
                                    <a:srgbClr val="00B050"/>
                                  </a:solidFill>
                                  <a:latin typeface="Cambria Math" panose="02040503050406030204" pitchFamily="18" charset="0"/>
                                </a:rPr>
                              </m:ctrlPr>
                            </m:fPr>
                            <m:num>
                              <m:r>
                                <a:rPr lang="en-US" sz="1200" b="0" i="1" smtClean="0">
                                  <a:solidFill>
                                    <a:srgbClr val="00B050"/>
                                  </a:solidFill>
                                  <a:latin typeface="Cambria Math" panose="02040503050406030204" pitchFamily="18" charset="0"/>
                                  <a:ea typeface="Cambria Math" panose="02040503050406030204" pitchFamily="18" charset="0"/>
                                </a:rPr>
                                <m:t>𝛼</m:t>
                              </m:r>
                            </m:num>
                            <m:den>
                              <m:r>
                                <a:rPr lang="en-US" sz="1200" b="0" i="1" smtClean="0">
                                  <a:solidFill>
                                    <a:srgbClr val="00B050"/>
                                  </a:solidFill>
                                  <a:latin typeface="Cambria Math" panose="02040503050406030204" pitchFamily="18" charset="0"/>
                                </a:rPr>
                                <m:t>2</m:t>
                              </m:r>
                            </m:den>
                          </m:f>
                        </m:e>
                      </m:func>
                    </m:oMath>
                  </m:oMathPara>
                </a14:m>
                <a:endParaRPr lang="en-US" sz="1200" dirty="0">
                  <a:solidFill>
                    <a:srgbClr val="00B050"/>
                  </a:solidFill>
                </a:endParaRPr>
              </a:p>
            </p:txBody>
          </p:sp>
        </mc:Choice>
        <mc:Fallback xmlns="">
          <p:sp>
            <p:nvSpPr>
              <p:cNvPr id="41" name="TextBox 40">
                <a:extLst>
                  <a:ext uri="{FF2B5EF4-FFF2-40B4-BE49-F238E27FC236}">
                    <a16:creationId xmlns:a16="http://schemas.microsoft.com/office/drawing/2014/main" id="{E4115FB2-7E4B-1677-A5F4-298A3AEF8A85}"/>
                  </a:ext>
                </a:extLst>
              </p:cNvPr>
              <p:cNvSpPr txBox="1">
                <a:spLocks noRot="1" noChangeAspect="1" noMove="1" noResize="1" noEditPoints="1" noAdjustHandles="1" noChangeArrowheads="1" noChangeShapeType="1" noTextEdit="1"/>
              </p:cNvSpPr>
              <p:nvPr/>
            </p:nvSpPr>
            <p:spPr>
              <a:xfrm>
                <a:off x="1222347" y="3457677"/>
                <a:ext cx="1639231" cy="381708"/>
              </a:xfrm>
              <a:prstGeom prst="rect">
                <a:avLst/>
              </a:prstGeom>
              <a:blipFill>
                <a:blip r:embed="rId12"/>
                <a:stretch>
                  <a:fillRect l="-1538" t="-3226" r="-1538"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AEA79786-AD8A-345B-4B31-5C8282608B32}"/>
                  </a:ext>
                </a:extLst>
              </p:cNvPr>
              <p:cNvSpPr txBox="1"/>
              <p:nvPr/>
            </p:nvSpPr>
            <p:spPr>
              <a:xfrm>
                <a:off x="524297" y="2616260"/>
                <a:ext cx="1672894" cy="3817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solidFill>
                            <a:srgbClr val="0432FF"/>
                          </a:solidFill>
                          <a:latin typeface="Cambria Math" panose="02040503050406030204" pitchFamily="18" charset="0"/>
                        </a:rPr>
                        <m:t>𝑙</m:t>
                      </m:r>
                      <m:r>
                        <a:rPr lang="en-US" sz="1200" b="0" i="1" smtClean="0">
                          <a:solidFill>
                            <a:srgbClr val="0432FF"/>
                          </a:solidFill>
                          <a:latin typeface="Cambria Math" panose="02040503050406030204" pitchFamily="18" charset="0"/>
                        </a:rPr>
                        <m:t>= 2</m:t>
                      </m:r>
                      <m:r>
                        <a:rPr lang="en-US" sz="1200" b="0" i="1" smtClean="0">
                          <a:solidFill>
                            <a:srgbClr val="0432FF"/>
                          </a:solidFill>
                          <a:latin typeface="Cambria Math" panose="02040503050406030204" pitchFamily="18" charset="0"/>
                        </a:rPr>
                        <m:t>𝑤</m:t>
                      </m:r>
                      <m:d>
                        <m:dPr>
                          <m:ctrlPr>
                            <a:rPr lang="en-US" sz="1200" b="0" i="1" smtClean="0">
                              <a:solidFill>
                                <a:srgbClr val="0432FF"/>
                              </a:solidFill>
                              <a:latin typeface="Cambria Math" panose="02040503050406030204" pitchFamily="18" charset="0"/>
                            </a:rPr>
                          </m:ctrlPr>
                        </m:dPr>
                        <m:e>
                          <m:r>
                            <a:rPr lang="en-US" sz="1200" b="0" i="1" smtClean="0">
                              <a:solidFill>
                                <a:srgbClr val="0432FF"/>
                              </a:solidFill>
                              <a:latin typeface="Cambria Math" panose="02040503050406030204" pitchFamily="18" charset="0"/>
                            </a:rPr>
                            <m:t>1−</m:t>
                          </m:r>
                          <m:f>
                            <m:fPr>
                              <m:ctrlPr>
                                <a:rPr lang="en-US" sz="1200" b="0" i="1" smtClean="0">
                                  <a:solidFill>
                                    <a:srgbClr val="0432FF"/>
                                  </a:solidFill>
                                  <a:latin typeface="Cambria Math" panose="02040503050406030204" pitchFamily="18" charset="0"/>
                                </a:rPr>
                              </m:ctrlPr>
                            </m:fPr>
                            <m:num>
                              <m:r>
                                <a:rPr lang="en-US" sz="1200" b="0" i="1" smtClean="0">
                                  <a:solidFill>
                                    <a:srgbClr val="0432FF"/>
                                  </a:solidFill>
                                  <a:latin typeface="Cambria Math" panose="02040503050406030204" pitchFamily="18" charset="0"/>
                                </a:rPr>
                                <m:t>𝑑𝑝</m:t>
                              </m:r>
                            </m:num>
                            <m:den>
                              <m:r>
                                <a:rPr lang="en-US" sz="1200" b="0" i="1" smtClean="0">
                                  <a:solidFill>
                                    <a:srgbClr val="0432FF"/>
                                  </a:solidFill>
                                  <a:latin typeface="Cambria Math" panose="02040503050406030204" pitchFamily="18" charset="0"/>
                                </a:rPr>
                                <m:t>𝑤𝑝</m:t>
                              </m:r>
                            </m:den>
                          </m:f>
                          <m:r>
                            <a:rPr lang="en-US" sz="1200" b="0" i="1" smtClean="0">
                              <a:solidFill>
                                <a:srgbClr val="0432FF"/>
                              </a:solidFill>
                              <a:latin typeface="Cambria Math" panose="02040503050406030204" pitchFamily="18" charset="0"/>
                            </a:rPr>
                            <m:t>𝐷</m:t>
                          </m:r>
                        </m:e>
                      </m:d>
                      <m:func>
                        <m:funcPr>
                          <m:ctrlPr>
                            <a:rPr lang="en-US" sz="1200" b="0" i="1" smtClean="0">
                              <a:solidFill>
                                <a:srgbClr val="0432FF"/>
                              </a:solidFill>
                              <a:latin typeface="Cambria Math" panose="02040503050406030204" pitchFamily="18" charset="0"/>
                            </a:rPr>
                          </m:ctrlPr>
                        </m:funcPr>
                        <m:fName>
                          <m:r>
                            <m:rPr>
                              <m:sty m:val="p"/>
                            </m:rPr>
                            <a:rPr lang="en-US" sz="1200" b="0" i="0" smtClean="0">
                              <a:solidFill>
                                <a:srgbClr val="0432FF"/>
                              </a:solidFill>
                              <a:latin typeface="Cambria Math" panose="02040503050406030204" pitchFamily="18" charset="0"/>
                            </a:rPr>
                            <m:t>tan</m:t>
                          </m:r>
                        </m:fName>
                        <m:e>
                          <m:f>
                            <m:fPr>
                              <m:ctrlPr>
                                <a:rPr lang="en-US" sz="1200" b="0" i="1" smtClean="0">
                                  <a:solidFill>
                                    <a:srgbClr val="0432FF"/>
                                  </a:solidFill>
                                  <a:latin typeface="Cambria Math" panose="02040503050406030204" pitchFamily="18" charset="0"/>
                                </a:rPr>
                              </m:ctrlPr>
                            </m:fPr>
                            <m:num>
                              <m:r>
                                <a:rPr lang="en-US" sz="1200" b="0" i="1" smtClean="0">
                                  <a:solidFill>
                                    <a:srgbClr val="0432FF"/>
                                  </a:solidFill>
                                  <a:latin typeface="Cambria Math" panose="02040503050406030204" pitchFamily="18" charset="0"/>
                                  <a:ea typeface="Cambria Math" panose="02040503050406030204" pitchFamily="18" charset="0"/>
                                </a:rPr>
                                <m:t>𝛼</m:t>
                              </m:r>
                            </m:num>
                            <m:den>
                              <m:r>
                                <a:rPr lang="en-US" sz="1200" b="0" i="1" smtClean="0">
                                  <a:solidFill>
                                    <a:srgbClr val="0432FF"/>
                                  </a:solidFill>
                                  <a:latin typeface="Cambria Math" panose="02040503050406030204" pitchFamily="18" charset="0"/>
                                </a:rPr>
                                <m:t>2</m:t>
                              </m:r>
                            </m:den>
                          </m:f>
                        </m:e>
                      </m:func>
                    </m:oMath>
                  </m:oMathPara>
                </a14:m>
                <a:endParaRPr lang="en-US" sz="1200" dirty="0">
                  <a:solidFill>
                    <a:srgbClr val="0432FF"/>
                  </a:solidFill>
                </a:endParaRPr>
              </a:p>
            </p:txBody>
          </p:sp>
        </mc:Choice>
        <mc:Fallback xmlns="">
          <p:sp>
            <p:nvSpPr>
              <p:cNvPr id="42" name="TextBox 41">
                <a:extLst>
                  <a:ext uri="{FF2B5EF4-FFF2-40B4-BE49-F238E27FC236}">
                    <a16:creationId xmlns:a16="http://schemas.microsoft.com/office/drawing/2014/main" id="{AEA79786-AD8A-345B-4B31-5C8282608B32}"/>
                  </a:ext>
                </a:extLst>
              </p:cNvPr>
              <p:cNvSpPr txBox="1">
                <a:spLocks noRot="1" noChangeAspect="1" noMove="1" noResize="1" noEditPoints="1" noAdjustHandles="1" noChangeArrowheads="1" noChangeShapeType="1" noTextEdit="1"/>
              </p:cNvSpPr>
              <p:nvPr/>
            </p:nvSpPr>
            <p:spPr>
              <a:xfrm>
                <a:off x="524297" y="2616260"/>
                <a:ext cx="1672894" cy="381708"/>
              </a:xfrm>
              <a:prstGeom prst="rect">
                <a:avLst/>
              </a:prstGeom>
              <a:blipFill>
                <a:blip r:embed="rId13"/>
                <a:stretch>
                  <a:fillRect l="-2273" t="-3125" r="-1515" b="-9375"/>
                </a:stretch>
              </a:blipFill>
            </p:spPr>
            <p:txBody>
              <a:bodyPr/>
              <a:lstStyle/>
              <a:p>
                <a:r>
                  <a:rPr lang="en-US">
                    <a:noFill/>
                  </a:rPr>
                  <a:t> </a:t>
                </a:r>
              </a:p>
            </p:txBody>
          </p:sp>
        </mc:Fallback>
      </mc:AlternateContent>
    </p:spTree>
    <p:extLst>
      <p:ext uri="{BB962C8B-B14F-4D97-AF65-F5344CB8AC3E}">
        <p14:creationId xmlns:p14="http://schemas.microsoft.com/office/powerpoint/2010/main" val="4208526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20" grpId="0" animBg="1"/>
      <p:bldP spid="30" grpId="0"/>
      <p:bldP spid="31" grpId="0"/>
      <p:bldP spid="33" grpId="0" animBg="1"/>
      <p:bldP spid="34" grpId="0"/>
      <p:bldP spid="19" grpId="0" animBg="1"/>
      <p:bldP spid="27" grpId="0"/>
      <p:bldP spid="28" grpId="0"/>
      <p:bldP spid="29" grpId="0"/>
      <p:bldP spid="35" grpId="0"/>
      <p:bldP spid="39" grpId="0"/>
      <p:bldP spid="40" grpId="0"/>
      <p:bldP spid="41" grpId="0"/>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8D602D62-FA6C-91F5-EB82-90F97D4B663E}"/>
              </a:ext>
            </a:extLst>
          </p:cNvPr>
          <p:cNvPicPr>
            <a:picLocks noChangeAspect="1"/>
          </p:cNvPicPr>
          <p:nvPr/>
        </p:nvPicPr>
        <p:blipFill>
          <a:blip r:embed="rId2"/>
          <a:stretch>
            <a:fillRect/>
          </a:stretch>
        </p:blipFill>
        <p:spPr>
          <a:xfrm>
            <a:off x="6241868" y="4450695"/>
            <a:ext cx="2514600" cy="1655445"/>
          </a:xfrm>
          <a:prstGeom prst="rect">
            <a:avLst/>
          </a:prstGeom>
        </p:spPr>
      </p:pic>
      <p:sp>
        <p:nvSpPr>
          <p:cNvPr id="3" name="Title 2">
            <a:extLst>
              <a:ext uri="{FF2B5EF4-FFF2-40B4-BE49-F238E27FC236}">
                <a16:creationId xmlns:a16="http://schemas.microsoft.com/office/drawing/2014/main" id="{CDB0976B-0996-5575-222B-CE957102FD16}"/>
              </a:ext>
            </a:extLst>
          </p:cNvPr>
          <p:cNvSpPr>
            <a:spLocks noGrp="1"/>
          </p:cNvSpPr>
          <p:nvPr>
            <p:ph type="title"/>
          </p:nvPr>
        </p:nvSpPr>
        <p:spPr/>
        <p:txBody>
          <a:bodyPr/>
          <a:lstStyle/>
          <a:p>
            <a:r>
              <a:rPr lang="en-US" dirty="0"/>
              <a:t>Emittance evolution</a:t>
            </a:r>
          </a:p>
        </p:txBody>
      </p:sp>
      <p:sp>
        <p:nvSpPr>
          <p:cNvPr id="4" name="Date Placeholder 3">
            <a:extLst>
              <a:ext uri="{FF2B5EF4-FFF2-40B4-BE49-F238E27FC236}">
                <a16:creationId xmlns:a16="http://schemas.microsoft.com/office/drawing/2014/main" id="{408277D3-0496-96B0-14DA-2E4CCCEF9A88}"/>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047A4B02-A0B6-9EDD-4A47-002FCEA2EC3A}"/>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119CCD6A-D7D8-1CDF-CEB6-85D3713F7651}"/>
              </a:ext>
            </a:extLst>
          </p:cNvPr>
          <p:cNvSpPr>
            <a:spLocks noGrp="1"/>
          </p:cNvSpPr>
          <p:nvPr>
            <p:ph type="sldNum" sz="quarter" idx="4"/>
          </p:nvPr>
        </p:nvSpPr>
        <p:spPr/>
        <p:txBody>
          <a:bodyPr/>
          <a:lstStyle/>
          <a:p>
            <a:pPr>
              <a:defRPr/>
            </a:pPr>
            <a:fld id="{148C009B-CB69-E04A-B9B3-34B26D69E9CF}" type="slidenum">
              <a:rPr lang="en-US" smtClean="0"/>
              <a:pPr>
                <a:defRPr/>
              </a:pPr>
              <a:t>17</a:t>
            </a:fld>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F21238C-2ECA-71F8-8D4A-A31239058DB4}"/>
                  </a:ext>
                </a:extLst>
              </p:cNvPr>
              <p:cNvSpPr txBox="1"/>
              <p:nvPr/>
            </p:nvSpPr>
            <p:spPr>
              <a:xfrm>
                <a:off x="558075" y="872169"/>
                <a:ext cx="6858000" cy="94776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836967"/>
                              </a:solidFill>
                              <a:latin typeface="Cambria Math" panose="02040503050406030204" pitchFamily="18" charset="0"/>
                            </a:rPr>
                          </m:ctrlPr>
                        </m:fPr>
                        <m:num>
                          <m:r>
                            <a:rPr lang="en-US" i="1">
                              <a:latin typeface="Cambria Math" panose="020405030504060302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0">
                                  <a:latin typeface="Cambria Math" panose="02040503050406030204" pitchFamily="18" charset="0"/>
                                </a:rPr>
                                <m:t>,</m:t>
                              </m:r>
                              <m:r>
                                <a:rPr lang="en-US" i="1">
                                  <a:latin typeface="Cambria Math" panose="02040503050406030204" pitchFamily="18" charset="0"/>
                                </a:rPr>
                                <m:t>𝑥</m:t>
                              </m:r>
                              <m:r>
                                <a:rPr lang="en-US" i="0">
                                  <a:latin typeface="Cambria Math" panose="02040503050406030204" pitchFamily="18" charset="0"/>
                                </a:rPr>
                                <m:t>,</m:t>
                              </m:r>
                              <m:r>
                                <a:rPr lang="en-US" i="1">
                                  <a:latin typeface="Cambria Math" panose="02040503050406030204" pitchFamily="18" charset="0"/>
                                </a:rPr>
                                <m:t>𝑦</m:t>
                              </m:r>
                            </m:sub>
                          </m:sSub>
                        </m:num>
                        <m:den>
                          <m:r>
                            <a:rPr lang="en-US" i="1">
                              <a:latin typeface="Cambria Math" panose="02040503050406030204" pitchFamily="18" charset="0"/>
                            </a:rPr>
                            <m:t>𝑑𝑠</m:t>
                          </m:r>
                        </m:den>
                      </m:f>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𝑥</m:t>
                              </m:r>
                              <m:r>
                                <a:rPr lang="en-US" i="0">
                                  <a:latin typeface="Cambria Math" panose="02040503050406030204" pitchFamily="18" charset="0"/>
                                </a:rPr>
                                <m:t>,</m:t>
                              </m:r>
                              <m:r>
                                <a:rPr lang="en-US" i="1">
                                  <a:latin typeface="Cambria Math" panose="02040503050406030204" pitchFamily="18" charset="0"/>
                                </a:rPr>
                                <m:t>𝑦</m:t>
                              </m:r>
                            </m:sub>
                          </m:sSub>
                          <m:r>
                            <a:rPr lang="en-US" i="0" smtClean="0">
                              <a:latin typeface="Cambria Math" panose="02040503050406030204" pitchFamily="18" charset="0"/>
                            </a:rPr>
                            <m:t>∙</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0">
                                  <a:latin typeface="Cambria Math" panose="02040503050406030204" pitchFamily="18" charset="0"/>
                                </a:rPr>
                                <m:t>,</m:t>
                              </m:r>
                              <m:r>
                                <a:rPr lang="en-US" i="1">
                                  <a:latin typeface="Cambria Math" panose="02040503050406030204" pitchFamily="18" charset="0"/>
                                </a:rPr>
                                <m:t>𝑥</m:t>
                              </m:r>
                              <m:r>
                                <a:rPr lang="en-US" i="0">
                                  <a:latin typeface="Cambria Math" panose="02040503050406030204" pitchFamily="18" charset="0"/>
                                </a:rPr>
                                <m:t>,</m:t>
                              </m:r>
                              <m:r>
                                <a:rPr lang="en-US" i="1">
                                  <a:latin typeface="Cambria Math" panose="02040503050406030204" pitchFamily="18" charset="0"/>
                                </a:rPr>
                                <m:t>𝑦</m:t>
                              </m:r>
                            </m:sub>
                          </m:sSub>
                        </m:num>
                        <m:den>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𝛽</m:t>
                              </m:r>
                            </m:e>
                            <m:sup>
                              <m:r>
                                <a:rPr lang="en-US" i="0">
                                  <a:latin typeface="Cambria Math" panose="02040503050406030204" pitchFamily="18" charset="0"/>
                                </a:rPr>
                                <m:t>2</m:t>
                              </m:r>
                            </m:sup>
                          </m:sSup>
                          <m:r>
                            <a:rPr lang="en-US" i="1">
                              <a:latin typeface="Cambria Math" panose="02040503050406030204" pitchFamily="18" charset="0"/>
                            </a:rPr>
                            <m:t>𝐸</m:t>
                          </m:r>
                        </m:den>
                      </m:f>
                      <m:r>
                        <a:rPr lang="en-US" i="0">
                          <a:latin typeface="Cambria Math" panose="02040503050406030204" pitchFamily="18" charset="0"/>
                        </a:rPr>
                        <m:t>∙</m:t>
                      </m:r>
                      <m:d>
                        <m:dPr>
                          <m:begChr m:val="〈"/>
                          <m:endChr m:val="〉"/>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𝑑𝐸</m:t>
                              </m:r>
                            </m:num>
                            <m:den>
                              <m:r>
                                <a:rPr lang="en-US" i="1">
                                  <a:latin typeface="Cambria Math" panose="02040503050406030204" pitchFamily="18" charset="0"/>
                                </a:rPr>
                                <m:t>𝑑𝑠</m:t>
                              </m:r>
                            </m:den>
                          </m:f>
                        </m:e>
                      </m:d>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p>
                            <m:sSupPr>
                              <m:ctrlPr>
                                <a:rPr lang="en-US" i="1">
                                  <a:solidFill>
                                    <a:srgbClr val="836967"/>
                                  </a:solidFill>
                                  <a:latin typeface="Cambria Math" panose="02040503050406030204" pitchFamily="18" charset="0"/>
                                </a:rPr>
                              </m:ctrlPr>
                            </m:sSupPr>
                            <m:e>
                              <m:d>
                                <m:dPr>
                                  <m:ctrlPr>
                                    <a:rPr lang="en-US" i="1">
                                      <a:solidFill>
                                        <a:srgbClr val="836967"/>
                                      </a:solidFill>
                                      <a:latin typeface="Cambria Math" panose="02040503050406030204" pitchFamily="18" charset="0"/>
                                    </a:rPr>
                                  </m:ctrlPr>
                                </m:dPr>
                                <m:e>
                                  <m:r>
                                    <a:rPr lang="en-US" i="0">
                                      <a:latin typeface="Cambria Math" panose="02040503050406030204" pitchFamily="18" charset="0"/>
                                    </a:rPr>
                                    <m:t>13.6 </m:t>
                                  </m:r>
                                  <m:r>
                                    <a:rPr lang="en-US" i="1">
                                      <a:latin typeface="Cambria Math" panose="02040503050406030204" pitchFamily="18" charset="0"/>
                                    </a:rPr>
                                    <m:t>𝑀𝑒𝑉</m:t>
                                  </m:r>
                                </m:e>
                              </m:d>
                            </m:e>
                            <m:sup>
                              <m:r>
                                <a:rPr lang="en-US" i="0">
                                  <a:latin typeface="Cambria Math" panose="02040503050406030204" pitchFamily="18" charset="0"/>
                                </a:rPr>
                                <m:t>2</m:t>
                              </m:r>
                            </m:sup>
                          </m:sSup>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𝑥</m:t>
                              </m:r>
                              <m:r>
                                <a:rPr lang="en-US" i="0">
                                  <a:latin typeface="Cambria Math" panose="02040503050406030204" pitchFamily="18" charset="0"/>
                                </a:rPr>
                                <m:t>,</m:t>
                              </m:r>
                              <m:r>
                                <a:rPr lang="en-US" i="1">
                                  <a:latin typeface="Cambria Math" panose="02040503050406030204" pitchFamily="18" charset="0"/>
                                </a:rPr>
                                <m:t>𝑦</m:t>
                              </m:r>
                            </m:sub>
                          </m:sSub>
                        </m:num>
                        <m:den>
                          <m:r>
                            <a:rPr lang="en-US" i="0">
                              <a:latin typeface="Cambria Math" panose="02040503050406030204" pitchFamily="18" charset="0"/>
                            </a:rPr>
                            <m:t>2</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𝜇</m:t>
                              </m:r>
                            </m:sub>
                          </m:sSub>
                          <m:r>
                            <a:rPr lang="en-US" i="1">
                              <a:latin typeface="Cambria Math" panose="02040503050406030204" pitchFamily="18" charset="0"/>
                            </a:rPr>
                            <m:t>𝐸</m:t>
                          </m:r>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𝛽</m:t>
                              </m:r>
                            </m:e>
                            <m:sup>
                              <m:r>
                                <a:rPr lang="en-US" i="0">
                                  <a:latin typeface="Cambria Math" panose="02040503050406030204" pitchFamily="18" charset="0"/>
                                </a:rPr>
                                <m:t>3</m:t>
                              </m:r>
                            </m:sup>
                          </m:sSup>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𝑅</m:t>
                              </m:r>
                            </m:sub>
                          </m:sSub>
                        </m:den>
                      </m:f>
                      <m:r>
                        <a:rPr lang="en-US" i="0">
                          <a:latin typeface="Cambria Math" panose="02040503050406030204" pitchFamily="18" charset="0"/>
                        </a:rPr>
                        <m:t>,</m:t>
                      </m:r>
                    </m:oMath>
                  </m:oMathPara>
                </a14:m>
                <a:endParaRPr lang="en-US" dirty="0"/>
              </a:p>
            </p:txBody>
          </p:sp>
        </mc:Choice>
        <mc:Fallback xmlns="">
          <p:sp>
            <p:nvSpPr>
              <p:cNvPr id="7" name="TextBox 6">
                <a:extLst>
                  <a:ext uri="{FF2B5EF4-FFF2-40B4-BE49-F238E27FC236}">
                    <a16:creationId xmlns:a16="http://schemas.microsoft.com/office/drawing/2014/main" id="{EF21238C-2ECA-71F8-8D4A-A31239058DB4}"/>
                  </a:ext>
                </a:extLst>
              </p:cNvPr>
              <p:cNvSpPr txBox="1">
                <a:spLocks noRot="1" noChangeAspect="1" noMove="1" noResize="1" noEditPoints="1" noAdjustHandles="1" noChangeArrowheads="1" noChangeShapeType="1" noTextEdit="1"/>
              </p:cNvSpPr>
              <p:nvPr/>
            </p:nvSpPr>
            <p:spPr>
              <a:xfrm>
                <a:off x="558075" y="872169"/>
                <a:ext cx="6858000" cy="947760"/>
              </a:xfrm>
              <a:prstGeom prst="rect">
                <a:avLst/>
              </a:prstGeom>
              <a:blipFill>
                <a:blip r:embed="rId3"/>
                <a:stretch>
                  <a:fillRect b="-3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36CDD80-37D7-BA72-D3ED-E0FAA003A723}"/>
                  </a:ext>
                </a:extLst>
              </p:cNvPr>
              <p:cNvSpPr txBox="1"/>
              <p:nvPr/>
            </p:nvSpPr>
            <p:spPr>
              <a:xfrm>
                <a:off x="645161" y="1956971"/>
                <a:ext cx="8111308" cy="92967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836967"/>
                              </a:solidFill>
                              <a:latin typeface="Cambria Math" panose="02040503050406030204" pitchFamily="18" charset="0"/>
                            </a:rPr>
                          </m:ctrlPr>
                        </m:fPr>
                        <m:num>
                          <m:r>
                            <a:rPr lang="en-US" i="1">
                              <a:latin typeface="Cambria Math" panose="020405030504060302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0">
                                  <a:latin typeface="Cambria Math" panose="02040503050406030204" pitchFamily="18" charset="0"/>
                                </a:rPr>
                                <m:t>,</m:t>
                              </m:r>
                              <m:r>
                                <a:rPr lang="en-US" i="1">
                                  <a:latin typeface="Cambria Math" panose="02040503050406030204" pitchFamily="18" charset="0"/>
                                </a:rPr>
                                <m:t>𝐿</m:t>
                              </m:r>
                            </m:sub>
                          </m:sSub>
                        </m:num>
                        <m:den>
                          <m:r>
                            <a:rPr lang="en-US" i="1">
                              <a:latin typeface="Cambria Math" panose="02040503050406030204" pitchFamily="18" charset="0"/>
                            </a:rPr>
                            <m:t>𝑑𝑠</m:t>
                          </m:r>
                        </m:den>
                      </m:f>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𝐿</m:t>
                              </m:r>
                            </m:sub>
                          </m:sSub>
                          <m:r>
                            <a:rPr lang="en-US" i="0">
                              <a:latin typeface="Cambria Math" panose="02040503050406030204" pitchFamily="18" charset="0"/>
                            </a:rPr>
                            <m:t>∙</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0">
                                  <a:latin typeface="Cambria Math" panose="02040503050406030204" pitchFamily="18" charset="0"/>
                                </a:rPr>
                                <m:t>,</m:t>
                              </m:r>
                              <m:r>
                                <a:rPr lang="en-US" i="1">
                                  <a:latin typeface="Cambria Math" panose="02040503050406030204" pitchFamily="18" charset="0"/>
                                </a:rPr>
                                <m:t>𝐿</m:t>
                              </m:r>
                            </m:sub>
                          </m:sSub>
                        </m:num>
                        <m:den>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𝛽</m:t>
                              </m:r>
                            </m:e>
                            <m:sup>
                              <m:r>
                                <a:rPr lang="en-US" i="0">
                                  <a:latin typeface="Cambria Math" panose="02040503050406030204" pitchFamily="18" charset="0"/>
                                </a:rPr>
                                <m:t>2</m:t>
                              </m:r>
                            </m:sup>
                          </m:sSup>
                          <m:r>
                            <a:rPr lang="en-US" i="1">
                              <a:latin typeface="Cambria Math" panose="02040503050406030204" pitchFamily="18" charset="0"/>
                            </a:rPr>
                            <m:t>𝐸</m:t>
                          </m:r>
                        </m:den>
                      </m:f>
                      <m:r>
                        <a:rPr lang="en-US" i="0">
                          <a:latin typeface="Cambria Math" panose="02040503050406030204" pitchFamily="18" charset="0"/>
                        </a:rPr>
                        <m:t>∙</m:t>
                      </m:r>
                      <m:d>
                        <m:dPr>
                          <m:begChr m:val="〈"/>
                          <m:endChr m:val="〉"/>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𝑑𝐸</m:t>
                              </m:r>
                            </m:num>
                            <m:den>
                              <m:r>
                                <a:rPr lang="en-US" i="1">
                                  <a:latin typeface="Cambria Math" panose="02040503050406030204" pitchFamily="18" charset="0"/>
                                </a:rPr>
                                <m:t>𝑑𝑠</m:t>
                              </m:r>
                            </m:den>
                          </m:f>
                        </m:e>
                      </m:d>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ea typeface="Cambria Math" panose="02040503050406030204" pitchFamily="18" charset="0"/>
                            </a:rPr>
                            <m:t>𝛽𝛾</m:t>
                          </m:r>
                        </m:num>
                        <m:den>
                          <m:r>
                            <a:rPr lang="en-US" i="1">
                              <a:latin typeface="Cambria Math" panose="02040503050406030204" pitchFamily="18" charset="0"/>
                            </a:rPr>
                            <m:t>2</m:t>
                          </m:r>
                        </m:den>
                      </m:f>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e>
                        <m:sub>
                          <m:r>
                            <a:rPr lang="en-US" i="1">
                              <a:latin typeface="Cambria Math" panose="02040503050406030204" pitchFamily="18" charset="0"/>
                            </a:rPr>
                            <m:t>𝐿</m:t>
                          </m:r>
                        </m:sub>
                      </m:sSub>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𝛽</m:t>
                              </m:r>
                            </m:e>
                            <m:sup>
                              <m:r>
                                <a:rPr lang="en-US" i="1">
                                  <a:latin typeface="Cambria Math" panose="02040503050406030204" pitchFamily="18" charset="0"/>
                                  <a:ea typeface="Cambria Math" panose="02040503050406030204" pitchFamily="18" charset="0"/>
                                </a:rPr>
                                <m:t>2</m:t>
                              </m:r>
                            </m:sup>
                          </m:sSup>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𝑐</m:t>
                              </m:r>
                            </m:e>
                            <m:sup>
                              <m:r>
                                <a:rPr lang="en-US" i="1">
                                  <a:latin typeface="Cambria Math" panose="02040503050406030204" pitchFamily="18" charset="0"/>
                                  <a:ea typeface="Cambria Math" panose="02040503050406030204" pitchFamily="18" charset="0"/>
                                </a:rPr>
                                <m:t>2</m:t>
                              </m:r>
                            </m:sup>
                          </m:sSup>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𝑝</m:t>
                              </m:r>
                            </m:e>
                            <m:sup>
                              <m:r>
                                <a:rPr lang="en-US" i="1">
                                  <a:latin typeface="Cambria Math" panose="02040503050406030204" pitchFamily="18" charset="0"/>
                                  <a:ea typeface="Cambria Math" panose="02040503050406030204" pitchFamily="18" charset="0"/>
                                </a:rPr>
                                <m:t>2</m:t>
                              </m:r>
                            </m:sup>
                          </m:sSup>
                        </m:den>
                      </m:f>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𝜉</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𝑊</m:t>
                          </m:r>
                        </m:e>
                        <m:sub>
                          <m:r>
                            <a:rPr lang="en-US" i="1">
                              <a:latin typeface="Cambria Math" panose="02040503050406030204" pitchFamily="18" charset="0"/>
                              <a:ea typeface="Cambria Math" panose="02040503050406030204" pitchFamily="18" charset="0"/>
                            </a:rPr>
                            <m:t>𝑚𝑎𝑥</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1−</m:t>
                          </m:r>
                          <m:f>
                            <m:fPr>
                              <m:ctrlPr>
                                <a:rPr lang="en-US" i="1">
                                  <a:latin typeface="Cambria Math" panose="02040503050406030204" pitchFamily="18" charset="0"/>
                                  <a:ea typeface="Cambria Math" panose="02040503050406030204" pitchFamily="18" charset="0"/>
                                </a:rPr>
                              </m:ctrlPr>
                            </m:fPr>
                            <m:num>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𝛽</m:t>
                                  </m:r>
                                </m:e>
                                <m:sup>
                                  <m:r>
                                    <a:rPr lang="en-US" i="1">
                                      <a:latin typeface="Cambria Math" panose="02040503050406030204" pitchFamily="18" charset="0"/>
                                      <a:ea typeface="Cambria Math" panose="02040503050406030204" pitchFamily="18" charset="0"/>
                                    </a:rPr>
                                    <m:t>2</m:t>
                                  </m:r>
                                </m:sup>
                              </m:sSup>
                            </m:num>
                            <m:den>
                              <m:r>
                                <a:rPr lang="en-US" i="1">
                                  <a:latin typeface="Cambria Math" panose="02040503050406030204" pitchFamily="18" charset="0"/>
                                  <a:ea typeface="Cambria Math" panose="02040503050406030204" pitchFamily="18" charset="0"/>
                                </a:rPr>
                                <m:t>2</m:t>
                              </m:r>
                            </m:den>
                          </m:f>
                        </m:e>
                      </m:d>
                    </m:oMath>
                  </m:oMathPara>
                </a14:m>
                <a:endParaRPr lang="en-US" dirty="0"/>
              </a:p>
            </p:txBody>
          </p:sp>
        </mc:Choice>
        <mc:Fallback xmlns="">
          <p:sp>
            <p:nvSpPr>
              <p:cNvPr id="8" name="TextBox 7">
                <a:extLst>
                  <a:ext uri="{FF2B5EF4-FFF2-40B4-BE49-F238E27FC236}">
                    <a16:creationId xmlns:a16="http://schemas.microsoft.com/office/drawing/2014/main" id="{236CDD80-37D7-BA72-D3ED-E0FAA003A723}"/>
                  </a:ext>
                </a:extLst>
              </p:cNvPr>
              <p:cNvSpPr txBox="1">
                <a:spLocks noRot="1" noChangeAspect="1" noMove="1" noResize="1" noEditPoints="1" noAdjustHandles="1" noChangeArrowheads="1" noChangeShapeType="1" noTextEdit="1"/>
              </p:cNvSpPr>
              <p:nvPr/>
            </p:nvSpPr>
            <p:spPr>
              <a:xfrm>
                <a:off x="645161" y="1956971"/>
                <a:ext cx="8111308" cy="929678"/>
              </a:xfrm>
              <a:prstGeom prst="rect">
                <a:avLst/>
              </a:prstGeom>
              <a:blipFill>
                <a:blip r:embed="rId4"/>
                <a:stretch>
                  <a:fillRect b="-5405"/>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0AE2AED6-36BA-2701-D1E0-1725A7C84FDE}"/>
              </a:ext>
            </a:extLst>
          </p:cNvPr>
          <p:cNvSpPr/>
          <p:nvPr/>
        </p:nvSpPr>
        <p:spPr>
          <a:xfrm>
            <a:off x="4815840" y="707378"/>
            <a:ext cx="2270760" cy="1277342"/>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7C8B35C-F15A-5538-583B-600B507896DA}"/>
              </a:ext>
            </a:extLst>
          </p:cNvPr>
          <p:cNvSpPr/>
          <p:nvPr/>
        </p:nvSpPr>
        <p:spPr>
          <a:xfrm>
            <a:off x="4190999" y="1896011"/>
            <a:ext cx="4565469" cy="1277342"/>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FADA7EA-1CD1-544D-7D63-6ACE8F834097}"/>
                  </a:ext>
                </a:extLst>
              </p:cNvPr>
              <p:cNvSpPr txBox="1"/>
              <p:nvPr/>
            </p:nvSpPr>
            <p:spPr>
              <a:xfrm>
                <a:off x="1183595" y="3173353"/>
                <a:ext cx="6445611" cy="191539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𝑛</m:t>
                              </m:r>
                            </m:sub>
                          </m:sSub>
                        </m:num>
                        <m:den>
                          <m:r>
                            <a:rPr lang="en-US" b="0" i="1" smtClean="0">
                              <a:latin typeface="Cambria Math" panose="02040503050406030204" pitchFamily="18" charset="0"/>
                            </a:rPr>
                            <m:t>𝑑𝑠</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r>
                            <a:rPr lang="en-US" b="0" i="1" smtClean="0">
                              <a:latin typeface="Cambria Math" panose="02040503050406030204" pitchFamily="18" charset="0"/>
                            </a:rPr>
                            <m:t>𝑐</m:t>
                          </m:r>
                        </m:e>
                        <m:sub>
                          <m:r>
                            <a:rPr lang="en-US" b="0" i="1" smtClean="0">
                              <a:latin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𝑛</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2</m:t>
                          </m:r>
                        </m:sub>
                      </m:sSub>
                    </m:oMath>
                  </m:oMathPara>
                </a14:m>
                <a:endParaRPr lang="en-U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ea typeface="Cambria Math" panose="02040503050406030204" pitchFamily="18" charset="0"/>
                            </a:rPr>
                            <m:t>𝑛</m:t>
                          </m:r>
                        </m:sub>
                      </m:s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𝑠</m:t>
                          </m:r>
                        </m:e>
                      </m:d>
                      <m:r>
                        <a:rPr lang="en-US" b="0" i="1" smtClean="0">
                          <a:latin typeface="Cambria Math" panose="02040503050406030204" pitchFamily="18" charset="0"/>
                          <a:ea typeface="Cambria Math" panose="02040503050406030204" pitchFamily="18" charset="0"/>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1">
                                  <a:latin typeface="Cambria Math" panose="02040503050406030204" pitchFamily="18" charset="0"/>
                                </a:rPr>
                                <m:t>,</m:t>
                              </m:r>
                              <m:r>
                                <a:rPr lang="en-US" i="1">
                                  <a:latin typeface="Cambria Math" panose="02040503050406030204" pitchFamily="18" charset="0"/>
                                </a:rPr>
                                <m:t>𝑒𝑞</m:t>
                              </m:r>
                            </m:sub>
                          </m:sSub>
                        </m:e>
                      </m:d>
                      <m:r>
                        <a:rPr lang="en-US">
                          <a:latin typeface="Cambria Math" panose="02040503050406030204" pitchFamily="18" charset="0"/>
                        </a:rPr>
                        <m:t>∙</m:t>
                      </m:r>
                      <m:r>
                        <m:rPr>
                          <m:sty m:val="p"/>
                        </m:rPr>
                        <a:rPr lang="en-US">
                          <a:latin typeface="Cambria Math" panose="02040503050406030204" pitchFamily="18" charset="0"/>
                        </a:rPr>
                        <m:t>exp</m:t>
                      </m:r>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𝜆</m:t>
                          </m:r>
                        </m:e>
                        <m:sub>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𝑧</m:t>
                          </m:r>
                        </m:sub>
                        <m:sup>
                          <m:r>
                            <a:rPr lang="en-US" i="1">
                              <a:latin typeface="Cambria Math" panose="02040503050406030204" pitchFamily="18" charset="0"/>
                            </a:rPr>
                            <m:t>−1</m:t>
                          </m:r>
                        </m:sup>
                      </m:sSubSup>
                      <m:r>
                        <a:rPr lang="en-US" i="1">
                          <a:latin typeface="Cambria Math" panose="02040503050406030204" pitchFamily="18" charset="0"/>
                        </a:rPr>
                        <m:t>∙</m:t>
                      </m:r>
                      <m:r>
                        <a:rPr lang="en-US" i="1">
                          <a:latin typeface="Cambria Math" panose="02040503050406030204" pitchFamily="18" charset="0"/>
                        </a:rPr>
                        <m:t>𝑠</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1">
                              <a:latin typeface="Cambria Math" panose="02040503050406030204" pitchFamily="18" charset="0"/>
                            </a:rPr>
                            <m:t>,</m:t>
                          </m:r>
                          <m:r>
                            <a:rPr lang="en-US" i="1">
                              <a:latin typeface="Cambria Math" panose="02040503050406030204" pitchFamily="18" charset="0"/>
                            </a:rPr>
                            <m:t>𝑒𝑞</m:t>
                          </m:r>
                        </m:sub>
                      </m:sSub>
                    </m:oMath>
                  </m:oMathPara>
                </a14:m>
                <a:endParaRPr lang="en-US" dirty="0"/>
              </a:p>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r>
                            <a:rPr lang="en-US" i="1">
                              <a:latin typeface="Cambria Math" panose="02040503050406030204" pitchFamily="18" charset="0"/>
                            </a:rPr>
                            <m:t>,</m:t>
                          </m:r>
                          <m:r>
                            <a:rPr lang="en-US" i="1">
                              <a:latin typeface="Cambria Math" panose="02040503050406030204" pitchFamily="18" charset="0"/>
                            </a:rPr>
                            <m:t>𝑒𝑞</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2</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1</m:t>
                              </m:r>
                            </m:sub>
                          </m:sSub>
                        </m:den>
                      </m:f>
                    </m:oMath>
                  </m:oMathPara>
                </a14:m>
                <a:endParaRPr lang="en-US" dirty="0"/>
              </a:p>
            </p:txBody>
          </p:sp>
        </mc:Choice>
        <mc:Fallback xmlns="">
          <p:sp>
            <p:nvSpPr>
              <p:cNvPr id="12" name="TextBox 11">
                <a:extLst>
                  <a:ext uri="{FF2B5EF4-FFF2-40B4-BE49-F238E27FC236}">
                    <a16:creationId xmlns:a16="http://schemas.microsoft.com/office/drawing/2014/main" id="{2FADA7EA-1CD1-544D-7D63-6ACE8F834097}"/>
                  </a:ext>
                </a:extLst>
              </p:cNvPr>
              <p:cNvSpPr txBox="1">
                <a:spLocks noRot="1" noChangeAspect="1" noMove="1" noResize="1" noEditPoints="1" noAdjustHandles="1" noChangeArrowheads="1" noChangeShapeType="1" noTextEdit="1"/>
              </p:cNvSpPr>
              <p:nvPr/>
            </p:nvSpPr>
            <p:spPr>
              <a:xfrm>
                <a:off x="1183595" y="3173353"/>
                <a:ext cx="6445611" cy="1915396"/>
              </a:xfrm>
              <a:prstGeom prst="rect">
                <a:avLst/>
              </a:prstGeom>
              <a:blipFill>
                <a:blip r:embed="rId5"/>
                <a:stretch>
                  <a:fillRect b="-662"/>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B46F1306-040E-FCD3-7930-05DE5A521EAE}"/>
              </a:ext>
            </a:extLst>
          </p:cNvPr>
          <p:cNvSpPr txBox="1"/>
          <p:nvPr/>
        </p:nvSpPr>
        <p:spPr>
          <a:xfrm>
            <a:off x="4815840" y="266134"/>
            <a:ext cx="1971374" cy="461665"/>
          </a:xfrm>
          <a:prstGeom prst="rect">
            <a:avLst/>
          </a:prstGeom>
          <a:noFill/>
        </p:spPr>
        <p:txBody>
          <a:bodyPr wrap="none" rtlCol="0">
            <a:spAutoFit/>
          </a:bodyPr>
          <a:lstStyle/>
          <a:p>
            <a:r>
              <a:rPr lang="en-US" dirty="0"/>
              <a:t>Constant term</a:t>
            </a:r>
          </a:p>
        </p:txBody>
      </p:sp>
      <p:sp>
        <p:nvSpPr>
          <p:cNvPr id="16" name="TextBox 15">
            <a:extLst>
              <a:ext uri="{FF2B5EF4-FFF2-40B4-BE49-F238E27FC236}">
                <a16:creationId xmlns:a16="http://schemas.microsoft.com/office/drawing/2014/main" id="{6FB626BF-622C-7C5B-EAE2-6776C7BC11CA}"/>
              </a:ext>
            </a:extLst>
          </p:cNvPr>
          <p:cNvSpPr txBox="1"/>
          <p:nvPr/>
        </p:nvSpPr>
        <p:spPr>
          <a:xfrm>
            <a:off x="6787214" y="4627084"/>
            <a:ext cx="662361" cy="461665"/>
          </a:xfrm>
          <a:prstGeom prst="rect">
            <a:avLst/>
          </a:prstGeom>
          <a:noFill/>
        </p:spPr>
        <p:txBody>
          <a:bodyPr wrap="none" rtlCol="0">
            <a:spAutoFit/>
          </a:bodyPr>
          <a:lstStyle/>
          <a:p>
            <a:r>
              <a:rPr lang="en-US" dirty="0"/>
              <a:t>LH2</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D21C50C1-6DD7-2CC7-5036-E810F27854AD}"/>
                  </a:ext>
                </a:extLst>
              </p:cNvPr>
              <p:cNvSpPr txBox="1"/>
              <p:nvPr/>
            </p:nvSpPr>
            <p:spPr>
              <a:xfrm>
                <a:off x="6673175" y="5154141"/>
                <a:ext cx="1440907" cy="276999"/>
              </a:xfrm>
              <a:prstGeom prst="rect">
                <a:avLst/>
              </a:prstGeom>
              <a:noFill/>
            </p:spPr>
            <p:txBody>
              <a:bodyPr wrap="none" lIns="0" tIns="0" rIns="0" bIns="0" rtlCol="0">
                <a:spAutoFit/>
              </a:bodyPr>
              <a:lstStyle/>
              <a:p>
                <a14:m>
                  <m:oMath xmlns:m="http://schemas.openxmlformats.org/officeDocument/2006/math">
                    <m:sSup>
                      <m:sSupPr>
                        <m:ctrlPr>
                          <a:rPr lang="en-US" sz="1800" i="1" smtClean="0">
                            <a:latin typeface="Cambria Math" panose="02040503050406030204" pitchFamily="18" charset="0"/>
                          </a:rPr>
                        </m:ctrlPr>
                      </m:sSupPr>
                      <m:e>
                        <m:r>
                          <a:rPr lang="en-US" sz="1800" i="1" smtClean="0">
                            <a:latin typeface="Cambria Math" panose="02040503050406030204" pitchFamily="18" charset="0"/>
                            <a:ea typeface="Cambria Math" panose="02040503050406030204" pitchFamily="18" charset="0"/>
                          </a:rPr>
                          <m:t>𝜆</m:t>
                        </m:r>
                      </m:e>
                      <m:sup>
                        <m:r>
                          <a:rPr lang="en-US" sz="1800" b="0" i="1" smtClean="0">
                            <a:latin typeface="Cambria Math" panose="02040503050406030204" pitchFamily="18" charset="0"/>
                          </a:rPr>
                          <m:t>−1</m:t>
                        </m:r>
                      </m:sup>
                    </m:sSup>
                    <m:r>
                      <a:rPr lang="en-US" sz="1800" b="0" i="1" smtClean="0">
                        <a:latin typeface="Cambria Math" panose="02040503050406030204" pitchFamily="18" charset="0"/>
                      </a:rPr>
                      <m:t>=0.18 </m:t>
                    </m:r>
                  </m:oMath>
                </a14:m>
                <a:r>
                  <a:rPr lang="en-US" sz="1800" dirty="0"/>
                  <a:t>m</a:t>
                </a:r>
                <a:r>
                  <a:rPr lang="en-US" sz="1800" baseline="30000" dirty="0"/>
                  <a:t>-1</a:t>
                </a:r>
              </a:p>
            </p:txBody>
          </p:sp>
        </mc:Choice>
        <mc:Fallback xmlns="">
          <p:sp>
            <p:nvSpPr>
              <p:cNvPr id="19" name="TextBox 18">
                <a:extLst>
                  <a:ext uri="{FF2B5EF4-FFF2-40B4-BE49-F238E27FC236}">
                    <a16:creationId xmlns:a16="http://schemas.microsoft.com/office/drawing/2014/main" id="{D21C50C1-6DD7-2CC7-5036-E810F27854AD}"/>
                  </a:ext>
                </a:extLst>
              </p:cNvPr>
              <p:cNvSpPr txBox="1">
                <a:spLocks noRot="1" noChangeAspect="1" noMove="1" noResize="1" noEditPoints="1" noAdjustHandles="1" noChangeArrowheads="1" noChangeShapeType="1" noTextEdit="1"/>
              </p:cNvSpPr>
              <p:nvPr/>
            </p:nvSpPr>
            <p:spPr>
              <a:xfrm>
                <a:off x="6673175" y="5154141"/>
                <a:ext cx="1440907" cy="276999"/>
              </a:xfrm>
              <a:prstGeom prst="rect">
                <a:avLst/>
              </a:prstGeom>
              <a:blipFill>
                <a:blip r:embed="rId6"/>
                <a:stretch>
                  <a:fillRect l="-6140" t="-21739" r="-6140" b="-52174"/>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D5C32F64-8EC7-BA91-3CC0-073E657A75E4}"/>
              </a:ext>
            </a:extLst>
          </p:cNvPr>
          <p:cNvSpPr txBox="1"/>
          <p:nvPr/>
        </p:nvSpPr>
        <p:spPr>
          <a:xfrm>
            <a:off x="736826" y="5154141"/>
            <a:ext cx="5505042" cy="923330"/>
          </a:xfrm>
          <a:prstGeom prst="rect">
            <a:avLst/>
          </a:prstGeom>
          <a:noFill/>
        </p:spPr>
        <p:txBody>
          <a:bodyPr wrap="square" rtlCol="0">
            <a:spAutoFit/>
          </a:bodyPr>
          <a:lstStyle/>
          <a:p>
            <a:r>
              <a:rPr lang="en-US" sz="1800" dirty="0"/>
              <a:t>Plot shows that the required cooling channel length is &lt; 100 m in LH2 if the equilibrium emittance is 10</a:t>
            </a:r>
            <a:r>
              <a:rPr lang="en-US" sz="1800" baseline="30000" dirty="0"/>
              <a:t>-6  </a:t>
            </a:r>
            <a:r>
              <a:rPr lang="en-US" sz="1800" dirty="0"/>
              <a:t>(initial emittance is 1.0) unit is arbitrary in this discussion</a:t>
            </a:r>
            <a:endParaRPr lang="en-US" sz="1800" baseline="30000" dirty="0"/>
          </a:p>
        </p:txBody>
      </p:sp>
    </p:spTree>
    <p:extLst>
      <p:ext uri="{BB962C8B-B14F-4D97-AF65-F5344CB8AC3E}">
        <p14:creationId xmlns:p14="http://schemas.microsoft.com/office/powerpoint/2010/main" val="1718144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p:bldP spid="13" grpId="0"/>
      <p:bldP spid="16"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20E66F27-B091-794E-522D-867D940038F1}"/>
                  </a:ext>
                </a:extLst>
              </p:cNvPr>
              <p:cNvSpPr>
                <a:spLocks noGrp="1"/>
              </p:cNvSpPr>
              <p:nvPr>
                <p:ph idx="1"/>
              </p:nvPr>
            </p:nvSpPr>
            <p:spPr>
              <a:xfrm>
                <a:off x="228600" y="679629"/>
                <a:ext cx="8672513" cy="5641657"/>
              </a:xfrm>
            </p:spPr>
            <p:txBody>
              <a:bodyPr/>
              <a:lstStyle/>
              <a:p>
                <a:r>
                  <a:rPr lang="en-US" dirty="0"/>
                  <a:t>Regarding Liouville’s theorem, the phase space volume remains constant for energy conservative Hamiltonian</a:t>
                </a:r>
              </a:p>
              <a:p>
                <a:pPr lvl="1"/>
                <a14:m>
                  <m:oMath xmlns:m="http://schemas.openxmlformats.org/officeDocument/2006/math">
                    <m:r>
                      <m:rPr>
                        <m:sty m:val="p"/>
                      </m:rPr>
                      <a:rPr lang="en-US" i="1" smtClean="0">
                        <a:latin typeface="Cambria Math" panose="02040503050406030204" pitchFamily="18" charset="0"/>
                        <a:ea typeface="Cambria Math" panose="02040503050406030204" pitchFamily="18" charset="0"/>
                      </a:rPr>
                      <m:t>∇</m:t>
                    </m:r>
                    <m:r>
                      <a:rPr lang="en-US" i="1" smtClean="0">
                        <a:latin typeface="Cambria Math" panose="02040503050406030204" pitchFamily="18" charset="0"/>
                        <a:ea typeface="Cambria Math" panose="02040503050406030204" pitchFamily="18" charset="0"/>
                      </a:rPr>
                      <m:t>∙</m:t>
                    </m:r>
                    <m:d>
                      <m:dPr>
                        <m:ctrlPr>
                          <a:rPr lang="en-US"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𝑛</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𝑣</m:t>
                            </m:r>
                          </m:e>
                        </m:acc>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𝑛</m:t>
                        </m:r>
                      </m:num>
                      <m:den>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𝑡</m:t>
                        </m:r>
                      </m:den>
                    </m:f>
                    <m:r>
                      <a:rPr lang="en-US" b="0" i="1" smtClean="0">
                        <a:latin typeface="Cambria Math" panose="02040503050406030204" pitchFamily="18" charset="0"/>
                        <a:ea typeface="Cambria Math" panose="02040503050406030204" pitchFamily="18" charset="0"/>
                      </a:rPr>
                      <m:t>=0</m:t>
                    </m:r>
                  </m:oMath>
                </a14:m>
                <a:r>
                  <a:rPr lang="en-US" dirty="0"/>
                  <a:t> </a:t>
                </a:r>
              </a:p>
              <a:p>
                <a:pPr lvl="2"/>
                <a:r>
                  <a:rPr lang="en-US" dirty="0"/>
                  <a:t>where </a:t>
                </a:r>
                <a14:m>
                  <m:oMath xmlns:m="http://schemas.openxmlformats.org/officeDocument/2006/math">
                    <m:r>
                      <a:rPr lang="en-US" b="0" i="1" smtClean="0">
                        <a:latin typeface="Cambria Math" panose="02040503050406030204" pitchFamily="18" charset="0"/>
                      </a:rPr>
                      <m:t>𝑛</m:t>
                    </m:r>
                    <m:d>
                      <m:dPr>
                        <m:ctrlPr>
                          <a:rPr lang="en-US" b="0" i="1" smtClean="0">
                            <a:latin typeface="Cambria Math" panose="02040503050406030204" pitchFamily="18" charset="0"/>
                          </a:rPr>
                        </m:ctrlPr>
                      </m:dPr>
                      <m:e>
                        <m:r>
                          <a:rPr lang="en-US" b="0" i="1" smtClean="0">
                            <a:latin typeface="Cambria Math" panose="02040503050406030204" pitchFamily="18" charset="0"/>
                          </a:rPr>
                          <m:t>𝑞</m:t>
                        </m:r>
                        <m:r>
                          <a:rPr lang="en-US" b="0" i="1" smtClean="0">
                            <a:latin typeface="Cambria Math" panose="02040503050406030204" pitchFamily="18" charset="0"/>
                          </a:rPr>
                          <m:t>,</m:t>
                        </m:r>
                        <m:r>
                          <a:rPr lang="en-US" b="0" i="1" smtClean="0">
                            <a:latin typeface="Cambria Math" panose="02040503050406030204" pitchFamily="18" charset="0"/>
                          </a:rPr>
                          <m:t>𝑝</m:t>
                        </m:r>
                      </m:e>
                    </m:d>
                  </m:oMath>
                </a14:m>
                <a:r>
                  <a:rPr lang="en-US" dirty="0"/>
                  <a:t> is a density function and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𝑣</m:t>
                        </m:r>
                      </m:e>
                    </m:acc>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𝑞</m:t>
                            </m:r>
                          </m:e>
                        </m:acc>
                        <m:r>
                          <a:rPr lang="en-US" b="0" i="1" smtClean="0">
                            <a:latin typeface="Cambria Math" panose="02040503050406030204" pitchFamily="18" charset="0"/>
                          </a:rPr>
                          <m:t>,</m:t>
                        </m:r>
                        <m:r>
                          <a:rPr lang="en-US" b="0" i="1" smtClean="0">
                            <a:latin typeface="Cambria Math" panose="02040503050406030204" pitchFamily="18" charset="0"/>
                          </a:rPr>
                          <m:t>𝑝</m:t>
                        </m:r>
                        <m:r>
                          <a:rPr lang="en-US" b="0" i="1" smtClean="0">
                            <a:latin typeface="Cambria Math" panose="02040503050406030204" pitchFamily="18" charset="0"/>
                          </a:rPr>
                          <m:t> </m:t>
                        </m:r>
                      </m:e>
                    </m:d>
                    <m:r>
                      <a:rPr lang="en-US" b="0" i="0" smtClean="0">
                        <a:latin typeface="Cambria Math" panose="02040503050406030204" pitchFamily="18" charset="0"/>
                      </a:rPr>
                      <m:t> </m:t>
                    </m:r>
                  </m:oMath>
                </a14:m>
                <a:r>
                  <a:rPr lang="en-US" dirty="0"/>
                  <a:t>denotes phase space velocity (continuity equation)</a:t>
                </a:r>
              </a:p>
              <a:p>
                <a:pPr lvl="1"/>
                <a:r>
                  <a:rPr lang="en-US" dirty="0"/>
                  <a:t>Preserving this theorem requires </a:t>
                </a:r>
                <a:r>
                  <a:rPr lang="en-US" dirty="0" err="1"/>
                  <a:t>symplectic</a:t>
                </a:r>
                <a:r>
                  <a:rPr lang="en-US" dirty="0"/>
                  <a:t> integration, which is both a necessary and sufficient condition</a:t>
                </a:r>
              </a:p>
              <a:p>
                <a:r>
                  <a:rPr lang="en-US" dirty="0"/>
                  <a:t>Liouville’s theorem is not strictly satisfied in beam cooling systems, such as ionization cooling, due to non-Hamiltonian effects</a:t>
                </a:r>
              </a:p>
              <a:p>
                <a:r>
                  <a:rPr lang="en-US" dirty="0"/>
                  <a:t>Nevertheless, if the phase space evolution is close to adiabatic, the theorem remains approximately valid</a:t>
                </a:r>
              </a:p>
              <a:p>
                <a:pPr lvl="1"/>
                <a:r>
                  <a:rPr lang="en-US" dirty="0"/>
                  <a:t>There is a paper to solve the evolution of emittance in cooling by solving Fokker-Planck equation </a:t>
                </a:r>
                <a:r>
                  <a:rPr lang="en-US" sz="1600" dirty="0"/>
                  <a:t>(G. Dugan, PRSTAB4,104001 (2001))</a:t>
                </a:r>
              </a:p>
            </p:txBody>
          </p:sp>
        </mc:Choice>
        <mc:Fallback>
          <p:sp>
            <p:nvSpPr>
              <p:cNvPr id="2" name="Content Placeholder 1">
                <a:extLst>
                  <a:ext uri="{FF2B5EF4-FFF2-40B4-BE49-F238E27FC236}">
                    <a16:creationId xmlns:a16="http://schemas.microsoft.com/office/drawing/2014/main" id="{20E66F27-B091-794E-522D-867D940038F1}"/>
                  </a:ext>
                </a:extLst>
              </p:cNvPr>
              <p:cNvSpPr>
                <a:spLocks noGrp="1" noRot="1" noChangeAspect="1" noMove="1" noResize="1" noEditPoints="1" noAdjustHandles="1" noChangeArrowheads="1" noChangeShapeType="1" noTextEdit="1"/>
              </p:cNvSpPr>
              <p:nvPr>
                <p:ph idx="1"/>
              </p:nvPr>
            </p:nvSpPr>
            <p:spPr>
              <a:xfrm>
                <a:off x="228600" y="679629"/>
                <a:ext cx="8672513" cy="5641657"/>
              </a:xfrm>
              <a:blipFill>
                <a:blip r:embed="rId2"/>
                <a:stretch>
                  <a:fillRect l="-2050" t="-1573" r="-439"/>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11A906B4-7958-3098-203A-7B85A516A8C0}"/>
              </a:ext>
            </a:extLst>
          </p:cNvPr>
          <p:cNvSpPr>
            <a:spLocks noGrp="1"/>
          </p:cNvSpPr>
          <p:nvPr>
            <p:ph type="title"/>
          </p:nvPr>
        </p:nvSpPr>
        <p:spPr/>
        <p:txBody>
          <a:bodyPr/>
          <a:lstStyle/>
          <a:p>
            <a:r>
              <a:rPr lang="en-US" dirty="0"/>
              <a:t>How do we treat Liouville's theorem in cooling?</a:t>
            </a:r>
          </a:p>
        </p:txBody>
      </p:sp>
      <p:sp>
        <p:nvSpPr>
          <p:cNvPr id="4" name="Date Placeholder 3">
            <a:extLst>
              <a:ext uri="{FF2B5EF4-FFF2-40B4-BE49-F238E27FC236}">
                <a16:creationId xmlns:a16="http://schemas.microsoft.com/office/drawing/2014/main" id="{48354650-C0B3-73E3-D166-790EB5E5C2A8}"/>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6B3C6E36-8DF1-E2F8-5C67-AC985BB511D6}"/>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F2AE6AFA-DE7D-645E-0EAD-44EDD792EF00}"/>
              </a:ext>
            </a:extLst>
          </p:cNvPr>
          <p:cNvSpPr>
            <a:spLocks noGrp="1"/>
          </p:cNvSpPr>
          <p:nvPr>
            <p:ph type="sldNum" sz="quarter" idx="4"/>
          </p:nvPr>
        </p:nvSpPr>
        <p:spPr/>
        <p:txBody>
          <a:bodyPr/>
          <a:lstStyle/>
          <a:p>
            <a:pPr>
              <a:defRPr/>
            </a:pPr>
            <a:fld id="{148C009B-CB69-E04A-B9B3-34B26D69E9CF}" type="slidenum">
              <a:rPr lang="en-US" smtClean="0"/>
              <a:pPr>
                <a:defRPr/>
              </a:pPr>
              <a:t>18</a:t>
            </a:fld>
            <a:endParaRPr lang="en-US" dirty="0"/>
          </a:p>
        </p:txBody>
      </p:sp>
    </p:spTree>
    <p:extLst>
      <p:ext uri="{BB962C8B-B14F-4D97-AF65-F5344CB8AC3E}">
        <p14:creationId xmlns:p14="http://schemas.microsoft.com/office/powerpoint/2010/main" val="37389103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A5F6D6-D0E5-6581-1890-4AF0D4C63E99}"/>
              </a:ext>
            </a:extLst>
          </p:cNvPr>
          <p:cNvSpPr>
            <a:spLocks noGrp="1"/>
          </p:cNvSpPr>
          <p:nvPr>
            <p:ph type="title"/>
          </p:nvPr>
        </p:nvSpPr>
        <p:spPr>
          <a:xfrm>
            <a:off x="145472" y="2579316"/>
            <a:ext cx="8686800" cy="427877"/>
          </a:xfrm>
        </p:spPr>
        <p:txBody>
          <a:bodyPr/>
          <a:lstStyle/>
          <a:p>
            <a:r>
              <a:rPr lang="en-US" dirty="0"/>
              <a:t>Transverse Phase Space Stability</a:t>
            </a:r>
          </a:p>
        </p:txBody>
      </p:sp>
      <p:sp>
        <p:nvSpPr>
          <p:cNvPr id="4" name="Date Placeholder 3">
            <a:extLst>
              <a:ext uri="{FF2B5EF4-FFF2-40B4-BE49-F238E27FC236}">
                <a16:creationId xmlns:a16="http://schemas.microsoft.com/office/drawing/2014/main" id="{385B7D43-8A2E-592A-EE98-57264A55DBB8}"/>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EE116404-787B-2388-200D-96ECC4D04ECE}"/>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8246AB2C-87F2-75EA-845E-1B921582C202}"/>
              </a:ext>
            </a:extLst>
          </p:cNvPr>
          <p:cNvSpPr>
            <a:spLocks noGrp="1"/>
          </p:cNvSpPr>
          <p:nvPr>
            <p:ph type="sldNum" sz="quarter" idx="4"/>
          </p:nvPr>
        </p:nvSpPr>
        <p:spPr/>
        <p:txBody>
          <a:bodyPr/>
          <a:lstStyle/>
          <a:p>
            <a:pPr>
              <a:defRPr/>
            </a:pPr>
            <a:fld id="{148C009B-CB69-E04A-B9B3-34B26D69E9CF}" type="slidenum">
              <a:rPr lang="en-US" smtClean="0"/>
              <a:pPr>
                <a:defRPr/>
              </a:pPr>
              <a:t>19</a:t>
            </a:fld>
            <a:endParaRPr lang="en-US" dirty="0"/>
          </a:p>
        </p:txBody>
      </p:sp>
    </p:spTree>
    <p:extLst>
      <p:ext uri="{BB962C8B-B14F-4D97-AF65-F5344CB8AC3E}">
        <p14:creationId xmlns:p14="http://schemas.microsoft.com/office/powerpoint/2010/main" val="3057397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665BDCEB-46BE-EF14-7CEF-049F79366D21}"/>
                  </a:ext>
                </a:extLst>
              </p:cNvPr>
              <p:cNvSpPr>
                <a:spLocks noGrp="1"/>
              </p:cNvSpPr>
              <p:nvPr>
                <p:ph idx="1"/>
              </p:nvPr>
            </p:nvSpPr>
            <p:spPr/>
            <p:txBody>
              <a:bodyPr/>
              <a:lstStyle/>
              <a:p>
                <a:pPr marL="0" indent="0" algn="l">
                  <a:buNone/>
                </a:pPr>
                <a:r>
                  <a:rPr lang="en-US" b="1" i="0" u="none" strike="noStrike" dirty="0">
                    <a:solidFill>
                      <a:schemeClr val="tx2"/>
                    </a:solidFill>
                    <a:effectLst/>
                  </a:rPr>
                  <a:t>Simple Harmonic Oscillator </a:t>
                </a:r>
              </a:p>
              <a:p>
                <a:pPr algn="l">
                  <a:buFont typeface="Arial" panose="020B0604020202020204" pitchFamily="34" charset="0"/>
                  <a:buChar char="•"/>
                </a:pPr>
                <a:r>
                  <a:rPr lang="en-US" b="0" i="0" u="none" strike="noStrike" dirty="0">
                    <a:solidFill>
                      <a:schemeClr val="tx2"/>
                    </a:solidFill>
                    <a:effectLst/>
                  </a:rPr>
                  <a:t>Equation of motion: </a:t>
                </a:r>
                <a14:m>
                  <m:oMath xmlns:m="http://schemas.openxmlformats.org/officeDocument/2006/math">
                    <m:r>
                      <a:rPr lang="en-US" b="0" i="1" u="none" strike="noStrike" smtClean="0">
                        <a:solidFill>
                          <a:schemeClr val="tx2"/>
                        </a:solidFill>
                        <a:effectLst/>
                        <a:latin typeface="Cambria Math" panose="02040503050406030204" pitchFamily="18" charset="0"/>
                      </a:rPr>
                      <m:t>𝑚</m:t>
                    </m:r>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rPr>
                          <m:t>𝑥</m:t>
                        </m:r>
                      </m:e>
                    </m:acc>
                    <m:r>
                      <a:rPr lang="en-US" b="0" i="1" u="none" strike="noStrike" smtClean="0">
                        <a:solidFill>
                          <a:schemeClr val="tx2"/>
                        </a:solidFill>
                        <a:effectLst/>
                        <a:latin typeface="Cambria Math" panose="02040503050406030204" pitchFamily="18" charset="0"/>
                      </a:rPr>
                      <m:t>+</m:t>
                    </m:r>
                    <m:r>
                      <a:rPr lang="en-US" b="0" i="1" u="none" strike="noStrike" smtClean="0">
                        <a:solidFill>
                          <a:schemeClr val="tx2"/>
                        </a:solidFill>
                        <a:effectLst/>
                        <a:latin typeface="Cambria Math" panose="02040503050406030204" pitchFamily="18" charset="0"/>
                      </a:rPr>
                      <m:t>𝑘𝑥</m:t>
                    </m:r>
                    <m:r>
                      <a:rPr lang="en-US" b="0" i="1" u="none" strike="noStrike" smtClean="0">
                        <a:solidFill>
                          <a:schemeClr val="tx2"/>
                        </a:solidFill>
                        <a:effectLst/>
                        <a:latin typeface="Cambria Math" panose="02040503050406030204" pitchFamily="18" charset="0"/>
                      </a:rPr>
                      <m:t>=0→</m:t>
                    </m:r>
                    <m:acc>
                      <m:accPr>
                        <m:chr m:val="̈"/>
                        <m:ctrlPr>
                          <a:rPr lang="en-US" b="0" i="1" u="none" strike="noStrike" smtClean="0">
                            <a:solidFill>
                              <a:schemeClr val="tx2"/>
                            </a:solidFill>
                            <a:effectLst/>
                            <a:latin typeface="Cambria Math" panose="02040503050406030204" pitchFamily="18" charset="0"/>
                            <a:ea typeface="Cambria Math" panose="02040503050406030204" pitchFamily="18" charset="0"/>
                          </a:rPr>
                        </m:ctrlPr>
                      </m:accPr>
                      <m:e>
                        <m:r>
                          <a:rPr lang="en-US" b="0" i="1" u="none" strike="noStrike" smtClean="0">
                            <a:solidFill>
                              <a:schemeClr val="tx2"/>
                            </a:solidFill>
                            <a:effectLst/>
                            <a:latin typeface="Cambria Math" panose="02040503050406030204" pitchFamily="18" charset="0"/>
                            <a:ea typeface="Cambria Math" panose="02040503050406030204" pitchFamily="18" charset="0"/>
                          </a:rPr>
                          <m:t>𝑥</m:t>
                        </m:r>
                      </m:e>
                    </m:acc>
                    <m:r>
                      <a:rPr lang="en-US" b="0" i="1" u="none" strike="noStrike" smtClean="0">
                        <a:solidFill>
                          <a:schemeClr val="tx2"/>
                        </a:solidFill>
                        <a:effectLst/>
                        <a:latin typeface="Cambria Math" panose="02040503050406030204" pitchFamily="18" charset="0"/>
                      </a:rPr>
                      <m:t>+</m:t>
                    </m:r>
                    <m:sSup>
                      <m:sSupPr>
                        <m:ctrlPr>
                          <a:rPr lang="en-US" b="0" i="1" u="none" strike="noStrike" smtClean="0">
                            <a:solidFill>
                              <a:schemeClr val="tx2"/>
                            </a:solidFill>
                            <a:effectLst/>
                            <a:latin typeface="Cambria Math" panose="02040503050406030204" pitchFamily="18" charset="0"/>
                          </a:rPr>
                        </m:ctrlPr>
                      </m:sSupPr>
                      <m:e>
                        <m:r>
                          <a:rPr lang="en-US" b="0" i="1" u="none" strike="noStrike" smtClean="0">
                            <a:solidFill>
                              <a:schemeClr val="tx2"/>
                            </a:solidFill>
                            <a:effectLst/>
                            <a:latin typeface="Cambria Math" panose="02040503050406030204" pitchFamily="18" charset="0"/>
                            <a:ea typeface="Cambria Math" panose="02040503050406030204" pitchFamily="18" charset="0"/>
                          </a:rPr>
                          <m:t>𝜔</m:t>
                        </m:r>
                      </m:e>
                      <m:sup>
                        <m:r>
                          <a:rPr lang="en-US" b="0" i="1" u="none" strike="noStrike" smtClean="0">
                            <a:solidFill>
                              <a:schemeClr val="tx2"/>
                            </a:solidFill>
                            <a:effectLst/>
                            <a:latin typeface="Cambria Math" panose="02040503050406030204" pitchFamily="18" charset="0"/>
                          </a:rPr>
                          <m:t>2</m:t>
                        </m:r>
                      </m:sup>
                    </m:sSup>
                    <m:r>
                      <a:rPr lang="en-US" b="0" i="1" u="none" strike="noStrike" smtClean="0">
                        <a:solidFill>
                          <a:schemeClr val="tx2"/>
                        </a:solidFill>
                        <a:effectLst/>
                        <a:latin typeface="Cambria Math" panose="02040503050406030204" pitchFamily="18" charset="0"/>
                      </a:rPr>
                      <m:t>𝑥</m:t>
                    </m:r>
                    <m:r>
                      <a:rPr lang="en-US" b="0" i="1" u="none" strike="noStrike" smtClean="0">
                        <a:solidFill>
                          <a:schemeClr val="tx2"/>
                        </a:solidFill>
                        <a:effectLst/>
                        <a:latin typeface="Cambria Math" panose="02040503050406030204" pitchFamily="18" charset="0"/>
                      </a:rPr>
                      <m:t>=0</m:t>
                    </m:r>
                    <m:d>
                      <m:dPr>
                        <m:ctrlPr>
                          <a:rPr lang="en-US" b="0" i="1" u="none" strike="noStrike" smtClean="0">
                            <a:solidFill>
                              <a:schemeClr val="tx2"/>
                            </a:solidFill>
                            <a:effectLst/>
                            <a:latin typeface="Cambria Math" panose="02040503050406030204" pitchFamily="18" charset="0"/>
                          </a:rPr>
                        </m:ctrlPr>
                      </m:dPr>
                      <m:e>
                        <m:r>
                          <a:rPr lang="en-US" b="0" i="1" u="none" strike="noStrike" smtClean="0">
                            <a:solidFill>
                              <a:schemeClr val="tx2"/>
                            </a:solidFill>
                            <a:effectLst/>
                            <a:latin typeface="Cambria Math" panose="02040503050406030204" pitchFamily="18" charset="0"/>
                            <a:ea typeface="Cambria Math" panose="02040503050406030204" pitchFamily="18" charset="0"/>
                          </a:rPr>
                          <m:t>𝜔</m:t>
                        </m:r>
                        <m:r>
                          <a:rPr lang="en-US" b="0" i="1" u="none" strike="noStrike" smtClean="0">
                            <a:solidFill>
                              <a:schemeClr val="tx2"/>
                            </a:solidFill>
                            <a:effectLst/>
                            <a:latin typeface="Cambria Math" panose="02040503050406030204" pitchFamily="18" charset="0"/>
                            <a:ea typeface="Cambria Math" panose="02040503050406030204" pitchFamily="18" charset="0"/>
                          </a:rPr>
                          <m:t>=</m:t>
                        </m:r>
                        <m:rad>
                          <m:radPr>
                            <m:degHide m:val="on"/>
                            <m:ctrlPr>
                              <a:rPr lang="en-US" b="0" i="1" u="none" strike="noStrike" smtClean="0">
                                <a:solidFill>
                                  <a:schemeClr val="tx2"/>
                                </a:solidFill>
                                <a:effectLst/>
                                <a:latin typeface="Cambria Math" panose="02040503050406030204" pitchFamily="18" charset="0"/>
                                <a:ea typeface="Cambria Math" panose="02040503050406030204" pitchFamily="18" charset="0"/>
                              </a:rPr>
                            </m:ctrlPr>
                          </m:radPr>
                          <m:deg/>
                          <m:e>
                            <m:f>
                              <m:fPr>
                                <m:ctrlPr>
                                  <a:rPr lang="en-US" b="0" i="1" u="none" strike="noStrike" smtClean="0">
                                    <a:solidFill>
                                      <a:schemeClr val="tx2"/>
                                    </a:solidFill>
                                    <a:effectLst/>
                                    <a:latin typeface="Cambria Math" panose="02040503050406030204" pitchFamily="18" charset="0"/>
                                    <a:ea typeface="Cambria Math" panose="02040503050406030204" pitchFamily="18" charset="0"/>
                                  </a:rPr>
                                </m:ctrlPr>
                              </m:fPr>
                              <m:num>
                                <m:r>
                                  <a:rPr lang="en-US" b="0" i="1" u="none" strike="noStrike" smtClean="0">
                                    <a:solidFill>
                                      <a:schemeClr val="tx2"/>
                                    </a:solidFill>
                                    <a:effectLst/>
                                    <a:latin typeface="Cambria Math" panose="02040503050406030204" pitchFamily="18" charset="0"/>
                                    <a:ea typeface="Cambria Math" panose="02040503050406030204" pitchFamily="18" charset="0"/>
                                  </a:rPr>
                                  <m:t>𝑘</m:t>
                                </m:r>
                              </m:num>
                              <m:den>
                                <m:r>
                                  <a:rPr lang="en-US" b="0" i="1" u="none" strike="noStrike" smtClean="0">
                                    <a:solidFill>
                                      <a:schemeClr val="tx2"/>
                                    </a:solidFill>
                                    <a:effectLst/>
                                    <a:latin typeface="Cambria Math" panose="02040503050406030204" pitchFamily="18" charset="0"/>
                                    <a:ea typeface="Cambria Math" panose="02040503050406030204" pitchFamily="18" charset="0"/>
                                  </a:rPr>
                                  <m:t>𝑚</m:t>
                                </m:r>
                              </m:den>
                            </m:f>
                          </m:e>
                        </m:rad>
                      </m:e>
                    </m:d>
                  </m:oMath>
                </a14:m>
                <a:endParaRPr lang="en-US" b="0" i="0" u="none" strike="noStrike" dirty="0">
                  <a:solidFill>
                    <a:schemeClr val="tx2"/>
                  </a:solidFill>
                  <a:effectLst/>
                </a:endParaRPr>
              </a:p>
              <a:p>
                <a:pPr>
                  <a:buFont typeface="Arial" panose="020B0604020202020204" pitchFamily="34" charset="0"/>
                  <a:buChar char="•"/>
                </a:pPr>
                <a:r>
                  <a:rPr lang="en-US" b="0" i="0" u="none" strike="noStrike" dirty="0">
                    <a:solidFill>
                      <a:schemeClr val="tx2"/>
                    </a:solidFill>
                    <a:effectLst/>
                  </a:rPr>
                  <a:t>General solution: </a:t>
                </a:r>
                <a:endParaRPr lang="en-US" b="0" i="1" u="none" strike="noStrike" dirty="0">
                  <a:solidFill>
                    <a:schemeClr val="tx2"/>
                  </a:solidFill>
                  <a:effectLst/>
                  <a:latin typeface="Cambria Math" panose="02040503050406030204" pitchFamily="18" charset="0"/>
                </a:endParaRPr>
              </a:p>
              <a:p>
                <a:pPr marL="457200" lvl="1" indent="0">
                  <a:buNone/>
                </a:pPr>
                <a14:m>
                  <m:oMathPara xmlns:m="http://schemas.openxmlformats.org/officeDocument/2006/math">
                    <m:oMathParaPr>
                      <m:jc m:val="center"/>
                    </m:oMathParaPr>
                    <m:oMath xmlns:m="http://schemas.openxmlformats.org/officeDocument/2006/math">
                      <m:r>
                        <a:rPr lang="en-US" b="0" i="1" u="none" strike="noStrike" smtClean="0">
                          <a:solidFill>
                            <a:schemeClr val="tx2"/>
                          </a:solidFill>
                          <a:effectLst/>
                          <a:latin typeface="Cambria Math" panose="02040503050406030204" pitchFamily="18" charset="0"/>
                        </a:rPr>
                        <m:t>𝑥</m:t>
                      </m:r>
                      <m:d>
                        <m:dPr>
                          <m:ctrlPr>
                            <a:rPr lang="en-US" b="0" i="1" u="none" strike="noStrike" smtClean="0">
                              <a:solidFill>
                                <a:schemeClr val="tx2"/>
                              </a:solidFill>
                              <a:effectLst/>
                              <a:latin typeface="Cambria Math" panose="02040503050406030204" pitchFamily="18" charset="0"/>
                            </a:rPr>
                          </m:ctrlPr>
                        </m:dPr>
                        <m:e>
                          <m:r>
                            <a:rPr lang="en-US" b="0" i="1" u="none" strike="noStrike" smtClean="0">
                              <a:solidFill>
                                <a:schemeClr val="tx2"/>
                              </a:solidFill>
                              <a:effectLst/>
                              <a:latin typeface="Cambria Math" panose="02040503050406030204" pitchFamily="18" charset="0"/>
                            </a:rPr>
                            <m:t>𝑡</m:t>
                          </m:r>
                        </m:e>
                      </m:d>
                      <m:r>
                        <a:rPr lang="en-US" b="0" i="1" u="none" strike="noStrike" smtClean="0">
                          <a:solidFill>
                            <a:schemeClr val="tx2"/>
                          </a:solidFill>
                          <a:effectLst/>
                          <a:latin typeface="Cambria Math" panose="02040503050406030204" pitchFamily="18" charset="0"/>
                        </a:rPr>
                        <m:t>=</m:t>
                      </m:r>
                      <m:r>
                        <a:rPr lang="en-US" b="0" i="1" u="none" strike="noStrike" smtClean="0">
                          <a:solidFill>
                            <a:schemeClr val="tx2"/>
                          </a:solidFill>
                          <a:effectLst/>
                          <a:latin typeface="Cambria Math" panose="02040503050406030204" pitchFamily="18" charset="0"/>
                        </a:rPr>
                        <m:t>𝐴𝑐𝑜𝑠</m:t>
                      </m:r>
                      <m:d>
                        <m:dPr>
                          <m:ctrlPr>
                            <a:rPr lang="en-US" b="0" i="1" u="none" strike="noStrike" smtClean="0">
                              <a:solidFill>
                                <a:schemeClr val="tx2"/>
                              </a:solidFill>
                              <a:effectLst/>
                              <a:latin typeface="Cambria Math" panose="02040503050406030204" pitchFamily="18" charset="0"/>
                            </a:rPr>
                          </m:ctrlPr>
                        </m:dPr>
                        <m:e>
                          <m:r>
                            <a:rPr lang="en-US" b="0" i="1" u="none" strike="noStrike" smtClean="0">
                              <a:solidFill>
                                <a:schemeClr val="tx2"/>
                              </a:solidFill>
                              <a:effectLst/>
                              <a:latin typeface="Cambria Math" panose="02040503050406030204" pitchFamily="18" charset="0"/>
                              <a:ea typeface="Cambria Math" panose="02040503050406030204" pitchFamily="18" charset="0"/>
                            </a:rPr>
                            <m:t>𝜔</m:t>
                          </m:r>
                          <m:r>
                            <a:rPr lang="en-US" b="0" i="1" u="none" strike="noStrike" smtClean="0">
                              <a:solidFill>
                                <a:schemeClr val="tx2"/>
                              </a:solidFill>
                              <a:effectLst/>
                              <a:latin typeface="Cambria Math" panose="02040503050406030204" pitchFamily="18" charset="0"/>
                              <a:ea typeface="Cambria Math" panose="02040503050406030204" pitchFamily="18" charset="0"/>
                            </a:rPr>
                            <m:t>𝑡</m:t>
                          </m:r>
                          <m:r>
                            <a:rPr lang="en-US" b="0" i="1" u="none" strike="noStrike" smtClean="0">
                              <a:solidFill>
                                <a:schemeClr val="tx2"/>
                              </a:solidFill>
                              <a:effectLst/>
                              <a:latin typeface="Cambria Math" panose="02040503050406030204" pitchFamily="18" charset="0"/>
                              <a:ea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𝜙</m:t>
                          </m:r>
                        </m:e>
                      </m:d>
                    </m:oMath>
                  </m:oMathPara>
                </a14:m>
                <a:endParaRPr lang="en-US" b="0" i="1" u="none" strike="noStrike" dirty="0">
                  <a:solidFill>
                    <a:schemeClr val="tx2"/>
                  </a:solidFill>
                  <a:effectLst/>
                  <a:latin typeface="Cambria Math" panose="02040503050406030204" pitchFamily="18" charset="0"/>
                </a:endParaRPr>
              </a:p>
              <a:p>
                <a:pPr marL="457200" lvl="1" indent="0" algn="ctr">
                  <a:buNone/>
                </a:pPr>
                <a14:m>
                  <m:oMath xmlns:m="http://schemas.openxmlformats.org/officeDocument/2006/math">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rPr>
                          <m:t>𝑥</m:t>
                        </m:r>
                      </m:e>
                    </m:acc>
                    <m:d>
                      <m:dPr>
                        <m:ctrlPr>
                          <a:rPr lang="en-US" b="0" i="1" u="none" strike="noStrike" smtClean="0">
                            <a:solidFill>
                              <a:schemeClr val="tx2"/>
                            </a:solidFill>
                            <a:effectLst/>
                            <a:latin typeface="Cambria Math" panose="02040503050406030204" pitchFamily="18" charset="0"/>
                          </a:rPr>
                        </m:ctrlPr>
                      </m:dPr>
                      <m:e>
                        <m:r>
                          <a:rPr lang="en-US" b="0" i="1" u="none" strike="noStrike" smtClean="0">
                            <a:solidFill>
                              <a:schemeClr val="tx2"/>
                            </a:solidFill>
                            <a:effectLst/>
                            <a:latin typeface="Cambria Math" panose="02040503050406030204" pitchFamily="18" charset="0"/>
                          </a:rPr>
                          <m:t>𝑡</m:t>
                        </m:r>
                      </m:e>
                    </m:d>
                    <m:r>
                      <a:rPr lang="en-US" b="0" i="1" u="none" strike="noStrike" smtClean="0">
                        <a:solidFill>
                          <a:schemeClr val="tx2"/>
                        </a:solidFill>
                        <a:effectLst/>
                        <a:latin typeface="Cambria Math" panose="02040503050406030204" pitchFamily="18" charset="0"/>
                      </a:rPr>
                      <m:t>=−</m:t>
                    </m:r>
                    <m:r>
                      <a:rPr lang="en-US" b="0" i="1" u="none" strike="noStrike" smtClean="0">
                        <a:solidFill>
                          <a:schemeClr val="tx2"/>
                        </a:solidFill>
                        <a:effectLst/>
                        <a:latin typeface="Cambria Math" panose="02040503050406030204" pitchFamily="18" charset="0"/>
                      </a:rPr>
                      <m:t>𝐴</m:t>
                    </m:r>
                    <m:r>
                      <a:rPr lang="en-US" b="0" i="1" u="none" strike="noStrike" smtClean="0">
                        <a:solidFill>
                          <a:schemeClr val="tx2"/>
                        </a:solidFill>
                        <a:effectLst/>
                        <a:latin typeface="Cambria Math" panose="02040503050406030204" pitchFamily="18" charset="0"/>
                        <a:ea typeface="Cambria Math" panose="02040503050406030204" pitchFamily="18" charset="0"/>
                      </a:rPr>
                      <m:t>𝜔</m:t>
                    </m:r>
                    <m:r>
                      <a:rPr lang="en-US" b="0" i="1" u="none" strike="noStrike" smtClean="0">
                        <a:solidFill>
                          <a:schemeClr val="tx2"/>
                        </a:solidFill>
                        <a:effectLst/>
                        <a:latin typeface="Cambria Math" panose="02040503050406030204" pitchFamily="18" charset="0"/>
                        <a:ea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𝑠𝑖𝑛</m:t>
                    </m:r>
                  </m:oMath>
                </a14:m>
                <a:r>
                  <a:rPr lang="en-US" dirty="0">
                    <a:solidFill>
                      <a:schemeClr val="tx2"/>
                    </a:solidFill>
                  </a:rPr>
                  <a:t> </a:t>
                </a:r>
                <a14:m>
                  <m:oMath xmlns:m="http://schemas.openxmlformats.org/officeDocument/2006/math">
                    <m:d>
                      <m:dPr>
                        <m:ctrlPr>
                          <a:rPr lang="en-US" i="1">
                            <a:solidFill>
                              <a:schemeClr val="tx2"/>
                            </a:solidFill>
                            <a:latin typeface="Cambria Math" panose="02040503050406030204" pitchFamily="18" charset="0"/>
                          </a:rPr>
                        </m:ctrlPr>
                      </m:dPr>
                      <m:e>
                        <m:r>
                          <a:rPr lang="en-US" i="1">
                            <a:solidFill>
                              <a:schemeClr val="tx2"/>
                            </a:solidFill>
                            <a:latin typeface="Cambria Math" panose="02040503050406030204" pitchFamily="18" charset="0"/>
                            <a:ea typeface="Cambria Math" panose="02040503050406030204" pitchFamily="18" charset="0"/>
                          </a:rPr>
                          <m:t>𝜔</m:t>
                        </m:r>
                        <m:r>
                          <a:rPr lang="en-US" i="1">
                            <a:solidFill>
                              <a:schemeClr val="tx2"/>
                            </a:solidFill>
                            <a:latin typeface="Cambria Math" panose="02040503050406030204" pitchFamily="18" charset="0"/>
                            <a:ea typeface="Cambria Math" panose="02040503050406030204" pitchFamily="18" charset="0"/>
                          </a:rPr>
                          <m:t>𝑡</m:t>
                        </m:r>
                        <m:r>
                          <a:rPr lang="en-US" i="1">
                            <a:solidFill>
                              <a:schemeClr val="tx2"/>
                            </a:solidFill>
                            <a:latin typeface="Cambria Math" panose="02040503050406030204" pitchFamily="18" charset="0"/>
                            <a:ea typeface="Cambria Math" panose="02040503050406030204" pitchFamily="18" charset="0"/>
                          </a:rPr>
                          <m:t>+</m:t>
                        </m:r>
                        <m:r>
                          <a:rPr lang="en-US" i="1">
                            <a:solidFill>
                              <a:schemeClr val="tx2"/>
                            </a:solidFill>
                            <a:latin typeface="Cambria Math" panose="02040503050406030204" pitchFamily="18" charset="0"/>
                            <a:ea typeface="Cambria Math" panose="02040503050406030204" pitchFamily="18" charset="0"/>
                          </a:rPr>
                          <m:t>𝜙</m:t>
                        </m:r>
                      </m:e>
                    </m:d>
                  </m:oMath>
                </a14:m>
                <a:endParaRPr lang="en-US" b="0" i="0" u="none" strike="noStrike" dirty="0">
                  <a:solidFill>
                    <a:schemeClr val="tx2"/>
                  </a:solidFill>
                  <a:effectLst/>
                </a:endParaRPr>
              </a:p>
              <a:p>
                <a:pPr algn="l">
                  <a:buFont typeface="Arial" panose="020B0604020202020204" pitchFamily="34" charset="0"/>
                  <a:buChar char="•"/>
                </a:pPr>
                <a:r>
                  <a:rPr lang="en-US" b="0" i="0" u="none" strike="noStrike" dirty="0">
                    <a:solidFill>
                      <a:schemeClr val="tx2"/>
                    </a:solidFill>
                    <a:effectLst/>
                  </a:rPr>
                  <a:t>Energy: </a:t>
                </a:r>
                <a14:m>
                  <m:oMath xmlns:m="http://schemas.openxmlformats.org/officeDocument/2006/math">
                    <m:r>
                      <a:rPr lang="en-US" b="0" i="1" u="none" strike="noStrike" smtClean="0">
                        <a:solidFill>
                          <a:schemeClr val="tx2"/>
                        </a:solidFill>
                        <a:effectLst/>
                        <a:latin typeface="Cambria Math" panose="02040503050406030204" pitchFamily="18" charset="0"/>
                      </a:rPr>
                      <m:t>𝐸</m:t>
                    </m:r>
                    <m:r>
                      <a:rPr lang="en-US" b="0" i="1" u="none" strike="noStrike" smtClean="0">
                        <a:solidFill>
                          <a:schemeClr val="tx2"/>
                        </a:solidFill>
                        <a:effectLst/>
                        <a:latin typeface="Cambria Math" panose="02040503050406030204" pitchFamily="18" charset="0"/>
                      </a:rPr>
                      <m:t>=</m:t>
                    </m:r>
                    <m:f>
                      <m:fPr>
                        <m:ctrlPr>
                          <a:rPr lang="en-US" b="0" i="1" u="none" strike="noStrike" smtClean="0">
                            <a:solidFill>
                              <a:schemeClr val="tx2"/>
                            </a:solidFill>
                            <a:effectLst/>
                            <a:latin typeface="Cambria Math" panose="02040503050406030204" pitchFamily="18" charset="0"/>
                          </a:rPr>
                        </m:ctrlPr>
                      </m:fPr>
                      <m:num>
                        <m:r>
                          <a:rPr lang="en-US" b="0" i="1" u="none" strike="noStrike" smtClean="0">
                            <a:solidFill>
                              <a:schemeClr val="tx2"/>
                            </a:solidFill>
                            <a:effectLst/>
                            <a:latin typeface="Cambria Math" panose="02040503050406030204" pitchFamily="18" charset="0"/>
                          </a:rPr>
                          <m:t>1</m:t>
                        </m:r>
                      </m:num>
                      <m:den>
                        <m:r>
                          <a:rPr lang="en-US" b="0" i="1" u="none" strike="noStrike" smtClean="0">
                            <a:solidFill>
                              <a:schemeClr val="tx2"/>
                            </a:solidFill>
                            <a:effectLst/>
                            <a:latin typeface="Cambria Math" panose="02040503050406030204" pitchFamily="18" charset="0"/>
                          </a:rPr>
                          <m:t>2</m:t>
                        </m:r>
                      </m:den>
                    </m:f>
                    <m:r>
                      <a:rPr lang="en-US" b="0" i="1" u="none" strike="noStrike" smtClean="0">
                        <a:solidFill>
                          <a:schemeClr val="tx2"/>
                        </a:solidFill>
                        <a:effectLst/>
                        <a:latin typeface="Cambria Math" panose="02040503050406030204" pitchFamily="18" charset="0"/>
                      </a:rPr>
                      <m:t>𝑚</m:t>
                    </m:r>
                    <m:sSup>
                      <m:sSupPr>
                        <m:ctrlPr>
                          <a:rPr lang="en-US" b="0" i="1" u="none" strike="noStrike" smtClean="0">
                            <a:solidFill>
                              <a:schemeClr val="tx2"/>
                            </a:solidFill>
                            <a:effectLst/>
                            <a:latin typeface="Cambria Math" panose="02040503050406030204" pitchFamily="18" charset="0"/>
                          </a:rPr>
                        </m:ctrlPr>
                      </m:sSupPr>
                      <m:e>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rPr>
                              <m:t>𝑥</m:t>
                            </m:r>
                          </m:e>
                        </m:acc>
                      </m:e>
                      <m:sup>
                        <m:r>
                          <a:rPr lang="en-US" b="0" i="1" u="none" strike="noStrike" smtClean="0">
                            <a:solidFill>
                              <a:schemeClr val="tx2"/>
                            </a:solidFill>
                            <a:effectLst/>
                            <a:latin typeface="Cambria Math" panose="02040503050406030204" pitchFamily="18" charset="0"/>
                          </a:rPr>
                          <m:t>2</m:t>
                        </m:r>
                      </m:sup>
                    </m:sSup>
                    <m:r>
                      <a:rPr lang="en-US" b="0" i="1" u="none" strike="noStrike" smtClean="0">
                        <a:solidFill>
                          <a:schemeClr val="tx2"/>
                        </a:solidFill>
                        <a:effectLst/>
                        <a:latin typeface="Cambria Math" panose="02040503050406030204" pitchFamily="18" charset="0"/>
                      </a:rPr>
                      <m:t>+</m:t>
                    </m:r>
                    <m:f>
                      <m:fPr>
                        <m:ctrlPr>
                          <a:rPr lang="en-US" b="0" i="1" u="none" strike="noStrike" smtClean="0">
                            <a:solidFill>
                              <a:schemeClr val="tx2"/>
                            </a:solidFill>
                            <a:effectLst/>
                            <a:latin typeface="Cambria Math" panose="02040503050406030204" pitchFamily="18" charset="0"/>
                          </a:rPr>
                        </m:ctrlPr>
                      </m:fPr>
                      <m:num>
                        <m:r>
                          <a:rPr lang="en-US" b="0" i="1" u="none" strike="noStrike" smtClean="0">
                            <a:solidFill>
                              <a:schemeClr val="tx2"/>
                            </a:solidFill>
                            <a:effectLst/>
                            <a:latin typeface="Cambria Math" panose="02040503050406030204" pitchFamily="18" charset="0"/>
                          </a:rPr>
                          <m:t>1</m:t>
                        </m:r>
                      </m:num>
                      <m:den>
                        <m:r>
                          <a:rPr lang="en-US" b="0" i="1" u="none" strike="noStrike" smtClean="0">
                            <a:solidFill>
                              <a:schemeClr val="tx2"/>
                            </a:solidFill>
                            <a:effectLst/>
                            <a:latin typeface="Cambria Math" panose="02040503050406030204" pitchFamily="18" charset="0"/>
                          </a:rPr>
                          <m:t>2</m:t>
                        </m:r>
                      </m:den>
                    </m:f>
                    <m:r>
                      <a:rPr lang="en-US" b="0" i="1" u="none" strike="noStrike" smtClean="0">
                        <a:solidFill>
                          <a:schemeClr val="tx2"/>
                        </a:solidFill>
                        <a:effectLst/>
                        <a:latin typeface="Cambria Math" panose="02040503050406030204" pitchFamily="18" charset="0"/>
                      </a:rPr>
                      <m:t>𝑘</m:t>
                    </m:r>
                    <m:sSup>
                      <m:sSupPr>
                        <m:ctrlPr>
                          <a:rPr lang="en-US" b="0" i="1" u="none" strike="noStrike" smtClean="0">
                            <a:solidFill>
                              <a:schemeClr val="tx2"/>
                            </a:solidFill>
                            <a:effectLst/>
                            <a:latin typeface="Cambria Math" panose="02040503050406030204" pitchFamily="18" charset="0"/>
                          </a:rPr>
                        </m:ctrlPr>
                      </m:sSupPr>
                      <m:e>
                        <m:r>
                          <a:rPr lang="en-US" b="0" i="1" u="none" strike="noStrike" smtClean="0">
                            <a:solidFill>
                              <a:schemeClr val="tx2"/>
                            </a:solidFill>
                            <a:effectLst/>
                            <a:latin typeface="Cambria Math" panose="02040503050406030204" pitchFamily="18" charset="0"/>
                          </a:rPr>
                          <m:t>𝑥</m:t>
                        </m:r>
                      </m:e>
                      <m:sup>
                        <m:r>
                          <a:rPr lang="en-US" b="0" i="1" u="none" strike="noStrike" smtClean="0">
                            <a:solidFill>
                              <a:schemeClr val="tx2"/>
                            </a:solidFill>
                            <a:effectLst/>
                            <a:latin typeface="Cambria Math" panose="02040503050406030204" pitchFamily="18" charset="0"/>
                          </a:rPr>
                          <m:t>2</m:t>
                        </m:r>
                      </m:sup>
                    </m:sSup>
                    <m:r>
                      <a:rPr lang="en-US" b="0" i="1" u="none" strike="noStrike" smtClean="0">
                        <a:solidFill>
                          <a:schemeClr val="tx2"/>
                        </a:solidFill>
                        <a:effectLst/>
                        <a:latin typeface="Cambria Math" panose="02040503050406030204" pitchFamily="18" charset="0"/>
                        <a:ea typeface="Cambria Math" panose="02040503050406030204" pitchFamily="18" charset="0"/>
                      </a:rPr>
                      <m:t>→</m:t>
                    </m:r>
                  </m:oMath>
                </a14:m>
                <a:r>
                  <a:rPr lang="en-US" b="0" i="0" u="none" strike="noStrike" dirty="0">
                    <a:solidFill>
                      <a:schemeClr val="tx2"/>
                    </a:solidFill>
                    <a:effectLst/>
                  </a:rPr>
                  <a:t> conserved quantity</a:t>
                </a:r>
              </a:p>
              <a:p>
                <a:pPr algn="l">
                  <a:buFont typeface="Arial" panose="020B0604020202020204" pitchFamily="34" charset="0"/>
                  <a:buChar char="•"/>
                </a:pPr>
                <a:r>
                  <a:rPr lang="en-US" b="0" i="0" u="none" strike="noStrike" dirty="0">
                    <a:solidFill>
                      <a:schemeClr val="tx2"/>
                    </a:solidFill>
                    <a:effectLst/>
                  </a:rPr>
                  <a:t>Phase space trajectory is an </a:t>
                </a:r>
                <a:r>
                  <a:rPr lang="en-US" b="1" i="0" u="none" strike="noStrike" dirty="0">
                    <a:solidFill>
                      <a:schemeClr val="tx2"/>
                    </a:solidFill>
                    <a:effectLst/>
                  </a:rPr>
                  <a:t>ellipse</a:t>
                </a:r>
                <a:r>
                  <a:rPr lang="en-US" b="0" i="0" u="none" strike="noStrike" dirty="0">
                    <a:solidFill>
                      <a:schemeClr val="tx2"/>
                    </a:solidFill>
                    <a:effectLst/>
                  </a:rPr>
                  <a:t> in </a:t>
                </a:r>
                <a14:m>
                  <m:oMath xmlns:m="http://schemas.openxmlformats.org/officeDocument/2006/math">
                    <m:d>
                      <m:dPr>
                        <m:ctrlPr>
                          <a:rPr lang="en-US" b="0" i="1" u="none" strike="noStrike" smtClean="0">
                            <a:solidFill>
                              <a:schemeClr val="tx2"/>
                            </a:solidFill>
                            <a:effectLst/>
                            <a:latin typeface="Cambria Math" panose="02040503050406030204" pitchFamily="18" charset="0"/>
                          </a:rPr>
                        </m:ctrlPr>
                      </m:dPr>
                      <m:e>
                        <m:r>
                          <a:rPr lang="en-US" b="0" i="1" u="none" strike="noStrike" smtClean="0">
                            <a:solidFill>
                              <a:schemeClr val="tx2"/>
                            </a:solidFill>
                            <a:effectLst/>
                            <a:latin typeface="Cambria Math" panose="02040503050406030204" pitchFamily="18" charset="0"/>
                          </a:rPr>
                          <m:t>𝑥</m:t>
                        </m:r>
                        <m:r>
                          <a:rPr lang="en-US" b="0" i="1" u="none" strike="noStrike" smtClean="0">
                            <a:solidFill>
                              <a:schemeClr val="tx2"/>
                            </a:solidFill>
                            <a:effectLst/>
                            <a:latin typeface="Cambria Math" panose="02040503050406030204" pitchFamily="18" charset="0"/>
                          </a:rPr>
                          <m:t>,</m:t>
                        </m:r>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rPr>
                              <m:t>𝑥</m:t>
                            </m:r>
                          </m:e>
                        </m:acc>
                      </m:e>
                    </m:d>
                  </m:oMath>
                </a14:m>
                <a:r>
                  <a:rPr lang="en-US" b="0" i="0" u="none" strike="noStrike" dirty="0">
                    <a:solidFill>
                      <a:schemeClr val="tx2"/>
                    </a:solidFill>
                    <a:effectLst/>
                  </a:rPr>
                  <a:t>: </a:t>
                </a:r>
                <a14:m>
                  <m:oMath xmlns:m="http://schemas.openxmlformats.org/officeDocument/2006/math">
                    <m:f>
                      <m:fPr>
                        <m:ctrlPr>
                          <a:rPr lang="en-US" b="0" i="1" u="none" strike="noStrike" smtClean="0">
                            <a:solidFill>
                              <a:schemeClr val="tx2"/>
                            </a:solidFill>
                            <a:effectLst/>
                            <a:latin typeface="Cambria Math" panose="02040503050406030204" pitchFamily="18" charset="0"/>
                          </a:rPr>
                        </m:ctrlPr>
                      </m:fPr>
                      <m:num>
                        <m:r>
                          <a:rPr lang="en-US" b="0" i="1" u="none" strike="noStrike" smtClean="0">
                            <a:solidFill>
                              <a:schemeClr val="tx2"/>
                            </a:solidFill>
                            <a:effectLst/>
                            <a:latin typeface="Cambria Math" panose="02040503050406030204" pitchFamily="18" charset="0"/>
                          </a:rPr>
                          <m:t>𝑘</m:t>
                        </m:r>
                        <m:sSup>
                          <m:sSupPr>
                            <m:ctrlPr>
                              <a:rPr lang="en-US" b="0" i="1" u="none" strike="noStrike" smtClean="0">
                                <a:solidFill>
                                  <a:schemeClr val="tx2"/>
                                </a:solidFill>
                                <a:effectLst/>
                                <a:latin typeface="Cambria Math" panose="02040503050406030204" pitchFamily="18" charset="0"/>
                              </a:rPr>
                            </m:ctrlPr>
                          </m:sSupPr>
                          <m:e>
                            <m:r>
                              <a:rPr lang="en-US" b="0" i="1" u="none" strike="noStrike" smtClean="0">
                                <a:solidFill>
                                  <a:schemeClr val="tx2"/>
                                </a:solidFill>
                                <a:effectLst/>
                                <a:latin typeface="Cambria Math" panose="02040503050406030204" pitchFamily="18" charset="0"/>
                              </a:rPr>
                              <m:t>𝑥</m:t>
                            </m:r>
                          </m:e>
                          <m:sup>
                            <m:r>
                              <a:rPr lang="en-US" b="0" i="1" u="none" strike="noStrike" smtClean="0">
                                <a:solidFill>
                                  <a:schemeClr val="tx2"/>
                                </a:solidFill>
                                <a:effectLst/>
                                <a:latin typeface="Cambria Math" panose="02040503050406030204" pitchFamily="18" charset="0"/>
                              </a:rPr>
                              <m:t>2</m:t>
                            </m:r>
                          </m:sup>
                        </m:sSup>
                      </m:num>
                      <m:den>
                        <m:r>
                          <a:rPr lang="en-US" b="0" i="1" u="none" strike="noStrike" smtClean="0">
                            <a:solidFill>
                              <a:schemeClr val="tx2"/>
                            </a:solidFill>
                            <a:effectLst/>
                            <a:latin typeface="Cambria Math" panose="02040503050406030204" pitchFamily="18" charset="0"/>
                          </a:rPr>
                          <m:t>2</m:t>
                        </m:r>
                        <m:r>
                          <a:rPr lang="en-US" b="0" i="1" u="none" strike="noStrike" smtClean="0">
                            <a:solidFill>
                              <a:schemeClr val="tx2"/>
                            </a:solidFill>
                            <a:effectLst/>
                            <a:latin typeface="Cambria Math" panose="02040503050406030204" pitchFamily="18" charset="0"/>
                          </a:rPr>
                          <m:t>𝐸</m:t>
                        </m:r>
                      </m:den>
                    </m:f>
                    <m:r>
                      <a:rPr lang="en-US" b="0" i="1" u="none" strike="noStrike" smtClean="0">
                        <a:solidFill>
                          <a:schemeClr val="tx2"/>
                        </a:solidFill>
                        <a:effectLst/>
                        <a:latin typeface="Cambria Math" panose="02040503050406030204" pitchFamily="18" charset="0"/>
                      </a:rPr>
                      <m:t>+</m:t>
                    </m:r>
                    <m:f>
                      <m:fPr>
                        <m:ctrlPr>
                          <a:rPr lang="en-US" b="0" i="1" u="none" strike="noStrike" smtClean="0">
                            <a:solidFill>
                              <a:schemeClr val="tx2"/>
                            </a:solidFill>
                            <a:effectLst/>
                            <a:latin typeface="Cambria Math" panose="02040503050406030204" pitchFamily="18" charset="0"/>
                          </a:rPr>
                        </m:ctrlPr>
                      </m:fPr>
                      <m:num>
                        <m:r>
                          <a:rPr lang="en-US" b="0" i="1" u="none" strike="noStrike" smtClean="0">
                            <a:solidFill>
                              <a:schemeClr val="tx2"/>
                            </a:solidFill>
                            <a:effectLst/>
                            <a:latin typeface="Cambria Math" panose="02040503050406030204" pitchFamily="18" charset="0"/>
                          </a:rPr>
                          <m:t>𝑚</m:t>
                        </m:r>
                        <m:sSup>
                          <m:sSupPr>
                            <m:ctrlPr>
                              <a:rPr lang="en-US" b="0" i="1" u="none" strike="noStrike" smtClean="0">
                                <a:solidFill>
                                  <a:schemeClr val="tx2"/>
                                </a:solidFill>
                                <a:effectLst/>
                                <a:latin typeface="Cambria Math" panose="02040503050406030204" pitchFamily="18" charset="0"/>
                              </a:rPr>
                            </m:ctrlPr>
                          </m:sSupPr>
                          <m:e>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rPr>
                                  <m:t>𝑥</m:t>
                                </m:r>
                              </m:e>
                            </m:acc>
                          </m:e>
                          <m:sup>
                            <m:r>
                              <a:rPr lang="en-US" b="0" i="1" u="none" strike="noStrike" smtClean="0">
                                <a:solidFill>
                                  <a:schemeClr val="tx2"/>
                                </a:solidFill>
                                <a:effectLst/>
                                <a:latin typeface="Cambria Math" panose="02040503050406030204" pitchFamily="18" charset="0"/>
                              </a:rPr>
                              <m:t>2</m:t>
                            </m:r>
                          </m:sup>
                        </m:sSup>
                      </m:num>
                      <m:den>
                        <m:r>
                          <a:rPr lang="en-US" b="0" i="1" u="none" strike="noStrike" smtClean="0">
                            <a:solidFill>
                              <a:schemeClr val="tx2"/>
                            </a:solidFill>
                            <a:effectLst/>
                            <a:latin typeface="Cambria Math" panose="02040503050406030204" pitchFamily="18" charset="0"/>
                          </a:rPr>
                          <m:t>2</m:t>
                        </m:r>
                        <m:r>
                          <a:rPr lang="en-US" b="0" i="1" u="none" strike="noStrike" smtClean="0">
                            <a:solidFill>
                              <a:schemeClr val="tx2"/>
                            </a:solidFill>
                            <a:effectLst/>
                            <a:latin typeface="Cambria Math" panose="02040503050406030204" pitchFamily="18" charset="0"/>
                          </a:rPr>
                          <m:t>𝐸</m:t>
                        </m:r>
                      </m:den>
                    </m:f>
                    <m:r>
                      <a:rPr lang="en-US" b="0" i="1" u="none" strike="noStrike" smtClean="0">
                        <a:solidFill>
                          <a:schemeClr val="tx2"/>
                        </a:solidFill>
                        <a:effectLst/>
                        <a:latin typeface="Cambria Math" panose="02040503050406030204" pitchFamily="18" charset="0"/>
                      </a:rPr>
                      <m:t>=1</m:t>
                    </m:r>
                  </m:oMath>
                </a14:m>
                <a:endParaRPr lang="en-US" b="0" i="0" u="none" strike="noStrike" dirty="0">
                  <a:solidFill>
                    <a:schemeClr val="tx2"/>
                  </a:solidFill>
                  <a:effectLst/>
                </a:endParaRPr>
              </a:p>
              <a:p>
                <a:pPr marL="0" indent="0">
                  <a:buNone/>
                </a:pPr>
                <a:endParaRPr lang="en-US" dirty="0">
                  <a:solidFill>
                    <a:schemeClr val="tx2"/>
                  </a:solidFill>
                </a:endParaRPr>
              </a:p>
            </p:txBody>
          </p:sp>
        </mc:Choice>
        <mc:Fallback xmlns="">
          <p:sp>
            <p:nvSpPr>
              <p:cNvPr id="2" name="Content Placeholder 1">
                <a:extLst>
                  <a:ext uri="{FF2B5EF4-FFF2-40B4-BE49-F238E27FC236}">
                    <a16:creationId xmlns:a16="http://schemas.microsoft.com/office/drawing/2014/main" id="{665BDCEB-46BE-EF14-7CEF-049F79366D21}"/>
                  </a:ext>
                </a:extLst>
              </p:cNvPr>
              <p:cNvSpPr>
                <a:spLocks noGrp="1" noRot="1" noChangeAspect="1" noMove="1" noResize="1" noEditPoints="1" noAdjustHandles="1" noChangeArrowheads="1" noChangeShapeType="1" noTextEdit="1"/>
              </p:cNvSpPr>
              <p:nvPr>
                <p:ph idx="1"/>
              </p:nvPr>
            </p:nvSpPr>
            <p:spPr>
              <a:blipFill>
                <a:blip r:embed="rId2"/>
                <a:stretch>
                  <a:fillRect l="-2196" t="-1754"/>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F59AE166-FF8B-1620-C386-54CF0CBE3B7D}"/>
              </a:ext>
            </a:extLst>
          </p:cNvPr>
          <p:cNvSpPr>
            <a:spLocks noGrp="1"/>
          </p:cNvSpPr>
          <p:nvPr>
            <p:ph type="title"/>
          </p:nvPr>
        </p:nvSpPr>
        <p:spPr/>
        <p:txBody>
          <a:bodyPr/>
          <a:lstStyle/>
          <a:p>
            <a:r>
              <a:rPr lang="en-US" b="1" i="0" u="none" strike="noStrike" dirty="0">
                <a:solidFill>
                  <a:schemeClr val="tx2"/>
                </a:solidFill>
                <a:effectLst/>
              </a:rPr>
              <a:t>Harmonic Oscillation Refresher</a:t>
            </a:r>
            <a:endParaRPr lang="en-US" dirty="0">
              <a:solidFill>
                <a:schemeClr val="tx2"/>
              </a:solidFill>
            </a:endParaRPr>
          </a:p>
        </p:txBody>
      </p:sp>
      <p:sp>
        <p:nvSpPr>
          <p:cNvPr id="4" name="Date Placeholder 3">
            <a:extLst>
              <a:ext uri="{FF2B5EF4-FFF2-40B4-BE49-F238E27FC236}">
                <a16:creationId xmlns:a16="http://schemas.microsoft.com/office/drawing/2014/main" id="{A12B12FC-831D-0FE3-273B-6FAFFF629573}"/>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C4D16ABD-3F90-6246-87D4-C38A728B2A68}"/>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D3A90DB6-2C7F-9FBF-F4C1-41BB252EE6B9}"/>
              </a:ext>
            </a:extLst>
          </p:cNvPr>
          <p:cNvSpPr>
            <a:spLocks noGrp="1"/>
          </p:cNvSpPr>
          <p:nvPr>
            <p:ph type="sldNum" sz="quarter" idx="4"/>
          </p:nvPr>
        </p:nvSpPr>
        <p:spPr/>
        <p:txBody>
          <a:bodyPr/>
          <a:lstStyle/>
          <a:p>
            <a:pPr>
              <a:defRPr/>
            </a:pPr>
            <a:fld id="{148C009B-CB69-E04A-B9B3-34B26D69E9CF}" type="slidenum">
              <a:rPr lang="en-US" smtClean="0"/>
              <a:pPr>
                <a:defRPr/>
              </a:pPr>
              <a:t>2</a:t>
            </a:fld>
            <a:endParaRPr lang="en-US" dirty="0"/>
          </a:p>
        </p:txBody>
      </p:sp>
      <p:cxnSp>
        <p:nvCxnSpPr>
          <p:cNvPr id="8" name="Straight Arrow Connector 7">
            <a:extLst>
              <a:ext uri="{FF2B5EF4-FFF2-40B4-BE49-F238E27FC236}">
                <a16:creationId xmlns:a16="http://schemas.microsoft.com/office/drawing/2014/main" id="{C244C2EF-2EEA-447C-D087-C84355DEC14B}"/>
              </a:ext>
            </a:extLst>
          </p:cNvPr>
          <p:cNvCxnSpPr/>
          <p:nvPr/>
        </p:nvCxnSpPr>
        <p:spPr>
          <a:xfrm>
            <a:off x="3269673" y="5652655"/>
            <a:ext cx="2124363" cy="0"/>
          </a:xfrm>
          <a:prstGeom prst="straightConnector1">
            <a:avLst/>
          </a:prstGeom>
          <a:ln w="635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12AEC854-35F7-630B-2140-00FD49D6E1A0}"/>
              </a:ext>
            </a:extLst>
          </p:cNvPr>
          <p:cNvCxnSpPr>
            <a:cxnSpLocks/>
          </p:cNvCxnSpPr>
          <p:nvPr/>
        </p:nvCxnSpPr>
        <p:spPr>
          <a:xfrm flipV="1">
            <a:off x="4262582" y="4959927"/>
            <a:ext cx="0" cy="1339273"/>
          </a:xfrm>
          <a:prstGeom prst="straightConnector1">
            <a:avLst/>
          </a:prstGeom>
          <a:ln w="635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Oval 11">
            <a:extLst>
              <a:ext uri="{FF2B5EF4-FFF2-40B4-BE49-F238E27FC236}">
                <a16:creationId xmlns:a16="http://schemas.microsoft.com/office/drawing/2014/main" id="{38024066-453A-D935-5B0A-832843E0E528}"/>
              </a:ext>
            </a:extLst>
          </p:cNvPr>
          <p:cNvSpPr/>
          <p:nvPr/>
        </p:nvSpPr>
        <p:spPr>
          <a:xfrm>
            <a:off x="3639127" y="5292436"/>
            <a:ext cx="1228437" cy="738477"/>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E52F66BE-B0C8-0BB3-959F-B9E3718E2B96}"/>
                  </a:ext>
                </a:extLst>
              </p:cNvPr>
              <p:cNvSpPr txBox="1"/>
              <p:nvPr/>
            </p:nvSpPr>
            <p:spPr>
              <a:xfrm>
                <a:off x="3911600" y="4871120"/>
                <a:ext cx="241733"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𝑥</m:t>
                          </m:r>
                        </m:e>
                      </m:acc>
                    </m:oMath>
                  </m:oMathPara>
                </a14:m>
                <a:endParaRPr lang="en-US" dirty="0"/>
              </a:p>
            </p:txBody>
          </p:sp>
        </mc:Choice>
        <mc:Fallback>
          <p:sp>
            <p:nvSpPr>
              <p:cNvPr id="13" name="TextBox 12">
                <a:extLst>
                  <a:ext uri="{FF2B5EF4-FFF2-40B4-BE49-F238E27FC236}">
                    <a16:creationId xmlns:a16="http://schemas.microsoft.com/office/drawing/2014/main" id="{E52F66BE-B0C8-0BB3-959F-B9E3718E2B96}"/>
                  </a:ext>
                </a:extLst>
              </p:cNvPr>
              <p:cNvSpPr txBox="1">
                <a:spLocks noRot="1" noChangeAspect="1" noMove="1" noResize="1" noEditPoints="1" noAdjustHandles="1" noChangeArrowheads="1" noChangeShapeType="1" noTextEdit="1"/>
              </p:cNvSpPr>
              <p:nvPr/>
            </p:nvSpPr>
            <p:spPr>
              <a:xfrm>
                <a:off x="3911600" y="4871120"/>
                <a:ext cx="241733" cy="369332"/>
              </a:xfrm>
              <a:prstGeom prst="rect">
                <a:avLst/>
              </a:prstGeom>
              <a:blipFill>
                <a:blip r:embed="rId3"/>
                <a:stretch>
                  <a:fillRect l="-21053" r="-1578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45E96D76-4EB2-9E0E-140C-DD327B5EFC78}"/>
                  </a:ext>
                </a:extLst>
              </p:cNvPr>
              <p:cNvSpPr txBox="1"/>
              <p:nvPr/>
            </p:nvSpPr>
            <p:spPr>
              <a:xfrm>
                <a:off x="5227781" y="5611059"/>
                <a:ext cx="241733"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oMath>
                  </m:oMathPara>
                </a14:m>
                <a:endParaRPr lang="en-US" dirty="0"/>
              </a:p>
            </p:txBody>
          </p:sp>
        </mc:Choice>
        <mc:Fallback>
          <p:sp>
            <p:nvSpPr>
              <p:cNvPr id="14" name="TextBox 13">
                <a:extLst>
                  <a:ext uri="{FF2B5EF4-FFF2-40B4-BE49-F238E27FC236}">
                    <a16:creationId xmlns:a16="http://schemas.microsoft.com/office/drawing/2014/main" id="{45E96D76-4EB2-9E0E-140C-DD327B5EFC78}"/>
                  </a:ext>
                </a:extLst>
              </p:cNvPr>
              <p:cNvSpPr txBox="1">
                <a:spLocks noRot="1" noChangeAspect="1" noMove="1" noResize="1" noEditPoints="1" noAdjustHandles="1" noChangeArrowheads="1" noChangeShapeType="1" noTextEdit="1"/>
              </p:cNvSpPr>
              <p:nvPr/>
            </p:nvSpPr>
            <p:spPr>
              <a:xfrm>
                <a:off x="5227781" y="5611059"/>
                <a:ext cx="241733" cy="369332"/>
              </a:xfrm>
              <a:prstGeom prst="rect">
                <a:avLst/>
              </a:prstGeom>
              <a:blipFill>
                <a:blip r:embed="rId4"/>
                <a:stretch>
                  <a:fillRect l="-15000" r="-10000"/>
                </a:stretch>
              </a:blipFill>
            </p:spPr>
            <p:txBody>
              <a:bodyPr/>
              <a:lstStyle/>
              <a:p>
                <a:r>
                  <a:rPr lang="en-US">
                    <a:noFill/>
                  </a:rPr>
                  <a:t> </a:t>
                </a:r>
              </a:p>
            </p:txBody>
          </p:sp>
        </mc:Fallback>
      </mc:AlternateContent>
    </p:spTree>
    <p:extLst>
      <p:ext uri="{BB962C8B-B14F-4D97-AF65-F5344CB8AC3E}">
        <p14:creationId xmlns:p14="http://schemas.microsoft.com/office/powerpoint/2010/main" val="15290423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B63CA2-A4FD-FB05-8943-CC73389A1D2D}"/>
              </a:ext>
            </a:extLst>
          </p:cNvPr>
          <p:cNvSpPr>
            <a:spLocks noGrp="1"/>
          </p:cNvSpPr>
          <p:nvPr>
            <p:ph type="title"/>
          </p:nvPr>
        </p:nvSpPr>
        <p:spPr/>
        <p:txBody>
          <a:bodyPr/>
          <a:lstStyle/>
          <a:p>
            <a:r>
              <a:rPr lang="en-US" dirty="0"/>
              <a:t>Beam dynamics and stability condition</a:t>
            </a:r>
          </a:p>
        </p:txBody>
      </p:sp>
      <p:sp>
        <p:nvSpPr>
          <p:cNvPr id="4" name="Date Placeholder 3">
            <a:extLst>
              <a:ext uri="{FF2B5EF4-FFF2-40B4-BE49-F238E27FC236}">
                <a16:creationId xmlns:a16="http://schemas.microsoft.com/office/drawing/2014/main" id="{9205DD17-0E55-5624-DC5B-AADE631D3BB9}"/>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71BB4602-8D8A-3EF4-1F60-002F4FB284CA}"/>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7FAD9F6F-8DCE-A2DD-B6DC-DED8A5F9FA8B}"/>
              </a:ext>
            </a:extLst>
          </p:cNvPr>
          <p:cNvSpPr>
            <a:spLocks noGrp="1"/>
          </p:cNvSpPr>
          <p:nvPr>
            <p:ph type="sldNum" sz="quarter" idx="4"/>
          </p:nvPr>
        </p:nvSpPr>
        <p:spPr/>
        <p:txBody>
          <a:bodyPr/>
          <a:lstStyle/>
          <a:p>
            <a:pPr>
              <a:defRPr/>
            </a:pPr>
            <a:fld id="{148C009B-CB69-E04A-B9B3-34B26D69E9CF}" type="slidenum">
              <a:rPr lang="en-US" smtClean="0"/>
              <a:pPr>
                <a:defRPr/>
              </a:pPr>
              <a:t>20</a:t>
            </a:fld>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95D3BA3B-B7A9-B2CA-248F-99811C69D87A}"/>
                  </a:ext>
                </a:extLst>
              </p:cNvPr>
              <p:cNvSpPr txBox="1"/>
              <p:nvPr/>
            </p:nvSpPr>
            <p:spPr>
              <a:xfrm>
                <a:off x="1208314" y="1365304"/>
                <a:ext cx="2251835" cy="615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𝑥</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𝑠</m:t>
                          </m:r>
                        </m:e>
                      </m:d>
                      <m:r>
                        <a:rPr lang="en-US" sz="2000" b="0" i="1" smtClean="0">
                          <a:latin typeface="Cambria Math" panose="02040503050406030204" pitchFamily="18" charset="0"/>
                        </a:rPr>
                        <m:t>=</m:t>
                      </m:r>
                      <m:r>
                        <a:rPr lang="en-US" sz="2000" b="0" i="1" smtClean="0">
                          <a:latin typeface="Cambria Math" panose="02040503050406030204" pitchFamily="18" charset="0"/>
                        </a:rPr>
                        <m:t>𝑎</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0</m:t>
                          </m:r>
                        </m:sub>
                      </m:sSub>
                      <m:r>
                        <a:rPr lang="en-US" sz="2000" b="0" i="1" smtClean="0">
                          <a:latin typeface="Cambria Math" panose="02040503050406030204" pitchFamily="18" charset="0"/>
                        </a:rPr>
                        <m:t>+</m:t>
                      </m:r>
                      <m:r>
                        <a:rPr lang="en-US" sz="2000" b="0" i="1" smtClean="0">
                          <a:latin typeface="Cambria Math" panose="02040503050406030204" pitchFamily="18" charset="0"/>
                        </a:rPr>
                        <m:t>𝑏</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𝑥</m:t>
                          </m:r>
                        </m:e>
                        <m:sub>
                          <m:r>
                            <a:rPr lang="en-US" sz="2000" b="0" i="1" smtClean="0">
                              <a:latin typeface="Cambria Math" panose="02040503050406030204" pitchFamily="18" charset="0"/>
                            </a:rPr>
                            <m:t>0</m:t>
                          </m:r>
                        </m:sub>
                        <m:sup>
                          <m:r>
                            <a:rPr lang="en-US" sz="2000" b="0" i="1" smtClean="0">
                              <a:latin typeface="Cambria Math" panose="02040503050406030204" pitchFamily="18" charset="0"/>
                            </a:rPr>
                            <m:t>′</m:t>
                          </m:r>
                        </m:sup>
                      </m:sSubSup>
                    </m:oMath>
                  </m:oMathPara>
                </a14:m>
                <a:endParaRPr lang="en-US" sz="2000" b="0" dirty="0"/>
              </a:p>
              <a:p>
                <a14:m>
                  <m:oMath xmlns:m="http://schemas.openxmlformats.org/officeDocument/2006/math">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𝑥</m:t>
                        </m:r>
                      </m:e>
                      <m:sup>
                        <m:r>
                          <a:rPr lang="en-US" sz="2000" b="0" i="1" smtClean="0">
                            <a:latin typeface="Cambria Math" panose="02040503050406030204" pitchFamily="18" charset="0"/>
                          </a:rPr>
                          <m:t>′</m:t>
                        </m:r>
                      </m:sup>
                    </m:sSup>
                    <m:d>
                      <m:dPr>
                        <m:ctrlPr>
                          <a:rPr lang="en-US" sz="2000" i="1">
                            <a:latin typeface="Cambria Math" panose="02040503050406030204" pitchFamily="18" charset="0"/>
                          </a:rPr>
                        </m:ctrlPr>
                      </m:dPr>
                      <m:e>
                        <m:r>
                          <a:rPr lang="en-US" sz="2000" i="1">
                            <a:latin typeface="Cambria Math" panose="02040503050406030204" pitchFamily="18" charset="0"/>
                          </a:rPr>
                          <m:t>𝑠</m:t>
                        </m:r>
                      </m:e>
                    </m:d>
                    <m:r>
                      <a:rPr lang="en-US" sz="2000" b="0" i="1" smtClean="0">
                        <a:latin typeface="Cambria Math" panose="02040503050406030204" pitchFamily="18" charset="0"/>
                      </a:rPr>
                      <m:t>=</m:t>
                    </m:r>
                    <m:r>
                      <a:rPr lang="en-US" sz="2000" b="0" i="1" smtClean="0">
                        <a:latin typeface="Cambria Math" panose="02040503050406030204" pitchFamily="18" charset="0"/>
                      </a:rPr>
                      <m:t>𝑐</m:t>
                    </m:r>
                  </m:oMath>
                </a14:m>
                <a:r>
                  <a:rPr lang="en-US" sz="2000" dirty="0"/>
                  <a:t>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𝑥</m:t>
                        </m:r>
                      </m:e>
                      <m:sub>
                        <m:r>
                          <a:rPr lang="en-US" sz="2000" i="1">
                            <a:latin typeface="Cambria Math" panose="02040503050406030204" pitchFamily="18" charset="0"/>
                          </a:rPr>
                          <m:t>0</m:t>
                        </m:r>
                      </m:sub>
                    </m:sSub>
                    <m:r>
                      <a:rPr lang="en-US" sz="2000" i="1">
                        <a:latin typeface="Cambria Math" panose="02040503050406030204" pitchFamily="18" charset="0"/>
                      </a:rPr>
                      <m:t>+</m:t>
                    </m:r>
                    <m:r>
                      <a:rPr lang="en-US" sz="2000" b="0" i="1" smtClean="0">
                        <a:latin typeface="Cambria Math" panose="02040503050406030204" pitchFamily="18" charset="0"/>
                      </a:rPr>
                      <m:t>𝑑</m:t>
                    </m:r>
                    <m:sSubSup>
                      <m:sSubSupPr>
                        <m:ctrlPr>
                          <a:rPr lang="en-US" sz="2000" i="1">
                            <a:latin typeface="Cambria Math" panose="02040503050406030204" pitchFamily="18" charset="0"/>
                          </a:rPr>
                        </m:ctrlPr>
                      </m:sSubSupPr>
                      <m:e>
                        <m:r>
                          <a:rPr lang="en-US" sz="2000" i="1">
                            <a:latin typeface="Cambria Math" panose="02040503050406030204" pitchFamily="18" charset="0"/>
                          </a:rPr>
                          <m:t>𝑥</m:t>
                        </m:r>
                      </m:e>
                      <m:sub>
                        <m:r>
                          <a:rPr lang="en-US" sz="2000" i="1">
                            <a:latin typeface="Cambria Math" panose="02040503050406030204" pitchFamily="18" charset="0"/>
                          </a:rPr>
                          <m:t>0</m:t>
                        </m:r>
                      </m:sub>
                      <m:sup>
                        <m:r>
                          <a:rPr lang="en-US" sz="2000" i="1">
                            <a:latin typeface="Cambria Math" panose="02040503050406030204" pitchFamily="18" charset="0"/>
                          </a:rPr>
                          <m:t>′</m:t>
                        </m:r>
                      </m:sup>
                    </m:sSubSup>
                  </m:oMath>
                </a14:m>
                <a:endParaRPr lang="en-US" sz="2000" dirty="0"/>
              </a:p>
            </p:txBody>
          </p:sp>
        </mc:Choice>
        <mc:Fallback xmlns="">
          <p:sp>
            <p:nvSpPr>
              <p:cNvPr id="7" name="TextBox 6">
                <a:extLst>
                  <a:ext uri="{FF2B5EF4-FFF2-40B4-BE49-F238E27FC236}">
                    <a16:creationId xmlns:a16="http://schemas.microsoft.com/office/drawing/2014/main" id="{95D3BA3B-B7A9-B2CA-248F-99811C69D87A}"/>
                  </a:ext>
                </a:extLst>
              </p:cNvPr>
              <p:cNvSpPr txBox="1">
                <a:spLocks noRot="1" noChangeAspect="1" noMove="1" noResize="1" noEditPoints="1" noAdjustHandles="1" noChangeArrowheads="1" noChangeShapeType="1" noTextEdit="1"/>
              </p:cNvSpPr>
              <p:nvPr/>
            </p:nvSpPr>
            <p:spPr>
              <a:xfrm>
                <a:off x="1208314" y="1365304"/>
                <a:ext cx="2251835" cy="615553"/>
              </a:xfrm>
              <a:prstGeom prst="rect">
                <a:avLst/>
              </a:prstGeom>
              <a:blipFill>
                <a:blip r:embed="rId2"/>
                <a:stretch>
                  <a:fillRect l="-3371" b="-102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45F2FFA-C76E-ED67-12D9-C14868FF3678}"/>
                  </a:ext>
                </a:extLst>
              </p:cNvPr>
              <p:cNvSpPr txBox="1"/>
              <p:nvPr/>
            </p:nvSpPr>
            <p:spPr>
              <a:xfrm>
                <a:off x="337457" y="903639"/>
                <a:ext cx="7803611" cy="461665"/>
              </a:xfrm>
              <a:prstGeom prst="rect">
                <a:avLst/>
              </a:prstGeom>
              <a:noFill/>
            </p:spPr>
            <p:txBody>
              <a:bodyPr wrap="none" rtlCol="0">
                <a:spAutoFit/>
              </a:bodyPr>
              <a:lstStyle/>
              <a:p>
                <a:r>
                  <a:rPr lang="en-US" dirty="0"/>
                  <a:t>Solution of Hill’s equation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𝑠</m:t>
                        </m:r>
                      </m:e>
                    </m:d>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𝜅</m:t>
                    </m:r>
                    <m:d>
                      <m:dPr>
                        <m:ctrlPr>
                          <a:rPr lang="en-US" b="0" i="1" smtClean="0">
                            <a:latin typeface="Cambria Math" panose="02040503050406030204" pitchFamily="18" charset="0"/>
                          </a:rPr>
                        </m:ctrlPr>
                      </m:dPr>
                      <m:e>
                        <m:r>
                          <a:rPr lang="en-US" b="0" i="1" smtClean="0">
                            <a:latin typeface="Cambria Math" panose="02040503050406030204" pitchFamily="18" charset="0"/>
                          </a:rPr>
                          <m:t>𝑠</m:t>
                        </m:r>
                      </m:e>
                    </m:d>
                    <m:r>
                      <a:rPr lang="en-US" b="0" i="1" smtClean="0">
                        <a:latin typeface="Cambria Math" panose="02040503050406030204" pitchFamily="18" charset="0"/>
                      </a:rPr>
                      <m:t>𝑥</m:t>
                    </m:r>
                    <m:d>
                      <m:dPr>
                        <m:ctrlPr>
                          <a:rPr lang="en-US" b="0" i="1" smtClean="0">
                            <a:latin typeface="Cambria Math" panose="02040503050406030204" pitchFamily="18" charset="0"/>
                          </a:rPr>
                        </m:ctrlPr>
                      </m:dPr>
                      <m:e>
                        <m:r>
                          <a:rPr lang="en-US" b="0" i="1" smtClean="0">
                            <a:latin typeface="Cambria Math" panose="02040503050406030204" pitchFamily="18" charset="0"/>
                          </a:rPr>
                          <m:t>𝑠</m:t>
                        </m:r>
                      </m:e>
                    </m:d>
                    <m:r>
                      <a:rPr lang="en-US" b="0" i="1" smtClean="0">
                        <a:latin typeface="Cambria Math" panose="02040503050406030204" pitchFamily="18" charset="0"/>
                      </a:rPr>
                      <m:t>=0</m:t>
                    </m:r>
                  </m:oMath>
                </a14:m>
                <a:r>
                  <a:rPr lang="en-US" dirty="0"/>
                  <a:t> is in general</a:t>
                </a:r>
              </a:p>
            </p:txBody>
          </p:sp>
        </mc:Choice>
        <mc:Fallback xmlns="">
          <p:sp>
            <p:nvSpPr>
              <p:cNvPr id="8" name="TextBox 7">
                <a:extLst>
                  <a:ext uri="{FF2B5EF4-FFF2-40B4-BE49-F238E27FC236}">
                    <a16:creationId xmlns:a16="http://schemas.microsoft.com/office/drawing/2014/main" id="{445F2FFA-C76E-ED67-12D9-C14868FF3678}"/>
                  </a:ext>
                </a:extLst>
              </p:cNvPr>
              <p:cNvSpPr txBox="1">
                <a:spLocks noRot="1" noChangeAspect="1" noMove="1" noResize="1" noEditPoints="1" noAdjustHandles="1" noChangeArrowheads="1" noChangeShapeType="1" noTextEdit="1"/>
              </p:cNvSpPr>
              <p:nvPr/>
            </p:nvSpPr>
            <p:spPr>
              <a:xfrm>
                <a:off x="337457" y="903639"/>
                <a:ext cx="7803611" cy="461665"/>
              </a:xfrm>
              <a:prstGeom prst="rect">
                <a:avLst/>
              </a:prstGeom>
              <a:blipFill>
                <a:blip r:embed="rId3"/>
                <a:stretch>
                  <a:fillRect l="-1138" t="-8108" r="-1138" b="-29730"/>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3FFD5CAC-A466-FBDD-B45C-7D9F8CCEC586}"/>
              </a:ext>
            </a:extLst>
          </p:cNvPr>
          <p:cNvSpPr txBox="1"/>
          <p:nvPr/>
        </p:nvSpPr>
        <p:spPr>
          <a:xfrm>
            <a:off x="337456" y="2248809"/>
            <a:ext cx="5904950" cy="461665"/>
          </a:xfrm>
          <a:prstGeom prst="rect">
            <a:avLst/>
          </a:prstGeom>
          <a:noFill/>
        </p:spPr>
        <p:txBody>
          <a:bodyPr wrap="none" rtlCol="0">
            <a:spAutoFit/>
          </a:bodyPr>
          <a:lstStyle/>
          <a:p>
            <a:r>
              <a:rPr lang="en-US" dirty="0"/>
              <a:t>As we usually do for the harmonic oscillation, </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E37BC06-C3C3-9176-316B-D409FF4B0B74}"/>
                  </a:ext>
                </a:extLst>
              </p:cNvPr>
              <p:cNvSpPr txBox="1"/>
              <p:nvPr/>
            </p:nvSpPr>
            <p:spPr>
              <a:xfrm>
                <a:off x="1291037" y="2762386"/>
                <a:ext cx="4141647" cy="5988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𝑋</m:t>
                      </m:r>
                      <m:r>
                        <a:rPr lang="en-US" sz="2000" b="0" i="1" smtClean="0">
                          <a:latin typeface="Cambria Math" panose="02040503050406030204" pitchFamily="18" charset="0"/>
                          <a:ea typeface="Cambria Math" panose="02040503050406030204" pitchFamily="18" charset="0"/>
                        </a:rPr>
                        <m:t>→</m:t>
                      </m:r>
                      <m:d>
                        <m:dPr>
                          <m:begChr m:val="["/>
                          <m:endChr m:val="]"/>
                          <m:ctrlPr>
                            <a:rPr lang="en-US" sz="2000" b="0" i="1" smtClean="0">
                              <a:latin typeface="Cambria Math" panose="02040503050406030204" pitchFamily="18" charset="0"/>
                            </a:rPr>
                          </m:ctrlPr>
                        </m:dPr>
                        <m:e>
                          <m:m>
                            <m:mPr>
                              <m:mcs>
                                <m:mc>
                                  <m:mcPr>
                                    <m:count m:val="1"/>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𝑥</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𝑠</m:t>
                                    </m:r>
                                  </m:e>
                                </m:d>
                              </m:e>
                            </m:mr>
                            <m:mr>
                              <m:e>
                                <m:r>
                                  <a:rPr lang="en-US" sz="2000" b="0" i="1" smtClean="0">
                                    <a:latin typeface="Cambria Math" panose="02040503050406030204" pitchFamily="18" charset="0"/>
                                  </a:rPr>
                                  <m:t>𝑥</m:t>
                                </m:r>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𝑠</m:t>
                                    </m:r>
                                  </m:e>
                                </m:d>
                              </m:e>
                            </m:mr>
                          </m:m>
                        </m:e>
                      </m:d>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ea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ea typeface="Cambria Math" panose="02040503050406030204" pitchFamily="18" charset="0"/>
                                </a:rPr>
                              </m:ctrlPr>
                            </m:mPr>
                            <m:mr>
                              <m:e>
                                <m:r>
                                  <m:rPr>
                                    <m:brk m:alnAt="7"/>
                                  </m:rPr>
                                  <a:rPr lang="en-US" sz="2000" b="0" i="1" smtClean="0">
                                    <a:latin typeface="Cambria Math" panose="02040503050406030204" pitchFamily="18" charset="0"/>
                                    <a:ea typeface="Cambria Math" panose="02040503050406030204" pitchFamily="18" charset="0"/>
                                  </a:rPr>
                                  <m:t>𝑎</m:t>
                                </m:r>
                              </m:e>
                              <m:e>
                                <m:r>
                                  <a:rPr lang="en-US" sz="2000" b="0" i="1" smtClean="0">
                                    <a:latin typeface="Cambria Math" panose="02040503050406030204" pitchFamily="18" charset="0"/>
                                    <a:ea typeface="Cambria Math" panose="02040503050406030204" pitchFamily="18" charset="0"/>
                                  </a:rPr>
                                  <m:t>𝑏</m:t>
                                </m:r>
                              </m:e>
                            </m:mr>
                            <m:mr>
                              <m:e>
                                <m:r>
                                  <a:rPr lang="en-US" sz="2000" b="0" i="1" smtClean="0">
                                    <a:latin typeface="Cambria Math" panose="02040503050406030204" pitchFamily="18" charset="0"/>
                                    <a:ea typeface="Cambria Math" panose="02040503050406030204" pitchFamily="18" charset="0"/>
                                  </a:rPr>
                                  <m:t>𝑐</m:t>
                                </m:r>
                              </m:e>
                              <m:e>
                                <m:r>
                                  <a:rPr lang="en-US" sz="2000" b="0" i="1" smtClean="0">
                                    <a:latin typeface="Cambria Math" panose="02040503050406030204" pitchFamily="18" charset="0"/>
                                    <a:ea typeface="Cambria Math" panose="02040503050406030204" pitchFamily="18" charset="0"/>
                                  </a:rPr>
                                  <m:t>𝑑</m:t>
                                </m:r>
                              </m:e>
                            </m:mr>
                          </m:m>
                        </m:e>
                      </m:d>
                      <m:d>
                        <m:dPr>
                          <m:begChr m:val="["/>
                          <m:endChr m:val="]"/>
                          <m:ctrlPr>
                            <a:rPr lang="en-US" sz="2000" b="0" i="1" smtClean="0">
                              <a:latin typeface="Cambria Math" panose="02040503050406030204" pitchFamily="18" charset="0"/>
                              <a:ea typeface="Cambria Math" panose="02040503050406030204" pitchFamily="18" charset="0"/>
                            </a:rPr>
                          </m:ctrlPr>
                        </m:dPr>
                        <m:e>
                          <m:m>
                            <m:mPr>
                              <m:mcs>
                                <m:mc>
                                  <m:mcPr>
                                    <m:count m:val="1"/>
                                    <m:mcJc m:val="center"/>
                                  </m:mcPr>
                                </m:mc>
                              </m:mcs>
                              <m:ctrlPr>
                                <a:rPr lang="en-US" sz="2000" b="0" i="1" smtClean="0">
                                  <a:latin typeface="Cambria Math" panose="02040503050406030204" pitchFamily="18" charset="0"/>
                                  <a:ea typeface="Cambria Math" panose="02040503050406030204" pitchFamily="18" charset="0"/>
                                </a:rPr>
                              </m:ctrlPr>
                            </m:mPr>
                            <m:mr>
                              <m:e>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𝑥</m:t>
                                    </m:r>
                                  </m:e>
                                  <m:sub>
                                    <m:r>
                                      <a:rPr lang="en-US" sz="2000" b="0" i="1" smtClean="0">
                                        <a:latin typeface="Cambria Math" panose="02040503050406030204" pitchFamily="18" charset="0"/>
                                        <a:ea typeface="Cambria Math" panose="02040503050406030204" pitchFamily="18" charset="0"/>
                                      </a:rPr>
                                      <m:t>0</m:t>
                                    </m:r>
                                  </m:sub>
                                </m:sSub>
                              </m:e>
                            </m:mr>
                            <m:mr>
                              <m:e>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𝑥</m:t>
                                    </m:r>
                                    <m:r>
                                      <a:rPr lang="en-US" sz="2000" b="0" i="1" smtClean="0">
                                        <a:latin typeface="Cambria Math" panose="02040503050406030204" pitchFamily="18" charset="0"/>
                                        <a:ea typeface="Cambria Math" panose="02040503050406030204" pitchFamily="18" charset="0"/>
                                      </a:rPr>
                                      <m:t>′</m:t>
                                    </m:r>
                                  </m:e>
                                  <m:sub>
                                    <m:r>
                                      <a:rPr lang="en-US" sz="2000" b="0" i="1" smtClean="0">
                                        <a:latin typeface="Cambria Math" panose="02040503050406030204" pitchFamily="18" charset="0"/>
                                        <a:ea typeface="Cambria Math" panose="02040503050406030204" pitchFamily="18" charset="0"/>
                                      </a:rPr>
                                      <m:t>0</m:t>
                                    </m:r>
                                  </m:sub>
                                </m:sSub>
                              </m:e>
                            </m:mr>
                          </m:m>
                        </m:e>
                      </m:d>
                      <m:r>
                        <a:rPr lang="en-US" sz="2000" b="0" i="1" smtClean="0">
                          <a:latin typeface="Cambria Math" panose="02040503050406030204" pitchFamily="18" charset="0"/>
                          <a:ea typeface="Cambria Math" panose="02040503050406030204" pitchFamily="18" charset="0"/>
                        </a:rPr>
                        <m:t>→</m:t>
                      </m:r>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𝑀</m:t>
                          </m:r>
                        </m:e>
                      </m:acc>
                      <m:r>
                        <a:rPr lang="en-US" sz="2000" b="0" i="1" smtClean="0">
                          <a:latin typeface="Cambria Math" panose="02040503050406030204" pitchFamily="18" charset="0"/>
                          <a:ea typeface="Cambria Math" panose="02040503050406030204" pitchFamily="18" charset="0"/>
                        </a:rPr>
                        <m:t>∙</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𝑋</m:t>
                          </m:r>
                        </m:e>
                        <m:sub>
                          <m:r>
                            <a:rPr lang="en-US" sz="2000" b="0" i="1" smtClean="0">
                              <a:latin typeface="Cambria Math" panose="02040503050406030204" pitchFamily="18" charset="0"/>
                              <a:ea typeface="Cambria Math" panose="02040503050406030204" pitchFamily="18" charset="0"/>
                            </a:rPr>
                            <m:t>0</m:t>
                          </m:r>
                        </m:sub>
                      </m:sSub>
                    </m:oMath>
                  </m:oMathPara>
                </a14:m>
                <a:endParaRPr lang="en-US" sz="2000" dirty="0"/>
              </a:p>
            </p:txBody>
          </p:sp>
        </mc:Choice>
        <mc:Fallback xmlns="">
          <p:sp>
            <p:nvSpPr>
              <p:cNvPr id="10" name="TextBox 9">
                <a:extLst>
                  <a:ext uri="{FF2B5EF4-FFF2-40B4-BE49-F238E27FC236}">
                    <a16:creationId xmlns:a16="http://schemas.microsoft.com/office/drawing/2014/main" id="{9E37BC06-C3C3-9176-316B-D409FF4B0B74}"/>
                  </a:ext>
                </a:extLst>
              </p:cNvPr>
              <p:cNvSpPr txBox="1">
                <a:spLocks noRot="1" noChangeAspect="1" noMove="1" noResize="1" noEditPoints="1" noAdjustHandles="1" noChangeArrowheads="1" noChangeShapeType="1" noTextEdit="1"/>
              </p:cNvSpPr>
              <p:nvPr/>
            </p:nvSpPr>
            <p:spPr>
              <a:xfrm>
                <a:off x="1291037" y="2762386"/>
                <a:ext cx="4141647" cy="598818"/>
              </a:xfrm>
              <a:prstGeom prst="rect">
                <a:avLst/>
              </a:prstGeom>
              <a:blipFill>
                <a:blip r:embed="rId4"/>
                <a:stretch>
                  <a:fillRect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66C2ECB-60E2-E997-F1E5-731B81FC29B2}"/>
                  </a:ext>
                </a:extLst>
              </p:cNvPr>
              <p:cNvSpPr txBox="1"/>
              <p:nvPr/>
            </p:nvSpPr>
            <p:spPr>
              <a:xfrm>
                <a:off x="337456" y="3439009"/>
                <a:ext cx="4052200" cy="470835"/>
              </a:xfrm>
              <a:prstGeom prst="rect">
                <a:avLst/>
              </a:prstGeom>
              <a:noFill/>
            </p:spPr>
            <p:txBody>
              <a:bodyPr wrap="none" rtlCol="0">
                <a:spAutoFit/>
              </a:bodyPr>
              <a:lstStyle/>
              <a:p>
                <a:r>
                  <a:rPr lang="en-US" dirty="0"/>
                  <a:t>Extracting eigenvalues from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𝑀</m:t>
                        </m:r>
                      </m:e>
                    </m:acc>
                  </m:oMath>
                </a14:m>
                <a:r>
                  <a:rPr lang="en-US" dirty="0"/>
                  <a:t>,</a:t>
                </a:r>
              </a:p>
            </p:txBody>
          </p:sp>
        </mc:Choice>
        <mc:Fallback xmlns="">
          <p:sp>
            <p:nvSpPr>
              <p:cNvPr id="11" name="TextBox 10">
                <a:extLst>
                  <a:ext uri="{FF2B5EF4-FFF2-40B4-BE49-F238E27FC236}">
                    <a16:creationId xmlns:a16="http://schemas.microsoft.com/office/drawing/2014/main" id="{D66C2ECB-60E2-E997-F1E5-731B81FC29B2}"/>
                  </a:ext>
                </a:extLst>
              </p:cNvPr>
              <p:cNvSpPr txBox="1">
                <a:spLocks noRot="1" noChangeAspect="1" noMove="1" noResize="1" noEditPoints="1" noAdjustHandles="1" noChangeArrowheads="1" noChangeShapeType="1" noTextEdit="1"/>
              </p:cNvSpPr>
              <p:nvPr/>
            </p:nvSpPr>
            <p:spPr>
              <a:xfrm>
                <a:off x="337456" y="3439009"/>
                <a:ext cx="4052200" cy="470835"/>
              </a:xfrm>
              <a:prstGeom prst="rect">
                <a:avLst/>
              </a:prstGeom>
              <a:blipFill>
                <a:blip r:embed="rId5"/>
                <a:stretch>
                  <a:fillRect l="-2188" t="-7895" r="-1250"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577BBF4-F4D7-F4DA-E668-17728640EE0E}"/>
                  </a:ext>
                </a:extLst>
              </p:cNvPr>
              <p:cNvSpPr txBox="1"/>
              <p:nvPr/>
            </p:nvSpPr>
            <p:spPr>
              <a:xfrm>
                <a:off x="1262833" y="4011585"/>
                <a:ext cx="3867854" cy="5196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𝑑𝑒𝑡</m:t>
                      </m:r>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𝑀</m:t>
                              </m:r>
                            </m:e>
                          </m:acc>
                          <m:r>
                            <a:rPr lang="en-US" sz="2000" b="0" i="1" smtClean="0">
                              <a:latin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𝜆</m:t>
                          </m:r>
                          <m:r>
                            <a:rPr lang="en-US" sz="2000" b="0" i="1" smtClean="0">
                              <a:latin typeface="Cambria Math" panose="02040503050406030204" pitchFamily="18" charset="0"/>
                              <a:ea typeface="Cambria Math" panose="02040503050406030204" pitchFamily="18" charset="0"/>
                            </a:rPr>
                            <m:t>𝐼</m:t>
                          </m:r>
                        </m:e>
                      </m:d>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𝜆</m:t>
                                </m:r>
                              </m:e>
                              <m:e>
                                <m:r>
                                  <a:rPr lang="en-US" sz="2000" b="0" i="1" smtClean="0">
                                    <a:latin typeface="Cambria Math" panose="02040503050406030204" pitchFamily="18" charset="0"/>
                                  </a:rPr>
                                  <m:t>𝑏</m:t>
                                </m:r>
                              </m:e>
                            </m:mr>
                            <m:mr>
                              <m:e>
                                <m:r>
                                  <a:rPr lang="en-US" sz="2000" b="0" i="1" smtClean="0">
                                    <a:latin typeface="Cambria Math" panose="02040503050406030204" pitchFamily="18" charset="0"/>
                                  </a:rPr>
                                  <m:t>𝑐</m:t>
                                </m:r>
                              </m:e>
                              <m:e>
                                <m:r>
                                  <a:rPr lang="en-US" sz="2000" b="0" i="1" smtClean="0">
                                    <a:latin typeface="Cambria Math" panose="02040503050406030204" pitchFamily="18" charset="0"/>
                                  </a:rPr>
                                  <m:t>𝑑</m:t>
                                </m:r>
                                <m:r>
                                  <a:rPr lang="en-US" sz="2000" b="0" i="1" smtClean="0">
                                    <a:latin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𝜆</m:t>
                                </m:r>
                              </m:e>
                            </m:mr>
                          </m:m>
                        </m:e>
                      </m:d>
                      <m:r>
                        <a:rPr lang="en-US" sz="2000" b="0" i="1" smtClean="0">
                          <a:latin typeface="Cambria Math" panose="02040503050406030204" pitchFamily="18" charset="0"/>
                        </a:rPr>
                        <m:t>=0</m:t>
                      </m:r>
                    </m:oMath>
                  </m:oMathPara>
                </a14:m>
                <a:endParaRPr lang="en-US" sz="2000" dirty="0"/>
              </a:p>
            </p:txBody>
          </p:sp>
        </mc:Choice>
        <mc:Fallback xmlns="">
          <p:sp>
            <p:nvSpPr>
              <p:cNvPr id="12" name="TextBox 11">
                <a:extLst>
                  <a:ext uri="{FF2B5EF4-FFF2-40B4-BE49-F238E27FC236}">
                    <a16:creationId xmlns:a16="http://schemas.microsoft.com/office/drawing/2014/main" id="{2577BBF4-F4D7-F4DA-E668-17728640EE0E}"/>
                  </a:ext>
                </a:extLst>
              </p:cNvPr>
              <p:cNvSpPr txBox="1">
                <a:spLocks noRot="1" noChangeAspect="1" noMove="1" noResize="1" noEditPoints="1" noAdjustHandles="1" noChangeArrowheads="1" noChangeShapeType="1" noTextEdit="1"/>
              </p:cNvSpPr>
              <p:nvPr/>
            </p:nvSpPr>
            <p:spPr>
              <a:xfrm>
                <a:off x="1262833" y="4011585"/>
                <a:ext cx="3867854" cy="519629"/>
              </a:xfrm>
              <a:prstGeom prst="rect">
                <a:avLst/>
              </a:prstGeom>
              <a:blipFill>
                <a:blip r:embed="rId6"/>
                <a:stretch>
                  <a:fillRect l="-980" t="-2381" r="-980" b="-142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5945DFA4-D5E9-259E-147C-59A13D1BC1A0}"/>
                  </a:ext>
                </a:extLst>
              </p:cNvPr>
              <p:cNvSpPr txBox="1"/>
              <p:nvPr/>
            </p:nvSpPr>
            <p:spPr>
              <a:xfrm>
                <a:off x="1291037" y="4729189"/>
                <a:ext cx="6849504" cy="3474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000" i="1" smtClean="0">
                              <a:latin typeface="Cambria Math" panose="02040503050406030204" pitchFamily="18" charset="0"/>
                            </a:rPr>
                          </m:ctrlPr>
                        </m:sSupPr>
                        <m:e>
                          <m:r>
                            <a:rPr lang="en-US" sz="2000" i="1" smtClean="0">
                              <a:latin typeface="Cambria Math" panose="02040503050406030204" pitchFamily="18" charset="0"/>
                              <a:ea typeface="Cambria Math" panose="02040503050406030204" pitchFamily="18" charset="0"/>
                            </a:rPr>
                            <m:t>𝜆</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rPr>
                            <m:t>𝑑</m:t>
                          </m:r>
                        </m:e>
                      </m:d>
                      <m:r>
                        <a:rPr lang="en-US" sz="2000" b="0" i="1" smtClean="0">
                          <a:latin typeface="Cambria Math" panose="02040503050406030204" pitchFamily="18" charset="0"/>
                          <a:ea typeface="Cambria Math" panose="02040503050406030204" pitchFamily="18" charset="0"/>
                        </a:rPr>
                        <m:t>𝜆</m:t>
                      </m:r>
                      <m:r>
                        <a:rPr lang="en-US" sz="2000" b="0" i="1" smtClean="0">
                          <a:latin typeface="Cambria Math" panose="02040503050406030204" pitchFamily="18" charset="0"/>
                          <a:ea typeface="Cambria Math" panose="02040503050406030204" pitchFamily="18" charset="0"/>
                        </a:rPr>
                        <m:t>+</m:t>
                      </m:r>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𝑎𝑑</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𝑏𝑐</m:t>
                          </m:r>
                        </m:e>
                      </m:d>
                      <m:r>
                        <a:rPr lang="en-US" sz="2000" b="0" i="1" smtClean="0">
                          <a:latin typeface="Cambria Math" panose="02040503050406030204" pitchFamily="18" charset="0"/>
                          <a:ea typeface="Cambria Math" panose="02040503050406030204" pitchFamily="18" charset="0"/>
                        </a:rPr>
                        <m:t>=0→</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𝜆</m:t>
                          </m:r>
                        </m:e>
                        <m:sup>
                          <m:r>
                            <a:rPr lang="en-US" sz="2000" b="0" i="1" smtClean="0">
                              <a:latin typeface="Cambria Math" panose="02040503050406030204" pitchFamily="18" charset="0"/>
                              <a:ea typeface="Cambria Math" panose="02040503050406030204" pitchFamily="18" charset="0"/>
                            </a:rPr>
                            <m:t>2</m:t>
                          </m:r>
                        </m:sup>
                      </m:sSup>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𝑇𝑟</m:t>
                      </m:r>
                      <m:d>
                        <m:dPr>
                          <m:ctrlPr>
                            <a:rPr lang="en-US" sz="2000" b="0" i="1" smtClean="0">
                              <a:latin typeface="Cambria Math" panose="02040503050406030204" pitchFamily="18" charset="0"/>
                              <a:ea typeface="Cambria Math" panose="02040503050406030204" pitchFamily="18" charset="0"/>
                            </a:rPr>
                          </m:ctrlPr>
                        </m:dPr>
                        <m:e>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𝑀</m:t>
                              </m:r>
                            </m:e>
                          </m:acc>
                        </m:e>
                      </m:d>
                      <m:r>
                        <a:rPr lang="en-US" sz="2000" b="0" i="1" smtClean="0">
                          <a:latin typeface="Cambria Math" panose="02040503050406030204" pitchFamily="18" charset="0"/>
                          <a:ea typeface="Cambria Math" panose="02040503050406030204" pitchFamily="18" charset="0"/>
                        </a:rPr>
                        <m:t>𝜆</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𝑑𝑒𝑡</m:t>
                      </m:r>
                      <m:d>
                        <m:dPr>
                          <m:ctrlPr>
                            <a:rPr lang="en-US" sz="2000" b="0" i="1" smtClean="0">
                              <a:latin typeface="Cambria Math" panose="02040503050406030204" pitchFamily="18" charset="0"/>
                              <a:ea typeface="Cambria Math" panose="02040503050406030204" pitchFamily="18" charset="0"/>
                            </a:rPr>
                          </m:ctrlPr>
                        </m:dPr>
                        <m:e>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𝑀</m:t>
                              </m:r>
                            </m:e>
                          </m:acc>
                        </m:e>
                      </m:d>
                      <m:r>
                        <a:rPr lang="en-US" sz="2000" b="0" i="1" smtClean="0">
                          <a:latin typeface="Cambria Math" panose="02040503050406030204" pitchFamily="18" charset="0"/>
                          <a:ea typeface="Cambria Math" panose="02040503050406030204" pitchFamily="18" charset="0"/>
                        </a:rPr>
                        <m:t>=0</m:t>
                      </m:r>
                    </m:oMath>
                  </m:oMathPara>
                </a14:m>
                <a:endParaRPr lang="en-US" sz="2000" dirty="0"/>
              </a:p>
            </p:txBody>
          </p:sp>
        </mc:Choice>
        <mc:Fallback xmlns="">
          <p:sp>
            <p:nvSpPr>
              <p:cNvPr id="13" name="TextBox 12">
                <a:extLst>
                  <a:ext uri="{FF2B5EF4-FFF2-40B4-BE49-F238E27FC236}">
                    <a16:creationId xmlns:a16="http://schemas.microsoft.com/office/drawing/2014/main" id="{5945DFA4-D5E9-259E-147C-59A13D1BC1A0}"/>
                  </a:ext>
                </a:extLst>
              </p:cNvPr>
              <p:cNvSpPr txBox="1">
                <a:spLocks noRot="1" noChangeAspect="1" noMove="1" noResize="1" noEditPoints="1" noAdjustHandles="1" noChangeArrowheads="1" noChangeShapeType="1" noTextEdit="1"/>
              </p:cNvSpPr>
              <p:nvPr/>
            </p:nvSpPr>
            <p:spPr>
              <a:xfrm>
                <a:off x="1291037" y="4729189"/>
                <a:ext cx="6849504" cy="347403"/>
              </a:xfrm>
              <a:prstGeom prst="rect">
                <a:avLst/>
              </a:prstGeom>
              <a:blipFill>
                <a:blip r:embed="rId7"/>
                <a:stretch>
                  <a:fillRect l="-370" t="-3571" r="-370" b="-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43446B8-7549-0FBE-88DB-F01B826FF167}"/>
                  </a:ext>
                </a:extLst>
              </p:cNvPr>
              <p:cNvSpPr txBox="1"/>
              <p:nvPr/>
            </p:nvSpPr>
            <p:spPr>
              <a:xfrm>
                <a:off x="5661112" y="2762386"/>
                <a:ext cx="2131609" cy="6948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𝑇𝑟</m:t>
                      </m:r>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𝑀</m:t>
                              </m:r>
                            </m:e>
                          </m:acc>
                        </m:e>
                      </m:d>
                      <m:r>
                        <a:rPr lang="en-US" sz="2000" b="0" i="1" smtClean="0">
                          <a:latin typeface="Cambria Math" panose="02040503050406030204" pitchFamily="18" charset="0"/>
                        </a:rPr>
                        <m:t>=</m:t>
                      </m:r>
                      <m: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rPr>
                        <m:t>𝑑</m:t>
                      </m:r>
                    </m:oMath>
                  </m:oMathPara>
                </a14:m>
                <a:endParaRPr lang="en-US" sz="2000" b="0" dirty="0"/>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𝑑𝑒𝑡</m:t>
                      </m:r>
                      <m:d>
                        <m:dPr>
                          <m:ctrlPr>
                            <a:rPr lang="en-US" sz="2000" b="0" i="1" smtClean="0">
                              <a:latin typeface="Cambria Math" panose="02040503050406030204" pitchFamily="18" charset="0"/>
                            </a:rPr>
                          </m:ctrlPr>
                        </m:dPr>
                        <m:e>
                          <m:acc>
                            <m:accPr>
                              <m:chr m:val="̃"/>
                              <m:ctrlPr>
                                <a:rPr lang="en-US" sz="2000" i="1">
                                  <a:latin typeface="Cambria Math" panose="02040503050406030204" pitchFamily="18" charset="0"/>
                                </a:rPr>
                              </m:ctrlPr>
                            </m:accPr>
                            <m:e>
                              <m:r>
                                <a:rPr lang="en-US" sz="2000" i="1">
                                  <a:latin typeface="Cambria Math" panose="02040503050406030204" pitchFamily="18" charset="0"/>
                                </a:rPr>
                                <m:t>𝑀</m:t>
                              </m:r>
                            </m:e>
                          </m:acc>
                        </m:e>
                      </m:d>
                      <m:r>
                        <a:rPr lang="en-US" sz="2000" b="0" i="1" smtClean="0">
                          <a:latin typeface="Cambria Math" panose="02040503050406030204" pitchFamily="18" charset="0"/>
                        </a:rPr>
                        <m:t>=</m:t>
                      </m:r>
                      <m:r>
                        <a:rPr lang="en-US" sz="2000" b="0" i="1" smtClean="0">
                          <a:latin typeface="Cambria Math" panose="02040503050406030204" pitchFamily="18" charset="0"/>
                        </a:rPr>
                        <m:t>𝑎𝑑</m:t>
                      </m:r>
                      <m:r>
                        <a:rPr lang="en-US" sz="2000" b="0" i="1" smtClean="0">
                          <a:latin typeface="Cambria Math" panose="02040503050406030204" pitchFamily="18" charset="0"/>
                        </a:rPr>
                        <m:t>−</m:t>
                      </m:r>
                      <m:r>
                        <a:rPr lang="en-US" sz="2000" b="0" i="1" smtClean="0">
                          <a:latin typeface="Cambria Math" panose="02040503050406030204" pitchFamily="18" charset="0"/>
                        </a:rPr>
                        <m:t>𝑏𝑑</m:t>
                      </m:r>
                    </m:oMath>
                  </m:oMathPara>
                </a14:m>
                <a:endParaRPr lang="en-US" sz="2000" dirty="0"/>
              </a:p>
            </p:txBody>
          </p:sp>
        </mc:Choice>
        <mc:Fallback xmlns="">
          <p:sp>
            <p:nvSpPr>
              <p:cNvPr id="14" name="TextBox 13">
                <a:extLst>
                  <a:ext uri="{FF2B5EF4-FFF2-40B4-BE49-F238E27FC236}">
                    <a16:creationId xmlns:a16="http://schemas.microsoft.com/office/drawing/2014/main" id="{943446B8-7549-0FBE-88DB-F01B826FF167}"/>
                  </a:ext>
                </a:extLst>
              </p:cNvPr>
              <p:cNvSpPr txBox="1">
                <a:spLocks noRot="1" noChangeAspect="1" noMove="1" noResize="1" noEditPoints="1" noAdjustHandles="1" noChangeArrowheads="1" noChangeShapeType="1" noTextEdit="1"/>
              </p:cNvSpPr>
              <p:nvPr/>
            </p:nvSpPr>
            <p:spPr>
              <a:xfrm>
                <a:off x="5661112" y="2762386"/>
                <a:ext cx="2131609" cy="694806"/>
              </a:xfrm>
              <a:prstGeom prst="rect">
                <a:avLst/>
              </a:prstGeom>
              <a:blipFill>
                <a:blip r:embed="rId8"/>
                <a:stretch>
                  <a:fillRect l="-2367" t="-1786" r="-2367"/>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C87A513B-C0DA-6E3A-3B45-E75602E00E41}"/>
              </a:ext>
            </a:extLst>
          </p:cNvPr>
          <p:cNvSpPr txBox="1"/>
          <p:nvPr/>
        </p:nvSpPr>
        <p:spPr>
          <a:xfrm>
            <a:off x="4239262" y="1343619"/>
            <a:ext cx="3403065" cy="646331"/>
          </a:xfrm>
          <a:prstGeom prst="rect">
            <a:avLst/>
          </a:prstGeom>
          <a:noFill/>
          <a:ln>
            <a:solidFill>
              <a:srgbClr val="FF0000"/>
            </a:solidFill>
          </a:ln>
        </p:spPr>
        <p:txBody>
          <a:bodyPr wrap="square" rtlCol="0">
            <a:spAutoFit/>
          </a:bodyPr>
          <a:lstStyle/>
          <a:p>
            <a:r>
              <a:rPr lang="en-US" sz="1800" dirty="0"/>
              <a:t>Equation of motion can be solved if initial condition is known</a:t>
            </a:r>
          </a:p>
        </p:txBody>
      </p:sp>
    </p:spTree>
    <p:extLst>
      <p:ext uri="{BB962C8B-B14F-4D97-AF65-F5344CB8AC3E}">
        <p14:creationId xmlns:p14="http://schemas.microsoft.com/office/powerpoint/2010/main" val="631968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0DBA07-9BE0-8E4F-9741-314BC5FE9FE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40A93FB-8CE0-46EB-61AB-F14CA35F616F}"/>
              </a:ext>
            </a:extLst>
          </p:cNvPr>
          <p:cNvSpPr>
            <a:spLocks noGrp="1"/>
          </p:cNvSpPr>
          <p:nvPr>
            <p:ph type="title"/>
          </p:nvPr>
        </p:nvSpPr>
        <p:spPr/>
        <p:txBody>
          <a:bodyPr/>
          <a:lstStyle/>
          <a:p>
            <a:r>
              <a:rPr lang="en-US" dirty="0"/>
              <a:t>Beam dynamics and stability condition</a:t>
            </a:r>
          </a:p>
        </p:txBody>
      </p:sp>
      <p:sp>
        <p:nvSpPr>
          <p:cNvPr id="4" name="Date Placeholder 3">
            <a:extLst>
              <a:ext uri="{FF2B5EF4-FFF2-40B4-BE49-F238E27FC236}">
                <a16:creationId xmlns:a16="http://schemas.microsoft.com/office/drawing/2014/main" id="{5AC04F81-8279-4491-64B8-D20BAEBE2DB7}"/>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681E7BCF-C929-0C80-E06A-9772C2E65BFE}"/>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972CE45A-047F-E9B1-E317-4CCCD12E17B0}"/>
              </a:ext>
            </a:extLst>
          </p:cNvPr>
          <p:cNvSpPr>
            <a:spLocks noGrp="1"/>
          </p:cNvSpPr>
          <p:nvPr>
            <p:ph type="sldNum" sz="quarter" idx="4"/>
          </p:nvPr>
        </p:nvSpPr>
        <p:spPr/>
        <p:txBody>
          <a:bodyPr/>
          <a:lstStyle/>
          <a:p>
            <a:pPr>
              <a:defRPr/>
            </a:pPr>
            <a:fld id="{148C009B-CB69-E04A-B9B3-34B26D69E9CF}" type="slidenum">
              <a:rPr lang="en-US" smtClean="0"/>
              <a:pPr>
                <a:defRPr/>
              </a:pPr>
              <a:t>21</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DB177EBD-F90E-0BDC-CDEA-C67D42B833F7}"/>
                  </a:ext>
                </a:extLst>
              </p:cNvPr>
              <p:cNvSpPr txBox="1"/>
              <p:nvPr/>
            </p:nvSpPr>
            <p:spPr>
              <a:xfrm>
                <a:off x="337457" y="903639"/>
                <a:ext cx="4824782" cy="624273"/>
              </a:xfrm>
              <a:prstGeom prst="rect">
                <a:avLst/>
              </a:prstGeom>
              <a:noFill/>
            </p:spPr>
            <p:txBody>
              <a:bodyPr wrap="none" rtlCol="0">
                <a:spAutoFit/>
              </a:bodyPr>
              <a:lstStyle/>
              <a:p>
                <a:r>
                  <a:rPr lang="en-US" dirty="0"/>
                  <a:t>If there is no energy change,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𝑑𝐻</m:t>
                        </m:r>
                      </m:num>
                      <m:den>
                        <m:r>
                          <a:rPr lang="en-US" b="0" i="1" smtClean="0">
                            <a:latin typeface="Cambria Math" panose="02040503050406030204" pitchFamily="18" charset="0"/>
                          </a:rPr>
                          <m:t>𝑑𝑠</m:t>
                        </m:r>
                      </m:den>
                    </m:f>
                    <m:r>
                      <a:rPr lang="en-US" b="0" i="1" smtClean="0">
                        <a:latin typeface="Cambria Math" panose="02040503050406030204" pitchFamily="18" charset="0"/>
                      </a:rPr>
                      <m:t>=0</m:t>
                    </m:r>
                  </m:oMath>
                </a14:m>
                <a:r>
                  <a:rPr lang="en-US" dirty="0"/>
                  <a:t>, </a:t>
                </a:r>
              </a:p>
            </p:txBody>
          </p:sp>
        </mc:Choice>
        <mc:Fallback xmlns="">
          <p:sp>
            <p:nvSpPr>
              <p:cNvPr id="8" name="TextBox 7">
                <a:extLst>
                  <a:ext uri="{FF2B5EF4-FFF2-40B4-BE49-F238E27FC236}">
                    <a16:creationId xmlns:a16="http://schemas.microsoft.com/office/drawing/2014/main" id="{DB177EBD-F90E-0BDC-CDEA-C67D42B833F7}"/>
                  </a:ext>
                </a:extLst>
              </p:cNvPr>
              <p:cNvSpPr txBox="1">
                <a:spLocks noRot="1" noChangeAspect="1" noMove="1" noResize="1" noEditPoints="1" noAdjustHandles="1" noChangeArrowheads="1" noChangeShapeType="1" noTextEdit="1"/>
              </p:cNvSpPr>
              <p:nvPr/>
            </p:nvSpPr>
            <p:spPr>
              <a:xfrm>
                <a:off x="337457" y="903639"/>
                <a:ext cx="4824782" cy="624273"/>
              </a:xfrm>
              <a:prstGeom prst="rect">
                <a:avLst/>
              </a:prstGeom>
              <a:blipFill>
                <a:blip r:embed="rId2"/>
                <a:stretch>
                  <a:fillRect l="-1837" r="-1050" b="-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36B4A7D-4AED-3315-5D3D-E277BE853991}"/>
                  </a:ext>
                </a:extLst>
              </p:cNvPr>
              <p:cNvSpPr txBox="1"/>
              <p:nvPr/>
            </p:nvSpPr>
            <p:spPr>
              <a:xfrm>
                <a:off x="1412195" y="1543499"/>
                <a:ext cx="3216650" cy="416845"/>
              </a:xfrm>
              <a:prstGeom prst="rect">
                <a:avLst/>
              </a:prstGeom>
              <a:noFill/>
            </p:spPr>
            <p:txBody>
              <a:bodyPr wrap="none" lIns="0" tIns="0" rIns="0" bIns="0" rtlCol="0">
                <a:spAutoFit/>
              </a:bodyPr>
              <a:lstStyle/>
              <a:p>
                <a14:m>
                  <m:oMath xmlns:m="http://schemas.openxmlformats.org/officeDocument/2006/math">
                    <m:r>
                      <a:rPr lang="en-US" i="1" smtClean="0">
                        <a:latin typeface="Cambria Math" panose="02040503050406030204" pitchFamily="18" charset="0"/>
                      </a:rPr>
                      <m:t>𝑑𝑒𝑡</m:t>
                    </m:r>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𝑀</m:t>
                            </m:r>
                          </m:e>
                        </m:acc>
                      </m:e>
                    </m:d>
                    <m:r>
                      <a:rPr lang="en-US" i="1">
                        <a:latin typeface="Cambria Math" panose="02040503050406030204" pitchFamily="18" charset="0"/>
                      </a:rPr>
                      <m:t>=</m:t>
                    </m:r>
                    <m:r>
                      <a:rPr lang="en-US" i="1">
                        <a:latin typeface="Cambria Math" panose="02040503050406030204" pitchFamily="18" charset="0"/>
                      </a:rPr>
                      <m:t>𝑎𝑑</m:t>
                    </m:r>
                    <m:r>
                      <a:rPr lang="en-US" i="1">
                        <a:latin typeface="Cambria Math" panose="02040503050406030204" pitchFamily="18" charset="0"/>
                      </a:rPr>
                      <m:t>−</m:t>
                    </m:r>
                    <m:r>
                      <a:rPr lang="en-US" i="1">
                        <a:latin typeface="Cambria Math" panose="02040503050406030204" pitchFamily="18" charset="0"/>
                      </a:rPr>
                      <m:t>𝑏𝑑</m:t>
                    </m:r>
                    <m:r>
                      <a:rPr lang="en-US" b="0" i="0" smtClean="0">
                        <a:latin typeface="Cambria Math" panose="02040503050406030204" pitchFamily="18" charset="0"/>
                      </a:rPr>
                      <m:t>=1</m:t>
                    </m:r>
                  </m:oMath>
                </a14:m>
                <a:r>
                  <a:rPr lang="en-US" dirty="0"/>
                  <a:t> </a:t>
                </a:r>
              </a:p>
            </p:txBody>
          </p:sp>
        </mc:Choice>
        <mc:Fallback xmlns="">
          <p:sp>
            <p:nvSpPr>
              <p:cNvPr id="2" name="TextBox 1">
                <a:extLst>
                  <a:ext uri="{FF2B5EF4-FFF2-40B4-BE49-F238E27FC236}">
                    <a16:creationId xmlns:a16="http://schemas.microsoft.com/office/drawing/2014/main" id="{736B4A7D-4AED-3315-5D3D-E277BE853991}"/>
                  </a:ext>
                </a:extLst>
              </p:cNvPr>
              <p:cNvSpPr txBox="1">
                <a:spLocks noRot="1" noChangeAspect="1" noMove="1" noResize="1" noEditPoints="1" noAdjustHandles="1" noChangeArrowheads="1" noChangeShapeType="1" noTextEdit="1"/>
              </p:cNvSpPr>
              <p:nvPr/>
            </p:nvSpPr>
            <p:spPr>
              <a:xfrm>
                <a:off x="1412195" y="1543499"/>
                <a:ext cx="3216650" cy="416845"/>
              </a:xfrm>
              <a:prstGeom prst="rect">
                <a:avLst/>
              </a:prstGeom>
              <a:blipFill>
                <a:blip r:embed="rId3"/>
                <a:stretch>
                  <a:fillRect l="-3543" t="-8824" b="-29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FE02D1A-3D4B-33BD-0CE0-0DA7F84116E2}"/>
                  </a:ext>
                </a:extLst>
              </p:cNvPr>
              <p:cNvSpPr txBox="1"/>
              <p:nvPr/>
            </p:nvSpPr>
            <p:spPr>
              <a:xfrm>
                <a:off x="1412195" y="2138389"/>
                <a:ext cx="5319213" cy="3474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000" i="1" smtClean="0">
                              <a:latin typeface="Cambria Math" panose="02040503050406030204" pitchFamily="18" charset="0"/>
                            </a:rPr>
                          </m:ctrlPr>
                        </m:sSupPr>
                        <m:e>
                          <m:r>
                            <a:rPr lang="en-US" sz="2000" i="1" smtClean="0">
                              <a:latin typeface="Cambria Math" panose="02040503050406030204" pitchFamily="18" charset="0"/>
                              <a:ea typeface="Cambria Math" panose="02040503050406030204" pitchFamily="18" charset="0"/>
                            </a:rPr>
                            <m:t>→</m:t>
                          </m:r>
                          <m:r>
                            <a:rPr lang="en-US" sz="2000" i="1" smtClean="0">
                              <a:latin typeface="Cambria Math" panose="02040503050406030204" pitchFamily="18" charset="0"/>
                              <a:ea typeface="Cambria Math" panose="02040503050406030204" pitchFamily="18" charset="0"/>
                            </a:rPr>
                            <m:t>𝜆</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rPr>
                            <m:t>𝑑</m:t>
                          </m:r>
                        </m:e>
                      </m:d>
                      <m:r>
                        <a:rPr lang="en-US" sz="2000" b="0" i="1" smtClean="0">
                          <a:latin typeface="Cambria Math" panose="02040503050406030204" pitchFamily="18" charset="0"/>
                        </a:rPr>
                        <m:t>+1</m:t>
                      </m:r>
                      <m:r>
                        <a:rPr lang="en-US" sz="2000" b="0" i="1" smtClean="0">
                          <a:latin typeface="Cambria Math" panose="02040503050406030204" pitchFamily="18" charset="0"/>
                          <a:ea typeface="Cambria Math" panose="02040503050406030204" pitchFamily="18" charset="0"/>
                        </a:rPr>
                        <m:t>=0→</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𝜆</m:t>
                          </m:r>
                        </m:e>
                        <m:sup>
                          <m:r>
                            <a:rPr lang="en-US" sz="2000" b="0" i="1" smtClean="0">
                              <a:latin typeface="Cambria Math" panose="02040503050406030204" pitchFamily="18" charset="0"/>
                              <a:ea typeface="Cambria Math" panose="02040503050406030204" pitchFamily="18" charset="0"/>
                            </a:rPr>
                            <m:t>2</m:t>
                          </m:r>
                        </m:sup>
                      </m:sSup>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𝑇𝑟</m:t>
                      </m:r>
                      <m:d>
                        <m:dPr>
                          <m:ctrlPr>
                            <a:rPr lang="en-US" sz="2000" b="0" i="1" smtClean="0">
                              <a:latin typeface="Cambria Math" panose="02040503050406030204" pitchFamily="18" charset="0"/>
                              <a:ea typeface="Cambria Math" panose="02040503050406030204" pitchFamily="18" charset="0"/>
                            </a:rPr>
                          </m:ctrlPr>
                        </m:dPr>
                        <m:e>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𝑀</m:t>
                              </m:r>
                            </m:e>
                          </m:acc>
                        </m:e>
                      </m:d>
                      <m:r>
                        <a:rPr lang="en-US" sz="2000" b="0" i="1" smtClean="0">
                          <a:latin typeface="Cambria Math" panose="02040503050406030204" pitchFamily="18" charset="0"/>
                          <a:ea typeface="Cambria Math" panose="02040503050406030204" pitchFamily="18" charset="0"/>
                        </a:rPr>
                        <m:t>𝜆</m:t>
                      </m:r>
                      <m:r>
                        <a:rPr lang="en-US" sz="2000" b="0" i="1" smtClean="0">
                          <a:latin typeface="Cambria Math" panose="02040503050406030204" pitchFamily="18" charset="0"/>
                          <a:ea typeface="Cambria Math" panose="02040503050406030204" pitchFamily="18" charset="0"/>
                        </a:rPr>
                        <m:t>+1=0</m:t>
                      </m:r>
                    </m:oMath>
                  </m:oMathPara>
                </a14:m>
                <a:endParaRPr lang="en-US" sz="2000" dirty="0"/>
              </a:p>
            </p:txBody>
          </p:sp>
        </mc:Choice>
        <mc:Fallback xmlns="">
          <p:sp>
            <p:nvSpPr>
              <p:cNvPr id="15" name="TextBox 14">
                <a:extLst>
                  <a:ext uri="{FF2B5EF4-FFF2-40B4-BE49-F238E27FC236}">
                    <a16:creationId xmlns:a16="http://schemas.microsoft.com/office/drawing/2014/main" id="{2FE02D1A-3D4B-33BD-0CE0-0DA7F84116E2}"/>
                  </a:ext>
                </a:extLst>
              </p:cNvPr>
              <p:cNvSpPr txBox="1">
                <a:spLocks noRot="1" noChangeAspect="1" noMove="1" noResize="1" noEditPoints="1" noAdjustHandles="1" noChangeArrowheads="1" noChangeShapeType="1" noTextEdit="1"/>
              </p:cNvSpPr>
              <p:nvPr/>
            </p:nvSpPr>
            <p:spPr>
              <a:xfrm>
                <a:off x="1412195" y="2138389"/>
                <a:ext cx="5319213" cy="347403"/>
              </a:xfrm>
              <a:prstGeom prst="rect">
                <a:avLst/>
              </a:prstGeom>
              <a:blipFill>
                <a:blip r:embed="rId4"/>
                <a:stretch>
                  <a:fillRect l="-239" t="-3571" r="-716" b="-7143"/>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3A499157-E515-359B-DCCA-C643660FDB1C}"/>
              </a:ext>
            </a:extLst>
          </p:cNvPr>
          <p:cNvSpPr txBox="1"/>
          <p:nvPr/>
        </p:nvSpPr>
        <p:spPr>
          <a:xfrm>
            <a:off x="337457" y="2674535"/>
            <a:ext cx="3514424" cy="461665"/>
          </a:xfrm>
          <a:prstGeom prst="rect">
            <a:avLst/>
          </a:prstGeom>
          <a:noFill/>
        </p:spPr>
        <p:txBody>
          <a:bodyPr wrap="none" rtlCol="0">
            <a:spAutoFit/>
          </a:bodyPr>
          <a:lstStyle/>
          <a:p>
            <a:r>
              <a:rPr lang="en-US" dirty="0"/>
              <a:t>Solution of this equation is</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D243298-C31E-3349-10F0-CA29E87ED088}"/>
                  </a:ext>
                </a:extLst>
              </p:cNvPr>
              <p:cNvSpPr txBox="1"/>
              <p:nvPr/>
            </p:nvSpPr>
            <p:spPr>
              <a:xfrm>
                <a:off x="1412195" y="3167908"/>
                <a:ext cx="6117700" cy="9121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𝜆</m:t>
                      </m:r>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𝑇𝑟</m:t>
                          </m:r>
                          <m:d>
                            <m:dPr>
                              <m:ctrlPr>
                                <a:rPr lang="en-US" sz="2000" b="0" i="1" smtClean="0">
                                  <a:latin typeface="Cambria Math" panose="02040503050406030204" pitchFamily="18" charset="0"/>
                                  <a:ea typeface="Cambria Math" panose="02040503050406030204" pitchFamily="18" charset="0"/>
                                </a:rPr>
                              </m:ctrlPr>
                            </m:dPr>
                            <m:e>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𝑀</m:t>
                                  </m:r>
                                </m:e>
                              </m:acc>
                            </m:e>
                          </m:d>
                          <m:r>
                            <a:rPr lang="en-US" sz="2000" b="0" i="1" smtClean="0">
                              <a:latin typeface="Cambria Math" panose="02040503050406030204" pitchFamily="18" charset="0"/>
                              <a:ea typeface="Cambria Math" panose="02040503050406030204" pitchFamily="18" charset="0"/>
                            </a:rPr>
                            <m:t>±</m:t>
                          </m:r>
                          <m:rad>
                            <m:radPr>
                              <m:degHide m:val="on"/>
                              <m:ctrlPr>
                                <a:rPr lang="en-US" sz="2000" b="0" i="1" smtClean="0">
                                  <a:latin typeface="Cambria Math" panose="02040503050406030204" pitchFamily="18" charset="0"/>
                                  <a:ea typeface="Cambria Math" panose="02040503050406030204" pitchFamily="18" charset="0"/>
                                </a:rPr>
                              </m:ctrlPr>
                            </m:radPr>
                            <m:deg/>
                            <m:e>
                              <m:sSup>
                                <m:sSupPr>
                                  <m:ctrlPr>
                                    <a:rPr lang="en-US" sz="2000" b="0" i="1" smtClean="0">
                                      <a:latin typeface="Cambria Math" panose="02040503050406030204" pitchFamily="18" charset="0"/>
                                      <a:ea typeface="Cambria Math" panose="02040503050406030204" pitchFamily="18" charset="0"/>
                                    </a:rPr>
                                  </m:ctrlPr>
                                </m:sSupPr>
                                <m:e>
                                  <m:r>
                                    <a:rPr lang="en-US" sz="2000" i="1">
                                      <a:latin typeface="Cambria Math" panose="02040503050406030204" pitchFamily="18" charset="0"/>
                                      <a:ea typeface="Cambria Math" panose="02040503050406030204" pitchFamily="18" charset="0"/>
                                    </a:rPr>
                                    <m:t>𝑇𝑟</m:t>
                                  </m:r>
                                  <m:d>
                                    <m:dPr>
                                      <m:ctrlPr>
                                        <a:rPr lang="en-US" sz="2000" i="1">
                                          <a:latin typeface="Cambria Math" panose="02040503050406030204" pitchFamily="18" charset="0"/>
                                          <a:ea typeface="Cambria Math" panose="02040503050406030204" pitchFamily="18" charset="0"/>
                                        </a:rPr>
                                      </m:ctrlPr>
                                    </m:dPr>
                                    <m:e>
                                      <m:acc>
                                        <m:accPr>
                                          <m:chr m:val="̃"/>
                                          <m:ctrlPr>
                                            <a:rPr lang="en-US" sz="2000" i="1">
                                              <a:latin typeface="Cambria Math" panose="02040503050406030204" pitchFamily="18" charset="0"/>
                                              <a:ea typeface="Cambria Math" panose="02040503050406030204" pitchFamily="18" charset="0"/>
                                            </a:rPr>
                                          </m:ctrlPr>
                                        </m:accPr>
                                        <m:e>
                                          <m:r>
                                            <a:rPr lang="en-US" sz="2000" i="1">
                                              <a:latin typeface="Cambria Math" panose="02040503050406030204" pitchFamily="18" charset="0"/>
                                              <a:ea typeface="Cambria Math" panose="02040503050406030204" pitchFamily="18" charset="0"/>
                                            </a:rPr>
                                            <m:t>𝑀</m:t>
                                          </m:r>
                                        </m:e>
                                      </m:acc>
                                    </m:e>
                                  </m:d>
                                </m:e>
                                <m:sup>
                                  <m:r>
                                    <a:rPr lang="en-US" sz="2000" b="0" i="1" smtClean="0">
                                      <a:latin typeface="Cambria Math" panose="02040503050406030204" pitchFamily="18" charset="0"/>
                                      <a:ea typeface="Cambria Math" panose="02040503050406030204" pitchFamily="18" charset="0"/>
                                    </a:rPr>
                                    <m:t>2</m:t>
                                  </m:r>
                                </m:sup>
                              </m:sSup>
                              <m:r>
                                <a:rPr lang="en-US" sz="2000" b="0" i="1" smtClean="0">
                                  <a:latin typeface="Cambria Math" panose="02040503050406030204" pitchFamily="18" charset="0"/>
                                  <a:ea typeface="Cambria Math" panose="02040503050406030204" pitchFamily="18" charset="0"/>
                                </a:rPr>
                                <m:t>−4</m:t>
                              </m:r>
                            </m:e>
                          </m:rad>
                        </m:num>
                        <m:den>
                          <m:r>
                            <a:rPr lang="en-US" sz="2000" b="0" i="1" smtClean="0">
                              <a:latin typeface="Cambria Math" panose="02040503050406030204" pitchFamily="18" charset="0"/>
                              <a:ea typeface="Cambria Math" panose="02040503050406030204" pitchFamily="18" charset="0"/>
                            </a:rPr>
                            <m:t>2</m:t>
                          </m:r>
                        </m:den>
                      </m:f>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𝑎</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𝑑</m:t>
                              </m:r>
                            </m:e>
                          </m:d>
                          <m:r>
                            <a:rPr lang="en-US" sz="2000" b="0" i="1" smtClean="0">
                              <a:latin typeface="Cambria Math" panose="02040503050406030204" pitchFamily="18" charset="0"/>
                              <a:ea typeface="Cambria Math" panose="02040503050406030204" pitchFamily="18" charset="0"/>
                            </a:rPr>
                            <m:t>±</m:t>
                          </m:r>
                          <m:rad>
                            <m:radPr>
                              <m:degHide m:val="on"/>
                              <m:ctrlPr>
                                <a:rPr lang="en-US" sz="2000" b="0" i="1" smtClean="0">
                                  <a:latin typeface="Cambria Math" panose="02040503050406030204" pitchFamily="18" charset="0"/>
                                  <a:ea typeface="Cambria Math" panose="02040503050406030204" pitchFamily="18" charset="0"/>
                                </a:rPr>
                              </m:ctrlPr>
                            </m:radPr>
                            <m:deg/>
                            <m:e>
                              <m:sSup>
                                <m:sSupPr>
                                  <m:ctrlPr>
                                    <a:rPr lang="en-US" sz="2000" b="0" i="1" smtClean="0">
                                      <a:latin typeface="Cambria Math" panose="02040503050406030204" pitchFamily="18" charset="0"/>
                                      <a:ea typeface="Cambria Math" panose="02040503050406030204" pitchFamily="18" charset="0"/>
                                    </a:rPr>
                                  </m:ctrlPr>
                                </m:sSupPr>
                                <m:e>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𝑎</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𝑑</m:t>
                                      </m:r>
                                    </m:e>
                                  </m:d>
                                </m:e>
                                <m:sup>
                                  <m:r>
                                    <a:rPr lang="en-US" sz="2000" b="0" i="1" smtClean="0">
                                      <a:latin typeface="Cambria Math" panose="02040503050406030204" pitchFamily="18" charset="0"/>
                                      <a:ea typeface="Cambria Math" panose="02040503050406030204" pitchFamily="18" charset="0"/>
                                    </a:rPr>
                                    <m:t>2</m:t>
                                  </m:r>
                                </m:sup>
                              </m:sSup>
                              <m:r>
                                <a:rPr lang="en-US" sz="2000" b="0" i="1" smtClean="0">
                                  <a:latin typeface="Cambria Math" panose="02040503050406030204" pitchFamily="18" charset="0"/>
                                  <a:ea typeface="Cambria Math" panose="02040503050406030204" pitchFamily="18" charset="0"/>
                                </a:rPr>
                                <m:t>−4</m:t>
                              </m:r>
                            </m:e>
                          </m:rad>
                        </m:num>
                        <m:den>
                          <m:r>
                            <a:rPr lang="en-US" sz="2000" b="0" i="1" smtClean="0">
                              <a:latin typeface="Cambria Math" panose="02040503050406030204" pitchFamily="18" charset="0"/>
                              <a:ea typeface="Cambria Math" panose="02040503050406030204" pitchFamily="18" charset="0"/>
                            </a:rPr>
                            <m:t>2</m:t>
                          </m:r>
                        </m:den>
                      </m:f>
                    </m:oMath>
                  </m:oMathPara>
                </a14:m>
                <a:endParaRPr lang="en-US" sz="2000" dirty="0"/>
              </a:p>
            </p:txBody>
          </p:sp>
        </mc:Choice>
        <mc:Fallback xmlns="">
          <p:sp>
            <p:nvSpPr>
              <p:cNvPr id="17" name="TextBox 16">
                <a:extLst>
                  <a:ext uri="{FF2B5EF4-FFF2-40B4-BE49-F238E27FC236}">
                    <a16:creationId xmlns:a16="http://schemas.microsoft.com/office/drawing/2014/main" id="{4D243298-C31E-3349-10F0-CA29E87ED088}"/>
                  </a:ext>
                </a:extLst>
              </p:cNvPr>
              <p:cNvSpPr txBox="1">
                <a:spLocks noRot="1" noChangeAspect="1" noMove="1" noResize="1" noEditPoints="1" noAdjustHandles="1" noChangeArrowheads="1" noChangeShapeType="1" noTextEdit="1"/>
              </p:cNvSpPr>
              <p:nvPr/>
            </p:nvSpPr>
            <p:spPr>
              <a:xfrm>
                <a:off x="1412195" y="3167908"/>
                <a:ext cx="6117700" cy="912109"/>
              </a:xfrm>
              <a:prstGeom prst="rect">
                <a:avLst/>
              </a:prstGeom>
              <a:blipFill>
                <a:blip r:embed="rId5"/>
                <a:stretch>
                  <a:fillRect l="-622" r="-622" b="-821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48D9E7F5-3E06-4822-624C-8DFC792BF4DF}"/>
                  </a:ext>
                </a:extLst>
              </p:cNvPr>
              <p:cNvSpPr txBox="1"/>
              <p:nvPr/>
            </p:nvSpPr>
            <p:spPr>
              <a:xfrm>
                <a:off x="337457" y="4052669"/>
                <a:ext cx="5253041" cy="640753"/>
              </a:xfrm>
              <a:prstGeom prst="rect">
                <a:avLst/>
              </a:prstGeom>
              <a:noFill/>
            </p:spPr>
            <p:txBody>
              <a:bodyPr wrap="none" rtlCol="0">
                <a:spAutoFit/>
              </a:bodyPr>
              <a:lstStyle/>
              <a:p>
                <a:r>
                  <a:rPr lang="en-US" dirty="0"/>
                  <a:t>We notice if </a:t>
                </a:r>
                <a14:m>
                  <m:oMath xmlns:m="http://schemas.openxmlformats.org/officeDocument/2006/math">
                    <m:func>
                      <m:funcPr>
                        <m:ctrlPr>
                          <a:rPr lang="en-US" i="1" smtClean="0">
                            <a:latin typeface="Cambria Math" panose="02040503050406030204" pitchFamily="18" charset="0"/>
                          </a:rPr>
                        </m:ctrlPr>
                      </m:funcPr>
                      <m:fName>
                        <m:r>
                          <m:rPr>
                            <m:sty m:val="p"/>
                          </m:rPr>
                          <a:rPr lang="en-US" i="0" smtClean="0">
                            <a:latin typeface="Cambria Math" panose="02040503050406030204" pitchFamily="18" charset="0"/>
                          </a:rPr>
                          <m:t>cos</m:t>
                        </m:r>
                      </m:fName>
                      <m:e>
                        <m:d>
                          <m:dPr>
                            <m:ctrlPr>
                              <a:rPr lang="en-US" i="1" smtClean="0">
                                <a:latin typeface="Cambria Math" panose="02040503050406030204" pitchFamily="18" charset="0"/>
                              </a:rPr>
                            </m:ctrlPr>
                          </m:dPr>
                          <m:e>
                            <m:r>
                              <a:rPr lang="en-US" i="1" smtClean="0">
                                <a:latin typeface="Cambria Math" panose="02040503050406030204" pitchFamily="18" charset="0"/>
                                <a:ea typeface="Cambria Math" panose="02040503050406030204" pitchFamily="18" charset="0"/>
                              </a:rPr>
                              <m:t>𝜎</m:t>
                            </m: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r>
                          <a:rPr lang="en-US" i="1">
                            <a:latin typeface="Cambria Math" panose="02040503050406030204" pitchFamily="18" charset="0"/>
                          </a:rPr>
                          <m:t>𝑇𝑟</m:t>
                        </m:r>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𝑀</m:t>
                                </m:r>
                              </m:e>
                            </m:acc>
                          </m:e>
                        </m:d>
                        <m:r>
                          <a:rPr lang="en-US" b="0" i="1" smtClean="0">
                            <a:latin typeface="Cambria Math" panose="02040503050406030204" pitchFamily="18" charset="0"/>
                          </a:rPr>
                          <m:t>=</m:t>
                        </m:r>
                        <m:f>
                          <m:fPr>
                            <m:ctrlPr>
                              <a:rPr lang="en-US" b="0" i="1" smtClean="0">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𝑎</m:t>
                                </m:r>
                                <m:r>
                                  <a:rPr lang="en-US" i="1">
                                    <a:latin typeface="Cambria Math" panose="02040503050406030204" pitchFamily="18" charset="0"/>
                                  </a:rPr>
                                  <m:t>+</m:t>
                                </m:r>
                                <m:r>
                                  <a:rPr lang="en-US" i="1">
                                    <a:latin typeface="Cambria Math" panose="02040503050406030204" pitchFamily="18" charset="0"/>
                                  </a:rPr>
                                  <m:t>𝑑</m:t>
                                </m:r>
                              </m:e>
                            </m:d>
                          </m:num>
                          <m:den>
                            <m:r>
                              <a:rPr lang="en-US" b="0" i="1" smtClean="0">
                                <a:latin typeface="Cambria Math" panose="02040503050406030204" pitchFamily="18" charset="0"/>
                              </a:rPr>
                              <m:t>2</m:t>
                            </m:r>
                          </m:den>
                        </m:f>
                        <m:r>
                          <a:rPr lang="en-US" b="0" i="1" smtClean="0">
                            <a:latin typeface="Cambria Math" panose="02040503050406030204" pitchFamily="18" charset="0"/>
                          </a:rPr>
                          <m:t>,</m:t>
                        </m:r>
                      </m:e>
                    </m:func>
                  </m:oMath>
                </a14:m>
                <a:endParaRPr lang="en-US" dirty="0"/>
              </a:p>
            </p:txBody>
          </p:sp>
        </mc:Choice>
        <mc:Fallback xmlns="">
          <p:sp>
            <p:nvSpPr>
              <p:cNvPr id="18" name="TextBox 17">
                <a:extLst>
                  <a:ext uri="{FF2B5EF4-FFF2-40B4-BE49-F238E27FC236}">
                    <a16:creationId xmlns:a16="http://schemas.microsoft.com/office/drawing/2014/main" id="{48D9E7F5-3E06-4822-624C-8DFC792BF4DF}"/>
                  </a:ext>
                </a:extLst>
              </p:cNvPr>
              <p:cNvSpPr txBox="1">
                <a:spLocks noRot="1" noChangeAspect="1" noMove="1" noResize="1" noEditPoints="1" noAdjustHandles="1" noChangeArrowheads="1" noChangeShapeType="1" noTextEdit="1"/>
              </p:cNvSpPr>
              <p:nvPr/>
            </p:nvSpPr>
            <p:spPr>
              <a:xfrm>
                <a:off x="337457" y="4052669"/>
                <a:ext cx="5253041" cy="640753"/>
              </a:xfrm>
              <a:prstGeom prst="rect">
                <a:avLst/>
              </a:prstGeom>
              <a:blipFill>
                <a:blip r:embed="rId6"/>
                <a:stretch>
                  <a:fillRect l="-1687" b="-98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D7DBB274-489E-C586-9077-6F8A7F201FEE}"/>
                  </a:ext>
                </a:extLst>
              </p:cNvPr>
              <p:cNvSpPr txBox="1"/>
              <p:nvPr/>
            </p:nvSpPr>
            <p:spPr>
              <a:xfrm>
                <a:off x="1325662" y="4703394"/>
                <a:ext cx="6680418" cy="129638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𝜆</m:t>
                      </m:r>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𝑎</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𝑑</m:t>
                              </m:r>
                            </m:e>
                          </m:d>
                          <m:r>
                            <a:rPr lang="en-US" sz="2000" b="0" i="1" smtClean="0">
                              <a:latin typeface="Cambria Math" panose="02040503050406030204" pitchFamily="18" charset="0"/>
                              <a:ea typeface="Cambria Math" panose="02040503050406030204" pitchFamily="18" charset="0"/>
                            </a:rPr>
                            <m:t>±</m:t>
                          </m:r>
                          <m:rad>
                            <m:radPr>
                              <m:degHide m:val="on"/>
                              <m:ctrlPr>
                                <a:rPr lang="en-US" sz="2000" b="0" i="1" smtClean="0">
                                  <a:latin typeface="Cambria Math" panose="02040503050406030204" pitchFamily="18" charset="0"/>
                                  <a:ea typeface="Cambria Math" panose="02040503050406030204" pitchFamily="18" charset="0"/>
                                </a:rPr>
                              </m:ctrlPr>
                            </m:radPr>
                            <m:deg/>
                            <m:e>
                              <m:sSup>
                                <m:sSupPr>
                                  <m:ctrlPr>
                                    <a:rPr lang="en-US" sz="2000" b="0" i="1" smtClean="0">
                                      <a:latin typeface="Cambria Math" panose="02040503050406030204" pitchFamily="18" charset="0"/>
                                      <a:ea typeface="Cambria Math" panose="02040503050406030204" pitchFamily="18" charset="0"/>
                                    </a:rPr>
                                  </m:ctrlPr>
                                </m:sSupPr>
                                <m:e>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𝑎</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𝑑</m:t>
                                      </m:r>
                                    </m:e>
                                  </m:d>
                                </m:e>
                                <m:sup>
                                  <m:r>
                                    <a:rPr lang="en-US" sz="2000" b="0" i="1" smtClean="0">
                                      <a:latin typeface="Cambria Math" panose="02040503050406030204" pitchFamily="18" charset="0"/>
                                      <a:ea typeface="Cambria Math" panose="02040503050406030204" pitchFamily="18" charset="0"/>
                                    </a:rPr>
                                    <m:t>2</m:t>
                                  </m:r>
                                </m:sup>
                              </m:sSup>
                              <m:r>
                                <a:rPr lang="en-US" sz="2000" b="0" i="1" smtClean="0">
                                  <a:latin typeface="Cambria Math" panose="02040503050406030204" pitchFamily="18" charset="0"/>
                                  <a:ea typeface="Cambria Math" panose="02040503050406030204" pitchFamily="18" charset="0"/>
                                </a:rPr>
                                <m:t>−4</m:t>
                              </m:r>
                            </m:e>
                          </m:rad>
                        </m:num>
                        <m:den>
                          <m:r>
                            <a:rPr lang="en-US" sz="2000" b="0" i="1" smtClean="0">
                              <a:latin typeface="Cambria Math" panose="02040503050406030204" pitchFamily="18" charset="0"/>
                              <a:ea typeface="Cambria Math" panose="02040503050406030204" pitchFamily="18" charset="0"/>
                            </a:rPr>
                            <m:t>2</m:t>
                          </m:r>
                        </m:den>
                      </m:f>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𝑎</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𝑑</m:t>
                              </m:r>
                            </m:e>
                          </m:d>
                        </m:num>
                        <m:den>
                          <m:r>
                            <a:rPr lang="en-US" sz="2000" b="0" i="1" smtClean="0">
                              <a:latin typeface="Cambria Math" panose="02040503050406030204" pitchFamily="18" charset="0"/>
                              <a:ea typeface="Cambria Math" panose="02040503050406030204" pitchFamily="18" charset="0"/>
                            </a:rPr>
                            <m:t>2</m:t>
                          </m:r>
                        </m:den>
                      </m:f>
                      <m:r>
                        <a:rPr lang="en-US" sz="2000" b="0" i="1" smtClean="0">
                          <a:latin typeface="Cambria Math" panose="02040503050406030204" pitchFamily="18" charset="0"/>
                          <a:ea typeface="Cambria Math" panose="02040503050406030204" pitchFamily="18" charset="0"/>
                        </a:rPr>
                        <m:t>±</m:t>
                      </m:r>
                      <m:rad>
                        <m:radPr>
                          <m:degHide m:val="on"/>
                          <m:ctrlPr>
                            <a:rPr lang="en-US" sz="2000" b="0" i="1" smtClean="0">
                              <a:latin typeface="Cambria Math" panose="02040503050406030204" pitchFamily="18" charset="0"/>
                              <a:ea typeface="Cambria Math" panose="02040503050406030204" pitchFamily="18" charset="0"/>
                            </a:rPr>
                          </m:ctrlPr>
                        </m:radPr>
                        <m:deg/>
                        <m:e>
                          <m:f>
                            <m:fPr>
                              <m:ctrlPr>
                                <a:rPr lang="en-US" sz="2000" b="0" i="1" smtClean="0">
                                  <a:latin typeface="Cambria Math" panose="02040503050406030204" pitchFamily="18" charset="0"/>
                                  <a:ea typeface="Cambria Math" panose="02040503050406030204" pitchFamily="18" charset="0"/>
                                </a:rPr>
                              </m:ctrlPr>
                            </m:fPr>
                            <m:num>
                              <m:sSup>
                                <m:sSupPr>
                                  <m:ctrlPr>
                                    <a:rPr lang="en-US" sz="2000" b="0" i="1" smtClean="0">
                                      <a:latin typeface="Cambria Math" panose="02040503050406030204" pitchFamily="18" charset="0"/>
                                      <a:ea typeface="Cambria Math" panose="02040503050406030204" pitchFamily="18" charset="0"/>
                                    </a:rPr>
                                  </m:ctrlPr>
                                </m:sSupPr>
                                <m:e>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𝑎</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𝑑</m:t>
                                      </m:r>
                                    </m:e>
                                  </m:d>
                                </m:e>
                                <m:sup>
                                  <m:r>
                                    <a:rPr lang="en-US" sz="2000" b="0" i="1" smtClean="0">
                                      <a:latin typeface="Cambria Math" panose="02040503050406030204" pitchFamily="18" charset="0"/>
                                      <a:ea typeface="Cambria Math" panose="02040503050406030204" pitchFamily="18" charset="0"/>
                                    </a:rPr>
                                    <m:t>2</m:t>
                                  </m:r>
                                </m:sup>
                              </m:sSup>
                            </m:num>
                            <m:den>
                              <m:r>
                                <a:rPr lang="en-US" sz="2000" b="0" i="1" smtClean="0">
                                  <a:latin typeface="Cambria Math" panose="02040503050406030204" pitchFamily="18" charset="0"/>
                                  <a:ea typeface="Cambria Math" panose="02040503050406030204" pitchFamily="18" charset="0"/>
                                </a:rPr>
                                <m:t>4</m:t>
                              </m:r>
                            </m:den>
                          </m:f>
                          <m:r>
                            <a:rPr lang="en-US" sz="2000" b="0" i="1" smtClean="0">
                              <a:latin typeface="Cambria Math" panose="02040503050406030204" pitchFamily="18" charset="0"/>
                              <a:ea typeface="Cambria Math" panose="02040503050406030204" pitchFamily="18" charset="0"/>
                            </a:rPr>
                            <m:t>−1</m:t>
                          </m:r>
                        </m:e>
                      </m:rad>
                      <m:r>
                        <a:rPr lang="en-US" sz="2000" b="0" i="1" smtClean="0">
                          <a:latin typeface="Cambria Math" panose="02040503050406030204" pitchFamily="18" charset="0"/>
                          <a:ea typeface="Cambria Math" panose="02040503050406030204" pitchFamily="18" charset="0"/>
                        </a:rPr>
                        <m:t>→</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𝜆</m:t>
                          </m:r>
                        </m:e>
                        <m:sub>
                          <m:r>
                            <a:rPr lang="en-US" sz="2000" b="0" i="1" smtClean="0">
                              <a:latin typeface="Cambria Math" panose="02040503050406030204" pitchFamily="18" charset="0"/>
                              <a:ea typeface="Cambria Math" panose="02040503050406030204" pitchFamily="18" charset="0"/>
                            </a:rPr>
                            <m:t>1,2</m:t>
                          </m:r>
                        </m:sub>
                      </m:sSub>
                      <m:r>
                        <a:rPr lang="en-US" sz="2000" b="0" i="1" smtClean="0">
                          <a:latin typeface="Cambria Math" panose="02040503050406030204" pitchFamily="18" charset="0"/>
                          <a:ea typeface="Cambria Math" panose="02040503050406030204" pitchFamily="18" charset="0"/>
                        </a:rPr>
                        <m:t>=</m:t>
                      </m:r>
                      <m:func>
                        <m:funcPr>
                          <m:ctrlPr>
                            <a:rPr lang="en-US" sz="2000" b="0" i="1" smtClean="0">
                              <a:latin typeface="Cambria Math" panose="02040503050406030204" pitchFamily="18" charset="0"/>
                              <a:ea typeface="Cambria Math" panose="02040503050406030204" pitchFamily="18" charset="0"/>
                            </a:rPr>
                          </m:ctrlPr>
                        </m:funcPr>
                        <m:fName>
                          <m:r>
                            <m:rPr>
                              <m:sty m:val="p"/>
                            </m:rPr>
                            <a:rPr lang="en-US" sz="2000" b="0" i="0" smtClean="0">
                              <a:latin typeface="Cambria Math" panose="02040503050406030204" pitchFamily="18" charset="0"/>
                              <a:ea typeface="Cambria Math" panose="02040503050406030204" pitchFamily="18" charset="0"/>
                            </a:rPr>
                            <m:t>cos</m:t>
                          </m:r>
                        </m:fName>
                        <m:e>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𝜎</m:t>
                              </m:r>
                            </m:e>
                          </m:d>
                          <m:r>
                            <a:rPr lang="en-US" sz="2000" b="0" i="1" smtClean="0">
                              <a:latin typeface="Cambria Math" panose="02040503050406030204" pitchFamily="18" charset="0"/>
                              <a:ea typeface="Cambria Math" panose="02040503050406030204" pitchFamily="18" charset="0"/>
                            </a:rPr>
                            <m:t>±</m:t>
                          </m:r>
                        </m:e>
                      </m:func>
                      <m:rad>
                        <m:radPr>
                          <m:degHide m:val="on"/>
                          <m:ctrlPr>
                            <a:rPr lang="en-US" sz="2000" b="0" i="1" smtClean="0">
                              <a:latin typeface="Cambria Math" panose="02040503050406030204" pitchFamily="18" charset="0"/>
                              <a:ea typeface="Cambria Math" panose="02040503050406030204" pitchFamily="18" charset="0"/>
                            </a:rPr>
                          </m:ctrlPr>
                        </m:radPr>
                        <m:deg/>
                        <m:e>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𝑐𝑜𝑠</m:t>
                              </m:r>
                            </m:e>
                            <m:sup>
                              <m:r>
                                <a:rPr lang="en-US" sz="2000" b="0" i="1" smtClean="0">
                                  <a:latin typeface="Cambria Math" panose="02040503050406030204" pitchFamily="18" charset="0"/>
                                  <a:ea typeface="Cambria Math" panose="02040503050406030204" pitchFamily="18" charset="0"/>
                                </a:rPr>
                                <m:t>2</m:t>
                              </m:r>
                            </m:sup>
                          </m:sSup>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𝜎</m:t>
                              </m:r>
                            </m:e>
                          </m:d>
                          <m:r>
                            <a:rPr lang="en-US" sz="2000" b="0" i="1" smtClean="0">
                              <a:latin typeface="Cambria Math" panose="02040503050406030204" pitchFamily="18" charset="0"/>
                              <a:ea typeface="Cambria Math" panose="02040503050406030204" pitchFamily="18" charset="0"/>
                            </a:rPr>
                            <m:t>−1</m:t>
                          </m:r>
                        </m:e>
                      </m:rad>
                      <m:r>
                        <a:rPr lang="en-US" sz="2000" b="0" i="1" smtClean="0">
                          <a:latin typeface="Cambria Math" panose="02040503050406030204" pitchFamily="18" charset="0"/>
                          <a:ea typeface="Cambria Math" panose="02040503050406030204" pitchFamily="18" charset="0"/>
                        </a:rPr>
                        <m:t>=</m:t>
                      </m:r>
                      <m:func>
                        <m:funcPr>
                          <m:ctrlPr>
                            <a:rPr lang="en-US" sz="2000" b="0" i="1" smtClean="0">
                              <a:latin typeface="Cambria Math" panose="02040503050406030204" pitchFamily="18" charset="0"/>
                              <a:ea typeface="Cambria Math" panose="02040503050406030204" pitchFamily="18" charset="0"/>
                            </a:rPr>
                          </m:ctrlPr>
                        </m:funcPr>
                        <m:fName>
                          <m:r>
                            <m:rPr>
                              <m:sty m:val="p"/>
                            </m:rPr>
                            <a:rPr lang="en-US" sz="2000" b="0" i="0" smtClean="0">
                              <a:latin typeface="Cambria Math" panose="02040503050406030204" pitchFamily="18" charset="0"/>
                              <a:ea typeface="Cambria Math" panose="02040503050406030204" pitchFamily="18" charset="0"/>
                            </a:rPr>
                            <m:t>cos</m:t>
                          </m:r>
                        </m:fName>
                        <m:e>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𝜎</m:t>
                              </m:r>
                            </m:e>
                          </m:d>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𝑖</m:t>
                          </m:r>
                          <m:func>
                            <m:funcPr>
                              <m:ctrlPr>
                                <a:rPr lang="en-US" sz="2000" b="0" i="1" smtClean="0">
                                  <a:latin typeface="Cambria Math" panose="02040503050406030204" pitchFamily="18" charset="0"/>
                                  <a:ea typeface="Cambria Math" panose="02040503050406030204" pitchFamily="18" charset="0"/>
                                </a:rPr>
                              </m:ctrlPr>
                            </m:funcPr>
                            <m:fName>
                              <m:r>
                                <m:rPr>
                                  <m:sty m:val="p"/>
                                </m:rPr>
                                <a:rPr lang="en-US" sz="2000" b="0" i="0" smtClean="0">
                                  <a:latin typeface="Cambria Math" panose="02040503050406030204" pitchFamily="18" charset="0"/>
                                  <a:ea typeface="Cambria Math" panose="02040503050406030204" pitchFamily="18" charset="0"/>
                                </a:rPr>
                                <m:t>sin</m:t>
                              </m:r>
                            </m:fName>
                            <m:e>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𝜎</m:t>
                                  </m:r>
                                </m:e>
                              </m:d>
                            </m:e>
                          </m:func>
                        </m:e>
                      </m:func>
                      <m:r>
                        <a:rPr lang="en-US" sz="2000" b="0" i="1" smtClean="0">
                          <a:latin typeface="Cambria Math" panose="02040503050406030204" pitchFamily="18" charset="0"/>
                          <a:ea typeface="Cambria Math" panose="02040503050406030204" pitchFamily="18" charset="0"/>
                        </a:rPr>
                        <m:t>=</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𝑒</m:t>
                          </m:r>
                        </m:e>
                        <m:sup>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𝑖</m:t>
                          </m:r>
                          <m:r>
                            <a:rPr lang="en-US" sz="2000" b="0" i="1" smtClean="0">
                              <a:latin typeface="Cambria Math" panose="02040503050406030204" pitchFamily="18" charset="0"/>
                              <a:ea typeface="Cambria Math" panose="02040503050406030204" pitchFamily="18" charset="0"/>
                            </a:rPr>
                            <m:t>𝜎</m:t>
                          </m:r>
                        </m:sup>
                      </m:sSup>
                    </m:oMath>
                  </m:oMathPara>
                </a14:m>
                <a:endParaRPr lang="en-US" sz="2000" dirty="0"/>
              </a:p>
            </p:txBody>
          </p:sp>
        </mc:Choice>
        <mc:Fallback xmlns="">
          <p:sp>
            <p:nvSpPr>
              <p:cNvPr id="19" name="TextBox 18">
                <a:extLst>
                  <a:ext uri="{FF2B5EF4-FFF2-40B4-BE49-F238E27FC236}">
                    <a16:creationId xmlns:a16="http://schemas.microsoft.com/office/drawing/2014/main" id="{D7DBB274-489E-C586-9077-6F8A7F201FEE}"/>
                  </a:ext>
                </a:extLst>
              </p:cNvPr>
              <p:cNvSpPr txBox="1">
                <a:spLocks noRot="1" noChangeAspect="1" noMove="1" noResize="1" noEditPoints="1" noAdjustHandles="1" noChangeArrowheads="1" noChangeShapeType="1" noTextEdit="1"/>
              </p:cNvSpPr>
              <p:nvPr/>
            </p:nvSpPr>
            <p:spPr>
              <a:xfrm>
                <a:off x="1325662" y="4703394"/>
                <a:ext cx="6680418" cy="1296381"/>
              </a:xfrm>
              <a:prstGeom prst="rect">
                <a:avLst/>
              </a:prstGeom>
              <a:blipFill>
                <a:blip r:embed="rId7"/>
                <a:stretch>
                  <a:fillRect b="-29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3B420F9-93E2-3C30-D624-7B5990AEB2EE}"/>
                  </a:ext>
                </a:extLst>
              </p:cNvPr>
              <p:cNvSpPr txBox="1"/>
              <p:nvPr/>
            </p:nvSpPr>
            <p:spPr>
              <a:xfrm>
                <a:off x="5499091" y="706383"/>
                <a:ext cx="3644909" cy="1365758"/>
              </a:xfrm>
              <a:prstGeom prst="rect">
                <a:avLst/>
              </a:prstGeom>
              <a:noFill/>
              <a:ln>
                <a:solidFill>
                  <a:srgbClr val="FF0000"/>
                </a:solidFill>
              </a:ln>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sz="1400" i="1" smtClean="0">
                              <a:latin typeface="Cambria Math" panose="02040503050406030204" pitchFamily="18" charset="0"/>
                            </a:rPr>
                          </m:ctrlPr>
                        </m:sSupPr>
                        <m:e>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𝑀</m:t>
                              </m:r>
                            </m:e>
                          </m:acc>
                        </m:e>
                        <m:sup>
                          <m:r>
                            <a:rPr lang="en-US" sz="1400" b="0" i="1" smtClean="0">
                              <a:latin typeface="Cambria Math" panose="02040503050406030204" pitchFamily="18" charset="0"/>
                            </a:rPr>
                            <m:t>𝑇</m:t>
                          </m:r>
                        </m:sup>
                      </m:sSup>
                      <m:r>
                        <m:rPr>
                          <m:sty m:val="p"/>
                        </m:rPr>
                        <a:rPr lang="el-GR" sz="1400" i="1" smtClean="0">
                          <a:latin typeface="Cambria Math" panose="02040503050406030204" pitchFamily="18" charset="0"/>
                          <a:ea typeface="Cambria Math" panose="02040503050406030204" pitchFamily="18" charset="0"/>
                        </a:rPr>
                        <m:t>Ω</m:t>
                      </m:r>
                      <m:acc>
                        <m:accPr>
                          <m:chr m:val="̃"/>
                          <m:ctrlPr>
                            <a:rPr lang="el-GR" sz="140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𝑀</m:t>
                          </m:r>
                        </m:e>
                      </m:acc>
                      <m:r>
                        <a:rPr lang="en-US" sz="1400" b="0" i="1" smtClean="0">
                          <a:latin typeface="Cambria Math" panose="02040503050406030204" pitchFamily="18" charset="0"/>
                        </a:rPr>
                        <m:t>=</m:t>
                      </m:r>
                      <m:r>
                        <m:rPr>
                          <m:sty m:val="p"/>
                        </m:rPr>
                        <a:rPr lang="el-GR" sz="1400" b="0" i="1" smtClean="0">
                          <a:latin typeface="Cambria Math" panose="02040503050406030204" pitchFamily="18" charset="0"/>
                          <a:ea typeface="Cambria Math" panose="02040503050406030204" pitchFamily="18" charset="0"/>
                        </a:rPr>
                        <m:t>Ω</m:t>
                      </m:r>
                    </m:oMath>
                  </m:oMathPara>
                </a14:m>
                <a:endParaRPr lang="en-US" sz="1400" b="0" dirty="0">
                  <a:ea typeface="Cambria Math" panose="02040503050406030204" pitchFamily="18" charset="0"/>
                </a:endParaRPr>
              </a:p>
              <a:p>
                <a14:m>
                  <m:oMath xmlns:m="http://schemas.openxmlformats.org/officeDocument/2006/math">
                    <m:r>
                      <a:rPr lang="en-US" sz="1400" i="1" smtClean="0">
                        <a:latin typeface="Cambria Math" panose="02040503050406030204" pitchFamily="18" charset="0"/>
                        <a:ea typeface="Cambria Math" panose="02040503050406030204" pitchFamily="18" charset="0"/>
                      </a:rPr>
                      <m:t>→</m:t>
                    </m:r>
                    <m:sSup>
                      <m:sSupPr>
                        <m:ctrlPr>
                          <a:rPr lang="en-US" sz="1400" i="1" smtClean="0">
                            <a:latin typeface="Cambria Math" panose="02040503050406030204" pitchFamily="18" charset="0"/>
                            <a:ea typeface="Cambria Math" panose="02040503050406030204" pitchFamily="18" charset="0"/>
                          </a:rPr>
                        </m:ctrlPr>
                      </m:sSupPr>
                      <m:e>
                        <m:d>
                          <m:dPr>
                            <m:ctrlPr>
                              <a:rPr lang="en-US" sz="1400" i="1" smtClean="0">
                                <a:latin typeface="Cambria Math" panose="02040503050406030204" pitchFamily="18" charset="0"/>
                                <a:ea typeface="Cambria Math" panose="02040503050406030204" pitchFamily="18" charset="0"/>
                              </a:rPr>
                            </m:ctrlPr>
                          </m:dPr>
                          <m:e>
                            <m:m>
                              <m:mPr>
                                <m:mcs>
                                  <m:mc>
                                    <m:mcPr>
                                      <m:count m:val="2"/>
                                      <m:mcJc m:val="center"/>
                                    </m:mcPr>
                                  </m:mc>
                                </m:mcs>
                                <m:ctrlPr>
                                  <a:rPr lang="en-US" sz="1400" i="1" smtClean="0">
                                    <a:latin typeface="Cambria Math" panose="02040503050406030204" pitchFamily="18" charset="0"/>
                                    <a:ea typeface="Cambria Math" panose="02040503050406030204" pitchFamily="18" charset="0"/>
                                  </a:rPr>
                                </m:ctrlPr>
                              </m:mPr>
                              <m:mr>
                                <m:e>
                                  <m:r>
                                    <m:rPr>
                                      <m:brk m:alnAt="7"/>
                                    </m:rPr>
                                    <a:rPr lang="en-US" sz="1400" b="0" i="1" smtClean="0">
                                      <a:latin typeface="Cambria Math" panose="02040503050406030204" pitchFamily="18" charset="0"/>
                                      <a:ea typeface="Cambria Math" panose="02040503050406030204" pitchFamily="18" charset="0"/>
                                    </a:rPr>
                                    <m:t>𝑎</m:t>
                                  </m:r>
                                </m:e>
                                <m:e>
                                  <m:r>
                                    <a:rPr lang="en-US" sz="1400" b="0" i="1" smtClean="0">
                                      <a:latin typeface="Cambria Math" panose="02040503050406030204" pitchFamily="18" charset="0"/>
                                      <a:ea typeface="Cambria Math" panose="02040503050406030204" pitchFamily="18" charset="0"/>
                                    </a:rPr>
                                    <m:t>𝑏</m:t>
                                  </m:r>
                                </m:e>
                              </m:mr>
                              <m:mr>
                                <m:e>
                                  <m:r>
                                    <a:rPr lang="en-US" sz="1400" b="0" i="1" smtClean="0">
                                      <a:latin typeface="Cambria Math" panose="02040503050406030204" pitchFamily="18" charset="0"/>
                                      <a:ea typeface="Cambria Math" panose="02040503050406030204" pitchFamily="18" charset="0"/>
                                    </a:rPr>
                                    <m:t>𝑐</m:t>
                                  </m:r>
                                </m:e>
                                <m:e>
                                  <m:r>
                                    <a:rPr lang="en-US" sz="1400" b="0" i="1" smtClean="0">
                                      <a:latin typeface="Cambria Math" panose="02040503050406030204" pitchFamily="18" charset="0"/>
                                      <a:ea typeface="Cambria Math" panose="02040503050406030204" pitchFamily="18" charset="0"/>
                                    </a:rPr>
                                    <m:t>𝑑</m:t>
                                  </m:r>
                                </m:e>
                              </m:mr>
                            </m:m>
                          </m:e>
                        </m:d>
                      </m:e>
                      <m:sup>
                        <m:r>
                          <a:rPr lang="en-US" sz="1400" b="0" i="1" smtClean="0">
                            <a:latin typeface="Cambria Math" panose="02040503050406030204" pitchFamily="18" charset="0"/>
                            <a:ea typeface="Cambria Math" panose="02040503050406030204" pitchFamily="18" charset="0"/>
                          </a:rPr>
                          <m:t>𝑇</m:t>
                        </m:r>
                      </m:sup>
                    </m:sSup>
                    <m:r>
                      <a:rPr lang="en-US" sz="1400" i="1" smtClean="0">
                        <a:latin typeface="Cambria Math" panose="02040503050406030204" pitchFamily="18" charset="0"/>
                        <a:ea typeface="Cambria Math" panose="02040503050406030204" pitchFamily="18" charset="0"/>
                      </a:rPr>
                      <m:t>∙</m:t>
                    </m:r>
                    <m:d>
                      <m:dPr>
                        <m:ctrlPr>
                          <a:rPr lang="en-US" sz="1400" i="1" smtClean="0">
                            <a:latin typeface="Cambria Math" panose="02040503050406030204" pitchFamily="18" charset="0"/>
                            <a:ea typeface="Cambria Math" panose="02040503050406030204" pitchFamily="18" charset="0"/>
                          </a:rPr>
                        </m:ctrlPr>
                      </m:dPr>
                      <m:e>
                        <m:m>
                          <m:mPr>
                            <m:mcs>
                              <m:mc>
                                <m:mcPr>
                                  <m:count m:val="2"/>
                                  <m:mcJc m:val="center"/>
                                </m:mcPr>
                              </m:mc>
                            </m:mcs>
                            <m:ctrlPr>
                              <a:rPr lang="en-US" sz="1400" i="1" smtClean="0">
                                <a:latin typeface="Cambria Math" panose="02040503050406030204" pitchFamily="18" charset="0"/>
                                <a:ea typeface="Cambria Math" panose="02040503050406030204" pitchFamily="18" charset="0"/>
                              </a:rPr>
                            </m:ctrlPr>
                          </m:mPr>
                          <m:mr>
                            <m:e>
                              <m:r>
                                <m:rPr>
                                  <m:brk m:alnAt="7"/>
                                </m:rPr>
                                <a:rPr lang="en-US" sz="1400" b="0" i="1" smtClean="0">
                                  <a:latin typeface="Cambria Math" panose="02040503050406030204" pitchFamily="18" charset="0"/>
                                  <a:ea typeface="Cambria Math" panose="02040503050406030204" pitchFamily="18" charset="0"/>
                                </a:rPr>
                                <m:t>0</m:t>
                              </m:r>
                            </m:e>
                            <m:e>
                              <m:r>
                                <a:rPr lang="en-US" sz="1400" b="0" i="1" smtClean="0">
                                  <a:latin typeface="Cambria Math" panose="02040503050406030204" pitchFamily="18" charset="0"/>
                                  <a:ea typeface="Cambria Math" panose="02040503050406030204" pitchFamily="18" charset="0"/>
                                </a:rPr>
                                <m:t>1</m:t>
                              </m:r>
                            </m:e>
                          </m:mr>
                          <m:mr>
                            <m:e>
                              <m:r>
                                <a:rPr lang="en-US" sz="1400" b="0" i="1" smtClean="0">
                                  <a:latin typeface="Cambria Math" panose="02040503050406030204" pitchFamily="18" charset="0"/>
                                  <a:ea typeface="Cambria Math" panose="02040503050406030204" pitchFamily="18" charset="0"/>
                                </a:rPr>
                                <m:t>−1</m:t>
                              </m:r>
                            </m:e>
                            <m:e>
                              <m:r>
                                <a:rPr lang="en-US" sz="1400" b="0" i="1" smtClean="0">
                                  <a:latin typeface="Cambria Math" panose="02040503050406030204" pitchFamily="18" charset="0"/>
                                  <a:ea typeface="Cambria Math" panose="02040503050406030204" pitchFamily="18" charset="0"/>
                                </a:rPr>
                                <m:t>0</m:t>
                              </m:r>
                            </m:e>
                          </m:mr>
                        </m:m>
                      </m:e>
                    </m:d>
                    <m:r>
                      <a:rPr lang="en-US" sz="1400" i="1" smtClean="0">
                        <a:latin typeface="Cambria Math" panose="02040503050406030204" pitchFamily="18" charset="0"/>
                        <a:ea typeface="Cambria Math" panose="02040503050406030204" pitchFamily="18" charset="0"/>
                      </a:rPr>
                      <m:t>∙</m:t>
                    </m:r>
                    <m:d>
                      <m:dPr>
                        <m:ctrlPr>
                          <a:rPr lang="en-US" sz="1400" i="1" smtClean="0">
                            <a:latin typeface="Cambria Math" panose="02040503050406030204" pitchFamily="18" charset="0"/>
                            <a:ea typeface="Cambria Math" panose="02040503050406030204" pitchFamily="18" charset="0"/>
                          </a:rPr>
                        </m:ctrlPr>
                      </m:dPr>
                      <m:e>
                        <m:m>
                          <m:mPr>
                            <m:mcs>
                              <m:mc>
                                <m:mcPr>
                                  <m:count m:val="2"/>
                                  <m:mcJc m:val="center"/>
                                </m:mcPr>
                              </m:mc>
                            </m:mcs>
                            <m:ctrlPr>
                              <a:rPr lang="en-US" sz="1400" i="1" smtClean="0">
                                <a:latin typeface="Cambria Math" panose="02040503050406030204" pitchFamily="18" charset="0"/>
                                <a:ea typeface="Cambria Math" panose="02040503050406030204" pitchFamily="18" charset="0"/>
                              </a:rPr>
                            </m:ctrlPr>
                          </m:mPr>
                          <m:mr>
                            <m:e>
                              <m:r>
                                <m:rPr>
                                  <m:brk m:alnAt="7"/>
                                </m:rPr>
                                <a:rPr lang="en-US" sz="1400" b="0" i="1" smtClean="0">
                                  <a:latin typeface="Cambria Math" panose="02040503050406030204" pitchFamily="18" charset="0"/>
                                  <a:ea typeface="Cambria Math" panose="02040503050406030204" pitchFamily="18" charset="0"/>
                                </a:rPr>
                                <m:t>𝑎</m:t>
                              </m:r>
                            </m:e>
                            <m:e>
                              <m:r>
                                <a:rPr lang="en-US" sz="1400" b="0" i="1" smtClean="0">
                                  <a:latin typeface="Cambria Math" panose="02040503050406030204" pitchFamily="18" charset="0"/>
                                  <a:ea typeface="Cambria Math" panose="02040503050406030204" pitchFamily="18" charset="0"/>
                                </a:rPr>
                                <m:t>𝑏</m:t>
                              </m:r>
                            </m:e>
                          </m:mr>
                          <m:mr>
                            <m:e>
                              <m:r>
                                <a:rPr lang="en-US" sz="1400" b="0" i="1" smtClean="0">
                                  <a:latin typeface="Cambria Math" panose="02040503050406030204" pitchFamily="18" charset="0"/>
                                  <a:ea typeface="Cambria Math" panose="02040503050406030204" pitchFamily="18" charset="0"/>
                                </a:rPr>
                                <m:t>𝑐</m:t>
                              </m:r>
                            </m:e>
                            <m:e>
                              <m:r>
                                <a:rPr lang="en-US" sz="1400" b="0" i="1" smtClean="0">
                                  <a:latin typeface="Cambria Math" panose="02040503050406030204" pitchFamily="18" charset="0"/>
                                  <a:ea typeface="Cambria Math" panose="02040503050406030204" pitchFamily="18" charset="0"/>
                                </a:rPr>
                                <m:t>𝑑</m:t>
                              </m:r>
                            </m:e>
                          </m:mr>
                        </m:m>
                      </m:e>
                    </m:d>
                    <m:r>
                      <a:rPr lang="en-US" sz="1400" b="0" i="1" smtClean="0">
                        <a:latin typeface="Cambria Math" panose="02040503050406030204" pitchFamily="18" charset="0"/>
                        <a:ea typeface="Cambria Math" panose="02040503050406030204" pitchFamily="18" charset="0"/>
                      </a:rPr>
                      <m:t>=</m:t>
                    </m:r>
                  </m:oMath>
                </a14:m>
                <a:r>
                  <a:rPr lang="en-US" sz="1400" dirty="0">
                    <a:ea typeface="Cambria Math" panose="02040503050406030204" pitchFamily="18" charset="0"/>
                  </a:rPr>
                  <a:t> </a:t>
                </a:r>
                <a14:m>
                  <m:oMath xmlns:m="http://schemas.openxmlformats.org/officeDocument/2006/math">
                    <m:d>
                      <m:dPr>
                        <m:ctrlPr>
                          <a:rPr lang="en-US" sz="1400" i="1">
                            <a:latin typeface="Cambria Math" panose="02040503050406030204" pitchFamily="18" charset="0"/>
                            <a:ea typeface="Cambria Math" panose="02040503050406030204" pitchFamily="18" charset="0"/>
                          </a:rPr>
                        </m:ctrlPr>
                      </m:dPr>
                      <m:e>
                        <m:m>
                          <m:mPr>
                            <m:mcs>
                              <m:mc>
                                <m:mcPr>
                                  <m:count m:val="2"/>
                                  <m:mcJc m:val="center"/>
                                </m:mcPr>
                              </m:mc>
                            </m:mcs>
                            <m:ctrlPr>
                              <a:rPr lang="en-US" sz="1400" i="1">
                                <a:latin typeface="Cambria Math" panose="02040503050406030204" pitchFamily="18" charset="0"/>
                                <a:ea typeface="Cambria Math" panose="02040503050406030204" pitchFamily="18" charset="0"/>
                              </a:rPr>
                            </m:ctrlPr>
                          </m:mPr>
                          <m:mr>
                            <m:e>
                              <m:r>
                                <m:rPr>
                                  <m:brk m:alnAt="7"/>
                                </m:rPr>
                                <a:rPr lang="en-US" sz="1400" i="1">
                                  <a:latin typeface="Cambria Math" panose="02040503050406030204" pitchFamily="18" charset="0"/>
                                  <a:ea typeface="Cambria Math" panose="02040503050406030204" pitchFamily="18" charset="0"/>
                                </a:rPr>
                                <m:t>0</m:t>
                              </m:r>
                            </m:e>
                            <m:e>
                              <m:r>
                                <a:rPr lang="en-US" sz="1400" i="1">
                                  <a:latin typeface="Cambria Math" panose="02040503050406030204" pitchFamily="18" charset="0"/>
                                  <a:ea typeface="Cambria Math" panose="02040503050406030204" pitchFamily="18" charset="0"/>
                                </a:rPr>
                                <m:t>1</m:t>
                              </m:r>
                            </m:e>
                          </m:mr>
                          <m:mr>
                            <m:e>
                              <m:r>
                                <a:rPr lang="en-US" sz="1400" i="1">
                                  <a:latin typeface="Cambria Math" panose="02040503050406030204" pitchFamily="18" charset="0"/>
                                  <a:ea typeface="Cambria Math" panose="02040503050406030204" pitchFamily="18" charset="0"/>
                                </a:rPr>
                                <m:t>−1</m:t>
                              </m:r>
                            </m:e>
                            <m:e>
                              <m:r>
                                <a:rPr lang="en-US" sz="1400" i="1">
                                  <a:latin typeface="Cambria Math" panose="02040503050406030204" pitchFamily="18" charset="0"/>
                                  <a:ea typeface="Cambria Math" panose="02040503050406030204" pitchFamily="18" charset="0"/>
                                </a:rPr>
                                <m:t>0</m:t>
                              </m:r>
                            </m:e>
                          </m:mr>
                        </m:m>
                      </m:e>
                    </m:d>
                  </m:oMath>
                </a14:m>
                <a:endParaRPr lang="en-US" sz="1400" dirty="0"/>
              </a:p>
              <a:p>
                <a14:m>
                  <m:oMath xmlns:m="http://schemas.openxmlformats.org/officeDocument/2006/math">
                    <m:r>
                      <a:rPr lang="en-US" sz="140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𝑎𝑑</m:t>
                    </m:r>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𝑏𝑐</m:t>
                    </m:r>
                    <m:r>
                      <a:rPr lang="en-US" sz="1400" b="0" i="1" smtClean="0">
                        <a:latin typeface="Cambria Math" panose="02040503050406030204" pitchFamily="18" charset="0"/>
                        <a:ea typeface="Cambria Math" panose="02040503050406030204" pitchFamily="18" charset="0"/>
                      </a:rPr>
                      <m:t>=1</m:t>
                    </m:r>
                  </m:oMath>
                </a14:m>
                <a:r>
                  <a:rPr lang="en-US" sz="1400" dirty="0"/>
                  <a:t> (if energy conservation is required, then using </a:t>
                </a:r>
                <a:r>
                  <a:rPr lang="en-US" sz="1400" dirty="0" err="1"/>
                  <a:t>symplectic</a:t>
                </a:r>
                <a:r>
                  <a:rPr lang="en-US" sz="1400" dirty="0"/>
                  <a:t> integration is a sufficient condition)</a:t>
                </a:r>
              </a:p>
            </p:txBody>
          </p:sp>
        </mc:Choice>
        <mc:Fallback xmlns="">
          <p:sp>
            <p:nvSpPr>
              <p:cNvPr id="7" name="TextBox 6">
                <a:extLst>
                  <a:ext uri="{FF2B5EF4-FFF2-40B4-BE49-F238E27FC236}">
                    <a16:creationId xmlns:a16="http://schemas.microsoft.com/office/drawing/2014/main" id="{33B420F9-93E2-3C30-D624-7B5990AEB2EE}"/>
                  </a:ext>
                </a:extLst>
              </p:cNvPr>
              <p:cNvSpPr txBox="1">
                <a:spLocks noRot="1" noChangeAspect="1" noMove="1" noResize="1" noEditPoints="1" noAdjustHandles="1" noChangeArrowheads="1" noChangeShapeType="1" noTextEdit="1"/>
              </p:cNvSpPr>
              <p:nvPr/>
            </p:nvSpPr>
            <p:spPr>
              <a:xfrm>
                <a:off x="5499091" y="706383"/>
                <a:ext cx="3644909" cy="1365758"/>
              </a:xfrm>
              <a:prstGeom prst="rect">
                <a:avLst/>
              </a:prstGeom>
              <a:blipFill>
                <a:blip r:embed="rId8"/>
                <a:stretch>
                  <a:fillRect l="-346" b="-3670"/>
                </a:stretch>
              </a:blipFill>
              <a:ln>
                <a:solidFill>
                  <a:srgbClr val="FF0000"/>
                </a:solidFill>
              </a:ln>
            </p:spPr>
            <p:txBody>
              <a:bodyPr/>
              <a:lstStyle/>
              <a:p>
                <a:r>
                  <a:rPr lang="en-US">
                    <a:noFill/>
                  </a:rPr>
                  <a:t> </a:t>
                </a:r>
              </a:p>
            </p:txBody>
          </p:sp>
        </mc:Fallback>
      </mc:AlternateContent>
    </p:spTree>
    <p:extLst>
      <p:ext uri="{BB962C8B-B14F-4D97-AF65-F5344CB8AC3E}">
        <p14:creationId xmlns:p14="http://schemas.microsoft.com/office/powerpoint/2010/main" val="981739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15" grpId="0"/>
      <p:bldP spid="16" grpId="0"/>
      <p:bldP spid="17" grpId="0"/>
      <p:bldP spid="18" grpId="0"/>
      <p:bldP spid="19" grpId="0"/>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693B82-BE87-D95D-6D01-C5563B844A0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AE507A2-B2FB-A42C-FC68-83B670670305}"/>
              </a:ext>
            </a:extLst>
          </p:cNvPr>
          <p:cNvSpPr>
            <a:spLocks noGrp="1"/>
          </p:cNvSpPr>
          <p:nvPr>
            <p:ph type="title"/>
          </p:nvPr>
        </p:nvSpPr>
        <p:spPr/>
        <p:txBody>
          <a:bodyPr/>
          <a:lstStyle/>
          <a:p>
            <a:r>
              <a:rPr lang="en-US" dirty="0"/>
              <a:t>Beam dynamics and stability condition</a:t>
            </a:r>
          </a:p>
        </p:txBody>
      </p:sp>
      <p:sp>
        <p:nvSpPr>
          <p:cNvPr id="4" name="Date Placeholder 3">
            <a:extLst>
              <a:ext uri="{FF2B5EF4-FFF2-40B4-BE49-F238E27FC236}">
                <a16:creationId xmlns:a16="http://schemas.microsoft.com/office/drawing/2014/main" id="{4E3E719C-B1AD-127E-EE22-D9DB513DF307}"/>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B638DE46-9C46-6958-D478-7F7858E00B8E}"/>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44F635E6-1B9D-ECC1-58F2-2F53D4D66DA5}"/>
              </a:ext>
            </a:extLst>
          </p:cNvPr>
          <p:cNvSpPr>
            <a:spLocks noGrp="1"/>
          </p:cNvSpPr>
          <p:nvPr>
            <p:ph type="sldNum" sz="quarter" idx="4"/>
          </p:nvPr>
        </p:nvSpPr>
        <p:spPr/>
        <p:txBody>
          <a:bodyPr/>
          <a:lstStyle/>
          <a:p>
            <a:pPr>
              <a:defRPr/>
            </a:pPr>
            <a:fld id="{148C009B-CB69-E04A-B9B3-34B26D69E9CF}" type="slidenum">
              <a:rPr lang="en-US" smtClean="0"/>
              <a:pPr>
                <a:defRPr/>
              </a:pPr>
              <a:t>22</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63DF83A-5F3A-1705-4A4C-176D9ABDF27B}"/>
                  </a:ext>
                </a:extLst>
              </p:cNvPr>
              <p:cNvSpPr txBox="1"/>
              <p:nvPr/>
            </p:nvSpPr>
            <p:spPr>
              <a:xfrm>
                <a:off x="337456" y="903639"/>
                <a:ext cx="8410303" cy="477888"/>
              </a:xfrm>
              <a:prstGeom prst="rect">
                <a:avLst/>
              </a:prstGeom>
              <a:noFill/>
            </p:spPr>
            <p:txBody>
              <a:bodyPr wrap="square" rtlCol="0">
                <a:spAutoFit/>
              </a:bodyPr>
              <a:lstStyle/>
              <a:p>
                <a:r>
                  <a:rPr lang="en-US" dirty="0"/>
                  <a:t>If </a:t>
                </a:r>
                <a14:m>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𝑑</m:t>
                        </m:r>
                      </m:e>
                    </m:d>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2,</m:t>
                    </m:r>
                    <m:r>
                      <a:rPr lang="en-US" b="0" i="0"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ea typeface="Cambria Math" panose="02040503050406030204" pitchFamily="18" charset="0"/>
                          </a:rPr>
                          <m:t>1,2</m:t>
                        </m:r>
                      </m:sub>
                    </m:sSub>
                    <m:r>
                      <a:rPr lang="en-US" b="0" i="1" smtClean="0">
                        <a:latin typeface="Cambria Math" panose="02040503050406030204" pitchFamily="18" charset="0"/>
                        <a:ea typeface="Cambria Math" panose="02040503050406030204" pitchFamily="18" charset="0"/>
                      </a:rPr>
                      <m:t> </m:t>
                    </m:r>
                  </m:oMath>
                </a14:m>
                <a:r>
                  <a:rPr lang="en-US" b="0" dirty="0">
                    <a:ea typeface="Cambria Math" panose="02040503050406030204" pitchFamily="18" charset="0"/>
                  </a:rPr>
                  <a:t>is a periodic </a:t>
                </a:r>
                <a:r>
                  <a:rPr lang="en-US" b="0" dirty="0" err="1">
                    <a:ea typeface="Cambria Math" panose="02040503050406030204" pitchFamily="18" charset="0"/>
                  </a:rPr>
                  <a:t>solution</a:t>
                </a:r>
                <a:r>
                  <a:rPr lang="en-US" b="0" dirty="0" err="1">
                    <a:ea typeface="Cambria Math" panose="02040503050406030204" pitchFamily="18" charset="0"/>
                    <a:sym typeface="Wingdings" pitchFamily="2" charset="2"/>
                  </a:rPr>
                  <a:t></a:t>
                </a:r>
                <a:r>
                  <a:rPr lang="en-US" u="sng" dirty="0" err="1">
                    <a:ea typeface="Cambria Math" panose="02040503050406030204" pitchFamily="18" charset="0"/>
                    <a:sym typeface="Wingdings" pitchFamily="2" charset="2"/>
                  </a:rPr>
                  <a:t>B</a:t>
                </a:r>
                <a:r>
                  <a:rPr lang="en-US" b="0" u="sng" dirty="0" err="1">
                    <a:ea typeface="Cambria Math" panose="02040503050406030204" pitchFamily="18" charset="0"/>
                  </a:rPr>
                  <a:t>eam</a:t>
                </a:r>
                <a:r>
                  <a:rPr lang="en-US" b="0" u="sng" dirty="0">
                    <a:ea typeface="Cambria Math" panose="02040503050406030204" pitchFamily="18" charset="0"/>
                  </a:rPr>
                  <a:t> motion is stable</a:t>
                </a:r>
                <a:endParaRPr lang="en-US" b="0" dirty="0">
                  <a:ea typeface="Cambria Math" panose="02040503050406030204" pitchFamily="18" charset="0"/>
                </a:endParaRPr>
              </a:p>
            </p:txBody>
          </p:sp>
        </mc:Choice>
        <mc:Fallback xmlns="">
          <p:sp>
            <p:nvSpPr>
              <p:cNvPr id="8" name="TextBox 7">
                <a:extLst>
                  <a:ext uri="{FF2B5EF4-FFF2-40B4-BE49-F238E27FC236}">
                    <a16:creationId xmlns:a16="http://schemas.microsoft.com/office/drawing/2014/main" id="{F63DF83A-5F3A-1705-4A4C-176D9ABDF27B}"/>
                  </a:ext>
                </a:extLst>
              </p:cNvPr>
              <p:cNvSpPr txBox="1">
                <a:spLocks noRot="1" noChangeAspect="1" noMove="1" noResize="1" noEditPoints="1" noAdjustHandles="1" noChangeArrowheads="1" noChangeShapeType="1" noTextEdit="1"/>
              </p:cNvSpPr>
              <p:nvPr/>
            </p:nvSpPr>
            <p:spPr>
              <a:xfrm>
                <a:off x="337456" y="903639"/>
                <a:ext cx="8410303" cy="477888"/>
              </a:xfrm>
              <a:prstGeom prst="rect">
                <a:avLst/>
              </a:prstGeom>
              <a:blipFill>
                <a:blip r:embed="rId2"/>
                <a:stretch>
                  <a:fillRect l="-1056" t="-10526" b="-26316"/>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D39071D1-EF15-1642-9147-55F3781EA898}"/>
              </a:ext>
            </a:extLst>
          </p:cNvPr>
          <p:cNvSpPr txBox="1"/>
          <p:nvPr/>
        </p:nvSpPr>
        <p:spPr>
          <a:xfrm>
            <a:off x="337456" y="1409694"/>
            <a:ext cx="6271076" cy="461665"/>
          </a:xfrm>
          <a:prstGeom prst="rect">
            <a:avLst/>
          </a:prstGeom>
          <a:noFill/>
        </p:spPr>
        <p:txBody>
          <a:bodyPr wrap="none" rtlCol="0">
            <a:spAutoFit/>
          </a:bodyPr>
          <a:lstStyle/>
          <a:p>
            <a:r>
              <a:rPr lang="en-US" dirty="0"/>
              <a:t>For our convenience, we use following relations, </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55A0563F-C9E6-07D4-9339-10D45B39E159}"/>
                  </a:ext>
                </a:extLst>
              </p:cNvPr>
              <p:cNvSpPr txBox="1"/>
              <p:nvPr/>
            </p:nvSpPr>
            <p:spPr>
              <a:xfrm>
                <a:off x="636588" y="2028123"/>
                <a:ext cx="2045816" cy="12478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rPr>
                        <m:t>𝑑</m:t>
                      </m:r>
                      <m:r>
                        <a:rPr lang="en-US" sz="2000" b="0" i="1" smtClean="0">
                          <a:latin typeface="Cambria Math" panose="02040503050406030204" pitchFamily="18" charset="0"/>
                        </a:rPr>
                        <m:t>=2</m:t>
                      </m:r>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𝜎</m:t>
                              </m:r>
                            </m:e>
                          </m:d>
                        </m:e>
                      </m:func>
                    </m:oMath>
                  </m:oMathPara>
                </a14:m>
                <a:endParaRPr lang="en-US" sz="2000" b="0" dirty="0"/>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rPr>
                        <m:t>𝑑</m:t>
                      </m:r>
                      <m:r>
                        <a:rPr lang="en-US" sz="2000" b="0" i="1" smtClean="0">
                          <a:latin typeface="Cambria Math" panose="02040503050406030204" pitchFamily="18" charset="0"/>
                        </a:rPr>
                        <m:t>=2</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𝛼</m:t>
                          </m:r>
                        </m:e>
                      </m:acc>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sin</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𝜎</m:t>
                              </m:r>
                            </m:e>
                          </m:d>
                        </m:e>
                      </m:func>
                    </m:oMath>
                  </m:oMathPara>
                </a14:m>
                <a:endParaRPr lang="en-US" sz="2000" b="0" dirty="0"/>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𝑏</m:t>
                      </m:r>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𝛽</m:t>
                          </m:r>
                        </m:e>
                      </m:acc>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sin</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𝜎</m:t>
                              </m:r>
                            </m:e>
                          </m:d>
                        </m:e>
                      </m:func>
                    </m:oMath>
                  </m:oMathPara>
                </a14:m>
                <a:endParaRPr lang="en-US" sz="2000" b="0" dirty="0"/>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𝑐</m:t>
                      </m:r>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𝛾</m:t>
                          </m:r>
                        </m:e>
                      </m:acc>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sin</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𝜎</m:t>
                              </m:r>
                            </m:e>
                          </m:d>
                        </m:e>
                      </m:func>
                    </m:oMath>
                  </m:oMathPara>
                </a14:m>
                <a:endParaRPr lang="en-US" sz="2000" dirty="0"/>
              </a:p>
            </p:txBody>
          </p:sp>
        </mc:Choice>
        <mc:Fallback xmlns="">
          <p:sp>
            <p:nvSpPr>
              <p:cNvPr id="12" name="TextBox 11">
                <a:extLst>
                  <a:ext uri="{FF2B5EF4-FFF2-40B4-BE49-F238E27FC236}">
                    <a16:creationId xmlns:a16="http://schemas.microsoft.com/office/drawing/2014/main" id="{55A0563F-C9E6-07D4-9339-10D45B39E159}"/>
                  </a:ext>
                </a:extLst>
              </p:cNvPr>
              <p:cNvSpPr txBox="1">
                <a:spLocks noRot="1" noChangeAspect="1" noMove="1" noResize="1" noEditPoints="1" noAdjustHandles="1" noChangeArrowheads="1" noChangeShapeType="1" noTextEdit="1"/>
              </p:cNvSpPr>
              <p:nvPr/>
            </p:nvSpPr>
            <p:spPr>
              <a:xfrm>
                <a:off x="636588" y="2028123"/>
                <a:ext cx="2045816" cy="1247842"/>
              </a:xfrm>
              <a:prstGeom prst="rect">
                <a:avLst/>
              </a:prstGeom>
              <a:blipFill>
                <a:blip r:embed="rId3"/>
                <a:stretch>
                  <a:fillRect l="-613" b="-50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273942C-A3D8-24D8-103C-409DB8D59E5C}"/>
                  </a:ext>
                </a:extLst>
              </p:cNvPr>
              <p:cNvSpPr txBox="1"/>
              <p:nvPr/>
            </p:nvSpPr>
            <p:spPr>
              <a:xfrm>
                <a:off x="3178194" y="1850688"/>
                <a:ext cx="5562548" cy="18999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acc>
                        <m:accPr>
                          <m:chr m:val="̃"/>
                          <m:ctrlPr>
                            <a:rPr lang="en-US"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𝑀</m:t>
                          </m:r>
                        </m:e>
                      </m:acc>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m>
                            <m:mPr>
                              <m:mcs>
                                <m:mc>
                                  <m:mcPr>
                                    <m:count m:val="2"/>
                                    <m:mcJc m:val="center"/>
                                  </m:mcPr>
                                </m:mc>
                              </m:mcs>
                              <m:ctrlPr>
                                <a:rPr lang="en-US" b="0" i="1" smtClean="0">
                                  <a:latin typeface="Cambria Math" panose="02040503050406030204" pitchFamily="18" charset="0"/>
                                  <a:ea typeface="Cambria Math" panose="02040503050406030204" pitchFamily="18" charset="0"/>
                                </a:rPr>
                              </m:ctrlPr>
                            </m:mPr>
                            <m:mr>
                              <m:e>
                                <m:func>
                                  <m:funcPr>
                                    <m:ctrlPr>
                                      <a:rPr lang="en-US" b="0" i="1" smtClean="0">
                                        <a:latin typeface="Cambria Math" panose="02040503050406030204" pitchFamily="18" charset="0"/>
                                        <a:ea typeface="Cambria Math" panose="02040503050406030204" pitchFamily="18" charset="0"/>
                                      </a:rPr>
                                    </m:ctrlPr>
                                  </m:funcPr>
                                  <m:fName>
                                    <m:r>
                                      <m:rPr>
                                        <m:sty m:val="p"/>
                                        <m:brk m:alnAt="7"/>
                                      </m:rPr>
                                      <a:rPr lang="en-US" b="0" i="0" smtClean="0">
                                        <a:latin typeface="Cambria Math" panose="02040503050406030204" pitchFamily="18" charset="0"/>
                                        <a:ea typeface="Cambria Math" panose="02040503050406030204" pitchFamily="18" charset="0"/>
                                      </a:rPr>
                                      <m:t>c</m:t>
                                    </m:r>
                                    <m:r>
                                      <m:rPr>
                                        <m:sty m:val="p"/>
                                      </m:rPr>
                                      <a:rPr lang="en-US" b="0" i="0" smtClean="0">
                                        <a:latin typeface="Cambria Math" panose="02040503050406030204" pitchFamily="18" charset="0"/>
                                        <a:ea typeface="Cambria Math" panose="02040503050406030204" pitchFamily="18" charset="0"/>
                                      </a:rPr>
                                      <m:t>os</m:t>
                                    </m:r>
                                  </m:fName>
                                  <m:e>
                                    <m:r>
                                      <a:rPr lang="en-US" b="0" i="1" smtClean="0">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ea typeface="Cambria Math" panose="02040503050406030204" pitchFamily="18" charset="0"/>
                                      </a:rPr>
                                      <m:t>+</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𝛼</m:t>
                                        </m:r>
                                      </m:e>
                                    </m:acc>
                                    <m:func>
                                      <m:funcPr>
                                        <m:ctrlPr>
                                          <a:rPr lang="en-US" i="1" smtClean="0">
                                            <a:latin typeface="Cambria Math" panose="02040503050406030204" pitchFamily="18" charset="0"/>
                                            <a:ea typeface="Cambria Math" panose="02040503050406030204" pitchFamily="18" charset="0"/>
                                          </a:rPr>
                                        </m:ctrlPr>
                                      </m:funcPr>
                                      <m:fName>
                                        <m:r>
                                          <m:rPr>
                                            <m:sty m:val="p"/>
                                          </m:rPr>
                                          <a:rPr lang="en-US" i="0" smtClean="0">
                                            <a:latin typeface="Cambria Math" panose="02040503050406030204" pitchFamily="18" charset="0"/>
                                            <a:ea typeface="Cambria Math" panose="02040503050406030204" pitchFamily="18" charset="0"/>
                                          </a:rPr>
                                          <m:t>sin</m:t>
                                        </m:r>
                                      </m:fName>
                                      <m:e>
                                        <m:r>
                                          <a:rPr lang="en-US" i="1" smtClean="0">
                                            <a:latin typeface="Cambria Math" panose="02040503050406030204" pitchFamily="18" charset="0"/>
                                            <a:ea typeface="Cambria Math" panose="02040503050406030204" pitchFamily="18" charset="0"/>
                                          </a:rPr>
                                          <m:t>𝜎</m:t>
                                        </m:r>
                                      </m:e>
                                    </m:func>
                                  </m:e>
                                </m:func>
                              </m:e>
                              <m:e>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𝛽</m:t>
                                    </m:r>
                                  </m:e>
                                </m:acc>
                                <m:func>
                                  <m:funcPr>
                                    <m:ctrlPr>
                                      <a:rPr lang="en-US" i="1" smtClean="0">
                                        <a:latin typeface="Cambria Math" panose="02040503050406030204" pitchFamily="18" charset="0"/>
                                        <a:ea typeface="Cambria Math" panose="02040503050406030204" pitchFamily="18" charset="0"/>
                                      </a:rPr>
                                    </m:ctrlPr>
                                  </m:funcPr>
                                  <m:fName>
                                    <m:r>
                                      <m:rPr>
                                        <m:sty m:val="p"/>
                                      </m:rPr>
                                      <a:rPr lang="en-US" i="0" smtClean="0">
                                        <a:latin typeface="Cambria Math" panose="02040503050406030204" pitchFamily="18" charset="0"/>
                                        <a:ea typeface="Cambria Math" panose="02040503050406030204" pitchFamily="18" charset="0"/>
                                      </a:rPr>
                                      <m:t>sin</m:t>
                                    </m:r>
                                  </m:fName>
                                  <m:e>
                                    <m:r>
                                      <a:rPr lang="en-US" i="1" smtClean="0">
                                        <a:latin typeface="Cambria Math" panose="02040503050406030204" pitchFamily="18" charset="0"/>
                                        <a:ea typeface="Cambria Math" panose="02040503050406030204" pitchFamily="18" charset="0"/>
                                      </a:rPr>
                                      <m:t>𝜎</m:t>
                                    </m:r>
                                  </m:e>
                                </m:func>
                              </m:e>
                            </m:mr>
                            <m:mr>
                              <m:e>
                                <m:r>
                                  <a:rPr lang="en-US" b="0" i="1" smtClean="0">
                                    <a:latin typeface="Cambria Math" panose="02040503050406030204" pitchFamily="18" charset="0"/>
                                    <a:ea typeface="Cambria Math" panose="02040503050406030204" pitchFamily="18" charset="0"/>
                                  </a:rPr>
                                  <m:t>−</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𝛾</m:t>
                                    </m:r>
                                  </m:e>
                                </m:acc>
                                <m:func>
                                  <m:funcPr>
                                    <m:ctrlPr>
                                      <a:rPr lang="en-US" i="1" smtClean="0">
                                        <a:latin typeface="Cambria Math" panose="02040503050406030204" pitchFamily="18" charset="0"/>
                                        <a:ea typeface="Cambria Math" panose="02040503050406030204" pitchFamily="18" charset="0"/>
                                      </a:rPr>
                                    </m:ctrlPr>
                                  </m:funcPr>
                                  <m:fName>
                                    <m:r>
                                      <m:rPr>
                                        <m:sty m:val="p"/>
                                      </m:rPr>
                                      <a:rPr lang="en-US" i="0" smtClean="0">
                                        <a:latin typeface="Cambria Math" panose="02040503050406030204" pitchFamily="18" charset="0"/>
                                        <a:ea typeface="Cambria Math" panose="02040503050406030204" pitchFamily="18" charset="0"/>
                                      </a:rPr>
                                      <m:t>sin</m:t>
                                    </m:r>
                                  </m:fName>
                                  <m:e>
                                    <m:r>
                                      <a:rPr lang="en-US" i="1" smtClean="0">
                                        <a:latin typeface="Cambria Math" panose="02040503050406030204" pitchFamily="18" charset="0"/>
                                        <a:ea typeface="Cambria Math" panose="02040503050406030204" pitchFamily="18" charset="0"/>
                                      </a:rPr>
                                      <m:t>𝜎</m:t>
                                    </m:r>
                                  </m:e>
                                </m:func>
                              </m:e>
                              <m:e>
                                <m:func>
                                  <m:funcPr>
                                    <m:ctrlPr>
                                      <a:rPr lang="en-US" i="1">
                                        <a:latin typeface="Cambria Math" panose="02040503050406030204" pitchFamily="18" charset="0"/>
                                        <a:ea typeface="Cambria Math" panose="02040503050406030204" pitchFamily="18" charset="0"/>
                                      </a:rPr>
                                    </m:ctrlPr>
                                  </m:funcPr>
                                  <m:fName>
                                    <m:r>
                                      <m:rPr>
                                        <m:sty m:val="p"/>
                                        <m:brk m:alnAt="7"/>
                                      </m:rPr>
                                      <a:rPr lang="en-US">
                                        <a:latin typeface="Cambria Math" panose="02040503050406030204" pitchFamily="18" charset="0"/>
                                        <a:ea typeface="Cambria Math" panose="02040503050406030204" pitchFamily="18" charset="0"/>
                                      </a:rPr>
                                      <m:t>c</m:t>
                                    </m:r>
                                    <m:r>
                                      <m:rPr>
                                        <m:sty m:val="p"/>
                                      </m:rPr>
                                      <a:rPr lang="en-US">
                                        <a:latin typeface="Cambria Math" panose="02040503050406030204" pitchFamily="18" charset="0"/>
                                        <a:ea typeface="Cambria Math" panose="02040503050406030204" pitchFamily="18" charset="0"/>
                                      </a:rPr>
                                      <m:t>os</m:t>
                                    </m:r>
                                  </m:fName>
                                  <m:e>
                                    <m:r>
                                      <a:rPr lang="en-US" i="1">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ea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func>
                                      <m:funcPr>
                                        <m:ctrlPr>
                                          <a:rPr lang="en-US" i="1">
                                            <a:latin typeface="Cambria Math" panose="02040503050406030204" pitchFamily="18" charset="0"/>
                                            <a:ea typeface="Cambria Math" panose="02040503050406030204" pitchFamily="18" charset="0"/>
                                          </a:rPr>
                                        </m:ctrlPr>
                                      </m:funcPr>
                                      <m:fName>
                                        <m:r>
                                          <m:rPr>
                                            <m:sty m:val="p"/>
                                          </m:rPr>
                                          <a:rPr lang="en-US">
                                            <a:latin typeface="Cambria Math" panose="02040503050406030204" pitchFamily="18" charset="0"/>
                                            <a:ea typeface="Cambria Math" panose="02040503050406030204" pitchFamily="18" charset="0"/>
                                          </a:rPr>
                                          <m:t>sin</m:t>
                                        </m:r>
                                      </m:fName>
                                      <m:e>
                                        <m:r>
                                          <a:rPr lang="en-US" i="1">
                                            <a:latin typeface="Cambria Math" panose="02040503050406030204" pitchFamily="18" charset="0"/>
                                            <a:ea typeface="Cambria Math" panose="02040503050406030204" pitchFamily="18" charset="0"/>
                                          </a:rPr>
                                          <m:t>𝜎</m:t>
                                        </m:r>
                                      </m:e>
                                    </m:func>
                                  </m:e>
                                </m:func>
                              </m:e>
                            </m:mr>
                          </m:m>
                        </m:e>
                      </m:d>
                    </m:oMath>
                  </m:oMathPara>
                </a14:m>
                <a:endParaRPr lang="en-US" dirty="0"/>
              </a:p>
              <a:p>
                <a:r>
                  <a:rPr lang="en-US" dirty="0"/>
                  <a:t>Or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𝑀</m:t>
                        </m:r>
                      </m:e>
                    </m:acc>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𝐼</m:t>
                        </m:r>
                      </m:e>
                    </m:acc>
                    <m:func>
                      <m:funcPr>
                        <m:ctrlPr>
                          <a:rPr lang="en-US" i="1" smtClean="0">
                            <a:latin typeface="Cambria Math" panose="02040503050406030204" pitchFamily="18" charset="0"/>
                          </a:rPr>
                        </m:ctrlPr>
                      </m:funcPr>
                      <m:fName>
                        <m:r>
                          <m:rPr>
                            <m:sty m:val="p"/>
                          </m:rPr>
                          <a:rPr lang="en-US" i="0" smtClean="0">
                            <a:latin typeface="Cambria Math" panose="02040503050406030204" pitchFamily="18" charset="0"/>
                          </a:rPr>
                          <m:t>cos</m:t>
                        </m:r>
                      </m:fName>
                      <m:e>
                        <m:r>
                          <a:rPr lang="en-US" i="1" smtClean="0">
                            <a:latin typeface="Cambria Math" panose="02040503050406030204" pitchFamily="18" charset="0"/>
                            <a:ea typeface="Cambria Math" panose="02040503050406030204" pitchFamily="18" charset="0"/>
                          </a:rPr>
                          <m:t>𝜎</m:t>
                        </m:r>
                      </m:e>
                    </m:func>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𝐽</m:t>
                        </m:r>
                      </m:e>
                    </m:acc>
                    <m:func>
                      <m:funcPr>
                        <m:ctrlPr>
                          <a:rPr lang="en-US" i="1" smtClean="0">
                            <a:latin typeface="Cambria Math" panose="02040503050406030204" pitchFamily="18" charset="0"/>
                          </a:rPr>
                        </m:ctrlPr>
                      </m:funcPr>
                      <m:fName>
                        <m:r>
                          <m:rPr>
                            <m:sty m:val="p"/>
                          </m:rPr>
                          <a:rPr lang="en-US" i="0" smtClean="0">
                            <a:latin typeface="Cambria Math" panose="02040503050406030204" pitchFamily="18" charset="0"/>
                          </a:rPr>
                          <m:t>sin</m:t>
                        </m:r>
                      </m:fName>
                      <m:e>
                        <m:r>
                          <a:rPr lang="en-US" i="1" smtClean="0">
                            <a:latin typeface="Cambria Math" panose="02040503050406030204" pitchFamily="18" charset="0"/>
                            <a:ea typeface="Cambria Math" panose="02040503050406030204" pitchFamily="18" charset="0"/>
                          </a:rPr>
                          <m:t>𝜎</m:t>
                        </m:r>
                      </m:e>
                    </m:func>
                  </m:oMath>
                </a14:m>
                <a:endParaRPr lang="en-US" dirty="0"/>
              </a:p>
              <a:p>
                <a:r>
                  <a:rPr lang="en-US" dirty="0"/>
                  <a:t>where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𝐼</m:t>
                        </m:r>
                      </m:e>
                    </m:acc>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2"/>
                                  <m:mcJc m:val="center"/>
                                </m:mcPr>
                              </m:mc>
                            </m:mcs>
                            <m:ctrlPr>
                              <a:rPr lang="en-US" b="0" i="1" smtClean="0">
                                <a:latin typeface="Cambria Math" panose="02040503050406030204" pitchFamily="18" charset="0"/>
                              </a:rPr>
                            </m:ctrlPr>
                          </m:mPr>
                          <m:mr>
                            <m:e>
                              <m:r>
                                <m:rPr>
                                  <m:brk m:alnAt="7"/>
                                </m:rPr>
                                <a:rPr lang="en-US" b="0" i="1" smtClean="0">
                                  <a:latin typeface="Cambria Math" panose="02040503050406030204" pitchFamily="18" charset="0"/>
                                </a:rPr>
                                <m:t>1</m:t>
                              </m:r>
                            </m:e>
                            <m:e>
                              <m:r>
                                <a:rPr lang="en-US" b="0" i="1" smtClean="0">
                                  <a:latin typeface="Cambria Math" panose="02040503050406030204" pitchFamily="18" charset="0"/>
                                </a:rPr>
                                <m:t>0</m:t>
                              </m:r>
                            </m:e>
                          </m:mr>
                          <m:mr>
                            <m:e>
                              <m:r>
                                <a:rPr lang="en-US" b="0" i="1" smtClean="0">
                                  <a:latin typeface="Cambria Math" panose="02040503050406030204" pitchFamily="18" charset="0"/>
                                </a:rPr>
                                <m:t>0</m:t>
                              </m:r>
                            </m:e>
                            <m:e>
                              <m:r>
                                <a:rPr lang="en-US" b="0" i="1" smtClean="0">
                                  <a:latin typeface="Cambria Math" panose="02040503050406030204" pitchFamily="18" charset="0"/>
                                </a:rPr>
                                <m:t>1</m:t>
                              </m:r>
                            </m:e>
                          </m:mr>
                        </m:m>
                      </m:e>
                    </m:d>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𝐽</m:t>
                        </m:r>
                      </m:e>
                    </m:acc>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2"/>
                                  <m:mcJc m:val="center"/>
                                </m:mcPr>
                              </m:mc>
                            </m:mcs>
                            <m:ctrlPr>
                              <a:rPr lang="en-US" b="0" i="1" smtClean="0">
                                <a:latin typeface="Cambria Math" panose="02040503050406030204" pitchFamily="18" charset="0"/>
                              </a:rPr>
                            </m:ctrlPr>
                          </m:mPr>
                          <m:m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e>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e>
                          </m:mr>
                          <m:mr>
                            <m:e>
                              <m:r>
                                <a:rPr lang="en-US" b="0" i="1" smtClean="0">
                                  <a:latin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𝛾</m:t>
                                  </m:r>
                                </m:e>
                              </m:acc>
                            </m:e>
                            <m:e>
                              <m:r>
                                <a:rPr lang="en-US" b="0" i="1" smtClean="0">
                                  <a:latin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e>
                          </m:mr>
                        </m:m>
                      </m:e>
                    </m:d>
                  </m:oMath>
                </a14:m>
                <a:endParaRPr lang="en-US" dirty="0"/>
              </a:p>
            </p:txBody>
          </p:sp>
        </mc:Choice>
        <mc:Fallback xmlns="">
          <p:sp>
            <p:nvSpPr>
              <p:cNvPr id="14" name="TextBox 13">
                <a:extLst>
                  <a:ext uri="{FF2B5EF4-FFF2-40B4-BE49-F238E27FC236}">
                    <a16:creationId xmlns:a16="http://schemas.microsoft.com/office/drawing/2014/main" id="{5273942C-A3D8-24D8-103C-409DB8D59E5C}"/>
                  </a:ext>
                </a:extLst>
              </p:cNvPr>
              <p:cNvSpPr txBox="1">
                <a:spLocks noRot="1" noChangeAspect="1" noMove="1" noResize="1" noEditPoints="1" noAdjustHandles="1" noChangeArrowheads="1" noChangeShapeType="1" noTextEdit="1"/>
              </p:cNvSpPr>
              <p:nvPr/>
            </p:nvSpPr>
            <p:spPr>
              <a:xfrm>
                <a:off x="3178194" y="1850688"/>
                <a:ext cx="5562548" cy="1899944"/>
              </a:xfrm>
              <a:prstGeom prst="rect">
                <a:avLst/>
              </a:prstGeom>
              <a:blipFill>
                <a:blip r:embed="rId4"/>
                <a:stretch>
                  <a:fillRect l="-3417" t="-4636" b="-397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D45F0160-54B1-6328-B72E-A0E91E035560}"/>
                  </a:ext>
                </a:extLst>
              </p:cNvPr>
              <p:cNvSpPr txBox="1"/>
              <p:nvPr/>
            </p:nvSpPr>
            <p:spPr>
              <a:xfrm>
                <a:off x="1074511" y="3844130"/>
                <a:ext cx="7664214" cy="12071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𝑑𝑒𝑡</m:t>
                      </m:r>
                      <m:d>
                        <m:dPr>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𝑀</m:t>
                              </m:r>
                            </m:e>
                          </m:acc>
                        </m:e>
                      </m:d>
                      <m:r>
                        <a:rPr lang="en-US" b="0" i="1" smtClean="0">
                          <a:latin typeface="Cambria Math" panose="02040503050406030204" pitchFamily="18" charset="0"/>
                        </a:rPr>
                        <m:t>=</m:t>
                      </m:r>
                      <m:r>
                        <a:rPr lang="en-US" b="0" i="1" smtClean="0">
                          <a:latin typeface="Cambria Math" panose="02040503050406030204" pitchFamily="18" charset="0"/>
                        </a:rPr>
                        <m:t>𝑎𝑑</m:t>
                      </m:r>
                      <m:r>
                        <a:rPr lang="en-US" b="0" i="1" smtClean="0">
                          <a:latin typeface="Cambria Math" panose="02040503050406030204" pitchFamily="18" charset="0"/>
                        </a:rPr>
                        <m:t>−</m:t>
                      </m:r>
                      <m:r>
                        <a:rPr lang="en-US" b="0" i="1" smtClean="0">
                          <a:latin typeface="Cambria Math" panose="02040503050406030204" pitchFamily="18" charset="0"/>
                        </a:rPr>
                        <m:t>𝑏𝑐</m:t>
                      </m:r>
                    </m:oMath>
                  </m:oMathPara>
                </a14:m>
                <a:endParaRPr lang="en-US" b="0" i="1" dirty="0">
                  <a:latin typeface="Cambria Math" panose="02040503050406030204" pitchFamily="18" charset="0"/>
                </a:endParaRPr>
              </a:p>
              <a:p>
                <a14:m>
                  <m:oMath xmlns:m="http://schemas.openxmlformats.org/officeDocument/2006/math">
                    <m:r>
                      <a:rPr lang="en-US" b="0" i="1" smtClean="0">
                        <a:latin typeface="Cambria Math" panose="02040503050406030204" pitchFamily="18" charset="0"/>
                      </a:rPr>
                      <m:t>=</m:t>
                    </m:r>
                    <m:d>
                      <m:dPr>
                        <m:ctrlPr>
                          <a:rPr lang="en-US" b="0" i="1" smtClean="0">
                            <a:latin typeface="Cambria Math" panose="02040503050406030204" pitchFamily="18" charset="0"/>
                          </a:rPr>
                        </m:ctrlPr>
                      </m:dPr>
                      <m:e>
                        <m:func>
                          <m:funcPr>
                            <m:ctrlPr>
                              <a:rPr lang="en-US" i="1">
                                <a:latin typeface="Cambria Math" panose="02040503050406030204" pitchFamily="18" charset="0"/>
                                <a:ea typeface="Cambria Math" panose="02040503050406030204" pitchFamily="18" charset="0"/>
                              </a:rPr>
                            </m:ctrlPr>
                          </m:funcPr>
                          <m:fName>
                            <m:r>
                              <m:rPr>
                                <m:sty m:val="p"/>
                                <m:brk m:alnAt="7"/>
                              </m:rPr>
                              <a:rPr lang="en-US">
                                <a:latin typeface="Cambria Math" panose="02040503050406030204" pitchFamily="18" charset="0"/>
                                <a:ea typeface="Cambria Math" panose="02040503050406030204" pitchFamily="18" charset="0"/>
                              </a:rPr>
                              <m:t>c</m:t>
                            </m:r>
                            <m:r>
                              <m:rPr>
                                <m:sty m:val="p"/>
                              </m:rPr>
                              <a:rPr lang="en-US">
                                <a:latin typeface="Cambria Math" panose="02040503050406030204" pitchFamily="18" charset="0"/>
                                <a:ea typeface="Cambria Math" panose="02040503050406030204" pitchFamily="18" charset="0"/>
                              </a:rPr>
                              <m:t>os</m:t>
                            </m:r>
                          </m:fName>
                          <m:e>
                            <m:r>
                              <a:rPr lang="en-US" i="1">
                                <a:latin typeface="Cambria Math" panose="02040503050406030204" pitchFamily="18" charset="0"/>
                                <a:ea typeface="Cambria Math" panose="02040503050406030204" pitchFamily="18" charset="0"/>
                              </a:rPr>
                              <m:t>𝜎</m:t>
                            </m:r>
                            <m:r>
                              <a:rPr lang="en-US" i="1">
                                <a:latin typeface="Cambria Math" panose="02040503050406030204" pitchFamily="18" charset="0"/>
                                <a:ea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func>
                              <m:funcPr>
                                <m:ctrlPr>
                                  <a:rPr lang="en-US" i="1">
                                    <a:latin typeface="Cambria Math" panose="02040503050406030204" pitchFamily="18" charset="0"/>
                                    <a:ea typeface="Cambria Math" panose="02040503050406030204" pitchFamily="18" charset="0"/>
                                  </a:rPr>
                                </m:ctrlPr>
                              </m:funcPr>
                              <m:fName>
                                <m:r>
                                  <m:rPr>
                                    <m:sty m:val="p"/>
                                  </m:rPr>
                                  <a:rPr lang="en-US">
                                    <a:latin typeface="Cambria Math" panose="02040503050406030204" pitchFamily="18" charset="0"/>
                                    <a:ea typeface="Cambria Math" panose="02040503050406030204" pitchFamily="18" charset="0"/>
                                  </a:rPr>
                                  <m:t>sin</m:t>
                                </m:r>
                              </m:fName>
                              <m:e>
                                <m:r>
                                  <a:rPr lang="en-US" i="1">
                                    <a:latin typeface="Cambria Math" panose="02040503050406030204" pitchFamily="18" charset="0"/>
                                    <a:ea typeface="Cambria Math" panose="02040503050406030204" pitchFamily="18" charset="0"/>
                                  </a:rPr>
                                  <m:t>𝜎</m:t>
                                </m:r>
                              </m:e>
                            </m:func>
                          </m:e>
                        </m:func>
                      </m:e>
                    </m:d>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ea typeface="Cambria Math" panose="02040503050406030204" pitchFamily="18" charset="0"/>
                          </a:rPr>
                        </m:ctrlPr>
                      </m:dPr>
                      <m:e>
                        <m:func>
                          <m:funcPr>
                            <m:ctrlPr>
                              <a:rPr lang="en-US" i="1">
                                <a:latin typeface="Cambria Math" panose="02040503050406030204" pitchFamily="18" charset="0"/>
                                <a:ea typeface="Cambria Math" panose="02040503050406030204" pitchFamily="18" charset="0"/>
                              </a:rPr>
                            </m:ctrlPr>
                          </m:funcPr>
                          <m:fName>
                            <m:r>
                              <m:rPr>
                                <m:sty m:val="p"/>
                                <m:brk m:alnAt="7"/>
                              </m:rPr>
                              <a:rPr lang="en-US">
                                <a:latin typeface="Cambria Math" panose="02040503050406030204" pitchFamily="18" charset="0"/>
                                <a:ea typeface="Cambria Math" panose="02040503050406030204" pitchFamily="18" charset="0"/>
                              </a:rPr>
                              <m:t>c</m:t>
                            </m:r>
                            <m:r>
                              <m:rPr>
                                <m:sty m:val="p"/>
                              </m:rPr>
                              <a:rPr lang="en-US">
                                <a:latin typeface="Cambria Math" panose="02040503050406030204" pitchFamily="18" charset="0"/>
                                <a:ea typeface="Cambria Math" panose="02040503050406030204" pitchFamily="18" charset="0"/>
                              </a:rPr>
                              <m:t>os</m:t>
                            </m:r>
                          </m:fName>
                          <m:e>
                            <m:r>
                              <a:rPr lang="en-US" i="1">
                                <a:latin typeface="Cambria Math" panose="02040503050406030204" pitchFamily="18" charset="0"/>
                                <a:ea typeface="Cambria Math" panose="02040503050406030204" pitchFamily="18" charset="0"/>
                              </a:rPr>
                              <m:t>𝜎</m:t>
                            </m:r>
                            <m:r>
                              <a:rPr lang="en-US" i="1">
                                <a:latin typeface="Cambria Math" panose="02040503050406030204" pitchFamily="18" charset="0"/>
                                <a:ea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func>
                              <m:funcPr>
                                <m:ctrlPr>
                                  <a:rPr lang="en-US" i="1">
                                    <a:latin typeface="Cambria Math" panose="02040503050406030204" pitchFamily="18" charset="0"/>
                                    <a:ea typeface="Cambria Math" panose="02040503050406030204" pitchFamily="18" charset="0"/>
                                  </a:rPr>
                                </m:ctrlPr>
                              </m:funcPr>
                              <m:fName>
                                <m:r>
                                  <m:rPr>
                                    <m:sty m:val="p"/>
                                  </m:rPr>
                                  <a:rPr lang="en-US">
                                    <a:latin typeface="Cambria Math" panose="02040503050406030204" pitchFamily="18" charset="0"/>
                                    <a:ea typeface="Cambria Math" panose="02040503050406030204" pitchFamily="18" charset="0"/>
                                  </a:rPr>
                                  <m:t>sin</m:t>
                                </m:r>
                              </m:fName>
                              <m:e>
                                <m:r>
                                  <a:rPr lang="en-US" i="1">
                                    <a:latin typeface="Cambria Math" panose="02040503050406030204" pitchFamily="18" charset="0"/>
                                    <a:ea typeface="Cambria Math" panose="02040503050406030204" pitchFamily="18" charset="0"/>
                                  </a:rPr>
                                  <m:t>𝜎</m:t>
                                </m:r>
                              </m:e>
                            </m:func>
                          </m:e>
                        </m:func>
                      </m:e>
                    </m:d>
                    <m:r>
                      <a:rPr lang="en-US" b="0" i="1" smtClean="0">
                        <a:latin typeface="Cambria Math" panose="02040503050406030204" pitchFamily="18" charset="0"/>
                        <a:ea typeface="Cambria Math" panose="02040503050406030204" pitchFamily="18" charset="0"/>
                      </a:rPr>
                      <m:t>−</m:t>
                    </m:r>
                  </m:oMath>
                </a14:m>
                <a:r>
                  <a:rPr lang="en-US" dirty="0">
                    <a:ea typeface="Cambria Math" panose="02040503050406030204" pitchFamily="18" charset="0"/>
                  </a:rPr>
                  <a:t> </a:t>
                </a:r>
                <a14:m>
                  <m:oMath xmlns:m="http://schemas.openxmlformats.org/officeDocument/2006/math">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func>
                      <m:funcPr>
                        <m:ctrlPr>
                          <a:rPr lang="en-US" i="1">
                            <a:latin typeface="Cambria Math" panose="02040503050406030204" pitchFamily="18" charset="0"/>
                            <a:ea typeface="Cambria Math" panose="02040503050406030204" pitchFamily="18" charset="0"/>
                          </a:rPr>
                        </m:ctrlPr>
                      </m:funcPr>
                      <m:fName>
                        <m:r>
                          <m:rPr>
                            <m:sty m:val="p"/>
                          </m:rPr>
                          <a:rPr lang="en-US">
                            <a:latin typeface="Cambria Math" panose="02040503050406030204" pitchFamily="18" charset="0"/>
                            <a:ea typeface="Cambria Math" panose="02040503050406030204" pitchFamily="18" charset="0"/>
                          </a:rPr>
                          <m:t>sin</m:t>
                        </m:r>
                      </m:fName>
                      <m:e>
                        <m:r>
                          <a:rPr lang="en-US" i="1">
                            <a:latin typeface="Cambria Math" panose="02040503050406030204" pitchFamily="18" charset="0"/>
                            <a:ea typeface="Cambria Math" panose="02040503050406030204" pitchFamily="18" charset="0"/>
                          </a:rPr>
                          <m:t>𝜎</m:t>
                        </m:r>
                      </m:e>
                    </m:func>
                    <m:r>
                      <a:rPr lang="en-US" i="1" smtClean="0">
                        <a:latin typeface="Cambria Math" panose="02040503050406030204" pitchFamily="18" charset="0"/>
                        <a:ea typeface="Cambria Math" panose="02040503050406030204" pitchFamily="18" charset="0"/>
                      </a:rPr>
                      <m:t>∙</m:t>
                    </m:r>
                    <m:d>
                      <m:dPr>
                        <m:ctrlPr>
                          <a:rPr lang="en-US" i="1" smtClean="0">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𝛾</m:t>
                            </m:r>
                          </m:e>
                        </m:acc>
                        <m:func>
                          <m:funcPr>
                            <m:ctrlPr>
                              <a:rPr lang="en-US" i="1">
                                <a:latin typeface="Cambria Math" panose="02040503050406030204" pitchFamily="18" charset="0"/>
                                <a:ea typeface="Cambria Math" panose="02040503050406030204" pitchFamily="18" charset="0"/>
                              </a:rPr>
                            </m:ctrlPr>
                          </m:funcPr>
                          <m:fName>
                            <m:r>
                              <m:rPr>
                                <m:sty m:val="p"/>
                              </m:rPr>
                              <a:rPr lang="en-US">
                                <a:latin typeface="Cambria Math" panose="02040503050406030204" pitchFamily="18" charset="0"/>
                                <a:ea typeface="Cambria Math" panose="02040503050406030204" pitchFamily="18" charset="0"/>
                              </a:rPr>
                              <m:t>sin</m:t>
                            </m:r>
                          </m:fName>
                          <m:e>
                            <m:r>
                              <a:rPr lang="en-US" i="1">
                                <a:latin typeface="Cambria Math" panose="02040503050406030204" pitchFamily="18" charset="0"/>
                                <a:ea typeface="Cambria Math" panose="02040503050406030204" pitchFamily="18" charset="0"/>
                              </a:rPr>
                              <m:t>𝜎</m:t>
                            </m:r>
                          </m:e>
                        </m:func>
                      </m:e>
                    </m:d>
                  </m:oMath>
                </a14:m>
                <a:endParaRPr lang="en-US"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𝛽</m:t>
                          </m:r>
                        </m:e>
                      </m:acc>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𝛾</m:t>
                          </m:r>
                        </m:e>
                      </m:acc>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𝛼</m:t>
                              </m:r>
                            </m:e>
                          </m:acc>
                        </m:e>
                        <m:sup>
                          <m:r>
                            <a:rPr lang="en-US" b="0" i="1" smtClean="0">
                              <a:latin typeface="Cambria Math" panose="02040503050406030204" pitchFamily="18" charset="0"/>
                            </a:rPr>
                            <m:t>2</m:t>
                          </m:r>
                        </m:sup>
                      </m:sSup>
                      <m:r>
                        <a:rPr lang="en-US" b="0" i="1" smtClean="0">
                          <a:latin typeface="Cambria Math" panose="02040503050406030204" pitchFamily="18" charset="0"/>
                        </a:rPr>
                        <m:t>=1</m:t>
                      </m:r>
                    </m:oMath>
                  </m:oMathPara>
                </a14:m>
                <a:endParaRPr lang="en-US" dirty="0"/>
              </a:p>
            </p:txBody>
          </p:sp>
        </mc:Choice>
        <mc:Fallback xmlns="">
          <p:sp>
            <p:nvSpPr>
              <p:cNvPr id="20" name="TextBox 19">
                <a:extLst>
                  <a:ext uri="{FF2B5EF4-FFF2-40B4-BE49-F238E27FC236}">
                    <a16:creationId xmlns:a16="http://schemas.microsoft.com/office/drawing/2014/main" id="{D45F0160-54B1-6328-B72E-A0E91E035560}"/>
                  </a:ext>
                </a:extLst>
              </p:cNvPr>
              <p:cNvSpPr txBox="1">
                <a:spLocks noRot="1" noChangeAspect="1" noMove="1" noResize="1" noEditPoints="1" noAdjustHandles="1" noChangeArrowheads="1" noChangeShapeType="1" noTextEdit="1"/>
              </p:cNvSpPr>
              <p:nvPr/>
            </p:nvSpPr>
            <p:spPr>
              <a:xfrm>
                <a:off x="1074511" y="3844130"/>
                <a:ext cx="7664214" cy="1207125"/>
              </a:xfrm>
              <a:prstGeom prst="rect">
                <a:avLst/>
              </a:prstGeom>
              <a:blipFill>
                <a:blip r:embed="rId5"/>
                <a:stretch>
                  <a:fillRect l="-826" t="-2083" b="-9375"/>
                </a:stretch>
              </a:blipFill>
            </p:spPr>
            <p:txBody>
              <a:bodyPr/>
              <a:lstStyle/>
              <a:p>
                <a:r>
                  <a:rPr lang="en-US">
                    <a:noFill/>
                  </a:rPr>
                  <a:t> </a:t>
                </a:r>
              </a:p>
            </p:txBody>
          </p:sp>
        </mc:Fallback>
      </mc:AlternateContent>
      <p:sp>
        <p:nvSpPr>
          <p:cNvPr id="21" name="TextBox 20">
            <a:extLst>
              <a:ext uri="{FF2B5EF4-FFF2-40B4-BE49-F238E27FC236}">
                <a16:creationId xmlns:a16="http://schemas.microsoft.com/office/drawing/2014/main" id="{A2FA94BA-FA29-6A40-42AC-C41B7BDBA681}"/>
              </a:ext>
            </a:extLst>
          </p:cNvPr>
          <p:cNvSpPr txBox="1"/>
          <p:nvPr/>
        </p:nvSpPr>
        <p:spPr>
          <a:xfrm>
            <a:off x="1561829" y="5261863"/>
            <a:ext cx="6980052" cy="461665"/>
          </a:xfrm>
          <a:prstGeom prst="rect">
            <a:avLst/>
          </a:prstGeom>
          <a:noFill/>
        </p:spPr>
        <p:txBody>
          <a:bodyPr wrap="none" rtlCol="0">
            <a:spAutoFit/>
          </a:bodyPr>
          <a:lstStyle/>
          <a:p>
            <a:r>
              <a:rPr lang="en-US" dirty="0"/>
              <a:t>These relations are still within a canonical framework!</a:t>
            </a:r>
          </a:p>
        </p:txBody>
      </p:sp>
    </p:spTree>
    <p:extLst>
      <p:ext uri="{BB962C8B-B14F-4D97-AF65-F5344CB8AC3E}">
        <p14:creationId xmlns:p14="http://schemas.microsoft.com/office/powerpoint/2010/main" val="214227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4"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A5365-82B7-4D1A-70A2-A3A2CE0708C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8E6A99B-A3BE-2104-A86C-B1BED3E3B1DD}"/>
              </a:ext>
            </a:extLst>
          </p:cNvPr>
          <p:cNvSpPr>
            <a:spLocks noGrp="1"/>
          </p:cNvSpPr>
          <p:nvPr>
            <p:ph type="title"/>
          </p:nvPr>
        </p:nvSpPr>
        <p:spPr/>
        <p:txBody>
          <a:bodyPr/>
          <a:lstStyle/>
          <a:p>
            <a:r>
              <a:rPr lang="en-US" dirty="0"/>
              <a:t>Beam dynamics and stability condition</a:t>
            </a:r>
          </a:p>
        </p:txBody>
      </p:sp>
      <p:sp>
        <p:nvSpPr>
          <p:cNvPr id="4" name="Date Placeholder 3">
            <a:extLst>
              <a:ext uri="{FF2B5EF4-FFF2-40B4-BE49-F238E27FC236}">
                <a16:creationId xmlns:a16="http://schemas.microsoft.com/office/drawing/2014/main" id="{E064351D-A09D-6BBA-E1CA-66DB0FC348E3}"/>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241B0888-BBDD-4405-2DA6-B0B39A5E6640}"/>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06514FE7-0BA3-FBE6-1DF6-4A52A98377E4}"/>
              </a:ext>
            </a:extLst>
          </p:cNvPr>
          <p:cNvSpPr>
            <a:spLocks noGrp="1"/>
          </p:cNvSpPr>
          <p:nvPr>
            <p:ph type="sldNum" sz="quarter" idx="4"/>
          </p:nvPr>
        </p:nvSpPr>
        <p:spPr/>
        <p:txBody>
          <a:bodyPr/>
          <a:lstStyle/>
          <a:p>
            <a:pPr>
              <a:defRPr/>
            </a:pPr>
            <a:fld id="{148C009B-CB69-E04A-B9B3-34B26D69E9CF}" type="slidenum">
              <a:rPr lang="en-US" smtClean="0"/>
              <a:pPr>
                <a:defRPr/>
              </a:pPr>
              <a:t>23</a:t>
            </a:fld>
            <a:endParaRPr lang="en-US"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6CA46D0-3A79-4859-208A-78F290F3E843}"/>
                  </a:ext>
                </a:extLst>
              </p:cNvPr>
              <p:cNvSpPr txBox="1"/>
              <p:nvPr/>
            </p:nvSpPr>
            <p:spPr>
              <a:xfrm>
                <a:off x="986971" y="914400"/>
                <a:ext cx="1795300" cy="466731"/>
              </a:xfrm>
              <a:prstGeom prst="rect">
                <a:avLst/>
              </a:prstGeom>
              <a:noFill/>
            </p:spPr>
            <p:txBody>
              <a:bodyPr wrap="none" rtlCol="0">
                <a:spAutoFit/>
              </a:bodyPr>
              <a:lstStyle/>
              <a:p>
                <a:r>
                  <a:rPr lang="en-US" dirty="0"/>
                  <a:t>Investigate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𝐽</m:t>
                        </m:r>
                      </m:e>
                    </m:acc>
                  </m:oMath>
                </a14:m>
                <a:r>
                  <a:rPr lang="en-US" dirty="0"/>
                  <a:t> </a:t>
                </a:r>
              </a:p>
            </p:txBody>
          </p:sp>
        </mc:Choice>
        <mc:Fallback xmlns="">
          <p:sp>
            <p:nvSpPr>
              <p:cNvPr id="2" name="TextBox 1">
                <a:extLst>
                  <a:ext uri="{FF2B5EF4-FFF2-40B4-BE49-F238E27FC236}">
                    <a16:creationId xmlns:a16="http://schemas.microsoft.com/office/drawing/2014/main" id="{76CA46D0-3A79-4859-208A-78F290F3E843}"/>
                  </a:ext>
                </a:extLst>
              </p:cNvPr>
              <p:cNvSpPr txBox="1">
                <a:spLocks noRot="1" noChangeAspect="1" noMove="1" noResize="1" noEditPoints="1" noAdjustHandles="1" noChangeArrowheads="1" noChangeShapeType="1" noTextEdit="1"/>
              </p:cNvSpPr>
              <p:nvPr/>
            </p:nvSpPr>
            <p:spPr>
              <a:xfrm>
                <a:off x="986971" y="914400"/>
                <a:ext cx="1795300" cy="466731"/>
              </a:xfrm>
              <a:prstGeom prst="rect">
                <a:avLst/>
              </a:prstGeom>
              <a:blipFill>
                <a:blip r:embed="rId2"/>
                <a:stretch>
                  <a:fillRect l="-4930" t="-8108" b="-297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D5093EB-2A3F-4261-0019-044E70BE7C64}"/>
                  </a:ext>
                </a:extLst>
              </p:cNvPr>
              <p:cNvSpPr txBox="1"/>
              <p:nvPr/>
            </p:nvSpPr>
            <p:spPr>
              <a:xfrm>
                <a:off x="1412195" y="1473033"/>
                <a:ext cx="6582828" cy="7607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𝐽</m:t>
                                  </m:r>
                                </m:e>
                              </m:acc>
                            </m:e>
                          </m:d>
                        </m:e>
                        <m:sup>
                          <m:r>
                            <a:rPr lang="en-US" b="0" i="1" smtClean="0">
                              <a:latin typeface="Cambria Math" panose="02040503050406030204" pitchFamily="18" charset="0"/>
                            </a:rPr>
                            <m:t>2</m:t>
                          </m:r>
                        </m:sup>
                      </m:sSup>
                      <m:r>
                        <a:rPr lang="en-US" b="0" i="1" smtClean="0">
                          <a:latin typeface="Cambria Math" panose="02040503050406030204" pitchFamily="18" charset="0"/>
                        </a:rPr>
                        <m:t>=</m:t>
                      </m:r>
                      <m:d>
                        <m:dPr>
                          <m:begChr m:val="["/>
                          <m:endChr m:val="]"/>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e>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e>
                            </m:mr>
                            <m:mr>
                              <m:e>
                                <m:r>
                                  <a:rPr lang="en-US" i="1">
                                    <a:latin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𝛾</m:t>
                                    </m:r>
                                  </m:e>
                                </m:acc>
                              </m:e>
                              <m:e>
                                <m:r>
                                  <a:rPr lang="en-US" i="1">
                                    <a:latin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e>
                            </m:mr>
                          </m:m>
                        </m:e>
                      </m:d>
                      <m:r>
                        <a:rPr lang="en-US" i="1" smtClean="0">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e>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e>
                            </m:mr>
                            <m:mr>
                              <m:e>
                                <m:r>
                                  <a:rPr lang="en-US" i="1">
                                    <a:latin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𝛾</m:t>
                                    </m:r>
                                  </m:e>
                                </m:acc>
                              </m:e>
                              <m:e>
                                <m:r>
                                  <a:rPr lang="en-US" i="1">
                                    <a:latin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e>
                            </m:mr>
                          </m:m>
                        </m:e>
                      </m:d>
                      <m:r>
                        <a:rPr lang="en-US" b="0" i="1" smtClean="0">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rPr>
                          </m:ctrlPr>
                        </m:dPr>
                        <m:e>
                          <m:m>
                            <m:mPr>
                              <m:mcs>
                                <m:mc>
                                  <m:mcPr>
                                    <m:count m:val="2"/>
                                    <m:mcJc m:val="center"/>
                                  </m:mcPr>
                                </m:mc>
                              </m:mcs>
                              <m:ctrlPr>
                                <a:rPr lang="en-US" i="1" smtClean="0">
                                  <a:latin typeface="Cambria Math" panose="02040503050406030204" pitchFamily="18" charset="0"/>
                                </a:rPr>
                              </m:ctrlPr>
                            </m:mPr>
                            <m:mr>
                              <m:e>
                                <m:r>
                                  <m:rPr>
                                    <m:brk m:alnAt="7"/>
                                  </m:rPr>
                                  <a:rPr lang="en-US" b="0" i="1" smtClean="0">
                                    <a:latin typeface="Cambria Math" panose="02040503050406030204" pitchFamily="18" charset="0"/>
                                  </a:rPr>
                                  <m:t>−</m:t>
                                </m:r>
                                <m:r>
                                  <a:rPr lang="en-US" b="0" i="1" smtClean="0">
                                    <a:latin typeface="Cambria Math" panose="02040503050406030204" pitchFamily="18" charset="0"/>
                                  </a:rPr>
                                  <m:t>1</m:t>
                                </m:r>
                              </m:e>
                              <m:e>
                                <m:r>
                                  <a:rPr lang="en-US" b="0" i="1" smtClean="0">
                                    <a:latin typeface="Cambria Math" panose="02040503050406030204" pitchFamily="18" charset="0"/>
                                  </a:rPr>
                                  <m:t>0</m:t>
                                </m:r>
                              </m:e>
                            </m:mr>
                            <m:mr>
                              <m:e>
                                <m:r>
                                  <a:rPr lang="en-US" b="0" i="1" smtClean="0">
                                    <a:latin typeface="Cambria Math" panose="02040503050406030204" pitchFamily="18" charset="0"/>
                                  </a:rPr>
                                  <m:t>0</m:t>
                                </m:r>
                              </m:e>
                              <m:e>
                                <m:r>
                                  <a:rPr lang="en-US" b="0" i="1" smtClean="0">
                                    <a:latin typeface="Cambria Math" panose="02040503050406030204" pitchFamily="18" charset="0"/>
                                  </a:rPr>
                                  <m:t>−1</m:t>
                                </m:r>
                              </m:e>
                            </m:mr>
                          </m:m>
                        </m:e>
                      </m:d>
                      <m:r>
                        <a:rPr lang="en-US" b="0" i="1" smtClean="0">
                          <a:latin typeface="Cambria Math" panose="02040503050406030204" pitchFamily="18" charset="0"/>
                          <a:ea typeface="Cambria Math" panose="02040503050406030204" pitchFamily="18" charset="0"/>
                        </a:rPr>
                        <m:t>=−</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𝐼</m:t>
                          </m:r>
                        </m:e>
                      </m:acc>
                    </m:oMath>
                  </m:oMathPara>
                </a14:m>
                <a:endParaRPr lang="en-US" dirty="0"/>
              </a:p>
            </p:txBody>
          </p:sp>
        </mc:Choice>
        <mc:Fallback xmlns="">
          <p:sp>
            <p:nvSpPr>
              <p:cNvPr id="7" name="TextBox 6">
                <a:extLst>
                  <a:ext uri="{FF2B5EF4-FFF2-40B4-BE49-F238E27FC236}">
                    <a16:creationId xmlns:a16="http://schemas.microsoft.com/office/drawing/2014/main" id="{4D5093EB-2A3F-4261-0019-044E70BE7C64}"/>
                  </a:ext>
                </a:extLst>
              </p:cNvPr>
              <p:cNvSpPr txBox="1">
                <a:spLocks noRot="1" noChangeAspect="1" noMove="1" noResize="1" noEditPoints="1" noAdjustHandles="1" noChangeArrowheads="1" noChangeShapeType="1" noTextEdit="1"/>
              </p:cNvSpPr>
              <p:nvPr/>
            </p:nvSpPr>
            <p:spPr>
              <a:xfrm>
                <a:off x="1412195" y="1473033"/>
                <a:ext cx="6582828" cy="760721"/>
              </a:xfrm>
              <a:prstGeom prst="rect">
                <a:avLst/>
              </a:prstGeom>
              <a:blipFill>
                <a:blip r:embed="rId3"/>
                <a:stretch>
                  <a:fillRect t="-13333" b="-11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0ABA78C-9DF1-BD5D-27B7-343399B7FC47}"/>
                  </a:ext>
                </a:extLst>
              </p:cNvPr>
              <p:cNvSpPr txBox="1"/>
              <p:nvPr/>
            </p:nvSpPr>
            <p:spPr>
              <a:xfrm>
                <a:off x="1007914" y="2450065"/>
                <a:ext cx="4618187" cy="13445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000" i="1" smtClean="0">
                              <a:latin typeface="Cambria Math" panose="02040503050406030204" pitchFamily="18" charset="0"/>
                            </a:rPr>
                          </m:ctrlPr>
                        </m:sSupPr>
                        <m:e>
                          <m:d>
                            <m:dPr>
                              <m:ctrlPr>
                                <a:rPr lang="en-US" sz="2000" i="1" smtClean="0">
                                  <a:latin typeface="Cambria Math" panose="02040503050406030204" pitchFamily="18" charset="0"/>
                                </a:rPr>
                              </m:ctrlPr>
                            </m:dPr>
                            <m:e>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𝑀</m:t>
                                  </m:r>
                                </m:e>
                              </m:acc>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d>
                            <m:dPr>
                              <m:ctrlPr>
                                <a:rPr lang="en-US" sz="2000" b="0" i="1" smtClean="0">
                                  <a:latin typeface="Cambria Math" panose="02040503050406030204" pitchFamily="18" charset="0"/>
                                </a:rPr>
                              </m:ctrlPr>
                            </m:dPr>
                            <m:e>
                              <m:acc>
                                <m:accPr>
                                  <m:chr m:val="̃"/>
                                  <m:ctrlPr>
                                    <a:rPr lang="en-US" sz="2000" i="1">
                                      <a:latin typeface="Cambria Math" panose="02040503050406030204" pitchFamily="18" charset="0"/>
                                    </a:rPr>
                                  </m:ctrlPr>
                                </m:accPr>
                                <m:e>
                                  <m:r>
                                    <a:rPr lang="en-US" sz="2000" i="1">
                                      <a:latin typeface="Cambria Math" panose="02040503050406030204" pitchFamily="18" charset="0"/>
                                    </a:rPr>
                                    <m:t>𝐼</m:t>
                                  </m:r>
                                </m:e>
                              </m:acc>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cos</m:t>
                                  </m:r>
                                </m:fName>
                                <m:e>
                                  <m:r>
                                    <a:rPr lang="en-US" sz="2000" i="1">
                                      <a:latin typeface="Cambria Math" panose="02040503050406030204" pitchFamily="18" charset="0"/>
                                      <a:ea typeface="Cambria Math" panose="02040503050406030204" pitchFamily="18" charset="0"/>
                                    </a:rPr>
                                    <m:t>𝜎</m:t>
                                  </m:r>
                                </m:e>
                              </m:func>
                              <m:r>
                                <a:rPr lang="en-US" sz="2000" i="1">
                                  <a:latin typeface="Cambria Math" panose="02040503050406030204" pitchFamily="18" charset="0"/>
                                </a:rPr>
                                <m:t>+</m:t>
                              </m:r>
                              <m:acc>
                                <m:accPr>
                                  <m:chr m:val="̃"/>
                                  <m:ctrlPr>
                                    <a:rPr lang="en-US" sz="2000" i="1">
                                      <a:latin typeface="Cambria Math" panose="02040503050406030204" pitchFamily="18" charset="0"/>
                                    </a:rPr>
                                  </m:ctrlPr>
                                </m:accPr>
                                <m:e>
                                  <m:r>
                                    <a:rPr lang="en-US" sz="2000" i="1">
                                      <a:latin typeface="Cambria Math" panose="02040503050406030204" pitchFamily="18" charset="0"/>
                                    </a:rPr>
                                    <m:t>𝐽</m:t>
                                  </m:r>
                                </m:e>
                              </m:acc>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sin</m:t>
                                  </m:r>
                                </m:fName>
                                <m:e>
                                  <m:r>
                                    <a:rPr lang="en-US" sz="2000" i="1">
                                      <a:latin typeface="Cambria Math" panose="02040503050406030204" pitchFamily="18" charset="0"/>
                                      <a:ea typeface="Cambria Math" panose="02040503050406030204" pitchFamily="18" charset="0"/>
                                    </a:rPr>
                                    <m:t>𝜎</m:t>
                                  </m:r>
                                </m:e>
                              </m:func>
                            </m:e>
                          </m:d>
                        </m:e>
                        <m:sup>
                          <m:r>
                            <a:rPr lang="en-US" sz="2000" b="0" i="1" smtClean="0">
                              <a:latin typeface="Cambria Math" panose="02040503050406030204" pitchFamily="18" charset="0"/>
                            </a:rPr>
                            <m:t>2</m:t>
                          </m:r>
                        </m:sup>
                      </m:sSup>
                    </m:oMath>
                  </m:oMathPara>
                </a14:m>
                <a:endParaRPr lang="en-US" sz="2000" b="0" dirty="0"/>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𝐼</m:t>
                              </m:r>
                            </m:e>
                          </m:acc>
                        </m:e>
                        <m:sup>
                          <m:r>
                            <a:rPr lang="en-US" sz="2000" b="0" i="1" smtClean="0">
                              <a:latin typeface="Cambria Math" panose="02040503050406030204" pitchFamily="18" charset="0"/>
                            </a:rPr>
                            <m:t>2</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𝑐𝑜𝑠</m:t>
                          </m:r>
                        </m:e>
                        <m:sup>
                          <m:r>
                            <a:rPr lang="en-US" sz="2000" b="0" i="1" smtClean="0">
                              <a:latin typeface="Cambria Math" panose="02040503050406030204" pitchFamily="18" charset="0"/>
                            </a:rPr>
                            <m:t>2</m:t>
                          </m:r>
                        </m:sup>
                      </m:sSup>
                      <m:r>
                        <a:rPr lang="en-US" sz="2000" b="0" i="1" smtClean="0">
                          <a:latin typeface="Cambria Math" panose="02040503050406030204" pitchFamily="18" charset="0"/>
                          <a:ea typeface="Cambria Math" panose="02040503050406030204" pitchFamily="18" charset="0"/>
                        </a:rPr>
                        <m:t>𝜎</m:t>
                      </m:r>
                      <m:r>
                        <a:rPr lang="en-US" sz="2000" b="0" i="1" smtClean="0">
                          <a:latin typeface="Cambria Math" panose="02040503050406030204" pitchFamily="18" charset="0"/>
                          <a:ea typeface="Cambria Math" panose="02040503050406030204" pitchFamily="18" charset="0"/>
                        </a:rPr>
                        <m:t>+2</m:t>
                      </m:r>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𝐼</m:t>
                          </m:r>
                        </m:e>
                      </m:acc>
                      <m:r>
                        <a:rPr lang="en-US" sz="2000" i="1">
                          <a:latin typeface="Cambria Math" panose="02040503050406030204" pitchFamily="18" charset="0"/>
                          <a:ea typeface="Cambria Math" panose="02040503050406030204" pitchFamily="18" charset="0"/>
                        </a:rPr>
                        <m:t>∙</m:t>
                      </m:r>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𝐽</m:t>
                          </m:r>
                        </m:e>
                      </m:acc>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𝑠𝑖𝑛</m:t>
                      </m:r>
                      <m:r>
                        <a:rPr lang="en-US" sz="2000" b="0" i="1" smtClean="0">
                          <a:latin typeface="Cambria Math" panose="02040503050406030204" pitchFamily="18" charset="0"/>
                          <a:ea typeface="Cambria Math" panose="02040503050406030204" pitchFamily="18" charset="0"/>
                        </a:rPr>
                        <m:t>𝜎</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𝑐𝑜𝑠</m:t>
                      </m:r>
                      <m:r>
                        <a:rPr lang="en-US" sz="2000" b="0" i="1" smtClean="0">
                          <a:latin typeface="Cambria Math" panose="02040503050406030204" pitchFamily="18" charset="0"/>
                          <a:ea typeface="Cambria Math" panose="02040503050406030204" pitchFamily="18" charset="0"/>
                        </a:rPr>
                        <m:t>𝜎</m:t>
                      </m:r>
                      <m:r>
                        <a:rPr lang="en-US" sz="2000" b="0" i="1" smtClean="0">
                          <a:latin typeface="Cambria Math" panose="02040503050406030204" pitchFamily="18" charset="0"/>
                          <a:ea typeface="Cambria Math" panose="02040503050406030204" pitchFamily="18" charset="0"/>
                        </a:rPr>
                        <m:t>+</m:t>
                      </m:r>
                      <m:sSup>
                        <m:sSupPr>
                          <m:ctrlPr>
                            <a:rPr lang="en-US" sz="2000" b="0" i="1" smtClean="0">
                              <a:latin typeface="Cambria Math" panose="02040503050406030204" pitchFamily="18" charset="0"/>
                              <a:ea typeface="Cambria Math" panose="02040503050406030204" pitchFamily="18" charset="0"/>
                            </a:rPr>
                          </m:ctrlPr>
                        </m:sSupPr>
                        <m:e>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𝐽</m:t>
                              </m:r>
                            </m:e>
                          </m:acc>
                        </m:e>
                        <m:sup>
                          <m:r>
                            <a:rPr lang="en-US" sz="2000" b="0" i="1" smtClean="0">
                              <a:latin typeface="Cambria Math" panose="02040503050406030204" pitchFamily="18" charset="0"/>
                              <a:ea typeface="Cambria Math" panose="02040503050406030204" pitchFamily="18" charset="0"/>
                            </a:rPr>
                            <m:t>2</m:t>
                          </m:r>
                        </m:sup>
                      </m:sSup>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𝑠𝑖𝑛</m:t>
                          </m:r>
                        </m:e>
                        <m:sup>
                          <m:r>
                            <a:rPr lang="en-US" sz="2000" b="0" i="1" smtClean="0">
                              <a:latin typeface="Cambria Math" panose="02040503050406030204" pitchFamily="18" charset="0"/>
                              <a:ea typeface="Cambria Math" panose="02040503050406030204" pitchFamily="18" charset="0"/>
                            </a:rPr>
                            <m:t>2</m:t>
                          </m:r>
                        </m:sup>
                      </m:sSup>
                      <m:r>
                        <a:rPr lang="en-US" sz="2000" b="0" i="1" smtClean="0">
                          <a:latin typeface="Cambria Math" panose="02040503050406030204" pitchFamily="18" charset="0"/>
                          <a:ea typeface="Cambria Math" panose="02040503050406030204" pitchFamily="18" charset="0"/>
                        </a:rPr>
                        <m:t>𝜎</m:t>
                      </m:r>
                    </m:oMath>
                  </m:oMathPara>
                </a14:m>
                <a:endParaRPr lang="en-US" sz="2000" dirty="0"/>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𝐼</m:t>
                          </m:r>
                        </m:e>
                      </m:acc>
                      <m:d>
                        <m:dPr>
                          <m:ctrlPr>
                            <a:rPr lang="en-US" sz="2000" b="0" i="1" smtClean="0">
                              <a:latin typeface="Cambria Math" panose="02040503050406030204" pitchFamily="18" charset="0"/>
                            </a:rPr>
                          </m:ctrlPr>
                        </m:dPr>
                        <m:e>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𝑐𝑜𝑠</m:t>
                              </m:r>
                            </m:e>
                            <m:sup>
                              <m:r>
                                <a:rPr lang="en-US" sz="2000" b="0" i="1" smtClean="0">
                                  <a:latin typeface="Cambria Math" panose="02040503050406030204" pitchFamily="18" charset="0"/>
                                </a:rPr>
                                <m:t>2</m:t>
                              </m:r>
                            </m:sup>
                          </m:sSup>
                          <m:r>
                            <a:rPr lang="en-US" sz="2000" b="0" i="1" smtClean="0">
                              <a:latin typeface="Cambria Math" panose="02040503050406030204" pitchFamily="18" charset="0"/>
                              <a:ea typeface="Cambria Math" panose="02040503050406030204" pitchFamily="18" charset="0"/>
                            </a:rPr>
                            <m:t>𝜎</m:t>
                          </m:r>
                          <m:r>
                            <a:rPr lang="en-US" sz="2000" b="0" i="1" smtClean="0">
                              <a:latin typeface="Cambria Math" panose="02040503050406030204" pitchFamily="18" charset="0"/>
                              <a:ea typeface="Cambria Math" panose="02040503050406030204" pitchFamily="18" charset="0"/>
                            </a:rPr>
                            <m:t>−</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𝑠𝑖𝑛</m:t>
                              </m:r>
                            </m:e>
                            <m:sup>
                              <m:r>
                                <a:rPr lang="en-US" sz="2000" b="0" i="1" smtClean="0">
                                  <a:latin typeface="Cambria Math" panose="02040503050406030204" pitchFamily="18" charset="0"/>
                                  <a:ea typeface="Cambria Math" panose="02040503050406030204" pitchFamily="18" charset="0"/>
                                </a:rPr>
                                <m:t>2</m:t>
                              </m:r>
                            </m:sup>
                          </m:sSup>
                          <m:r>
                            <a:rPr lang="en-US" sz="2000" b="0" i="1" smtClean="0">
                              <a:latin typeface="Cambria Math" panose="02040503050406030204" pitchFamily="18" charset="0"/>
                              <a:ea typeface="Cambria Math" panose="02040503050406030204" pitchFamily="18" charset="0"/>
                            </a:rPr>
                            <m:t>𝜎</m:t>
                          </m:r>
                        </m:e>
                      </m:d>
                      <m:r>
                        <a:rPr lang="en-US" sz="2000" b="0" i="1" smtClean="0">
                          <a:latin typeface="Cambria Math" panose="02040503050406030204" pitchFamily="18" charset="0"/>
                        </a:rPr>
                        <m:t>+2</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𝐽</m:t>
                          </m:r>
                        </m:e>
                      </m:acc>
                      <m:r>
                        <a:rPr lang="en-US" sz="2000" b="0" i="1" smtClean="0">
                          <a:latin typeface="Cambria Math" panose="02040503050406030204" pitchFamily="18" charset="0"/>
                        </a:rPr>
                        <m:t>𝑠𝑖𝑛</m:t>
                      </m:r>
                      <m:r>
                        <a:rPr lang="en-US" sz="2000" b="0" i="1" smtClean="0">
                          <a:latin typeface="Cambria Math" panose="02040503050406030204" pitchFamily="18" charset="0"/>
                          <a:ea typeface="Cambria Math" panose="02040503050406030204" pitchFamily="18" charset="0"/>
                        </a:rPr>
                        <m:t>𝜎</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𝑐𝑜𝑠</m:t>
                      </m:r>
                      <m:r>
                        <a:rPr lang="en-US" sz="2000" b="0" i="1" smtClean="0">
                          <a:latin typeface="Cambria Math" panose="02040503050406030204" pitchFamily="18" charset="0"/>
                          <a:ea typeface="Cambria Math" panose="02040503050406030204" pitchFamily="18" charset="0"/>
                        </a:rPr>
                        <m:t>𝜎</m:t>
                      </m:r>
                    </m:oMath>
                  </m:oMathPara>
                </a14:m>
                <a:endParaRPr lang="en-US" sz="2000" dirty="0"/>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𝐼</m:t>
                          </m:r>
                        </m:e>
                      </m:acc>
                      <m:r>
                        <a:rPr lang="en-US" sz="2000" b="0" i="1" smtClean="0">
                          <a:latin typeface="Cambria Math" panose="02040503050406030204" pitchFamily="18" charset="0"/>
                        </a:rPr>
                        <m:t>𝑐𝑜𝑠</m:t>
                      </m:r>
                      <m:r>
                        <a:rPr lang="en-US" sz="2000" b="0" i="1" smtClean="0">
                          <a:latin typeface="Cambria Math" panose="02040503050406030204" pitchFamily="18" charset="0"/>
                        </a:rPr>
                        <m:t>2</m:t>
                      </m:r>
                      <m:r>
                        <a:rPr lang="en-US" sz="2000" b="0" i="1" smtClean="0">
                          <a:latin typeface="Cambria Math" panose="02040503050406030204" pitchFamily="18" charset="0"/>
                          <a:ea typeface="Cambria Math" panose="02040503050406030204" pitchFamily="18" charset="0"/>
                        </a:rPr>
                        <m:t>𝜎</m:t>
                      </m:r>
                      <m:r>
                        <a:rPr lang="en-US" sz="2000" b="0" i="1" smtClean="0">
                          <a:latin typeface="Cambria Math" panose="02040503050406030204" pitchFamily="18" charset="0"/>
                          <a:ea typeface="Cambria Math" panose="02040503050406030204" pitchFamily="18" charset="0"/>
                        </a:rPr>
                        <m:t>+</m:t>
                      </m:r>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𝐽</m:t>
                          </m:r>
                        </m:e>
                      </m:acc>
                      <m:r>
                        <a:rPr lang="en-US" sz="2000" b="0" i="1" smtClean="0">
                          <a:latin typeface="Cambria Math" panose="02040503050406030204" pitchFamily="18" charset="0"/>
                        </a:rPr>
                        <m:t>𝑠𝑖𝑛</m:t>
                      </m:r>
                      <m:r>
                        <a:rPr lang="en-US" sz="2000" b="0" i="1" smtClean="0">
                          <a:latin typeface="Cambria Math" panose="02040503050406030204" pitchFamily="18" charset="0"/>
                        </a:rPr>
                        <m:t>2</m:t>
                      </m:r>
                      <m:r>
                        <a:rPr lang="en-US" sz="2000" b="0" i="1" smtClean="0">
                          <a:latin typeface="Cambria Math" panose="02040503050406030204" pitchFamily="18" charset="0"/>
                          <a:ea typeface="Cambria Math" panose="02040503050406030204" pitchFamily="18" charset="0"/>
                        </a:rPr>
                        <m:t>𝜎</m:t>
                      </m:r>
                    </m:oMath>
                  </m:oMathPara>
                </a14:m>
                <a:endParaRPr lang="en-US" sz="2000" dirty="0"/>
              </a:p>
            </p:txBody>
          </p:sp>
        </mc:Choice>
        <mc:Fallback xmlns="">
          <p:sp>
            <p:nvSpPr>
              <p:cNvPr id="9" name="TextBox 8">
                <a:extLst>
                  <a:ext uri="{FF2B5EF4-FFF2-40B4-BE49-F238E27FC236}">
                    <a16:creationId xmlns:a16="http://schemas.microsoft.com/office/drawing/2014/main" id="{F0ABA78C-9DF1-BD5D-27B7-343399B7FC47}"/>
                  </a:ext>
                </a:extLst>
              </p:cNvPr>
              <p:cNvSpPr txBox="1">
                <a:spLocks noRot="1" noChangeAspect="1" noMove="1" noResize="1" noEditPoints="1" noAdjustHandles="1" noChangeArrowheads="1" noChangeShapeType="1" noTextEdit="1"/>
              </p:cNvSpPr>
              <p:nvPr/>
            </p:nvSpPr>
            <p:spPr>
              <a:xfrm>
                <a:off x="1007914" y="2450065"/>
                <a:ext cx="4618187" cy="1344599"/>
              </a:xfrm>
              <a:prstGeom prst="rect">
                <a:avLst/>
              </a:prstGeom>
              <a:blipFill>
                <a:blip r:embed="rId4"/>
                <a:stretch>
                  <a:fillRect b="-65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445CCD4-5CCB-F78B-684F-B50BD9662169}"/>
                  </a:ext>
                </a:extLst>
              </p:cNvPr>
              <p:cNvSpPr txBox="1"/>
              <p:nvPr/>
            </p:nvSpPr>
            <p:spPr>
              <a:xfrm>
                <a:off x="1003269" y="4018904"/>
                <a:ext cx="6789452" cy="58233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m:t>
                          </m:r>
                          <m:d>
                            <m:dPr>
                              <m:ctrlPr>
                                <a:rPr lang="en-US" i="1" smtClean="0">
                                  <a:latin typeface="Cambria Math" panose="02040503050406030204" pitchFamily="18" charset="0"/>
                                </a:rPr>
                              </m:ctrlPr>
                            </m:d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𝑀</m:t>
                                  </m:r>
                                </m:e>
                              </m:acc>
                            </m:e>
                          </m:d>
                        </m:e>
                        <m:sup>
                          <m:r>
                            <a:rPr lang="en-US" b="0" i="1" smtClean="0">
                              <a:latin typeface="Cambria Math" panose="02040503050406030204" pitchFamily="18" charset="0"/>
                            </a:rPr>
                            <m:t>𝑁</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𝐼</m:t>
                                  </m:r>
                                </m:e>
                              </m:acc>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r>
                                    <a:rPr lang="en-US" i="1">
                                      <a:latin typeface="Cambria Math" panose="02040503050406030204" pitchFamily="18" charset="0"/>
                                      <a:ea typeface="Cambria Math" panose="02040503050406030204" pitchFamily="18" charset="0"/>
                                    </a:rPr>
                                    <m:t>𝜎</m:t>
                                  </m:r>
                                </m:e>
                              </m:func>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𝐽</m:t>
                                  </m:r>
                                </m:e>
                              </m:acc>
                              <m:func>
                                <m:funcPr>
                                  <m:ctrlPr>
                                    <a:rPr lang="en-US" i="1">
                                      <a:latin typeface="Cambria Math" panose="02040503050406030204" pitchFamily="18" charset="0"/>
                                    </a:rPr>
                                  </m:ctrlPr>
                                </m:funcPr>
                                <m:fName>
                                  <m:r>
                                    <m:rPr>
                                      <m:sty m:val="p"/>
                                    </m:rPr>
                                    <a:rPr lang="en-US">
                                      <a:latin typeface="Cambria Math" panose="02040503050406030204" pitchFamily="18" charset="0"/>
                                    </a:rPr>
                                    <m:t>sin</m:t>
                                  </m:r>
                                </m:fName>
                                <m:e>
                                  <m:r>
                                    <a:rPr lang="en-US" i="1">
                                      <a:latin typeface="Cambria Math" panose="02040503050406030204" pitchFamily="18" charset="0"/>
                                      <a:ea typeface="Cambria Math" panose="02040503050406030204" pitchFamily="18" charset="0"/>
                                    </a:rPr>
                                    <m:t>𝜎</m:t>
                                  </m:r>
                                </m:e>
                              </m:func>
                            </m:e>
                          </m:d>
                        </m:e>
                        <m:sup>
                          <m:r>
                            <a:rPr lang="en-US" b="0" i="1" smtClean="0">
                              <a:latin typeface="Cambria Math" panose="02040503050406030204" pitchFamily="18" charset="0"/>
                              <a:ea typeface="Cambria Math" panose="02040503050406030204" pitchFamily="18" charset="0"/>
                            </a:rPr>
                            <m:t>𝑁</m:t>
                          </m:r>
                        </m:sup>
                      </m:sSup>
                      <m:r>
                        <a:rPr lang="en-US" b="0" i="1" smtClean="0">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𝐼</m:t>
                          </m:r>
                        </m:e>
                      </m:acc>
                      <m:r>
                        <a:rPr lang="en-US" i="1">
                          <a:latin typeface="Cambria Math" panose="02040503050406030204" pitchFamily="18" charset="0"/>
                        </a:rPr>
                        <m:t>𝑐𝑜𝑠</m:t>
                      </m:r>
                      <m:r>
                        <a:rPr lang="en-US" b="0" i="1" smtClean="0">
                          <a:latin typeface="Cambria Math" panose="02040503050406030204" pitchFamily="18" charset="0"/>
                        </a:rPr>
                        <m:t>𝑁</m:t>
                      </m:r>
                      <m:r>
                        <a:rPr lang="en-US" i="1">
                          <a:latin typeface="Cambria Math" panose="02040503050406030204" pitchFamily="18" charset="0"/>
                          <a:ea typeface="Cambria Math" panose="02040503050406030204" pitchFamily="18" charset="0"/>
                        </a:rPr>
                        <m:t>𝜎</m:t>
                      </m:r>
                      <m:r>
                        <a:rPr lang="en-US" i="1">
                          <a:latin typeface="Cambria Math" panose="02040503050406030204" pitchFamily="18" charset="0"/>
                          <a:ea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𝐽</m:t>
                          </m:r>
                        </m:e>
                      </m:acc>
                      <m:r>
                        <a:rPr lang="en-US" i="1">
                          <a:latin typeface="Cambria Math" panose="02040503050406030204" pitchFamily="18" charset="0"/>
                        </a:rPr>
                        <m:t>𝑠𝑖𝑛</m:t>
                      </m:r>
                      <m:r>
                        <a:rPr lang="en-US" b="0" i="1" smtClean="0">
                          <a:latin typeface="Cambria Math" panose="02040503050406030204" pitchFamily="18" charset="0"/>
                        </a:rPr>
                        <m:t>𝑁</m:t>
                      </m:r>
                      <m:r>
                        <a:rPr lang="en-US" i="1">
                          <a:latin typeface="Cambria Math" panose="02040503050406030204" pitchFamily="18" charset="0"/>
                          <a:ea typeface="Cambria Math" panose="02040503050406030204" pitchFamily="18" charset="0"/>
                        </a:rPr>
                        <m:t>𝜎</m:t>
                      </m:r>
                    </m:oMath>
                  </m:oMathPara>
                </a14:m>
                <a:endParaRPr lang="en-US" dirty="0"/>
              </a:p>
            </p:txBody>
          </p:sp>
        </mc:Choice>
        <mc:Fallback xmlns="">
          <p:sp>
            <p:nvSpPr>
              <p:cNvPr id="13" name="TextBox 12">
                <a:extLst>
                  <a:ext uri="{FF2B5EF4-FFF2-40B4-BE49-F238E27FC236}">
                    <a16:creationId xmlns:a16="http://schemas.microsoft.com/office/drawing/2014/main" id="{1445CCD4-5CCB-F78B-684F-B50BD9662169}"/>
                  </a:ext>
                </a:extLst>
              </p:cNvPr>
              <p:cNvSpPr txBox="1">
                <a:spLocks noRot="1" noChangeAspect="1" noMove="1" noResize="1" noEditPoints="1" noAdjustHandles="1" noChangeArrowheads="1" noChangeShapeType="1" noTextEdit="1"/>
              </p:cNvSpPr>
              <p:nvPr/>
            </p:nvSpPr>
            <p:spPr>
              <a:xfrm>
                <a:off x="1003269" y="4018904"/>
                <a:ext cx="6789452" cy="582339"/>
              </a:xfrm>
              <a:prstGeom prst="rect">
                <a:avLst/>
              </a:prstGeom>
              <a:blipFill>
                <a:blip r:embed="rId5"/>
                <a:stretch>
                  <a:fillRect b="-8511"/>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5120754C-E67F-DC62-6080-1EB36EB7734D}"/>
              </a:ext>
            </a:extLst>
          </p:cNvPr>
          <p:cNvSpPr txBox="1"/>
          <p:nvPr/>
        </p:nvSpPr>
        <p:spPr>
          <a:xfrm>
            <a:off x="4030947" y="5179885"/>
            <a:ext cx="4884453" cy="1015663"/>
          </a:xfrm>
          <a:prstGeom prst="rect">
            <a:avLst/>
          </a:prstGeom>
          <a:noFill/>
          <a:ln>
            <a:solidFill>
              <a:srgbClr val="FF0000"/>
            </a:solidFill>
          </a:ln>
        </p:spPr>
        <p:txBody>
          <a:bodyPr wrap="square" rtlCol="0">
            <a:spAutoFit/>
          </a:bodyPr>
          <a:lstStyle/>
          <a:p>
            <a:r>
              <a:rPr lang="en-US" sz="2000" dirty="0"/>
              <a:t>This statement is the same general solution from a parametric oscillator, especially it is called </a:t>
            </a:r>
            <a:r>
              <a:rPr lang="en-US" sz="2000" u="sng" dirty="0" err="1"/>
              <a:t>Floquet’s</a:t>
            </a:r>
            <a:r>
              <a:rPr lang="en-US" sz="2000" u="sng" dirty="0"/>
              <a:t> theorem</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037BA675-7D3C-6677-DF96-768D94AE789B}"/>
                  </a:ext>
                </a:extLst>
              </p:cNvPr>
              <p:cNvSpPr txBox="1"/>
              <p:nvPr/>
            </p:nvSpPr>
            <p:spPr>
              <a:xfrm>
                <a:off x="1596176" y="4553560"/>
                <a:ext cx="4869543" cy="125265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𝜆</m:t>
                          </m:r>
                        </m:e>
                        <m:sub>
                          <m:r>
                            <a:rPr lang="en-US" sz="2400" b="0" i="1" smtClean="0">
                              <a:latin typeface="Cambria Math" panose="02040503050406030204" pitchFamily="18" charset="0"/>
                              <a:ea typeface="Cambria Math" panose="02040503050406030204" pitchFamily="18" charset="0"/>
                            </a:rPr>
                            <m:t>1,2</m:t>
                          </m:r>
                        </m:sub>
                      </m:sSub>
                      <m:r>
                        <a:rPr lang="en-US" sz="2400" b="0" i="1" smtClean="0">
                          <a:latin typeface="Cambria Math" panose="02040503050406030204" pitchFamily="18" charset="0"/>
                          <a:ea typeface="Cambria Math" panose="02040503050406030204" pitchFamily="18" charset="0"/>
                        </a:rPr>
                        <m:t>=</m:t>
                      </m:r>
                      <m:func>
                        <m:funcPr>
                          <m:ctrlPr>
                            <a:rPr lang="en-US" sz="2400" b="0" i="1" smtClean="0">
                              <a:latin typeface="Cambria Math" panose="02040503050406030204" pitchFamily="18" charset="0"/>
                              <a:ea typeface="Cambria Math" panose="02040503050406030204" pitchFamily="18" charset="0"/>
                            </a:rPr>
                          </m:ctrlPr>
                        </m:funcPr>
                        <m:fName>
                          <m:r>
                            <m:rPr>
                              <m:sty m:val="p"/>
                            </m:rPr>
                            <a:rPr lang="en-US" sz="2400" b="0" i="0" smtClean="0">
                              <a:latin typeface="Cambria Math" panose="02040503050406030204" pitchFamily="18" charset="0"/>
                              <a:ea typeface="Cambria Math" panose="02040503050406030204" pitchFamily="18" charset="0"/>
                            </a:rPr>
                            <m:t>cos</m:t>
                          </m:r>
                        </m:fName>
                        <m:e>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𝜎</m:t>
                              </m:r>
                            </m:e>
                          </m:d>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𝑖</m:t>
                          </m:r>
                          <m:func>
                            <m:funcPr>
                              <m:ctrlPr>
                                <a:rPr lang="en-US" sz="2400" b="0" i="1" smtClean="0">
                                  <a:latin typeface="Cambria Math" panose="02040503050406030204" pitchFamily="18" charset="0"/>
                                  <a:ea typeface="Cambria Math" panose="02040503050406030204" pitchFamily="18" charset="0"/>
                                </a:rPr>
                              </m:ctrlPr>
                            </m:funcPr>
                            <m:fName>
                              <m:r>
                                <m:rPr>
                                  <m:sty m:val="p"/>
                                </m:rPr>
                                <a:rPr lang="en-US" sz="2400" b="0" i="0" smtClean="0">
                                  <a:latin typeface="Cambria Math" panose="02040503050406030204" pitchFamily="18" charset="0"/>
                                  <a:ea typeface="Cambria Math" panose="02040503050406030204" pitchFamily="18" charset="0"/>
                                </a:rPr>
                                <m:t>sin</m:t>
                              </m:r>
                            </m:fName>
                            <m:e>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𝜎</m:t>
                                  </m:r>
                                </m:e>
                              </m:d>
                            </m:e>
                          </m:func>
                        </m:e>
                      </m:func>
                      <m:r>
                        <a:rPr lang="en-US" sz="2400" b="0" i="1" smtClean="0">
                          <a:latin typeface="Cambria Math" panose="02040503050406030204" pitchFamily="18" charset="0"/>
                          <a:ea typeface="Cambria Math" panose="02040503050406030204" pitchFamily="18" charset="0"/>
                        </a:rPr>
                        <m:t>=</m:t>
                      </m:r>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𝑒</m:t>
                          </m:r>
                        </m:e>
                        <m:sup>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𝜎</m:t>
                          </m:r>
                        </m:sup>
                      </m:sSup>
                      <m:r>
                        <a:rPr lang="en-US" sz="2400" b="0" i="1"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𝜆</m:t>
                          </m:r>
                        </m:e>
                        <m:sub>
                          <m:r>
                            <a:rPr lang="en-US" sz="2400" b="0" i="1" smtClean="0">
                              <a:latin typeface="Cambria Math" panose="02040503050406030204" pitchFamily="18" charset="0"/>
                              <a:ea typeface="Cambria Math" panose="02040503050406030204" pitchFamily="18" charset="0"/>
                            </a:rPr>
                            <m:t>1</m:t>
                          </m:r>
                        </m:sub>
                      </m:sSub>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1</m:t>
                          </m:r>
                        </m:num>
                        <m:den>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𝜆</m:t>
                              </m:r>
                            </m:e>
                            <m:sub>
                              <m:r>
                                <a:rPr lang="en-US" sz="2400" b="0" i="1" smtClean="0">
                                  <a:latin typeface="Cambria Math" panose="02040503050406030204" pitchFamily="18" charset="0"/>
                                  <a:ea typeface="Cambria Math" panose="02040503050406030204" pitchFamily="18" charset="0"/>
                                </a:rPr>
                                <m:t>2</m:t>
                              </m:r>
                            </m:sub>
                          </m:sSub>
                        </m:den>
                      </m:f>
                    </m:oMath>
                  </m:oMathPara>
                </a14:m>
                <a:endParaRPr lang="en-US" dirty="0"/>
              </a:p>
            </p:txBody>
          </p:sp>
        </mc:Choice>
        <mc:Fallback xmlns="">
          <p:sp>
            <p:nvSpPr>
              <p:cNvPr id="17" name="TextBox 16">
                <a:extLst>
                  <a:ext uri="{FF2B5EF4-FFF2-40B4-BE49-F238E27FC236}">
                    <a16:creationId xmlns:a16="http://schemas.microsoft.com/office/drawing/2014/main" id="{037BA675-7D3C-6677-DF96-768D94AE789B}"/>
                  </a:ext>
                </a:extLst>
              </p:cNvPr>
              <p:cNvSpPr txBox="1">
                <a:spLocks noRot="1" noChangeAspect="1" noMove="1" noResize="1" noEditPoints="1" noAdjustHandles="1" noChangeArrowheads="1" noChangeShapeType="1" noTextEdit="1"/>
              </p:cNvSpPr>
              <p:nvPr/>
            </p:nvSpPr>
            <p:spPr>
              <a:xfrm>
                <a:off x="1596176" y="4553560"/>
                <a:ext cx="4869543" cy="1252651"/>
              </a:xfrm>
              <a:prstGeom prst="rect">
                <a:avLst/>
              </a:prstGeom>
              <a:blipFill>
                <a:blip r:embed="rId6"/>
                <a:stretch>
                  <a:fillRect b="-202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A96F938-75AA-87D4-9D91-33944892B74C}"/>
                  </a:ext>
                </a:extLst>
              </p:cNvPr>
              <p:cNvSpPr txBox="1"/>
              <p:nvPr/>
            </p:nvSpPr>
            <p:spPr>
              <a:xfrm>
                <a:off x="6128709" y="2233754"/>
                <a:ext cx="1363707" cy="28565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400" i="1" smtClean="0">
                              <a:latin typeface="Cambria Math" panose="02040503050406030204" pitchFamily="18" charset="0"/>
                            </a:rPr>
                          </m:ctrlPr>
                        </m:sSupPr>
                        <m:e>
                          <m:d>
                            <m:dPr>
                              <m:ctrlPr>
                                <a:rPr lang="en-US" sz="1400" i="1" smtClean="0">
                                  <a:latin typeface="Cambria Math" panose="02040503050406030204" pitchFamily="18" charset="0"/>
                                </a:rPr>
                              </m:ctrlPr>
                            </m:dPr>
                            <m:e>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𝑀</m:t>
                                  </m:r>
                                </m:e>
                              </m:acc>
                            </m:e>
                          </m:d>
                        </m:e>
                        <m:sup>
                          <m:r>
                            <a:rPr lang="en-US" sz="1400" b="0" i="1" smtClean="0">
                              <a:latin typeface="Cambria Math" panose="02040503050406030204" pitchFamily="18" charset="0"/>
                            </a:rPr>
                            <m:t>3</m:t>
                          </m:r>
                        </m:sup>
                      </m:sSup>
                      <m:r>
                        <a:rPr lang="en-US" sz="1400" b="0" i="1" smtClean="0">
                          <a:latin typeface="Cambria Math" panose="02040503050406030204" pitchFamily="18" charset="0"/>
                        </a:rPr>
                        <m:t>=</m:t>
                      </m:r>
                      <m:sSup>
                        <m:sSupPr>
                          <m:ctrlPr>
                            <a:rPr lang="en-US" sz="1400" b="0" i="1" smtClean="0">
                              <a:latin typeface="Cambria Math" panose="02040503050406030204" pitchFamily="18" charset="0"/>
                            </a:rPr>
                          </m:ctrlPr>
                        </m:sSupPr>
                        <m:e>
                          <m:d>
                            <m:dPr>
                              <m:ctrlPr>
                                <a:rPr lang="en-US" sz="1400" b="0" i="1" smtClean="0">
                                  <a:latin typeface="Cambria Math" panose="02040503050406030204" pitchFamily="18" charset="0"/>
                                </a:rPr>
                              </m:ctrlPr>
                            </m:dPr>
                            <m:e>
                              <m:acc>
                                <m:accPr>
                                  <m:chr m:val="̃"/>
                                  <m:ctrlPr>
                                    <a:rPr lang="en-US" sz="1400" b="0" i="1" smtClean="0">
                                      <a:latin typeface="Cambria Math" panose="02040503050406030204" pitchFamily="18" charset="0"/>
                                    </a:rPr>
                                  </m:ctrlPr>
                                </m:accPr>
                                <m:e>
                                  <m:r>
                                    <a:rPr lang="en-US" sz="1400" b="0" i="1" smtClean="0">
                                      <a:latin typeface="Cambria Math" panose="02040503050406030204" pitchFamily="18" charset="0"/>
                                    </a:rPr>
                                    <m:t>𝑀</m:t>
                                  </m:r>
                                </m:e>
                              </m:acc>
                            </m:e>
                          </m:d>
                        </m:e>
                        <m:sup>
                          <m:r>
                            <a:rPr lang="en-US" sz="1400" b="0" i="1" smtClean="0">
                              <a:latin typeface="Cambria Math" panose="02040503050406030204" pitchFamily="18" charset="0"/>
                            </a:rPr>
                            <m:t>2</m:t>
                          </m:r>
                        </m:sup>
                      </m:sSup>
                      <m:r>
                        <a:rPr lang="en-US" sz="1400" b="0" i="1" smtClean="0">
                          <a:latin typeface="Cambria Math" panose="02040503050406030204" pitchFamily="18" charset="0"/>
                          <a:ea typeface="Cambria Math" panose="02040503050406030204" pitchFamily="18" charset="0"/>
                        </a:rPr>
                        <m:t>∙</m:t>
                      </m:r>
                      <m:acc>
                        <m:accPr>
                          <m:chr m:val="̃"/>
                          <m:ctrlPr>
                            <a:rPr lang="en-US" sz="1400" b="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𝑀</m:t>
                          </m:r>
                        </m:e>
                      </m:acc>
                    </m:oMath>
                  </m:oMathPara>
                </a14:m>
                <a:endParaRPr lang="en-US" sz="1400" dirty="0"/>
              </a:p>
            </p:txBody>
          </p:sp>
        </mc:Choice>
        <mc:Fallback xmlns="">
          <p:sp>
            <p:nvSpPr>
              <p:cNvPr id="10" name="TextBox 9">
                <a:extLst>
                  <a:ext uri="{FF2B5EF4-FFF2-40B4-BE49-F238E27FC236}">
                    <a16:creationId xmlns:a16="http://schemas.microsoft.com/office/drawing/2014/main" id="{8A96F938-75AA-87D4-9D91-33944892B74C}"/>
                  </a:ext>
                </a:extLst>
              </p:cNvPr>
              <p:cNvSpPr txBox="1">
                <a:spLocks noRot="1" noChangeAspect="1" noMove="1" noResize="1" noEditPoints="1" noAdjustHandles="1" noChangeArrowheads="1" noChangeShapeType="1" noTextEdit="1"/>
              </p:cNvSpPr>
              <p:nvPr/>
            </p:nvSpPr>
            <p:spPr>
              <a:xfrm>
                <a:off x="6128709" y="2233754"/>
                <a:ext cx="1363707" cy="285656"/>
              </a:xfrm>
              <a:prstGeom prst="rect">
                <a:avLst/>
              </a:prstGeom>
              <a:blipFill>
                <a:blip r:embed="rId7"/>
                <a:stretch>
                  <a:fillRect r="-27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CC32041-B983-2DE8-3029-9DFCC9B1B08A}"/>
                  </a:ext>
                </a:extLst>
              </p:cNvPr>
              <p:cNvSpPr txBox="1"/>
              <p:nvPr/>
            </p:nvSpPr>
            <p:spPr>
              <a:xfrm>
                <a:off x="6128708" y="2537542"/>
                <a:ext cx="3026020" cy="2184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m:t>
                      </m:r>
                      <m:d>
                        <m:dPr>
                          <m:ctrlPr>
                            <a:rPr lang="en-US" sz="1400" b="0" i="1" smtClean="0">
                              <a:latin typeface="Cambria Math" panose="02040503050406030204" pitchFamily="18" charset="0"/>
                            </a:rPr>
                          </m:ctrlPr>
                        </m:dPr>
                        <m:e>
                          <m:acc>
                            <m:accPr>
                              <m:chr m:val="̃"/>
                              <m:ctrlPr>
                                <a:rPr lang="en-US" sz="1400" i="1">
                                  <a:latin typeface="Cambria Math" panose="02040503050406030204" pitchFamily="18" charset="0"/>
                                </a:rPr>
                              </m:ctrlPr>
                            </m:accPr>
                            <m:e>
                              <m:r>
                                <a:rPr lang="en-US" sz="1400" i="1">
                                  <a:latin typeface="Cambria Math" panose="02040503050406030204" pitchFamily="18" charset="0"/>
                                </a:rPr>
                                <m:t>𝐼</m:t>
                              </m:r>
                            </m:e>
                          </m:acc>
                          <m:r>
                            <a:rPr lang="en-US" sz="1400" i="1">
                              <a:latin typeface="Cambria Math" panose="02040503050406030204" pitchFamily="18" charset="0"/>
                            </a:rPr>
                            <m:t>𝑐𝑜𝑠</m:t>
                          </m:r>
                          <m:r>
                            <a:rPr lang="en-US" sz="1400" i="1">
                              <a:latin typeface="Cambria Math" panose="02040503050406030204" pitchFamily="18" charset="0"/>
                            </a:rPr>
                            <m:t>2</m:t>
                          </m:r>
                          <m:r>
                            <a:rPr lang="en-US" sz="1400" i="1">
                              <a:latin typeface="Cambria Math" panose="02040503050406030204" pitchFamily="18" charset="0"/>
                              <a:ea typeface="Cambria Math" panose="02040503050406030204" pitchFamily="18" charset="0"/>
                            </a:rPr>
                            <m:t>𝜎</m:t>
                          </m:r>
                          <m:r>
                            <a:rPr lang="en-US" sz="1400" i="1">
                              <a:latin typeface="Cambria Math" panose="02040503050406030204" pitchFamily="18" charset="0"/>
                              <a:ea typeface="Cambria Math" panose="02040503050406030204" pitchFamily="18" charset="0"/>
                            </a:rPr>
                            <m:t>+</m:t>
                          </m:r>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𝐽</m:t>
                              </m:r>
                            </m:e>
                          </m:acc>
                          <m:r>
                            <a:rPr lang="en-US" sz="1400" i="1">
                              <a:latin typeface="Cambria Math" panose="02040503050406030204" pitchFamily="18" charset="0"/>
                            </a:rPr>
                            <m:t>𝑠𝑖𝑛</m:t>
                          </m:r>
                          <m:r>
                            <a:rPr lang="en-US" sz="1400" i="1">
                              <a:latin typeface="Cambria Math" panose="02040503050406030204" pitchFamily="18" charset="0"/>
                            </a:rPr>
                            <m:t>2</m:t>
                          </m:r>
                          <m:r>
                            <a:rPr lang="en-US" sz="1400" i="1">
                              <a:latin typeface="Cambria Math" panose="02040503050406030204" pitchFamily="18" charset="0"/>
                              <a:ea typeface="Cambria Math" panose="02040503050406030204" pitchFamily="18" charset="0"/>
                            </a:rPr>
                            <m:t>𝜎</m:t>
                          </m:r>
                        </m:e>
                      </m:d>
                      <m:r>
                        <a:rPr lang="en-US" sz="1400" b="0" i="1" smtClean="0">
                          <a:latin typeface="Cambria Math" panose="02040503050406030204" pitchFamily="18" charset="0"/>
                          <a:ea typeface="Cambria Math" panose="02040503050406030204" pitchFamily="18" charset="0"/>
                        </a:rPr>
                        <m:t>∙</m:t>
                      </m:r>
                      <m:d>
                        <m:dPr>
                          <m:ctrlPr>
                            <a:rPr lang="en-US" sz="1400" b="0" i="1" smtClean="0">
                              <a:latin typeface="Cambria Math" panose="02040503050406030204" pitchFamily="18" charset="0"/>
                              <a:ea typeface="Cambria Math" panose="02040503050406030204" pitchFamily="18" charset="0"/>
                            </a:rPr>
                          </m:ctrlPr>
                        </m:dPr>
                        <m:e>
                          <m:acc>
                            <m:accPr>
                              <m:chr m:val="̃"/>
                              <m:ctrlPr>
                                <a:rPr lang="en-US" sz="1400" i="1">
                                  <a:latin typeface="Cambria Math" panose="02040503050406030204" pitchFamily="18" charset="0"/>
                                </a:rPr>
                              </m:ctrlPr>
                            </m:accPr>
                            <m:e>
                              <m:r>
                                <a:rPr lang="en-US" sz="1400" i="1">
                                  <a:latin typeface="Cambria Math" panose="02040503050406030204" pitchFamily="18" charset="0"/>
                                </a:rPr>
                                <m:t>𝐼</m:t>
                              </m:r>
                            </m:e>
                          </m:acc>
                          <m:r>
                            <a:rPr lang="en-US" sz="1400" i="1">
                              <a:latin typeface="Cambria Math" panose="02040503050406030204" pitchFamily="18" charset="0"/>
                            </a:rPr>
                            <m:t>𝑐𝑜𝑠</m:t>
                          </m:r>
                          <m:r>
                            <a:rPr lang="en-US" sz="1400" i="1">
                              <a:latin typeface="Cambria Math" panose="02040503050406030204" pitchFamily="18" charset="0"/>
                              <a:ea typeface="Cambria Math" panose="02040503050406030204" pitchFamily="18" charset="0"/>
                            </a:rPr>
                            <m:t>𝜎</m:t>
                          </m:r>
                          <m:r>
                            <a:rPr lang="en-US" sz="1400" i="1">
                              <a:latin typeface="Cambria Math" panose="02040503050406030204" pitchFamily="18" charset="0"/>
                              <a:ea typeface="Cambria Math" panose="02040503050406030204" pitchFamily="18" charset="0"/>
                            </a:rPr>
                            <m:t>+</m:t>
                          </m:r>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𝐽</m:t>
                              </m:r>
                            </m:e>
                          </m:acc>
                          <m:r>
                            <a:rPr lang="en-US" sz="1400" i="1">
                              <a:latin typeface="Cambria Math" panose="02040503050406030204" pitchFamily="18" charset="0"/>
                            </a:rPr>
                            <m:t>𝑠𝑖𝑛</m:t>
                          </m:r>
                          <m:r>
                            <a:rPr lang="en-US" sz="1400" i="1">
                              <a:latin typeface="Cambria Math" panose="02040503050406030204" pitchFamily="18" charset="0"/>
                              <a:ea typeface="Cambria Math" panose="02040503050406030204" pitchFamily="18" charset="0"/>
                            </a:rPr>
                            <m:t>𝜎</m:t>
                          </m:r>
                        </m:e>
                      </m:d>
                    </m:oMath>
                  </m:oMathPara>
                </a14:m>
                <a:endParaRPr lang="en-US" sz="1400" dirty="0"/>
              </a:p>
            </p:txBody>
          </p:sp>
        </mc:Choice>
        <mc:Fallback xmlns="">
          <p:sp>
            <p:nvSpPr>
              <p:cNvPr id="11" name="TextBox 10">
                <a:extLst>
                  <a:ext uri="{FF2B5EF4-FFF2-40B4-BE49-F238E27FC236}">
                    <a16:creationId xmlns:a16="http://schemas.microsoft.com/office/drawing/2014/main" id="{BCC32041-B983-2DE8-3029-9DFCC9B1B08A}"/>
                  </a:ext>
                </a:extLst>
              </p:cNvPr>
              <p:cNvSpPr txBox="1">
                <a:spLocks noRot="1" noChangeAspect="1" noMove="1" noResize="1" noEditPoints="1" noAdjustHandles="1" noChangeArrowheads="1" noChangeShapeType="1" noTextEdit="1"/>
              </p:cNvSpPr>
              <p:nvPr/>
            </p:nvSpPr>
            <p:spPr>
              <a:xfrm>
                <a:off x="6128708" y="2537542"/>
                <a:ext cx="3026020" cy="218458"/>
              </a:xfrm>
              <a:prstGeom prst="rect">
                <a:avLst/>
              </a:prstGeom>
              <a:blipFill>
                <a:blip r:embed="rId8"/>
                <a:stretch>
                  <a:fillRect l="-418" t="-22222" b="-3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4560E178-94D5-506C-A2BF-B1691147B3D7}"/>
                  </a:ext>
                </a:extLst>
              </p:cNvPr>
              <p:cNvSpPr txBox="1"/>
              <p:nvPr/>
            </p:nvSpPr>
            <p:spPr>
              <a:xfrm>
                <a:off x="6130384" y="2740182"/>
                <a:ext cx="2664704" cy="2184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m:t>
                      </m:r>
                      <m:sSup>
                        <m:sSupPr>
                          <m:ctrlPr>
                            <a:rPr lang="en-US" sz="1400" b="0" i="1" smtClean="0">
                              <a:latin typeface="Cambria Math" panose="02040503050406030204" pitchFamily="18" charset="0"/>
                            </a:rPr>
                          </m:ctrlPr>
                        </m:sSupPr>
                        <m:e>
                          <m:acc>
                            <m:accPr>
                              <m:chr m:val="̃"/>
                              <m:ctrlPr>
                                <a:rPr lang="en-US" sz="1400" b="0" i="1" smtClean="0">
                                  <a:latin typeface="Cambria Math" panose="02040503050406030204" pitchFamily="18" charset="0"/>
                                </a:rPr>
                              </m:ctrlPr>
                            </m:accPr>
                            <m:e>
                              <m:r>
                                <a:rPr lang="en-US" sz="1400" b="0" i="1" smtClean="0">
                                  <a:latin typeface="Cambria Math" panose="02040503050406030204" pitchFamily="18" charset="0"/>
                                </a:rPr>
                                <m:t>𝐼</m:t>
                              </m:r>
                            </m:e>
                          </m:acc>
                        </m:e>
                        <m:sup>
                          <m:r>
                            <a:rPr lang="en-US" sz="1400" b="0" i="1" smtClean="0">
                              <a:latin typeface="Cambria Math" panose="02040503050406030204" pitchFamily="18" charset="0"/>
                            </a:rPr>
                            <m:t>2</m:t>
                          </m:r>
                        </m:sup>
                      </m:sSup>
                      <m:r>
                        <a:rPr lang="en-US" sz="1400" i="1">
                          <a:latin typeface="Cambria Math" panose="02040503050406030204" pitchFamily="18" charset="0"/>
                        </a:rPr>
                        <m:t>𝑐𝑜𝑠</m:t>
                      </m:r>
                      <m:r>
                        <a:rPr lang="en-US" sz="1400" i="1">
                          <a:latin typeface="Cambria Math" panose="02040503050406030204" pitchFamily="18" charset="0"/>
                        </a:rPr>
                        <m:t>2</m:t>
                      </m:r>
                      <m:r>
                        <a:rPr lang="en-US" sz="1400" i="1">
                          <a:latin typeface="Cambria Math" panose="02040503050406030204" pitchFamily="18" charset="0"/>
                          <a:ea typeface="Cambria Math" panose="02040503050406030204" pitchFamily="18" charset="0"/>
                        </a:rPr>
                        <m:t>𝜎</m:t>
                      </m:r>
                      <m:r>
                        <a:rPr lang="en-US" sz="1400" i="1" smtClean="0">
                          <a:latin typeface="Cambria Math" panose="02040503050406030204" pitchFamily="18" charset="0"/>
                          <a:ea typeface="Cambria Math" panose="02040503050406030204" pitchFamily="18" charset="0"/>
                        </a:rPr>
                        <m:t>∙</m:t>
                      </m:r>
                      <m:r>
                        <a:rPr lang="en-US" sz="1400" i="1">
                          <a:latin typeface="Cambria Math" panose="02040503050406030204" pitchFamily="18" charset="0"/>
                        </a:rPr>
                        <m:t>𝑐𝑜𝑠</m:t>
                      </m:r>
                      <m:r>
                        <a:rPr lang="en-US" sz="1400" i="1">
                          <a:latin typeface="Cambria Math" panose="02040503050406030204" pitchFamily="18" charset="0"/>
                          <a:ea typeface="Cambria Math" panose="02040503050406030204" pitchFamily="18" charset="0"/>
                        </a:rPr>
                        <m:t>𝜎</m:t>
                      </m:r>
                      <m:r>
                        <a:rPr lang="en-US" sz="1400" b="0" i="1" smtClean="0">
                          <a:latin typeface="Cambria Math" panose="02040503050406030204" pitchFamily="18" charset="0"/>
                          <a:ea typeface="Cambria Math" panose="02040503050406030204" pitchFamily="18" charset="0"/>
                        </a:rPr>
                        <m:t>+</m:t>
                      </m:r>
                      <m:sSup>
                        <m:sSupPr>
                          <m:ctrlPr>
                            <a:rPr lang="en-US" sz="1400" i="1">
                              <a:latin typeface="Cambria Math" panose="02040503050406030204" pitchFamily="18" charset="0"/>
                            </a:rPr>
                          </m:ctrlPr>
                        </m:sSupPr>
                        <m:e>
                          <m:acc>
                            <m:accPr>
                              <m:chr m:val="̃"/>
                              <m:ctrlPr>
                                <a:rPr lang="en-US" sz="1400" b="0" i="1" smtClean="0">
                                  <a:latin typeface="Cambria Math" panose="02040503050406030204" pitchFamily="18" charset="0"/>
                                </a:rPr>
                              </m:ctrlPr>
                            </m:accPr>
                            <m:e>
                              <m:r>
                                <a:rPr lang="en-US" sz="1400" b="0" i="1" smtClean="0">
                                  <a:latin typeface="Cambria Math" panose="02040503050406030204" pitchFamily="18" charset="0"/>
                                </a:rPr>
                                <m:t>𝐽</m:t>
                              </m:r>
                            </m:e>
                          </m:acc>
                        </m:e>
                        <m:sup>
                          <m:r>
                            <a:rPr lang="en-US" sz="1400" i="1">
                              <a:latin typeface="Cambria Math" panose="02040503050406030204" pitchFamily="18" charset="0"/>
                            </a:rPr>
                            <m:t>2</m:t>
                          </m:r>
                        </m:sup>
                      </m:sSup>
                      <m:r>
                        <a:rPr lang="en-US" sz="1400" b="0" i="1" smtClean="0">
                          <a:latin typeface="Cambria Math" panose="02040503050406030204" pitchFamily="18" charset="0"/>
                        </a:rPr>
                        <m:t>𝑠𝑖𝑛</m:t>
                      </m:r>
                      <m:r>
                        <a:rPr lang="en-US" sz="1400" i="1">
                          <a:latin typeface="Cambria Math" panose="02040503050406030204" pitchFamily="18" charset="0"/>
                        </a:rPr>
                        <m:t>2</m:t>
                      </m:r>
                      <m:r>
                        <a:rPr lang="en-US" sz="1400" i="1">
                          <a:latin typeface="Cambria Math" panose="02040503050406030204" pitchFamily="18" charset="0"/>
                          <a:ea typeface="Cambria Math" panose="02040503050406030204" pitchFamily="18" charset="0"/>
                        </a:rPr>
                        <m:t>𝜎</m:t>
                      </m:r>
                      <m:r>
                        <a:rPr lang="en-US" sz="1400" i="1">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𝑠𝑖𝑛</m:t>
                      </m:r>
                      <m:r>
                        <a:rPr lang="en-US" sz="1400" i="1">
                          <a:latin typeface="Cambria Math" panose="02040503050406030204" pitchFamily="18" charset="0"/>
                          <a:ea typeface="Cambria Math" panose="02040503050406030204" pitchFamily="18" charset="0"/>
                        </a:rPr>
                        <m:t>𝜎</m:t>
                      </m:r>
                    </m:oMath>
                  </m:oMathPara>
                </a14:m>
                <a:endParaRPr lang="en-US" sz="1400" dirty="0"/>
              </a:p>
            </p:txBody>
          </p:sp>
        </mc:Choice>
        <mc:Fallback xmlns="">
          <p:sp>
            <p:nvSpPr>
              <p:cNvPr id="12" name="TextBox 11">
                <a:extLst>
                  <a:ext uri="{FF2B5EF4-FFF2-40B4-BE49-F238E27FC236}">
                    <a16:creationId xmlns:a16="http://schemas.microsoft.com/office/drawing/2014/main" id="{4560E178-94D5-506C-A2BF-B1691147B3D7}"/>
                  </a:ext>
                </a:extLst>
              </p:cNvPr>
              <p:cNvSpPr txBox="1">
                <a:spLocks noRot="1" noChangeAspect="1" noMove="1" noResize="1" noEditPoints="1" noAdjustHandles="1" noChangeArrowheads="1" noChangeShapeType="1" noTextEdit="1"/>
              </p:cNvSpPr>
              <p:nvPr/>
            </p:nvSpPr>
            <p:spPr>
              <a:xfrm>
                <a:off x="6130384" y="2740182"/>
                <a:ext cx="2664704" cy="218458"/>
              </a:xfrm>
              <a:prstGeom prst="rect">
                <a:avLst/>
              </a:prstGeom>
              <a:blipFill>
                <a:blip r:embed="rId9"/>
                <a:stretch>
                  <a:fillRect l="-474" t="-29412" r="-474" b="-352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5035F3C-E91C-63B6-C8F4-FC1EC94EC6BF}"/>
                  </a:ext>
                </a:extLst>
              </p:cNvPr>
              <p:cNvSpPr txBox="1"/>
              <p:nvPr/>
            </p:nvSpPr>
            <p:spPr>
              <a:xfrm>
                <a:off x="6322976" y="2942822"/>
                <a:ext cx="2594749" cy="2184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m:t>
                      </m:r>
                      <m:acc>
                        <m:accPr>
                          <m:chr m:val="̃"/>
                          <m:ctrlPr>
                            <a:rPr lang="en-US" sz="1400" i="1" dirty="0" smtClean="0">
                              <a:latin typeface="Cambria Math" panose="02040503050406030204" pitchFamily="18" charset="0"/>
                            </a:rPr>
                          </m:ctrlPr>
                        </m:accPr>
                        <m:e>
                          <m:r>
                            <a:rPr lang="en-US" sz="1400" b="0" i="1" dirty="0" smtClean="0">
                              <a:latin typeface="Cambria Math" panose="02040503050406030204" pitchFamily="18" charset="0"/>
                            </a:rPr>
                            <m:t>𝐼</m:t>
                          </m:r>
                        </m:e>
                      </m:acc>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𝐽</m:t>
                          </m:r>
                        </m:e>
                      </m:acc>
                      <m:r>
                        <a:rPr lang="en-US" sz="1400" i="1">
                          <a:latin typeface="Cambria Math" panose="02040503050406030204" pitchFamily="18" charset="0"/>
                        </a:rPr>
                        <m:t>𝑐𝑜𝑠</m:t>
                      </m:r>
                      <m:r>
                        <a:rPr lang="en-US" sz="1400" i="1">
                          <a:latin typeface="Cambria Math" panose="02040503050406030204" pitchFamily="18" charset="0"/>
                        </a:rPr>
                        <m:t>2</m:t>
                      </m:r>
                      <m:r>
                        <a:rPr lang="en-US" sz="1400" i="1">
                          <a:latin typeface="Cambria Math" panose="02040503050406030204" pitchFamily="18" charset="0"/>
                          <a:ea typeface="Cambria Math" panose="02040503050406030204" pitchFamily="18" charset="0"/>
                        </a:rPr>
                        <m:t>𝜎</m:t>
                      </m:r>
                      <m:r>
                        <a:rPr lang="en-US" sz="140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𝑠𝑖𝑛</m:t>
                      </m:r>
                      <m:r>
                        <a:rPr lang="en-US" sz="1400" i="1">
                          <a:latin typeface="Cambria Math" panose="02040503050406030204" pitchFamily="18" charset="0"/>
                          <a:ea typeface="Cambria Math" panose="02040503050406030204" pitchFamily="18" charset="0"/>
                        </a:rPr>
                        <m:t>𝜎</m:t>
                      </m:r>
                      <m:r>
                        <a:rPr lang="en-US" sz="1400" b="0" i="1" smtClean="0">
                          <a:latin typeface="Cambria Math" panose="02040503050406030204" pitchFamily="18" charset="0"/>
                          <a:ea typeface="Cambria Math" panose="02040503050406030204" pitchFamily="18" charset="0"/>
                        </a:rPr>
                        <m:t>+</m:t>
                      </m:r>
                      <m:acc>
                        <m:accPr>
                          <m:chr m:val="̃"/>
                          <m:ctrlPr>
                            <a:rPr lang="en-US" sz="1400" i="1" dirty="0">
                              <a:latin typeface="Cambria Math" panose="02040503050406030204" pitchFamily="18" charset="0"/>
                            </a:rPr>
                          </m:ctrlPr>
                        </m:accPr>
                        <m:e>
                          <m:r>
                            <a:rPr lang="en-US" sz="1400" i="1" dirty="0">
                              <a:latin typeface="Cambria Math" panose="02040503050406030204" pitchFamily="18" charset="0"/>
                            </a:rPr>
                            <m:t>𝐼</m:t>
                          </m:r>
                        </m:e>
                      </m:acc>
                      <m:acc>
                        <m:accPr>
                          <m:chr m:val="̃"/>
                          <m:ctrlPr>
                            <a:rPr lang="en-US" sz="1400" i="1">
                              <a:latin typeface="Cambria Math" panose="02040503050406030204" pitchFamily="18" charset="0"/>
                            </a:rPr>
                          </m:ctrlPr>
                        </m:accPr>
                        <m:e>
                          <m:r>
                            <a:rPr lang="en-US" sz="1400" i="1">
                              <a:latin typeface="Cambria Math" panose="02040503050406030204" pitchFamily="18" charset="0"/>
                            </a:rPr>
                            <m:t>𝐽</m:t>
                          </m:r>
                        </m:e>
                      </m:acc>
                      <m:r>
                        <a:rPr lang="en-US" sz="1400" b="0" i="1" smtClean="0">
                          <a:latin typeface="Cambria Math" panose="02040503050406030204" pitchFamily="18" charset="0"/>
                        </a:rPr>
                        <m:t>𝑠𝑖𝑛</m:t>
                      </m:r>
                      <m:r>
                        <a:rPr lang="en-US" sz="1400" i="1">
                          <a:latin typeface="Cambria Math" panose="02040503050406030204" pitchFamily="18" charset="0"/>
                        </a:rPr>
                        <m:t>2</m:t>
                      </m:r>
                      <m:r>
                        <a:rPr lang="en-US" sz="1400" i="1">
                          <a:latin typeface="Cambria Math" panose="02040503050406030204" pitchFamily="18" charset="0"/>
                          <a:ea typeface="Cambria Math" panose="02040503050406030204" pitchFamily="18" charset="0"/>
                        </a:rPr>
                        <m:t>𝜎</m:t>
                      </m:r>
                      <m:r>
                        <a:rPr lang="en-US" sz="1400" i="1">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𝑐𝑜𝑠</m:t>
                      </m:r>
                      <m:r>
                        <a:rPr lang="en-US" sz="1400" i="1">
                          <a:latin typeface="Cambria Math" panose="02040503050406030204" pitchFamily="18" charset="0"/>
                          <a:ea typeface="Cambria Math" panose="02040503050406030204" pitchFamily="18" charset="0"/>
                        </a:rPr>
                        <m:t>𝜎</m:t>
                      </m:r>
                    </m:oMath>
                  </m:oMathPara>
                </a14:m>
                <a:endParaRPr lang="en-US" sz="1400" dirty="0"/>
              </a:p>
            </p:txBody>
          </p:sp>
        </mc:Choice>
        <mc:Fallback xmlns="">
          <p:sp>
            <p:nvSpPr>
              <p:cNvPr id="14" name="TextBox 13">
                <a:extLst>
                  <a:ext uri="{FF2B5EF4-FFF2-40B4-BE49-F238E27FC236}">
                    <a16:creationId xmlns:a16="http://schemas.microsoft.com/office/drawing/2014/main" id="{35035F3C-E91C-63B6-C8F4-FC1EC94EC6BF}"/>
                  </a:ext>
                </a:extLst>
              </p:cNvPr>
              <p:cNvSpPr txBox="1">
                <a:spLocks noRot="1" noChangeAspect="1" noMove="1" noResize="1" noEditPoints="1" noAdjustHandles="1" noChangeArrowheads="1" noChangeShapeType="1" noTextEdit="1"/>
              </p:cNvSpPr>
              <p:nvPr/>
            </p:nvSpPr>
            <p:spPr>
              <a:xfrm>
                <a:off x="6322976" y="2942822"/>
                <a:ext cx="2594749" cy="218458"/>
              </a:xfrm>
              <a:prstGeom prst="rect">
                <a:avLst/>
              </a:prstGeom>
              <a:blipFill>
                <a:blip r:embed="rId10"/>
                <a:stretch>
                  <a:fillRect l="-485" t="-15789" r="-485" b="-210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0978AA53-0D92-F1AD-80E1-C3D522D47D56}"/>
                  </a:ext>
                </a:extLst>
              </p:cNvPr>
              <p:cNvSpPr txBox="1"/>
              <p:nvPr/>
            </p:nvSpPr>
            <p:spPr>
              <a:xfrm>
                <a:off x="5976839" y="3161280"/>
                <a:ext cx="2938561" cy="49564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𝑐𝑜𝑠</m:t>
                      </m:r>
                      <m:r>
                        <a:rPr lang="en-US" sz="1400" i="1" smtClean="0">
                          <a:latin typeface="Cambria Math" panose="02040503050406030204" pitchFamily="18" charset="0"/>
                        </a:rPr>
                        <m:t>2</m:t>
                      </m:r>
                      <m:r>
                        <a:rPr lang="en-US" sz="1400" i="1">
                          <a:latin typeface="Cambria Math" panose="02040503050406030204" pitchFamily="18" charset="0"/>
                          <a:ea typeface="Cambria Math" panose="02040503050406030204" pitchFamily="18" charset="0"/>
                        </a:rPr>
                        <m:t>𝜎</m:t>
                      </m:r>
                      <m:r>
                        <a:rPr lang="en-US" sz="1400" i="1" smtClean="0">
                          <a:latin typeface="Cambria Math" panose="02040503050406030204" pitchFamily="18" charset="0"/>
                          <a:ea typeface="Cambria Math" panose="02040503050406030204" pitchFamily="18" charset="0"/>
                        </a:rPr>
                        <m:t>∙</m:t>
                      </m:r>
                      <m:r>
                        <a:rPr lang="en-US" sz="1400" i="1">
                          <a:latin typeface="Cambria Math" panose="02040503050406030204" pitchFamily="18" charset="0"/>
                        </a:rPr>
                        <m:t>𝑐𝑜𝑠</m:t>
                      </m:r>
                      <m:r>
                        <a:rPr lang="en-US" sz="1400" i="1">
                          <a:latin typeface="Cambria Math" panose="02040503050406030204" pitchFamily="18" charset="0"/>
                          <a:ea typeface="Cambria Math" panose="02040503050406030204" pitchFamily="18" charset="0"/>
                        </a:rPr>
                        <m:t>𝜎</m:t>
                      </m:r>
                      <m:r>
                        <a:rPr lang="en-US" sz="1400" b="0" i="1" smtClean="0">
                          <a:latin typeface="Cambria Math" panose="02040503050406030204" pitchFamily="18" charset="0"/>
                          <a:ea typeface="Cambria Math" panose="02040503050406030204" pitchFamily="18" charset="0"/>
                        </a:rPr>
                        <m:t>=</m:t>
                      </m:r>
                      <m:f>
                        <m:fPr>
                          <m:ctrlPr>
                            <a:rPr lang="en-US" sz="1400" b="0" i="1" smtClean="0">
                              <a:latin typeface="Cambria Math" panose="02040503050406030204" pitchFamily="18" charset="0"/>
                              <a:ea typeface="Cambria Math" panose="02040503050406030204" pitchFamily="18" charset="0"/>
                            </a:rPr>
                          </m:ctrlPr>
                        </m:fPr>
                        <m:num>
                          <m:r>
                            <a:rPr lang="en-US" sz="1400" b="0" i="1" smtClean="0">
                              <a:latin typeface="Cambria Math" panose="02040503050406030204" pitchFamily="18" charset="0"/>
                              <a:ea typeface="Cambria Math" panose="02040503050406030204" pitchFamily="18" charset="0"/>
                            </a:rPr>
                            <m:t>1</m:t>
                          </m:r>
                        </m:num>
                        <m:den>
                          <m:r>
                            <a:rPr lang="en-US" sz="1400" b="0" i="1" smtClean="0">
                              <a:latin typeface="Cambria Math" panose="02040503050406030204" pitchFamily="18" charset="0"/>
                              <a:ea typeface="Cambria Math" panose="02040503050406030204" pitchFamily="18" charset="0"/>
                            </a:rPr>
                            <m:t>2</m:t>
                          </m:r>
                        </m:den>
                      </m:f>
                      <m:d>
                        <m:dPr>
                          <m:ctrlPr>
                            <a:rPr lang="en-US" sz="1400" b="0" i="1" smtClean="0">
                              <a:latin typeface="Cambria Math" panose="02040503050406030204" pitchFamily="18" charset="0"/>
                              <a:ea typeface="Cambria Math" panose="02040503050406030204" pitchFamily="18" charset="0"/>
                            </a:rPr>
                          </m:ctrlPr>
                        </m:dPr>
                        <m:e>
                          <m:r>
                            <a:rPr lang="en-US" sz="1400" b="0" i="1" smtClean="0">
                              <a:latin typeface="Cambria Math" panose="02040503050406030204" pitchFamily="18" charset="0"/>
                              <a:ea typeface="Cambria Math" panose="02040503050406030204" pitchFamily="18" charset="0"/>
                            </a:rPr>
                            <m:t>𝑐𝑜𝑠</m:t>
                          </m:r>
                          <m:r>
                            <a:rPr lang="en-US" sz="1400" b="0" i="1" smtClean="0">
                              <a:latin typeface="Cambria Math" panose="02040503050406030204" pitchFamily="18" charset="0"/>
                              <a:ea typeface="Cambria Math" panose="02040503050406030204" pitchFamily="18" charset="0"/>
                            </a:rPr>
                            <m:t>3</m:t>
                          </m:r>
                          <m:r>
                            <a:rPr lang="en-US" sz="1400" i="1">
                              <a:latin typeface="Cambria Math" panose="02040503050406030204" pitchFamily="18" charset="0"/>
                              <a:ea typeface="Cambria Math" panose="02040503050406030204" pitchFamily="18" charset="0"/>
                            </a:rPr>
                            <m:t>𝜎</m:t>
                          </m:r>
                          <m:r>
                            <a:rPr lang="en-US" sz="1400" b="0" i="1" smtClean="0">
                              <a:latin typeface="Cambria Math" panose="02040503050406030204" pitchFamily="18" charset="0"/>
                              <a:ea typeface="Cambria Math" panose="02040503050406030204" pitchFamily="18" charset="0"/>
                            </a:rPr>
                            <m:t>+</m:t>
                          </m:r>
                          <m:r>
                            <a:rPr lang="en-US" sz="1400" i="1">
                              <a:latin typeface="Cambria Math" panose="02040503050406030204" pitchFamily="18" charset="0"/>
                            </a:rPr>
                            <m:t>𝑐𝑜𝑠</m:t>
                          </m:r>
                          <m:r>
                            <a:rPr lang="en-US" sz="1400" i="1">
                              <a:latin typeface="Cambria Math" panose="02040503050406030204" pitchFamily="18" charset="0"/>
                              <a:ea typeface="Cambria Math" panose="02040503050406030204" pitchFamily="18" charset="0"/>
                            </a:rPr>
                            <m:t>𝜎</m:t>
                          </m:r>
                        </m:e>
                      </m:d>
                      <m:r>
                        <a:rPr lang="en-US" sz="1400" b="0" i="1" smtClean="0">
                          <a:latin typeface="Cambria Math" panose="02040503050406030204" pitchFamily="18" charset="0"/>
                          <a:ea typeface="Cambria Math" panose="02040503050406030204" pitchFamily="18" charset="0"/>
                        </a:rPr>
                        <m:t>…</m:t>
                      </m:r>
                    </m:oMath>
                  </m:oMathPara>
                </a14:m>
                <a:endParaRPr lang="en-US" sz="1400" dirty="0"/>
              </a:p>
            </p:txBody>
          </p:sp>
        </mc:Choice>
        <mc:Fallback xmlns="">
          <p:sp>
            <p:nvSpPr>
              <p:cNvPr id="16" name="TextBox 15">
                <a:extLst>
                  <a:ext uri="{FF2B5EF4-FFF2-40B4-BE49-F238E27FC236}">
                    <a16:creationId xmlns:a16="http://schemas.microsoft.com/office/drawing/2014/main" id="{0978AA53-0D92-F1AD-80E1-C3D522D47D56}"/>
                  </a:ext>
                </a:extLst>
              </p:cNvPr>
              <p:cNvSpPr txBox="1">
                <a:spLocks noRot="1" noChangeAspect="1" noMove="1" noResize="1" noEditPoints="1" noAdjustHandles="1" noChangeArrowheads="1" noChangeShapeType="1" noTextEdit="1"/>
              </p:cNvSpPr>
              <p:nvPr/>
            </p:nvSpPr>
            <p:spPr>
              <a:xfrm>
                <a:off x="5976839" y="3161280"/>
                <a:ext cx="2938561" cy="495649"/>
              </a:xfrm>
              <a:prstGeom prst="rect">
                <a:avLst/>
              </a:prstGeom>
              <a:blipFill>
                <a:blip r:embed="rId11"/>
                <a:stretch>
                  <a:fillRect b="-256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3B0552D-7F4B-1531-9A73-50B142DE7D49}"/>
                  </a:ext>
                </a:extLst>
              </p:cNvPr>
              <p:cNvSpPr txBox="1"/>
              <p:nvPr/>
            </p:nvSpPr>
            <p:spPr>
              <a:xfrm>
                <a:off x="6128708" y="3675478"/>
                <a:ext cx="1510157" cy="2184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m:t>
                      </m:r>
                      <m:acc>
                        <m:accPr>
                          <m:chr m:val="̃"/>
                          <m:ctrlPr>
                            <a:rPr lang="en-US" sz="1400" i="1">
                              <a:latin typeface="Cambria Math" panose="02040503050406030204" pitchFamily="18" charset="0"/>
                            </a:rPr>
                          </m:ctrlPr>
                        </m:accPr>
                        <m:e>
                          <m:r>
                            <a:rPr lang="en-US" sz="1400" i="1">
                              <a:latin typeface="Cambria Math" panose="02040503050406030204" pitchFamily="18" charset="0"/>
                            </a:rPr>
                            <m:t>𝐼</m:t>
                          </m:r>
                        </m:e>
                      </m:acc>
                      <m:r>
                        <a:rPr lang="en-US" sz="1400" i="1">
                          <a:latin typeface="Cambria Math" panose="02040503050406030204" pitchFamily="18" charset="0"/>
                        </a:rPr>
                        <m:t>𝑐𝑜𝑠</m:t>
                      </m:r>
                      <m:r>
                        <a:rPr lang="en-US" sz="1400" b="0" i="1" smtClean="0">
                          <a:latin typeface="Cambria Math" panose="02040503050406030204" pitchFamily="18" charset="0"/>
                        </a:rPr>
                        <m:t>3</m:t>
                      </m:r>
                      <m:r>
                        <a:rPr lang="en-US" sz="1400" i="1">
                          <a:latin typeface="Cambria Math" panose="02040503050406030204" pitchFamily="18" charset="0"/>
                          <a:ea typeface="Cambria Math" panose="02040503050406030204" pitchFamily="18" charset="0"/>
                        </a:rPr>
                        <m:t>𝜎</m:t>
                      </m:r>
                      <m:r>
                        <a:rPr lang="en-US" sz="1400" i="1">
                          <a:latin typeface="Cambria Math" panose="02040503050406030204" pitchFamily="18" charset="0"/>
                          <a:ea typeface="Cambria Math" panose="02040503050406030204" pitchFamily="18" charset="0"/>
                        </a:rPr>
                        <m:t>+</m:t>
                      </m:r>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𝐽</m:t>
                          </m:r>
                        </m:e>
                      </m:acc>
                      <m:r>
                        <a:rPr lang="en-US" sz="1400" i="1">
                          <a:latin typeface="Cambria Math" panose="02040503050406030204" pitchFamily="18" charset="0"/>
                        </a:rPr>
                        <m:t>𝑠𝑖𝑛</m:t>
                      </m:r>
                      <m:r>
                        <a:rPr lang="en-US" sz="1400" b="0" i="1" smtClean="0">
                          <a:latin typeface="Cambria Math" panose="02040503050406030204" pitchFamily="18" charset="0"/>
                        </a:rPr>
                        <m:t>3</m:t>
                      </m:r>
                      <m:r>
                        <a:rPr lang="en-US" sz="1400" i="1">
                          <a:latin typeface="Cambria Math" panose="02040503050406030204" pitchFamily="18" charset="0"/>
                          <a:ea typeface="Cambria Math" panose="02040503050406030204" pitchFamily="18" charset="0"/>
                        </a:rPr>
                        <m:t>𝜎</m:t>
                      </m:r>
                    </m:oMath>
                  </m:oMathPara>
                </a14:m>
                <a:endParaRPr lang="en-US" sz="1400" dirty="0"/>
              </a:p>
            </p:txBody>
          </p:sp>
        </mc:Choice>
        <mc:Fallback xmlns="">
          <p:sp>
            <p:nvSpPr>
              <p:cNvPr id="18" name="TextBox 17">
                <a:extLst>
                  <a:ext uri="{FF2B5EF4-FFF2-40B4-BE49-F238E27FC236}">
                    <a16:creationId xmlns:a16="http://schemas.microsoft.com/office/drawing/2014/main" id="{93B0552D-7F4B-1531-9A73-50B142DE7D49}"/>
                  </a:ext>
                </a:extLst>
              </p:cNvPr>
              <p:cNvSpPr txBox="1">
                <a:spLocks noRot="1" noChangeAspect="1" noMove="1" noResize="1" noEditPoints="1" noAdjustHandles="1" noChangeArrowheads="1" noChangeShapeType="1" noTextEdit="1"/>
              </p:cNvSpPr>
              <p:nvPr/>
            </p:nvSpPr>
            <p:spPr>
              <a:xfrm>
                <a:off x="6128708" y="3675478"/>
                <a:ext cx="1510157" cy="218458"/>
              </a:xfrm>
              <a:prstGeom prst="rect">
                <a:avLst/>
              </a:prstGeom>
              <a:blipFill>
                <a:blip r:embed="rId12"/>
                <a:stretch>
                  <a:fillRect l="-833" t="-22222" r="-833" b="-27778"/>
                </a:stretch>
              </a:blipFill>
            </p:spPr>
            <p:txBody>
              <a:bodyPr/>
              <a:lstStyle/>
              <a:p>
                <a:r>
                  <a:rPr lang="en-US">
                    <a:noFill/>
                  </a:rPr>
                  <a:t> </a:t>
                </a:r>
              </a:p>
            </p:txBody>
          </p:sp>
        </mc:Fallback>
      </mc:AlternateContent>
    </p:spTree>
    <p:extLst>
      <p:ext uri="{BB962C8B-B14F-4D97-AF65-F5344CB8AC3E}">
        <p14:creationId xmlns:p14="http://schemas.microsoft.com/office/powerpoint/2010/main" val="2444261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3" grpId="0"/>
      <p:bldP spid="15" grpId="0" animBg="1"/>
      <p:bldP spid="17" grpId="0"/>
      <p:bldP spid="10" grpId="0"/>
      <p:bldP spid="11" grpId="0"/>
      <p:bldP spid="12" grpId="0"/>
      <p:bldP spid="14" grpId="0"/>
      <p:bldP spid="16"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B0D1CA-1A1C-5C62-AD77-BE497F723E2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448F5E0-C19E-F548-88CE-F59B8EFED94A}"/>
              </a:ext>
            </a:extLst>
          </p:cNvPr>
          <p:cNvSpPr>
            <a:spLocks noGrp="1"/>
          </p:cNvSpPr>
          <p:nvPr>
            <p:ph type="title"/>
          </p:nvPr>
        </p:nvSpPr>
        <p:spPr>
          <a:xfrm>
            <a:off x="228600" y="2994952"/>
            <a:ext cx="8686800" cy="839293"/>
          </a:xfrm>
        </p:spPr>
        <p:txBody>
          <a:bodyPr/>
          <a:lstStyle/>
          <a:p>
            <a:r>
              <a:rPr lang="en-US" dirty="0"/>
              <a:t>Stability of Periodic Phase Space from Mathieu equation</a:t>
            </a:r>
          </a:p>
        </p:txBody>
      </p:sp>
      <p:sp>
        <p:nvSpPr>
          <p:cNvPr id="4" name="Date Placeholder 3">
            <a:extLst>
              <a:ext uri="{FF2B5EF4-FFF2-40B4-BE49-F238E27FC236}">
                <a16:creationId xmlns:a16="http://schemas.microsoft.com/office/drawing/2014/main" id="{A1B154B3-1B56-F466-ECC1-894B6489EE3E}"/>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7DAB6C6B-AD12-212D-F64B-CE3AF60C0A5E}"/>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47AE9EFA-777A-5281-BE7E-08ECC9FE7834}"/>
              </a:ext>
            </a:extLst>
          </p:cNvPr>
          <p:cNvSpPr>
            <a:spLocks noGrp="1"/>
          </p:cNvSpPr>
          <p:nvPr>
            <p:ph type="sldNum" sz="quarter" idx="4"/>
          </p:nvPr>
        </p:nvSpPr>
        <p:spPr/>
        <p:txBody>
          <a:bodyPr/>
          <a:lstStyle/>
          <a:p>
            <a:pPr>
              <a:defRPr/>
            </a:pPr>
            <a:fld id="{148C009B-CB69-E04A-B9B3-34B26D69E9CF}" type="slidenum">
              <a:rPr lang="en-US" smtClean="0"/>
              <a:pPr>
                <a:defRPr/>
              </a:pPr>
              <a:t>24</a:t>
            </a:fld>
            <a:endParaRPr lang="en-US" dirty="0"/>
          </a:p>
        </p:txBody>
      </p:sp>
    </p:spTree>
    <p:extLst>
      <p:ext uri="{BB962C8B-B14F-4D97-AF65-F5344CB8AC3E}">
        <p14:creationId xmlns:p14="http://schemas.microsoft.com/office/powerpoint/2010/main" val="15027114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7D3705-D211-09BA-1C8B-EE3B5564996D}"/>
              </a:ext>
            </a:extLst>
          </p:cNvPr>
          <p:cNvSpPr>
            <a:spLocks noGrp="1"/>
          </p:cNvSpPr>
          <p:nvPr>
            <p:ph type="title"/>
          </p:nvPr>
        </p:nvSpPr>
        <p:spPr/>
        <p:txBody>
          <a:bodyPr/>
          <a:lstStyle/>
          <a:p>
            <a:r>
              <a:rPr lang="en-US" dirty="0" err="1"/>
              <a:t>Floquet</a:t>
            </a:r>
            <a:r>
              <a:rPr lang="en-US" dirty="0"/>
              <a:t> function </a:t>
            </a:r>
          </a:p>
        </p:txBody>
      </p:sp>
      <p:sp>
        <p:nvSpPr>
          <p:cNvPr id="4" name="Date Placeholder 3">
            <a:extLst>
              <a:ext uri="{FF2B5EF4-FFF2-40B4-BE49-F238E27FC236}">
                <a16:creationId xmlns:a16="http://schemas.microsoft.com/office/drawing/2014/main" id="{570CC67B-BC0E-1314-73D6-211FA79407F5}"/>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C94C421E-A099-7DDD-ABA7-2705AC14D994}"/>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230B34CD-161B-8BA0-DC17-0F89022886D7}"/>
              </a:ext>
            </a:extLst>
          </p:cNvPr>
          <p:cNvSpPr>
            <a:spLocks noGrp="1"/>
          </p:cNvSpPr>
          <p:nvPr>
            <p:ph type="sldNum" sz="quarter" idx="4"/>
          </p:nvPr>
        </p:nvSpPr>
        <p:spPr/>
        <p:txBody>
          <a:bodyPr/>
          <a:lstStyle/>
          <a:p>
            <a:pPr>
              <a:defRPr/>
            </a:pPr>
            <a:fld id="{148C009B-CB69-E04A-B9B3-34B26D69E9CF}" type="slidenum">
              <a:rPr lang="en-US" smtClean="0"/>
              <a:pPr>
                <a:defRPr/>
              </a:pPr>
              <a:t>25</a:t>
            </a:fld>
            <a:endParaRPr lang="en-US" dirty="0"/>
          </a:p>
        </p:txBody>
      </p:sp>
      <p:sp>
        <p:nvSpPr>
          <p:cNvPr id="9" name="TextBox 8">
            <a:extLst>
              <a:ext uri="{FF2B5EF4-FFF2-40B4-BE49-F238E27FC236}">
                <a16:creationId xmlns:a16="http://schemas.microsoft.com/office/drawing/2014/main" id="{D392AF18-DFBE-F580-EE0B-1A12D194BFE7}"/>
              </a:ext>
            </a:extLst>
          </p:cNvPr>
          <p:cNvSpPr txBox="1"/>
          <p:nvPr/>
        </p:nvSpPr>
        <p:spPr>
          <a:xfrm>
            <a:off x="736827" y="697210"/>
            <a:ext cx="6700680" cy="830997"/>
          </a:xfrm>
          <a:prstGeom prst="rect">
            <a:avLst/>
          </a:prstGeom>
          <a:noFill/>
        </p:spPr>
        <p:txBody>
          <a:bodyPr wrap="none" rtlCol="0">
            <a:spAutoFit/>
          </a:bodyPr>
          <a:lstStyle/>
          <a:p>
            <a:r>
              <a:rPr lang="en-US" dirty="0" err="1"/>
              <a:t>Floquet’s</a:t>
            </a:r>
            <a:r>
              <a:rPr lang="en-US" dirty="0"/>
              <a:t> theorem is applicable to linear differential </a:t>
            </a:r>
          </a:p>
          <a:p>
            <a:r>
              <a:rPr lang="en-US" dirty="0"/>
              <a:t>equations with periodic coefficients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B136653-32C9-DD61-3948-9B24BEE26633}"/>
                  </a:ext>
                </a:extLst>
              </p:cNvPr>
              <p:cNvSpPr txBox="1"/>
              <p:nvPr/>
            </p:nvSpPr>
            <p:spPr>
              <a:xfrm>
                <a:off x="1412195" y="1545206"/>
                <a:ext cx="1710275" cy="7012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𝑑𝑋</m:t>
                          </m:r>
                        </m:num>
                        <m:den>
                          <m:r>
                            <a:rPr lang="en-US" b="0" i="1" smtClean="0">
                              <a:latin typeface="Cambria Math" panose="02040503050406030204" pitchFamily="18" charset="0"/>
                            </a:rPr>
                            <m:t>𝑑𝑡</m:t>
                          </m:r>
                        </m:den>
                      </m:f>
                      <m:r>
                        <a:rPr lang="en-US" b="0" i="1" smtClean="0">
                          <a:latin typeface="Cambria Math" panose="02040503050406030204" pitchFamily="18" charset="0"/>
                        </a:rPr>
                        <m:t>=</m:t>
                      </m:r>
                      <m:r>
                        <a:rPr lang="en-US" b="0" i="1" smtClean="0">
                          <a:latin typeface="Cambria Math" panose="02040503050406030204" pitchFamily="18" charset="0"/>
                        </a:rPr>
                        <m:t>𝐴</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𝑋</m:t>
                      </m:r>
                      <m:r>
                        <a:rPr lang="en-US" b="0" i="1" smtClean="0">
                          <a:latin typeface="Cambria Math" panose="02040503050406030204" pitchFamily="18" charset="0"/>
                        </a:rPr>
                        <m:t> </m:t>
                      </m:r>
                    </m:oMath>
                  </m:oMathPara>
                </a14:m>
                <a:endParaRPr lang="en-US" dirty="0"/>
              </a:p>
            </p:txBody>
          </p:sp>
        </mc:Choice>
        <mc:Fallback xmlns="">
          <p:sp>
            <p:nvSpPr>
              <p:cNvPr id="10" name="TextBox 9">
                <a:extLst>
                  <a:ext uri="{FF2B5EF4-FFF2-40B4-BE49-F238E27FC236}">
                    <a16:creationId xmlns:a16="http://schemas.microsoft.com/office/drawing/2014/main" id="{8B136653-32C9-DD61-3948-9B24BEE26633}"/>
                  </a:ext>
                </a:extLst>
              </p:cNvPr>
              <p:cNvSpPr txBox="1">
                <a:spLocks noRot="1" noChangeAspect="1" noMove="1" noResize="1" noEditPoints="1" noAdjustHandles="1" noChangeArrowheads="1" noChangeShapeType="1" noTextEdit="1"/>
              </p:cNvSpPr>
              <p:nvPr/>
            </p:nvSpPr>
            <p:spPr>
              <a:xfrm>
                <a:off x="1412195" y="1545206"/>
                <a:ext cx="1710275" cy="701218"/>
              </a:xfrm>
              <a:prstGeom prst="rect">
                <a:avLst/>
              </a:prstGeom>
              <a:blipFill>
                <a:blip r:embed="rId2"/>
                <a:stretch>
                  <a:fillRect l="-4444" t="-1754" r="-6667" b="-12281"/>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D62420CD-89E0-3939-284F-A2701F52A1B5}"/>
              </a:ext>
            </a:extLst>
          </p:cNvPr>
          <p:cNvSpPr txBox="1"/>
          <p:nvPr/>
        </p:nvSpPr>
        <p:spPr>
          <a:xfrm>
            <a:off x="636588" y="2698443"/>
            <a:ext cx="3327321" cy="461665"/>
          </a:xfrm>
          <a:prstGeom prst="rect">
            <a:avLst/>
          </a:prstGeom>
          <a:noFill/>
        </p:spPr>
        <p:txBody>
          <a:bodyPr wrap="none" rtlCol="0">
            <a:spAutoFit/>
          </a:bodyPr>
          <a:lstStyle/>
          <a:p>
            <a:r>
              <a:rPr lang="en-US" dirty="0"/>
              <a:t>A general solution will be</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65EC6A71-2A99-F3E5-027B-C492D0356563}"/>
                  </a:ext>
                </a:extLst>
              </p:cNvPr>
              <p:cNvSpPr txBox="1"/>
              <p:nvPr/>
            </p:nvSpPr>
            <p:spPr>
              <a:xfrm>
                <a:off x="1412195" y="3222589"/>
                <a:ext cx="205306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𝑋</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𝑡</m:t>
                          </m:r>
                        </m:sup>
                      </m:sSup>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oMath>
                  </m:oMathPara>
                </a14:m>
                <a:endParaRPr lang="en-US" dirty="0"/>
              </a:p>
            </p:txBody>
          </p:sp>
        </mc:Choice>
        <mc:Fallback xmlns="">
          <p:sp>
            <p:nvSpPr>
              <p:cNvPr id="12" name="TextBox 11">
                <a:extLst>
                  <a:ext uri="{FF2B5EF4-FFF2-40B4-BE49-F238E27FC236}">
                    <a16:creationId xmlns:a16="http://schemas.microsoft.com/office/drawing/2014/main" id="{65EC6A71-2A99-F3E5-027B-C492D0356563}"/>
                  </a:ext>
                </a:extLst>
              </p:cNvPr>
              <p:cNvSpPr txBox="1">
                <a:spLocks noRot="1" noChangeAspect="1" noMove="1" noResize="1" noEditPoints="1" noAdjustHandles="1" noChangeArrowheads="1" noChangeShapeType="1" noTextEdit="1"/>
              </p:cNvSpPr>
              <p:nvPr/>
            </p:nvSpPr>
            <p:spPr>
              <a:xfrm>
                <a:off x="1412195" y="3222589"/>
                <a:ext cx="2053063" cy="369332"/>
              </a:xfrm>
              <a:prstGeom prst="rect">
                <a:avLst/>
              </a:prstGeom>
              <a:blipFill>
                <a:blip r:embed="rId3"/>
                <a:stretch>
                  <a:fillRect l="-3086" b="-2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CD25E67-B517-0C00-A060-9462A7BAA45A}"/>
                  </a:ext>
                </a:extLst>
              </p:cNvPr>
              <p:cNvSpPr txBox="1"/>
              <p:nvPr/>
            </p:nvSpPr>
            <p:spPr>
              <a:xfrm>
                <a:off x="1406403" y="2251704"/>
                <a:ext cx="5415312" cy="461665"/>
              </a:xfrm>
              <a:prstGeom prst="rect">
                <a:avLst/>
              </a:prstGeom>
              <a:noFill/>
            </p:spPr>
            <p:txBody>
              <a:bodyPr wrap="square" rtlCol="0">
                <a:spAutoFit/>
              </a:bodyPr>
              <a:lstStyle/>
              <a:p>
                <a:r>
                  <a:rPr lang="en-US" dirty="0"/>
                  <a:t>where </a:t>
                </a:r>
                <a14:m>
                  <m:oMath xmlns:m="http://schemas.openxmlformats.org/officeDocument/2006/math">
                    <m:r>
                      <a:rPr lang="en-US" b="0" i="1" smtClean="0">
                        <a:latin typeface="Cambria Math" panose="02040503050406030204" pitchFamily="18" charset="0"/>
                      </a:rPr>
                      <m:t>𝐴</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r>
                          <a:rPr lang="en-US" b="0" i="1" smtClean="0">
                            <a:latin typeface="Cambria Math" panose="02040503050406030204" pitchFamily="18" charset="0"/>
                          </a:rPr>
                          <m:t>+</m:t>
                        </m:r>
                        <m:r>
                          <a:rPr lang="en-US" b="0" i="1" smtClean="0">
                            <a:latin typeface="Cambria Math" panose="02040503050406030204" pitchFamily="18" charset="0"/>
                          </a:rPr>
                          <m:t>𝑇</m:t>
                        </m:r>
                      </m:e>
                    </m:d>
                    <m:r>
                      <a:rPr lang="en-US" b="0" i="1" smtClean="0">
                        <a:latin typeface="Cambria Math" panose="02040503050406030204" pitchFamily="18" charset="0"/>
                      </a:rPr>
                      <m:t>=</m:t>
                    </m:r>
                    <m:r>
                      <a:rPr lang="en-US" b="0" i="1" smtClean="0">
                        <a:latin typeface="Cambria Math" panose="02040503050406030204" pitchFamily="18" charset="0"/>
                      </a:rPr>
                      <m:t>𝐴</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oMath>
                </a14:m>
                <a:r>
                  <a:rPr lang="en-US" dirty="0"/>
                  <a:t>, </a:t>
                </a:r>
                <a14:m>
                  <m:oMath xmlns:m="http://schemas.openxmlformats.org/officeDocument/2006/math">
                    <m:r>
                      <a:rPr lang="en-US" b="0" i="1" smtClean="0">
                        <a:latin typeface="Cambria Math" panose="02040503050406030204" pitchFamily="18" charset="0"/>
                      </a:rPr>
                      <m:t>𝑇</m:t>
                    </m:r>
                  </m:oMath>
                </a14:m>
                <a:r>
                  <a:rPr lang="en-US" dirty="0"/>
                  <a:t> is a period</a:t>
                </a:r>
              </a:p>
            </p:txBody>
          </p:sp>
        </mc:Choice>
        <mc:Fallback xmlns="">
          <p:sp>
            <p:nvSpPr>
              <p:cNvPr id="13" name="TextBox 12">
                <a:extLst>
                  <a:ext uri="{FF2B5EF4-FFF2-40B4-BE49-F238E27FC236}">
                    <a16:creationId xmlns:a16="http://schemas.microsoft.com/office/drawing/2014/main" id="{2CD25E67-B517-0C00-A060-9462A7BAA45A}"/>
                  </a:ext>
                </a:extLst>
              </p:cNvPr>
              <p:cNvSpPr txBox="1">
                <a:spLocks noRot="1" noChangeAspect="1" noMove="1" noResize="1" noEditPoints="1" noAdjustHandles="1" noChangeArrowheads="1" noChangeShapeType="1" noTextEdit="1"/>
              </p:cNvSpPr>
              <p:nvPr/>
            </p:nvSpPr>
            <p:spPr>
              <a:xfrm>
                <a:off x="1406403" y="2251704"/>
                <a:ext cx="5415312" cy="461665"/>
              </a:xfrm>
              <a:prstGeom prst="rect">
                <a:avLst/>
              </a:prstGeom>
              <a:blipFill>
                <a:blip r:embed="rId4"/>
                <a:stretch>
                  <a:fillRect l="-1636" t="-8108" b="-297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C1DD5DC-1C6F-0F13-EA77-A4E521E87E2E}"/>
                  </a:ext>
                </a:extLst>
              </p:cNvPr>
              <p:cNvSpPr txBox="1"/>
              <p:nvPr/>
            </p:nvSpPr>
            <p:spPr>
              <a:xfrm>
                <a:off x="1369375" y="3620106"/>
                <a:ext cx="7063425" cy="830997"/>
              </a:xfrm>
              <a:prstGeom prst="rect">
                <a:avLst/>
              </a:prstGeom>
              <a:noFill/>
            </p:spPr>
            <p:txBody>
              <a:bodyPr wrap="square" rtlCol="0">
                <a:spAutoFit/>
              </a:bodyPr>
              <a:lstStyle/>
              <a:p>
                <a:r>
                  <a:rPr lang="en-US" dirty="0"/>
                  <a:t>where </a:t>
                </a:r>
                <a14:m>
                  <m:oMath xmlns:m="http://schemas.openxmlformats.org/officeDocument/2006/math">
                    <m:r>
                      <m:rPr>
                        <m:sty m:val="p"/>
                      </m:rPr>
                      <a:rPr lang="en-US" b="0" i="0" smtClean="0">
                        <a:latin typeface="Cambria Math" panose="02040503050406030204" pitchFamily="18" charset="0"/>
                      </a:rPr>
                      <m:t>p</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r>
                          <a:rPr lang="en-US" b="0" i="1" smtClean="0">
                            <a:latin typeface="Cambria Math" panose="02040503050406030204" pitchFamily="18" charset="0"/>
                          </a:rPr>
                          <m:t>+</m:t>
                        </m:r>
                        <m:r>
                          <a:rPr lang="en-US" b="0" i="1" smtClean="0">
                            <a:latin typeface="Cambria Math" panose="02040503050406030204" pitchFamily="18" charset="0"/>
                          </a:rPr>
                          <m:t>𝑇</m:t>
                        </m:r>
                      </m:e>
                    </m:d>
                    <m:r>
                      <a:rPr lang="en-US" b="0" i="1" smtClean="0">
                        <a:latin typeface="Cambria Math" panose="02040503050406030204" pitchFamily="18" charset="0"/>
                      </a:rPr>
                      <m:t>=</m:t>
                    </m:r>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oMath>
                </a14:m>
                <a:r>
                  <a:rPr lang="en-US" dirty="0"/>
                  <a:t>, </a:t>
                </a:r>
                <a14:m>
                  <m:oMath xmlns:m="http://schemas.openxmlformats.org/officeDocument/2006/math">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oMath>
                </a14:m>
                <a:r>
                  <a:rPr lang="en-US" dirty="0"/>
                  <a:t> is called </a:t>
                </a:r>
                <a:r>
                  <a:rPr lang="en-US" dirty="0" err="1"/>
                  <a:t>Floquet</a:t>
                </a:r>
                <a:r>
                  <a:rPr lang="en-US" dirty="0"/>
                  <a:t> function, </a:t>
                </a:r>
                <a14:m>
                  <m:oMath xmlns:m="http://schemas.openxmlformats.org/officeDocument/2006/math">
                    <m:r>
                      <a:rPr lang="en-US" i="1" smtClean="0">
                        <a:latin typeface="Cambria Math" panose="02040503050406030204" pitchFamily="18" charset="0"/>
                        <a:ea typeface="Cambria Math" panose="02040503050406030204" pitchFamily="18" charset="0"/>
                      </a:rPr>
                      <m:t>𝜇</m:t>
                    </m:r>
                  </m:oMath>
                </a14:m>
                <a:r>
                  <a:rPr lang="en-US" dirty="0"/>
                  <a:t> is the </a:t>
                </a:r>
                <a:r>
                  <a:rPr lang="en-US" dirty="0" err="1"/>
                  <a:t>Floquet</a:t>
                </a:r>
                <a:r>
                  <a:rPr lang="en-US" dirty="0"/>
                  <a:t> exponent</a:t>
                </a:r>
              </a:p>
            </p:txBody>
          </p:sp>
        </mc:Choice>
        <mc:Fallback xmlns="">
          <p:sp>
            <p:nvSpPr>
              <p:cNvPr id="14" name="TextBox 13">
                <a:extLst>
                  <a:ext uri="{FF2B5EF4-FFF2-40B4-BE49-F238E27FC236}">
                    <a16:creationId xmlns:a16="http://schemas.microsoft.com/office/drawing/2014/main" id="{2C1DD5DC-1C6F-0F13-EA77-A4E521E87E2E}"/>
                  </a:ext>
                </a:extLst>
              </p:cNvPr>
              <p:cNvSpPr txBox="1">
                <a:spLocks noRot="1" noChangeAspect="1" noMove="1" noResize="1" noEditPoints="1" noAdjustHandles="1" noChangeArrowheads="1" noChangeShapeType="1" noTextEdit="1"/>
              </p:cNvSpPr>
              <p:nvPr/>
            </p:nvSpPr>
            <p:spPr>
              <a:xfrm>
                <a:off x="1369375" y="3620106"/>
                <a:ext cx="7063425" cy="830997"/>
              </a:xfrm>
              <a:prstGeom prst="rect">
                <a:avLst/>
              </a:prstGeom>
              <a:blipFill>
                <a:blip r:embed="rId5"/>
                <a:stretch>
                  <a:fillRect l="-1439" t="-4545" r="-1799" b="-15152"/>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7E2ECD9F-3B20-78C0-63D5-6CFC96FFB80A}"/>
              </a:ext>
            </a:extLst>
          </p:cNvPr>
          <p:cNvSpPr txBox="1"/>
          <p:nvPr/>
        </p:nvSpPr>
        <p:spPr>
          <a:xfrm>
            <a:off x="603671" y="4490187"/>
            <a:ext cx="5878212" cy="461665"/>
          </a:xfrm>
          <a:prstGeom prst="rect">
            <a:avLst/>
          </a:prstGeom>
          <a:noFill/>
        </p:spPr>
        <p:txBody>
          <a:bodyPr wrap="none" rtlCol="0">
            <a:spAutoFit/>
          </a:bodyPr>
          <a:lstStyle/>
          <a:p>
            <a:r>
              <a:rPr lang="en-US" dirty="0"/>
              <a:t>As we notice, it is similar as a forced oscillator</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A0071EBA-331E-6AB3-469B-62154854413E}"/>
                  </a:ext>
                </a:extLst>
              </p:cNvPr>
              <p:cNvSpPr txBox="1"/>
              <p:nvPr/>
            </p:nvSpPr>
            <p:spPr>
              <a:xfrm>
                <a:off x="1254832" y="4938995"/>
                <a:ext cx="7177968" cy="1200329"/>
              </a:xfrm>
              <a:prstGeom prst="rect">
                <a:avLst/>
              </a:prstGeom>
              <a:noFill/>
            </p:spPr>
            <p:txBody>
              <a:bodyPr wrap="square"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i="1" smtClean="0">
                        <a:latin typeface="Cambria Math" panose="02040503050406030204" pitchFamily="18" charset="0"/>
                        <a:ea typeface="Cambria Math" panose="02040503050406030204" pitchFamily="18" charset="0"/>
                      </a:rPr>
                      <m:t>𝜇</m:t>
                    </m:r>
                  </m:oMath>
                </a14:m>
                <a:r>
                  <a:rPr lang="en-US" dirty="0"/>
                  <a:t> is pure imaginary, then </a:t>
                </a:r>
                <a14:m>
                  <m:oMath xmlns:m="http://schemas.openxmlformats.org/officeDocument/2006/math">
                    <m:r>
                      <a:rPr lang="en-US" b="0" i="1" smtClean="0">
                        <a:latin typeface="Cambria Math" panose="02040503050406030204" pitchFamily="18" charset="0"/>
                      </a:rPr>
                      <m:t>𝑋</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oMath>
                </a14:m>
                <a:r>
                  <a:rPr lang="en-US" dirty="0"/>
                  <a:t> is a stable oscillation</a:t>
                </a:r>
              </a:p>
              <a:p>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i="1" smtClean="0">
                        <a:latin typeface="Cambria Math" panose="02040503050406030204" pitchFamily="18" charset="0"/>
                        <a:ea typeface="Cambria Math" panose="02040503050406030204" pitchFamily="18" charset="0"/>
                      </a:rPr>
                      <m:t>𝜇</m:t>
                    </m:r>
                  </m:oMath>
                </a14:m>
                <a:r>
                  <a:rPr lang="en-US" dirty="0"/>
                  <a:t> contains real, then </a:t>
                </a:r>
                <a14:m>
                  <m:oMath xmlns:m="http://schemas.openxmlformats.org/officeDocument/2006/math">
                    <m:r>
                      <a:rPr lang="en-US" b="0" i="1" smtClean="0">
                        <a:latin typeface="Cambria Math" panose="02040503050406030204" pitchFamily="18" charset="0"/>
                      </a:rPr>
                      <m:t>𝑋</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oMath>
                </a14:m>
                <a:r>
                  <a:rPr lang="en-US" dirty="0"/>
                  <a:t> is a forced oscillation, growing or decaying exponentially over time</a:t>
                </a:r>
              </a:p>
            </p:txBody>
          </p:sp>
        </mc:Choice>
        <mc:Fallback xmlns="">
          <p:sp>
            <p:nvSpPr>
              <p:cNvPr id="16" name="TextBox 15">
                <a:extLst>
                  <a:ext uri="{FF2B5EF4-FFF2-40B4-BE49-F238E27FC236}">
                    <a16:creationId xmlns:a16="http://schemas.microsoft.com/office/drawing/2014/main" id="{A0071EBA-331E-6AB3-469B-62154854413E}"/>
                  </a:ext>
                </a:extLst>
              </p:cNvPr>
              <p:cNvSpPr txBox="1">
                <a:spLocks noRot="1" noChangeAspect="1" noMove="1" noResize="1" noEditPoints="1" noAdjustHandles="1" noChangeArrowheads="1" noChangeShapeType="1" noTextEdit="1"/>
              </p:cNvSpPr>
              <p:nvPr/>
            </p:nvSpPr>
            <p:spPr>
              <a:xfrm>
                <a:off x="1254832" y="4938995"/>
                <a:ext cx="7177968" cy="1200329"/>
              </a:xfrm>
              <a:prstGeom prst="rect">
                <a:avLst/>
              </a:prstGeom>
              <a:blipFill>
                <a:blip r:embed="rId6"/>
                <a:stretch>
                  <a:fillRect l="-1237" t="-3125" b="-10417"/>
                </a:stretch>
              </a:blipFill>
            </p:spPr>
            <p:txBody>
              <a:bodyPr/>
              <a:lstStyle/>
              <a:p>
                <a:r>
                  <a:rPr lang="en-US">
                    <a:noFill/>
                  </a:rPr>
                  <a:t> </a:t>
                </a:r>
              </a:p>
            </p:txBody>
          </p:sp>
        </mc:Fallback>
      </mc:AlternateContent>
      <p:sp>
        <p:nvSpPr>
          <p:cNvPr id="2" name="Oval 1">
            <a:extLst>
              <a:ext uri="{FF2B5EF4-FFF2-40B4-BE49-F238E27FC236}">
                <a16:creationId xmlns:a16="http://schemas.microsoft.com/office/drawing/2014/main" id="{6534A859-F81C-6FC0-DE76-2CBF63D7684B}"/>
              </a:ext>
            </a:extLst>
          </p:cNvPr>
          <p:cNvSpPr/>
          <p:nvPr/>
        </p:nvSpPr>
        <p:spPr>
          <a:xfrm>
            <a:off x="2370338" y="3160108"/>
            <a:ext cx="523782" cy="431813"/>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E09F34ED-CA45-1F30-6E1D-A375BCEC1C70}"/>
              </a:ext>
            </a:extLst>
          </p:cNvPr>
          <p:cNvCxnSpPr/>
          <p:nvPr/>
        </p:nvCxnSpPr>
        <p:spPr>
          <a:xfrm flipH="1">
            <a:off x="2938509" y="2991775"/>
            <a:ext cx="1837677" cy="246119"/>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87E52C1A-672F-1CA6-F468-CC56564A846B}"/>
                  </a:ext>
                </a:extLst>
              </p:cNvPr>
              <p:cNvSpPr txBox="1"/>
              <p:nvPr/>
            </p:nvSpPr>
            <p:spPr>
              <a:xfrm>
                <a:off x="4778692" y="2752453"/>
                <a:ext cx="2907399" cy="477888"/>
              </a:xfrm>
              <a:prstGeom prst="rect">
                <a:avLst/>
              </a:prstGeom>
              <a:noFill/>
            </p:spPr>
            <p:txBody>
              <a:bodyPr wrap="none" rtlCol="0">
                <a:spAutoFit/>
              </a:bodyPr>
              <a:lstStyle/>
              <a:p>
                <a:r>
                  <a:rPr lang="en-US" dirty="0"/>
                  <a:t>This is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rPr>
                          <m:t>1,2</m:t>
                        </m:r>
                      </m:sub>
                    </m:sSub>
                  </m:oMath>
                </a14:m>
                <a:r>
                  <a:rPr lang="en-US" dirty="0"/>
                  <a:t> in our case</a:t>
                </a:r>
              </a:p>
            </p:txBody>
          </p:sp>
        </mc:Choice>
        <mc:Fallback xmlns="">
          <p:sp>
            <p:nvSpPr>
              <p:cNvPr id="17" name="TextBox 16">
                <a:extLst>
                  <a:ext uri="{FF2B5EF4-FFF2-40B4-BE49-F238E27FC236}">
                    <a16:creationId xmlns:a16="http://schemas.microsoft.com/office/drawing/2014/main" id="{87E52C1A-672F-1CA6-F468-CC56564A846B}"/>
                  </a:ext>
                </a:extLst>
              </p:cNvPr>
              <p:cNvSpPr txBox="1">
                <a:spLocks noRot="1" noChangeAspect="1" noMove="1" noResize="1" noEditPoints="1" noAdjustHandles="1" noChangeArrowheads="1" noChangeShapeType="1" noTextEdit="1"/>
              </p:cNvSpPr>
              <p:nvPr/>
            </p:nvSpPr>
            <p:spPr>
              <a:xfrm>
                <a:off x="4778692" y="2752453"/>
                <a:ext cx="2907399" cy="477888"/>
              </a:xfrm>
              <a:prstGeom prst="rect">
                <a:avLst/>
              </a:prstGeom>
              <a:blipFill>
                <a:blip r:embed="rId7"/>
                <a:stretch>
                  <a:fillRect l="-3478" t="-7692" r="-2174" b="-23077"/>
                </a:stretch>
              </a:blipFill>
            </p:spPr>
            <p:txBody>
              <a:bodyPr/>
              <a:lstStyle/>
              <a:p>
                <a:r>
                  <a:rPr lang="en-US">
                    <a:noFill/>
                  </a:rPr>
                  <a:t> </a:t>
                </a:r>
              </a:p>
            </p:txBody>
          </p:sp>
        </mc:Fallback>
      </mc:AlternateContent>
    </p:spTree>
    <p:extLst>
      <p:ext uri="{BB962C8B-B14F-4D97-AF65-F5344CB8AC3E}">
        <p14:creationId xmlns:p14="http://schemas.microsoft.com/office/powerpoint/2010/main" val="2544673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2" grpId="0" animBg="1"/>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83275BC-187B-4413-AB29-31BB517F3F8C}"/>
              </a:ext>
            </a:extLst>
          </p:cNvPr>
          <p:cNvSpPr>
            <a:spLocks noGrp="1"/>
          </p:cNvSpPr>
          <p:nvPr>
            <p:ph type="title"/>
          </p:nvPr>
        </p:nvSpPr>
        <p:spPr/>
        <p:txBody>
          <a:bodyPr/>
          <a:lstStyle/>
          <a:p>
            <a:r>
              <a:rPr lang="en-US" dirty="0"/>
              <a:t>Mathieu equation with </a:t>
            </a:r>
            <a:r>
              <a:rPr lang="en-US" dirty="0" err="1"/>
              <a:t>Floquet’s</a:t>
            </a:r>
            <a:r>
              <a:rPr lang="en-US" dirty="0"/>
              <a:t> theorem</a:t>
            </a:r>
          </a:p>
        </p:txBody>
      </p:sp>
      <p:sp>
        <p:nvSpPr>
          <p:cNvPr id="4" name="Date Placeholder 3">
            <a:extLst>
              <a:ext uri="{FF2B5EF4-FFF2-40B4-BE49-F238E27FC236}">
                <a16:creationId xmlns:a16="http://schemas.microsoft.com/office/drawing/2014/main" id="{476A33FC-3120-3446-7A50-B277272BD36E}"/>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15E8DE4B-57AB-51DA-BBFC-FDA2B73332EA}"/>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3C107B82-B59D-565B-753E-06C1E518FEA3}"/>
              </a:ext>
            </a:extLst>
          </p:cNvPr>
          <p:cNvSpPr>
            <a:spLocks noGrp="1"/>
          </p:cNvSpPr>
          <p:nvPr>
            <p:ph type="sldNum" sz="quarter" idx="4"/>
          </p:nvPr>
        </p:nvSpPr>
        <p:spPr/>
        <p:txBody>
          <a:bodyPr/>
          <a:lstStyle/>
          <a:p>
            <a:pPr>
              <a:defRPr/>
            </a:pPr>
            <a:fld id="{148C009B-CB69-E04A-B9B3-34B26D69E9CF}" type="slidenum">
              <a:rPr lang="en-US" smtClean="0"/>
              <a:pPr>
                <a:defRPr/>
              </a:pPr>
              <a:t>26</a:t>
            </a:fld>
            <a:endParaRPr lang="en-US" dirty="0"/>
          </a:p>
        </p:txBody>
      </p:sp>
      <p:sp>
        <p:nvSpPr>
          <p:cNvPr id="9" name="TextBox 8">
            <a:extLst>
              <a:ext uri="{FF2B5EF4-FFF2-40B4-BE49-F238E27FC236}">
                <a16:creationId xmlns:a16="http://schemas.microsoft.com/office/drawing/2014/main" id="{88FA7F11-7F5D-1CC8-10D3-AB929A2392BC}"/>
              </a:ext>
            </a:extLst>
          </p:cNvPr>
          <p:cNvSpPr txBox="1"/>
          <p:nvPr/>
        </p:nvSpPr>
        <p:spPr>
          <a:xfrm>
            <a:off x="429387" y="765756"/>
            <a:ext cx="8464550" cy="1569660"/>
          </a:xfrm>
          <a:prstGeom prst="rect">
            <a:avLst/>
          </a:prstGeom>
          <a:noFill/>
        </p:spPr>
        <p:txBody>
          <a:bodyPr wrap="square" rtlCol="0">
            <a:spAutoFit/>
          </a:bodyPr>
          <a:lstStyle/>
          <a:p>
            <a:r>
              <a:rPr lang="en-US" dirty="0"/>
              <a:t>As you may have noticed, our process is the reverse of the conventional forced harmonic oscillator problem. The general equation of forced harmonic oscillator in the beam dynamics is so called Mathieu equation, </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60FCB1C-526E-2EB7-DB69-5CB020A43589}"/>
                  </a:ext>
                </a:extLst>
              </p:cNvPr>
              <p:cNvSpPr txBox="1"/>
              <p:nvPr/>
            </p:nvSpPr>
            <p:spPr>
              <a:xfrm>
                <a:off x="946863" y="2355281"/>
                <a:ext cx="3714799" cy="7411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r>
                                <a:rPr lang="en-US" b="0" i="1" smtClean="0">
                                  <a:latin typeface="Cambria Math" panose="02040503050406030204" pitchFamily="18" charset="0"/>
                                </a:rPr>
                                <m:t>𝑑</m:t>
                              </m:r>
                            </m:e>
                            <m:sup>
                              <m:r>
                                <a:rPr lang="en-US" b="0" i="1" smtClean="0">
                                  <a:latin typeface="Cambria Math" panose="02040503050406030204" pitchFamily="18" charset="0"/>
                                </a:rPr>
                                <m:t>2</m:t>
                              </m:r>
                            </m:sup>
                          </m:sSup>
                          <m:r>
                            <a:rPr lang="en-US" b="0" i="1" smtClean="0">
                              <a:latin typeface="Cambria Math" panose="02040503050406030204" pitchFamily="18" charset="0"/>
                            </a:rPr>
                            <m:t>𝑥</m:t>
                          </m:r>
                        </m:num>
                        <m:den>
                          <m:r>
                            <a:rPr lang="en-US" b="0" i="1" smtClean="0">
                              <a:latin typeface="Cambria Math" panose="02040503050406030204" pitchFamily="18" charset="0"/>
                            </a:rPr>
                            <m:t>𝑑</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2</m:t>
                              </m:r>
                            </m:sup>
                          </m:sSup>
                        </m:den>
                      </m:f>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𝜖</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𝑐𝑜𝑠</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𝑡</m:t>
                              </m:r>
                            </m:e>
                          </m:d>
                        </m:e>
                      </m:d>
                      <m:r>
                        <a:rPr lang="en-US" b="0" i="1" smtClean="0">
                          <a:latin typeface="Cambria Math" panose="02040503050406030204" pitchFamily="18" charset="0"/>
                        </a:rPr>
                        <m:t>𝑥</m:t>
                      </m:r>
                      <m:r>
                        <a:rPr lang="en-US" b="0" i="1" smtClean="0">
                          <a:latin typeface="Cambria Math" panose="02040503050406030204" pitchFamily="18" charset="0"/>
                        </a:rPr>
                        <m:t>=0</m:t>
                      </m:r>
                    </m:oMath>
                  </m:oMathPara>
                </a14:m>
                <a:endParaRPr lang="en-US" dirty="0"/>
              </a:p>
            </p:txBody>
          </p:sp>
        </mc:Choice>
        <mc:Fallback xmlns="">
          <p:sp>
            <p:nvSpPr>
              <p:cNvPr id="10" name="TextBox 9">
                <a:extLst>
                  <a:ext uri="{FF2B5EF4-FFF2-40B4-BE49-F238E27FC236}">
                    <a16:creationId xmlns:a16="http://schemas.microsoft.com/office/drawing/2014/main" id="{760FCB1C-526E-2EB7-DB69-5CB020A43589}"/>
                  </a:ext>
                </a:extLst>
              </p:cNvPr>
              <p:cNvSpPr txBox="1">
                <a:spLocks noRot="1" noChangeAspect="1" noMove="1" noResize="1" noEditPoints="1" noAdjustHandles="1" noChangeArrowheads="1" noChangeShapeType="1" noTextEdit="1"/>
              </p:cNvSpPr>
              <p:nvPr/>
            </p:nvSpPr>
            <p:spPr>
              <a:xfrm>
                <a:off x="946863" y="2355281"/>
                <a:ext cx="3714799" cy="741100"/>
              </a:xfrm>
              <a:prstGeom prst="rect">
                <a:avLst/>
              </a:prstGeom>
              <a:blipFill>
                <a:blip r:embed="rId2"/>
                <a:stretch>
                  <a:fillRect l="-1361" r="-1361" b="-152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35FFC51-5A3D-AA50-A36D-1ACB03BB91BD}"/>
                  </a:ext>
                </a:extLst>
              </p:cNvPr>
              <p:cNvSpPr txBox="1"/>
              <p:nvPr/>
            </p:nvSpPr>
            <p:spPr>
              <a:xfrm>
                <a:off x="4909931" y="2364927"/>
                <a:ext cx="3140603" cy="738664"/>
              </a:xfrm>
              <a:prstGeom prst="rect">
                <a:avLst/>
              </a:prstGeom>
              <a:noFill/>
            </p:spPr>
            <p:txBody>
              <a:bodyPr wrap="none" lIns="0" tIns="0" rIns="0" bIns="0"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𝛿</m:t>
                    </m:r>
                  </m:oMath>
                </a14:m>
                <a:r>
                  <a:rPr lang="en-US" dirty="0"/>
                  <a:t>: stiffness parameter</a:t>
                </a:r>
              </a:p>
              <a:p>
                <a14:m>
                  <m:oMath xmlns:m="http://schemas.openxmlformats.org/officeDocument/2006/math">
                    <m:r>
                      <a:rPr lang="en-US" i="1" smtClean="0">
                        <a:latin typeface="Cambria Math" panose="02040503050406030204" pitchFamily="18" charset="0"/>
                        <a:ea typeface="Cambria Math" panose="02040503050406030204" pitchFamily="18" charset="0"/>
                      </a:rPr>
                      <m:t>𝜖</m:t>
                    </m:r>
                    <m:r>
                      <a:rPr lang="en-US" b="0" i="1" smtClean="0">
                        <a:latin typeface="Cambria Math" panose="02040503050406030204" pitchFamily="18" charset="0"/>
                        <a:ea typeface="Cambria Math" panose="02040503050406030204" pitchFamily="18" charset="0"/>
                      </a:rPr>
                      <m:t>:</m:t>
                    </m:r>
                  </m:oMath>
                </a14:m>
                <a:r>
                  <a:rPr lang="en-US" dirty="0"/>
                  <a:t> no specific name given</a:t>
                </a:r>
              </a:p>
            </p:txBody>
          </p:sp>
        </mc:Choice>
        <mc:Fallback xmlns="">
          <p:sp>
            <p:nvSpPr>
              <p:cNvPr id="11" name="TextBox 10">
                <a:extLst>
                  <a:ext uri="{FF2B5EF4-FFF2-40B4-BE49-F238E27FC236}">
                    <a16:creationId xmlns:a16="http://schemas.microsoft.com/office/drawing/2014/main" id="{135FFC51-5A3D-AA50-A36D-1ACB03BB91BD}"/>
                  </a:ext>
                </a:extLst>
              </p:cNvPr>
              <p:cNvSpPr txBox="1">
                <a:spLocks noRot="1" noChangeAspect="1" noMove="1" noResize="1" noEditPoints="1" noAdjustHandles="1" noChangeArrowheads="1" noChangeShapeType="1" noTextEdit="1"/>
              </p:cNvSpPr>
              <p:nvPr/>
            </p:nvSpPr>
            <p:spPr>
              <a:xfrm>
                <a:off x="4909931" y="2364927"/>
                <a:ext cx="3140603" cy="738664"/>
              </a:xfrm>
              <a:prstGeom prst="rect">
                <a:avLst/>
              </a:prstGeom>
              <a:blipFill>
                <a:blip r:embed="rId3"/>
                <a:stretch>
                  <a:fillRect l="-3614" t="-11864" r="-4819" b="-2203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C52751F-8D83-C1F8-09E0-2C68625BD0E7}"/>
                  </a:ext>
                </a:extLst>
              </p:cNvPr>
              <p:cNvSpPr txBox="1"/>
              <p:nvPr/>
            </p:nvSpPr>
            <p:spPr>
              <a:xfrm>
                <a:off x="429387" y="3199981"/>
                <a:ext cx="7335534" cy="461665"/>
              </a:xfrm>
              <a:prstGeom prst="rect">
                <a:avLst/>
              </a:prstGeom>
              <a:noFill/>
            </p:spPr>
            <p:txBody>
              <a:bodyPr wrap="none" rtlCol="0">
                <a:spAutoFit/>
              </a:bodyPr>
              <a:lstStyle/>
              <a:p>
                <a:r>
                  <a:rPr lang="en-US" dirty="0">
                    <a:ea typeface="Cambria Math" panose="02040503050406030204" pitchFamily="18" charset="0"/>
                  </a:rPr>
                  <a:t>In the case </a:t>
                </a:r>
                <a14:m>
                  <m:oMath xmlns:m="http://schemas.openxmlformats.org/officeDocument/2006/math">
                    <m:r>
                      <a:rPr lang="en-US" i="1" smtClean="0">
                        <a:latin typeface="Cambria Math" panose="02040503050406030204" pitchFamily="18" charset="0"/>
                        <a:ea typeface="Cambria Math" panose="02040503050406030204" pitchFamily="18" charset="0"/>
                      </a:rPr>
                      <m:t>𝜖</m:t>
                    </m:r>
                    <m:r>
                      <a:rPr lang="en-US" b="0" i="0" smtClean="0">
                        <a:latin typeface="Cambria Math" panose="02040503050406030204" pitchFamily="18" charset="0"/>
                        <a:ea typeface="Cambria Math" panose="02040503050406030204" pitchFamily="18" charset="0"/>
                      </a:rPr>
                      <m:t>=0</m:t>
                    </m:r>
                  </m:oMath>
                </a14:m>
                <a:r>
                  <a:rPr lang="en-US" dirty="0"/>
                  <a:t>, it is a condition to obtain Hill’s equation</a:t>
                </a:r>
              </a:p>
            </p:txBody>
          </p:sp>
        </mc:Choice>
        <mc:Fallback xmlns="">
          <p:sp>
            <p:nvSpPr>
              <p:cNvPr id="12" name="TextBox 11">
                <a:extLst>
                  <a:ext uri="{FF2B5EF4-FFF2-40B4-BE49-F238E27FC236}">
                    <a16:creationId xmlns:a16="http://schemas.microsoft.com/office/drawing/2014/main" id="{1C52751F-8D83-C1F8-09E0-2C68625BD0E7}"/>
                  </a:ext>
                </a:extLst>
              </p:cNvPr>
              <p:cNvSpPr txBox="1">
                <a:spLocks noRot="1" noChangeAspect="1" noMove="1" noResize="1" noEditPoints="1" noAdjustHandles="1" noChangeArrowheads="1" noChangeShapeType="1" noTextEdit="1"/>
              </p:cNvSpPr>
              <p:nvPr/>
            </p:nvSpPr>
            <p:spPr>
              <a:xfrm>
                <a:off x="429387" y="3199981"/>
                <a:ext cx="7335534" cy="461665"/>
              </a:xfrm>
              <a:prstGeom prst="rect">
                <a:avLst/>
              </a:prstGeom>
              <a:blipFill>
                <a:blip r:embed="rId4"/>
                <a:stretch>
                  <a:fillRect l="-1209" t="-8108" r="-1209" b="-297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0D7CD7B-1E5A-50B3-8EAD-DC720D1795BB}"/>
                  </a:ext>
                </a:extLst>
              </p:cNvPr>
              <p:cNvSpPr txBox="1"/>
              <p:nvPr/>
            </p:nvSpPr>
            <p:spPr>
              <a:xfrm>
                <a:off x="993246" y="3737569"/>
                <a:ext cx="4817922" cy="7411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r>
                                <a:rPr lang="en-US" b="0" i="1" smtClean="0">
                                  <a:latin typeface="Cambria Math" panose="02040503050406030204" pitchFamily="18" charset="0"/>
                                </a:rPr>
                                <m:t>𝑑</m:t>
                              </m:r>
                            </m:e>
                            <m:sup>
                              <m:r>
                                <a:rPr lang="en-US" b="0" i="1" smtClean="0">
                                  <a:latin typeface="Cambria Math" panose="02040503050406030204" pitchFamily="18" charset="0"/>
                                </a:rPr>
                                <m:t>2</m:t>
                              </m:r>
                            </m:sup>
                          </m:sSup>
                          <m:r>
                            <a:rPr lang="en-US" b="0" i="1" smtClean="0">
                              <a:latin typeface="Cambria Math" panose="02040503050406030204" pitchFamily="18" charset="0"/>
                            </a:rPr>
                            <m:t>𝑥</m:t>
                          </m:r>
                        </m:num>
                        <m:den>
                          <m:r>
                            <a:rPr lang="en-US" b="0" i="1" smtClean="0">
                              <a:latin typeface="Cambria Math" panose="02040503050406030204" pitchFamily="18" charset="0"/>
                            </a:rPr>
                            <m:t>𝑑</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2</m:t>
                              </m:r>
                            </m:sup>
                          </m:sSup>
                        </m:den>
                      </m:f>
                      <m:r>
                        <a:rPr lang="en-US" b="0" i="1" smtClean="0">
                          <a:latin typeface="Cambria Math" panose="02040503050406030204" pitchFamily="18" charset="0"/>
                        </a:rPr>
                        <m:t>+</m:t>
                      </m:r>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=0, </m:t>
                      </m:r>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r>
                            <a:rPr lang="en-US" b="0" i="1" smtClean="0">
                              <a:latin typeface="Cambria Math" panose="02040503050406030204" pitchFamily="18" charset="0"/>
                            </a:rPr>
                            <m:t>+</m:t>
                          </m:r>
                          <m:r>
                            <a:rPr lang="en-US" b="0" i="1" smtClean="0">
                              <a:latin typeface="Cambria Math" panose="02040503050406030204" pitchFamily="18" charset="0"/>
                            </a:rPr>
                            <m:t>𝑇</m:t>
                          </m:r>
                        </m:e>
                      </m:d>
                      <m:r>
                        <a:rPr lang="en-US" b="0" i="1" smtClean="0">
                          <a:latin typeface="Cambria Math" panose="02040503050406030204" pitchFamily="18" charset="0"/>
                        </a:rPr>
                        <m:t>=</m:t>
                      </m:r>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oMath>
                  </m:oMathPara>
                </a14:m>
                <a:endParaRPr lang="en-US" dirty="0"/>
              </a:p>
            </p:txBody>
          </p:sp>
        </mc:Choice>
        <mc:Fallback xmlns="">
          <p:sp>
            <p:nvSpPr>
              <p:cNvPr id="13" name="TextBox 12">
                <a:extLst>
                  <a:ext uri="{FF2B5EF4-FFF2-40B4-BE49-F238E27FC236}">
                    <a16:creationId xmlns:a16="http://schemas.microsoft.com/office/drawing/2014/main" id="{90D7CD7B-1E5A-50B3-8EAD-DC720D1795BB}"/>
                  </a:ext>
                </a:extLst>
              </p:cNvPr>
              <p:cNvSpPr txBox="1">
                <a:spLocks noRot="1" noChangeAspect="1" noMove="1" noResize="1" noEditPoints="1" noAdjustHandles="1" noChangeArrowheads="1" noChangeShapeType="1" noTextEdit="1"/>
              </p:cNvSpPr>
              <p:nvPr/>
            </p:nvSpPr>
            <p:spPr>
              <a:xfrm>
                <a:off x="993246" y="3737569"/>
                <a:ext cx="4817922" cy="741100"/>
              </a:xfrm>
              <a:prstGeom prst="rect">
                <a:avLst/>
              </a:prstGeom>
              <a:blipFill>
                <a:blip r:embed="rId5"/>
                <a:stretch>
                  <a:fillRect b="-13559"/>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EE219E15-E6B2-9B61-AD67-FC879CB4A502}"/>
              </a:ext>
            </a:extLst>
          </p:cNvPr>
          <p:cNvSpPr txBox="1"/>
          <p:nvPr/>
        </p:nvSpPr>
        <p:spPr>
          <a:xfrm>
            <a:off x="406418" y="4547154"/>
            <a:ext cx="3676135" cy="461665"/>
          </a:xfrm>
          <a:prstGeom prst="rect">
            <a:avLst/>
          </a:prstGeom>
          <a:noFill/>
        </p:spPr>
        <p:txBody>
          <a:bodyPr wrap="none" rtlCol="0">
            <a:spAutoFit/>
          </a:bodyPr>
          <a:lstStyle/>
          <a:p>
            <a:r>
              <a:rPr lang="en-US" dirty="0"/>
              <a:t>Introduce </a:t>
            </a:r>
            <a:r>
              <a:rPr lang="en-US" dirty="0" err="1"/>
              <a:t>Floquet</a:t>
            </a:r>
            <a:r>
              <a:rPr lang="en-US" dirty="0"/>
              <a:t> function, </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73BCA759-89CB-FBC9-8147-26D176D9E8C9}"/>
                  </a:ext>
                </a:extLst>
              </p:cNvPr>
              <p:cNvSpPr txBox="1"/>
              <p:nvPr/>
            </p:nvSpPr>
            <p:spPr>
              <a:xfrm>
                <a:off x="1074511" y="5054986"/>
                <a:ext cx="3635098" cy="552074"/>
              </a:xfrm>
              <a:prstGeom prst="rect">
                <a:avLst/>
              </a:prstGeom>
              <a:noFill/>
            </p:spPr>
            <p:txBody>
              <a:bodyPr wrap="none" lIns="0" tIns="0" rIns="0" bIns="0" rtlCol="0">
                <a:spAutoFit/>
              </a:bodyPr>
              <a:lstStyle/>
              <a:p>
                <a14:m>
                  <m:oMath xmlns:m="http://schemas.openxmlformats.org/officeDocument/2006/math">
                    <m:r>
                      <a:rPr lang="en-US" b="0" i="1" smtClean="0">
                        <a:latin typeface="Cambria Math" panose="02040503050406030204" pitchFamily="18" charset="0"/>
                      </a:rPr>
                      <m:t>𝑋</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𝑡</m:t>
                        </m:r>
                      </m:sup>
                    </m:sSup>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0" smtClean="0">
                        <a:latin typeface="Cambria Math" panose="02040503050406030204" pitchFamily="18" charset="0"/>
                      </a:rPr>
                      <m:t>, </m:t>
                    </m:r>
                    <m:r>
                      <m:rPr>
                        <m:sty m:val="p"/>
                      </m:rPr>
                      <a:rPr lang="en-US" b="0" i="0" smtClean="0">
                        <a:latin typeface="Cambria Math" panose="02040503050406030204" pitchFamily="18" charset="0"/>
                      </a:rPr>
                      <m:t>X</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1"/>
                                  <m:mcJc m:val="center"/>
                                </m:mcPr>
                              </m:mc>
                            </m:mcs>
                            <m:ctrlPr>
                              <a:rPr lang="en-US" b="0" i="1" smtClean="0">
                                <a:latin typeface="Cambria Math" panose="02040503050406030204" pitchFamily="18" charset="0"/>
                              </a:rPr>
                            </m:ctrlPr>
                          </m:mPr>
                          <m:mr>
                            <m:e>
                              <m:r>
                                <m:rPr>
                                  <m:brk m:alnAt="7"/>
                                </m:rPr>
                                <a:rPr lang="en-US" b="0" i="1" smtClean="0">
                                  <a:latin typeface="Cambria Math" panose="02040503050406030204" pitchFamily="18" charset="0"/>
                                </a:rPr>
                                <m:t>𝑥</m:t>
                              </m:r>
                            </m:e>
                          </m:mr>
                          <m:mr>
                            <m:e>
                              <m:r>
                                <a:rPr lang="en-US" b="0" i="1" smtClean="0">
                                  <a:latin typeface="Cambria Math" panose="02040503050406030204" pitchFamily="18" charset="0"/>
                                </a:rPr>
                                <m:t>𝑥</m:t>
                              </m:r>
                              <m:r>
                                <a:rPr lang="en-US" b="0" i="1" smtClean="0">
                                  <a:latin typeface="Cambria Math" panose="02040503050406030204" pitchFamily="18" charset="0"/>
                                </a:rPr>
                                <m:t>′</m:t>
                              </m:r>
                            </m:e>
                          </m:mr>
                        </m:m>
                      </m:e>
                    </m:d>
                  </m:oMath>
                </a14:m>
                <a:r>
                  <a:rPr lang="en-US" dirty="0"/>
                  <a:t> </a:t>
                </a:r>
              </a:p>
            </p:txBody>
          </p:sp>
        </mc:Choice>
        <mc:Fallback xmlns="">
          <p:sp>
            <p:nvSpPr>
              <p:cNvPr id="15" name="TextBox 14">
                <a:extLst>
                  <a:ext uri="{FF2B5EF4-FFF2-40B4-BE49-F238E27FC236}">
                    <a16:creationId xmlns:a16="http://schemas.microsoft.com/office/drawing/2014/main" id="{73BCA759-89CB-FBC9-8147-26D176D9E8C9}"/>
                  </a:ext>
                </a:extLst>
              </p:cNvPr>
              <p:cNvSpPr txBox="1">
                <a:spLocks noRot="1" noChangeAspect="1" noMove="1" noResize="1" noEditPoints="1" noAdjustHandles="1" noChangeArrowheads="1" noChangeShapeType="1" noTextEdit="1"/>
              </p:cNvSpPr>
              <p:nvPr/>
            </p:nvSpPr>
            <p:spPr>
              <a:xfrm>
                <a:off x="1074511" y="5054986"/>
                <a:ext cx="3635098" cy="552074"/>
              </a:xfrm>
              <a:prstGeom prst="rect">
                <a:avLst/>
              </a:prstGeom>
              <a:blipFill>
                <a:blip r:embed="rId6"/>
                <a:stretch>
                  <a:fillRect l="-2778"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CA783CE0-C639-7E60-D7D2-B126E9B2BDA1}"/>
                  </a:ext>
                </a:extLst>
              </p:cNvPr>
              <p:cNvSpPr txBox="1"/>
              <p:nvPr/>
            </p:nvSpPr>
            <p:spPr>
              <a:xfrm>
                <a:off x="406418" y="5651396"/>
                <a:ext cx="4411336" cy="830997"/>
              </a:xfrm>
              <a:prstGeom prst="rect">
                <a:avLst/>
              </a:prstGeom>
              <a:noFill/>
            </p:spPr>
            <p:txBody>
              <a:bodyPr wrap="none" rtlCol="0">
                <a:spAutoFit/>
              </a:bodyPr>
              <a:lstStyle/>
              <a:p>
                <a:r>
                  <a:rPr lang="en-US" dirty="0"/>
                  <a:t>For the stable condition, </a:t>
                </a:r>
                <a14:m>
                  <m:oMath xmlns:m="http://schemas.openxmlformats.org/officeDocument/2006/math">
                    <m:r>
                      <a:rPr lang="en-US" i="1" smtClean="0">
                        <a:latin typeface="Cambria Math" panose="02040503050406030204" pitchFamily="18" charset="0"/>
                        <a:ea typeface="Cambria Math" panose="02040503050406030204" pitchFamily="18" charset="0"/>
                      </a:rPr>
                      <m:t>𝜇</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𝑖</m:t>
                    </m:r>
                    <m:r>
                      <a:rPr lang="en-US" b="0" i="1" smtClean="0">
                        <a:latin typeface="Cambria Math" panose="02040503050406030204" pitchFamily="18" charset="0"/>
                        <a:ea typeface="Cambria Math" panose="02040503050406030204" pitchFamily="18" charset="0"/>
                      </a:rPr>
                      <m:t>𝜎</m:t>
                    </m:r>
                  </m:oMath>
                </a14:m>
                <a:endParaRPr lang="en-US" b="0" dirty="0">
                  <a:ea typeface="Cambria Math" panose="02040503050406030204" pitchFamily="18" charset="0"/>
                </a:endParaRPr>
              </a:p>
              <a:p>
                <a:r>
                  <a:rPr lang="en-US" dirty="0"/>
                  <a:t>as we evaluated </a:t>
                </a:r>
              </a:p>
            </p:txBody>
          </p:sp>
        </mc:Choice>
        <mc:Fallback xmlns="">
          <p:sp>
            <p:nvSpPr>
              <p:cNvPr id="16" name="TextBox 15">
                <a:extLst>
                  <a:ext uri="{FF2B5EF4-FFF2-40B4-BE49-F238E27FC236}">
                    <a16:creationId xmlns:a16="http://schemas.microsoft.com/office/drawing/2014/main" id="{CA783CE0-C639-7E60-D7D2-B126E9B2BDA1}"/>
                  </a:ext>
                </a:extLst>
              </p:cNvPr>
              <p:cNvSpPr txBox="1">
                <a:spLocks noRot="1" noChangeAspect="1" noMove="1" noResize="1" noEditPoints="1" noAdjustHandles="1" noChangeArrowheads="1" noChangeShapeType="1" noTextEdit="1"/>
              </p:cNvSpPr>
              <p:nvPr/>
            </p:nvSpPr>
            <p:spPr>
              <a:xfrm>
                <a:off x="406418" y="5651396"/>
                <a:ext cx="4411336" cy="830997"/>
              </a:xfrm>
              <a:prstGeom prst="rect">
                <a:avLst/>
              </a:prstGeom>
              <a:blipFill>
                <a:blip r:embed="rId7"/>
                <a:stretch>
                  <a:fillRect l="-2299" t="-2985" b="-14925"/>
                </a:stretch>
              </a:blipFill>
            </p:spPr>
            <p:txBody>
              <a:bodyPr/>
              <a:lstStyle/>
              <a:p>
                <a:r>
                  <a:rPr lang="en-US">
                    <a:noFill/>
                  </a:rPr>
                  <a:t> </a:t>
                </a:r>
              </a:p>
            </p:txBody>
          </p:sp>
        </mc:Fallback>
      </mc:AlternateContent>
      <p:pic>
        <p:nvPicPr>
          <p:cNvPr id="17" name="Picture 16">
            <a:extLst>
              <a:ext uri="{FF2B5EF4-FFF2-40B4-BE49-F238E27FC236}">
                <a16:creationId xmlns:a16="http://schemas.microsoft.com/office/drawing/2014/main" id="{4399B705-8680-47C0-5328-2B2B26160966}"/>
              </a:ext>
            </a:extLst>
          </p:cNvPr>
          <p:cNvPicPr>
            <a:picLocks noChangeAspect="1"/>
          </p:cNvPicPr>
          <p:nvPr/>
        </p:nvPicPr>
        <p:blipFill>
          <a:blip r:embed="rId8"/>
          <a:stretch>
            <a:fillRect/>
          </a:stretch>
        </p:blipFill>
        <p:spPr>
          <a:xfrm>
            <a:off x="5491848" y="4602424"/>
            <a:ext cx="3402089" cy="1901789"/>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40C44BDB-35DE-CA1C-8C1E-5301B7C8200B}"/>
                  </a:ext>
                </a:extLst>
              </p:cNvPr>
              <p:cNvSpPr txBox="1"/>
              <p:nvPr/>
            </p:nvSpPr>
            <p:spPr>
              <a:xfrm>
                <a:off x="6274208" y="4229553"/>
                <a:ext cx="2043508" cy="523220"/>
              </a:xfrm>
              <a:prstGeom prst="rect">
                <a:avLst/>
              </a:prstGeom>
              <a:noFill/>
            </p:spPr>
            <p:txBody>
              <a:bodyPr wrap="none" rtlCol="0">
                <a:spAutoFit/>
              </a:bodyPr>
              <a:lstStyle/>
              <a:p>
                <a:r>
                  <a:rPr lang="en-US" sz="1400" dirty="0"/>
                  <a:t>Stable phase space (</a:t>
                </a:r>
                <a14:m>
                  <m:oMath xmlns:m="http://schemas.openxmlformats.org/officeDocument/2006/math">
                    <m:r>
                      <a:rPr lang="en-US" sz="1400" b="0" i="1" smtClean="0">
                        <a:latin typeface="Cambria Math" panose="02040503050406030204" pitchFamily="18" charset="0"/>
                      </a:rPr>
                      <m:t>𝑆</m:t>
                    </m:r>
                  </m:oMath>
                </a14:m>
                <a:r>
                  <a:rPr lang="en-US" sz="1400" dirty="0"/>
                  <a:t>)</a:t>
                </a:r>
              </a:p>
              <a:p>
                <a:r>
                  <a:rPr lang="en-US" sz="1400" dirty="0"/>
                  <a:t>Unstable phase space (</a:t>
                </a:r>
                <a14:m>
                  <m:oMath xmlns:m="http://schemas.openxmlformats.org/officeDocument/2006/math">
                    <m:r>
                      <a:rPr lang="en-US" sz="1400" b="0" i="1" smtClean="0">
                        <a:latin typeface="Cambria Math" panose="02040503050406030204" pitchFamily="18" charset="0"/>
                      </a:rPr>
                      <m:t>𝑈</m:t>
                    </m:r>
                  </m:oMath>
                </a14:m>
                <a:r>
                  <a:rPr lang="en-US" sz="1400" dirty="0"/>
                  <a:t>)</a:t>
                </a:r>
              </a:p>
            </p:txBody>
          </p:sp>
        </mc:Choice>
        <mc:Fallback xmlns="">
          <p:sp>
            <p:nvSpPr>
              <p:cNvPr id="18" name="TextBox 17">
                <a:extLst>
                  <a:ext uri="{FF2B5EF4-FFF2-40B4-BE49-F238E27FC236}">
                    <a16:creationId xmlns:a16="http://schemas.microsoft.com/office/drawing/2014/main" id="{40C44BDB-35DE-CA1C-8C1E-5301B7C8200B}"/>
                  </a:ext>
                </a:extLst>
              </p:cNvPr>
              <p:cNvSpPr txBox="1">
                <a:spLocks noRot="1" noChangeAspect="1" noMove="1" noResize="1" noEditPoints="1" noAdjustHandles="1" noChangeArrowheads="1" noChangeShapeType="1" noTextEdit="1"/>
              </p:cNvSpPr>
              <p:nvPr/>
            </p:nvSpPr>
            <p:spPr>
              <a:xfrm>
                <a:off x="6274208" y="4229553"/>
                <a:ext cx="2043508" cy="523220"/>
              </a:xfrm>
              <a:prstGeom prst="rect">
                <a:avLst/>
              </a:prstGeom>
              <a:blipFill>
                <a:blip r:embed="rId9"/>
                <a:stretch>
                  <a:fillRect l="-617" t="-2381" b="-11905"/>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6A3E893D-0D40-0982-2C80-B805F66EA7B6}"/>
              </a:ext>
            </a:extLst>
          </p:cNvPr>
          <p:cNvSpPr txBox="1"/>
          <p:nvPr/>
        </p:nvSpPr>
        <p:spPr>
          <a:xfrm>
            <a:off x="5028808" y="6458289"/>
            <a:ext cx="4213461" cy="369332"/>
          </a:xfrm>
          <a:prstGeom prst="rect">
            <a:avLst/>
          </a:prstGeom>
          <a:noFill/>
        </p:spPr>
        <p:txBody>
          <a:bodyPr wrap="none" rtlCol="0">
            <a:spAutoFit/>
          </a:bodyPr>
          <a:lstStyle/>
          <a:p>
            <a:r>
              <a:rPr lang="en-US" sz="1800" dirty="0"/>
              <a:t>Stable phase space from Mathieu equation</a:t>
            </a:r>
          </a:p>
        </p:txBody>
      </p:sp>
    </p:spTree>
    <p:extLst>
      <p:ext uri="{BB962C8B-B14F-4D97-AF65-F5344CB8AC3E}">
        <p14:creationId xmlns:p14="http://schemas.microsoft.com/office/powerpoint/2010/main" val="2605132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8" grpId="0"/>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073617-0876-5766-42BF-6DFACF7232A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85407CF-44C5-9AE9-303B-913F88ECDA87}"/>
              </a:ext>
            </a:extLst>
          </p:cNvPr>
          <p:cNvSpPr>
            <a:spLocks noGrp="1"/>
          </p:cNvSpPr>
          <p:nvPr>
            <p:ph type="title"/>
          </p:nvPr>
        </p:nvSpPr>
        <p:spPr>
          <a:xfrm>
            <a:off x="228600" y="2350717"/>
            <a:ext cx="8686800" cy="434048"/>
          </a:xfrm>
        </p:spPr>
        <p:txBody>
          <a:bodyPr/>
          <a:lstStyle/>
          <a:p>
            <a:r>
              <a:rPr lang="en-US" dirty="0"/>
              <a:t>Envelope equation</a:t>
            </a:r>
          </a:p>
        </p:txBody>
      </p:sp>
      <p:sp>
        <p:nvSpPr>
          <p:cNvPr id="4" name="Date Placeholder 3">
            <a:extLst>
              <a:ext uri="{FF2B5EF4-FFF2-40B4-BE49-F238E27FC236}">
                <a16:creationId xmlns:a16="http://schemas.microsoft.com/office/drawing/2014/main" id="{4BEA03CC-5EFD-B974-D6CD-7744E3B2DE70}"/>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6D7C6774-16CA-D34F-8A5A-AF6DAC8F691E}"/>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AC2E7308-D187-6F8F-8B8D-06A16F894963}"/>
              </a:ext>
            </a:extLst>
          </p:cNvPr>
          <p:cNvSpPr>
            <a:spLocks noGrp="1"/>
          </p:cNvSpPr>
          <p:nvPr>
            <p:ph type="sldNum" sz="quarter" idx="4"/>
          </p:nvPr>
        </p:nvSpPr>
        <p:spPr/>
        <p:txBody>
          <a:bodyPr/>
          <a:lstStyle/>
          <a:p>
            <a:pPr>
              <a:defRPr/>
            </a:pPr>
            <a:fld id="{148C009B-CB69-E04A-B9B3-34B26D69E9CF}" type="slidenum">
              <a:rPr lang="en-US" smtClean="0"/>
              <a:pPr>
                <a:defRPr/>
              </a:pPr>
              <a:t>27</a:t>
            </a:fld>
            <a:endParaRPr lang="en-US" dirty="0"/>
          </a:p>
        </p:txBody>
      </p:sp>
      <p:pic>
        <p:nvPicPr>
          <p:cNvPr id="2" name="Picture 1">
            <a:extLst>
              <a:ext uri="{FF2B5EF4-FFF2-40B4-BE49-F238E27FC236}">
                <a16:creationId xmlns:a16="http://schemas.microsoft.com/office/drawing/2014/main" id="{E643D691-AE50-2280-038A-A93879799237}"/>
              </a:ext>
            </a:extLst>
          </p:cNvPr>
          <p:cNvPicPr>
            <a:picLocks noChangeAspect="1"/>
          </p:cNvPicPr>
          <p:nvPr/>
        </p:nvPicPr>
        <p:blipFill>
          <a:blip r:embed="rId2"/>
          <a:stretch>
            <a:fillRect/>
          </a:stretch>
        </p:blipFill>
        <p:spPr>
          <a:xfrm>
            <a:off x="222250" y="3429000"/>
            <a:ext cx="4436918" cy="2777182"/>
          </a:xfrm>
          <a:prstGeom prst="rect">
            <a:avLst/>
          </a:prstGeom>
        </p:spPr>
      </p:pic>
      <p:pic>
        <p:nvPicPr>
          <p:cNvPr id="7" name="Picture 6">
            <a:extLst>
              <a:ext uri="{FF2B5EF4-FFF2-40B4-BE49-F238E27FC236}">
                <a16:creationId xmlns:a16="http://schemas.microsoft.com/office/drawing/2014/main" id="{D1E802B2-C7A2-8854-882F-9A0E155031DE}"/>
              </a:ext>
            </a:extLst>
          </p:cNvPr>
          <p:cNvPicPr>
            <a:picLocks noChangeAspect="1"/>
          </p:cNvPicPr>
          <p:nvPr/>
        </p:nvPicPr>
        <p:blipFill>
          <a:blip r:embed="rId3"/>
          <a:stretch>
            <a:fillRect/>
          </a:stretch>
        </p:blipFill>
        <p:spPr>
          <a:xfrm>
            <a:off x="4707082" y="3429000"/>
            <a:ext cx="4436918" cy="2777182"/>
          </a:xfrm>
          <a:prstGeom prst="rect">
            <a:avLst/>
          </a:prstGeom>
        </p:spPr>
      </p:pic>
      <p:sp>
        <p:nvSpPr>
          <p:cNvPr id="8" name="TextBox 7">
            <a:extLst>
              <a:ext uri="{FF2B5EF4-FFF2-40B4-BE49-F238E27FC236}">
                <a16:creationId xmlns:a16="http://schemas.microsoft.com/office/drawing/2014/main" id="{9BDC5CCB-BD9D-F948-EE0C-4210EB8634DF}"/>
              </a:ext>
            </a:extLst>
          </p:cNvPr>
          <p:cNvSpPr txBox="1"/>
          <p:nvPr/>
        </p:nvSpPr>
        <p:spPr>
          <a:xfrm>
            <a:off x="390995" y="3782291"/>
            <a:ext cx="3006079" cy="461665"/>
          </a:xfrm>
          <a:prstGeom prst="rect">
            <a:avLst/>
          </a:prstGeom>
          <a:noFill/>
        </p:spPr>
        <p:txBody>
          <a:bodyPr wrap="none" rtlCol="0">
            <a:spAutoFit/>
          </a:bodyPr>
          <a:lstStyle/>
          <a:p>
            <a:r>
              <a:rPr lang="en-US" dirty="0">
                <a:solidFill>
                  <a:schemeClr val="bg1"/>
                </a:solidFill>
              </a:rPr>
              <a:t>Single particle tracking</a:t>
            </a:r>
          </a:p>
        </p:txBody>
      </p:sp>
      <p:sp>
        <p:nvSpPr>
          <p:cNvPr id="9" name="TextBox 8">
            <a:extLst>
              <a:ext uri="{FF2B5EF4-FFF2-40B4-BE49-F238E27FC236}">
                <a16:creationId xmlns:a16="http://schemas.microsoft.com/office/drawing/2014/main" id="{E485040F-A323-F24B-2C6C-84E3EAA26584}"/>
              </a:ext>
            </a:extLst>
          </p:cNvPr>
          <p:cNvSpPr txBox="1"/>
          <p:nvPr/>
        </p:nvSpPr>
        <p:spPr>
          <a:xfrm>
            <a:off x="5032267" y="4994563"/>
            <a:ext cx="2932341" cy="461665"/>
          </a:xfrm>
          <a:prstGeom prst="rect">
            <a:avLst/>
          </a:prstGeom>
          <a:noFill/>
        </p:spPr>
        <p:txBody>
          <a:bodyPr wrap="none" rtlCol="0">
            <a:spAutoFit/>
          </a:bodyPr>
          <a:lstStyle/>
          <a:p>
            <a:r>
              <a:rPr lang="en-US" dirty="0">
                <a:solidFill>
                  <a:schemeClr val="bg1"/>
                </a:solidFill>
              </a:rPr>
              <a:t>Multi particle tracking</a:t>
            </a:r>
          </a:p>
        </p:txBody>
      </p:sp>
      <p:sp>
        <p:nvSpPr>
          <p:cNvPr id="10" name="TextBox 9">
            <a:extLst>
              <a:ext uri="{FF2B5EF4-FFF2-40B4-BE49-F238E27FC236}">
                <a16:creationId xmlns:a16="http://schemas.microsoft.com/office/drawing/2014/main" id="{D720EE43-6891-4B2B-A73D-038AC3630DDF}"/>
              </a:ext>
            </a:extLst>
          </p:cNvPr>
          <p:cNvSpPr txBox="1"/>
          <p:nvPr/>
        </p:nvSpPr>
        <p:spPr>
          <a:xfrm>
            <a:off x="5891645" y="1859973"/>
            <a:ext cx="2732810" cy="830997"/>
          </a:xfrm>
          <a:prstGeom prst="rect">
            <a:avLst/>
          </a:prstGeom>
          <a:noFill/>
        </p:spPr>
        <p:txBody>
          <a:bodyPr wrap="square" rtlCol="0">
            <a:spAutoFit/>
          </a:bodyPr>
          <a:lstStyle/>
          <a:p>
            <a:r>
              <a:rPr lang="en-US" dirty="0"/>
              <a:t>Here is an envelope of beam</a:t>
            </a:r>
          </a:p>
        </p:txBody>
      </p:sp>
      <p:cxnSp>
        <p:nvCxnSpPr>
          <p:cNvPr id="12" name="Straight Arrow Connector 11">
            <a:extLst>
              <a:ext uri="{FF2B5EF4-FFF2-40B4-BE49-F238E27FC236}">
                <a16:creationId xmlns:a16="http://schemas.microsoft.com/office/drawing/2014/main" id="{0FC8790D-A000-D0FE-D894-789799D9E149}"/>
              </a:ext>
            </a:extLst>
          </p:cNvPr>
          <p:cNvCxnSpPr/>
          <p:nvPr/>
        </p:nvCxnSpPr>
        <p:spPr>
          <a:xfrm flipH="1">
            <a:off x="6047509" y="2784765"/>
            <a:ext cx="394855" cy="1122217"/>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466501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1BEBF39-8AF4-1DA6-02DE-1981269CDF85}"/>
              </a:ext>
            </a:extLst>
          </p:cNvPr>
          <p:cNvSpPr>
            <a:spLocks noGrp="1"/>
          </p:cNvSpPr>
          <p:nvPr>
            <p:ph type="title"/>
          </p:nvPr>
        </p:nvSpPr>
        <p:spPr/>
        <p:txBody>
          <a:bodyPr/>
          <a:lstStyle/>
          <a:p>
            <a:r>
              <a:rPr lang="en-US" dirty="0"/>
              <a:t>Phase amplitude form</a:t>
            </a:r>
          </a:p>
        </p:txBody>
      </p:sp>
      <p:sp>
        <p:nvSpPr>
          <p:cNvPr id="4" name="Date Placeholder 3">
            <a:extLst>
              <a:ext uri="{FF2B5EF4-FFF2-40B4-BE49-F238E27FC236}">
                <a16:creationId xmlns:a16="http://schemas.microsoft.com/office/drawing/2014/main" id="{AE15640B-E57A-2E18-691F-501FA2C24E37}"/>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23B3FC11-4EA5-4BDF-BB32-913E0A2F3899}"/>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C398EAA1-9854-2668-1098-117588DE003A}"/>
              </a:ext>
            </a:extLst>
          </p:cNvPr>
          <p:cNvSpPr>
            <a:spLocks noGrp="1"/>
          </p:cNvSpPr>
          <p:nvPr>
            <p:ph type="sldNum" sz="quarter" idx="4"/>
          </p:nvPr>
        </p:nvSpPr>
        <p:spPr/>
        <p:txBody>
          <a:bodyPr/>
          <a:lstStyle/>
          <a:p>
            <a:pPr>
              <a:defRPr/>
            </a:pPr>
            <a:fld id="{148C009B-CB69-E04A-B9B3-34B26D69E9CF}" type="slidenum">
              <a:rPr lang="en-US" smtClean="0"/>
              <a:pPr>
                <a:defRPr/>
              </a:pPr>
              <a:t>28</a:t>
            </a:fld>
            <a:endParaRPr lang="en-US" dirty="0"/>
          </a:p>
        </p:txBody>
      </p:sp>
      <p:sp>
        <p:nvSpPr>
          <p:cNvPr id="7" name="TextBox 6">
            <a:extLst>
              <a:ext uri="{FF2B5EF4-FFF2-40B4-BE49-F238E27FC236}">
                <a16:creationId xmlns:a16="http://schemas.microsoft.com/office/drawing/2014/main" id="{BB130775-E2E1-9904-4C1E-6A3F106A9214}"/>
              </a:ext>
            </a:extLst>
          </p:cNvPr>
          <p:cNvSpPr txBox="1"/>
          <p:nvPr/>
        </p:nvSpPr>
        <p:spPr>
          <a:xfrm>
            <a:off x="448107" y="4609732"/>
            <a:ext cx="7377212" cy="461665"/>
          </a:xfrm>
          <a:prstGeom prst="rect">
            <a:avLst/>
          </a:prstGeom>
          <a:noFill/>
        </p:spPr>
        <p:txBody>
          <a:bodyPr wrap="none" rtlCol="0">
            <a:spAutoFit/>
          </a:bodyPr>
          <a:lstStyle/>
          <a:p>
            <a:r>
              <a:rPr lang="en-US" dirty="0"/>
              <a:t>Therefore, Hill’s equation yields the differential equation,  </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C0B5365-CC3D-9D39-2936-3EFD828AD35D}"/>
                  </a:ext>
                </a:extLst>
              </p:cNvPr>
              <p:cNvSpPr txBox="1"/>
              <p:nvPr/>
            </p:nvSpPr>
            <p:spPr>
              <a:xfrm>
                <a:off x="1265583" y="1055193"/>
                <a:ext cx="2190793" cy="7886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𝑤</m:t>
                      </m:r>
                      <m:d>
                        <m:dPr>
                          <m:ctrlPr>
                            <a:rPr lang="en-US" b="0" i="1" smtClean="0">
                              <a:latin typeface="Cambria Math" panose="02040503050406030204" pitchFamily="18" charset="0"/>
                            </a:rPr>
                          </m:ctrlPr>
                        </m:dPr>
                        <m:e>
                          <m:r>
                            <a:rPr lang="en-US" b="0" i="1" smtClean="0">
                              <a:latin typeface="Cambria Math" panose="02040503050406030204" pitchFamily="18" charset="0"/>
                            </a:rPr>
                            <m:t>𝑠</m:t>
                          </m:r>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𝑖</m:t>
                          </m:r>
                          <m:r>
                            <a:rPr lang="en-US" b="0" i="1" smtClean="0">
                              <a:latin typeface="Cambria Math" panose="02040503050406030204" pitchFamily="18" charset="0"/>
                              <a:ea typeface="Cambria Math" panose="02040503050406030204" pitchFamily="18" charset="0"/>
                            </a:rPr>
                            <m:t>𝜓</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𝑠</m:t>
                              </m:r>
                            </m:e>
                          </m:d>
                        </m:sup>
                      </m:sSup>
                    </m:oMath>
                  </m:oMathPara>
                </a14:m>
                <a:endParaRPr lang="en-US" b="0"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r>
                        <a:rPr lang="en-US" b="0" i="1" smtClean="0">
                          <a:latin typeface="Cambria Math" panose="02040503050406030204" pitchFamily="18" charset="0"/>
                        </a:rPr>
                        <m:t>𝑤</m:t>
                      </m:r>
                      <m:d>
                        <m:dPr>
                          <m:ctrlPr>
                            <a:rPr lang="en-US" b="0" i="1" smtClean="0">
                              <a:latin typeface="Cambria Math" panose="02040503050406030204" pitchFamily="18" charset="0"/>
                            </a:rPr>
                          </m:ctrlPr>
                        </m:dPr>
                        <m:e>
                          <m:r>
                            <a:rPr lang="en-US" b="0" i="1" smtClean="0">
                              <a:latin typeface="Cambria Math" panose="02040503050406030204" pitchFamily="18" charset="0"/>
                            </a:rPr>
                            <m:t>𝑠</m:t>
                          </m:r>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𝑖</m:t>
                          </m:r>
                          <m:r>
                            <a:rPr lang="en-US" b="0" i="1" smtClean="0">
                              <a:latin typeface="Cambria Math" panose="02040503050406030204" pitchFamily="18" charset="0"/>
                              <a:ea typeface="Cambria Math" panose="02040503050406030204" pitchFamily="18" charset="0"/>
                            </a:rPr>
                            <m:t>𝜓</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𝑠</m:t>
                              </m:r>
                            </m:e>
                          </m:d>
                        </m:sup>
                      </m:sSup>
                    </m:oMath>
                  </m:oMathPara>
                </a14:m>
                <a:endParaRPr lang="en-US" dirty="0"/>
              </a:p>
            </p:txBody>
          </p:sp>
        </mc:Choice>
        <mc:Fallback xmlns="">
          <p:sp>
            <p:nvSpPr>
              <p:cNvPr id="8" name="TextBox 7">
                <a:extLst>
                  <a:ext uri="{FF2B5EF4-FFF2-40B4-BE49-F238E27FC236}">
                    <a16:creationId xmlns:a16="http://schemas.microsoft.com/office/drawing/2014/main" id="{BC0B5365-CC3D-9D39-2936-3EFD828AD35D}"/>
                  </a:ext>
                </a:extLst>
              </p:cNvPr>
              <p:cNvSpPr txBox="1">
                <a:spLocks noRot="1" noChangeAspect="1" noMove="1" noResize="1" noEditPoints="1" noAdjustHandles="1" noChangeArrowheads="1" noChangeShapeType="1" noTextEdit="1"/>
              </p:cNvSpPr>
              <p:nvPr/>
            </p:nvSpPr>
            <p:spPr>
              <a:xfrm>
                <a:off x="1265583" y="1055193"/>
                <a:ext cx="2190793" cy="788677"/>
              </a:xfrm>
              <a:prstGeom prst="rect">
                <a:avLst/>
              </a:prstGeom>
              <a:blipFill>
                <a:blip r:embed="rId2"/>
                <a:stretch>
                  <a:fillRect l="-11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349DDC5-0B96-46E9-E6F4-66FCE6C5E494}"/>
                  </a:ext>
                </a:extLst>
              </p:cNvPr>
              <p:cNvSpPr txBox="1"/>
              <p:nvPr/>
            </p:nvSpPr>
            <p:spPr>
              <a:xfrm>
                <a:off x="4220818" y="951285"/>
                <a:ext cx="2315377" cy="10346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panose="02040503050406030204" pitchFamily="18" charset="0"/>
                          <a:ea typeface="Cambria Math" panose="02040503050406030204" pitchFamily="18" charset="0"/>
                        </a:rPr>
                        <m:t>→</m:t>
                      </m:r>
                      <m:d>
                        <m:dPr>
                          <m:endChr m:val=""/>
                          <m:ctrlPr>
                            <a:rPr lang="en-US" sz="1800" i="1" smtClean="0">
                              <a:latin typeface="Cambria Math" panose="02040503050406030204" pitchFamily="18" charset="0"/>
                              <a:ea typeface="Cambria Math" panose="02040503050406030204" pitchFamily="18" charset="0"/>
                            </a:rPr>
                          </m:ctrlPr>
                        </m:dPr>
                        <m:e>
                          <m:m>
                            <m:mPr>
                              <m:mcs>
                                <m:mc>
                                  <m:mcPr>
                                    <m:count m:val="1"/>
                                    <m:mcJc m:val="center"/>
                                  </m:mcPr>
                                </m:mc>
                              </m:mcs>
                              <m:ctrlPr>
                                <a:rPr lang="en-US" sz="1800" i="1" smtClean="0">
                                  <a:latin typeface="Cambria Math" panose="02040503050406030204" pitchFamily="18" charset="0"/>
                                  <a:ea typeface="Cambria Math" panose="02040503050406030204" pitchFamily="18" charset="0"/>
                                </a:rPr>
                              </m:ctrlPr>
                            </m:mPr>
                            <m:mr>
                              <m:e>
                                <m:r>
                                  <m:rPr>
                                    <m:brk m:alnAt="7"/>
                                  </m:rPr>
                                  <a:rPr lang="en-US" sz="1800" b="0" i="1" smtClean="0">
                                    <a:latin typeface="Cambria Math" panose="02040503050406030204" pitchFamily="18" charset="0"/>
                                    <a:ea typeface="Cambria Math" panose="02040503050406030204" pitchFamily="18" charset="0"/>
                                  </a:rPr>
                                  <m:t>𝑢</m:t>
                                </m:r>
                                <m:d>
                                  <m:dPr>
                                    <m:ctrlPr>
                                      <a:rPr lang="en-US" sz="1800" b="0" i="1" smtClean="0">
                                        <a:latin typeface="Cambria Math" panose="02040503050406030204" pitchFamily="18" charset="0"/>
                                        <a:ea typeface="Cambria Math" panose="02040503050406030204" pitchFamily="18" charset="0"/>
                                      </a:rPr>
                                    </m:ctrlPr>
                                  </m:dPr>
                                  <m:e>
                                    <m:r>
                                      <m:rPr>
                                        <m:brk m:alnAt="7"/>
                                      </m:rPr>
                                      <a:rPr lang="en-US" sz="1800" b="0" i="1" smtClean="0">
                                        <a:latin typeface="Cambria Math" panose="02040503050406030204" pitchFamily="18" charset="0"/>
                                        <a:ea typeface="Cambria Math" panose="02040503050406030204" pitchFamily="18" charset="0"/>
                                      </a:rPr>
                                      <m:t>𝑠</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𝑆</m:t>
                                    </m:r>
                                  </m:e>
                                </m:d>
                                <m:r>
                                  <m:rPr>
                                    <m:brk m:alnAt="7"/>
                                  </m:rPr>
                                  <a:rPr lang="en-US" sz="1800" b="0" i="1" smtClean="0">
                                    <a:latin typeface="Cambria Math" panose="02040503050406030204" pitchFamily="18" charset="0"/>
                                    <a:ea typeface="Cambria Math" panose="02040503050406030204" pitchFamily="18" charset="0"/>
                                  </a:rPr>
                                  <m:t>=</m:t>
                                </m:r>
                                <m:sSub>
                                  <m:sSubPr>
                                    <m:ctrlPr>
                                      <a:rPr lang="en-US" sz="1800" b="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𝜆</m:t>
                                    </m:r>
                                  </m:e>
                                  <m:sub>
                                    <m:r>
                                      <a:rPr lang="en-US" sz="1800" b="0" i="1" smtClean="0">
                                        <a:latin typeface="Cambria Math" panose="02040503050406030204" pitchFamily="18" charset="0"/>
                                        <a:ea typeface="Cambria Math" panose="02040503050406030204" pitchFamily="18" charset="0"/>
                                      </a:rPr>
                                      <m:t>1</m:t>
                                    </m:r>
                                  </m:sub>
                                </m:sSub>
                                <m:r>
                                  <m:rPr>
                                    <m:brk m:alnAt="7"/>
                                  </m:rPr>
                                  <a:rPr lang="en-US" sz="1800" b="0" i="1" smtClean="0">
                                    <a:latin typeface="Cambria Math" panose="02040503050406030204" pitchFamily="18" charset="0"/>
                                    <a:ea typeface="Cambria Math" panose="02040503050406030204" pitchFamily="18" charset="0"/>
                                  </a:rPr>
                                  <m:t>𝑢</m:t>
                                </m:r>
                                <m:d>
                                  <m:dPr>
                                    <m:ctrlPr>
                                      <a:rPr lang="en-US" sz="1800" b="0" i="1" smtClean="0">
                                        <a:latin typeface="Cambria Math" panose="02040503050406030204" pitchFamily="18"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𝑠</m:t>
                                    </m:r>
                                  </m:e>
                                </m:d>
                              </m:e>
                            </m:mr>
                            <m:mr>
                              <m:e>
                                <m:r>
                                  <a:rPr lang="en-US" sz="1800" b="0" i="1" smtClean="0">
                                    <a:latin typeface="Cambria Math" panose="02040503050406030204" pitchFamily="18" charset="0"/>
                                    <a:ea typeface="Cambria Math" panose="02040503050406030204" pitchFamily="18" charset="0"/>
                                  </a:rPr>
                                  <m:t>𝑣</m:t>
                                </m:r>
                                <m:d>
                                  <m:dPr>
                                    <m:ctrlPr>
                                      <a:rPr lang="en-US" sz="1800" b="0" i="1" smtClean="0">
                                        <a:latin typeface="Cambria Math" panose="02040503050406030204" pitchFamily="18"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𝑠</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𝑆</m:t>
                                    </m:r>
                                  </m:e>
                                </m:d>
                                <m:r>
                                  <a:rPr lang="en-US" sz="1800" b="0" i="1" smtClean="0">
                                    <a:latin typeface="Cambria Math" panose="02040503050406030204" pitchFamily="18" charset="0"/>
                                    <a:ea typeface="Cambria Math" panose="02040503050406030204" pitchFamily="18" charset="0"/>
                                  </a:rPr>
                                  <m:t>=</m:t>
                                </m:r>
                                <m:f>
                                  <m:fPr>
                                    <m:ctrlPr>
                                      <a:rPr lang="en-US" sz="1800" b="0" i="1" smtClean="0">
                                        <a:latin typeface="Cambria Math" panose="02040503050406030204" pitchFamily="18" charset="0"/>
                                        <a:ea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1</m:t>
                                    </m:r>
                                  </m:num>
                                  <m:den>
                                    <m:sSub>
                                      <m:sSubPr>
                                        <m:ctrlPr>
                                          <a:rPr lang="en-US" sz="1800" b="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𝜆</m:t>
                                        </m:r>
                                      </m:e>
                                      <m:sub>
                                        <m:r>
                                          <a:rPr lang="en-US" sz="1800" b="0" i="1" smtClean="0">
                                            <a:latin typeface="Cambria Math" panose="02040503050406030204" pitchFamily="18" charset="0"/>
                                            <a:ea typeface="Cambria Math" panose="02040503050406030204" pitchFamily="18" charset="0"/>
                                          </a:rPr>
                                          <m:t>1</m:t>
                                        </m:r>
                                      </m:sub>
                                    </m:sSub>
                                  </m:den>
                                </m:f>
                                <m:r>
                                  <a:rPr lang="en-US" sz="1800" b="0" i="1" smtClean="0">
                                    <a:latin typeface="Cambria Math" panose="02040503050406030204" pitchFamily="18" charset="0"/>
                                    <a:ea typeface="Cambria Math" panose="02040503050406030204" pitchFamily="18" charset="0"/>
                                  </a:rPr>
                                  <m:t>𝑣</m:t>
                                </m:r>
                                <m:d>
                                  <m:dPr>
                                    <m:ctrlPr>
                                      <a:rPr lang="en-US" sz="1800" b="0" i="1" smtClean="0">
                                        <a:latin typeface="Cambria Math" panose="02040503050406030204" pitchFamily="18"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𝑠</m:t>
                                    </m:r>
                                  </m:e>
                                </m:d>
                              </m:e>
                            </m:mr>
                          </m:m>
                        </m:e>
                      </m:d>
                    </m:oMath>
                  </m:oMathPara>
                </a14:m>
                <a:endParaRPr lang="en-US" sz="1800" dirty="0"/>
              </a:p>
            </p:txBody>
          </p:sp>
        </mc:Choice>
        <mc:Fallback xmlns="">
          <p:sp>
            <p:nvSpPr>
              <p:cNvPr id="9" name="TextBox 8">
                <a:extLst>
                  <a:ext uri="{FF2B5EF4-FFF2-40B4-BE49-F238E27FC236}">
                    <a16:creationId xmlns:a16="http://schemas.microsoft.com/office/drawing/2014/main" id="{1349DDC5-0B96-46E9-E6F4-66FCE6C5E494}"/>
                  </a:ext>
                </a:extLst>
              </p:cNvPr>
              <p:cNvSpPr txBox="1">
                <a:spLocks noRot="1" noChangeAspect="1" noMove="1" noResize="1" noEditPoints="1" noAdjustHandles="1" noChangeArrowheads="1" noChangeShapeType="1" noTextEdit="1"/>
              </p:cNvSpPr>
              <p:nvPr/>
            </p:nvSpPr>
            <p:spPr>
              <a:xfrm>
                <a:off x="4220818" y="951285"/>
                <a:ext cx="2315377" cy="1034642"/>
              </a:xfrm>
              <a:prstGeom prst="rect">
                <a:avLst/>
              </a:prstGeom>
              <a:blipFill>
                <a:blip r:embed="rId3"/>
                <a:stretch>
                  <a:fillRect l="-72678" t="-231325" b="-3289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172CA49-3DB8-8B48-0677-1523DFB6D670}"/>
                  </a:ext>
                </a:extLst>
              </p:cNvPr>
              <p:cNvSpPr txBox="1"/>
              <p:nvPr/>
            </p:nvSpPr>
            <p:spPr>
              <a:xfrm>
                <a:off x="429418" y="1927641"/>
                <a:ext cx="8356968" cy="461665"/>
              </a:xfrm>
              <a:prstGeom prst="rect">
                <a:avLst/>
              </a:prstGeom>
              <a:noFill/>
            </p:spPr>
            <p:txBody>
              <a:bodyPr wrap="none" rtlCol="0">
                <a:spAutoFit/>
              </a:bodyPr>
              <a:lstStyle/>
              <a:p>
                <a:r>
                  <a:rPr lang="en-US" dirty="0"/>
                  <a:t>Those are any solutions of </a:t>
                </a:r>
                <a14:m>
                  <m:oMath xmlns:m="http://schemas.openxmlformats.org/officeDocument/2006/math">
                    <m:r>
                      <a:rPr lang="en-US" b="0" i="1" smtClean="0">
                        <a:latin typeface="Cambria Math" panose="02040503050406030204" pitchFamily="18" charset="0"/>
                      </a:rPr>
                      <m:t>𝑥</m:t>
                    </m:r>
                    <m:d>
                      <m:dPr>
                        <m:ctrlPr>
                          <a:rPr lang="en-US" b="0" i="1" smtClean="0">
                            <a:latin typeface="Cambria Math" panose="02040503050406030204" pitchFamily="18" charset="0"/>
                          </a:rPr>
                        </m:ctrlPr>
                      </m:dPr>
                      <m:e>
                        <m:r>
                          <a:rPr lang="en-US" b="0" i="1" smtClean="0">
                            <a:latin typeface="Cambria Math" panose="02040503050406030204" pitchFamily="18" charset="0"/>
                          </a:rPr>
                          <m:t>𝑠</m:t>
                        </m:r>
                      </m:e>
                    </m:d>
                  </m:oMath>
                </a14:m>
                <a:r>
                  <a:rPr lang="en-US" dirty="0"/>
                  <a:t> as linear combination of </a:t>
                </a:r>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a:t>
                </a:r>
              </a:p>
            </p:txBody>
          </p:sp>
        </mc:Choice>
        <mc:Fallback xmlns="">
          <p:sp>
            <p:nvSpPr>
              <p:cNvPr id="10" name="TextBox 9">
                <a:extLst>
                  <a:ext uri="{FF2B5EF4-FFF2-40B4-BE49-F238E27FC236}">
                    <a16:creationId xmlns:a16="http://schemas.microsoft.com/office/drawing/2014/main" id="{E172CA49-3DB8-8B48-0677-1523DFB6D670}"/>
                  </a:ext>
                </a:extLst>
              </p:cNvPr>
              <p:cNvSpPr txBox="1">
                <a:spLocks noRot="1" noChangeAspect="1" noMove="1" noResize="1" noEditPoints="1" noAdjustHandles="1" noChangeArrowheads="1" noChangeShapeType="1" noTextEdit="1"/>
              </p:cNvSpPr>
              <p:nvPr/>
            </p:nvSpPr>
            <p:spPr>
              <a:xfrm>
                <a:off x="429418" y="1927641"/>
                <a:ext cx="8356968" cy="461665"/>
              </a:xfrm>
              <a:prstGeom prst="rect">
                <a:avLst/>
              </a:prstGeom>
              <a:blipFill>
                <a:blip r:embed="rId4"/>
                <a:stretch>
                  <a:fillRect l="-1062" t="-7895" r="-303"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DB1DA73-BBAF-6805-2339-038F7860268C}"/>
                  </a:ext>
                </a:extLst>
              </p:cNvPr>
              <p:cNvSpPr txBox="1"/>
              <p:nvPr/>
            </p:nvSpPr>
            <p:spPr>
              <a:xfrm>
                <a:off x="1265583" y="2510638"/>
                <a:ext cx="398628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d>
                        <m:dPr>
                          <m:ctrlPr>
                            <a:rPr lang="en-US" b="0" i="1" smtClean="0">
                              <a:latin typeface="Cambria Math" panose="02040503050406030204" pitchFamily="18" charset="0"/>
                            </a:rPr>
                          </m:ctrlPr>
                        </m:dPr>
                        <m:e>
                          <m:r>
                            <a:rPr lang="en-US" b="0" i="1" smtClean="0">
                              <a:latin typeface="Cambria Math" panose="02040503050406030204" pitchFamily="18" charset="0"/>
                            </a:rPr>
                            <m:t>𝑠</m:t>
                          </m:r>
                        </m:e>
                      </m:d>
                      <m:r>
                        <a:rPr lang="en-US" b="0" i="1" smtClean="0">
                          <a:latin typeface="Cambria Math" panose="02040503050406030204" pitchFamily="18" charset="0"/>
                        </a:rPr>
                        <m:t>=</m:t>
                      </m:r>
                      <m:r>
                        <a:rPr lang="en-US" b="0" i="1" smtClean="0">
                          <a:latin typeface="Cambria Math" panose="02040503050406030204" pitchFamily="18" charset="0"/>
                        </a:rPr>
                        <m:t>𝐴</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𝑤</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𝑠</m:t>
                          </m:r>
                        </m:e>
                      </m:d>
                      <m:r>
                        <a:rPr lang="en-US" b="0" i="1" smtClean="0">
                          <a:latin typeface="Cambria Math" panose="02040503050406030204" pitchFamily="18" charset="0"/>
                          <a:ea typeface="Cambria Math" panose="02040503050406030204" pitchFamily="18" charset="0"/>
                        </a:rPr>
                        <m:t>𝑐𝑜𝑠</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𝜓</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𝑠</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𝜙</m:t>
                          </m:r>
                        </m:e>
                      </m:d>
                    </m:oMath>
                  </m:oMathPara>
                </a14:m>
                <a:endParaRPr lang="en-US" dirty="0"/>
              </a:p>
            </p:txBody>
          </p:sp>
        </mc:Choice>
        <mc:Fallback xmlns="">
          <p:sp>
            <p:nvSpPr>
              <p:cNvPr id="11" name="TextBox 10">
                <a:extLst>
                  <a:ext uri="{FF2B5EF4-FFF2-40B4-BE49-F238E27FC236}">
                    <a16:creationId xmlns:a16="http://schemas.microsoft.com/office/drawing/2014/main" id="{FDB1DA73-BBAF-6805-2339-038F7860268C}"/>
                  </a:ext>
                </a:extLst>
              </p:cNvPr>
              <p:cNvSpPr txBox="1">
                <a:spLocks noRot="1" noChangeAspect="1" noMove="1" noResize="1" noEditPoints="1" noAdjustHandles="1" noChangeArrowheads="1" noChangeShapeType="1" noTextEdit="1"/>
              </p:cNvSpPr>
              <p:nvPr/>
            </p:nvSpPr>
            <p:spPr>
              <a:xfrm>
                <a:off x="1265583" y="2510638"/>
                <a:ext cx="3986284" cy="369332"/>
              </a:xfrm>
              <a:prstGeom prst="rect">
                <a:avLst/>
              </a:prstGeom>
              <a:blipFill>
                <a:blip r:embed="rId5"/>
                <a:stretch>
                  <a:fillRect l="-635" b="-3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20ACC14-21D1-BA99-40E0-6CBF9064DA2E}"/>
                  </a:ext>
                </a:extLst>
              </p:cNvPr>
              <p:cNvSpPr txBox="1"/>
              <p:nvPr/>
            </p:nvSpPr>
            <p:spPr>
              <a:xfrm>
                <a:off x="429419" y="3019822"/>
                <a:ext cx="8715912" cy="461665"/>
              </a:xfrm>
              <a:prstGeom prst="rect">
                <a:avLst/>
              </a:prstGeom>
              <a:noFill/>
            </p:spPr>
            <p:txBody>
              <a:bodyPr wrap="none" rtlCol="0">
                <a:spAutoFit/>
              </a:bodyPr>
              <a:lstStyle/>
              <a:p>
                <a:r>
                  <a:rPr lang="en-US" dirty="0"/>
                  <a:t>Use Wronskian, </a:t>
                </a:r>
                <a14:m>
                  <m:oMath xmlns:m="http://schemas.openxmlformats.org/officeDocument/2006/math">
                    <m:r>
                      <a:rPr lang="en-US" b="0" i="1" smtClean="0">
                        <a:latin typeface="Cambria Math" panose="02040503050406030204" pitchFamily="18" charset="0"/>
                      </a:rPr>
                      <m:t>𝑊</m:t>
                    </m:r>
                    <m:r>
                      <a:rPr lang="en-US" b="0" i="1" smtClean="0">
                        <a:latin typeface="Cambria Math" panose="02040503050406030204" pitchFamily="18" charset="0"/>
                      </a:rPr>
                      <m:t>=</m:t>
                    </m:r>
                    <m:r>
                      <a:rPr lang="en-US" b="0" i="1" smtClean="0">
                        <a:latin typeface="Cambria Math" panose="02040503050406030204" pitchFamily="18" charset="0"/>
                      </a:rPr>
                      <m:t>𝑢</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b="0" i="1" smtClean="0">
                        <a:latin typeface="Cambria Math" panose="02040503050406030204" pitchFamily="18" charset="0"/>
                      </a:rPr>
                      <m:t>𝑣𝑢</m:t>
                    </m:r>
                    <m:r>
                      <a:rPr lang="en-US" b="0" i="1" smtClean="0">
                        <a:latin typeface="Cambria Math" panose="02040503050406030204" pitchFamily="18" charset="0"/>
                      </a:rPr>
                      <m:t>′</m:t>
                    </m:r>
                  </m:oMath>
                </a14:m>
                <a:r>
                  <a:rPr lang="en-US" dirty="0"/>
                  <a:t> as a constant (</a:t>
                </a:r>
                <a:r>
                  <a:rPr lang="en-US" dirty="0" err="1"/>
                  <a:t>symplectic</a:t>
                </a:r>
                <a:r>
                  <a:rPr lang="en-US" dirty="0"/>
                  <a:t> condition),</a:t>
                </a:r>
              </a:p>
            </p:txBody>
          </p:sp>
        </mc:Choice>
        <mc:Fallback xmlns="">
          <p:sp>
            <p:nvSpPr>
              <p:cNvPr id="12" name="TextBox 11">
                <a:extLst>
                  <a:ext uri="{FF2B5EF4-FFF2-40B4-BE49-F238E27FC236}">
                    <a16:creationId xmlns:a16="http://schemas.microsoft.com/office/drawing/2014/main" id="{C20ACC14-21D1-BA99-40E0-6CBF9064DA2E}"/>
                  </a:ext>
                </a:extLst>
              </p:cNvPr>
              <p:cNvSpPr txBox="1">
                <a:spLocks noRot="1" noChangeAspect="1" noMove="1" noResize="1" noEditPoints="1" noAdjustHandles="1" noChangeArrowheads="1" noChangeShapeType="1" noTextEdit="1"/>
              </p:cNvSpPr>
              <p:nvPr/>
            </p:nvSpPr>
            <p:spPr>
              <a:xfrm>
                <a:off x="429419" y="3019822"/>
                <a:ext cx="8715912" cy="461665"/>
              </a:xfrm>
              <a:prstGeom prst="rect">
                <a:avLst/>
              </a:prstGeom>
              <a:blipFill>
                <a:blip r:embed="rId6"/>
                <a:stretch>
                  <a:fillRect l="-1019" t="-7895" r="-582"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6C58E51-956D-56B5-B642-A4BFE12CB24C}"/>
                  </a:ext>
                </a:extLst>
              </p:cNvPr>
              <p:cNvSpPr txBox="1"/>
              <p:nvPr/>
            </p:nvSpPr>
            <p:spPr>
              <a:xfrm>
                <a:off x="1265583" y="3621339"/>
                <a:ext cx="3382657" cy="276999"/>
              </a:xfrm>
              <a:prstGeom prst="rect">
                <a:avLst/>
              </a:prstGeom>
              <a:noFill/>
            </p:spPr>
            <p:txBody>
              <a:bodyPr wrap="none" lIns="0" tIns="0" rIns="0" bIns="0" rtlCol="0">
                <a:spAutoFit/>
              </a:bodyPr>
              <a:lstStyle/>
              <a:p>
                <a14:m>
                  <m:oMath xmlns:m="http://schemas.openxmlformats.org/officeDocument/2006/math">
                    <m:r>
                      <a:rPr lang="en-US" sz="1800" b="0" i="1" smtClean="0">
                        <a:latin typeface="Cambria Math" panose="02040503050406030204" pitchFamily="18" charset="0"/>
                      </a:rPr>
                      <m:t>𝑊</m:t>
                    </m:r>
                    <m:r>
                      <a:rPr lang="en-US" sz="1800" b="0" i="1" smtClean="0">
                        <a:latin typeface="Cambria Math" panose="02040503050406030204" pitchFamily="18" charset="0"/>
                      </a:rPr>
                      <m:t>=−2</m:t>
                    </m:r>
                    <m:r>
                      <a:rPr lang="en-US" sz="1800" b="0" i="1" smtClean="0">
                        <a:latin typeface="Cambria Math" panose="02040503050406030204" pitchFamily="18" charset="0"/>
                      </a:rPr>
                      <m:t>𝑖</m:t>
                    </m:r>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𝑤</m:t>
                        </m:r>
                      </m:e>
                      <m:sup>
                        <m:r>
                          <a:rPr lang="en-US" sz="1800" b="0" i="1" smtClean="0">
                            <a:latin typeface="Cambria Math" panose="02040503050406030204" pitchFamily="18" charset="0"/>
                          </a:rPr>
                          <m:t>2</m:t>
                        </m:r>
                      </m:sup>
                    </m:sSup>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𝜓</m:t>
                        </m:r>
                      </m:e>
                      <m:sup>
                        <m:r>
                          <a:rPr lang="en-US" sz="1800" b="0" i="1" smtClean="0">
                            <a:latin typeface="Cambria Math" panose="02040503050406030204" pitchFamily="18" charset="0"/>
                            <a:ea typeface="Cambria Math" panose="02040503050406030204" pitchFamily="18" charset="0"/>
                          </a:rPr>
                          <m:t>′</m:t>
                        </m:r>
                      </m:sup>
                    </m:sSup>
                    <m:r>
                      <a:rPr lang="en-US" sz="1800" b="0" i="1" smtClean="0">
                        <a:latin typeface="Cambria Math" panose="02040503050406030204" pitchFamily="18" charset="0"/>
                        <a:ea typeface="Cambria Math" panose="02040503050406030204" pitchFamily="18" charset="0"/>
                      </a:rPr>
                      <m:t>≡−2</m:t>
                    </m:r>
                    <m:r>
                      <a:rPr lang="en-US" sz="1800" b="0" i="1" smtClean="0">
                        <a:latin typeface="Cambria Math" panose="02040503050406030204" pitchFamily="18" charset="0"/>
                        <a:ea typeface="Cambria Math" panose="02040503050406030204" pitchFamily="18" charset="0"/>
                      </a:rPr>
                      <m:t>𝑖</m:t>
                    </m:r>
                  </m:oMath>
                </a14:m>
                <a:r>
                  <a:rPr lang="en-US" sz="1800" dirty="0"/>
                  <a:t> (as constant)</a:t>
                </a:r>
              </a:p>
            </p:txBody>
          </p:sp>
        </mc:Choice>
        <mc:Fallback xmlns="">
          <p:sp>
            <p:nvSpPr>
              <p:cNvPr id="13" name="TextBox 12">
                <a:extLst>
                  <a:ext uri="{FF2B5EF4-FFF2-40B4-BE49-F238E27FC236}">
                    <a16:creationId xmlns:a16="http://schemas.microsoft.com/office/drawing/2014/main" id="{86C58E51-956D-56B5-B642-A4BFE12CB24C}"/>
                  </a:ext>
                </a:extLst>
              </p:cNvPr>
              <p:cNvSpPr txBox="1">
                <a:spLocks noRot="1" noChangeAspect="1" noMove="1" noResize="1" noEditPoints="1" noAdjustHandles="1" noChangeArrowheads="1" noChangeShapeType="1" noTextEdit="1"/>
              </p:cNvSpPr>
              <p:nvPr/>
            </p:nvSpPr>
            <p:spPr>
              <a:xfrm>
                <a:off x="1265583" y="3621339"/>
                <a:ext cx="3382657" cy="276999"/>
              </a:xfrm>
              <a:prstGeom prst="rect">
                <a:avLst/>
              </a:prstGeom>
              <a:blipFill>
                <a:blip r:embed="rId7"/>
                <a:stretch>
                  <a:fillRect l="-2239" t="-27273" r="-2985" b="-545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BC12B7AC-C1C8-9F90-22A7-28090002FBF6}"/>
                  </a:ext>
                </a:extLst>
              </p:cNvPr>
              <p:cNvSpPr txBox="1"/>
              <p:nvPr/>
            </p:nvSpPr>
            <p:spPr>
              <a:xfrm>
                <a:off x="1265583" y="4006181"/>
                <a:ext cx="1743170" cy="5259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panose="02040503050406030204" pitchFamily="18" charset="0"/>
                          <a:ea typeface="Cambria Math" panose="02040503050406030204" pitchFamily="18" charset="0"/>
                        </a:rPr>
                        <m:t>→</m:t>
                      </m:r>
                      <m:f>
                        <m:fPr>
                          <m:ctrlPr>
                            <a:rPr lang="en-US" sz="1800" i="1" smtClean="0">
                              <a:latin typeface="Cambria Math" panose="02040503050406030204" pitchFamily="18" charset="0"/>
                            </a:rPr>
                          </m:ctrlPr>
                        </m:fPr>
                        <m:num>
                          <m:r>
                            <a:rPr lang="en-US" sz="1800" b="0" i="1" smtClean="0">
                              <a:latin typeface="Cambria Math" panose="02040503050406030204" pitchFamily="18" charset="0"/>
                            </a:rPr>
                            <m:t>𝑑</m:t>
                          </m:r>
                          <m:r>
                            <a:rPr lang="en-US" sz="1800" b="0" i="1" smtClean="0">
                              <a:latin typeface="Cambria Math" panose="02040503050406030204" pitchFamily="18" charset="0"/>
                              <a:ea typeface="Cambria Math" panose="02040503050406030204" pitchFamily="18" charset="0"/>
                            </a:rPr>
                            <m:t>𝜓</m:t>
                          </m:r>
                        </m:num>
                        <m:den>
                          <m:r>
                            <a:rPr lang="en-US" sz="1800" b="0" i="1" smtClean="0">
                              <a:latin typeface="Cambria Math" panose="02040503050406030204" pitchFamily="18" charset="0"/>
                            </a:rPr>
                            <m:t>𝑑𝑠</m:t>
                          </m:r>
                        </m:den>
                      </m:f>
                      <m:r>
                        <a:rPr lang="en-US" sz="1800" b="0" i="1" smtClean="0">
                          <a:latin typeface="Cambria Math" panose="02040503050406030204" pitchFamily="18" charset="0"/>
                        </a:rPr>
                        <m:t>=</m:t>
                      </m:r>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𝜓</m:t>
                          </m:r>
                        </m:e>
                        <m:sup>
                          <m:r>
                            <a:rPr lang="en-US" sz="1800" b="0" i="1" smtClean="0">
                              <a:latin typeface="Cambria Math" panose="02040503050406030204" pitchFamily="18" charset="0"/>
                              <a:ea typeface="Cambria Math" panose="02040503050406030204" pitchFamily="18" charset="0"/>
                            </a:rPr>
                            <m:t>′</m:t>
                          </m:r>
                        </m:sup>
                      </m:sSup>
                      <m:r>
                        <a:rPr lang="en-US" sz="1800" b="0" i="1" smtClean="0">
                          <a:latin typeface="Cambria Math" panose="02040503050406030204" pitchFamily="18" charset="0"/>
                          <a:ea typeface="Cambria Math" panose="02040503050406030204" pitchFamily="18" charset="0"/>
                        </a:rPr>
                        <m:t>=</m:t>
                      </m:r>
                      <m:f>
                        <m:fPr>
                          <m:ctrlPr>
                            <a:rPr lang="en-US" sz="1800" b="0" i="1" smtClean="0">
                              <a:latin typeface="Cambria Math" panose="02040503050406030204" pitchFamily="18" charset="0"/>
                              <a:ea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1</m:t>
                          </m:r>
                        </m:num>
                        <m:den>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𝑤</m:t>
                              </m:r>
                            </m:e>
                            <m:sup>
                              <m:r>
                                <a:rPr lang="en-US" sz="1800" b="0" i="1" smtClean="0">
                                  <a:latin typeface="Cambria Math" panose="02040503050406030204" pitchFamily="18" charset="0"/>
                                  <a:ea typeface="Cambria Math" panose="02040503050406030204" pitchFamily="18" charset="0"/>
                                </a:rPr>
                                <m:t>2</m:t>
                              </m:r>
                            </m:sup>
                          </m:sSup>
                        </m:den>
                      </m:f>
                    </m:oMath>
                  </m:oMathPara>
                </a14:m>
                <a:endParaRPr lang="en-US" sz="1800" dirty="0"/>
              </a:p>
            </p:txBody>
          </p:sp>
        </mc:Choice>
        <mc:Fallback xmlns="">
          <p:sp>
            <p:nvSpPr>
              <p:cNvPr id="14" name="TextBox 13">
                <a:extLst>
                  <a:ext uri="{FF2B5EF4-FFF2-40B4-BE49-F238E27FC236}">
                    <a16:creationId xmlns:a16="http://schemas.microsoft.com/office/drawing/2014/main" id="{BC12B7AC-C1C8-9F90-22A7-28090002FBF6}"/>
                  </a:ext>
                </a:extLst>
              </p:cNvPr>
              <p:cNvSpPr txBox="1">
                <a:spLocks noRot="1" noChangeAspect="1" noMove="1" noResize="1" noEditPoints="1" noAdjustHandles="1" noChangeArrowheads="1" noChangeShapeType="1" noTextEdit="1"/>
              </p:cNvSpPr>
              <p:nvPr/>
            </p:nvSpPr>
            <p:spPr>
              <a:xfrm>
                <a:off x="1265583" y="4006181"/>
                <a:ext cx="1743170" cy="525978"/>
              </a:xfrm>
              <a:prstGeom prst="rect">
                <a:avLst/>
              </a:prstGeom>
              <a:blipFill>
                <a:blip r:embed="rId8"/>
                <a:stretch>
                  <a:fillRect l="-1439" t="-4762" b="-16667"/>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30195F9E-F3FC-7169-8940-A441129B48E3}"/>
              </a:ext>
            </a:extLst>
          </p:cNvPr>
          <p:cNvSpPr txBox="1"/>
          <p:nvPr/>
        </p:nvSpPr>
        <p:spPr>
          <a:xfrm>
            <a:off x="501433" y="642020"/>
            <a:ext cx="3343031" cy="461665"/>
          </a:xfrm>
          <a:prstGeom prst="rect">
            <a:avLst/>
          </a:prstGeom>
          <a:noFill/>
        </p:spPr>
        <p:txBody>
          <a:bodyPr wrap="none" rtlCol="0">
            <a:spAutoFit/>
          </a:bodyPr>
          <a:lstStyle/>
          <a:p>
            <a:r>
              <a:rPr lang="en-US" dirty="0"/>
              <a:t>From </a:t>
            </a:r>
            <a:r>
              <a:rPr lang="en-US" dirty="0" err="1"/>
              <a:t>Floquet’s</a:t>
            </a:r>
            <a:r>
              <a:rPr lang="en-US" dirty="0"/>
              <a:t> theorem, </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09DF8C04-B32B-D287-FE1D-533633907BD1}"/>
                  </a:ext>
                </a:extLst>
              </p:cNvPr>
              <p:cNvSpPr txBox="1"/>
              <p:nvPr/>
            </p:nvSpPr>
            <p:spPr>
              <a:xfrm>
                <a:off x="1074511" y="5034327"/>
                <a:ext cx="2583015" cy="693844"/>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𝑤</m:t>
                          </m:r>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𝜅</m:t>
                      </m:r>
                      <m:r>
                        <a:rPr lang="en-US" b="0" i="1" smtClean="0">
                          <a:latin typeface="Cambria Math" panose="02040503050406030204" pitchFamily="18" charset="0"/>
                          <a:ea typeface="Cambria Math" panose="02040503050406030204" pitchFamily="18" charset="0"/>
                        </a:rPr>
                        <m:t>𝑤</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𝑤</m:t>
                              </m:r>
                            </m:e>
                            <m:sup>
                              <m:r>
                                <a:rPr lang="en-US" b="0" i="1" smtClean="0">
                                  <a:latin typeface="Cambria Math" panose="02040503050406030204" pitchFamily="18" charset="0"/>
                                  <a:ea typeface="Cambria Math" panose="02040503050406030204" pitchFamily="18" charset="0"/>
                                </a:rPr>
                                <m:t>3</m:t>
                              </m:r>
                            </m:sup>
                          </m:sSup>
                        </m:den>
                      </m:f>
                      <m:r>
                        <a:rPr lang="en-US" b="0" i="1" smtClean="0">
                          <a:latin typeface="Cambria Math" panose="02040503050406030204" pitchFamily="18" charset="0"/>
                          <a:ea typeface="Cambria Math" panose="02040503050406030204" pitchFamily="18" charset="0"/>
                        </a:rPr>
                        <m:t>=0</m:t>
                      </m:r>
                    </m:oMath>
                  </m:oMathPara>
                </a14:m>
                <a:endParaRPr lang="en-US" b="0" dirty="0">
                  <a:ea typeface="Cambria Math" panose="02040503050406030204" pitchFamily="18" charset="0"/>
                </a:endParaRPr>
              </a:p>
            </p:txBody>
          </p:sp>
        </mc:Choice>
        <mc:Fallback xmlns="">
          <p:sp>
            <p:nvSpPr>
              <p:cNvPr id="16" name="TextBox 15">
                <a:extLst>
                  <a:ext uri="{FF2B5EF4-FFF2-40B4-BE49-F238E27FC236}">
                    <a16:creationId xmlns:a16="http://schemas.microsoft.com/office/drawing/2014/main" id="{09DF8C04-B32B-D287-FE1D-533633907BD1}"/>
                  </a:ext>
                </a:extLst>
              </p:cNvPr>
              <p:cNvSpPr txBox="1">
                <a:spLocks noRot="1" noChangeAspect="1" noMove="1" noResize="1" noEditPoints="1" noAdjustHandles="1" noChangeArrowheads="1" noChangeShapeType="1" noTextEdit="1"/>
              </p:cNvSpPr>
              <p:nvPr/>
            </p:nvSpPr>
            <p:spPr>
              <a:xfrm>
                <a:off x="1074511" y="5034327"/>
                <a:ext cx="2583015" cy="693844"/>
              </a:xfrm>
              <a:prstGeom prst="rect">
                <a:avLst/>
              </a:prstGeom>
              <a:blipFill>
                <a:blip r:embed="rId9"/>
                <a:stretch>
                  <a:fillRect l="-980" r="-2451" b="-8929"/>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BED73C72-EE7C-6426-184E-44B569B5953A}"/>
              </a:ext>
            </a:extLst>
          </p:cNvPr>
          <p:cNvSpPr txBox="1"/>
          <p:nvPr/>
        </p:nvSpPr>
        <p:spPr>
          <a:xfrm>
            <a:off x="4220818" y="5220163"/>
            <a:ext cx="4207947" cy="369332"/>
          </a:xfrm>
          <a:prstGeom prst="rect">
            <a:avLst/>
          </a:prstGeom>
          <a:noFill/>
          <a:ln>
            <a:solidFill>
              <a:srgbClr val="FF0000"/>
            </a:solidFill>
          </a:ln>
        </p:spPr>
        <p:txBody>
          <a:bodyPr wrap="none" rtlCol="0">
            <a:spAutoFit/>
          </a:bodyPr>
          <a:lstStyle/>
          <a:p>
            <a:r>
              <a:rPr lang="en-US" sz="1800" dirty="0"/>
              <a:t>This is another forms of envelope equation</a:t>
            </a:r>
          </a:p>
        </p:txBody>
      </p:sp>
    </p:spTree>
    <p:extLst>
      <p:ext uri="{BB962C8B-B14F-4D97-AF65-F5344CB8AC3E}">
        <p14:creationId xmlns:p14="http://schemas.microsoft.com/office/powerpoint/2010/main" val="1155472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P spid="12" grpId="0"/>
      <p:bldP spid="13" grpId="0"/>
      <p:bldP spid="14" grpId="0"/>
      <p:bldP spid="16" grpId="0" animBg="1"/>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42CD9A-FDEF-D03B-0FB7-CA24ED4E0D57}"/>
              </a:ext>
            </a:extLst>
          </p:cNvPr>
          <p:cNvSpPr>
            <a:spLocks noGrp="1"/>
          </p:cNvSpPr>
          <p:nvPr>
            <p:ph type="title"/>
          </p:nvPr>
        </p:nvSpPr>
        <p:spPr/>
        <p:txBody>
          <a:bodyPr/>
          <a:lstStyle/>
          <a:p>
            <a:r>
              <a:rPr lang="en-US" dirty="0"/>
              <a:t>Envelope equation</a:t>
            </a:r>
          </a:p>
        </p:txBody>
      </p:sp>
      <p:sp>
        <p:nvSpPr>
          <p:cNvPr id="4" name="Date Placeholder 3">
            <a:extLst>
              <a:ext uri="{FF2B5EF4-FFF2-40B4-BE49-F238E27FC236}">
                <a16:creationId xmlns:a16="http://schemas.microsoft.com/office/drawing/2014/main" id="{9796B132-D767-E02A-D0DF-8E19C62855F9}"/>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60F02E98-E8DC-56F5-02B5-734B186DFD11}"/>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EB73D8E5-FE63-E65D-D771-4600B1A21D8A}"/>
              </a:ext>
            </a:extLst>
          </p:cNvPr>
          <p:cNvSpPr>
            <a:spLocks noGrp="1"/>
          </p:cNvSpPr>
          <p:nvPr>
            <p:ph type="sldNum" sz="quarter" idx="4"/>
          </p:nvPr>
        </p:nvSpPr>
        <p:spPr/>
        <p:txBody>
          <a:bodyPr/>
          <a:lstStyle/>
          <a:p>
            <a:pPr>
              <a:defRPr/>
            </a:pPr>
            <a:fld id="{148C009B-CB69-E04A-B9B3-34B26D69E9CF}" type="slidenum">
              <a:rPr lang="en-US" smtClean="0"/>
              <a:pPr>
                <a:defRPr/>
              </a:pPr>
              <a:t>29</a:t>
            </a:fld>
            <a:endParaRPr lang="en-US" dirty="0"/>
          </a:p>
        </p:txBody>
      </p:sp>
      <p:sp>
        <p:nvSpPr>
          <p:cNvPr id="8" name="TextBox 7">
            <a:extLst>
              <a:ext uri="{FF2B5EF4-FFF2-40B4-BE49-F238E27FC236}">
                <a16:creationId xmlns:a16="http://schemas.microsoft.com/office/drawing/2014/main" id="{60B57EB1-5631-40B1-D57E-F1010574577E}"/>
              </a:ext>
            </a:extLst>
          </p:cNvPr>
          <p:cNvSpPr txBox="1"/>
          <p:nvPr/>
        </p:nvSpPr>
        <p:spPr>
          <a:xfrm>
            <a:off x="636588" y="876816"/>
            <a:ext cx="2022285" cy="461665"/>
          </a:xfrm>
          <a:prstGeom prst="rect">
            <a:avLst/>
          </a:prstGeom>
          <a:noFill/>
        </p:spPr>
        <p:txBody>
          <a:bodyPr wrap="none" rtlCol="0">
            <a:spAutoFit/>
          </a:bodyPr>
          <a:lstStyle/>
          <a:p>
            <a:r>
              <a:rPr lang="en-US" dirty="0"/>
              <a:t>Use following, </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AD97397-C740-0CE4-10C7-748749AD3CDC}"/>
                  </a:ext>
                </a:extLst>
              </p:cNvPr>
              <p:cNvSpPr txBox="1"/>
              <p:nvPr/>
            </p:nvSpPr>
            <p:spPr>
              <a:xfrm>
                <a:off x="675378" y="1436221"/>
                <a:ext cx="5307414" cy="7861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𝐴</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𝑤𝑐𝑜𝑠</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𝜓</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𝜙</m:t>
                          </m:r>
                        </m:e>
                      </m:d>
                    </m:oMath>
                  </m:oMathPara>
                </a14:m>
                <a:endParaRPr lang="en-US"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𝐴</m:t>
                      </m:r>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𝑤</m:t>
                              </m:r>
                            </m:e>
                            <m:sup>
                              <m:r>
                                <a:rPr lang="en-US" b="0" i="1" smtClean="0">
                                  <a:latin typeface="Cambria Math" panose="02040503050406030204" pitchFamily="18" charset="0"/>
                                </a:rPr>
                                <m:t>′</m:t>
                              </m:r>
                            </m:sup>
                          </m:sSup>
                          <m:r>
                            <a:rPr lang="en-US" b="0" i="1" smtClean="0">
                              <a:latin typeface="Cambria Math" panose="02040503050406030204" pitchFamily="18" charset="0"/>
                            </a:rPr>
                            <m:t>𝑐𝑜𝑠</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𝜓</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𝜙</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𝑤</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𝜓</m:t>
                              </m:r>
                            </m:e>
                            <m:sup>
                              <m:r>
                                <a:rPr lang="en-US" b="0" i="1" smtClean="0">
                                  <a:latin typeface="Cambria Math" panose="02040503050406030204" pitchFamily="18" charset="0"/>
                                  <a:ea typeface="Cambria Math" panose="02040503050406030204" pitchFamily="18" charset="0"/>
                                </a:rPr>
                                <m:t>′</m:t>
                              </m:r>
                            </m:sup>
                          </m:sSup>
                          <m:r>
                            <a:rPr lang="en-US" b="0" i="1" smtClean="0">
                              <a:latin typeface="Cambria Math" panose="02040503050406030204" pitchFamily="18" charset="0"/>
                              <a:ea typeface="Cambria Math" panose="02040503050406030204" pitchFamily="18" charset="0"/>
                            </a:rPr>
                            <m:t>𝑠𝑖𝑛</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𝜓</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𝜙</m:t>
                              </m:r>
                            </m:e>
                          </m:d>
                        </m:e>
                      </m:d>
                    </m:oMath>
                  </m:oMathPara>
                </a14:m>
                <a:endParaRPr lang="en-US" dirty="0"/>
              </a:p>
            </p:txBody>
          </p:sp>
        </mc:Choice>
        <mc:Fallback xmlns="">
          <p:sp>
            <p:nvSpPr>
              <p:cNvPr id="9" name="TextBox 8">
                <a:extLst>
                  <a:ext uri="{FF2B5EF4-FFF2-40B4-BE49-F238E27FC236}">
                    <a16:creationId xmlns:a16="http://schemas.microsoft.com/office/drawing/2014/main" id="{1AD97397-C740-0CE4-10C7-748749AD3CDC}"/>
                  </a:ext>
                </a:extLst>
              </p:cNvPr>
              <p:cNvSpPr txBox="1">
                <a:spLocks noRot="1" noChangeAspect="1" noMove="1" noResize="1" noEditPoints="1" noAdjustHandles="1" noChangeArrowheads="1" noChangeShapeType="1" noTextEdit="1"/>
              </p:cNvSpPr>
              <p:nvPr/>
            </p:nvSpPr>
            <p:spPr>
              <a:xfrm>
                <a:off x="675378" y="1436221"/>
                <a:ext cx="5307414" cy="786177"/>
              </a:xfrm>
              <a:prstGeom prst="rect">
                <a:avLst/>
              </a:prstGeom>
              <a:blipFill>
                <a:blip r:embed="rId2"/>
                <a:stretch>
                  <a:fillRect l="-1196" b="-111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B531D99-30CC-A108-5F32-53ADB6F6C410}"/>
                  </a:ext>
                </a:extLst>
              </p:cNvPr>
              <p:cNvSpPr txBox="1"/>
              <p:nvPr/>
            </p:nvSpPr>
            <p:spPr>
              <a:xfrm>
                <a:off x="636587" y="2307038"/>
                <a:ext cx="3873688" cy="83343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ea typeface="Cambria Math" panose="02040503050406030204" pitchFamily="18" charset="0"/>
                        </a:rPr>
                        <m:t>→</m:t>
                      </m:r>
                      <m:f>
                        <m:fPr>
                          <m:ctrlPr>
                            <a:rPr lang="en-US" i="1" dirty="0" smtClean="0">
                              <a:latin typeface="Cambria Math" panose="02040503050406030204" pitchFamily="18" charset="0"/>
                              <a:ea typeface="Cambria Math" panose="02040503050406030204" pitchFamily="18" charset="0"/>
                            </a:rPr>
                          </m:ctrlPr>
                        </m:fPr>
                        <m:num>
                          <m:sSup>
                            <m:sSupPr>
                              <m:ctrlPr>
                                <a:rPr lang="en-US" i="1" dirty="0" smtClean="0">
                                  <a:latin typeface="Cambria Math" panose="02040503050406030204" pitchFamily="18" charset="0"/>
                                  <a:ea typeface="Cambria Math" panose="02040503050406030204" pitchFamily="18" charset="0"/>
                                </a:rPr>
                              </m:ctrlPr>
                            </m:sSupPr>
                            <m:e>
                              <m:r>
                                <a:rPr lang="en-US" b="0" i="1" dirty="0" smtClean="0">
                                  <a:latin typeface="Cambria Math" panose="02040503050406030204" pitchFamily="18" charset="0"/>
                                  <a:ea typeface="Cambria Math" panose="02040503050406030204" pitchFamily="18" charset="0"/>
                                </a:rPr>
                                <m:t>𝑥</m:t>
                              </m:r>
                            </m:e>
                            <m:sup>
                              <m:r>
                                <a:rPr lang="en-US" b="0" i="1" dirty="0" smtClean="0">
                                  <a:latin typeface="Cambria Math" panose="02040503050406030204" pitchFamily="18" charset="0"/>
                                  <a:ea typeface="Cambria Math" panose="02040503050406030204" pitchFamily="18" charset="0"/>
                                </a:rPr>
                                <m:t>2</m:t>
                              </m:r>
                            </m:sup>
                          </m:sSup>
                        </m:num>
                        <m:den>
                          <m:sSup>
                            <m:sSupPr>
                              <m:ctrlPr>
                                <a:rPr lang="en-US" i="1" dirty="0" smtClean="0">
                                  <a:latin typeface="Cambria Math" panose="02040503050406030204" pitchFamily="18" charset="0"/>
                                  <a:ea typeface="Cambria Math" panose="02040503050406030204" pitchFamily="18" charset="0"/>
                                </a:rPr>
                              </m:ctrlPr>
                            </m:sSupPr>
                            <m:e>
                              <m:r>
                                <a:rPr lang="en-US" b="0" i="1" dirty="0" smtClean="0">
                                  <a:latin typeface="Cambria Math" panose="02040503050406030204" pitchFamily="18" charset="0"/>
                                  <a:ea typeface="Cambria Math" panose="02040503050406030204" pitchFamily="18" charset="0"/>
                                </a:rPr>
                                <m:t>𝑤</m:t>
                              </m:r>
                            </m:e>
                            <m:sup>
                              <m:r>
                                <a:rPr lang="en-US" b="0" i="1" dirty="0" smtClean="0">
                                  <a:latin typeface="Cambria Math" panose="02040503050406030204" pitchFamily="18" charset="0"/>
                                  <a:ea typeface="Cambria Math" panose="02040503050406030204" pitchFamily="18" charset="0"/>
                                </a:rPr>
                                <m:t>2</m:t>
                              </m:r>
                            </m:sup>
                          </m:sSup>
                        </m:den>
                      </m:f>
                      <m:r>
                        <a:rPr lang="en-US" b="0" i="1" dirty="0" smtClean="0">
                          <a:latin typeface="Cambria Math" panose="02040503050406030204" pitchFamily="18" charset="0"/>
                          <a:ea typeface="Cambria Math" panose="02040503050406030204" pitchFamily="18" charset="0"/>
                        </a:rPr>
                        <m:t>+</m:t>
                      </m:r>
                      <m:sSup>
                        <m:sSupPr>
                          <m:ctrlPr>
                            <a:rPr lang="en-US" b="0" i="1" dirty="0" smtClean="0">
                              <a:latin typeface="Cambria Math" panose="02040503050406030204" pitchFamily="18" charset="0"/>
                              <a:ea typeface="Cambria Math" panose="02040503050406030204" pitchFamily="18" charset="0"/>
                            </a:rPr>
                          </m:ctrlPr>
                        </m:sSupPr>
                        <m:e>
                          <m:d>
                            <m:dPr>
                              <m:ctrlPr>
                                <a:rPr lang="en-US" b="0" i="1" dirty="0" smtClean="0">
                                  <a:latin typeface="Cambria Math" panose="02040503050406030204" pitchFamily="18" charset="0"/>
                                  <a:ea typeface="Cambria Math" panose="02040503050406030204" pitchFamily="18" charset="0"/>
                                </a:rPr>
                              </m:ctrlPr>
                            </m:dPr>
                            <m:e>
                              <m:r>
                                <a:rPr lang="en-US" b="0" i="1" dirty="0" smtClean="0">
                                  <a:latin typeface="Cambria Math" panose="02040503050406030204" pitchFamily="18" charset="0"/>
                                  <a:ea typeface="Cambria Math" panose="02040503050406030204" pitchFamily="18" charset="0"/>
                                </a:rPr>
                                <m:t>𝑤</m:t>
                              </m:r>
                              <m:sSup>
                                <m:sSupPr>
                                  <m:ctrlPr>
                                    <a:rPr lang="en-US" b="0" i="1" dirty="0" smtClean="0">
                                      <a:latin typeface="Cambria Math" panose="02040503050406030204" pitchFamily="18" charset="0"/>
                                      <a:ea typeface="Cambria Math" panose="02040503050406030204" pitchFamily="18" charset="0"/>
                                    </a:rPr>
                                  </m:ctrlPr>
                                </m:sSupPr>
                                <m:e>
                                  <m:r>
                                    <a:rPr lang="en-US" b="0" i="1" dirty="0" smtClean="0">
                                      <a:latin typeface="Cambria Math" panose="02040503050406030204" pitchFamily="18" charset="0"/>
                                      <a:ea typeface="Cambria Math" panose="02040503050406030204" pitchFamily="18" charset="0"/>
                                    </a:rPr>
                                    <m:t>𝑥</m:t>
                                  </m:r>
                                </m:e>
                                <m:sup>
                                  <m:r>
                                    <a:rPr lang="en-US" b="0" i="1" dirty="0" smtClean="0">
                                      <a:latin typeface="Cambria Math" panose="02040503050406030204" pitchFamily="18" charset="0"/>
                                      <a:ea typeface="Cambria Math" panose="02040503050406030204" pitchFamily="18" charset="0"/>
                                    </a:rPr>
                                    <m:t>′</m:t>
                                  </m:r>
                                </m:sup>
                              </m:sSup>
                              <m:r>
                                <a:rPr lang="en-US" b="0" i="1" dirty="0" smtClean="0">
                                  <a:latin typeface="Cambria Math" panose="02040503050406030204" pitchFamily="18" charset="0"/>
                                  <a:ea typeface="Cambria Math" panose="02040503050406030204" pitchFamily="18" charset="0"/>
                                </a:rPr>
                                <m:t>−</m:t>
                              </m:r>
                              <m:sSup>
                                <m:sSupPr>
                                  <m:ctrlPr>
                                    <a:rPr lang="en-US" b="0" i="1" dirty="0" smtClean="0">
                                      <a:latin typeface="Cambria Math" panose="02040503050406030204" pitchFamily="18" charset="0"/>
                                      <a:ea typeface="Cambria Math" panose="02040503050406030204" pitchFamily="18" charset="0"/>
                                    </a:rPr>
                                  </m:ctrlPr>
                                </m:sSupPr>
                                <m:e>
                                  <m:r>
                                    <a:rPr lang="en-US" b="0" i="1" dirty="0" smtClean="0">
                                      <a:latin typeface="Cambria Math" panose="02040503050406030204" pitchFamily="18" charset="0"/>
                                      <a:ea typeface="Cambria Math" panose="02040503050406030204" pitchFamily="18" charset="0"/>
                                    </a:rPr>
                                    <m:t>𝑤</m:t>
                                  </m:r>
                                </m:e>
                                <m:sup>
                                  <m:r>
                                    <a:rPr lang="en-US" b="0" i="1" dirty="0" smtClean="0">
                                      <a:latin typeface="Cambria Math" panose="02040503050406030204" pitchFamily="18" charset="0"/>
                                      <a:ea typeface="Cambria Math" panose="02040503050406030204" pitchFamily="18" charset="0"/>
                                    </a:rPr>
                                    <m:t>′</m:t>
                                  </m:r>
                                </m:sup>
                              </m:sSup>
                              <m:r>
                                <a:rPr lang="en-US" b="0" i="1" dirty="0" smtClean="0">
                                  <a:latin typeface="Cambria Math" panose="02040503050406030204" pitchFamily="18" charset="0"/>
                                  <a:ea typeface="Cambria Math" panose="02040503050406030204" pitchFamily="18" charset="0"/>
                                </a:rPr>
                                <m:t>𝑥</m:t>
                              </m:r>
                            </m:e>
                          </m:d>
                        </m:e>
                        <m:sup>
                          <m:r>
                            <a:rPr lang="en-US" b="0" i="1" dirty="0" smtClean="0">
                              <a:latin typeface="Cambria Math" panose="02040503050406030204" pitchFamily="18" charset="0"/>
                              <a:ea typeface="Cambria Math" panose="02040503050406030204" pitchFamily="18" charset="0"/>
                            </a:rPr>
                            <m:t>2</m:t>
                          </m:r>
                        </m:sup>
                      </m:sSup>
                      <m:r>
                        <a:rPr lang="en-US" b="0" i="1" dirty="0" smtClean="0">
                          <a:latin typeface="Cambria Math" panose="02040503050406030204" pitchFamily="18" charset="0"/>
                          <a:ea typeface="Cambria Math" panose="02040503050406030204" pitchFamily="18" charset="0"/>
                        </a:rPr>
                        <m:t>=</m:t>
                      </m:r>
                      <m:sSup>
                        <m:sSupPr>
                          <m:ctrlPr>
                            <a:rPr lang="en-US" b="0" i="1" dirty="0" smtClean="0">
                              <a:latin typeface="Cambria Math" panose="02040503050406030204" pitchFamily="18" charset="0"/>
                              <a:ea typeface="Cambria Math" panose="02040503050406030204" pitchFamily="18" charset="0"/>
                            </a:rPr>
                          </m:ctrlPr>
                        </m:sSupPr>
                        <m:e>
                          <m:r>
                            <a:rPr lang="en-US" b="0" i="1" dirty="0" smtClean="0">
                              <a:latin typeface="Cambria Math" panose="02040503050406030204" pitchFamily="18" charset="0"/>
                              <a:ea typeface="Cambria Math" panose="02040503050406030204" pitchFamily="18" charset="0"/>
                            </a:rPr>
                            <m:t>𝐴</m:t>
                          </m:r>
                        </m:e>
                        <m:sup>
                          <m:r>
                            <a:rPr lang="en-US" b="0" i="1" dirty="0" smtClean="0">
                              <a:latin typeface="Cambria Math" panose="02040503050406030204" pitchFamily="18" charset="0"/>
                              <a:ea typeface="Cambria Math" panose="02040503050406030204" pitchFamily="18" charset="0"/>
                            </a:rPr>
                            <m:t>2</m:t>
                          </m:r>
                        </m:sup>
                      </m:sSup>
                    </m:oMath>
                  </m:oMathPara>
                </a14:m>
                <a:endParaRPr lang="en-US" dirty="0"/>
              </a:p>
            </p:txBody>
          </p:sp>
        </mc:Choice>
        <mc:Fallback xmlns="">
          <p:sp>
            <p:nvSpPr>
              <p:cNvPr id="10" name="TextBox 9">
                <a:extLst>
                  <a:ext uri="{FF2B5EF4-FFF2-40B4-BE49-F238E27FC236}">
                    <a16:creationId xmlns:a16="http://schemas.microsoft.com/office/drawing/2014/main" id="{FB531D99-30CC-A108-5F32-53ADB6F6C410}"/>
                  </a:ext>
                </a:extLst>
              </p:cNvPr>
              <p:cNvSpPr txBox="1">
                <a:spLocks noRot="1" noChangeAspect="1" noMove="1" noResize="1" noEditPoints="1" noAdjustHandles="1" noChangeArrowheads="1" noChangeShapeType="1" noTextEdit="1"/>
              </p:cNvSpPr>
              <p:nvPr/>
            </p:nvSpPr>
            <p:spPr>
              <a:xfrm>
                <a:off x="636587" y="2307038"/>
                <a:ext cx="3873688" cy="833433"/>
              </a:xfrm>
              <a:prstGeom prst="rect">
                <a:avLst/>
              </a:prstGeom>
              <a:blipFill>
                <a:blip r:embed="rId3"/>
                <a:stretch>
                  <a:fillRect b="-2985"/>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46BB2D5D-A92F-8BA1-519A-FB4AB840EB51}"/>
              </a:ext>
            </a:extLst>
          </p:cNvPr>
          <p:cNvCxnSpPr/>
          <p:nvPr/>
        </p:nvCxnSpPr>
        <p:spPr>
          <a:xfrm>
            <a:off x="4294909" y="2222398"/>
            <a:ext cx="886691" cy="299129"/>
          </a:xfrm>
          <a:prstGeom prst="straightConnector1">
            <a:avLst/>
          </a:prstGeom>
          <a:ln w="12700">
            <a:solidFill>
              <a:srgbClr val="000000"/>
            </a:solidFill>
            <a:headEnd type="stealth"/>
            <a:tailEnd type="non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3EC7AB4B-72A1-E28A-3AAC-EDFE9EB1837F}"/>
                  </a:ext>
                </a:extLst>
              </p:cNvPr>
              <p:cNvSpPr txBox="1"/>
              <p:nvPr/>
            </p:nvSpPr>
            <p:spPr>
              <a:xfrm>
                <a:off x="5203963" y="2236253"/>
                <a:ext cx="885371" cy="52046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800" b="0" i="1" smtClean="0">
                              <a:latin typeface="Cambria Math" panose="02040503050406030204" pitchFamily="18" charset="0"/>
                              <a:ea typeface="Cambria Math" panose="02040503050406030204" pitchFamily="18" charset="0"/>
                            </a:rPr>
                          </m:ctrlPr>
                        </m:sSupPr>
                        <m:e>
                          <m:r>
                            <a:rPr lang="en-US" sz="1800" i="1" smtClean="0">
                              <a:latin typeface="Cambria Math" panose="02040503050406030204" pitchFamily="18" charset="0"/>
                              <a:ea typeface="Cambria Math" panose="02040503050406030204" pitchFamily="18" charset="0"/>
                            </a:rPr>
                            <m:t>𝜓</m:t>
                          </m:r>
                        </m:e>
                        <m:sup>
                          <m:r>
                            <a:rPr lang="en-US" sz="1800" b="0" i="1" smtClean="0">
                              <a:latin typeface="Cambria Math" panose="02040503050406030204" pitchFamily="18" charset="0"/>
                              <a:ea typeface="Cambria Math" panose="02040503050406030204" pitchFamily="18" charset="0"/>
                            </a:rPr>
                            <m:t>′</m:t>
                          </m:r>
                        </m:sup>
                      </m:sSup>
                      <m:r>
                        <a:rPr lang="en-US" sz="1800" b="0" i="1" smtClean="0">
                          <a:latin typeface="Cambria Math" panose="02040503050406030204" pitchFamily="18" charset="0"/>
                          <a:ea typeface="Cambria Math" panose="02040503050406030204" pitchFamily="18" charset="0"/>
                        </a:rPr>
                        <m:t>=</m:t>
                      </m:r>
                      <m:f>
                        <m:fPr>
                          <m:ctrlPr>
                            <a:rPr lang="en-US" sz="1800" b="0" i="1" smtClean="0">
                              <a:latin typeface="Cambria Math" panose="02040503050406030204" pitchFamily="18" charset="0"/>
                              <a:ea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1</m:t>
                          </m:r>
                        </m:num>
                        <m:den>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𝑤</m:t>
                              </m:r>
                            </m:e>
                            <m:sup>
                              <m:r>
                                <a:rPr lang="en-US" sz="1800" b="0" i="1" smtClean="0">
                                  <a:latin typeface="Cambria Math" panose="02040503050406030204" pitchFamily="18" charset="0"/>
                                  <a:ea typeface="Cambria Math" panose="02040503050406030204" pitchFamily="18" charset="0"/>
                                </a:rPr>
                                <m:t>2</m:t>
                              </m:r>
                            </m:sup>
                          </m:sSup>
                        </m:den>
                      </m:f>
                    </m:oMath>
                  </m:oMathPara>
                </a14:m>
                <a:endParaRPr lang="en-US" sz="1800" dirty="0"/>
              </a:p>
            </p:txBody>
          </p:sp>
        </mc:Choice>
        <mc:Fallback xmlns="">
          <p:sp>
            <p:nvSpPr>
              <p:cNvPr id="13" name="TextBox 12">
                <a:extLst>
                  <a:ext uri="{FF2B5EF4-FFF2-40B4-BE49-F238E27FC236}">
                    <a16:creationId xmlns:a16="http://schemas.microsoft.com/office/drawing/2014/main" id="{3EC7AB4B-72A1-E28A-3AAC-EDFE9EB1837F}"/>
                  </a:ext>
                </a:extLst>
              </p:cNvPr>
              <p:cNvSpPr txBox="1">
                <a:spLocks noRot="1" noChangeAspect="1" noMove="1" noResize="1" noEditPoints="1" noAdjustHandles="1" noChangeArrowheads="1" noChangeShapeType="1" noTextEdit="1"/>
              </p:cNvSpPr>
              <p:nvPr/>
            </p:nvSpPr>
            <p:spPr>
              <a:xfrm>
                <a:off x="5203963" y="2236253"/>
                <a:ext cx="885371" cy="520463"/>
              </a:xfrm>
              <a:prstGeom prst="rect">
                <a:avLst/>
              </a:prstGeom>
              <a:blipFill>
                <a:blip r:embed="rId4"/>
                <a:stretch>
                  <a:fillRect l="-8451" t="-7317" r="-1408" b="-9756"/>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D69FD261-90C1-4677-A2F2-FC502F1ED0AF}"/>
              </a:ext>
            </a:extLst>
          </p:cNvPr>
          <p:cNvSpPr txBox="1"/>
          <p:nvPr/>
        </p:nvSpPr>
        <p:spPr>
          <a:xfrm>
            <a:off x="636587" y="3190955"/>
            <a:ext cx="2034018" cy="461665"/>
          </a:xfrm>
          <a:prstGeom prst="rect">
            <a:avLst/>
          </a:prstGeom>
          <a:noFill/>
        </p:spPr>
        <p:txBody>
          <a:bodyPr wrap="none" rtlCol="0">
            <a:spAutoFit/>
          </a:bodyPr>
          <a:lstStyle/>
          <a:p>
            <a:r>
              <a:rPr lang="en-US" dirty="0"/>
              <a:t>By comparing, </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DF059142-D6B3-FC79-2BCA-C6C60C112E1F}"/>
                  </a:ext>
                </a:extLst>
              </p:cNvPr>
              <p:cNvSpPr txBox="1"/>
              <p:nvPr/>
            </p:nvSpPr>
            <p:spPr>
              <a:xfrm>
                <a:off x="900545" y="3809307"/>
                <a:ext cx="6951262" cy="20930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𝛾</m:t>
                          </m:r>
                        </m:e>
                      </m:acc>
                      <m:sSup>
                        <m:sSupPr>
                          <m:ctrlPr>
                            <a:rPr lang="en-US"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2</m:t>
                          </m:r>
                        </m:sup>
                      </m:sSup>
                      <m:r>
                        <a:rPr lang="en-US" b="0" i="1" smtClean="0">
                          <a:latin typeface="Cambria Math" panose="02040503050406030204" pitchFamily="18" charset="0"/>
                        </a:rPr>
                        <m:t>+2</m:t>
                      </m:r>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𝛼</m:t>
                          </m:r>
                        </m:e>
                      </m:acc>
                      <m:r>
                        <a:rPr lang="en-US" b="0" i="1" smtClean="0">
                          <a:latin typeface="Cambria Math" panose="02040503050406030204" pitchFamily="18" charset="0"/>
                        </a:rPr>
                        <m:t>𝑥</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𝛽</m:t>
                          </m:r>
                        </m:e>
                      </m:acc>
                      <m:sSup>
                        <m:sSupPr>
                          <m:ctrlPr>
                            <a:rPr lang="en-US" i="1" smtClean="0">
                              <a:latin typeface="Cambria Math" panose="02040503050406030204" pitchFamily="18" charset="0"/>
                            </a:rPr>
                          </m:ctrlPr>
                        </m:sSupPr>
                        <m:e>
                          <m:r>
                            <a:rPr lang="en-US" b="0" i="1" smtClean="0">
                              <a:latin typeface="Cambria Math" panose="02040503050406030204" pitchFamily="18" charset="0"/>
                            </a:rPr>
                            <m:t>𝑥</m:t>
                          </m:r>
                          <m:r>
                            <a:rPr lang="en-US" b="0" i="1" smtClean="0">
                              <a:latin typeface="Cambria Math" panose="02040503050406030204" pitchFamily="18" charset="0"/>
                            </a:rPr>
                            <m:t>′</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m:t>
                      </m:r>
                      <m:d>
                        <m:dPr>
                          <m:endChr m:val=""/>
                          <m:ctrlPr>
                            <a:rPr lang="en-US" b="0" i="1" smtClean="0">
                              <a:latin typeface="Cambria Math" panose="02040503050406030204" pitchFamily="18" charset="0"/>
                              <a:ea typeface="Cambria Math" panose="02040503050406030204" pitchFamily="18" charset="0"/>
                            </a:rPr>
                          </m:ctrlPr>
                        </m:dPr>
                        <m:e>
                          <m:eqArr>
                            <m:eqArrPr>
                              <m:ctrlPr>
                                <a:rPr lang="en-US" b="0" i="1" smtClean="0">
                                  <a:latin typeface="Cambria Math" panose="02040503050406030204" pitchFamily="18" charset="0"/>
                                  <a:ea typeface="Cambria Math" panose="02040503050406030204" pitchFamily="18" charset="0"/>
                                </a:rPr>
                              </m:ctrlPr>
                            </m:eqArrPr>
                            <m:e>
                              <m:m>
                                <m:mPr>
                                  <m:mcs>
                                    <m:mc>
                                      <m:mcPr>
                                        <m:count m:val="1"/>
                                        <m:mcJc m:val="center"/>
                                      </m:mcPr>
                                    </m:mc>
                                  </m:mcs>
                                  <m:ctrlPr>
                                    <a:rPr lang="en-US" b="0" i="1" smtClean="0">
                                      <a:latin typeface="Cambria Math" panose="02040503050406030204" pitchFamily="18" charset="0"/>
                                      <a:ea typeface="Cambria Math" panose="02040503050406030204" pitchFamily="18" charset="0"/>
                                    </a:rPr>
                                  </m:ctrlPr>
                                </m:mPr>
                                <m:mr>
                                  <m:e>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𝛽</m:t>
                                        </m:r>
                                      </m:e>
                                    </m:acc>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𝑤</m:t>
                                        </m:r>
                                      </m:e>
                                      <m:sup>
                                        <m:r>
                                          <a:rPr lang="en-US" b="0" i="1" smtClean="0">
                                            <a:latin typeface="Cambria Math" panose="02040503050406030204" pitchFamily="18" charset="0"/>
                                          </a:rPr>
                                          <m:t>2</m:t>
                                        </m:r>
                                      </m:sup>
                                    </m:sSup>
                                  </m:e>
                                </m:mr>
                                <m:mr>
                                  <m:e>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𝛼</m:t>
                                        </m:r>
                                      </m:e>
                                    </m:acc>
                                    <m:r>
                                      <a:rPr lang="en-US" b="0" i="1" smtClean="0">
                                        <a:latin typeface="Cambria Math" panose="02040503050406030204" pitchFamily="18" charset="0"/>
                                      </a:rPr>
                                      <m:t>=−</m:t>
                                    </m:r>
                                    <m:r>
                                      <a:rPr lang="en-US" b="0" i="1" smtClean="0">
                                        <a:latin typeface="Cambria Math" panose="02040503050406030204" pitchFamily="18" charset="0"/>
                                      </a:rPr>
                                      <m:t>𝑤𝑤</m:t>
                                    </m:r>
                                    <m:r>
                                      <a:rPr lang="en-US" b="0" i="1" smtClean="0">
                                        <a:latin typeface="Cambria Math" panose="02040503050406030204" pitchFamily="18" charset="0"/>
                                      </a:rPr>
                                      <m:t>′</m:t>
                                    </m:r>
                                  </m:e>
                                </m:mr>
                                <m:mr>
                                  <m:e>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𝛾</m:t>
                                        </m:r>
                                      </m:e>
                                    </m:acc>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𝑤</m:t>
                                            </m:r>
                                          </m:e>
                                          <m:sup>
                                            <m:r>
                                              <a:rPr lang="en-US" b="0" i="1" smtClean="0">
                                                <a:latin typeface="Cambria Math" panose="02040503050406030204" pitchFamily="18" charset="0"/>
                                              </a:rPr>
                                              <m:t>2</m:t>
                                            </m:r>
                                          </m:sup>
                                        </m:sSup>
                                      </m:den>
                                    </m:f>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𝑤</m:t>
                                        </m:r>
                                        <m:r>
                                          <a:rPr lang="en-US" b="0" i="1" smtClean="0">
                                            <a:latin typeface="Cambria Math" panose="02040503050406030204" pitchFamily="18" charset="0"/>
                                          </a:rPr>
                                          <m:t>′</m:t>
                                        </m:r>
                                      </m:e>
                                      <m:sup>
                                        <m:r>
                                          <a:rPr lang="en-US" b="0" i="1" smtClean="0">
                                            <a:latin typeface="Cambria Math" panose="02040503050406030204" pitchFamily="18" charset="0"/>
                                          </a:rPr>
                                          <m:t>2</m:t>
                                        </m:r>
                                      </m:sup>
                                    </m:s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𝛼</m:t>
                                                </m:r>
                                              </m:e>
                                            </m:acc>
                                          </m:e>
                                          <m:sup>
                                            <m:r>
                                              <a:rPr lang="en-US" b="0" i="1" smtClean="0">
                                                <a:latin typeface="Cambria Math" panose="02040503050406030204" pitchFamily="18" charset="0"/>
                                              </a:rPr>
                                              <m:t>2</m:t>
                                            </m:r>
                                          </m:sup>
                                        </m:sSup>
                                      </m:num>
                                      <m:den>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𝛽</m:t>
                                            </m:r>
                                          </m:e>
                                        </m:acc>
                                      </m:den>
                                    </m:f>
                                  </m:e>
                                </m:mr>
                              </m:m>
                            </m:e>
                            <m:e>
                              <m:r>
                                <a:rPr lang="en-US" b="0"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𝐴</m:t>
                                  </m:r>
                                </m:e>
                                <m:sup>
                                  <m:r>
                                    <a:rPr lang="en-US" b="0" i="1" smtClean="0">
                                      <a:latin typeface="Cambria Math" panose="02040503050406030204" pitchFamily="18" charset="0"/>
                                      <a:ea typeface="Cambria Math" panose="02040503050406030204" pitchFamily="18" charset="0"/>
                                    </a:rPr>
                                    <m:t>2</m:t>
                                  </m:r>
                                </m:sup>
                              </m:sSup>
                            </m:e>
                          </m:eqArr>
                        </m:e>
                      </m:d>
                    </m:oMath>
                  </m:oMathPara>
                </a14:m>
                <a:endParaRPr lang="en-US" dirty="0"/>
              </a:p>
            </p:txBody>
          </p:sp>
        </mc:Choice>
        <mc:Fallback xmlns="">
          <p:sp>
            <p:nvSpPr>
              <p:cNvPr id="15" name="TextBox 14">
                <a:extLst>
                  <a:ext uri="{FF2B5EF4-FFF2-40B4-BE49-F238E27FC236}">
                    <a16:creationId xmlns:a16="http://schemas.microsoft.com/office/drawing/2014/main" id="{DF059142-D6B3-FC79-2BCA-C6C60C112E1F}"/>
                  </a:ext>
                </a:extLst>
              </p:cNvPr>
              <p:cNvSpPr txBox="1">
                <a:spLocks noRot="1" noChangeAspect="1" noMove="1" noResize="1" noEditPoints="1" noAdjustHandles="1" noChangeArrowheads="1" noChangeShapeType="1" noTextEdit="1"/>
              </p:cNvSpPr>
              <p:nvPr/>
            </p:nvSpPr>
            <p:spPr>
              <a:xfrm>
                <a:off x="900545" y="3809307"/>
                <a:ext cx="6951262" cy="2093009"/>
              </a:xfrm>
              <a:prstGeom prst="rect">
                <a:avLst/>
              </a:prstGeom>
              <a:blipFill>
                <a:blip r:embed="rId5"/>
                <a:stretch>
                  <a:fillRect l="-547" t="-1212" b="-1212"/>
                </a:stretch>
              </a:blipFill>
            </p:spPr>
            <p:txBody>
              <a:bodyPr/>
              <a:lstStyle/>
              <a:p>
                <a:r>
                  <a:rPr lang="en-US">
                    <a:noFill/>
                  </a:rPr>
                  <a:t> </a:t>
                </a:r>
              </a:p>
            </p:txBody>
          </p:sp>
        </mc:Fallback>
      </mc:AlternateContent>
    </p:spTree>
    <p:extLst>
      <p:ext uri="{BB962C8B-B14F-4D97-AF65-F5344CB8AC3E}">
        <p14:creationId xmlns:p14="http://schemas.microsoft.com/office/powerpoint/2010/main" val="1099478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C61054C6-30CC-CD57-4FB9-6CE5846121CC}"/>
                  </a:ext>
                </a:extLst>
              </p:cNvPr>
              <p:cNvSpPr>
                <a:spLocks noGrp="1"/>
              </p:cNvSpPr>
              <p:nvPr>
                <p:ph idx="1"/>
              </p:nvPr>
            </p:nvSpPr>
            <p:spPr/>
            <p:txBody>
              <a:bodyPr/>
              <a:lstStyle/>
              <a:p>
                <a:pPr marL="0" indent="0" algn="l">
                  <a:buNone/>
                </a:pPr>
                <a:r>
                  <a:rPr lang="en-US" b="1" i="0" u="none" strike="noStrike" dirty="0">
                    <a:solidFill>
                      <a:schemeClr val="tx2"/>
                    </a:solidFill>
                    <a:effectLst/>
                  </a:rPr>
                  <a:t>Area of Phase Space Ellipse</a:t>
                </a:r>
              </a:p>
              <a:p>
                <a:pPr algn="l">
                  <a:buFont typeface="Arial" panose="020B0604020202020204" pitchFamily="34" charset="0"/>
                  <a:buChar char="•"/>
                </a:pPr>
                <a:r>
                  <a:rPr lang="en-US" b="0" i="0" u="none" strike="noStrike" dirty="0">
                    <a:solidFill>
                      <a:schemeClr val="tx2"/>
                    </a:solidFill>
                    <a:effectLst/>
                  </a:rPr>
                  <a:t>Let: </a:t>
                </a:r>
                <a14:m>
                  <m:oMath xmlns:m="http://schemas.openxmlformats.org/officeDocument/2006/math">
                    <m:sSub>
                      <m:sSubPr>
                        <m:ctrlPr>
                          <a:rPr lang="en-US" b="0" i="1" u="none" strike="noStrike" smtClean="0">
                            <a:solidFill>
                              <a:schemeClr val="tx2"/>
                            </a:solidFill>
                            <a:effectLst/>
                            <a:latin typeface="Cambria Math" panose="02040503050406030204" pitchFamily="18" charset="0"/>
                          </a:rPr>
                        </m:ctrlPr>
                      </m:sSubPr>
                      <m:e>
                        <m:r>
                          <a:rPr lang="en-US" b="0" i="1" u="none" strike="noStrike" smtClean="0">
                            <a:solidFill>
                              <a:schemeClr val="tx2"/>
                            </a:solidFill>
                            <a:effectLst/>
                            <a:latin typeface="Cambria Math" panose="02040503050406030204" pitchFamily="18" charset="0"/>
                          </a:rPr>
                          <m:t>𝑥</m:t>
                        </m:r>
                      </m:e>
                      <m:sub>
                        <m:r>
                          <a:rPr lang="en-US" b="0" i="1" u="none" strike="noStrike" smtClean="0">
                            <a:solidFill>
                              <a:schemeClr val="tx2"/>
                            </a:solidFill>
                            <a:effectLst/>
                            <a:latin typeface="Cambria Math" panose="02040503050406030204" pitchFamily="18" charset="0"/>
                          </a:rPr>
                          <m:t>𝑚𝑎𝑥</m:t>
                        </m:r>
                      </m:sub>
                    </m:sSub>
                    <m:r>
                      <a:rPr lang="en-US" b="0" i="1" u="none" strike="noStrike" smtClean="0">
                        <a:solidFill>
                          <a:schemeClr val="tx2"/>
                        </a:solidFill>
                        <a:effectLst/>
                        <a:latin typeface="Cambria Math" panose="02040503050406030204" pitchFamily="18" charset="0"/>
                      </a:rPr>
                      <m:t>=</m:t>
                    </m:r>
                    <m:r>
                      <a:rPr lang="en-US" b="0" i="1" u="none" strike="noStrike" smtClean="0">
                        <a:solidFill>
                          <a:schemeClr val="tx2"/>
                        </a:solidFill>
                        <a:effectLst/>
                        <a:latin typeface="Cambria Math" panose="02040503050406030204" pitchFamily="18" charset="0"/>
                      </a:rPr>
                      <m:t>𝐴</m:t>
                    </m:r>
                    <m:r>
                      <a:rPr lang="en-US" b="0" i="1" u="none" strike="noStrike" smtClean="0">
                        <a:solidFill>
                          <a:schemeClr val="tx2"/>
                        </a:solidFill>
                        <a:effectLst/>
                        <a:latin typeface="Cambria Math" panose="02040503050406030204" pitchFamily="18" charset="0"/>
                      </a:rPr>
                      <m:t>, </m:t>
                    </m:r>
                    <m:sSub>
                      <m:sSubPr>
                        <m:ctrlPr>
                          <a:rPr lang="en-US" b="0" i="1" u="none" strike="noStrike" smtClean="0">
                            <a:solidFill>
                              <a:schemeClr val="tx2"/>
                            </a:solidFill>
                            <a:effectLst/>
                            <a:latin typeface="Cambria Math" panose="02040503050406030204" pitchFamily="18" charset="0"/>
                          </a:rPr>
                        </m:ctrlPr>
                      </m:sSubPr>
                      <m:e>
                        <m:r>
                          <a:rPr lang="en-US" b="0" i="1" u="none" strike="noStrike" smtClean="0">
                            <a:solidFill>
                              <a:schemeClr val="tx2"/>
                            </a:solidFill>
                            <a:effectLst/>
                            <a:latin typeface="Cambria Math" panose="02040503050406030204" pitchFamily="18" charset="0"/>
                          </a:rPr>
                          <m:t>𝑝</m:t>
                        </m:r>
                      </m:e>
                      <m:sub>
                        <m:r>
                          <a:rPr lang="en-US" b="0" i="1" u="none" strike="noStrike" smtClean="0">
                            <a:solidFill>
                              <a:schemeClr val="tx2"/>
                            </a:solidFill>
                            <a:effectLst/>
                            <a:latin typeface="Cambria Math" panose="02040503050406030204" pitchFamily="18" charset="0"/>
                          </a:rPr>
                          <m:t>𝑚𝑎𝑥</m:t>
                        </m:r>
                      </m:sub>
                    </m:sSub>
                    <m:r>
                      <a:rPr lang="en-US" b="0" i="1" u="none" strike="noStrike" smtClean="0">
                        <a:solidFill>
                          <a:schemeClr val="tx2"/>
                        </a:solidFill>
                        <a:effectLst/>
                        <a:latin typeface="Cambria Math" panose="02040503050406030204" pitchFamily="18" charset="0"/>
                      </a:rPr>
                      <m:t>=</m:t>
                    </m:r>
                    <m:r>
                      <a:rPr lang="en-US" b="0" i="1" u="none" strike="noStrike" smtClean="0">
                        <a:solidFill>
                          <a:schemeClr val="tx2"/>
                        </a:solidFill>
                        <a:effectLst/>
                        <a:latin typeface="Cambria Math" panose="02040503050406030204" pitchFamily="18" charset="0"/>
                      </a:rPr>
                      <m:t>𝑚</m:t>
                    </m:r>
                    <m:r>
                      <a:rPr lang="en-US" b="0" i="1" u="none" strike="noStrike" smtClean="0">
                        <a:solidFill>
                          <a:schemeClr val="tx2"/>
                        </a:solidFill>
                        <a:effectLst/>
                        <a:latin typeface="Cambria Math" panose="02040503050406030204" pitchFamily="18" charset="0"/>
                        <a:ea typeface="Cambria Math" panose="02040503050406030204" pitchFamily="18" charset="0"/>
                      </a:rPr>
                      <m:t>𝜔</m:t>
                    </m:r>
                    <m:r>
                      <a:rPr lang="en-US" b="0" i="1" u="none" strike="noStrike" smtClean="0">
                        <a:solidFill>
                          <a:schemeClr val="tx2"/>
                        </a:solidFill>
                        <a:effectLst/>
                        <a:latin typeface="Cambria Math" panose="02040503050406030204" pitchFamily="18" charset="0"/>
                        <a:ea typeface="Cambria Math" panose="02040503050406030204" pitchFamily="18" charset="0"/>
                      </a:rPr>
                      <m:t>𝐴</m:t>
                    </m:r>
                  </m:oMath>
                </a14:m>
                <a:endParaRPr lang="en-US" b="0" i="0" u="none" strike="noStrike" dirty="0">
                  <a:solidFill>
                    <a:schemeClr val="tx2"/>
                  </a:solidFill>
                  <a:effectLst/>
                </a:endParaRPr>
              </a:p>
              <a:p>
                <a:pPr algn="l">
                  <a:buFont typeface="Arial" panose="020B0604020202020204" pitchFamily="34" charset="0"/>
                  <a:buChar char="•"/>
                </a:pPr>
                <a:r>
                  <a:rPr lang="en-US" b="0" i="0" u="none" strike="noStrike" dirty="0">
                    <a:solidFill>
                      <a:schemeClr val="tx2"/>
                    </a:solidFill>
                    <a:effectLst/>
                  </a:rPr>
                  <a:t>Phase space area: </a:t>
                </a:r>
                <a14:m>
                  <m:oMath xmlns:m="http://schemas.openxmlformats.org/officeDocument/2006/math">
                    <m:r>
                      <a:rPr lang="el-GR" b="0" i="1" u="none" strike="noStrike" smtClean="0">
                        <a:solidFill>
                          <a:schemeClr val="tx2"/>
                        </a:solidFill>
                        <a:effectLst/>
                        <a:latin typeface="Cambria Math" panose="02040503050406030204" pitchFamily="18" charset="0"/>
                        <a:ea typeface="Cambria Math" panose="02040503050406030204" pitchFamily="18" charset="0"/>
                      </a:rPr>
                      <m:t>𝒜</m:t>
                    </m:r>
                    <m:r>
                      <a:rPr lang="en-US" b="0" i="1" u="none" strike="noStrike" smtClean="0">
                        <a:solidFill>
                          <a:schemeClr val="tx2"/>
                        </a:solidFill>
                        <a:effectLst/>
                        <a:latin typeface="Cambria Math" panose="02040503050406030204" pitchFamily="18" charset="0"/>
                        <a:ea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𝜋</m:t>
                    </m:r>
                    <m:sSub>
                      <m:sSubPr>
                        <m:ctrlPr>
                          <a:rPr lang="en-US" b="0" i="1" u="none" strike="noStrike" smtClean="0">
                            <a:solidFill>
                              <a:schemeClr val="tx2"/>
                            </a:solidFill>
                            <a:effectLst/>
                            <a:latin typeface="Cambria Math" panose="02040503050406030204" pitchFamily="18" charset="0"/>
                            <a:ea typeface="Cambria Math" panose="02040503050406030204" pitchFamily="18" charset="0"/>
                          </a:rPr>
                        </m:ctrlPr>
                      </m:sSubPr>
                      <m:e>
                        <m:r>
                          <a:rPr lang="en-US" b="0" i="1" u="none" strike="noStrike" smtClean="0">
                            <a:solidFill>
                              <a:schemeClr val="tx2"/>
                            </a:solidFill>
                            <a:effectLst/>
                            <a:latin typeface="Cambria Math" panose="02040503050406030204" pitchFamily="18" charset="0"/>
                            <a:ea typeface="Cambria Math" panose="02040503050406030204" pitchFamily="18" charset="0"/>
                          </a:rPr>
                          <m:t>𝑥</m:t>
                        </m:r>
                      </m:e>
                      <m:sub>
                        <m:r>
                          <a:rPr lang="en-US" b="0" i="1" u="none" strike="noStrike" smtClean="0">
                            <a:solidFill>
                              <a:schemeClr val="tx2"/>
                            </a:solidFill>
                            <a:effectLst/>
                            <a:latin typeface="Cambria Math" panose="02040503050406030204" pitchFamily="18" charset="0"/>
                            <a:ea typeface="Cambria Math" panose="02040503050406030204" pitchFamily="18" charset="0"/>
                          </a:rPr>
                          <m:t>𝑚𝑎𝑥</m:t>
                        </m:r>
                      </m:sub>
                    </m:sSub>
                    <m:sSub>
                      <m:sSubPr>
                        <m:ctrlPr>
                          <a:rPr lang="en-US" b="0" i="1" u="none" strike="noStrike" smtClean="0">
                            <a:solidFill>
                              <a:schemeClr val="tx2"/>
                            </a:solidFill>
                            <a:effectLst/>
                            <a:latin typeface="Cambria Math" panose="02040503050406030204" pitchFamily="18" charset="0"/>
                            <a:ea typeface="Cambria Math" panose="02040503050406030204" pitchFamily="18" charset="0"/>
                          </a:rPr>
                        </m:ctrlPr>
                      </m:sSubPr>
                      <m:e>
                        <m:r>
                          <a:rPr lang="en-US" b="0" i="1" u="none" strike="noStrike" smtClean="0">
                            <a:solidFill>
                              <a:schemeClr val="tx2"/>
                            </a:solidFill>
                            <a:effectLst/>
                            <a:latin typeface="Cambria Math" panose="02040503050406030204" pitchFamily="18" charset="0"/>
                            <a:ea typeface="Cambria Math" panose="02040503050406030204" pitchFamily="18" charset="0"/>
                          </a:rPr>
                          <m:t>𝑝</m:t>
                        </m:r>
                      </m:e>
                      <m:sub>
                        <m:r>
                          <a:rPr lang="en-US" b="0" i="1" u="none" strike="noStrike" smtClean="0">
                            <a:solidFill>
                              <a:schemeClr val="tx2"/>
                            </a:solidFill>
                            <a:effectLst/>
                            <a:latin typeface="Cambria Math" panose="02040503050406030204" pitchFamily="18" charset="0"/>
                            <a:ea typeface="Cambria Math" panose="02040503050406030204" pitchFamily="18" charset="0"/>
                          </a:rPr>
                          <m:t>𝑚𝑎𝑥</m:t>
                        </m:r>
                      </m:sub>
                    </m:sSub>
                    <m:r>
                      <a:rPr lang="en-US" b="0" i="1" u="none" strike="noStrike" smtClean="0">
                        <a:solidFill>
                          <a:schemeClr val="tx2"/>
                        </a:solidFill>
                        <a:effectLst/>
                        <a:latin typeface="Cambria Math" panose="02040503050406030204" pitchFamily="18" charset="0"/>
                        <a:ea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𝜋</m:t>
                    </m:r>
                    <m:r>
                      <a:rPr lang="en-US" b="0" i="1" u="none" strike="noStrike" smtClean="0">
                        <a:solidFill>
                          <a:schemeClr val="tx2"/>
                        </a:solidFill>
                        <a:effectLst/>
                        <a:latin typeface="Cambria Math" panose="02040503050406030204" pitchFamily="18" charset="0"/>
                        <a:ea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𝑚</m:t>
                    </m:r>
                    <m:r>
                      <a:rPr lang="en-US" b="0" i="1" u="none" strike="noStrike" smtClean="0">
                        <a:solidFill>
                          <a:schemeClr val="tx2"/>
                        </a:solidFill>
                        <a:effectLst/>
                        <a:latin typeface="Cambria Math" panose="02040503050406030204" pitchFamily="18" charset="0"/>
                        <a:ea typeface="Cambria Math" panose="02040503050406030204" pitchFamily="18" charset="0"/>
                      </a:rPr>
                      <m:t>𝜔</m:t>
                    </m:r>
                    <m:sSup>
                      <m:sSupPr>
                        <m:ctrlPr>
                          <a:rPr lang="en-US" b="0" i="1" u="none" strike="noStrike" smtClean="0">
                            <a:solidFill>
                              <a:schemeClr val="tx2"/>
                            </a:solidFill>
                            <a:effectLst/>
                            <a:latin typeface="Cambria Math" panose="02040503050406030204" pitchFamily="18" charset="0"/>
                            <a:ea typeface="Cambria Math" panose="02040503050406030204" pitchFamily="18" charset="0"/>
                          </a:rPr>
                        </m:ctrlPr>
                      </m:sSupPr>
                      <m:e>
                        <m:r>
                          <a:rPr lang="en-US" b="0" i="1" u="none" strike="noStrike" smtClean="0">
                            <a:solidFill>
                              <a:schemeClr val="tx2"/>
                            </a:solidFill>
                            <a:effectLst/>
                            <a:latin typeface="Cambria Math" panose="02040503050406030204" pitchFamily="18" charset="0"/>
                            <a:ea typeface="Cambria Math" panose="02040503050406030204" pitchFamily="18" charset="0"/>
                          </a:rPr>
                          <m:t>𝐴</m:t>
                        </m:r>
                      </m:e>
                      <m:sup>
                        <m:r>
                          <a:rPr lang="en-US" b="0" i="1" u="none" strike="noStrike" smtClean="0">
                            <a:solidFill>
                              <a:schemeClr val="tx2"/>
                            </a:solidFill>
                            <a:effectLst/>
                            <a:latin typeface="Cambria Math" panose="02040503050406030204" pitchFamily="18" charset="0"/>
                            <a:ea typeface="Cambria Math" panose="02040503050406030204" pitchFamily="18" charset="0"/>
                          </a:rPr>
                          <m:t>2</m:t>
                        </m:r>
                      </m:sup>
                    </m:sSup>
                    <m:r>
                      <a:rPr lang="en-US" b="0" i="1" u="none" strike="noStrike" smtClean="0">
                        <a:solidFill>
                          <a:schemeClr val="tx2"/>
                        </a:solidFill>
                        <a:effectLst/>
                        <a:latin typeface="Cambria Math" panose="02040503050406030204" pitchFamily="18" charset="0"/>
                        <a:ea typeface="Cambria Math" panose="02040503050406030204" pitchFamily="18" charset="0"/>
                      </a:rPr>
                      <m:t>=2</m:t>
                    </m:r>
                    <m:r>
                      <a:rPr lang="en-US" b="0" i="1" u="none" strike="noStrike" smtClean="0">
                        <a:solidFill>
                          <a:schemeClr val="tx2"/>
                        </a:solidFill>
                        <a:effectLst/>
                        <a:latin typeface="Cambria Math" panose="02040503050406030204" pitchFamily="18" charset="0"/>
                        <a:ea typeface="Cambria Math" panose="02040503050406030204" pitchFamily="18" charset="0"/>
                      </a:rPr>
                      <m:t>𝜋</m:t>
                    </m:r>
                    <m:r>
                      <a:rPr lang="en-US" b="0" i="1" u="none" strike="noStrike" smtClean="0">
                        <a:solidFill>
                          <a:schemeClr val="tx2"/>
                        </a:solidFill>
                        <a:effectLst/>
                        <a:latin typeface="Cambria Math" panose="02040503050406030204" pitchFamily="18" charset="0"/>
                        <a:ea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𝐽</m:t>
                    </m:r>
                  </m:oMath>
                </a14:m>
                <a:endParaRPr lang="en-US" b="0" i="0" u="none" strike="noStrike" dirty="0">
                  <a:solidFill>
                    <a:schemeClr val="tx2"/>
                  </a:solidFill>
                  <a:effectLst/>
                </a:endParaRPr>
              </a:p>
              <a:p>
                <a:pPr algn="l">
                  <a:buFont typeface="Arial" panose="020B0604020202020204" pitchFamily="34" charset="0"/>
                  <a:buChar char="•"/>
                </a:pPr>
                <a:r>
                  <a:rPr lang="en-US" b="1" i="0" u="none" strike="noStrike" dirty="0">
                    <a:solidFill>
                      <a:schemeClr val="tx2"/>
                    </a:solidFill>
                    <a:effectLst/>
                  </a:rPr>
                  <a:t>Action variable</a:t>
                </a:r>
                <a:r>
                  <a:rPr lang="en-US" b="0" i="0" u="none" strike="noStrike" dirty="0">
                    <a:solidFill>
                      <a:schemeClr val="tx2"/>
                    </a:solidFill>
                    <a:effectLst/>
                  </a:rPr>
                  <a:t>: </a:t>
                </a:r>
                <a14:m>
                  <m:oMath xmlns:m="http://schemas.openxmlformats.org/officeDocument/2006/math">
                    <m:r>
                      <a:rPr lang="en-US" b="0" i="1" u="none" strike="noStrike" smtClean="0">
                        <a:solidFill>
                          <a:schemeClr val="tx2"/>
                        </a:solidFill>
                        <a:effectLst/>
                        <a:latin typeface="Cambria Math" panose="02040503050406030204" pitchFamily="18" charset="0"/>
                      </a:rPr>
                      <m:t>𝐽</m:t>
                    </m:r>
                    <m:r>
                      <a:rPr lang="en-US" b="0" i="1" u="none" strike="noStrike" smtClean="0">
                        <a:solidFill>
                          <a:schemeClr val="tx2"/>
                        </a:solidFill>
                        <a:effectLst/>
                        <a:latin typeface="Cambria Math" panose="02040503050406030204" pitchFamily="18" charset="0"/>
                      </a:rPr>
                      <m:t>=</m:t>
                    </m:r>
                    <m:f>
                      <m:fPr>
                        <m:ctrlPr>
                          <a:rPr lang="en-US" b="0" i="1" u="none" strike="noStrike" smtClean="0">
                            <a:solidFill>
                              <a:schemeClr val="tx2"/>
                            </a:solidFill>
                            <a:effectLst/>
                            <a:latin typeface="Cambria Math" panose="02040503050406030204" pitchFamily="18" charset="0"/>
                          </a:rPr>
                        </m:ctrlPr>
                      </m:fPr>
                      <m:num>
                        <m:r>
                          <a:rPr lang="en-US" b="0" i="1" u="none" strike="noStrike" smtClean="0">
                            <a:solidFill>
                              <a:schemeClr val="tx2"/>
                            </a:solidFill>
                            <a:effectLst/>
                            <a:latin typeface="Cambria Math" panose="02040503050406030204" pitchFamily="18" charset="0"/>
                          </a:rPr>
                          <m:t>1</m:t>
                        </m:r>
                      </m:num>
                      <m:den>
                        <m:r>
                          <a:rPr lang="en-US" b="0" i="1" u="none" strike="noStrike" smtClean="0">
                            <a:solidFill>
                              <a:schemeClr val="tx2"/>
                            </a:solidFill>
                            <a:effectLst/>
                            <a:latin typeface="Cambria Math" panose="02040503050406030204" pitchFamily="18" charset="0"/>
                          </a:rPr>
                          <m:t>2</m:t>
                        </m:r>
                        <m:r>
                          <a:rPr lang="en-US" b="0" i="1" u="none" strike="noStrike" smtClean="0">
                            <a:solidFill>
                              <a:schemeClr val="tx2"/>
                            </a:solidFill>
                            <a:effectLst/>
                            <a:latin typeface="Cambria Math" panose="02040503050406030204" pitchFamily="18" charset="0"/>
                            <a:ea typeface="Cambria Math" panose="02040503050406030204" pitchFamily="18" charset="0"/>
                          </a:rPr>
                          <m:t>𝜋</m:t>
                        </m:r>
                      </m:den>
                    </m:f>
                    <m:nary>
                      <m:naryPr>
                        <m:chr m:val="∮"/>
                        <m:limLoc m:val="undOvr"/>
                        <m:subHide m:val="on"/>
                        <m:supHide m:val="on"/>
                        <m:ctrlPr>
                          <a:rPr lang="en-US" b="0" i="1" u="none" strike="noStrike" smtClean="0">
                            <a:solidFill>
                              <a:schemeClr val="tx2"/>
                            </a:solidFill>
                            <a:effectLst/>
                            <a:latin typeface="Cambria Math" panose="02040503050406030204" pitchFamily="18" charset="0"/>
                          </a:rPr>
                        </m:ctrlPr>
                      </m:naryPr>
                      <m:sub/>
                      <m:sup/>
                      <m:e>
                        <m:r>
                          <a:rPr lang="en-US" b="0" i="1" u="none" strike="noStrike" smtClean="0">
                            <a:solidFill>
                              <a:schemeClr val="tx2"/>
                            </a:solidFill>
                            <a:effectLst/>
                            <a:latin typeface="Cambria Math" panose="02040503050406030204" pitchFamily="18" charset="0"/>
                          </a:rPr>
                          <m:t>𝑝𝑑𝑞</m:t>
                        </m:r>
                      </m:e>
                    </m:nary>
                    <m:r>
                      <a:rPr lang="en-US" b="0" i="1" u="none" strike="noStrike" smtClean="0">
                        <a:solidFill>
                          <a:schemeClr val="tx2"/>
                        </a:solidFill>
                        <a:effectLst/>
                        <a:latin typeface="Cambria Math" panose="02040503050406030204" pitchFamily="18" charset="0"/>
                      </a:rPr>
                      <m:t>=</m:t>
                    </m:r>
                    <m:f>
                      <m:fPr>
                        <m:ctrlPr>
                          <a:rPr lang="en-US" b="0" i="1" u="none" strike="noStrike" smtClean="0">
                            <a:solidFill>
                              <a:schemeClr val="tx2"/>
                            </a:solidFill>
                            <a:effectLst/>
                            <a:latin typeface="Cambria Math" panose="02040503050406030204" pitchFamily="18" charset="0"/>
                          </a:rPr>
                        </m:ctrlPr>
                      </m:fPr>
                      <m:num>
                        <m:r>
                          <a:rPr lang="en-US" b="0" i="1" u="none" strike="noStrike" smtClean="0">
                            <a:solidFill>
                              <a:schemeClr val="tx2"/>
                            </a:solidFill>
                            <a:effectLst/>
                            <a:latin typeface="Cambria Math" panose="02040503050406030204" pitchFamily="18" charset="0"/>
                          </a:rPr>
                          <m:t>𝐸</m:t>
                        </m:r>
                      </m:num>
                      <m:den>
                        <m:r>
                          <a:rPr lang="en-US" b="0" i="1" u="none" strike="noStrike" smtClean="0">
                            <a:solidFill>
                              <a:schemeClr val="tx2"/>
                            </a:solidFill>
                            <a:effectLst/>
                            <a:latin typeface="Cambria Math" panose="02040503050406030204" pitchFamily="18" charset="0"/>
                            <a:ea typeface="Cambria Math" panose="02040503050406030204" pitchFamily="18" charset="0"/>
                          </a:rPr>
                          <m:t>𝜔</m:t>
                        </m:r>
                      </m:den>
                    </m:f>
                  </m:oMath>
                </a14:m>
                <a:r>
                  <a:rPr lang="en-US" b="0" i="0" u="none" strike="noStrike" dirty="0">
                    <a:solidFill>
                      <a:schemeClr val="tx2"/>
                    </a:solidFill>
                    <a:effectLst/>
                  </a:rPr>
                  <a:t>  (conserved)</a:t>
                </a:r>
              </a:p>
              <a:p>
                <a:pPr algn="l">
                  <a:buFont typeface="Arial" panose="020B0604020202020204" pitchFamily="34" charset="0"/>
                  <a:buChar char="•"/>
                </a:pPr>
                <a:r>
                  <a:rPr lang="en-US" b="0" i="0" u="none" strike="noStrike" dirty="0">
                    <a:solidFill>
                      <a:schemeClr val="tx2"/>
                    </a:solidFill>
                    <a:effectLst/>
                  </a:rPr>
                  <a:t>In beam physics: </a:t>
                </a:r>
                <a14:m>
                  <m:oMath xmlns:m="http://schemas.openxmlformats.org/officeDocument/2006/math">
                    <m:r>
                      <a:rPr lang="en-US" b="0" i="1" u="none" strike="noStrike" smtClean="0">
                        <a:solidFill>
                          <a:schemeClr val="tx2"/>
                        </a:solidFill>
                        <a:effectLst/>
                        <a:latin typeface="Cambria Math" panose="02040503050406030204" pitchFamily="18" charset="0"/>
                      </a:rPr>
                      <m:t>𝐽</m:t>
                    </m:r>
                    <m:r>
                      <a:rPr lang="en-US" b="0" i="1" u="none" strike="noStrike" smtClean="0">
                        <a:solidFill>
                          <a:schemeClr val="tx2"/>
                        </a:solidFill>
                        <a:effectLst/>
                        <a:latin typeface="Cambria Math" panose="02040503050406030204" pitchFamily="18" charset="0"/>
                        <a:ea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𝜀</m:t>
                    </m:r>
                  </m:oMath>
                </a14:m>
                <a:r>
                  <a:rPr lang="en-US" b="0" i="0" u="none" strike="noStrike" dirty="0">
                    <a:solidFill>
                      <a:schemeClr val="tx2"/>
                    </a:solidFill>
                    <a:effectLst/>
                  </a:rPr>
                  <a:t>, the emittance</a:t>
                </a:r>
              </a:p>
              <a:p>
                <a:pPr marL="0" indent="0">
                  <a:buNone/>
                </a:pPr>
                <a:endParaRPr lang="en-US" dirty="0">
                  <a:solidFill>
                    <a:schemeClr val="tx2"/>
                  </a:solidFill>
                </a:endParaRPr>
              </a:p>
            </p:txBody>
          </p:sp>
        </mc:Choice>
        <mc:Fallback>
          <p:sp>
            <p:nvSpPr>
              <p:cNvPr id="2" name="Content Placeholder 1">
                <a:extLst>
                  <a:ext uri="{FF2B5EF4-FFF2-40B4-BE49-F238E27FC236}">
                    <a16:creationId xmlns:a16="http://schemas.microsoft.com/office/drawing/2014/main" id="{C61054C6-30CC-CD57-4FB9-6CE5846121CC}"/>
                  </a:ext>
                </a:extLst>
              </p:cNvPr>
              <p:cNvSpPr>
                <a:spLocks noGrp="1" noRot="1" noChangeAspect="1" noMove="1" noResize="1" noEditPoints="1" noAdjustHandles="1" noChangeArrowheads="1" noChangeShapeType="1" noTextEdit="1"/>
              </p:cNvSpPr>
              <p:nvPr>
                <p:ph idx="1"/>
              </p:nvPr>
            </p:nvSpPr>
            <p:spPr>
              <a:blipFill>
                <a:blip r:embed="rId2"/>
                <a:stretch>
                  <a:fillRect l="-2196" t="-1754"/>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4755EEE3-1F9F-D352-F271-86FF60D19B9D}"/>
              </a:ext>
            </a:extLst>
          </p:cNvPr>
          <p:cNvSpPr>
            <a:spLocks noGrp="1"/>
          </p:cNvSpPr>
          <p:nvPr>
            <p:ph type="title"/>
          </p:nvPr>
        </p:nvSpPr>
        <p:spPr/>
        <p:txBody>
          <a:bodyPr/>
          <a:lstStyle/>
          <a:p>
            <a:r>
              <a:rPr lang="en-US" b="1" i="0" u="none" strike="noStrike" dirty="0">
                <a:solidFill>
                  <a:schemeClr val="tx2"/>
                </a:solidFill>
                <a:effectLst/>
              </a:rPr>
              <a:t>Phase Space Area and Action Variable</a:t>
            </a:r>
            <a:endParaRPr lang="en-US" dirty="0">
              <a:solidFill>
                <a:schemeClr val="tx2"/>
              </a:solidFill>
            </a:endParaRPr>
          </a:p>
        </p:txBody>
      </p:sp>
      <p:sp>
        <p:nvSpPr>
          <p:cNvPr id="4" name="Date Placeholder 3">
            <a:extLst>
              <a:ext uri="{FF2B5EF4-FFF2-40B4-BE49-F238E27FC236}">
                <a16:creationId xmlns:a16="http://schemas.microsoft.com/office/drawing/2014/main" id="{ACF4037A-3302-F508-B7FD-35C21BC3F030}"/>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2BAA6FFF-56BE-95E2-A64D-3A2951BB69CF}"/>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61BDB207-16A1-C1EE-626B-018286A3E7C5}"/>
              </a:ext>
            </a:extLst>
          </p:cNvPr>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cxnSp>
        <p:nvCxnSpPr>
          <p:cNvPr id="13" name="Straight Arrow Connector 12">
            <a:extLst>
              <a:ext uri="{FF2B5EF4-FFF2-40B4-BE49-F238E27FC236}">
                <a16:creationId xmlns:a16="http://schemas.microsoft.com/office/drawing/2014/main" id="{09B428B1-41D0-2FFA-E0E7-006A17F1A51B}"/>
              </a:ext>
            </a:extLst>
          </p:cNvPr>
          <p:cNvCxnSpPr/>
          <p:nvPr/>
        </p:nvCxnSpPr>
        <p:spPr>
          <a:xfrm>
            <a:off x="2835564" y="4359564"/>
            <a:ext cx="2124363" cy="0"/>
          </a:xfrm>
          <a:prstGeom prst="straightConnector1">
            <a:avLst/>
          </a:prstGeom>
          <a:ln w="635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F87076D7-E419-7EE9-EA9B-14E39C17A48B}"/>
              </a:ext>
            </a:extLst>
          </p:cNvPr>
          <p:cNvCxnSpPr>
            <a:cxnSpLocks/>
          </p:cNvCxnSpPr>
          <p:nvPr/>
        </p:nvCxnSpPr>
        <p:spPr>
          <a:xfrm flipV="1">
            <a:off x="3828473" y="3666836"/>
            <a:ext cx="0" cy="1339273"/>
          </a:xfrm>
          <a:prstGeom prst="straightConnector1">
            <a:avLst/>
          </a:prstGeom>
          <a:ln w="635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Oval 14">
            <a:extLst>
              <a:ext uri="{FF2B5EF4-FFF2-40B4-BE49-F238E27FC236}">
                <a16:creationId xmlns:a16="http://schemas.microsoft.com/office/drawing/2014/main" id="{D59E3201-D469-18A0-5BFD-31485CD87D73}"/>
              </a:ext>
            </a:extLst>
          </p:cNvPr>
          <p:cNvSpPr/>
          <p:nvPr/>
        </p:nvSpPr>
        <p:spPr>
          <a:xfrm>
            <a:off x="3205018" y="3999345"/>
            <a:ext cx="1228437" cy="738477"/>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1460F74E-2B90-F07E-BA91-917A5AE33289}"/>
                  </a:ext>
                </a:extLst>
              </p:cNvPr>
              <p:cNvSpPr txBox="1"/>
              <p:nvPr/>
            </p:nvSpPr>
            <p:spPr>
              <a:xfrm>
                <a:off x="3448176" y="3449904"/>
                <a:ext cx="380297"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𝑥</m:t>
                          </m:r>
                        </m:sub>
                      </m:sSub>
                    </m:oMath>
                  </m:oMathPara>
                </a14:m>
                <a:endParaRPr lang="en-US" dirty="0"/>
              </a:p>
            </p:txBody>
          </p:sp>
        </mc:Choice>
        <mc:Fallback>
          <p:sp>
            <p:nvSpPr>
              <p:cNvPr id="16" name="TextBox 15">
                <a:extLst>
                  <a:ext uri="{FF2B5EF4-FFF2-40B4-BE49-F238E27FC236}">
                    <a16:creationId xmlns:a16="http://schemas.microsoft.com/office/drawing/2014/main" id="{1460F74E-2B90-F07E-BA91-917A5AE33289}"/>
                  </a:ext>
                </a:extLst>
              </p:cNvPr>
              <p:cNvSpPr txBox="1">
                <a:spLocks noRot="1" noChangeAspect="1" noMove="1" noResize="1" noEditPoints="1" noAdjustHandles="1" noChangeArrowheads="1" noChangeShapeType="1" noTextEdit="1"/>
              </p:cNvSpPr>
              <p:nvPr/>
            </p:nvSpPr>
            <p:spPr>
              <a:xfrm>
                <a:off x="3448176" y="3449904"/>
                <a:ext cx="380297" cy="369332"/>
              </a:xfrm>
              <a:prstGeom prst="rect">
                <a:avLst/>
              </a:prstGeom>
              <a:blipFill>
                <a:blip r:embed="rId3"/>
                <a:stretch>
                  <a:fillRect l="-19355" b="-23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1ED69DBF-BA74-A553-D555-26285BDD623A}"/>
                  </a:ext>
                </a:extLst>
              </p:cNvPr>
              <p:cNvSpPr txBox="1"/>
              <p:nvPr/>
            </p:nvSpPr>
            <p:spPr>
              <a:xfrm>
                <a:off x="4793672" y="4317968"/>
                <a:ext cx="241733"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oMath>
                  </m:oMathPara>
                </a14:m>
                <a:endParaRPr lang="en-US" dirty="0"/>
              </a:p>
            </p:txBody>
          </p:sp>
        </mc:Choice>
        <mc:Fallback>
          <p:sp>
            <p:nvSpPr>
              <p:cNvPr id="17" name="TextBox 16">
                <a:extLst>
                  <a:ext uri="{FF2B5EF4-FFF2-40B4-BE49-F238E27FC236}">
                    <a16:creationId xmlns:a16="http://schemas.microsoft.com/office/drawing/2014/main" id="{1ED69DBF-BA74-A553-D555-26285BDD623A}"/>
                  </a:ext>
                </a:extLst>
              </p:cNvPr>
              <p:cNvSpPr txBox="1">
                <a:spLocks noRot="1" noChangeAspect="1" noMove="1" noResize="1" noEditPoints="1" noAdjustHandles="1" noChangeArrowheads="1" noChangeShapeType="1" noTextEdit="1"/>
              </p:cNvSpPr>
              <p:nvPr/>
            </p:nvSpPr>
            <p:spPr>
              <a:xfrm>
                <a:off x="4793672" y="4317968"/>
                <a:ext cx="241733" cy="369332"/>
              </a:xfrm>
              <a:prstGeom prst="rect">
                <a:avLst/>
              </a:prstGeom>
              <a:blipFill>
                <a:blip r:embed="rId4"/>
                <a:stretch>
                  <a:fillRect l="-15000" r="-10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D42C80ED-C3C8-2638-FDB5-76E316093913}"/>
                  </a:ext>
                </a:extLst>
              </p:cNvPr>
              <p:cNvSpPr txBox="1"/>
              <p:nvPr/>
            </p:nvSpPr>
            <p:spPr>
              <a:xfrm>
                <a:off x="4350329" y="4368583"/>
                <a:ext cx="267509"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m:t>
                      </m:r>
                    </m:oMath>
                  </m:oMathPara>
                </a14:m>
                <a:endParaRPr lang="en-US" dirty="0"/>
              </a:p>
            </p:txBody>
          </p:sp>
        </mc:Choice>
        <mc:Fallback>
          <p:sp>
            <p:nvSpPr>
              <p:cNvPr id="18" name="TextBox 17">
                <a:extLst>
                  <a:ext uri="{FF2B5EF4-FFF2-40B4-BE49-F238E27FC236}">
                    <a16:creationId xmlns:a16="http://schemas.microsoft.com/office/drawing/2014/main" id="{D42C80ED-C3C8-2638-FDB5-76E316093913}"/>
                  </a:ext>
                </a:extLst>
              </p:cNvPr>
              <p:cNvSpPr txBox="1">
                <a:spLocks noRot="1" noChangeAspect="1" noMove="1" noResize="1" noEditPoints="1" noAdjustHandles="1" noChangeArrowheads="1" noChangeShapeType="1" noTextEdit="1"/>
              </p:cNvSpPr>
              <p:nvPr/>
            </p:nvSpPr>
            <p:spPr>
              <a:xfrm>
                <a:off x="4350329" y="4368583"/>
                <a:ext cx="267509" cy="369332"/>
              </a:xfrm>
              <a:prstGeom prst="rect">
                <a:avLst/>
              </a:prstGeom>
              <a:blipFill>
                <a:blip r:embed="rId5"/>
                <a:stretch>
                  <a:fillRect l="-27273" r="-22727" b="-1034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EE3B9879-D314-9764-C95C-631B5A1D0968}"/>
                  </a:ext>
                </a:extLst>
              </p:cNvPr>
              <p:cNvSpPr txBox="1"/>
              <p:nvPr/>
            </p:nvSpPr>
            <p:spPr>
              <a:xfrm>
                <a:off x="3874827" y="3674305"/>
                <a:ext cx="748410"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𝑚</m:t>
                      </m:r>
                      <m:r>
                        <a:rPr lang="en-US" b="0" i="1" smtClean="0">
                          <a:latin typeface="Cambria Math" panose="02040503050406030204" pitchFamily="18" charset="0"/>
                          <a:ea typeface="Cambria Math" panose="02040503050406030204" pitchFamily="18" charset="0"/>
                        </a:rPr>
                        <m:t>𝜔</m:t>
                      </m:r>
                      <m:r>
                        <a:rPr lang="en-US" b="0" i="1" smtClean="0">
                          <a:latin typeface="Cambria Math" panose="02040503050406030204" pitchFamily="18" charset="0"/>
                        </a:rPr>
                        <m:t>𝐴</m:t>
                      </m:r>
                    </m:oMath>
                  </m:oMathPara>
                </a14:m>
                <a:endParaRPr lang="en-US" dirty="0"/>
              </a:p>
            </p:txBody>
          </p:sp>
        </mc:Choice>
        <mc:Fallback>
          <p:sp>
            <p:nvSpPr>
              <p:cNvPr id="19" name="TextBox 18">
                <a:extLst>
                  <a:ext uri="{FF2B5EF4-FFF2-40B4-BE49-F238E27FC236}">
                    <a16:creationId xmlns:a16="http://schemas.microsoft.com/office/drawing/2014/main" id="{EE3B9879-D314-9764-C95C-631B5A1D0968}"/>
                  </a:ext>
                </a:extLst>
              </p:cNvPr>
              <p:cNvSpPr txBox="1">
                <a:spLocks noRot="1" noChangeAspect="1" noMove="1" noResize="1" noEditPoints="1" noAdjustHandles="1" noChangeArrowheads="1" noChangeShapeType="1" noTextEdit="1"/>
              </p:cNvSpPr>
              <p:nvPr/>
            </p:nvSpPr>
            <p:spPr>
              <a:xfrm>
                <a:off x="3874827" y="3674305"/>
                <a:ext cx="748410" cy="369332"/>
              </a:xfrm>
              <a:prstGeom prst="rect">
                <a:avLst/>
              </a:prstGeom>
              <a:blipFill>
                <a:blip r:embed="rId6"/>
                <a:stretch>
                  <a:fillRect l="-5085" r="-10169" b="-6667"/>
                </a:stretch>
              </a:blipFill>
            </p:spPr>
            <p:txBody>
              <a:bodyPr/>
              <a:lstStyle/>
              <a:p>
                <a:r>
                  <a:rPr lang="en-US">
                    <a:noFill/>
                  </a:rPr>
                  <a:t> </a:t>
                </a:r>
              </a:p>
            </p:txBody>
          </p:sp>
        </mc:Fallback>
      </mc:AlternateContent>
    </p:spTree>
    <p:extLst>
      <p:ext uri="{BB962C8B-B14F-4D97-AF65-F5344CB8AC3E}">
        <p14:creationId xmlns:p14="http://schemas.microsoft.com/office/powerpoint/2010/main" val="9298384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521228-FD49-AB25-125F-5E07B58EF20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539E06A-DBA7-A6FF-D56F-5200F36AAC3D}"/>
              </a:ext>
            </a:extLst>
          </p:cNvPr>
          <p:cNvSpPr>
            <a:spLocks noGrp="1"/>
          </p:cNvSpPr>
          <p:nvPr>
            <p:ph type="title"/>
          </p:nvPr>
        </p:nvSpPr>
        <p:spPr/>
        <p:txBody>
          <a:bodyPr/>
          <a:lstStyle/>
          <a:p>
            <a:r>
              <a:rPr lang="en-US" dirty="0"/>
              <a:t>Envelope equation</a:t>
            </a:r>
          </a:p>
        </p:txBody>
      </p:sp>
      <p:sp>
        <p:nvSpPr>
          <p:cNvPr id="4" name="Date Placeholder 3">
            <a:extLst>
              <a:ext uri="{FF2B5EF4-FFF2-40B4-BE49-F238E27FC236}">
                <a16:creationId xmlns:a16="http://schemas.microsoft.com/office/drawing/2014/main" id="{75745FD4-64B8-C8AF-BC99-8FBC9328BF98}"/>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C1D521A2-9F39-5D6C-BD2E-EFD5A6D60EBD}"/>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B4CC5D86-E4A3-CB83-8C8E-B29FF1A121E0}"/>
              </a:ext>
            </a:extLst>
          </p:cNvPr>
          <p:cNvSpPr>
            <a:spLocks noGrp="1"/>
          </p:cNvSpPr>
          <p:nvPr>
            <p:ph type="sldNum" sz="quarter" idx="4"/>
          </p:nvPr>
        </p:nvSpPr>
        <p:spPr/>
        <p:txBody>
          <a:bodyPr/>
          <a:lstStyle/>
          <a:p>
            <a:pPr>
              <a:defRPr/>
            </a:pPr>
            <a:fld id="{148C009B-CB69-E04A-B9B3-34B26D69E9CF}" type="slidenum">
              <a:rPr lang="en-US" smtClean="0"/>
              <a:pPr>
                <a:defRPr/>
              </a:pPr>
              <a:t>30</a:t>
            </a:fld>
            <a:endParaRPr lang="en-US" dirty="0"/>
          </a:p>
        </p:txBody>
      </p:sp>
      <p:sp>
        <p:nvSpPr>
          <p:cNvPr id="8" name="TextBox 7">
            <a:extLst>
              <a:ext uri="{FF2B5EF4-FFF2-40B4-BE49-F238E27FC236}">
                <a16:creationId xmlns:a16="http://schemas.microsoft.com/office/drawing/2014/main" id="{F9F6F0FC-B923-B4CD-49CA-9077C33C8A11}"/>
              </a:ext>
            </a:extLst>
          </p:cNvPr>
          <p:cNvSpPr txBox="1"/>
          <p:nvPr/>
        </p:nvSpPr>
        <p:spPr>
          <a:xfrm>
            <a:off x="636588" y="876816"/>
            <a:ext cx="2828659" cy="461665"/>
          </a:xfrm>
          <a:prstGeom prst="rect">
            <a:avLst/>
          </a:prstGeom>
          <a:noFill/>
        </p:spPr>
        <p:txBody>
          <a:bodyPr wrap="none" rtlCol="0">
            <a:spAutoFit/>
          </a:bodyPr>
          <a:lstStyle/>
          <a:p>
            <a:r>
              <a:rPr lang="en-US" dirty="0"/>
              <a:t>The maximum point  </a:t>
            </a:r>
          </a:p>
        </p:txBody>
      </p:sp>
      <p:pic>
        <p:nvPicPr>
          <p:cNvPr id="2" name="Picture 1" descr="Diagram&#10;&#10;Description automatically generated">
            <a:extLst>
              <a:ext uri="{FF2B5EF4-FFF2-40B4-BE49-F238E27FC236}">
                <a16:creationId xmlns:a16="http://schemas.microsoft.com/office/drawing/2014/main" id="{EE9416BA-0B2A-A0D3-A76D-1101EE37C652}"/>
              </a:ext>
            </a:extLst>
          </p:cNvPr>
          <p:cNvPicPr>
            <a:picLocks noChangeAspect="1"/>
          </p:cNvPicPr>
          <p:nvPr/>
        </p:nvPicPr>
        <p:blipFill>
          <a:blip r:embed="rId2"/>
          <a:stretch>
            <a:fillRect/>
          </a:stretch>
        </p:blipFill>
        <p:spPr>
          <a:xfrm>
            <a:off x="4884924" y="97957"/>
            <a:ext cx="4259076" cy="359570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4CDF023-D2EF-5127-9389-BC51CBB4B73B}"/>
                  </a:ext>
                </a:extLst>
              </p:cNvPr>
              <p:cNvSpPr txBox="1"/>
              <p:nvPr/>
            </p:nvSpPr>
            <p:spPr>
              <a:xfrm>
                <a:off x="736827" y="1385840"/>
                <a:ext cx="4212948" cy="7515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𝑚</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𝑠</m:t>
                          </m:r>
                        </m:e>
                      </m:d>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𝛽</m:t>
                              </m:r>
                            </m:e>
                          </m:acc>
                          <m:d>
                            <m:dPr>
                              <m:ctrlPr>
                                <a:rPr lang="en-US" i="1" smtClean="0">
                                  <a:latin typeface="Cambria Math" panose="02040503050406030204" pitchFamily="18" charset="0"/>
                                </a:rPr>
                              </m:ctrlPr>
                            </m:dPr>
                            <m:e>
                              <m:r>
                                <a:rPr lang="en-US" b="0" i="1" smtClean="0">
                                  <a:latin typeface="Cambria Math" panose="02040503050406030204" pitchFamily="18" charset="0"/>
                                </a:rPr>
                                <m:t>𝑠</m:t>
                              </m:r>
                            </m:e>
                          </m:d>
                        </m:e>
                      </m:rad>
                      <m:r>
                        <a:rPr lang="en-US" b="0" i="1" smtClean="0">
                          <a:latin typeface="Cambria Math" panose="02040503050406030204" pitchFamily="18" charset="0"/>
                        </a:rPr>
                        <m:t>=</m:t>
                      </m:r>
                      <m:rad>
                        <m:radPr>
                          <m:degHide m:val="on"/>
                          <m:ctrlPr>
                            <a:rPr lang="en-US" i="1">
                              <a:latin typeface="Cambria Math" panose="02040503050406030204" pitchFamily="18" charset="0"/>
                            </a:rPr>
                          </m:ctrlPr>
                        </m:radPr>
                        <m:deg/>
                        <m:e>
                          <m:r>
                            <a:rPr lang="en-US" i="1">
                              <a:latin typeface="Cambria Math" panose="02040503050406030204" pitchFamily="18" charset="0"/>
                              <a:ea typeface="Cambria Math" panose="02040503050406030204" pitchFamily="18" charset="0"/>
                            </a:rPr>
                            <m:t>𝜀</m:t>
                          </m:r>
                        </m:e>
                      </m:ra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𝑤</m:t>
                      </m:r>
                      <m:d>
                        <m:dPr>
                          <m:ctrlPr>
                            <a:rPr lang="en-US"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𝑠</m:t>
                          </m:r>
                        </m:e>
                      </m:d>
                    </m:oMath>
                  </m:oMathPara>
                </a14:m>
                <a:endParaRPr lang="en-US" dirty="0"/>
              </a:p>
            </p:txBody>
          </p:sp>
        </mc:Choice>
        <mc:Fallback xmlns="">
          <p:sp>
            <p:nvSpPr>
              <p:cNvPr id="7" name="TextBox 6">
                <a:extLst>
                  <a:ext uri="{FF2B5EF4-FFF2-40B4-BE49-F238E27FC236}">
                    <a16:creationId xmlns:a16="http://schemas.microsoft.com/office/drawing/2014/main" id="{C4CDF023-D2EF-5127-9389-BC51CBB4B73B}"/>
                  </a:ext>
                </a:extLst>
              </p:cNvPr>
              <p:cNvSpPr txBox="1">
                <a:spLocks noRot="1" noChangeAspect="1" noMove="1" noResize="1" noEditPoints="1" noAdjustHandles="1" noChangeArrowheads="1" noChangeShapeType="1" noTextEdit="1"/>
              </p:cNvSpPr>
              <p:nvPr/>
            </p:nvSpPr>
            <p:spPr>
              <a:xfrm>
                <a:off x="736827" y="1385840"/>
                <a:ext cx="4212948" cy="75155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FC7DAF6-FAD0-940B-4BFB-084B3B3E65BC}"/>
                  </a:ext>
                </a:extLst>
              </p:cNvPr>
              <p:cNvSpPr txBox="1"/>
              <p:nvPr/>
            </p:nvSpPr>
            <p:spPr>
              <a:xfrm>
                <a:off x="828829" y="2140115"/>
                <a:ext cx="2999604" cy="8195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𝑥</m:t>
                          </m:r>
                        </m:e>
                        <m:sub>
                          <m:r>
                            <a:rPr lang="en-US" b="0" i="1" smtClean="0">
                              <a:latin typeface="Cambria Math" panose="02040503050406030204" pitchFamily="18" charset="0"/>
                            </a:rPr>
                            <m:t>𝑚</m:t>
                          </m:r>
                        </m:sub>
                        <m:sup>
                          <m:r>
                            <a:rPr lang="en-US" b="0" i="1" smtClean="0">
                              <a:latin typeface="Cambria Math" panose="02040503050406030204" pitchFamily="18" charset="0"/>
                            </a:rPr>
                            <m:t>′′</m:t>
                          </m:r>
                        </m:sup>
                      </m:sSub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𝜅</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𝑚</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𝜀</m:t>
                              </m:r>
                            </m:e>
                            <m:sup>
                              <m:r>
                                <a:rPr lang="en-US" b="0" i="1" smtClean="0">
                                  <a:latin typeface="Cambria Math" panose="02040503050406030204" pitchFamily="18" charset="0"/>
                                  <a:ea typeface="Cambria Math" panose="02040503050406030204" pitchFamily="18" charset="0"/>
                                </a:rPr>
                                <m:t>2</m:t>
                              </m:r>
                            </m:sup>
                          </m:sSup>
                        </m:num>
                        <m:den>
                          <m:sSubSup>
                            <m:sSubSupPr>
                              <m:ctrlPr>
                                <a:rPr lang="en-US" b="0"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𝑚</m:t>
                              </m:r>
                            </m:sub>
                            <m:sup>
                              <m:r>
                                <a:rPr lang="en-US" b="0" i="1" smtClean="0">
                                  <a:latin typeface="Cambria Math" panose="02040503050406030204" pitchFamily="18" charset="0"/>
                                  <a:ea typeface="Cambria Math" panose="02040503050406030204" pitchFamily="18" charset="0"/>
                                </a:rPr>
                                <m:t>3</m:t>
                              </m:r>
                            </m:sup>
                          </m:sSubSup>
                        </m:den>
                      </m:f>
                      <m:r>
                        <a:rPr lang="en-US" b="0" i="1" smtClean="0">
                          <a:latin typeface="Cambria Math" panose="02040503050406030204" pitchFamily="18" charset="0"/>
                          <a:ea typeface="Cambria Math" panose="02040503050406030204" pitchFamily="18" charset="0"/>
                        </a:rPr>
                        <m:t>=0</m:t>
                      </m:r>
                    </m:oMath>
                  </m:oMathPara>
                </a14:m>
                <a:endParaRPr lang="en-US" dirty="0"/>
              </a:p>
            </p:txBody>
          </p:sp>
        </mc:Choice>
        <mc:Fallback xmlns="">
          <p:sp>
            <p:nvSpPr>
              <p:cNvPr id="11" name="TextBox 10">
                <a:extLst>
                  <a:ext uri="{FF2B5EF4-FFF2-40B4-BE49-F238E27FC236}">
                    <a16:creationId xmlns:a16="http://schemas.microsoft.com/office/drawing/2014/main" id="{1FC7DAF6-FAD0-940B-4BFB-084B3B3E65BC}"/>
                  </a:ext>
                </a:extLst>
              </p:cNvPr>
              <p:cNvSpPr txBox="1">
                <a:spLocks noRot="1" noChangeAspect="1" noMove="1" noResize="1" noEditPoints="1" noAdjustHandles="1" noChangeArrowheads="1" noChangeShapeType="1" noTextEdit="1"/>
              </p:cNvSpPr>
              <p:nvPr/>
            </p:nvSpPr>
            <p:spPr>
              <a:xfrm>
                <a:off x="828829" y="2140115"/>
                <a:ext cx="2999604" cy="819583"/>
              </a:xfrm>
              <a:prstGeom prst="rect">
                <a:avLst/>
              </a:prstGeom>
              <a:blipFill>
                <a:blip r:embed="rId4"/>
                <a:stretch>
                  <a:fillRect l="-1266" r="-1688" b="-60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FD22E231-99D6-F112-7201-605423718224}"/>
                  </a:ext>
                </a:extLst>
              </p:cNvPr>
              <p:cNvSpPr txBox="1"/>
              <p:nvPr/>
            </p:nvSpPr>
            <p:spPr>
              <a:xfrm>
                <a:off x="662146" y="3529228"/>
                <a:ext cx="6833163" cy="830997"/>
              </a:xfrm>
              <a:prstGeom prst="rect">
                <a:avLst/>
              </a:prstGeom>
              <a:noFill/>
            </p:spPr>
            <p:txBody>
              <a:bodyPr wrap="square" rtlCol="0">
                <a:spAutoFit/>
              </a:bodyPr>
              <a:lstStyle/>
              <a:p>
                <a:r>
                  <a:rPr lang="en-US" dirty="0"/>
                  <a:t>Sometimes the matrix transformation is written by </a:t>
                </a:r>
                <a14:m>
                  <m:oMath xmlns:m="http://schemas.openxmlformats.org/officeDocument/2006/math">
                    <m:r>
                      <a:rPr lang="en-US" b="0" i="1" smtClean="0">
                        <a:latin typeface="Cambria Math" panose="02040503050406030204" pitchFamily="18" charset="0"/>
                      </a:rPr>
                      <m:t>𝑤</m:t>
                    </m:r>
                  </m:oMath>
                </a14:m>
                <a:r>
                  <a:rPr lang="en-US" dirty="0"/>
                  <a:t> for envelop calculation </a:t>
                </a:r>
              </a:p>
            </p:txBody>
          </p:sp>
        </mc:Choice>
        <mc:Fallback xmlns="">
          <p:sp>
            <p:nvSpPr>
              <p:cNvPr id="17" name="TextBox 16">
                <a:extLst>
                  <a:ext uri="{FF2B5EF4-FFF2-40B4-BE49-F238E27FC236}">
                    <a16:creationId xmlns:a16="http://schemas.microsoft.com/office/drawing/2014/main" id="{FD22E231-99D6-F112-7201-605423718224}"/>
                  </a:ext>
                </a:extLst>
              </p:cNvPr>
              <p:cNvSpPr txBox="1">
                <a:spLocks noRot="1" noChangeAspect="1" noMove="1" noResize="1" noEditPoints="1" noAdjustHandles="1" noChangeArrowheads="1" noChangeShapeType="1" noTextEdit="1"/>
              </p:cNvSpPr>
              <p:nvPr/>
            </p:nvSpPr>
            <p:spPr>
              <a:xfrm>
                <a:off x="662146" y="3529228"/>
                <a:ext cx="6833163" cy="830997"/>
              </a:xfrm>
              <a:prstGeom prst="rect">
                <a:avLst/>
              </a:prstGeom>
              <a:blipFill>
                <a:blip r:embed="rId5"/>
                <a:stretch>
                  <a:fillRect l="-1484" t="-2985" r="-742" b="-149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7F44FB7-3274-EFE4-7A48-4C37F4B588DF}"/>
                  </a:ext>
                </a:extLst>
              </p:cNvPr>
              <p:cNvSpPr txBox="1"/>
              <p:nvPr/>
            </p:nvSpPr>
            <p:spPr>
              <a:xfrm>
                <a:off x="736827" y="4403728"/>
                <a:ext cx="5847755" cy="9908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𝑀</m:t>
                          </m:r>
                        </m:e>
                      </m:acc>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𝑐</m:t>
                                </m:r>
                                <m:r>
                                  <a:rPr lang="en-US" sz="2000" b="0" i="1" smtClean="0">
                                    <a:latin typeface="Cambria Math" panose="02040503050406030204" pitchFamily="18" charset="0"/>
                                  </a:rPr>
                                  <m:t>𝑜𝑠</m:t>
                                </m:r>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𝜓</m:t>
                                    </m:r>
                                  </m:e>
                                </m:d>
                                <m:r>
                                  <m:rPr>
                                    <m:brk m:alnAt="7"/>
                                  </m:rPr>
                                  <a:rPr lang="en-US" sz="2000" b="0" i="1" smtClean="0">
                                    <a:latin typeface="Cambria Math" panose="02040503050406030204" pitchFamily="18" charset="0"/>
                                  </a:rPr>
                                  <m:t>−</m:t>
                                </m:r>
                                <m:r>
                                  <a:rPr lang="en-US" sz="2000" b="0" i="1" smtClean="0">
                                    <a:latin typeface="Cambria Math" panose="02040503050406030204" pitchFamily="18" charset="0"/>
                                  </a:rPr>
                                  <m:t>𝑤</m:t>
                                </m:r>
                                <m:sSup>
                                  <m:sSupPr>
                                    <m:ctrlPr>
                                      <a:rPr lang="en-US" sz="2000" b="0" i="1" smtClean="0">
                                        <a:latin typeface="Cambria Math" panose="02040503050406030204" pitchFamily="18" charset="0"/>
                                      </a:rPr>
                                    </m:ctrlPr>
                                  </m:sSupPr>
                                  <m:e>
                                    <m:r>
                                      <m:rPr>
                                        <m:brk m:alnAt="7"/>
                                      </m:rPr>
                                      <a:rPr lang="en-US" sz="2000" b="0" i="1" smtClean="0">
                                        <a:latin typeface="Cambria Math" panose="02040503050406030204" pitchFamily="18" charset="0"/>
                                      </a:rPr>
                                      <m:t>𝑤</m:t>
                                    </m:r>
                                  </m:e>
                                  <m:sup>
                                    <m:r>
                                      <a:rPr lang="en-US" sz="2000" b="0" i="1" smtClean="0">
                                        <a:latin typeface="Cambria Math" panose="02040503050406030204" pitchFamily="18" charset="0"/>
                                      </a:rPr>
                                      <m:t>′</m:t>
                                    </m:r>
                                  </m:sup>
                                </m:sSup>
                                <m:r>
                                  <m:rPr>
                                    <m:brk m:alnAt="7"/>
                                  </m:rPr>
                                  <a:rPr lang="en-US" sz="2000" b="0" i="1" smtClean="0">
                                    <a:latin typeface="Cambria Math" panose="02040503050406030204" pitchFamily="18" charset="0"/>
                                  </a:rPr>
                                  <m:t>𝑠</m:t>
                                </m:r>
                                <m:r>
                                  <a:rPr lang="en-US" sz="2000" b="0" i="1" smtClean="0">
                                    <a:latin typeface="Cambria Math" panose="02040503050406030204" pitchFamily="18" charset="0"/>
                                  </a:rPr>
                                  <m:t>𝑖𝑛</m:t>
                                </m:r>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𝜓</m:t>
                                    </m:r>
                                  </m:e>
                                </m:d>
                              </m:e>
                              <m:e>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𝑤</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𝑠𝑖𝑛</m:t>
                                </m:r>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𝜓</m:t>
                                    </m:r>
                                  </m:e>
                                </m:d>
                              </m:e>
                            </m:mr>
                            <m:mr>
                              <m:e>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𝑤</m:t>
                                        </m:r>
                                      </m:e>
                                      <m:sup>
                                        <m:r>
                                          <a:rPr lang="en-US" sz="2000" b="0" i="1" smtClean="0">
                                            <a:latin typeface="Cambria Math" panose="02040503050406030204" pitchFamily="18" charset="0"/>
                                          </a:rPr>
                                          <m:t>2</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𝑤</m:t>
                                        </m:r>
                                        <m:r>
                                          <a:rPr lang="en-US" sz="2000" b="0" i="1" smtClean="0">
                                            <a:latin typeface="Cambria Math" panose="02040503050406030204" pitchFamily="18" charset="0"/>
                                          </a:rPr>
                                          <m:t>′</m:t>
                                        </m:r>
                                      </m:e>
                                      <m:sup>
                                        <m:r>
                                          <a:rPr lang="en-US" sz="2000" b="0" i="1" smtClean="0">
                                            <a:latin typeface="Cambria Math" panose="02040503050406030204" pitchFamily="18" charset="0"/>
                                          </a:rPr>
                                          <m:t>2</m:t>
                                        </m:r>
                                      </m:sup>
                                    </m:sSup>
                                  </m:num>
                                  <m:den>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𝑤</m:t>
                                        </m:r>
                                      </m:e>
                                      <m:sup>
                                        <m:r>
                                          <a:rPr lang="en-US" sz="2000" b="0" i="1" smtClean="0">
                                            <a:latin typeface="Cambria Math" panose="02040503050406030204" pitchFamily="18" charset="0"/>
                                          </a:rPr>
                                          <m:t>2</m:t>
                                        </m:r>
                                      </m:sup>
                                    </m:sSup>
                                  </m:den>
                                </m:f>
                                <m:r>
                                  <a:rPr lang="en-US" sz="2000" b="0" i="1" smtClean="0">
                                    <a:latin typeface="Cambria Math" panose="02040503050406030204" pitchFamily="18" charset="0"/>
                                  </a:rPr>
                                  <m:t>𝑠𝑖𝑛</m:t>
                                </m:r>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𝜓</m:t>
                                    </m:r>
                                  </m:e>
                                </m:d>
                              </m:e>
                              <m:e>
                                <m:r>
                                  <a:rPr lang="en-US" sz="2000" b="0" i="1" smtClean="0">
                                    <a:latin typeface="Cambria Math" panose="02040503050406030204" pitchFamily="18" charset="0"/>
                                  </a:rPr>
                                  <m:t>𝑐𝑜𝑠</m:t>
                                </m:r>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𝜓</m:t>
                                    </m:r>
                                  </m:e>
                                </m:d>
                                <m:r>
                                  <a:rPr lang="en-US" sz="2000" b="0" i="1" smtClean="0">
                                    <a:latin typeface="Cambria Math" panose="02040503050406030204" pitchFamily="18" charset="0"/>
                                  </a:rPr>
                                  <m:t>+</m:t>
                                </m:r>
                                <m:r>
                                  <a:rPr lang="en-US" sz="2000" b="0" i="1" smtClean="0">
                                    <a:latin typeface="Cambria Math" panose="02040503050406030204" pitchFamily="18" charset="0"/>
                                  </a:rPr>
                                  <m:t>𝑤</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𝑤</m:t>
                                    </m:r>
                                  </m:e>
                                  <m:sup>
                                    <m:r>
                                      <a:rPr lang="en-US" sz="2000" b="0" i="1" smtClean="0">
                                        <a:latin typeface="Cambria Math" panose="02040503050406030204" pitchFamily="18" charset="0"/>
                                      </a:rPr>
                                      <m:t>′</m:t>
                                    </m:r>
                                  </m:sup>
                                </m:sSup>
                                <m:r>
                                  <a:rPr lang="en-US" sz="2000" b="0" i="1" smtClean="0">
                                    <a:latin typeface="Cambria Math" panose="02040503050406030204" pitchFamily="18" charset="0"/>
                                  </a:rPr>
                                  <m:t>𝑠𝑖𝑛</m:t>
                                </m:r>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𝜓</m:t>
                                    </m:r>
                                  </m:e>
                                </m:d>
                              </m:e>
                            </m:mr>
                          </m:m>
                        </m:e>
                      </m:d>
                    </m:oMath>
                  </m:oMathPara>
                </a14:m>
                <a:endParaRPr lang="en-US" sz="2000" dirty="0"/>
              </a:p>
            </p:txBody>
          </p:sp>
        </mc:Choice>
        <mc:Fallback xmlns="">
          <p:sp>
            <p:nvSpPr>
              <p:cNvPr id="18" name="TextBox 17">
                <a:extLst>
                  <a:ext uri="{FF2B5EF4-FFF2-40B4-BE49-F238E27FC236}">
                    <a16:creationId xmlns:a16="http://schemas.microsoft.com/office/drawing/2014/main" id="{67F44FB7-3274-EFE4-7A48-4C37F4B588DF}"/>
                  </a:ext>
                </a:extLst>
              </p:cNvPr>
              <p:cNvSpPr txBox="1">
                <a:spLocks noRot="1" noChangeAspect="1" noMove="1" noResize="1" noEditPoints="1" noAdjustHandles="1" noChangeArrowheads="1" noChangeShapeType="1" noTextEdit="1"/>
              </p:cNvSpPr>
              <p:nvPr/>
            </p:nvSpPr>
            <p:spPr>
              <a:xfrm>
                <a:off x="736827" y="4403728"/>
                <a:ext cx="5847755" cy="990849"/>
              </a:xfrm>
              <a:prstGeom prst="rect">
                <a:avLst/>
              </a:prstGeom>
              <a:blipFill>
                <a:blip r:embed="rId6"/>
                <a:stretch>
                  <a:fillRect l="-651" b="-50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D3AE000-CBE9-5887-1D4B-00971F6578E0}"/>
                  </a:ext>
                </a:extLst>
              </p:cNvPr>
              <p:cNvSpPr txBox="1"/>
              <p:nvPr/>
            </p:nvSpPr>
            <p:spPr>
              <a:xfrm>
                <a:off x="745699" y="5540613"/>
                <a:ext cx="2659766" cy="7008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𝜎</m:t>
                      </m:r>
                      <m:r>
                        <a:rPr lang="en-US" sz="2000" b="0" i="1" smtClean="0">
                          <a:latin typeface="Cambria Math" panose="02040503050406030204" pitchFamily="18" charset="0"/>
                          <a:ea typeface="Cambria Math" panose="02040503050406030204" pitchFamily="18" charset="0"/>
                        </a:rPr>
                        <m:t>=</m:t>
                      </m:r>
                      <m:nary>
                        <m:naryPr>
                          <m:ctrlPr>
                            <a:rPr lang="en-US" sz="2000" b="0" i="1" smtClean="0">
                              <a:latin typeface="Cambria Math" panose="02040503050406030204" pitchFamily="18" charset="0"/>
                              <a:ea typeface="Cambria Math" panose="02040503050406030204" pitchFamily="18" charset="0"/>
                            </a:rPr>
                          </m:ctrlPr>
                        </m:naryPr>
                        <m:sub>
                          <m:r>
                            <m:rPr>
                              <m:brk m:alnAt="23"/>
                            </m:rPr>
                            <a:rPr lang="en-US" sz="2000" b="0" i="1" smtClean="0">
                              <a:latin typeface="Cambria Math" panose="02040503050406030204" pitchFamily="18" charset="0"/>
                              <a:ea typeface="Cambria Math" panose="02040503050406030204" pitchFamily="18" charset="0"/>
                            </a:rPr>
                            <m:t>𝑠</m:t>
                          </m:r>
                        </m:sub>
                        <m:sup>
                          <m:r>
                            <a:rPr lang="en-US" sz="2000" b="0" i="1" smtClean="0">
                              <a:latin typeface="Cambria Math" panose="02040503050406030204" pitchFamily="18" charset="0"/>
                              <a:ea typeface="Cambria Math" panose="02040503050406030204" pitchFamily="18" charset="0"/>
                            </a:rPr>
                            <m:t>𝑠</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𝑆</m:t>
                          </m:r>
                        </m:sup>
                        <m:e>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𝑑𝑠</m:t>
                              </m:r>
                            </m:num>
                            <m:den>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𝑤</m:t>
                                  </m:r>
                                </m:e>
                                <m:sup>
                                  <m:r>
                                    <a:rPr lang="en-US" sz="2000" b="0" i="1" smtClean="0">
                                      <a:latin typeface="Cambria Math" panose="02040503050406030204" pitchFamily="18" charset="0"/>
                                      <a:ea typeface="Cambria Math" panose="02040503050406030204" pitchFamily="18" charset="0"/>
                                    </a:rPr>
                                    <m:t>2</m:t>
                                  </m:r>
                                </m:sup>
                              </m:sSup>
                            </m:den>
                          </m:f>
                          <m:r>
                            <a:rPr lang="en-US" sz="2000" b="0" i="1" smtClean="0">
                              <a:latin typeface="Cambria Math" panose="02040503050406030204" pitchFamily="18" charset="0"/>
                              <a:ea typeface="Cambria Math" panose="02040503050406030204" pitchFamily="18" charset="0"/>
                            </a:rPr>
                            <m:t>=</m:t>
                          </m:r>
                          <m:nary>
                            <m:naryPr>
                              <m:ctrlPr>
                                <a:rPr lang="en-US" sz="2000" b="0" i="1" smtClean="0">
                                  <a:latin typeface="Cambria Math" panose="02040503050406030204" pitchFamily="18" charset="0"/>
                                  <a:ea typeface="Cambria Math" panose="02040503050406030204" pitchFamily="18" charset="0"/>
                                </a:rPr>
                              </m:ctrlPr>
                            </m:naryPr>
                            <m:sub>
                              <m:r>
                                <m:rPr>
                                  <m:brk m:alnAt="23"/>
                                </m:rPr>
                                <a:rPr lang="en-US" sz="2000" b="0" i="1" smtClean="0">
                                  <a:latin typeface="Cambria Math" panose="02040503050406030204" pitchFamily="18" charset="0"/>
                                  <a:ea typeface="Cambria Math" panose="02040503050406030204" pitchFamily="18" charset="0"/>
                                </a:rPr>
                                <m:t>𝑠</m:t>
                              </m:r>
                            </m:sub>
                            <m:sup>
                              <m:r>
                                <a:rPr lang="en-US" sz="2000" b="0" i="1" smtClean="0">
                                  <a:latin typeface="Cambria Math" panose="02040503050406030204" pitchFamily="18" charset="0"/>
                                  <a:ea typeface="Cambria Math" panose="02040503050406030204" pitchFamily="18" charset="0"/>
                                </a:rPr>
                                <m:t>𝑠</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𝑆</m:t>
                              </m:r>
                            </m:sup>
                            <m:e>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𝑑𝑠</m:t>
                                  </m:r>
                                </m:num>
                                <m:den>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𝛽</m:t>
                                      </m:r>
                                    </m:e>
                                  </m:acc>
                                </m:den>
                              </m:f>
                            </m:e>
                          </m:nary>
                        </m:e>
                      </m:nary>
                    </m:oMath>
                  </m:oMathPara>
                </a14:m>
                <a:endParaRPr lang="en-US" sz="2000" dirty="0"/>
              </a:p>
            </p:txBody>
          </p:sp>
        </mc:Choice>
        <mc:Fallback xmlns="">
          <p:sp>
            <p:nvSpPr>
              <p:cNvPr id="19" name="TextBox 18">
                <a:extLst>
                  <a:ext uri="{FF2B5EF4-FFF2-40B4-BE49-F238E27FC236}">
                    <a16:creationId xmlns:a16="http://schemas.microsoft.com/office/drawing/2014/main" id="{CD3AE000-CBE9-5887-1D4B-00971F6578E0}"/>
                  </a:ext>
                </a:extLst>
              </p:cNvPr>
              <p:cNvSpPr txBox="1">
                <a:spLocks noRot="1" noChangeAspect="1" noMove="1" noResize="1" noEditPoints="1" noAdjustHandles="1" noChangeArrowheads="1" noChangeShapeType="1" noTextEdit="1"/>
              </p:cNvSpPr>
              <p:nvPr/>
            </p:nvSpPr>
            <p:spPr>
              <a:xfrm>
                <a:off x="745699" y="5540613"/>
                <a:ext cx="2659766" cy="700833"/>
              </a:xfrm>
              <a:prstGeom prst="rect">
                <a:avLst/>
              </a:prstGeom>
              <a:blipFill>
                <a:blip r:embed="rId7"/>
                <a:stretch>
                  <a:fillRect l="-21327" t="-178571" r="-7583" b="-26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FB3A4FC4-614E-EDDE-3763-E93FB971500A}"/>
                  </a:ext>
                </a:extLst>
              </p:cNvPr>
              <p:cNvSpPr txBox="1"/>
              <p:nvPr/>
            </p:nvSpPr>
            <p:spPr>
              <a:xfrm>
                <a:off x="6068404" y="5469861"/>
                <a:ext cx="2613279" cy="79316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𝜈</m:t>
                      </m:r>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𝑁</m:t>
                          </m:r>
                          <m:r>
                            <a:rPr lang="en-US" sz="2000" b="0" i="1" smtClean="0">
                              <a:latin typeface="Cambria Math" panose="02040503050406030204" pitchFamily="18" charset="0"/>
                              <a:ea typeface="Cambria Math" panose="02040503050406030204" pitchFamily="18" charset="0"/>
                            </a:rPr>
                            <m:t>𝜎</m:t>
                          </m:r>
                        </m:num>
                        <m:den>
                          <m:r>
                            <a:rPr lang="en-US" sz="2000" b="0" i="1" smtClean="0">
                              <a:latin typeface="Cambria Math" panose="02040503050406030204" pitchFamily="18" charset="0"/>
                              <a:ea typeface="Cambria Math" panose="02040503050406030204" pitchFamily="18" charset="0"/>
                            </a:rPr>
                            <m:t>2</m:t>
                          </m:r>
                          <m:r>
                            <a:rPr lang="en-US" sz="2000" b="0" i="1" smtClean="0">
                              <a:latin typeface="Cambria Math" panose="02040503050406030204" pitchFamily="18" charset="0"/>
                              <a:ea typeface="Cambria Math" panose="02040503050406030204" pitchFamily="18" charset="0"/>
                            </a:rPr>
                            <m:t>𝜋</m:t>
                          </m:r>
                        </m:den>
                      </m:f>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1</m:t>
                          </m:r>
                        </m:num>
                        <m:den>
                          <m:r>
                            <a:rPr lang="en-US" sz="2000" b="0" i="1" smtClean="0">
                              <a:latin typeface="Cambria Math" panose="02040503050406030204" pitchFamily="18" charset="0"/>
                              <a:ea typeface="Cambria Math" panose="02040503050406030204" pitchFamily="18" charset="0"/>
                            </a:rPr>
                            <m:t>2</m:t>
                          </m:r>
                          <m:r>
                            <a:rPr lang="en-US" sz="2000" b="0" i="1" smtClean="0">
                              <a:latin typeface="Cambria Math" panose="02040503050406030204" pitchFamily="18" charset="0"/>
                              <a:ea typeface="Cambria Math" panose="02040503050406030204" pitchFamily="18" charset="0"/>
                            </a:rPr>
                            <m:t>𝜋</m:t>
                          </m:r>
                        </m:den>
                      </m:f>
                      <m:nary>
                        <m:naryPr>
                          <m:ctrlPr>
                            <a:rPr lang="en-US" sz="2000" b="0" i="1" smtClean="0">
                              <a:latin typeface="Cambria Math" panose="02040503050406030204" pitchFamily="18" charset="0"/>
                              <a:ea typeface="Cambria Math" panose="02040503050406030204" pitchFamily="18" charset="0"/>
                            </a:rPr>
                          </m:ctrlPr>
                        </m:naryPr>
                        <m:sub>
                          <m:r>
                            <m:rPr>
                              <m:brk m:alnAt="23"/>
                            </m:rPr>
                            <a:rPr lang="en-US" sz="2000" b="0" i="1" smtClean="0">
                              <a:latin typeface="Cambria Math" panose="02040503050406030204" pitchFamily="18" charset="0"/>
                              <a:ea typeface="Cambria Math" panose="02040503050406030204" pitchFamily="18" charset="0"/>
                            </a:rPr>
                            <m:t>𝑠</m:t>
                          </m:r>
                        </m:sub>
                        <m:sup>
                          <m:r>
                            <a:rPr lang="en-US" sz="2000" b="0" i="1" smtClean="0">
                              <a:latin typeface="Cambria Math" panose="02040503050406030204" pitchFamily="18" charset="0"/>
                              <a:ea typeface="Cambria Math" panose="02040503050406030204" pitchFamily="18" charset="0"/>
                            </a:rPr>
                            <m:t>𝑠</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𝐶</m:t>
                          </m:r>
                        </m:sup>
                        <m:e>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𝑑𝑠</m:t>
                              </m:r>
                            </m:num>
                            <m:den>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𝛽</m:t>
                                  </m:r>
                                </m:e>
                              </m:acc>
                            </m:den>
                          </m:f>
                        </m:e>
                      </m:nary>
                    </m:oMath>
                  </m:oMathPara>
                </a14:m>
                <a:endParaRPr lang="en-US" sz="2000" dirty="0"/>
              </a:p>
            </p:txBody>
          </p:sp>
        </mc:Choice>
        <mc:Fallback xmlns="">
          <p:sp>
            <p:nvSpPr>
              <p:cNvPr id="20" name="TextBox 19">
                <a:extLst>
                  <a:ext uri="{FF2B5EF4-FFF2-40B4-BE49-F238E27FC236}">
                    <a16:creationId xmlns:a16="http://schemas.microsoft.com/office/drawing/2014/main" id="{FB3A4FC4-614E-EDDE-3763-E93FB971500A}"/>
                  </a:ext>
                </a:extLst>
              </p:cNvPr>
              <p:cNvSpPr txBox="1">
                <a:spLocks noRot="1" noChangeAspect="1" noMove="1" noResize="1" noEditPoints="1" noAdjustHandles="1" noChangeArrowheads="1" noChangeShapeType="1" noTextEdit="1"/>
              </p:cNvSpPr>
              <p:nvPr/>
            </p:nvSpPr>
            <p:spPr>
              <a:xfrm>
                <a:off x="6068404" y="5469861"/>
                <a:ext cx="2613279" cy="793166"/>
              </a:xfrm>
              <a:prstGeom prst="rect">
                <a:avLst/>
              </a:prstGeom>
              <a:blipFill>
                <a:blip r:embed="rId8"/>
                <a:stretch>
                  <a:fillRect t="-150794" r="-3865" b="-22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2B297277-2413-0481-64EF-A5C8FA74B4C3}"/>
                  </a:ext>
                </a:extLst>
              </p:cNvPr>
              <p:cNvSpPr txBox="1"/>
              <p:nvPr/>
            </p:nvSpPr>
            <p:spPr>
              <a:xfrm>
                <a:off x="3648376" y="5368117"/>
                <a:ext cx="2420028" cy="1015663"/>
              </a:xfrm>
              <a:prstGeom prst="rect">
                <a:avLst/>
              </a:prstGeom>
              <a:noFill/>
            </p:spPr>
            <p:txBody>
              <a:bodyPr wrap="square" rtlCol="0">
                <a:spAutoFit/>
              </a:bodyPr>
              <a:lstStyle/>
              <a:p>
                <a:r>
                  <a:rPr lang="en-US" sz="2000" dirty="0"/>
                  <a:t>Betatron tune</a:t>
                </a:r>
              </a:p>
              <a:p>
                <a:r>
                  <a:rPr lang="en-US" sz="2000" dirty="0"/>
                  <a:t>(number of </a:t>
                </a:r>
                <a:r>
                  <a:rPr lang="en-US" sz="2000" dirty="0" err="1"/>
                  <a:t>betatron</a:t>
                </a:r>
                <a:r>
                  <a:rPr lang="en-US" sz="2000" dirty="0"/>
                  <a:t> oscillations per </a:t>
                </a:r>
                <a14:m>
                  <m:oMath xmlns:m="http://schemas.openxmlformats.org/officeDocument/2006/math">
                    <m:r>
                      <a:rPr lang="en-US" sz="2000" b="0" i="1" smtClean="0">
                        <a:latin typeface="Cambria Math" panose="02040503050406030204" pitchFamily="18" charset="0"/>
                      </a:rPr>
                      <m:t>𝐶</m:t>
                    </m:r>
                  </m:oMath>
                </a14:m>
                <a:r>
                  <a:rPr lang="en-US" sz="2000" dirty="0"/>
                  <a:t>)</a:t>
                </a:r>
              </a:p>
            </p:txBody>
          </p:sp>
        </mc:Choice>
        <mc:Fallback xmlns="">
          <p:sp>
            <p:nvSpPr>
              <p:cNvPr id="21" name="TextBox 20">
                <a:extLst>
                  <a:ext uri="{FF2B5EF4-FFF2-40B4-BE49-F238E27FC236}">
                    <a16:creationId xmlns:a16="http://schemas.microsoft.com/office/drawing/2014/main" id="{2B297277-2413-0481-64EF-A5C8FA74B4C3}"/>
                  </a:ext>
                </a:extLst>
              </p:cNvPr>
              <p:cNvSpPr txBox="1">
                <a:spLocks noRot="1" noChangeAspect="1" noMove="1" noResize="1" noEditPoints="1" noAdjustHandles="1" noChangeArrowheads="1" noChangeShapeType="1" noTextEdit="1"/>
              </p:cNvSpPr>
              <p:nvPr/>
            </p:nvSpPr>
            <p:spPr>
              <a:xfrm>
                <a:off x="3648376" y="5368117"/>
                <a:ext cx="2420028" cy="1015663"/>
              </a:xfrm>
              <a:prstGeom prst="rect">
                <a:avLst/>
              </a:prstGeom>
              <a:blipFill>
                <a:blip r:embed="rId9"/>
                <a:stretch>
                  <a:fillRect l="-2618" t="-2469" b="-9877"/>
                </a:stretch>
              </a:blipFill>
            </p:spPr>
            <p:txBody>
              <a:bodyPr/>
              <a:lstStyle/>
              <a:p>
                <a:r>
                  <a:rPr lang="en-US">
                    <a:noFill/>
                  </a:rPr>
                  <a:t> </a:t>
                </a:r>
              </a:p>
            </p:txBody>
          </p:sp>
        </mc:Fallback>
      </mc:AlternateContent>
    </p:spTree>
    <p:extLst>
      <p:ext uri="{BB962C8B-B14F-4D97-AF65-F5344CB8AC3E}">
        <p14:creationId xmlns:p14="http://schemas.microsoft.com/office/powerpoint/2010/main" val="21674564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85F0B57F-6F87-1C19-9728-0283184F3797}"/>
                  </a:ext>
                </a:extLst>
              </p:cNvPr>
              <p:cNvSpPr>
                <a:spLocks noGrp="1"/>
              </p:cNvSpPr>
              <p:nvPr>
                <p:ph idx="1"/>
              </p:nvPr>
            </p:nvSpPr>
            <p:spPr>
              <a:xfrm>
                <a:off x="228600" y="971550"/>
                <a:ext cx="8672513" cy="5532663"/>
              </a:xfrm>
            </p:spPr>
            <p:txBody>
              <a:bodyPr/>
              <a:lstStyle/>
              <a:p>
                <a:r>
                  <a:rPr lang="en-US" dirty="0"/>
                  <a:t>Emittance evolution with ionization cooling</a:t>
                </a:r>
              </a:p>
              <a:p>
                <a:pPr lvl="1"/>
                <a:r>
                  <a:rPr lang="en-US" dirty="0"/>
                  <a:t>Longitudinal cooling is induced by dispersion, which is so called emittance exchange</a:t>
                </a:r>
              </a:p>
              <a:p>
                <a:pPr lvl="1"/>
                <a:endParaRPr lang="en-US" dirty="0"/>
              </a:p>
              <a:p>
                <a:pPr lvl="1"/>
                <a:endParaRPr lang="en-US" dirty="0"/>
              </a:p>
              <a:p>
                <a:pPr lvl="1"/>
                <a:endParaRPr lang="en-US" dirty="0"/>
              </a:p>
              <a:p>
                <a:pPr lvl="1"/>
                <a:endParaRPr lang="en-US" dirty="0"/>
              </a:p>
              <a:p>
                <a:r>
                  <a:rPr lang="en-US" dirty="0"/>
                  <a:t>Phase space stability</a:t>
                </a:r>
              </a:p>
              <a:p>
                <a:pPr lvl="1"/>
                <a:r>
                  <a:rPr lang="en-US" dirty="0"/>
                  <a:t>Stability condition, </a:t>
                </a:r>
                <a14:m>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𝑇𝑟</m:t>
                        </m:r>
                        <m:d>
                          <m:dPr>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𝑀</m:t>
                                </m:r>
                              </m:e>
                            </m:acc>
                          </m:e>
                        </m:d>
                      </m:e>
                    </m:d>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2</m:t>
                    </m:r>
                  </m:oMath>
                </a14:m>
                <a:r>
                  <a:rPr lang="en-US" b="0" dirty="0">
                    <a:ea typeface="Cambria Math" panose="02040503050406030204" pitchFamily="18" charset="0"/>
                  </a:rPr>
                  <a:t>, where </a:t>
                </a:r>
                <a14:m>
                  <m:oMath xmlns:m="http://schemas.openxmlformats.org/officeDocument/2006/math">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𝑀</m:t>
                        </m:r>
                      </m:e>
                    </m:acc>
                  </m:oMath>
                </a14:m>
                <a:r>
                  <a:rPr lang="en-US" b="0" dirty="0">
                    <a:ea typeface="Cambria Math" panose="02040503050406030204" pitchFamily="18" charset="0"/>
                  </a:rPr>
                  <a:t> is a transfer matrix</a:t>
                </a:r>
                <a:endParaRPr lang="en-US" dirty="0">
                  <a:ea typeface="Cambria Math" panose="02040503050406030204" pitchFamily="18" charset="0"/>
                </a:endParaRPr>
              </a:p>
              <a:p>
                <a:pPr lvl="1"/>
                <a:r>
                  <a:rPr lang="en-US" dirty="0">
                    <a:ea typeface="Cambria Math" panose="02040503050406030204" pitchFamily="18" charset="0"/>
                  </a:rPr>
                  <a:t>Stability condition is identified from Mathieu equation</a:t>
                </a:r>
              </a:p>
              <a:p>
                <a:r>
                  <a:rPr lang="en-US" dirty="0">
                    <a:ea typeface="Cambria Math" panose="02040503050406030204" pitchFamily="18" charset="0"/>
                  </a:rPr>
                  <a:t>Thin lens and paraxial approximations to examine a simple transfer matrix</a:t>
                </a:r>
              </a:p>
              <a:p>
                <a:pPr marL="0" indent="0">
                  <a:buNone/>
                </a:pPr>
                <a:endParaRPr lang="en-US" dirty="0"/>
              </a:p>
              <a:p>
                <a:endParaRPr lang="en-US" dirty="0"/>
              </a:p>
              <a:p>
                <a:endParaRPr lang="en-US" dirty="0"/>
              </a:p>
              <a:p>
                <a:pPr marL="0" indent="0">
                  <a:buNone/>
                </a:pPr>
                <a:r>
                  <a:rPr lang="en-US" dirty="0"/>
                  <a:t> </a:t>
                </a:r>
              </a:p>
            </p:txBody>
          </p:sp>
        </mc:Choice>
        <mc:Fallback xmlns="">
          <p:sp>
            <p:nvSpPr>
              <p:cNvPr id="2" name="Content Placeholder 1">
                <a:extLst>
                  <a:ext uri="{FF2B5EF4-FFF2-40B4-BE49-F238E27FC236}">
                    <a16:creationId xmlns:a16="http://schemas.microsoft.com/office/drawing/2014/main" id="{85F0B57F-6F87-1C19-9728-0283184F3797}"/>
                  </a:ext>
                </a:extLst>
              </p:cNvPr>
              <p:cNvSpPr>
                <a:spLocks noGrp="1" noRot="1" noChangeAspect="1" noMove="1" noResize="1" noEditPoints="1" noAdjustHandles="1" noChangeArrowheads="1" noChangeShapeType="1" noTextEdit="1"/>
              </p:cNvSpPr>
              <p:nvPr>
                <p:ph idx="1"/>
              </p:nvPr>
            </p:nvSpPr>
            <p:spPr>
              <a:xfrm>
                <a:off x="228600" y="971550"/>
                <a:ext cx="8672513" cy="5532663"/>
              </a:xfrm>
              <a:blipFill>
                <a:blip r:embed="rId2"/>
                <a:stretch>
                  <a:fillRect l="-2050" t="-1602" r="-2196"/>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04B971E4-CB1C-561C-7698-C9A460F361AD}"/>
              </a:ext>
            </a:extLst>
          </p:cNvPr>
          <p:cNvSpPr>
            <a:spLocks noGrp="1"/>
          </p:cNvSpPr>
          <p:nvPr>
            <p:ph type="title"/>
          </p:nvPr>
        </p:nvSpPr>
        <p:spPr/>
        <p:txBody>
          <a:bodyPr/>
          <a:lstStyle/>
          <a:p>
            <a:r>
              <a:rPr lang="en-US" dirty="0"/>
              <a:t>Summary</a:t>
            </a:r>
          </a:p>
        </p:txBody>
      </p:sp>
      <p:sp>
        <p:nvSpPr>
          <p:cNvPr id="4" name="Date Placeholder 3">
            <a:extLst>
              <a:ext uri="{FF2B5EF4-FFF2-40B4-BE49-F238E27FC236}">
                <a16:creationId xmlns:a16="http://schemas.microsoft.com/office/drawing/2014/main" id="{CF0F986F-6989-2F99-BCDE-0CFBDB203D63}"/>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9918A233-C6B5-0FF3-78C2-2EAEA8FD45EC}"/>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D8445F80-EA5E-40A2-4D9C-36F22D0BF539}"/>
              </a:ext>
            </a:extLst>
          </p:cNvPr>
          <p:cNvSpPr>
            <a:spLocks noGrp="1"/>
          </p:cNvSpPr>
          <p:nvPr>
            <p:ph type="sldNum" sz="quarter" idx="4"/>
          </p:nvPr>
        </p:nvSpPr>
        <p:spPr/>
        <p:txBody>
          <a:bodyPr/>
          <a:lstStyle/>
          <a:p>
            <a:pPr>
              <a:defRPr/>
            </a:pPr>
            <a:fld id="{148C009B-CB69-E04A-B9B3-34B26D69E9CF}" type="slidenum">
              <a:rPr lang="en-US" smtClean="0"/>
              <a:pPr>
                <a:defRPr/>
              </a:pPr>
              <a:t>31</a:t>
            </a:fld>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F607F98-2FAE-FFCA-551D-250E23656BC3}"/>
                  </a:ext>
                </a:extLst>
              </p:cNvPr>
              <p:cNvSpPr txBox="1"/>
              <p:nvPr/>
            </p:nvSpPr>
            <p:spPr>
              <a:xfrm>
                <a:off x="1179399" y="2167403"/>
                <a:ext cx="5570582" cy="73385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1800" i="1" smtClean="0">
                              <a:solidFill>
                                <a:srgbClr val="836967"/>
                              </a:solidFill>
                              <a:latin typeface="Cambria Math" panose="02040503050406030204" pitchFamily="18" charset="0"/>
                            </a:rPr>
                          </m:ctrlPr>
                        </m:fPr>
                        <m:num>
                          <m:r>
                            <a:rPr lang="en-US" sz="1800" i="1">
                              <a:latin typeface="Cambria Math" panose="02040503050406030204" pitchFamily="18" charset="0"/>
                            </a:rPr>
                            <m:t>𝑑</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𝜀</m:t>
                              </m:r>
                            </m:e>
                            <m:sub>
                              <m:r>
                                <a:rPr lang="en-US" sz="1800" i="1">
                                  <a:latin typeface="Cambria Math" panose="02040503050406030204" pitchFamily="18" charset="0"/>
                                </a:rPr>
                                <m:t>𝑛</m:t>
                              </m:r>
                              <m:r>
                                <a:rPr lang="en-US" sz="1800" i="0">
                                  <a:latin typeface="Cambria Math" panose="02040503050406030204" pitchFamily="18" charset="0"/>
                                </a:rPr>
                                <m:t>,</m:t>
                              </m:r>
                              <m:r>
                                <a:rPr lang="en-US" sz="1800" i="1">
                                  <a:latin typeface="Cambria Math" panose="02040503050406030204" pitchFamily="18" charset="0"/>
                                </a:rPr>
                                <m:t>𝑥</m:t>
                              </m:r>
                              <m:r>
                                <a:rPr lang="en-US" sz="1800" i="0">
                                  <a:latin typeface="Cambria Math" panose="02040503050406030204" pitchFamily="18" charset="0"/>
                                </a:rPr>
                                <m:t>,</m:t>
                              </m:r>
                              <m:r>
                                <a:rPr lang="en-US" sz="1800" i="1">
                                  <a:latin typeface="Cambria Math" panose="02040503050406030204" pitchFamily="18" charset="0"/>
                                </a:rPr>
                                <m:t>𝑦</m:t>
                              </m:r>
                            </m:sub>
                          </m:sSub>
                        </m:num>
                        <m:den>
                          <m:r>
                            <a:rPr lang="en-US" sz="1800" i="1">
                              <a:latin typeface="Cambria Math" panose="02040503050406030204" pitchFamily="18" charset="0"/>
                            </a:rPr>
                            <m:t>𝑑𝑠</m:t>
                          </m:r>
                        </m:den>
                      </m:f>
                      <m:r>
                        <a:rPr lang="en-US" sz="1800" i="0">
                          <a:latin typeface="Cambria Math" panose="02040503050406030204" pitchFamily="18" charset="0"/>
                        </a:rPr>
                        <m:t>=−</m:t>
                      </m:r>
                      <m:f>
                        <m:fPr>
                          <m:ctrlPr>
                            <a:rPr lang="en-US" sz="1800" i="1">
                              <a:solidFill>
                                <a:srgbClr val="836967"/>
                              </a:solidFill>
                              <a:latin typeface="Cambria Math" panose="02040503050406030204" pitchFamily="18" charset="0"/>
                            </a:rPr>
                          </m:ctrlPr>
                        </m:fPr>
                        <m:num>
                          <m:sSub>
                            <m:sSubPr>
                              <m:ctrlPr>
                                <a:rPr lang="en-US" sz="1800" i="1" smtClean="0">
                                  <a:solidFill>
                                    <a:srgbClr val="836967"/>
                                  </a:solidFill>
                                  <a:latin typeface="Cambria Math" panose="02040503050406030204" pitchFamily="18" charset="0"/>
                                </a:rPr>
                              </m:ctrlPr>
                            </m:sSubPr>
                            <m:e>
                              <m:r>
                                <a:rPr lang="en-US" sz="1800" i="1">
                                  <a:latin typeface="Cambria Math" panose="02040503050406030204" pitchFamily="18" charset="0"/>
                                </a:rPr>
                                <m:t>𝑔</m:t>
                              </m:r>
                            </m:e>
                            <m:sub>
                              <m:r>
                                <a:rPr lang="en-US" sz="1800" i="1">
                                  <a:latin typeface="Cambria Math" panose="02040503050406030204" pitchFamily="18" charset="0"/>
                                </a:rPr>
                                <m:t>𝑥</m:t>
                              </m:r>
                              <m:r>
                                <a:rPr lang="en-US" sz="1800" i="0">
                                  <a:latin typeface="Cambria Math" panose="02040503050406030204" pitchFamily="18" charset="0"/>
                                </a:rPr>
                                <m:t>,</m:t>
                              </m:r>
                              <m:r>
                                <a:rPr lang="en-US" sz="1800" i="1">
                                  <a:latin typeface="Cambria Math" panose="02040503050406030204" pitchFamily="18" charset="0"/>
                                </a:rPr>
                                <m:t>𝑦</m:t>
                              </m:r>
                            </m:sub>
                          </m:sSub>
                          <m:r>
                            <a:rPr lang="en-US" sz="1800" i="0" smtClean="0">
                              <a:latin typeface="Cambria Math" panose="02040503050406030204" pitchFamily="18" charset="0"/>
                            </a:rPr>
                            <m:t>∙</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𝜀</m:t>
                              </m:r>
                            </m:e>
                            <m:sub>
                              <m:r>
                                <a:rPr lang="en-US" sz="1800" i="1">
                                  <a:latin typeface="Cambria Math" panose="02040503050406030204" pitchFamily="18" charset="0"/>
                                </a:rPr>
                                <m:t>𝑛</m:t>
                              </m:r>
                              <m:r>
                                <a:rPr lang="en-US" sz="1800" i="0">
                                  <a:latin typeface="Cambria Math" panose="02040503050406030204" pitchFamily="18" charset="0"/>
                                </a:rPr>
                                <m:t>,</m:t>
                              </m:r>
                              <m:r>
                                <a:rPr lang="en-US" sz="1800" i="1">
                                  <a:latin typeface="Cambria Math" panose="02040503050406030204" pitchFamily="18" charset="0"/>
                                </a:rPr>
                                <m:t>𝑥</m:t>
                              </m:r>
                              <m:r>
                                <a:rPr lang="en-US" sz="1800" i="0">
                                  <a:latin typeface="Cambria Math" panose="02040503050406030204" pitchFamily="18" charset="0"/>
                                </a:rPr>
                                <m:t>,</m:t>
                              </m:r>
                              <m:r>
                                <a:rPr lang="en-US" sz="1800" i="1">
                                  <a:latin typeface="Cambria Math" panose="02040503050406030204" pitchFamily="18" charset="0"/>
                                </a:rPr>
                                <m:t>𝑦</m:t>
                              </m:r>
                            </m:sub>
                          </m:sSub>
                        </m:num>
                        <m:den>
                          <m:sSup>
                            <m:sSupPr>
                              <m:ctrlPr>
                                <a:rPr lang="en-US" sz="1800" i="1">
                                  <a:solidFill>
                                    <a:srgbClr val="836967"/>
                                  </a:solidFill>
                                  <a:latin typeface="Cambria Math" panose="02040503050406030204" pitchFamily="18" charset="0"/>
                                </a:rPr>
                              </m:ctrlPr>
                            </m:sSupPr>
                            <m:e>
                              <m:r>
                                <a:rPr lang="en-US" sz="1800" i="1">
                                  <a:latin typeface="Cambria Math" panose="02040503050406030204" pitchFamily="18" charset="0"/>
                                </a:rPr>
                                <m:t>𝛽</m:t>
                              </m:r>
                            </m:e>
                            <m:sup>
                              <m:r>
                                <a:rPr lang="en-US" sz="1800" i="0">
                                  <a:latin typeface="Cambria Math" panose="02040503050406030204" pitchFamily="18" charset="0"/>
                                </a:rPr>
                                <m:t>2</m:t>
                              </m:r>
                            </m:sup>
                          </m:sSup>
                          <m:r>
                            <a:rPr lang="en-US" sz="1800" i="1">
                              <a:latin typeface="Cambria Math" panose="02040503050406030204" pitchFamily="18" charset="0"/>
                            </a:rPr>
                            <m:t>𝐸</m:t>
                          </m:r>
                        </m:den>
                      </m:f>
                      <m:r>
                        <a:rPr lang="en-US" sz="1800" i="0">
                          <a:latin typeface="Cambria Math" panose="02040503050406030204" pitchFamily="18" charset="0"/>
                        </a:rPr>
                        <m:t>∙</m:t>
                      </m:r>
                      <m:d>
                        <m:dPr>
                          <m:begChr m:val="〈"/>
                          <m:endChr m:val="〉"/>
                          <m:ctrlPr>
                            <a:rPr lang="en-US" sz="1800" i="1">
                              <a:solidFill>
                                <a:srgbClr val="836967"/>
                              </a:solidFill>
                              <a:latin typeface="Cambria Math" panose="02040503050406030204" pitchFamily="18" charset="0"/>
                            </a:rPr>
                          </m:ctrlPr>
                        </m:dPr>
                        <m:e>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𝑑𝐸</m:t>
                              </m:r>
                            </m:num>
                            <m:den>
                              <m:r>
                                <a:rPr lang="en-US" sz="1800" i="1">
                                  <a:latin typeface="Cambria Math" panose="02040503050406030204" pitchFamily="18" charset="0"/>
                                </a:rPr>
                                <m:t>𝑑𝑠</m:t>
                              </m:r>
                            </m:den>
                          </m:f>
                        </m:e>
                      </m:d>
                      <m:r>
                        <a:rPr lang="en-US" sz="1800" i="0">
                          <a:latin typeface="Cambria Math" panose="02040503050406030204" pitchFamily="18" charset="0"/>
                        </a:rPr>
                        <m:t>+</m:t>
                      </m:r>
                      <m:f>
                        <m:fPr>
                          <m:ctrlPr>
                            <a:rPr lang="en-US" sz="1800" i="1">
                              <a:solidFill>
                                <a:srgbClr val="836967"/>
                              </a:solidFill>
                              <a:latin typeface="Cambria Math" panose="02040503050406030204" pitchFamily="18" charset="0"/>
                            </a:rPr>
                          </m:ctrlPr>
                        </m:fPr>
                        <m:num>
                          <m:sSup>
                            <m:sSupPr>
                              <m:ctrlPr>
                                <a:rPr lang="en-US" sz="1800" i="1">
                                  <a:solidFill>
                                    <a:srgbClr val="836967"/>
                                  </a:solidFill>
                                  <a:latin typeface="Cambria Math" panose="02040503050406030204" pitchFamily="18" charset="0"/>
                                </a:rPr>
                              </m:ctrlPr>
                            </m:sSupPr>
                            <m:e>
                              <m:d>
                                <m:dPr>
                                  <m:ctrlPr>
                                    <a:rPr lang="en-US" sz="1800" i="1">
                                      <a:solidFill>
                                        <a:srgbClr val="836967"/>
                                      </a:solidFill>
                                      <a:latin typeface="Cambria Math" panose="02040503050406030204" pitchFamily="18" charset="0"/>
                                    </a:rPr>
                                  </m:ctrlPr>
                                </m:dPr>
                                <m:e>
                                  <m:r>
                                    <a:rPr lang="en-US" sz="1800" i="0">
                                      <a:latin typeface="Cambria Math" panose="02040503050406030204" pitchFamily="18" charset="0"/>
                                    </a:rPr>
                                    <m:t>13.6 </m:t>
                                  </m:r>
                                  <m:r>
                                    <a:rPr lang="en-US" sz="1800" i="1">
                                      <a:latin typeface="Cambria Math" panose="02040503050406030204" pitchFamily="18" charset="0"/>
                                    </a:rPr>
                                    <m:t>𝑀𝑒𝑉</m:t>
                                  </m:r>
                                </m:e>
                              </m:d>
                            </m:e>
                            <m:sup>
                              <m:r>
                                <a:rPr lang="en-US" sz="1800" i="0">
                                  <a:latin typeface="Cambria Math" panose="02040503050406030204" pitchFamily="18" charset="0"/>
                                </a:rPr>
                                <m:t>2</m:t>
                              </m:r>
                            </m:sup>
                          </m:sSup>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𝛽</m:t>
                              </m:r>
                            </m:e>
                            <m:sub>
                              <m:r>
                                <a:rPr lang="en-US" sz="1800" i="1">
                                  <a:latin typeface="Cambria Math" panose="02040503050406030204" pitchFamily="18" charset="0"/>
                                </a:rPr>
                                <m:t>𝑥</m:t>
                              </m:r>
                              <m:r>
                                <a:rPr lang="en-US" sz="1800" i="0">
                                  <a:latin typeface="Cambria Math" panose="02040503050406030204" pitchFamily="18" charset="0"/>
                                </a:rPr>
                                <m:t>,</m:t>
                              </m:r>
                              <m:r>
                                <a:rPr lang="en-US" sz="1800" i="1">
                                  <a:latin typeface="Cambria Math" panose="02040503050406030204" pitchFamily="18" charset="0"/>
                                </a:rPr>
                                <m:t>𝑦</m:t>
                              </m:r>
                            </m:sub>
                          </m:sSub>
                        </m:num>
                        <m:den>
                          <m:r>
                            <a:rPr lang="en-US" sz="1800" i="0">
                              <a:latin typeface="Cambria Math" panose="02040503050406030204" pitchFamily="18" charset="0"/>
                            </a:rPr>
                            <m:t>2</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𝑚</m:t>
                              </m:r>
                            </m:e>
                            <m:sub>
                              <m:r>
                                <a:rPr lang="en-US" sz="1800" i="1">
                                  <a:latin typeface="Cambria Math" panose="02040503050406030204" pitchFamily="18" charset="0"/>
                                </a:rPr>
                                <m:t>𝜇</m:t>
                              </m:r>
                            </m:sub>
                          </m:sSub>
                          <m:r>
                            <a:rPr lang="en-US" sz="1800" i="1">
                              <a:latin typeface="Cambria Math" panose="02040503050406030204" pitchFamily="18" charset="0"/>
                            </a:rPr>
                            <m:t>𝐸</m:t>
                          </m:r>
                          <m:sSup>
                            <m:sSupPr>
                              <m:ctrlPr>
                                <a:rPr lang="en-US" sz="1800" i="1">
                                  <a:solidFill>
                                    <a:srgbClr val="836967"/>
                                  </a:solidFill>
                                  <a:latin typeface="Cambria Math" panose="02040503050406030204" pitchFamily="18" charset="0"/>
                                </a:rPr>
                              </m:ctrlPr>
                            </m:sSupPr>
                            <m:e>
                              <m:r>
                                <a:rPr lang="en-US" sz="1800" i="1">
                                  <a:latin typeface="Cambria Math" panose="02040503050406030204" pitchFamily="18" charset="0"/>
                                </a:rPr>
                                <m:t>𝛽</m:t>
                              </m:r>
                            </m:e>
                            <m:sup>
                              <m:r>
                                <a:rPr lang="en-US" sz="1800" i="0">
                                  <a:latin typeface="Cambria Math" panose="02040503050406030204" pitchFamily="18" charset="0"/>
                                </a:rPr>
                                <m:t>3</m:t>
                              </m:r>
                            </m:sup>
                          </m:sSup>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𝐿</m:t>
                              </m:r>
                            </m:e>
                            <m:sub>
                              <m:r>
                                <a:rPr lang="en-US" sz="1800" i="1">
                                  <a:latin typeface="Cambria Math" panose="02040503050406030204" pitchFamily="18" charset="0"/>
                                </a:rPr>
                                <m:t>𝑅</m:t>
                              </m:r>
                            </m:sub>
                          </m:sSub>
                        </m:den>
                      </m:f>
                      <m:r>
                        <a:rPr lang="en-US" sz="1800" i="0">
                          <a:latin typeface="Cambria Math" panose="02040503050406030204" pitchFamily="18" charset="0"/>
                        </a:rPr>
                        <m:t>,</m:t>
                      </m:r>
                    </m:oMath>
                  </m:oMathPara>
                </a14:m>
                <a:endParaRPr lang="en-US" sz="1800" dirty="0"/>
              </a:p>
            </p:txBody>
          </p:sp>
        </mc:Choice>
        <mc:Fallback xmlns="">
          <p:sp>
            <p:nvSpPr>
              <p:cNvPr id="7" name="TextBox 6">
                <a:extLst>
                  <a:ext uri="{FF2B5EF4-FFF2-40B4-BE49-F238E27FC236}">
                    <a16:creationId xmlns:a16="http://schemas.microsoft.com/office/drawing/2014/main" id="{CF607F98-2FAE-FFCA-551D-250E23656BC3}"/>
                  </a:ext>
                </a:extLst>
              </p:cNvPr>
              <p:cNvSpPr txBox="1">
                <a:spLocks noRot="1" noChangeAspect="1" noMove="1" noResize="1" noEditPoints="1" noAdjustHandles="1" noChangeArrowheads="1" noChangeShapeType="1" noTextEdit="1"/>
              </p:cNvSpPr>
              <p:nvPr/>
            </p:nvSpPr>
            <p:spPr>
              <a:xfrm>
                <a:off x="1179399" y="2167403"/>
                <a:ext cx="5570582" cy="733855"/>
              </a:xfrm>
              <a:prstGeom prst="rect">
                <a:avLst/>
              </a:prstGeom>
              <a:blipFill>
                <a:blip r:embed="rId3"/>
                <a:stretch>
                  <a:fillRect b="-33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BD23DEB-8B6A-EDBC-505E-C23A2DCAD89A}"/>
                  </a:ext>
                </a:extLst>
              </p:cNvPr>
              <p:cNvSpPr txBox="1"/>
              <p:nvPr/>
            </p:nvSpPr>
            <p:spPr>
              <a:xfrm>
                <a:off x="1179399" y="2981903"/>
                <a:ext cx="6770914" cy="72032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1800" i="1" smtClean="0">
                              <a:solidFill>
                                <a:srgbClr val="836967"/>
                              </a:solidFill>
                              <a:latin typeface="Cambria Math" panose="02040503050406030204" pitchFamily="18" charset="0"/>
                            </a:rPr>
                          </m:ctrlPr>
                        </m:fPr>
                        <m:num>
                          <m:r>
                            <a:rPr lang="en-US" sz="1800" i="1">
                              <a:latin typeface="Cambria Math" panose="02040503050406030204" pitchFamily="18" charset="0"/>
                            </a:rPr>
                            <m:t>𝑑</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𝜀</m:t>
                              </m:r>
                            </m:e>
                            <m:sub>
                              <m:r>
                                <a:rPr lang="en-US" sz="1800" i="1">
                                  <a:latin typeface="Cambria Math" panose="02040503050406030204" pitchFamily="18" charset="0"/>
                                </a:rPr>
                                <m:t>𝑛</m:t>
                              </m:r>
                              <m:r>
                                <a:rPr lang="en-US" sz="1800" i="0">
                                  <a:latin typeface="Cambria Math" panose="02040503050406030204" pitchFamily="18" charset="0"/>
                                </a:rPr>
                                <m:t>,</m:t>
                              </m:r>
                              <m:r>
                                <a:rPr lang="en-US" sz="1800" i="1">
                                  <a:latin typeface="Cambria Math" panose="02040503050406030204" pitchFamily="18" charset="0"/>
                                </a:rPr>
                                <m:t>𝐿</m:t>
                              </m:r>
                            </m:sub>
                          </m:sSub>
                        </m:num>
                        <m:den>
                          <m:r>
                            <a:rPr lang="en-US" sz="1800" i="1">
                              <a:latin typeface="Cambria Math" panose="02040503050406030204" pitchFamily="18" charset="0"/>
                            </a:rPr>
                            <m:t>𝑑𝑠</m:t>
                          </m:r>
                        </m:den>
                      </m:f>
                      <m:r>
                        <a:rPr lang="en-US" sz="1800" i="0">
                          <a:latin typeface="Cambria Math" panose="02040503050406030204" pitchFamily="18" charset="0"/>
                        </a:rPr>
                        <m:t>=−</m:t>
                      </m:r>
                      <m:f>
                        <m:fPr>
                          <m:ctrlPr>
                            <a:rPr lang="en-US" sz="1800" i="1">
                              <a:solidFill>
                                <a:srgbClr val="836967"/>
                              </a:solidFill>
                              <a:latin typeface="Cambria Math" panose="02040503050406030204" pitchFamily="18" charset="0"/>
                            </a:rPr>
                          </m:ctrlPr>
                        </m:fPr>
                        <m:num>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𝑔</m:t>
                              </m:r>
                            </m:e>
                            <m:sub>
                              <m:r>
                                <a:rPr lang="en-US" sz="1800" i="1">
                                  <a:latin typeface="Cambria Math" panose="02040503050406030204" pitchFamily="18" charset="0"/>
                                </a:rPr>
                                <m:t>𝐿</m:t>
                              </m:r>
                            </m:sub>
                          </m:sSub>
                          <m:r>
                            <a:rPr lang="en-US" sz="1800" i="0">
                              <a:latin typeface="Cambria Math" panose="02040503050406030204" pitchFamily="18" charset="0"/>
                            </a:rPr>
                            <m:t>∙</m:t>
                          </m:r>
                          <m:sSub>
                            <m:sSubPr>
                              <m:ctrlPr>
                                <a:rPr lang="en-US" sz="1800" i="1">
                                  <a:solidFill>
                                    <a:srgbClr val="836967"/>
                                  </a:solidFill>
                                  <a:latin typeface="Cambria Math" panose="02040503050406030204" pitchFamily="18" charset="0"/>
                                </a:rPr>
                              </m:ctrlPr>
                            </m:sSubPr>
                            <m:e>
                              <m:r>
                                <a:rPr lang="en-US" sz="1800" i="1">
                                  <a:latin typeface="Cambria Math" panose="02040503050406030204" pitchFamily="18" charset="0"/>
                                </a:rPr>
                                <m:t>𝜀</m:t>
                              </m:r>
                            </m:e>
                            <m:sub>
                              <m:r>
                                <a:rPr lang="en-US" sz="1800" i="1">
                                  <a:latin typeface="Cambria Math" panose="02040503050406030204" pitchFamily="18" charset="0"/>
                                </a:rPr>
                                <m:t>𝑛</m:t>
                              </m:r>
                              <m:r>
                                <a:rPr lang="en-US" sz="1800" i="0">
                                  <a:latin typeface="Cambria Math" panose="02040503050406030204" pitchFamily="18" charset="0"/>
                                </a:rPr>
                                <m:t>,</m:t>
                              </m:r>
                              <m:r>
                                <a:rPr lang="en-US" sz="1800" i="1">
                                  <a:latin typeface="Cambria Math" panose="02040503050406030204" pitchFamily="18" charset="0"/>
                                </a:rPr>
                                <m:t>𝐿</m:t>
                              </m:r>
                            </m:sub>
                          </m:sSub>
                        </m:num>
                        <m:den>
                          <m:sSup>
                            <m:sSupPr>
                              <m:ctrlPr>
                                <a:rPr lang="en-US" sz="1800" i="1">
                                  <a:solidFill>
                                    <a:srgbClr val="836967"/>
                                  </a:solidFill>
                                  <a:latin typeface="Cambria Math" panose="02040503050406030204" pitchFamily="18" charset="0"/>
                                </a:rPr>
                              </m:ctrlPr>
                            </m:sSupPr>
                            <m:e>
                              <m:r>
                                <a:rPr lang="en-US" sz="1800" i="1">
                                  <a:latin typeface="Cambria Math" panose="02040503050406030204" pitchFamily="18" charset="0"/>
                                </a:rPr>
                                <m:t>𝛽</m:t>
                              </m:r>
                            </m:e>
                            <m:sup>
                              <m:r>
                                <a:rPr lang="en-US" sz="1800" i="0">
                                  <a:latin typeface="Cambria Math" panose="02040503050406030204" pitchFamily="18" charset="0"/>
                                </a:rPr>
                                <m:t>2</m:t>
                              </m:r>
                            </m:sup>
                          </m:sSup>
                          <m:r>
                            <a:rPr lang="en-US" sz="1800" i="1">
                              <a:latin typeface="Cambria Math" panose="02040503050406030204" pitchFamily="18" charset="0"/>
                            </a:rPr>
                            <m:t>𝐸</m:t>
                          </m:r>
                        </m:den>
                      </m:f>
                      <m:r>
                        <a:rPr lang="en-US" sz="1800" i="0">
                          <a:latin typeface="Cambria Math" panose="02040503050406030204" pitchFamily="18" charset="0"/>
                        </a:rPr>
                        <m:t>∙</m:t>
                      </m:r>
                      <m:d>
                        <m:dPr>
                          <m:begChr m:val="〈"/>
                          <m:endChr m:val="〉"/>
                          <m:ctrlPr>
                            <a:rPr lang="en-US" sz="1800" i="1">
                              <a:solidFill>
                                <a:srgbClr val="836967"/>
                              </a:solidFill>
                              <a:latin typeface="Cambria Math" panose="02040503050406030204" pitchFamily="18" charset="0"/>
                            </a:rPr>
                          </m:ctrlPr>
                        </m:dPr>
                        <m:e>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𝑑𝐸</m:t>
                              </m:r>
                            </m:num>
                            <m:den>
                              <m:r>
                                <a:rPr lang="en-US" sz="1800" i="1">
                                  <a:latin typeface="Cambria Math" panose="02040503050406030204" pitchFamily="18" charset="0"/>
                                </a:rPr>
                                <m:t>𝑑𝑠</m:t>
                              </m:r>
                            </m:den>
                          </m:f>
                        </m:e>
                      </m:d>
                      <m:r>
                        <a:rPr lang="en-US" sz="1800" i="0">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𝛽𝛾</m:t>
                          </m:r>
                        </m:num>
                        <m:den>
                          <m:r>
                            <a:rPr lang="en-US" sz="1800" i="1">
                              <a:latin typeface="Cambria Math" panose="02040503050406030204" pitchFamily="18" charset="0"/>
                            </a:rPr>
                            <m:t>2</m:t>
                          </m:r>
                        </m:den>
                      </m:f>
                      <m:sSub>
                        <m:sSubPr>
                          <m:ctrlPr>
                            <a:rPr lang="en-US" sz="1800" i="1">
                              <a:latin typeface="Cambria Math" panose="02040503050406030204" pitchFamily="18" charset="0"/>
                            </a:rPr>
                          </m:ctrlPr>
                        </m:sSubPr>
                        <m:e>
                          <m:acc>
                            <m:accPr>
                              <m:chr m:val="̂"/>
                              <m:ctrlPr>
                                <a:rPr lang="en-US" sz="1800" i="1">
                                  <a:latin typeface="Cambria Math" panose="02040503050406030204" pitchFamily="18" charset="0"/>
                                </a:rPr>
                              </m:ctrlPr>
                            </m:accPr>
                            <m:e>
                              <m:r>
                                <a:rPr lang="en-US" sz="1800" i="1">
                                  <a:latin typeface="Cambria Math" panose="02040503050406030204" pitchFamily="18" charset="0"/>
                                  <a:ea typeface="Cambria Math" panose="02040503050406030204" pitchFamily="18" charset="0"/>
                                </a:rPr>
                                <m:t>𝛽</m:t>
                              </m:r>
                            </m:e>
                          </m:acc>
                        </m:e>
                        <m:sub>
                          <m:r>
                            <a:rPr lang="en-US" sz="1800" i="1">
                              <a:latin typeface="Cambria Math" panose="02040503050406030204" pitchFamily="18" charset="0"/>
                            </a:rPr>
                            <m:t>𝐿</m:t>
                          </m:r>
                        </m:sub>
                      </m:sSub>
                      <m:r>
                        <a:rPr lang="en-US" sz="1800" i="1">
                          <a:latin typeface="Cambria Math" panose="02040503050406030204" pitchFamily="18" charset="0"/>
                          <a:ea typeface="Cambria Math" panose="02040503050406030204" pitchFamily="18" charset="0"/>
                        </a:rPr>
                        <m:t>∙</m:t>
                      </m:r>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1</m:t>
                          </m:r>
                        </m:num>
                        <m:den>
                          <m:sSup>
                            <m:sSupPr>
                              <m:ctrlPr>
                                <a:rPr lang="en-US" sz="1800" i="1">
                                  <a:latin typeface="Cambria Math" panose="02040503050406030204" pitchFamily="18" charset="0"/>
                                  <a:ea typeface="Cambria Math" panose="02040503050406030204" pitchFamily="18" charset="0"/>
                                </a:rPr>
                              </m:ctrlPr>
                            </m:sSupPr>
                            <m:e>
                              <m:r>
                                <a:rPr lang="en-US" sz="1800" i="1">
                                  <a:latin typeface="Cambria Math" panose="02040503050406030204" pitchFamily="18" charset="0"/>
                                  <a:ea typeface="Cambria Math" panose="02040503050406030204" pitchFamily="18" charset="0"/>
                                </a:rPr>
                                <m:t>𝛽</m:t>
                              </m:r>
                            </m:e>
                            <m:sup>
                              <m:r>
                                <a:rPr lang="en-US" sz="1800" i="1">
                                  <a:latin typeface="Cambria Math" panose="02040503050406030204" pitchFamily="18" charset="0"/>
                                  <a:ea typeface="Cambria Math" panose="02040503050406030204" pitchFamily="18" charset="0"/>
                                </a:rPr>
                                <m:t>2</m:t>
                              </m:r>
                            </m:sup>
                          </m:sSup>
                          <m:sSup>
                            <m:sSupPr>
                              <m:ctrlPr>
                                <a:rPr lang="en-US" sz="1800" i="1">
                                  <a:latin typeface="Cambria Math" panose="02040503050406030204" pitchFamily="18" charset="0"/>
                                  <a:ea typeface="Cambria Math" panose="02040503050406030204" pitchFamily="18" charset="0"/>
                                </a:rPr>
                              </m:ctrlPr>
                            </m:sSupPr>
                            <m:e>
                              <m:r>
                                <a:rPr lang="en-US" sz="1800" i="1">
                                  <a:latin typeface="Cambria Math" panose="02040503050406030204" pitchFamily="18" charset="0"/>
                                  <a:ea typeface="Cambria Math" panose="02040503050406030204" pitchFamily="18" charset="0"/>
                                </a:rPr>
                                <m:t>𝑐</m:t>
                              </m:r>
                            </m:e>
                            <m:sup>
                              <m:r>
                                <a:rPr lang="en-US" sz="1800" i="1">
                                  <a:latin typeface="Cambria Math" panose="02040503050406030204" pitchFamily="18" charset="0"/>
                                  <a:ea typeface="Cambria Math" panose="02040503050406030204" pitchFamily="18" charset="0"/>
                                </a:rPr>
                                <m:t>2</m:t>
                              </m:r>
                            </m:sup>
                          </m:sSup>
                          <m:sSup>
                            <m:sSupPr>
                              <m:ctrlPr>
                                <a:rPr lang="en-US" sz="1800" i="1">
                                  <a:latin typeface="Cambria Math" panose="02040503050406030204" pitchFamily="18" charset="0"/>
                                  <a:ea typeface="Cambria Math" panose="02040503050406030204" pitchFamily="18" charset="0"/>
                                </a:rPr>
                              </m:ctrlPr>
                            </m:sSupPr>
                            <m:e>
                              <m:r>
                                <a:rPr lang="en-US" sz="1800" i="1">
                                  <a:latin typeface="Cambria Math" panose="02040503050406030204" pitchFamily="18" charset="0"/>
                                  <a:ea typeface="Cambria Math" panose="02040503050406030204" pitchFamily="18" charset="0"/>
                                </a:rPr>
                                <m:t>𝑝</m:t>
                              </m:r>
                            </m:e>
                            <m:sup>
                              <m:r>
                                <a:rPr lang="en-US" sz="1800" i="1">
                                  <a:latin typeface="Cambria Math" panose="02040503050406030204" pitchFamily="18" charset="0"/>
                                  <a:ea typeface="Cambria Math" panose="02040503050406030204" pitchFamily="18" charset="0"/>
                                </a:rPr>
                                <m:t>2</m:t>
                              </m:r>
                            </m:sup>
                          </m:sSup>
                        </m:den>
                      </m:f>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𝜉</m:t>
                      </m:r>
                      <m:sSub>
                        <m:sSubPr>
                          <m:ctrlPr>
                            <a:rPr lang="en-US" sz="1800" i="1">
                              <a:latin typeface="Cambria Math" panose="02040503050406030204" pitchFamily="18" charset="0"/>
                              <a:ea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𝑊</m:t>
                          </m:r>
                        </m:e>
                        <m:sub>
                          <m:r>
                            <a:rPr lang="en-US" sz="1800" i="1">
                              <a:latin typeface="Cambria Math" panose="02040503050406030204" pitchFamily="18" charset="0"/>
                              <a:ea typeface="Cambria Math" panose="02040503050406030204" pitchFamily="18" charset="0"/>
                            </a:rPr>
                            <m:t>𝑚𝑎𝑥</m:t>
                          </m:r>
                        </m:sub>
                      </m:sSub>
                      <m:d>
                        <m:dPr>
                          <m:ctrlPr>
                            <a:rPr lang="en-US" sz="1800" i="1">
                              <a:latin typeface="Cambria Math" panose="02040503050406030204" pitchFamily="18" charset="0"/>
                              <a:ea typeface="Cambria Math" panose="02040503050406030204" pitchFamily="18" charset="0"/>
                            </a:rPr>
                          </m:ctrlPr>
                        </m:dPr>
                        <m:e>
                          <m:r>
                            <a:rPr lang="en-US" sz="1800" i="1">
                              <a:latin typeface="Cambria Math" panose="02040503050406030204" pitchFamily="18" charset="0"/>
                              <a:ea typeface="Cambria Math" panose="02040503050406030204" pitchFamily="18" charset="0"/>
                            </a:rPr>
                            <m:t>1−</m:t>
                          </m:r>
                          <m:f>
                            <m:fPr>
                              <m:ctrlPr>
                                <a:rPr lang="en-US" sz="1800" i="1">
                                  <a:latin typeface="Cambria Math" panose="02040503050406030204" pitchFamily="18" charset="0"/>
                                  <a:ea typeface="Cambria Math" panose="02040503050406030204" pitchFamily="18" charset="0"/>
                                </a:rPr>
                              </m:ctrlPr>
                            </m:fPr>
                            <m:num>
                              <m:sSup>
                                <m:sSupPr>
                                  <m:ctrlPr>
                                    <a:rPr lang="en-US" sz="1800" i="1">
                                      <a:latin typeface="Cambria Math" panose="02040503050406030204" pitchFamily="18" charset="0"/>
                                      <a:ea typeface="Cambria Math" panose="02040503050406030204" pitchFamily="18" charset="0"/>
                                    </a:rPr>
                                  </m:ctrlPr>
                                </m:sSupPr>
                                <m:e>
                                  <m:r>
                                    <a:rPr lang="en-US" sz="1800" i="1">
                                      <a:latin typeface="Cambria Math" panose="02040503050406030204" pitchFamily="18" charset="0"/>
                                      <a:ea typeface="Cambria Math" panose="02040503050406030204" pitchFamily="18" charset="0"/>
                                    </a:rPr>
                                    <m:t>𝛽</m:t>
                                  </m:r>
                                </m:e>
                                <m:sup>
                                  <m:r>
                                    <a:rPr lang="en-US" sz="1800" i="1">
                                      <a:latin typeface="Cambria Math" panose="02040503050406030204" pitchFamily="18" charset="0"/>
                                      <a:ea typeface="Cambria Math" panose="02040503050406030204" pitchFamily="18" charset="0"/>
                                    </a:rPr>
                                    <m:t>2</m:t>
                                  </m:r>
                                </m:sup>
                              </m:sSup>
                            </m:num>
                            <m:den>
                              <m:r>
                                <a:rPr lang="en-US" sz="1800" i="1">
                                  <a:latin typeface="Cambria Math" panose="02040503050406030204" pitchFamily="18" charset="0"/>
                                  <a:ea typeface="Cambria Math" panose="02040503050406030204" pitchFamily="18" charset="0"/>
                                </a:rPr>
                                <m:t>2</m:t>
                              </m:r>
                            </m:den>
                          </m:f>
                        </m:e>
                      </m:d>
                    </m:oMath>
                  </m:oMathPara>
                </a14:m>
                <a:endParaRPr lang="en-US" sz="1800" dirty="0"/>
              </a:p>
            </p:txBody>
          </p:sp>
        </mc:Choice>
        <mc:Fallback xmlns="">
          <p:sp>
            <p:nvSpPr>
              <p:cNvPr id="8" name="TextBox 7">
                <a:extLst>
                  <a:ext uri="{FF2B5EF4-FFF2-40B4-BE49-F238E27FC236}">
                    <a16:creationId xmlns:a16="http://schemas.microsoft.com/office/drawing/2014/main" id="{BBD23DEB-8B6A-EDBC-505E-C23A2DCAD89A}"/>
                  </a:ext>
                </a:extLst>
              </p:cNvPr>
              <p:cNvSpPr txBox="1">
                <a:spLocks noRot="1" noChangeAspect="1" noMove="1" noResize="1" noEditPoints="1" noAdjustHandles="1" noChangeArrowheads="1" noChangeShapeType="1" noTextEdit="1"/>
              </p:cNvSpPr>
              <p:nvPr/>
            </p:nvSpPr>
            <p:spPr>
              <a:xfrm>
                <a:off x="1179399" y="2981903"/>
                <a:ext cx="6770914" cy="720325"/>
              </a:xfrm>
              <a:prstGeom prst="rect">
                <a:avLst/>
              </a:prstGeom>
              <a:blipFill>
                <a:blip r:embed="rId4"/>
                <a:stretch>
                  <a:fillRect b="-5172"/>
                </a:stretch>
              </a:blipFill>
            </p:spPr>
            <p:txBody>
              <a:bodyPr/>
              <a:lstStyle/>
              <a:p>
                <a:r>
                  <a:rPr lang="en-US">
                    <a:noFill/>
                  </a:rPr>
                  <a:t> </a:t>
                </a:r>
              </a:p>
            </p:txBody>
          </p:sp>
        </mc:Fallback>
      </mc:AlternateContent>
    </p:spTree>
    <p:extLst>
      <p:ext uri="{BB962C8B-B14F-4D97-AF65-F5344CB8AC3E}">
        <p14:creationId xmlns:p14="http://schemas.microsoft.com/office/powerpoint/2010/main" val="12218046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9C98EC-F93D-808B-6BEB-0158B73B2FC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5222DC2-C38C-1BA2-0630-04F0CE9523B0}"/>
              </a:ext>
            </a:extLst>
          </p:cNvPr>
          <p:cNvSpPr>
            <a:spLocks noGrp="1"/>
          </p:cNvSpPr>
          <p:nvPr>
            <p:ph type="title"/>
          </p:nvPr>
        </p:nvSpPr>
        <p:spPr>
          <a:xfrm>
            <a:off x="228600" y="2994952"/>
            <a:ext cx="8686800" cy="537957"/>
          </a:xfrm>
        </p:spPr>
        <p:txBody>
          <a:bodyPr/>
          <a:lstStyle/>
          <a:p>
            <a:r>
              <a:rPr lang="en-US" dirty="0"/>
              <a:t>Longitudinal beam dynamics</a:t>
            </a:r>
          </a:p>
        </p:txBody>
      </p:sp>
      <p:sp>
        <p:nvSpPr>
          <p:cNvPr id="4" name="Date Placeholder 3">
            <a:extLst>
              <a:ext uri="{FF2B5EF4-FFF2-40B4-BE49-F238E27FC236}">
                <a16:creationId xmlns:a16="http://schemas.microsoft.com/office/drawing/2014/main" id="{CB5EBBEB-4479-8004-7A7D-40A67E9660B1}"/>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F648458B-EB20-0F12-4707-909521DD16CE}"/>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2958AED1-DE16-B005-BD35-BB61EE5A93C2}"/>
              </a:ext>
            </a:extLst>
          </p:cNvPr>
          <p:cNvSpPr>
            <a:spLocks noGrp="1"/>
          </p:cNvSpPr>
          <p:nvPr>
            <p:ph type="sldNum" sz="quarter" idx="4"/>
          </p:nvPr>
        </p:nvSpPr>
        <p:spPr/>
        <p:txBody>
          <a:bodyPr/>
          <a:lstStyle/>
          <a:p>
            <a:pPr>
              <a:defRPr/>
            </a:pPr>
            <a:fld id="{148C009B-CB69-E04A-B9B3-34B26D69E9CF}" type="slidenum">
              <a:rPr lang="en-US" smtClean="0"/>
              <a:pPr>
                <a:defRPr/>
              </a:pPr>
              <a:t>32</a:t>
            </a:fld>
            <a:endParaRPr lang="en-US" dirty="0"/>
          </a:p>
        </p:txBody>
      </p:sp>
      <p:sp>
        <p:nvSpPr>
          <p:cNvPr id="2" name="TextBox 1">
            <a:extLst>
              <a:ext uri="{FF2B5EF4-FFF2-40B4-BE49-F238E27FC236}">
                <a16:creationId xmlns:a16="http://schemas.microsoft.com/office/drawing/2014/main" id="{198FC745-4561-20FC-1E4D-CC238C6CA8E0}"/>
              </a:ext>
            </a:extLst>
          </p:cNvPr>
          <p:cNvSpPr txBox="1"/>
          <p:nvPr/>
        </p:nvSpPr>
        <p:spPr>
          <a:xfrm>
            <a:off x="1182255" y="3749964"/>
            <a:ext cx="7444217" cy="830997"/>
          </a:xfrm>
          <a:prstGeom prst="rect">
            <a:avLst/>
          </a:prstGeom>
          <a:noFill/>
        </p:spPr>
        <p:txBody>
          <a:bodyPr wrap="none" rtlCol="0">
            <a:spAutoFit/>
          </a:bodyPr>
          <a:lstStyle/>
          <a:p>
            <a:pPr marL="342900" indent="-342900">
              <a:buFont typeface="Arial" panose="020B0604020202020204" pitchFamily="34" charset="0"/>
              <a:buChar char="•"/>
            </a:pPr>
            <a:r>
              <a:rPr lang="en-US" dirty="0"/>
              <a:t>Define beam parameters related to longitudinal motion</a:t>
            </a:r>
          </a:p>
          <a:p>
            <a:pPr marL="342900" indent="-342900">
              <a:buFont typeface="Arial" panose="020B0604020202020204" pitchFamily="34" charset="0"/>
              <a:buChar char="•"/>
            </a:pPr>
            <a:r>
              <a:rPr lang="en-US" dirty="0"/>
              <a:t>Find stable phase space</a:t>
            </a:r>
          </a:p>
        </p:txBody>
      </p:sp>
    </p:spTree>
    <p:extLst>
      <p:ext uri="{BB962C8B-B14F-4D97-AF65-F5344CB8AC3E}">
        <p14:creationId xmlns:p14="http://schemas.microsoft.com/office/powerpoint/2010/main" val="27592457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85C988-967C-D8CF-A94F-4089B52DB31F}"/>
              </a:ext>
            </a:extLst>
          </p:cNvPr>
          <p:cNvSpPr>
            <a:spLocks noGrp="1"/>
          </p:cNvSpPr>
          <p:nvPr>
            <p:ph type="title"/>
          </p:nvPr>
        </p:nvSpPr>
        <p:spPr/>
        <p:txBody>
          <a:bodyPr/>
          <a:lstStyle/>
          <a:p>
            <a:r>
              <a:rPr lang="en-US" dirty="0"/>
              <a:t>RF acceleration (I) (General concept)</a:t>
            </a:r>
          </a:p>
        </p:txBody>
      </p:sp>
      <p:sp>
        <p:nvSpPr>
          <p:cNvPr id="4" name="Date Placeholder 3">
            <a:extLst>
              <a:ext uri="{FF2B5EF4-FFF2-40B4-BE49-F238E27FC236}">
                <a16:creationId xmlns:a16="http://schemas.microsoft.com/office/drawing/2014/main" id="{A095E3BB-B571-EA2A-26FE-F0203FF625D9}"/>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3AE40EB7-96DF-347F-15F9-C902C46420D7}"/>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EA30F054-7185-71FA-14A1-24700A1034C8}"/>
              </a:ext>
            </a:extLst>
          </p:cNvPr>
          <p:cNvSpPr>
            <a:spLocks noGrp="1"/>
          </p:cNvSpPr>
          <p:nvPr>
            <p:ph type="sldNum" sz="quarter" idx="4"/>
          </p:nvPr>
        </p:nvSpPr>
        <p:spPr/>
        <p:txBody>
          <a:bodyPr/>
          <a:lstStyle/>
          <a:p>
            <a:pPr>
              <a:defRPr/>
            </a:pPr>
            <a:fld id="{148C009B-CB69-E04A-B9B3-34B26D69E9CF}" type="slidenum">
              <a:rPr lang="en-US" smtClean="0"/>
              <a:pPr>
                <a:defRPr/>
              </a:pPr>
              <a:t>33</a:t>
            </a:fld>
            <a:endParaRPr lang="en-US" dirty="0"/>
          </a:p>
        </p:txBody>
      </p:sp>
      <p:pic>
        <p:nvPicPr>
          <p:cNvPr id="7" name="Picture 6">
            <a:extLst>
              <a:ext uri="{FF2B5EF4-FFF2-40B4-BE49-F238E27FC236}">
                <a16:creationId xmlns:a16="http://schemas.microsoft.com/office/drawing/2014/main" id="{CC88BEF2-1F08-3058-FB09-D7DF2CFE616B}"/>
              </a:ext>
            </a:extLst>
          </p:cNvPr>
          <p:cNvPicPr>
            <a:picLocks noChangeAspect="1"/>
          </p:cNvPicPr>
          <p:nvPr/>
        </p:nvPicPr>
        <p:blipFill>
          <a:blip r:embed="rId2"/>
          <a:stretch>
            <a:fillRect/>
          </a:stretch>
        </p:blipFill>
        <p:spPr>
          <a:xfrm>
            <a:off x="762001" y="1035050"/>
            <a:ext cx="3638197" cy="2286000"/>
          </a:xfrm>
          <a:prstGeom prst="rect">
            <a:avLst/>
          </a:prstGeom>
        </p:spPr>
      </p:pic>
      <p:pic>
        <p:nvPicPr>
          <p:cNvPr id="8" name="Picture 7">
            <a:extLst>
              <a:ext uri="{FF2B5EF4-FFF2-40B4-BE49-F238E27FC236}">
                <a16:creationId xmlns:a16="http://schemas.microsoft.com/office/drawing/2014/main" id="{BEDCD1CD-B770-793A-D72B-903368DE21FB}"/>
              </a:ext>
            </a:extLst>
          </p:cNvPr>
          <p:cNvPicPr>
            <a:picLocks noChangeAspect="1"/>
          </p:cNvPicPr>
          <p:nvPr/>
        </p:nvPicPr>
        <p:blipFill>
          <a:blip r:embed="rId2"/>
          <a:stretch>
            <a:fillRect/>
          </a:stretch>
        </p:blipFill>
        <p:spPr>
          <a:xfrm>
            <a:off x="3028209" y="3536951"/>
            <a:ext cx="3638197" cy="2286000"/>
          </a:xfrm>
          <a:prstGeom prst="rect">
            <a:avLst/>
          </a:prstGeom>
        </p:spPr>
      </p:pic>
      <p:sp>
        <p:nvSpPr>
          <p:cNvPr id="9" name="Oval 8">
            <a:extLst>
              <a:ext uri="{FF2B5EF4-FFF2-40B4-BE49-F238E27FC236}">
                <a16:creationId xmlns:a16="http://schemas.microsoft.com/office/drawing/2014/main" id="{919FCA81-F968-8605-44CE-8005DCE41457}"/>
              </a:ext>
            </a:extLst>
          </p:cNvPr>
          <p:cNvSpPr/>
          <p:nvPr/>
        </p:nvSpPr>
        <p:spPr>
          <a:xfrm>
            <a:off x="1377055" y="1496290"/>
            <a:ext cx="164592" cy="166255"/>
          </a:xfrm>
          <a:prstGeom prst="ellipse">
            <a:avLst/>
          </a:prstGeom>
          <a:solidFill>
            <a:srgbClr val="FF9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6351446E-B2F3-E14D-5821-930C960F3A76}"/>
              </a:ext>
            </a:extLst>
          </p:cNvPr>
          <p:cNvSpPr/>
          <p:nvPr/>
        </p:nvSpPr>
        <p:spPr>
          <a:xfrm>
            <a:off x="3644932" y="4002312"/>
            <a:ext cx="164592" cy="166255"/>
          </a:xfrm>
          <a:prstGeom prst="ellipse">
            <a:avLst/>
          </a:prstGeom>
          <a:solidFill>
            <a:srgbClr val="FF9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4F69B99-1B83-61D3-ED53-AF13347037B3}"/>
              </a:ext>
            </a:extLst>
          </p:cNvPr>
          <p:cNvSpPr txBox="1"/>
          <p:nvPr/>
        </p:nvSpPr>
        <p:spPr>
          <a:xfrm>
            <a:off x="1530603" y="1379826"/>
            <a:ext cx="2080506" cy="400110"/>
          </a:xfrm>
          <a:prstGeom prst="rect">
            <a:avLst/>
          </a:prstGeom>
          <a:noFill/>
        </p:spPr>
        <p:txBody>
          <a:bodyPr wrap="none" rtlCol="0">
            <a:spAutoFit/>
          </a:bodyPr>
          <a:lstStyle/>
          <a:p>
            <a:r>
              <a:rPr lang="en-US" sz="2000" dirty="0">
                <a:solidFill>
                  <a:srgbClr val="FF9300"/>
                </a:solidFill>
              </a:rPr>
              <a:t>Reference particle</a:t>
            </a:r>
          </a:p>
        </p:txBody>
      </p:sp>
      <p:sp>
        <p:nvSpPr>
          <p:cNvPr id="16" name="TextBox 15">
            <a:extLst>
              <a:ext uri="{FF2B5EF4-FFF2-40B4-BE49-F238E27FC236}">
                <a16:creationId xmlns:a16="http://schemas.microsoft.com/office/drawing/2014/main" id="{7059CFBF-43B3-1DF4-E3AB-9284CFCECB2A}"/>
              </a:ext>
            </a:extLst>
          </p:cNvPr>
          <p:cNvSpPr txBox="1"/>
          <p:nvPr/>
        </p:nvSpPr>
        <p:spPr>
          <a:xfrm>
            <a:off x="3809524" y="3873563"/>
            <a:ext cx="2080506" cy="400110"/>
          </a:xfrm>
          <a:prstGeom prst="rect">
            <a:avLst/>
          </a:prstGeom>
          <a:noFill/>
        </p:spPr>
        <p:txBody>
          <a:bodyPr wrap="none" rtlCol="0">
            <a:spAutoFit/>
          </a:bodyPr>
          <a:lstStyle/>
          <a:p>
            <a:r>
              <a:rPr lang="en-US" sz="2000" dirty="0">
                <a:solidFill>
                  <a:srgbClr val="FF9300"/>
                </a:solidFill>
              </a:rPr>
              <a:t>Reference particle</a:t>
            </a:r>
          </a:p>
        </p:txBody>
      </p:sp>
      <p:sp>
        <p:nvSpPr>
          <p:cNvPr id="17" name="TextBox 16">
            <a:extLst>
              <a:ext uri="{FF2B5EF4-FFF2-40B4-BE49-F238E27FC236}">
                <a16:creationId xmlns:a16="http://schemas.microsoft.com/office/drawing/2014/main" id="{AD59CF6F-CE4B-CA4D-F71B-B0C530BD70D5}"/>
              </a:ext>
            </a:extLst>
          </p:cNvPr>
          <p:cNvSpPr txBox="1"/>
          <p:nvPr/>
        </p:nvSpPr>
        <p:spPr>
          <a:xfrm>
            <a:off x="4548721" y="1096180"/>
            <a:ext cx="1507464" cy="830997"/>
          </a:xfrm>
          <a:prstGeom prst="rect">
            <a:avLst/>
          </a:prstGeom>
          <a:noFill/>
        </p:spPr>
        <p:txBody>
          <a:bodyPr wrap="none" rtlCol="0">
            <a:spAutoFit/>
          </a:bodyPr>
          <a:lstStyle/>
          <a:p>
            <a:r>
              <a:rPr lang="en-US" dirty="0"/>
              <a:t>RF cavity 1</a:t>
            </a:r>
          </a:p>
          <a:p>
            <a:r>
              <a:rPr lang="en-US" dirty="0"/>
              <a:t>s = s1</a:t>
            </a:r>
          </a:p>
        </p:txBody>
      </p:sp>
      <p:sp>
        <p:nvSpPr>
          <p:cNvPr id="18" name="TextBox 17">
            <a:extLst>
              <a:ext uri="{FF2B5EF4-FFF2-40B4-BE49-F238E27FC236}">
                <a16:creationId xmlns:a16="http://schemas.microsoft.com/office/drawing/2014/main" id="{0E6B3908-BD52-B8EE-78E7-87AB8222CA10}"/>
              </a:ext>
            </a:extLst>
          </p:cNvPr>
          <p:cNvSpPr txBox="1"/>
          <p:nvPr/>
        </p:nvSpPr>
        <p:spPr>
          <a:xfrm>
            <a:off x="1216366" y="4400828"/>
            <a:ext cx="1507464" cy="830997"/>
          </a:xfrm>
          <a:prstGeom prst="rect">
            <a:avLst/>
          </a:prstGeom>
          <a:noFill/>
        </p:spPr>
        <p:txBody>
          <a:bodyPr wrap="none" rtlCol="0">
            <a:spAutoFit/>
          </a:bodyPr>
          <a:lstStyle/>
          <a:p>
            <a:r>
              <a:rPr lang="en-US" dirty="0"/>
              <a:t>RF cavity 2</a:t>
            </a:r>
          </a:p>
          <a:p>
            <a:r>
              <a:rPr lang="en-US" dirty="0"/>
              <a:t>s = s1+s2</a:t>
            </a:r>
          </a:p>
        </p:txBody>
      </p:sp>
      <p:sp>
        <p:nvSpPr>
          <p:cNvPr id="19" name="TextBox 18">
            <a:extLst>
              <a:ext uri="{FF2B5EF4-FFF2-40B4-BE49-F238E27FC236}">
                <a16:creationId xmlns:a16="http://schemas.microsoft.com/office/drawing/2014/main" id="{AA524AF0-F972-E8CA-DEAB-558EFAC3B11C}"/>
              </a:ext>
            </a:extLst>
          </p:cNvPr>
          <p:cNvSpPr txBox="1"/>
          <p:nvPr/>
        </p:nvSpPr>
        <p:spPr>
          <a:xfrm>
            <a:off x="4655976" y="2093452"/>
            <a:ext cx="4366726" cy="1200329"/>
          </a:xfrm>
          <a:prstGeom prst="rect">
            <a:avLst/>
          </a:prstGeom>
          <a:noFill/>
        </p:spPr>
        <p:txBody>
          <a:bodyPr wrap="square" rtlCol="0">
            <a:spAutoFit/>
          </a:bodyPr>
          <a:lstStyle/>
          <a:p>
            <a:r>
              <a:rPr lang="en-US" dirty="0">
                <a:solidFill>
                  <a:srgbClr val="FF9300"/>
                </a:solidFill>
              </a:rPr>
              <a:t>Most channel designs, the RF phase of reference particle is the same for each RF cavity. </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5A6CBB7-5EA5-583D-14A0-C7C2D182C97A}"/>
                  </a:ext>
                </a:extLst>
              </p:cNvPr>
              <p:cNvSpPr txBox="1"/>
              <p:nvPr/>
            </p:nvSpPr>
            <p:spPr>
              <a:xfrm>
                <a:off x="1216366" y="2128468"/>
                <a:ext cx="1364733" cy="4247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FF9300"/>
                              </a:solidFill>
                              <a:latin typeface="Cambria Math" panose="02040503050406030204" pitchFamily="18" charset="0"/>
                            </a:rPr>
                          </m:ctrlPr>
                        </m:sSubPr>
                        <m:e>
                          <m:r>
                            <a:rPr lang="en-US" sz="2000" i="1" smtClean="0">
                              <a:solidFill>
                                <a:srgbClr val="FF9300"/>
                              </a:solidFill>
                              <a:latin typeface="Cambria Math" panose="02040503050406030204" pitchFamily="18" charset="0"/>
                              <a:ea typeface="Cambria Math" panose="02040503050406030204" pitchFamily="18" charset="0"/>
                            </a:rPr>
                            <m:t>𝜙</m:t>
                          </m:r>
                        </m:e>
                        <m:sub>
                          <m:r>
                            <a:rPr lang="en-US" sz="2000" b="0" i="1" smtClean="0">
                              <a:solidFill>
                                <a:srgbClr val="FF9300"/>
                              </a:solidFill>
                              <a:latin typeface="Cambria Math" panose="02040503050406030204" pitchFamily="18" charset="0"/>
                            </a:rPr>
                            <m:t>𝑟𝑒𝑓𝑒𝑟𝑒𝑛𝑐𝑒</m:t>
                          </m:r>
                        </m:sub>
                      </m:sSub>
                    </m:oMath>
                  </m:oMathPara>
                </a14:m>
                <a:endParaRPr lang="en-US" sz="2000" dirty="0">
                  <a:solidFill>
                    <a:srgbClr val="FF9300"/>
                  </a:solidFill>
                </a:endParaRPr>
              </a:p>
            </p:txBody>
          </p:sp>
        </mc:Choice>
        <mc:Fallback xmlns="">
          <p:sp>
            <p:nvSpPr>
              <p:cNvPr id="20" name="TextBox 19">
                <a:extLst>
                  <a:ext uri="{FF2B5EF4-FFF2-40B4-BE49-F238E27FC236}">
                    <a16:creationId xmlns:a16="http://schemas.microsoft.com/office/drawing/2014/main" id="{35A6CBB7-5EA5-583D-14A0-C7C2D182C97A}"/>
                  </a:ext>
                </a:extLst>
              </p:cNvPr>
              <p:cNvSpPr txBox="1">
                <a:spLocks noRot="1" noChangeAspect="1" noMove="1" noResize="1" noEditPoints="1" noAdjustHandles="1" noChangeArrowheads="1" noChangeShapeType="1" noTextEdit="1"/>
              </p:cNvSpPr>
              <p:nvPr/>
            </p:nvSpPr>
            <p:spPr>
              <a:xfrm>
                <a:off x="1216366" y="2128468"/>
                <a:ext cx="1364733" cy="424732"/>
              </a:xfrm>
              <a:prstGeom prst="rect">
                <a:avLst/>
              </a:prstGeom>
              <a:blipFill>
                <a:blip r:embed="rId3"/>
                <a:stretch>
                  <a:fillRect b="-8571"/>
                </a:stretch>
              </a:blipFill>
            </p:spPr>
            <p:txBody>
              <a:bodyPr/>
              <a:lstStyle/>
              <a:p>
                <a:r>
                  <a:rPr lang="en-US">
                    <a:noFill/>
                  </a:rPr>
                  <a:t> </a:t>
                </a:r>
              </a:p>
            </p:txBody>
          </p:sp>
        </mc:Fallback>
      </mc:AlternateContent>
      <p:cxnSp>
        <p:nvCxnSpPr>
          <p:cNvPr id="22" name="Straight Connector 21">
            <a:extLst>
              <a:ext uri="{FF2B5EF4-FFF2-40B4-BE49-F238E27FC236}">
                <a16:creationId xmlns:a16="http://schemas.microsoft.com/office/drawing/2014/main" id="{BA0BDC41-5015-9E94-7382-5A3717CDC9BC}"/>
              </a:ext>
            </a:extLst>
          </p:cNvPr>
          <p:cNvCxnSpPr>
            <a:cxnSpLocks/>
          </p:cNvCxnSpPr>
          <p:nvPr/>
        </p:nvCxnSpPr>
        <p:spPr>
          <a:xfrm>
            <a:off x="1461034" y="1560756"/>
            <a:ext cx="0" cy="514034"/>
          </a:xfrm>
          <a:prstGeom prst="line">
            <a:avLst/>
          </a:prstGeom>
          <a:ln>
            <a:solidFill>
              <a:srgbClr val="FF9300"/>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406712C7-2EFC-8700-0E32-A8FDFF410175}"/>
              </a:ext>
            </a:extLst>
          </p:cNvPr>
          <p:cNvCxnSpPr>
            <a:cxnSpLocks/>
          </p:cNvCxnSpPr>
          <p:nvPr/>
        </p:nvCxnSpPr>
        <p:spPr>
          <a:xfrm>
            <a:off x="3727228" y="4028840"/>
            <a:ext cx="0" cy="514034"/>
          </a:xfrm>
          <a:prstGeom prst="line">
            <a:avLst/>
          </a:prstGeom>
          <a:ln>
            <a:solidFill>
              <a:srgbClr val="FF9300"/>
            </a:solidFill>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52815DA8-6B6B-C417-B1A4-7A7767274284}"/>
                  </a:ext>
                </a:extLst>
              </p:cNvPr>
              <p:cNvSpPr txBox="1"/>
              <p:nvPr/>
            </p:nvSpPr>
            <p:spPr>
              <a:xfrm>
                <a:off x="3495097" y="4582624"/>
                <a:ext cx="1364733" cy="4247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FF9300"/>
                              </a:solidFill>
                              <a:latin typeface="Cambria Math" panose="02040503050406030204" pitchFamily="18" charset="0"/>
                            </a:rPr>
                          </m:ctrlPr>
                        </m:sSubPr>
                        <m:e>
                          <m:r>
                            <a:rPr lang="en-US" sz="2000" i="1" smtClean="0">
                              <a:solidFill>
                                <a:srgbClr val="FF9300"/>
                              </a:solidFill>
                              <a:latin typeface="Cambria Math" panose="02040503050406030204" pitchFamily="18" charset="0"/>
                              <a:ea typeface="Cambria Math" panose="02040503050406030204" pitchFamily="18" charset="0"/>
                            </a:rPr>
                            <m:t>𝜙</m:t>
                          </m:r>
                        </m:e>
                        <m:sub>
                          <m:r>
                            <a:rPr lang="en-US" sz="2000" b="0" i="1" smtClean="0">
                              <a:solidFill>
                                <a:srgbClr val="FF9300"/>
                              </a:solidFill>
                              <a:latin typeface="Cambria Math" panose="02040503050406030204" pitchFamily="18" charset="0"/>
                            </a:rPr>
                            <m:t>𝑟𝑒𝑓𝑒𝑟𝑒𝑛𝑐𝑒</m:t>
                          </m:r>
                        </m:sub>
                      </m:sSub>
                    </m:oMath>
                  </m:oMathPara>
                </a14:m>
                <a:endParaRPr lang="en-US" sz="2000" dirty="0">
                  <a:solidFill>
                    <a:srgbClr val="FF9300"/>
                  </a:solidFill>
                </a:endParaRPr>
              </a:p>
            </p:txBody>
          </p:sp>
        </mc:Choice>
        <mc:Fallback xmlns="">
          <p:sp>
            <p:nvSpPr>
              <p:cNvPr id="24" name="TextBox 23">
                <a:extLst>
                  <a:ext uri="{FF2B5EF4-FFF2-40B4-BE49-F238E27FC236}">
                    <a16:creationId xmlns:a16="http://schemas.microsoft.com/office/drawing/2014/main" id="{52815DA8-6B6B-C417-B1A4-7A7767274284}"/>
                  </a:ext>
                </a:extLst>
              </p:cNvPr>
              <p:cNvSpPr txBox="1">
                <a:spLocks noRot="1" noChangeAspect="1" noMove="1" noResize="1" noEditPoints="1" noAdjustHandles="1" noChangeArrowheads="1" noChangeShapeType="1" noTextEdit="1"/>
              </p:cNvSpPr>
              <p:nvPr/>
            </p:nvSpPr>
            <p:spPr>
              <a:xfrm>
                <a:off x="3495097" y="4582624"/>
                <a:ext cx="1364733" cy="424732"/>
              </a:xfrm>
              <a:prstGeom prst="rect">
                <a:avLst/>
              </a:prstGeom>
              <a:blipFill>
                <a:blip r:embed="rId4"/>
                <a:stretch>
                  <a:fillRect b="-8571"/>
                </a:stretch>
              </a:blipFill>
            </p:spPr>
            <p:txBody>
              <a:bodyPr/>
              <a:lstStyle/>
              <a:p>
                <a:r>
                  <a:rPr lang="en-US">
                    <a:noFill/>
                  </a:rPr>
                  <a:t> </a:t>
                </a:r>
              </a:p>
            </p:txBody>
          </p:sp>
        </mc:Fallback>
      </mc:AlternateContent>
      <p:sp>
        <p:nvSpPr>
          <p:cNvPr id="2" name="Oval 1">
            <a:extLst>
              <a:ext uri="{FF2B5EF4-FFF2-40B4-BE49-F238E27FC236}">
                <a16:creationId xmlns:a16="http://schemas.microsoft.com/office/drawing/2014/main" id="{B981D972-33FA-B052-B921-7D721EABFC9F}"/>
              </a:ext>
            </a:extLst>
          </p:cNvPr>
          <p:cNvSpPr/>
          <p:nvPr/>
        </p:nvSpPr>
        <p:spPr>
          <a:xfrm>
            <a:off x="6985000" y="685800"/>
            <a:ext cx="1143000" cy="1114377"/>
          </a:xfrm>
          <a:prstGeom prst="ellipse">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8B44DBC3-EF21-EEF8-B661-8DA5E3C5278F}"/>
              </a:ext>
            </a:extLst>
          </p:cNvPr>
          <p:cNvSpPr/>
          <p:nvPr/>
        </p:nvSpPr>
        <p:spPr>
          <a:xfrm>
            <a:off x="7480300" y="571500"/>
            <a:ext cx="101600" cy="266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ED1A8ED-F9A8-E99D-46B9-57B1C9F550EC}"/>
              </a:ext>
            </a:extLst>
          </p:cNvPr>
          <p:cNvSpPr/>
          <p:nvPr/>
        </p:nvSpPr>
        <p:spPr>
          <a:xfrm>
            <a:off x="7505700" y="1649845"/>
            <a:ext cx="101600" cy="2667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9B471EBE-B117-5C2F-3131-A0B06C46AA32}"/>
              </a:ext>
            </a:extLst>
          </p:cNvPr>
          <p:cNvSpPr txBox="1"/>
          <p:nvPr/>
        </p:nvSpPr>
        <p:spPr>
          <a:xfrm>
            <a:off x="6985000" y="200609"/>
            <a:ext cx="1069203" cy="338554"/>
          </a:xfrm>
          <a:prstGeom prst="rect">
            <a:avLst/>
          </a:prstGeom>
          <a:noFill/>
        </p:spPr>
        <p:txBody>
          <a:bodyPr wrap="none" rtlCol="0">
            <a:spAutoFit/>
          </a:bodyPr>
          <a:lstStyle/>
          <a:p>
            <a:r>
              <a:rPr lang="en-US" sz="1600" dirty="0"/>
              <a:t>RF cavity 1</a:t>
            </a:r>
          </a:p>
        </p:txBody>
      </p:sp>
      <p:sp>
        <p:nvSpPr>
          <p:cNvPr id="27" name="TextBox 26">
            <a:extLst>
              <a:ext uri="{FF2B5EF4-FFF2-40B4-BE49-F238E27FC236}">
                <a16:creationId xmlns:a16="http://schemas.microsoft.com/office/drawing/2014/main" id="{8950911C-A2B6-4734-2E4C-9443EF4A8616}"/>
              </a:ext>
            </a:extLst>
          </p:cNvPr>
          <p:cNvSpPr txBox="1"/>
          <p:nvPr/>
        </p:nvSpPr>
        <p:spPr>
          <a:xfrm>
            <a:off x="7047298" y="1927177"/>
            <a:ext cx="1069203" cy="338554"/>
          </a:xfrm>
          <a:prstGeom prst="rect">
            <a:avLst/>
          </a:prstGeom>
          <a:noFill/>
        </p:spPr>
        <p:txBody>
          <a:bodyPr wrap="none" rtlCol="0">
            <a:spAutoFit/>
          </a:bodyPr>
          <a:lstStyle/>
          <a:p>
            <a:r>
              <a:rPr lang="en-US" sz="1600" dirty="0"/>
              <a:t>RF cavity 2</a:t>
            </a:r>
          </a:p>
        </p:txBody>
      </p:sp>
      <p:cxnSp>
        <p:nvCxnSpPr>
          <p:cNvPr id="28" name="Straight Connector 27">
            <a:extLst>
              <a:ext uri="{FF2B5EF4-FFF2-40B4-BE49-F238E27FC236}">
                <a16:creationId xmlns:a16="http://schemas.microsoft.com/office/drawing/2014/main" id="{FF9051C1-598C-5A9B-5B60-21DFFEA084C7}"/>
              </a:ext>
            </a:extLst>
          </p:cNvPr>
          <p:cNvCxnSpPr/>
          <p:nvPr/>
        </p:nvCxnSpPr>
        <p:spPr>
          <a:xfrm>
            <a:off x="6730453" y="1239727"/>
            <a:ext cx="509094"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7319AB4D-3954-4655-4B36-6EF5E274B100}"/>
              </a:ext>
            </a:extLst>
          </p:cNvPr>
          <p:cNvSpPr txBox="1"/>
          <p:nvPr/>
        </p:nvSpPr>
        <p:spPr>
          <a:xfrm>
            <a:off x="5966259" y="926903"/>
            <a:ext cx="1068306" cy="338554"/>
          </a:xfrm>
          <a:prstGeom prst="rect">
            <a:avLst/>
          </a:prstGeom>
          <a:noFill/>
        </p:spPr>
        <p:txBody>
          <a:bodyPr wrap="none" rtlCol="0">
            <a:spAutoFit/>
          </a:bodyPr>
          <a:lstStyle/>
          <a:p>
            <a:r>
              <a:rPr lang="en-US" sz="1600" dirty="0"/>
              <a:t>Start point</a:t>
            </a:r>
          </a:p>
        </p:txBody>
      </p:sp>
      <p:sp>
        <p:nvSpPr>
          <p:cNvPr id="30" name="Oval 29">
            <a:extLst>
              <a:ext uri="{FF2B5EF4-FFF2-40B4-BE49-F238E27FC236}">
                <a16:creationId xmlns:a16="http://schemas.microsoft.com/office/drawing/2014/main" id="{B9762A58-96DC-A11E-C6BD-8AA5C3329141}"/>
              </a:ext>
            </a:extLst>
          </p:cNvPr>
          <p:cNvSpPr>
            <a:spLocks noChangeAspect="1"/>
          </p:cNvSpPr>
          <p:nvPr/>
        </p:nvSpPr>
        <p:spPr>
          <a:xfrm>
            <a:off x="6857725" y="1102283"/>
            <a:ext cx="274320" cy="274320"/>
          </a:xfrm>
          <a:prstGeom prst="ellipse">
            <a:avLst/>
          </a:prstGeom>
          <a:solidFill>
            <a:srgbClr val="FF9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mc:AlternateContent xmlns:mc="http://schemas.openxmlformats.org/markup-compatibility/2006">
        <mc:Choice xmlns:a14="http://schemas.microsoft.com/office/drawing/2010/main" Requires="a14">
          <p:sp>
            <p:nvSpPr>
              <p:cNvPr id="31" name="TextBox 30">
                <a:extLst>
                  <a:ext uri="{FF2B5EF4-FFF2-40B4-BE49-F238E27FC236}">
                    <a16:creationId xmlns:a16="http://schemas.microsoft.com/office/drawing/2014/main" id="{818D7AC9-2B3E-3B7A-68E7-0AA85160CC76}"/>
                  </a:ext>
                </a:extLst>
              </p:cNvPr>
              <p:cNvSpPr txBox="1"/>
              <p:nvPr/>
            </p:nvSpPr>
            <p:spPr>
              <a:xfrm>
                <a:off x="800106" y="688372"/>
                <a:ext cx="5089598" cy="42537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𝐸</m:t>
                      </m:r>
                      <m:d>
                        <m:dPr>
                          <m:ctrlPr>
                            <a:rPr lang="en-US" b="0" i="1" smtClean="0">
                              <a:latin typeface="Cambria Math" panose="02040503050406030204" pitchFamily="18" charset="0"/>
                            </a:rPr>
                          </m:ctrlPr>
                        </m:dPr>
                        <m:e>
                          <m:r>
                            <a:rPr lang="en-US" b="0" i="1" smtClean="0">
                              <a:latin typeface="Cambria Math" panose="02040503050406030204" pitchFamily="18" charset="0"/>
                            </a:rPr>
                            <m:t>𝑠</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0</m:t>
                          </m:r>
                        </m:sub>
                      </m:sSub>
                      <m:r>
                        <a:rPr lang="en-US" b="0" i="1" smtClean="0">
                          <a:latin typeface="Cambria Math" panose="02040503050406030204" pitchFamily="18" charset="0"/>
                        </a:rPr>
                        <m:t>𝑠𝑖𝑛</m:t>
                      </m:r>
                      <m:d>
                        <m:dPr>
                          <m:ctrlPr>
                            <a:rPr lang="en-US" b="0" i="1" smtClean="0">
                              <a:latin typeface="Cambria Math" panose="02040503050406030204" pitchFamily="18" charset="0"/>
                            </a:rPr>
                          </m:ctrlPr>
                        </m:dPr>
                        <m:e>
                          <m:r>
                            <a:rPr lang="en-US" b="0" i="1" smtClean="0">
                              <a:latin typeface="Cambria Math" panose="02040503050406030204" pitchFamily="18" charset="0"/>
                            </a:rPr>
                            <m:t>𝑘𝑠</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𝜔</m:t>
                          </m:r>
                          <m:r>
                            <a:rPr lang="en-US" b="0" i="1" smtClean="0">
                              <a:latin typeface="Cambria Math" panose="02040503050406030204" pitchFamily="18" charset="0"/>
                              <a:ea typeface="Cambria Math" panose="02040503050406030204" pitchFamily="18" charset="0"/>
                            </a:rPr>
                            <m:t>𝑡</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𝑟𝑒𝑓𝑒𝑟𝑒𝑛𝑐𝑒</m:t>
                              </m:r>
                            </m:sub>
                          </m:sSub>
                        </m:e>
                      </m:d>
                    </m:oMath>
                  </m:oMathPara>
                </a14:m>
                <a:endParaRPr lang="en-US" dirty="0"/>
              </a:p>
            </p:txBody>
          </p:sp>
        </mc:Choice>
        <mc:Fallback>
          <p:sp>
            <p:nvSpPr>
              <p:cNvPr id="31" name="TextBox 30">
                <a:extLst>
                  <a:ext uri="{FF2B5EF4-FFF2-40B4-BE49-F238E27FC236}">
                    <a16:creationId xmlns:a16="http://schemas.microsoft.com/office/drawing/2014/main" id="{818D7AC9-2B3E-3B7A-68E7-0AA85160CC76}"/>
                  </a:ext>
                </a:extLst>
              </p:cNvPr>
              <p:cNvSpPr txBox="1">
                <a:spLocks noRot="1" noChangeAspect="1" noMove="1" noResize="1" noEditPoints="1" noAdjustHandles="1" noChangeArrowheads="1" noChangeShapeType="1" noTextEdit="1"/>
              </p:cNvSpPr>
              <p:nvPr/>
            </p:nvSpPr>
            <p:spPr>
              <a:xfrm>
                <a:off x="800106" y="688372"/>
                <a:ext cx="5089598" cy="425373"/>
              </a:xfrm>
              <a:prstGeom prst="rect">
                <a:avLst/>
              </a:prstGeom>
              <a:blipFill>
                <a:blip r:embed="rId5"/>
                <a:stretch>
                  <a:fillRect l="-746" b="-26471"/>
                </a:stretch>
              </a:blipFill>
            </p:spPr>
            <p:txBody>
              <a:bodyPr/>
              <a:lstStyle/>
              <a:p>
                <a:r>
                  <a:rPr lang="en-US">
                    <a:noFill/>
                  </a:rPr>
                  <a:t> </a:t>
                </a:r>
              </a:p>
            </p:txBody>
          </p:sp>
        </mc:Fallback>
      </mc:AlternateContent>
      <p:sp>
        <p:nvSpPr>
          <p:cNvPr id="32" name="TextBox 31">
            <a:extLst>
              <a:ext uri="{FF2B5EF4-FFF2-40B4-BE49-F238E27FC236}">
                <a16:creationId xmlns:a16="http://schemas.microsoft.com/office/drawing/2014/main" id="{4A39CB9F-F855-9C43-D883-2B51F2B67DE5}"/>
              </a:ext>
            </a:extLst>
          </p:cNvPr>
          <p:cNvSpPr txBox="1"/>
          <p:nvPr/>
        </p:nvSpPr>
        <p:spPr>
          <a:xfrm>
            <a:off x="0" y="3260609"/>
            <a:ext cx="2868556" cy="954107"/>
          </a:xfrm>
          <a:prstGeom prst="rect">
            <a:avLst/>
          </a:prstGeom>
          <a:noFill/>
        </p:spPr>
        <p:txBody>
          <a:bodyPr wrap="square" rtlCol="0">
            <a:spAutoFit/>
          </a:bodyPr>
          <a:lstStyle/>
          <a:p>
            <a:r>
              <a:rPr lang="en-US" sz="1400" dirty="0"/>
              <a:t>Standing wave electric field</a:t>
            </a:r>
          </a:p>
          <a:p>
            <a:r>
              <a:rPr lang="en-US" sz="1400" dirty="0"/>
              <a:t>generated in a pill-box (cylinder) </a:t>
            </a:r>
          </a:p>
          <a:p>
            <a:r>
              <a:rPr lang="en-US" sz="1400" dirty="0"/>
              <a:t>metal wall resonator (detail will be discussed in later session)</a:t>
            </a:r>
          </a:p>
        </p:txBody>
      </p:sp>
      <p:sp>
        <p:nvSpPr>
          <p:cNvPr id="33" name="TextBox 32">
            <a:extLst>
              <a:ext uri="{FF2B5EF4-FFF2-40B4-BE49-F238E27FC236}">
                <a16:creationId xmlns:a16="http://schemas.microsoft.com/office/drawing/2014/main" id="{0D381A77-E223-9CDF-7916-7933C6C159DC}"/>
              </a:ext>
            </a:extLst>
          </p:cNvPr>
          <p:cNvSpPr txBox="1"/>
          <p:nvPr/>
        </p:nvSpPr>
        <p:spPr>
          <a:xfrm>
            <a:off x="1216366" y="5822951"/>
            <a:ext cx="6541471" cy="646331"/>
          </a:xfrm>
          <a:prstGeom prst="rect">
            <a:avLst/>
          </a:prstGeom>
          <a:solidFill>
            <a:schemeClr val="bg1"/>
          </a:solidFill>
          <a:ln>
            <a:solidFill>
              <a:srgbClr val="FF0000"/>
            </a:solidFill>
          </a:ln>
        </p:spPr>
        <p:txBody>
          <a:bodyPr wrap="none" rtlCol="0">
            <a:spAutoFit/>
          </a:bodyPr>
          <a:lstStyle/>
          <a:p>
            <a:r>
              <a:rPr lang="en-US" sz="1800" dirty="0"/>
              <a:t>NB: In a cooling channel, the RF cavity is used to compensate</a:t>
            </a:r>
          </a:p>
          <a:p>
            <a:r>
              <a:rPr lang="en-US" sz="1800" dirty="0"/>
              <a:t>Energy loss in absorber, thus the particle’s kinetic energy is constant</a:t>
            </a:r>
          </a:p>
        </p:txBody>
      </p:sp>
    </p:spTree>
    <p:extLst>
      <p:ext uri="{BB962C8B-B14F-4D97-AF65-F5344CB8AC3E}">
        <p14:creationId xmlns:p14="http://schemas.microsoft.com/office/powerpoint/2010/main" val="143502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repeatCount="indefinite" fill="hold" grpId="0" nodeType="clickEffect">
                                  <p:stCondLst>
                                    <p:cond delay="0"/>
                                  </p:stCondLst>
                                  <p:childTnLst>
                                    <p:animMotion origin="layout" path="M -5.55556E-7 4.44444E-6 C -5.55556E-7 -0.04468 0.02778 -0.08172 0.0625 -0.08172 C 0.09688 -0.08172 0.12517 -0.04468 0.12517 4.44444E-6 C 0.12517 0.0456 0.09688 0.08171 0.0625 0.08171 C 0.02778 0.08171 -5.55556E-7 0.0456 -5.55556E-7 4.44444E-6 Z " pathEditMode="relative" rAng="16200000" ptsTypes="AAAAA">
                                      <p:cBhvr>
                                        <p:cTn id="6" dur="6000" fill="hold"/>
                                        <p:tgtEl>
                                          <p:spTgt spid="30"/>
                                        </p:tgtEl>
                                        <p:attrNameLst>
                                          <p:attrName>ppt_x</p:attrName>
                                          <p:attrName>ppt_y</p:attrName>
                                        </p:attrNameLst>
                                      </p:cBhvr>
                                      <p:rCtr x="6250" y="0"/>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B990ED-171F-3DA3-62CE-75DF0188982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2DE8253-F870-0D31-F657-BF8AD122CFB2}"/>
              </a:ext>
            </a:extLst>
          </p:cNvPr>
          <p:cNvSpPr>
            <a:spLocks noGrp="1"/>
          </p:cNvSpPr>
          <p:nvPr>
            <p:ph type="title"/>
          </p:nvPr>
        </p:nvSpPr>
        <p:spPr/>
        <p:txBody>
          <a:bodyPr/>
          <a:lstStyle/>
          <a:p>
            <a:r>
              <a:rPr lang="en-US" dirty="0"/>
              <a:t>RF acceleration (II) (General concept)</a:t>
            </a:r>
          </a:p>
        </p:txBody>
      </p:sp>
      <p:sp>
        <p:nvSpPr>
          <p:cNvPr id="4" name="Date Placeholder 3">
            <a:extLst>
              <a:ext uri="{FF2B5EF4-FFF2-40B4-BE49-F238E27FC236}">
                <a16:creationId xmlns:a16="http://schemas.microsoft.com/office/drawing/2014/main" id="{317DB5E2-CFF4-8C0F-D514-33BAB5AC625D}"/>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AD89522C-6215-195E-13E8-1C1A2034022D}"/>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97850D36-8350-56E8-8FC4-1CBEA68C3B7B}"/>
              </a:ext>
            </a:extLst>
          </p:cNvPr>
          <p:cNvSpPr>
            <a:spLocks noGrp="1"/>
          </p:cNvSpPr>
          <p:nvPr>
            <p:ph type="sldNum" sz="quarter" idx="4"/>
          </p:nvPr>
        </p:nvSpPr>
        <p:spPr/>
        <p:txBody>
          <a:bodyPr/>
          <a:lstStyle/>
          <a:p>
            <a:pPr>
              <a:defRPr/>
            </a:pPr>
            <a:fld id="{148C009B-CB69-E04A-B9B3-34B26D69E9CF}" type="slidenum">
              <a:rPr lang="en-US" smtClean="0"/>
              <a:pPr>
                <a:defRPr/>
              </a:pPr>
              <a:t>34</a:t>
            </a:fld>
            <a:endParaRPr lang="en-US" dirty="0"/>
          </a:p>
        </p:txBody>
      </p:sp>
      <p:pic>
        <p:nvPicPr>
          <p:cNvPr id="7" name="Picture 6">
            <a:extLst>
              <a:ext uri="{FF2B5EF4-FFF2-40B4-BE49-F238E27FC236}">
                <a16:creationId xmlns:a16="http://schemas.microsoft.com/office/drawing/2014/main" id="{3C093C97-66A5-FC46-31AA-BE2E3EFF6E8C}"/>
              </a:ext>
            </a:extLst>
          </p:cNvPr>
          <p:cNvPicPr>
            <a:picLocks noChangeAspect="1"/>
          </p:cNvPicPr>
          <p:nvPr/>
        </p:nvPicPr>
        <p:blipFill>
          <a:blip r:embed="rId2"/>
          <a:stretch>
            <a:fillRect/>
          </a:stretch>
        </p:blipFill>
        <p:spPr>
          <a:xfrm>
            <a:off x="762001" y="1035050"/>
            <a:ext cx="3638197" cy="2286000"/>
          </a:xfrm>
          <a:prstGeom prst="rect">
            <a:avLst/>
          </a:prstGeom>
        </p:spPr>
      </p:pic>
      <p:pic>
        <p:nvPicPr>
          <p:cNvPr id="8" name="Picture 7">
            <a:extLst>
              <a:ext uri="{FF2B5EF4-FFF2-40B4-BE49-F238E27FC236}">
                <a16:creationId xmlns:a16="http://schemas.microsoft.com/office/drawing/2014/main" id="{CD6AAEAF-4241-395B-D2AF-F6402D543FA5}"/>
              </a:ext>
            </a:extLst>
          </p:cNvPr>
          <p:cNvPicPr>
            <a:picLocks noChangeAspect="1"/>
          </p:cNvPicPr>
          <p:nvPr/>
        </p:nvPicPr>
        <p:blipFill>
          <a:blip r:embed="rId2"/>
          <a:stretch>
            <a:fillRect/>
          </a:stretch>
        </p:blipFill>
        <p:spPr>
          <a:xfrm>
            <a:off x="3028209" y="3536951"/>
            <a:ext cx="3638197" cy="2286000"/>
          </a:xfrm>
          <a:prstGeom prst="rect">
            <a:avLst/>
          </a:prstGeom>
        </p:spPr>
      </p:pic>
      <p:sp>
        <p:nvSpPr>
          <p:cNvPr id="9" name="Oval 8">
            <a:extLst>
              <a:ext uri="{FF2B5EF4-FFF2-40B4-BE49-F238E27FC236}">
                <a16:creationId xmlns:a16="http://schemas.microsoft.com/office/drawing/2014/main" id="{9E2137B4-8A9C-6C93-06C4-9A7C95E913CB}"/>
              </a:ext>
            </a:extLst>
          </p:cNvPr>
          <p:cNvSpPr/>
          <p:nvPr/>
        </p:nvSpPr>
        <p:spPr>
          <a:xfrm>
            <a:off x="1377055" y="1496290"/>
            <a:ext cx="164592" cy="166255"/>
          </a:xfrm>
          <a:prstGeom prst="ellipse">
            <a:avLst/>
          </a:prstGeom>
          <a:solidFill>
            <a:srgbClr val="FF9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AE163977-F4FA-6953-7FAA-83DE3D502FDF}"/>
              </a:ext>
            </a:extLst>
          </p:cNvPr>
          <p:cNvSpPr/>
          <p:nvPr/>
        </p:nvSpPr>
        <p:spPr>
          <a:xfrm>
            <a:off x="3644932" y="4002312"/>
            <a:ext cx="164592" cy="166255"/>
          </a:xfrm>
          <a:prstGeom prst="ellipse">
            <a:avLst/>
          </a:prstGeom>
          <a:solidFill>
            <a:srgbClr val="FF9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77FBBA4-E71B-CA2E-F8E1-99ED2F7337A4}"/>
              </a:ext>
            </a:extLst>
          </p:cNvPr>
          <p:cNvSpPr/>
          <p:nvPr/>
        </p:nvSpPr>
        <p:spPr>
          <a:xfrm>
            <a:off x="1578882" y="1239727"/>
            <a:ext cx="164592" cy="166255"/>
          </a:xfrm>
          <a:prstGeom prst="ellipse">
            <a:avLst/>
          </a:prstGeom>
          <a:solidFill>
            <a:srgbClr val="0432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33659CA3-BAB4-BF9B-CC58-2B7CDE3A87DE}"/>
              </a:ext>
            </a:extLst>
          </p:cNvPr>
          <p:cNvSpPr/>
          <p:nvPr/>
        </p:nvSpPr>
        <p:spPr>
          <a:xfrm>
            <a:off x="3520541" y="4200468"/>
            <a:ext cx="164592" cy="166255"/>
          </a:xfrm>
          <a:prstGeom prst="ellipse">
            <a:avLst/>
          </a:prstGeom>
          <a:solidFill>
            <a:srgbClr val="0432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5EC8C7F-A959-6699-4987-CF54BDED2E27}"/>
              </a:ext>
            </a:extLst>
          </p:cNvPr>
          <p:cNvSpPr txBox="1"/>
          <p:nvPr/>
        </p:nvSpPr>
        <p:spPr>
          <a:xfrm>
            <a:off x="1530603" y="1379826"/>
            <a:ext cx="2080506" cy="400110"/>
          </a:xfrm>
          <a:prstGeom prst="rect">
            <a:avLst/>
          </a:prstGeom>
          <a:noFill/>
        </p:spPr>
        <p:txBody>
          <a:bodyPr wrap="none" rtlCol="0">
            <a:spAutoFit/>
          </a:bodyPr>
          <a:lstStyle/>
          <a:p>
            <a:r>
              <a:rPr lang="en-US" sz="2000" dirty="0">
                <a:solidFill>
                  <a:srgbClr val="FF9300"/>
                </a:solidFill>
              </a:rPr>
              <a:t>Reference particle</a:t>
            </a:r>
          </a:p>
        </p:txBody>
      </p:sp>
      <p:sp>
        <p:nvSpPr>
          <p:cNvPr id="14" name="TextBox 13">
            <a:extLst>
              <a:ext uri="{FF2B5EF4-FFF2-40B4-BE49-F238E27FC236}">
                <a16:creationId xmlns:a16="http://schemas.microsoft.com/office/drawing/2014/main" id="{3C80675C-18F6-E849-80DC-ABBD508568F8}"/>
              </a:ext>
            </a:extLst>
          </p:cNvPr>
          <p:cNvSpPr txBox="1"/>
          <p:nvPr/>
        </p:nvSpPr>
        <p:spPr>
          <a:xfrm>
            <a:off x="1791753" y="1096180"/>
            <a:ext cx="1155381" cy="400110"/>
          </a:xfrm>
          <a:prstGeom prst="rect">
            <a:avLst/>
          </a:prstGeom>
          <a:noFill/>
        </p:spPr>
        <p:txBody>
          <a:bodyPr wrap="none" rtlCol="0">
            <a:spAutoFit/>
          </a:bodyPr>
          <a:lstStyle/>
          <a:p>
            <a:r>
              <a:rPr lang="en-US" sz="2000" dirty="0">
                <a:solidFill>
                  <a:srgbClr val="0432FF"/>
                </a:solidFill>
              </a:rPr>
              <a:t>Particle 1</a:t>
            </a:r>
          </a:p>
        </p:txBody>
      </p:sp>
      <p:sp>
        <p:nvSpPr>
          <p:cNvPr id="15" name="TextBox 14">
            <a:extLst>
              <a:ext uri="{FF2B5EF4-FFF2-40B4-BE49-F238E27FC236}">
                <a16:creationId xmlns:a16="http://schemas.microsoft.com/office/drawing/2014/main" id="{6456ACD6-25C9-FDE5-A094-E98EE0F1BB09}"/>
              </a:ext>
            </a:extLst>
          </p:cNvPr>
          <p:cNvSpPr txBox="1"/>
          <p:nvPr/>
        </p:nvSpPr>
        <p:spPr>
          <a:xfrm>
            <a:off x="3599774" y="4203740"/>
            <a:ext cx="1155381" cy="400110"/>
          </a:xfrm>
          <a:prstGeom prst="rect">
            <a:avLst/>
          </a:prstGeom>
          <a:noFill/>
        </p:spPr>
        <p:txBody>
          <a:bodyPr wrap="none" rtlCol="0">
            <a:spAutoFit/>
          </a:bodyPr>
          <a:lstStyle/>
          <a:p>
            <a:r>
              <a:rPr lang="en-US" sz="2000" dirty="0">
                <a:solidFill>
                  <a:srgbClr val="0432FF"/>
                </a:solidFill>
              </a:rPr>
              <a:t>Particle 1</a:t>
            </a:r>
          </a:p>
        </p:txBody>
      </p:sp>
      <p:sp>
        <p:nvSpPr>
          <p:cNvPr id="16" name="TextBox 15">
            <a:extLst>
              <a:ext uri="{FF2B5EF4-FFF2-40B4-BE49-F238E27FC236}">
                <a16:creationId xmlns:a16="http://schemas.microsoft.com/office/drawing/2014/main" id="{A1DC5149-C5B7-6FF6-1229-107C9965A0CE}"/>
              </a:ext>
            </a:extLst>
          </p:cNvPr>
          <p:cNvSpPr txBox="1"/>
          <p:nvPr/>
        </p:nvSpPr>
        <p:spPr>
          <a:xfrm>
            <a:off x="3809524" y="3873563"/>
            <a:ext cx="2080506" cy="400110"/>
          </a:xfrm>
          <a:prstGeom prst="rect">
            <a:avLst/>
          </a:prstGeom>
          <a:noFill/>
        </p:spPr>
        <p:txBody>
          <a:bodyPr wrap="none" rtlCol="0">
            <a:spAutoFit/>
          </a:bodyPr>
          <a:lstStyle/>
          <a:p>
            <a:r>
              <a:rPr lang="en-US" sz="2000" dirty="0">
                <a:solidFill>
                  <a:srgbClr val="FF9300"/>
                </a:solidFill>
              </a:rPr>
              <a:t>Reference particle</a:t>
            </a:r>
          </a:p>
        </p:txBody>
      </p:sp>
      <p:sp>
        <p:nvSpPr>
          <p:cNvPr id="17" name="TextBox 16">
            <a:extLst>
              <a:ext uri="{FF2B5EF4-FFF2-40B4-BE49-F238E27FC236}">
                <a16:creationId xmlns:a16="http://schemas.microsoft.com/office/drawing/2014/main" id="{0A5D6ACC-413B-E4A7-E83B-404F48BAC8E3}"/>
              </a:ext>
            </a:extLst>
          </p:cNvPr>
          <p:cNvSpPr txBox="1"/>
          <p:nvPr/>
        </p:nvSpPr>
        <p:spPr>
          <a:xfrm>
            <a:off x="4548721" y="1096180"/>
            <a:ext cx="1507464" cy="830997"/>
          </a:xfrm>
          <a:prstGeom prst="rect">
            <a:avLst/>
          </a:prstGeom>
          <a:noFill/>
        </p:spPr>
        <p:txBody>
          <a:bodyPr wrap="none" rtlCol="0">
            <a:spAutoFit/>
          </a:bodyPr>
          <a:lstStyle/>
          <a:p>
            <a:r>
              <a:rPr lang="en-US" dirty="0"/>
              <a:t>RF cavity 1</a:t>
            </a:r>
          </a:p>
          <a:p>
            <a:r>
              <a:rPr lang="en-US" dirty="0"/>
              <a:t>s = s1</a:t>
            </a:r>
          </a:p>
        </p:txBody>
      </p:sp>
      <p:sp>
        <p:nvSpPr>
          <p:cNvPr id="18" name="TextBox 17">
            <a:extLst>
              <a:ext uri="{FF2B5EF4-FFF2-40B4-BE49-F238E27FC236}">
                <a16:creationId xmlns:a16="http://schemas.microsoft.com/office/drawing/2014/main" id="{5B8398B1-2AEC-7F9A-DBC3-140A02D1E469}"/>
              </a:ext>
            </a:extLst>
          </p:cNvPr>
          <p:cNvSpPr txBox="1"/>
          <p:nvPr/>
        </p:nvSpPr>
        <p:spPr>
          <a:xfrm>
            <a:off x="1006262" y="3951224"/>
            <a:ext cx="1507464" cy="830997"/>
          </a:xfrm>
          <a:prstGeom prst="rect">
            <a:avLst/>
          </a:prstGeom>
          <a:noFill/>
        </p:spPr>
        <p:txBody>
          <a:bodyPr wrap="none" rtlCol="0">
            <a:spAutoFit/>
          </a:bodyPr>
          <a:lstStyle/>
          <a:p>
            <a:r>
              <a:rPr lang="en-US" dirty="0"/>
              <a:t>RF cavity 2</a:t>
            </a:r>
          </a:p>
          <a:p>
            <a:r>
              <a:rPr lang="en-US" dirty="0"/>
              <a:t>s = s1+s2</a:t>
            </a:r>
          </a:p>
        </p:txBody>
      </p:sp>
      <p:sp>
        <p:nvSpPr>
          <p:cNvPr id="19" name="TextBox 18">
            <a:extLst>
              <a:ext uri="{FF2B5EF4-FFF2-40B4-BE49-F238E27FC236}">
                <a16:creationId xmlns:a16="http://schemas.microsoft.com/office/drawing/2014/main" id="{296C645D-7C19-0D79-A720-9D1C752C6773}"/>
              </a:ext>
            </a:extLst>
          </p:cNvPr>
          <p:cNvSpPr txBox="1"/>
          <p:nvPr/>
        </p:nvSpPr>
        <p:spPr>
          <a:xfrm>
            <a:off x="4322618" y="2383371"/>
            <a:ext cx="4705770" cy="1200329"/>
          </a:xfrm>
          <a:prstGeom prst="rect">
            <a:avLst/>
          </a:prstGeom>
          <a:noFill/>
        </p:spPr>
        <p:txBody>
          <a:bodyPr wrap="square" rtlCol="0">
            <a:spAutoFit/>
          </a:bodyPr>
          <a:lstStyle/>
          <a:p>
            <a:r>
              <a:rPr lang="en-US" dirty="0">
                <a:solidFill>
                  <a:srgbClr val="0432FF"/>
                </a:solidFill>
              </a:rPr>
              <a:t>On the other hand, non-reference particles have a different RF phase at each RF cavity. </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BE73FD6-B1C8-82BF-0C05-B54593839E9D}"/>
                  </a:ext>
                </a:extLst>
              </p:cNvPr>
              <p:cNvSpPr txBox="1"/>
              <p:nvPr/>
            </p:nvSpPr>
            <p:spPr>
              <a:xfrm>
                <a:off x="1216366" y="2128468"/>
                <a:ext cx="1364733" cy="4247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FF9300"/>
                              </a:solidFill>
                              <a:latin typeface="Cambria Math" panose="02040503050406030204" pitchFamily="18" charset="0"/>
                            </a:rPr>
                          </m:ctrlPr>
                        </m:sSubPr>
                        <m:e>
                          <m:r>
                            <a:rPr lang="en-US" sz="2000" i="1" smtClean="0">
                              <a:solidFill>
                                <a:srgbClr val="FF9300"/>
                              </a:solidFill>
                              <a:latin typeface="Cambria Math" panose="02040503050406030204" pitchFamily="18" charset="0"/>
                              <a:ea typeface="Cambria Math" panose="02040503050406030204" pitchFamily="18" charset="0"/>
                            </a:rPr>
                            <m:t>𝜙</m:t>
                          </m:r>
                        </m:e>
                        <m:sub>
                          <m:r>
                            <a:rPr lang="en-US" sz="2000" b="0" i="1" smtClean="0">
                              <a:solidFill>
                                <a:srgbClr val="FF9300"/>
                              </a:solidFill>
                              <a:latin typeface="Cambria Math" panose="02040503050406030204" pitchFamily="18" charset="0"/>
                            </a:rPr>
                            <m:t>𝑟𝑒𝑓𝑒𝑟𝑒𝑛𝑐𝑒</m:t>
                          </m:r>
                        </m:sub>
                      </m:sSub>
                    </m:oMath>
                  </m:oMathPara>
                </a14:m>
                <a:endParaRPr lang="en-US" sz="2000" dirty="0">
                  <a:solidFill>
                    <a:srgbClr val="FF9300"/>
                  </a:solidFill>
                </a:endParaRPr>
              </a:p>
            </p:txBody>
          </p:sp>
        </mc:Choice>
        <mc:Fallback xmlns="">
          <p:sp>
            <p:nvSpPr>
              <p:cNvPr id="20" name="TextBox 19">
                <a:extLst>
                  <a:ext uri="{FF2B5EF4-FFF2-40B4-BE49-F238E27FC236}">
                    <a16:creationId xmlns:a16="http://schemas.microsoft.com/office/drawing/2014/main" id="{4BE73FD6-B1C8-82BF-0C05-B54593839E9D}"/>
                  </a:ext>
                </a:extLst>
              </p:cNvPr>
              <p:cNvSpPr txBox="1">
                <a:spLocks noRot="1" noChangeAspect="1" noMove="1" noResize="1" noEditPoints="1" noAdjustHandles="1" noChangeArrowheads="1" noChangeShapeType="1" noTextEdit="1"/>
              </p:cNvSpPr>
              <p:nvPr/>
            </p:nvSpPr>
            <p:spPr>
              <a:xfrm>
                <a:off x="1216366" y="2128468"/>
                <a:ext cx="1364733" cy="424732"/>
              </a:xfrm>
              <a:prstGeom prst="rect">
                <a:avLst/>
              </a:prstGeom>
              <a:blipFill>
                <a:blip r:embed="rId3"/>
                <a:stretch>
                  <a:fillRect b="-8571"/>
                </a:stretch>
              </a:blipFill>
            </p:spPr>
            <p:txBody>
              <a:bodyPr/>
              <a:lstStyle/>
              <a:p>
                <a:r>
                  <a:rPr lang="en-US">
                    <a:noFill/>
                  </a:rPr>
                  <a:t> </a:t>
                </a:r>
              </a:p>
            </p:txBody>
          </p:sp>
        </mc:Fallback>
      </mc:AlternateContent>
      <p:cxnSp>
        <p:nvCxnSpPr>
          <p:cNvPr id="22" name="Straight Connector 21">
            <a:extLst>
              <a:ext uri="{FF2B5EF4-FFF2-40B4-BE49-F238E27FC236}">
                <a16:creationId xmlns:a16="http://schemas.microsoft.com/office/drawing/2014/main" id="{42BF3D67-A172-C535-995E-FD565B84ECE9}"/>
              </a:ext>
            </a:extLst>
          </p:cNvPr>
          <p:cNvCxnSpPr>
            <a:cxnSpLocks/>
          </p:cNvCxnSpPr>
          <p:nvPr/>
        </p:nvCxnSpPr>
        <p:spPr>
          <a:xfrm>
            <a:off x="1461034" y="1560756"/>
            <a:ext cx="0" cy="514034"/>
          </a:xfrm>
          <a:prstGeom prst="line">
            <a:avLst/>
          </a:prstGeom>
          <a:ln>
            <a:solidFill>
              <a:srgbClr val="FF9300"/>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D492C45F-367E-D584-A535-2138F2341636}"/>
              </a:ext>
            </a:extLst>
          </p:cNvPr>
          <p:cNvCxnSpPr>
            <a:cxnSpLocks/>
          </p:cNvCxnSpPr>
          <p:nvPr/>
        </p:nvCxnSpPr>
        <p:spPr>
          <a:xfrm>
            <a:off x="3727228" y="4028840"/>
            <a:ext cx="0" cy="514034"/>
          </a:xfrm>
          <a:prstGeom prst="line">
            <a:avLst/>
          </a:prstGeom>
          <a:ln>
            <a:solidFill>
              <a:srgbClr val="FF9300"/>
            </a:solidFill>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C4C3951-3AB7-D7D5-F55F-5A9B8D0BF400}"/>
                  </a:ext>
                </a:extLst>
              </p:cNvPr>
              <p:cNvSpPr txBox="1"/>
              <p:nvPr/>
            </p:nvSpPr>
            <p:spPr>
              <a:xfrm>
                <a:off x="3495097" y="4582624"/>
                <a:ext cx="1364733" cy="4247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FF9300"/>
                              </a:solidFill>
                              <a:latin typeface="Cambria Math" panose="02040503050406030204" pitchFamily="18" charset="0"/>
                            </a:rPr>
                          </m:ctrlPr>
                        </m:sSubPr>
                        <m:e>
                          <m:r>
                            <a:rPr lang="en-US" sz="2000" i="1" smtClean="0">
                              <a:solidFill>
                                <a:srgbClr val="FF9300"/>
                              </a:solidFill>
                              <a:latin typeface="Cambria Math" panose="02040503050406030204" pitchFamily="18" charset="0"/>
                              <a:ea typeface="Cambria Math" panose="02040503050406030204" pitchFamily="18" charset="0"/>
                            </a:rPr>
                            <m:t>𝜙</m:t>
                          </m:r>
                        </m:e>
                        <m:sub>
                          <m:r>
                            <a:rPr lang="en-US" sz="2000" b="0" i="1" smtClean="0">
                              <a:solidFill>
                                <a:srgbClr val="FF9300"/>
                              </a:solidFill>
                              <a:latin typeface="Cambria Math" panose="02040503050406030204" pitchFamily="18" charset="0"/>
                            </a:rPr>
                            <m:t>𝑟𝑒𝑓𝑒𝑟𝑒𝑛𝑐𝑒</m:t>
                          </m:r>
                        </m:sub>
                      </m:sSub>
                    </m:oMath>
                  </m:oMathPara>
                </a14:m>
                <a:endParaRPr lang="en-US" sz="2000" dirty="0">
                  <a:solidFill>
                    <a:srgbClr val="FF9300"/>
                  </a:solidFill>
                </a:endParaRPr>
              </a:p>
            </p:txBody>
          </p:sp>
        </mc:Choice>
        <mc:Fallback xmlns="">
          <p:sp>
            <p:nvSpPr>
              <p:cNvPr id="24" name="TextBox 23">
                <a:extLst>
                  <a:ext uri="{FF2B5EF4-FFF2-40B4-BE49-F238E27FC236}">
                    <a16:creationId xmlns:a16="http://schemas.microsoft.com/office/drawing/2014/main" id="{7C4C3951-3AB7-D7D5-F55F-5A9B8D0BF400}"/>
                  </a:ext>
                </a:extLst>
              </p:cNvPr>
              <p:cNvSpPr txBox="1">
                <a:spLocks noRot="1" noChangeAspect="1" noMove="1" noResize="1" noEditPoints="1" noAdjustHandles="1" noChangeArrowheads="1" noChangeShapeType="1" noTextEdit="1"/>
              </p:cNvSpPr>
              <p:nvPr/>
            </p:nvSpPr>
            <p:spPr>
              <a:xfrm>
                <a:off x="3495097" y="4582624"/>
                <a:ext cx="1364733" cy="424732"/>
              </a:xfrm>
              <a:prstGeom prst="rect">
                <a:avLst/>
              </a:prstGeom>
              <a:blipFill>
                <a:blip r:embed="rId4"/>
                <a:stretch>
                  <a:fillRect b="-8571"/>
                </a:stretch>
              </a:blipFill>
            </p:spPr>
            <p:txBody>
              <a:bodyPr/>
              <a:lstStyle/>
              <a:p>
                <a:r>
                  <a:rPr lang="en-US">
                    <a:noFill/>
                  </a:rPr>
                  <a:t> </a:t>
                </a:r>
              </a:p>
            </p:txBody>
          </p:sp>
        </mc:Fallback>
      </mc:AlternateContent>
    </p:spTree>
    <p:extLst>
      <p:ext uri="{BB962C8B-B14F-4D97-AF65-F5344CB8AC3E}">
        <p14:creationId xmlns:p14="http://schemas.microsoft.com/office/powerpoint/2010/main" val="16609285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E22EC8-233E-FE87-3D24-8AD808C09BCE}"/>
              </a:ext>
            </a:extLst>
          </p:cNvPr>
          <p:cNvSpPr>
            <a:spLocks noGrp="1"/>
          </p:cNvSpPr>
          <p:nvPr>
            <p:ph idx="1"/>
          </p:nvPr>
        </p:nvSpPr>
        <p:spPr>
          <a:xfrm>
            <a:off x="228600" y="851481"/>
            <a:ext cx="8672513" cy="5059363"/>
          </a:xfrm>
        </p:spPr>
        <p:txBody>
          <a:bodyPr/>
          <a:lstStyle/>
          <a:p>
            <a:r>
              <a:rPr lang="en-US" dirty="0"/>
              <a:t>Particle 1 gains higher energy than the reference particle at RF cavity 1 since the RF gradient of Particle 1 is higher than the reference particle</a:t>
            </a:r>
          </a:p>
          <a:p>
            <a:r>
              <a:rPr lang="en-US" dirty="0"/>
              <a:t>At RF cavity 2, Particle 1 arrives earlier than the reference particle since Particle 1 has more kinetic energy at RF cavity 1, then Particle 1 gain less energy than the reference particle</a:t>
            </a:r>
          </a:p>
          <a:p>
            <a:r>
              <a:rPr lang="en-US" dirty="0"/>
              <a:t>As a result, Particle 1 is oscillated around the reference particle</a:t>
            </a:r>
          </a:p>
          <a:p>
            <a:r>
              <a:rPr lang="en-US" dirty="0"/>
              <a:t>This is referred as </a:t>
            </a:r>
            <a:r>
              <a:rPr lang="en-US" u="sng" dirty="0"/>
              <a:t>synchrotron motion</a:t>
            </a:r>
          </a:p>
        </p:txBody>
      </p:sp>
      <p:sp>
        <p:nvSpPr>
          <p:cNvPr id="3" name="Title 2">
            <a:extLst>
              <a:ext uri="{FF2B5EF4-FFF2-40B4-BE49-F238E27FC236}">
                <a16:creationId xmlns:a16="http://schemas.microsoft.com/office/drawing/2014/main" id="{F7583517-2199-D68B-6DCE-8AA043FC9B1C}"/>
              </a:ext>
            </a:extLst>
          </p:cNvPr>
          <p:cNvSpPr>
            <a:spLocks noGrp="1"/>
          </p:cNvSpPr>
          <p:nvPr>
            <p:ph type="title"/>
          </p:nvPr>
        </p:nvSpPr>
        <p:spPr/>
        <p:txBody>
          <a:bodyPr/>
          <a:lstStyle/>
          <a:p>
            <a:r>
              <a:rPr lang="en-US" dirty="0"/>
              <a:t>Synchrotron motion (General concept)</a:t>
            </a:r>
          </a:p>
        </p:txBody>
      </p:sp>
      <p:sp>
        <p:nvSpPr>
          <p:cNvPr id="4" name="Date Placeholder 3">
            <a:extLst>
              <a:ext uri="{FF2B5EF4-FFF2-40B4-BE49-F238E27FC236}">
                <a16:creationId xmlns:a16="http://schemas.microsoft.com/office/drawing/2014/main" id="{6D1CE73C-B6EA-3795-58F1-9721747B255F}"/>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72826B90-F7D9-99E5-ABF9-05A3220DFA05}"/>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E06A9D00-18C1-BC8A-F087-75D48F34F8EA}"/>
              </a:ext>
            </a:extLst>
          </p:cNvPr>
          <p:cNvSpPr>
            <a:spLocks noGrp="1"/>
          </p:cNvSpPr>
          <p:nvPr>
            <p:ph type="sldNum" sz="quarter" idx="4"/>
          </p:nvPr>
        </p:nvSpPr>
        <p:spPr/>
        <p:txBody>
          <a:bodyPr/>
          <a:lstStyle/>
          <a:p>
            <a:pPr>
              <a:defRPr/>
            </a:pPr>
            <a:fld id="{148C009B-CB69-E04A-B9B3-34B26D69E9CF}" type="slidenum">
              <a:rPr lang="en-US" smtClean="0"/>
              <a:pPr>
                <a:defRPr/>
              </a:pPr>
              <a:t>35</a:t>
            </a:fld>
            <a:endParaRPr lang="en-US" dirty="0"/>
          </a:p>
        </p:txBody>
      </p:sp>
      <p:sp>
        <p:nvSpPr>
          <p:cNvPr id="7" name="Rectangle 6">
            <a:extLst>
              <a:ext uri="{FF2B5EF4-FFF2-40B4-BE49-F238E27FC236}">
                <a16:creationId xmlns:a16="http://schemas.microsoft.com/office/drawing/2014/main" id="{AC16A9FA-9583-08A2-BF08-EC497AA19954}"/>
              </a:ext>
            </a:extLst>
          </p:cNvPr>
          <p:cNvSpPr/>
          <p:nvPr/>
        </p:nvSpPr>
        <p:spPr>
          <a:xfrm>
            <a:off x="3004459" y="4562670"/>
            <a:ext cx="410547" cy="1045028"/>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1F588EB-785D-25CA-31C1-67A782802C54}"/>
              </a:ext>
            </a:extLst>
          </p:cNvPr>
          <p:cNvSpPr/>
          <p:nvPr/>
        </p:nvSpPr>
        <p:spPr>
          <a:xfrm>
            <a:off x="5742846" y="4562670"/>
            <a:ext cx="410547" cy="1045028"/>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B48EA03-4B0F-B4E2-871B-395B61FFE9EF}"/>
              </a:ext>
            </a:extLst>
          </p:cNvPr>
          <p:cNvSpPr txBox="1"/>
          <p:nvPr/>
        </p:nvSpPr>
        <p:spPr>
          <a:xfrm>
            <a:off x="2528597" y="5655617"/>
            <a:ext cx="1507464" cy="461665"/>
          </a:xfrm>
          <a:prstGeom prst="rect">
            <a:avLst/>
          </a:prstGeom>
          <a:noFill/>
        </p:spPr>
        <p:txBody>
          <a:bodyPr wrap="none" rtlCol="0">
            <a:spAutoFit/>
          </a:bodyPr>
          <a:lstStyle/>
          <a:p>
            <a:r>
              <a:rPr lang="en-US" dirty="0"/>
              <a:t>RF cavity 1</a:t>
            </a:r>
          </a:p>
        </p:txBody>
      </p:sp>
      <p:sp>
        <p:nvSpPr>
          <p:cNvPr id="10" name="TextBox 9">
            <a:extLst>
              <a:ext uri="{FF2B5EF4-FFF2-40B4-BE49-F238E27FC236}">
                <a16:creationId xmlns:a16="http://schemas.microsoft.com/office/drawing/2014/main" id="{22397C4F-E8A6-CE0D-FCAE-97C8C1CF389B}"/>
              </a:ext>
            </a:extLst>
          </p:cNvPr>
          <p:cNvSpPr txBox="1"/>
          <p:nvPr/>
        </p:nvSpPr>
        <p:spPr>
          <a:xfrm>
            <a:off x="5194387" y="5655617"/>
            <a:ext cx="1507464" cy="461665"/>
          </a:xfrm>
          <a:prstGeom prst="rect">
            <a:avLst/>
          </a:prstGeom>
          <a:noFill/>
        </p:spPr>
        <p:txBody>
          <a:bodyPr wrap="none" rtlCol="0">
            <a:spAutoFit/>
          </a:bodyPr>
          <a:lstStyle/>
          <a:p>
            <a:r>
              <a:rPr lang="en-US" dirty="0"/>
              <a:t>RF cavity 2</a:t>
            </a:r>
          </a:p>
        </p:txBody>
      </p:sp>
      <p:cxnSp>
        <p:nvCxnSpPr>
          <p:cNvPr id="12" name="Straight Arrow Connector 11">
            <a:extLst>
              <a:ext uri="{FF2B5EF4-FFF2-40B4-BE49-F238E27FC236}">
                <a16:creationId xmlns:a16="http://schemas.microsoft.com/office/drawing/2014/main" id="{78FC00DE-1EA7-9DAF-B5CD-B26D501AD5C2}"/>
              </a:ext>
            </a:extLst>
          </p:cNvPr>
          <p:cNvCxnSpPr/>
          <p:nvPr/>
        </p:nvCxnSpPr>
        <p:spPr>
          <a:xfrm>
            <a:off x="1604865" y="4991878"/>
            <a:ext cx="914400" cy="0"/>
          </a:xfrm>
          <a:prstGeom prst="straightConnector1">
            <a:avLst/>
          </a:prstGeom>
          <a:ln>
            <a:solidFill>
              <a:srgbClr val="FF93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C71E51E5-7C9B-5AFC-99E6-9431A4600631}"/>
              </a:ext>
            </a:extLst>
          </p:cNvPr>
          <p:cNvCxnSpPr/>
          <p:nvPr/>
        </p:nvCxnSpPr>
        <p:spPr>
          <a:xfrm>
            <a:off x="1604865" y="5284237"/>
            <a:ext cx="914400" cy="0"/>
          </a:xfrm>
          <a:prstGeom prst="straightConnector1">
            <a:avLst/>
          </a:prstGeom>
          <a:ln>
            <a:solidFill>
              <a:srgbClr val="0432FF"/>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BA69010B-053F-743D-DF64-70B5AEB36D16}"/>
              </a:ext>
            </a:extLst>
          </p:cNvPr>
          <p:cNvCxnSpPr/>
          <p:nvPr/>
        </p:nvCxnSpPr>
        <p:spPr>
          <a:xfrm>
            <a:off x="3460673" y="4991878"/>
            <a:ext cx="914400" cy="0"/>
          </a:xfrm>
          <a:prstGeom prst="straightConnector1">
            <a:avLst/>
          </a:prstGeom>
          <a:ln>
            <a:solidFill>
              <a:srgbClr val="FF93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8D249352-9F00-0696-30C6-F26C0FA5BFA5}"/>
              </a:ext>
            </a:extLst>
          </p:cNvPr>
          <p:cNvCxnSpPr>
            <a:cxnSpLocks/>
          </p:cNvCxnSpPr>
          <p:nvPr/>
        </p:nvCxnSpPr>
        <p:spPr>
          <a:xfrm>
            <a:off x="3460673" y="5284237"/>
            <a:ext cx="1531206" cy="0"/>
          </a:xfrm>
          <a:prstGeom prst="straightConnector1">
            <a:avLst/>
          </a:prstGeom>
          <a:ln>
            <a:solidFill>
              <a:srgbClr val="0432FF"/>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B8250524-1F70-FE2D-D7CC-5F65723D5937}"/>
              </a:ext>
            </a:extLst>
          </p:cNvPr>
          <p:cNvCxnSpPr/>
          <p:nvPr/>
        </p:nvCxnSpPr>
        <p:spPr>
          <a:xfrm>
            <a:off x="6244651" y="4985658"/>
            <a:ext cx="914400" cy="0"/>
          </a:xfrm>
          <a:prstGeom prst="straightConnector1">
            <a:avLst/>
          </a:prstGeom>
          <a:ln>
            <a:solidFill>
              <a:srgbClr val="FF93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66165D11-4F11-86E5-1AAF-59A442A1E4A7}"/>
              </a:ext>
            </a:extLst>
          </p:cNvPr>
          <p:cNvCxnSpPr>
            <a:cxnSpLocks/>
          </p:cNvCxnSpPr>
          <p:nvPr/>
        </p:nvCxnSpPr>
        <p:spPr>
          <a:xfrm>
            <a:off x="6261515" y="5284237"/>
            <a:ext cx="680461" cy="0"/>
          </a:xfrm>
          <a:prstGeom prst="straightConnector1">
            <a:avLst/>
          </a:prstGeom>
          <a:ln>
            <a:solidFill>
              <a:srgbClr val="0432FF"/>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AB077D07-AF04-C2B6-C65D-33D4F33342C6}"/>
              </a:ext>
            </a:extLst>
          </p:cNvPr>
          <p:cNvSpPr txBox="1"/>
          <p:nvPr/>
        </p:nvSpPr>
        <p:spPr>
          <a:xfrm>
            <a:off x="1074511" y="4562670"/>
            <a:ext cx="533800" cy="461665"/>
          </a:xfrm>
          <a:prstGeom prst="rect">
            <a:avLst/>
          </a:prstGeom>
          <a:noFill/>
        </p:spPr>
        <p:txBody>
          <a:bodyPr wrap="none" rtlCol="0">
            <a:spAutoFit/>
          </a:bodyPr>
          <a:lstStyle/>
          <a:p>
            <a:r>
              <a:rPr lang="en-US" dirty="0">
                <a:solidFill>
                  <a:srgbClr val="FF9300"/>
                </a:solidFill>
              </a:rPr>
              <a:t>ref</a:t>
            </a:r>
          </a:p>
        </p:txBody>
      </p:sp>
      <p:sp>
        <p:nvSpPr>
          <p:cNvPr id="21" name="TextBox 20">
            <a:extLst>
              <a:ext uri="{FF2B5EF4-FFF2-40B4-BE49-F238E27FC236}">
                <a16:creationId xmlns:a16="http://schemas.microsoft.com/office/drawing/2014/main" id="{536D4E25-4C51-58C2-1B3A-FF927313D8AB}"/>
              </a:ext>
            </a:extLst>
          </p:cNvPr>
          <p:cNvSpPr txBox="1"/>
          <p:nvPr/>
        </p:nvSpPr>
        <p:spPr>
          <a:xfrm>
            <a:off x="1071065" y="5129404"/>
            <a:ext cx="502061" cy="461665"/>
          </a:xfrm>
          <a:prstGeom prst="rect">
            <a:avLst/>
          </a:prstGeom>
          <a:noFill/>
        </p:spPr>
        <p:txBody>
          <a:bodyPr wrap="none" rtlCol="0">
            <a:spAutoFit/>
          </a:bodyPr>
          <a:lstStyle/>
          <a:p>
            <a:r>
              <a:rPr lang="en-US" dirty="0">
                <a:solidFill>
                  <a:srgbClr val="0432FF"/>
                </a:solidFill>
              </a:rPr>
              <a:t>p1</a:t>
            </a:r>
          </a:p>
        </p:txBody>
      </p:sp>
    </p:spTree>
    <p:extLst>
      <p:ext uri="{BB962C8B-B14F-4D97-AF65-F5344CB8AC3E}">
        <p14:creationId xmlns:p14="http://schemas.microsoft.com/office/powerpoint/2010/main" val="22461494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A3B72A-D0B0-3E9F-7136-F847CAE9479D}"/>
              </a:ext>
            </a:extLst>
          </p:cNvPr>
          <p:cNvSpPr>
            <a:spLocks noGrp="1"/>
          </p:cNvSpPr>
          <p:nvPr>
            <p:ph type="title"/>
          </p:nvPr>
        </p:nvSpPr>
        <p:spPr/>
        <p:txBody>
          <a:bodyPr/>
          <a:lstStyle/>
          <a:p>
            <a:r>
              <a:rPr lang="en-US" dirty="0"/>
              <a:t>Analogy of Pedram (General concept)</a:t>
            </a:r>
          </a:p>
        </p:txBody>
      </p:sp>
      <p:sp>
        <p:nvSpPr>
          <p:cNvPr id="4" name="Date Placeholder 3">
            <a:extLst>
              <a:ext uri="{FF2B5EF4-FFF2-40B4-BE49-F238E27FC236}">
                <a16:creationId xmlns:a16="http://schemas.microsoft.com/office/drawing/2014/main" id="{541D0105-5AB7-6019-D017-BE9D2389AB1E}"/>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66074AD9-C039-05AF-50B8-4CFA707FF988}"/>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300FEB21-EB1B-0C98-4BE1-080343CF24C5}"/>
              </a:ext>
            </a:extLst>
          </p:cNvPr>
          <p:cNvSpPr>
            <a:spLocks noGrp="1"/>
          </p:cNvSpPr>
          <p:nvPr>
            <p:ph type="sldNum" sz="quarter" idx="4"/>
          </p:nvPr>
        </p:nvSpPr>
        <p:spPr/>
        <p:txBody>
          <a:bodyPr/>
          <a:lstStyle/>
          <a:p>
            <a:pPr>
              <a:defRPr/>
            </a:pPr>
            <a:fld id="{148C009B-CB69-E04A-B9B3-34B26D69E9CF}" type="slidenum">
              <a:rPr lang="en-US" smtClean="0"/>
              <a:pPr>
                <a:defRPr/>
              </a:pPr>
              <a:t>36</a:t>
            </a:fld>
            <a:endParaRPr lang="en-US" dirty="0"/>
          </a:p>
        </p:txBody>
      </p:sp>
      <p:pic>
        <p:nvPicPr>
          <p:cNvPr id="1026" name="Picture 2" descr="undefined">
            <a:extLst>
              <a:ext uri="{FF2B5EF4-FFF2-40B4-BE49-F238E27FC236}">
                <a16:creationId xmlns:a16="http://schemas.microsoft.com/office/drawing/2014/main" id="{1B37A395-68A3-FCA2-AFFE-CFD15D9657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419" y="1991721"/>
            <a:ext cx="4133460" cy="3200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E835378F-0E14-BF09-B0B5-51867500F626}"/>
              </a:ext>
            </a:extLst>
          </p:cNvPr>
          <p:cNvSpPr txBox="1"/>
          <p:nvPr/>
        </p:nvSpPr>
        <p:spPr>
          <a:xfrm>
            <a:off x="1074511" y="1104900"/>
            <a:ext cx="2100127" cy="461665"/>
          </a:xfrm>
          <a:prstGeom prst="rect">
            <a:avLst/>
          </a:prstGeom>
          <a:noFill/>
        </p:spPr>
        <p:txBody>
          <a:bodyPr wrap="none" rtlCol="0">
            <a:spAutoFit/>
          </a:bodyPr>
          <a:lstStyle/>
          <a:p>
            <a:r>
              <a:rPr lang="en-US" dirty="0"/>
              <a:t>From </a:t>
            </a:r>
            <a:r>
              <a:rPr lang="en-US" dirty="0" err="1"/>
              <a:t>wikipedia</a:t>
            </a:r>
            <a:endParaRPr lang="en-US" dirty="0"/>
          </a:p>
        </p:txBody>
      </p:sp>
      <p:pic>
        <p:nvPicPr>
          <p:cNvPr id="8" name="Picture 7">
            <a:extLst>
              <a:ext uri="{FF2B5EF4-FFF2-40B4-BE49-F238E27FC236}">
                <a16:creationId xmlns:a16="http://schemas.microsoft.com/office/drawing/2014/main" id="{56329521-79F5-CC37-D7C9-C5932D3C8D48}"/>
              </a:ext>
            </a:extLst>
          </p:cNvPr>
          <p:cNvPicPr>
            <a:picLocks noChangeAspect="1"/>
          </p:cNvPicPr>
          <p:nvPr/>
        </p:nvPicPr>
        <p:blipFill>
          <a:blip r:embed="rId3"/>
          <a:stretch>
            <a:fillRect/>
          </a:stretch>
        </p:blipFill>
        <p:spPr>
          <a:xfrm>
            <a:off x="5076384" y="1064621"/>
            <a:ext cx="3638197" cy="2286000"/>
          </a:xfrm>
          <a:prstGeom prst="rect">
            <a:avLst/>
          </a:prstGeom>
        </p:spPr>
      </p:pic>
      <p:sp>
        <p:nvSpPr>
          <p:cNvPr id="9" name="Oval 8">
            <a:extLst>
              <a:ext uri="{FF2B5EF4-FFF2-40B4-BE49-F238E27FC236}">
                <a16:creationId xmlns:a16="http://schemas.microsoft.com/office/drawing/2014/main" id="{9A873183-DAC3-E971-2D6C-375355BB509B}"/>
              </a:ext>
            </a:extLst>
          </p:cNvPr>
          <p:cNvSpPr/>
          <p:nvPr/>
        </p:nvSpPr>
        <p:spPr>
          <a:xfrm>
            <a:off x="5693107" y="1529982"/>
            <a:ext cx="164592" cy="166255"/>
          </a:xfrm>
          <a:prstGeom prst="ellipse">
            <a:avLst/>
          </a:prstGeom>
          <a:solidFill>
            <a:srgbClr val="FF9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40C0938-403F-CBF9-216A-2A6779097E65}"/>
              </a:ext>
            </a:extLst>
          </p:cNvPr>
          <p:cNvSpPr txBox="1"/>
          <p:nvPr/>
        </p:nvSpPr>
        <p:spPr>
          <a:xfrm>
            <a:off x="5857699" y="1401233"/>
            <a:ext cx="2080506" cy="400110"/>
          </a:xfrm>
          <a:prstGeom prst="rect">
            <a:avLst/>
          </a:prstGeom>
          <a:noFill/>
        </p:spPr>
        <p:txBody>
          <a:bodyPr wrap="none" rtlCol="0">
            <a:spAutoFit/>
          </a:bodyPr>
          <a:lstStyle/>
          <a:p>
            <a:r>
              <a:rPr lang="en-US" sz="2000" dirty="0">
                <a:solidFill>
                  <a:srgbClr val="FF9300"/>
                </a:solidFill>
              </a:rPr>
              <a:t>Reference particle</a:t>
            </a:r>
          </a:p>
        </p:txBody>
      </p:sp>
      <p:cxnSp>
        <p:nvCxnSpPr>
          <p:cNvPr id="11" name="Straight Connector 10">
            <a:extLst>
              <a:ext uri="{FF2B5EF4-FFF2-40B4-BE49-F238E27FC236}">
                <a16:creationId xmlns:a16="http://schemas.microsoft.com/office/drawing/2014/main" id="{C35EF2FA-7828-493B-A82E-CC281FF2C724}"/>
              </a:ext>
            </a:extLst>
          </p:cNvPr>
          <p:cNvCxnSpPr>
            <a:cxnSpLocks/>
          </p:cNvCxnSpPr>
          <p:nvPr/>
        </p:nvCxnSpPr>
        <p:spPr>
          <a:xfrm>
            <a:off x="5775403" y="1556510"/>
            <a:ext cx="0" cy="514034"/>
          </a:xfrm>
          <a:prstGeom prst="line">
            <a:avLst/>
          </a:prstGeom>
          <a:ln>
            <a:solidFill>
              <a:srgbClr val="FF9300"/>
            </a:solidFill>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61496E4D-2085-EB40-C9A9-7DFCE3426C04}"/>
                  </a:ext>
                </a:extLst>
              </p:cNvPr>
              <p:cNvSpPr txBox="1"/>
              <p:nvPr/>
            </p:nvSpPr>
            <p:spPr>
              <a:xfrm>
                <a:off x="5543272" y="2110294"/>
                <a:ext cx="1364733" cy="4247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FF9300"/>
                              </a:solidFill>
                              <a:latin typeface="Cambria Math" panose="02040503050406030204" pitchFamily="18" charset="0"/>
                            </a:rPr>
                          </m:ctrlPr>
                        </m:sSubPr>
                        <m:e>
                          <m:r>
                            <a:rPr lang="en-US" sz="2000" i="1" smtClean="0">
                              <a:solidFill>
                                <a:srgbClr val="FF9300"/>
                              </a:solidFill>
                              <a:latin typeface="Cambria Math" panose="02040503050406030204" pitchFamily="18" charset="0"/>
                              <a:ea typeface="Cambria Math" panose="02040503050406030204" pitchFamily="18" charset="0"/>
                            </a:rPr>
                            <m:t>𝜙</m:t>
                          </m:r>
                        </m:e>
                        <m:sub>
                          <m:r>
                            <a:rPr lang="en-US" sz="2000" b="0" i="1" smtClean="0">
                              <a:solidFill>
                                <a:srgbClr val="FF9300"/>
                              </a:solidFill>
                              <a:latin typeface="Cambria Math" panose="02040503050406030204" pitchFamily="18" charset="0"/>
                            </a:rPr>
                            <m:t>𝑟𝑒𝑓𝑒𝑟𝑒𝑛𝑐𝑒</m:t>
                          </m:r>
                        </m:sub>
                      </m:sSub>
                    </m:oMath>
                  </m:oMathPara>
                </a14:m>
                <a:endParaRPr lang="en-US" sz="2000" dirty="0">
                  <a:solidFill>
                    <a:srgbClr val="FF9300"/>
                  </a:solidFill>
                </a:endParaRPr>
              </a:p>
            </p:txBody>
          </p:sp>
        </mc:Choice>
        <mc:Fallback xmlns="">
          <p:sp>
            <p:nvSpPr>
              <p:cNvPr id="12" name="TextBox 11">
                <a:extLst>
                  <a:ext uri="{FF2B5EF4-FFF2-40B4-BE49-F238E27FC236}">
                    <a16:creationId xmlns:a16="http://schemas.microsoft.com/office/drawing/2014/main" id="{61496E4D-2085-EB40-C9A9-7DFCE3426C04}"/>
                  </a:ext>
                </a:extLst>
              </p:cNvPr>
              <p:cNvSpPr txBox="1">
                <a:spLocks noRot="1" noChangeAspect="1" noMove="1" noResize="1" noEditPoints="1" noAdjustHandles="1" noChangeArrowheads="1" noChangeShapeType="1" noTextEdit="1"/>
              </p:cNvSpPr>
              <p:nvPr/>
            </p:nvSpPr>
            <p:spPr>
              <a:xfrm>
                <a:off x="5543272" y="2110294"/>
                <a:ext cx="1364733" cy="424732"/>
              </a:xfrm>
              <a:prstGeom prst="rect">
                <a:avLst/>
              </a:prstGeom>
              <a:blipFill>
                <a:blip r:embed="rId4"/>
                <a:stretch>
                  <a:fillRect b="-8824"/>
                </a:stretch>
              </a:blipFill>
            </p:spPr>
            <p:txBody>
              <a:bodyPr/>
              <a:lstStyle/>
              <a:p>
                <a:r>
                  <a:rPr lang="en-US">
                    <a:noFill/>
                  </a:rPr>
                  <a:t> </a:t>
                </a:r>
              </a:p>
            </p:txBody>
          </p:sp>
        </mc:Fallback>
      </mc:AlternateContent>
      <p:cxnSp>
        <p:nvCxnSpPr>
          <p:cNvPr id="14" name="Straight Connector 13">
            <a:extLst>
              <a:ext uri="{FF2B5EF4-FFF2-40B4-BE49-F238E27FC236}">
                <a16:creationId xmlns:a16="http://schemas.microsoft.com/office/drawing/2014/main" id="{1ACCA5E8-F661-43BE-4B2E-DFA6A355613F}"/>
              </a:ext>
            </a:extLst>
          </p:cNvPr>
          <p:cNvCxnSpPr>
            <a:cxnSpLocks/>
            <a:endCxn id="19" idx="2"/>
          </p:cNvCxnSpPr>
          <p:nvPr/>
        </p:nvCxnSpPr>
        <p:spPr>
          <a:xfrm>
            <a:off x="5600144" y="1877543"/>
            <a:ext cx="22429" cy="3302350"/>
          </a:xfrm>
          <a:prstGeom prst="line">
            <a:avLst/>
          </a:prstGeom>
          <a:ln>
            <a:prstDash val="sysDot"/>
          </a:ln>
          <a:effectLst/>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E7B17090-3B66-1607-BEC6-29110CA15C84}"/>
              </a:ext>
            </a:extLst>
          </p:cNvPr>
          <p:cNvCxnSpPr>
            <a:cxnSpLocks/>
          </p:cNvCxnSpPr>
          <p:nvPr/>
        </p:nvCxnSpPr>
        <p:spPr>
          <a:xfrm>
            <a:off x="5993844" y="1306043"/>
            <a:ext cx="0" cy="4114156"/>
          </a:xfrm>
          <a:prstGeom prst="line">
            <a:avLst/>
          </a:prstGeom>
          <a:ln>
            <a:prstDash val="sysDot"/>
          </a:ln>
          <a:effectLst/>
        </p:spPr>
        <p:style>
          <a:lnRef idx="2">
            <a:schemeClr val="accent1"/>
          </a:lnRef>
          <a:fillRef idx="0">
            <a:schemeClr val="accent1"/>
          </a:fillRef>
          <a:effectRef idx="1">
            <a:schemeClr val="accent1"/>
          </a:effectRef>
          <a:fontRef idx="minor">
            <a:schemeClr val="tx1"/>
          </a:fontRef>
        </p:style>
      </p:cxnSp>
      <p:sp>
        <p:nvSpPr>
          <p:cNvPr id="19" name="Oval 18">
            <a:extLst>
              <a:ext uri="{FF2B5EF4-FFF2-40B4-BE49-F238E27FC236}">
                <a16:creationId xmlns:a16="http://schemas.microsoft.com/office/drawing/2014/main" id="{75D20DDD-38C7-B4CC-0330-719B4DBAF708}"/>
              </a:ext>
            </a:extLst>
          </p:cNvPr>
          <p:cNvSpPr/>
          <p:nvPr/>
        </p:nvSpPr>
        <p:spPr>
          <a:xfrm rot="2359062">
            <a:off x="5572962" y="5177976"/>
            <a:ext cx="438349" cy="281579"/>
          </a:xfrm>
          <a:prstGeom prst="ellipse">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2D335F00-78D5-7B24-C282-FDC52305AD2A}"/>
              </a:ext>
            </a:extLst>
          </p:cNvPr>
          <p:cNvCxnSpPr>
            <a:cxnSpLocks/>
          </p:cNvCxnSpPr>
          <p:nvPr/>
        </p:nvCxnSpPr>
        <p:spPr>
          <a:xfrm>
            <a:off x="5788103" y="1614682"/>
            <a:ext cx="0" cy="3711791"/>
          </a:xfrm>
          <a:prstGeom prst="line">
            <a:avLst/>
          </a:prstGeom>
          <a:ln>
            <a:prstDash val="sysDot"/>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34E9276B-5C97-1232-B61D-FA63AFF95140}"/>
              </a:ext>
            </a:extLst>
          </p:cNvPr>
          <p:cNvCxnSpPr/>
          <p:nvPr/>
        </p:nvCxnSpPr>
        <p:spPr>
          <a:xfrm flipV="1">
            <a:off x="5332831" y="5525320"/>
            <a:ext cx="928325" cy="16116"/>
          </a:xfrm>
          <a:prstGeom prst="straightConnector1">
            <a:avLst/>
          </a:prstGeom>
          <a:ln w="127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292BEE5B-18E8-A41F-840D-D6B07EDA8061}"/>
                  </a:ext>
                </a:extLst>
              </p:cNvPr>
              <p:cNvSpPr txBox="1"/>
              <p:nvPr/>
            </p:nvSpPr>
            <p:spPr>
              <a:xfrm>
                <a:off x="6307295" y="5095640"/>
                <a:ext cx="1650580" cy="490199"/>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𝑡</m:t>
                          </m:r>
                        </m:e>
                        <m:sub>
                          <m:r>
                            <a:rPr lang="en-US" b="0" i="1" smtClean="0">
                              <a:latin typeface="Cambria Math" panose="02040503050406030204" pitchFamily="18" charset="0"/>
                            </a:rPr>
                            <m:t>𝑝𝑎𝑟𝑡𝑖𝑐𝑙𝑒</m:t>
                          </m:r>
                          <m:r>
                            <a:rPr lang="en-US" b="0" i="1" smtClean="0">
                              <a:latin typeface="Cambria Math" panose="02040503050406030204" pitchFamily="18" charset="0"/>
                            </a:rPr>
                            <m:t> 1</m:t>
                          </m:r>
                        </m:sub>
                      </m:sSub>
                    </m:oMath>
                  </m:oMathPara>
                </a14:m>
                <a:endParaRPr lang="en-US" dirty="0"/>
              </a:p>
            </p:txBody>
          </p:sp>
        </mc:Choice>
        <mc:Fallback>
          <p:sp>
            <p:nvSpPr>
              <p:cNvPr id="24" name="TextBox 23">
                <a:extLst>
                  <a:ext uri="{FF2B5EF4-FFF2-40B4-BE49-F238E27FC236}">
                    <a16:creationId xmlns:a16="http://schemas.microsoft.com/office/drawing/2014/main" id="{292BEE5B-18E8-A41F-840D-D6B07EDA8061}"/>
                  </a:ext>
                </a:extLst>
              </p:cNvPr>
              <p:cNvSpPr txBox="1">
                <a:spLocks noRot="1" noChangeAspect="1" noMove="1" noResize="1" noEditPoints="1" noAdjustHandles="1" noChangeArrowheads="1" noChangeShapeType="1" noTextEdit="1"/>
              </p:cNvSpPr>
              <p:nvPr/>
            </p:nvSpPr>
            <p:spPr>
              <a:xfrm>
                <a:off x="6307295" y="5095640"/>
                <a:ext cx="1650580" cy="490199"/>
              </a:xfrm>
              <a:prstGeom prst="rect">
                <a:avLst/>
              </a:prstGeom>
              <a:blipFill>
                <a:blip r:embed="rId5"/>
                <a:stretch>
                  <a:fillRect b="-15385"/>
                </a:stretch>
              </a:blipFill>
            </p:spPr>
            <p:txBody>
              <a:bodyPr/>
              <a:lstStyle/>
              <a:p>
                <a:r>
                  <a:rPr lang="en-US">
                    <a:noFill/>
                  </a:rPr>
                  <a:t> </a:t>
                </a:r>
              </a:p>
            </p:txBody>
          </p:sp>
        </mc:Fallback>
      </mc:AlternateContent>
      <p:cxnSp>
        <p:nvCxnSpPr>
          <p:cNvPr id="25" name="Straight Arrow Connector 24">
            <a:extLst>
              <a:ext uri="{FF2B5EF4-FFF2-40B4-BE49-F238E27FC236}">
                <a16:creationId xmlns:a16="http://schemas.microsoft.com/office/drawing/2014/main" id="{35BDAC7C-5343-6B1F-BEC3-339C5A6B0D46}"/>
              </a:ext>
            </a:extLst>
          </p:cNvPr>
          <p:cNvCxnSpPr>
            <a:cxnSpLocks/>
          </p:cNvCxnSpPr>
          <p:nvPr/>
        </p:nvCxnSpPr>
        <p:spPr>
          <a:xfrm flipV="1">
            <a:off x="5788103" y="4917343"/>
            <a:ext cx="0" cy="691830"/>
          </a:xfrm>
          <a:prstGeom prst="straightConnector1">
            <a:avLst/>
          </a:prstGeom>
          <a:ln w="127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56ACDCE7-2D44-0ADE-6F32-C3BAEE083BB9}"/>
                  </a:ext>
                </a:extLst>
              </p:cNvPr>
              <p:cNvSpPr txBox="1"/>
              <p:nvPr/>
            </p:nvSpPr>
            <p:spPr>
              <a:xfrm>
                <a:off x="5375563" y="4573050"/>
                <a:ext cx="2120068" cy="490199"/>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𝑘𝑖𝑛</m:t>
                          </m:r>
                          <m:r>
                            <a:rPr lang="en-US" b="0" i="1" smtClean="0">
                              <a:latin typeface="Cambria Math" panose="02040503050406030204" pitchFamily="18" charset="0"/>
                            </a:rPr>
                            <m:t>, </m:t>
                          </m:r>
                          <m:r>
                            <a:rPr lang="en-US" b="0" i="1" smtClean="0">
                              <a:latin typeface="Cambria Math" panose="02040503050406030204" pitchFamily="18" charset="0"/>
                            </a:rPr>
                            <m:t>𝑝𝑎𝑟𝑡𝑖𝑐𝑙𝑒</m:t>
                          </m:r>
                          <m:r>
                            <a:rPr lang="en-US" b="0" i="1" smtClean="0">
                              <a:latin typeface="Cambria Math" panose="02040503050406030204" pitchFamily="18" charset="0"/>
                            </a:rPr>
                            <m:t> 1</m:t>
                          </m:r>
                        </m:sub>
                      </m:sSub>
                    </m:oMath>
                  </m:oMathPara>
                </a14:m>
                <a:endParaRPr lang="en-US" dirty="0"/>
              </a:p>
            </p:txBody>
          </p:sp>
        </mc:Choice>
        <mc:Fallback>
          <p:sp>
            <p:nvSpPr>
              <p:cNvPr id="27" name="TextBox 26">
                <a:extLst>
                  <a:ext uri="{FF2B5EF4-FFF2-40B4-BE49-F238E27FC236}">
                    <a16:creationId xmlns:a16="http://schemas.microsoft.com/office/drawing/2014/main" id="{56ACDCE7-2D44-0ADE-6F32-C3BAEE083BB9}"/>
                  </a:ext>
                </a:extLst>
              </p:cNvPr>
              <p:cNvSpPr txBox="1">
                <a:spLocks noRot="1" noChangeAspect="1" noMove="1" noResize="1" noEditPoints="1" noAdjustHandles="1" noChangeArrowheads="1" noChangeShapeType="1" noTextEdit="1"/>
              </p:cNvSpPr>
              <p:nvPr/>
            </p:nvSpPr>
            <p:spPr>
              <a:xfrm>
                <a:off x="5375563" y="4573050"/>
                <a:ext cx="2120068" cy="490199"/>
              </a:xfrm>
              <a:prstGeom prst="rect">
                <a:avLst/>
              </a:prstGeom>
              <a:blipFill>
                <a:blip r:embed="rId6"/>
                <a:stretch>
                  <a:fillRect b="-15385"/>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CF93DC86-9F92-C6F0-94E8-E702D47B7167}"/>
              </a:ext>
            </a:extLst>
          </p:cNvPr>
          <p:cNvSpPr txBox="1"/>
          <p:nvPr/>
        </p:nvSpPr>
        <p:spPr>
          <a:xfrm>
            <a:off x="6060773" y="4164849"/>
            <a:ext cx="2600392" cy="646331"/>
          </a:xfrm>
          <a:prstGeom prst="rect">
            <a:avLst/>
          </a:prstGeom>
          <a:noFill/>
        </p:spPr>
        <p:txBody>
          <a:bodyPr wrap="none" rtlCol="0">
            <a:spAutoFit/>
          </a:bodyPr>
          <a:lstStyle/>
          <a:p>
            <a:r>
              <a:rPr lang="en-US" sz="1800" dirty="0"/>
              <a:t>Longitudinal phase space </a:t>
            </a:r>
          </a:p>
          <a:p>
            <a:r>
              <a:rPr lang="en-US" sz="1800" dirty="0"/>
              <a:t>of particle 1</a:t>
            </a:r>
          </a:p>
        </p:txBody>
      </p:sp>
      <p:sp>
        <p:nvSpPr>
          <p:cNvPr id="18" name="TextBox 17">
            <a:extLst>
              <a:ext uri="{FF2B5EF4-FFF2-40B4-BE49-F238E27FC236}">
                <a16:creationId xmlns:a16="http://schemas.microsoft.com/office/drawing/2014/main" id="{9712B671-BEC2-0B87-1BF3-6DB3B9131E1E}"/>
              </a:ext>
            </a:extLst>
          </p:cNvPr>
          <p:cNvSpPr txBox="1"/>
          <p:nvPr/>
        </p:nvSpPr>
        <p:spPr>
          <a:xfrm>
            <a:off x="3501293" y="5791200"/>
            <a:ext cx="5213288" cy="707886"/>
          </a:xfrm>
          <a:prstGeom prst="rect">
            <a:avLst/>
          </a:prstGeom>
          <a:solidFill>
            <a:schemeClr val="bg1"/>
          </a:solidFill>
          <a:ln>
            <a:solidFill>
              <a:srgbClr val="FF0000"/>
            </a:solidFill>
          </a:ln>
        </p:spPr>
        <p:txBody>
          <a:bodyPr wrap="square" rtlCol="0">
            <a:spAutoFit/>
          </a:bodyPr>
          <a:lstStyle/>
          <a:p>
            <a:r>
              <a:rPr lang="en-US" sz="2000" dirty="0"/>
              <a:t>NB: Early arrival particle gains low energy while late arrival particle gains high energy</a:t>
            </a:r>
          </a:p>
        </p:txBody>
      </p:sp>
    </p:spTree>
    <p:extLst>
      <p:ext uri="{BB962C8B-B14F-4D97-AF65-F5344CB8AC3E}">
        <p14:creationId xmlns:p14="http://schemas.microsoft.com/office/powerpoint/2010/main" val="140252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agram, schematic&#10;&#10;Description automatically generated">
            <a:extLst>
              <a:ext uri="{FF2B5EF4-FFF2-40B4-BE49-F238E27FC236}">
                <a16:creationId xmlns:a16="http://schemas.microsoft.com/office/drawing/2014/main" id="{2C59AA6C-1FA3-5927-AA56-C5097FC7343C}"/>
              </a:ext>
            </a:extLst>
          </p:cNvPr>
          <p:cNvPicPr>
            <a:picLocks noChangeAspect="1"/>
          </p:cNvPicPr>
          <p:nvPr/>
        </p:nvPicPr>
        <p:blipFill>
          <a:blip r:embed="rId2"/>
          <a:stretch>
            <a:fillRect/>
          </a:stretch>
        </p:blipFill>
        <p:spPr>
          <a:xfrm>
            <a:off x="115383" y="1753407"/>
            <a:ext cx="4983176" cy="3351186"/>
          </a:xfrm>
          <a:prstGeom prst="rect">
            <a:avLst/>
          </a:prstGeom>
          <a:noFill/>
        </p:spPr>
      </p:pic>
      <p:sp>
        <p:nvSpPr>
          <p:cNvPr id="12" name="Title 2">
            <a:extLst>
              <a:ext uri="{FF2B5EF4-FFF2-40B4-BE49-F238E27FC236}">
                <a16:creationId xmlns:a16="http://schemas.microsoft.com/office/drawing/2014/main" id="{14EF2E36-7348-DBA9-0228-8B0121C4296C}"/>
              </a:ext>
            </a:extLst>
          </p:cNvPr>
          <p:cNvSpPr>
            <a:spLocks noGrp="1"/>
          </p:cNvSpPr>
          <p:nvPr>
            <p:ph type="title"/>
          </p:nvPr>
        </p:nvSpPr>
        <p:spPr>
          <a:xfrm>
            <a:off x="228600" y="251752"/>
            <a:ext cx="8686800" cy="427877"/>
          </a:xfrm>
        </p:spPr>
        <p:txBody>
          <a:bodyPr/>
          <a:lstStyle/>
          <a:p>
            <a:r>
              <a:rPr lang="en-US" dirty="0"/>
              <a:t>Separatrix </a:t>
            </a:r>
          </a:p>
        </p:txBody>
      </p:sp>
      <p:sp>
        <p:nvSpPr>
          <p:cNvPr id="4" name="Date Placeholder 3">
            <a:extLst>
              <a:ext uri="{FF2B5EF4-FFF2-40B4-BE49-F238E27FC236}">
                <a16:creationId xmlns:a16="http://schemas.microsoft.com/office/drawing/2014/main" id="{5344CFD5-5E17-E81A-8C2D-3B806E2CE097}"/>
              </a:ext>
            </a:extLst>
          </p:cNvPr>
          <p:cNvSpPr>
            <a:spLocks noGrp="1"/>
          </p:cNvSpPr>
          <p:nvPr>
            <p:ph type="dt" sz="half" idx="2"/>
          </p:nvPr>
        </p:nvSpPr>
        <p:spPr>
          <a:xfrm>
            <a:off x="736827" y="6504213"/>
            <a:ext cx="675368" cy="241300"/>
          </a:xfrm>
        </p:spPr>
        <p:txBody>
          <a:bodyPr wrap="square" anchor="t">
            <a:normAutofit/>
          </a:bodyPr>
          <a:lstStyle/>
          <a:p>
            <a:pPr>
              <a:spcAft>
                <a:spcPts val="600"/>
              </a:spcAft>
              <a:defRPr/>
            </a:pPr>
            <a:r>
              <a:rPr lang="en-US"/>
              <a:t>4/28/25</a:t>
            </a:r>
          </a:p>
        </p:txBody>
      </p:sp>
      <p:sp>
        <p:nvSpPr>
          <p:cNvPr id="5" name="Footer Placeholder 4">
            <a:extLst>
              <a:ext uri="{FF2B5EF4-FFF2-40B4-BE49-F238E27FC236}">
                <a16:creationId xmlns:a16="http://schemas.microsoft.com/office/drawing/2014/main" id="{D8D4617E-39F3-B299-0455-3133A8901025}"/>
              </a:ext>
            </a:extLst>
          </p:cNvPr>
          <p:cNvSpPr>
            <a:spLocks noGrp="1"/>
          </p:cNvSpPr>
          <p:nvPr>
            <p:ph type="ftr" sz="quarter" idx="3"/>
          </p:nvPr>
        </p:nvSpPr>
        <p:spPr>
          <a:xfrm>
            <a:off x="1530603" y="6504213"/>
            <a:ext cx="6262118" cy="242873"/>
          </a:xfrm>
        </p:spPr>
        <p:txBody>
          <a:bodyPr anchor="t">
            <a:normAutofit/>
          </a:bodyPr>
          <a:lstStyle/>
          <a:p>
            <a:pPr>
              <a:spcAft>
                <a:spcPts val="600"/>
              </a:spcAft>
              <a:defRPr/>
            </a:pPr>
            <a:r>
              <a:rPr lang="en-US" b="1"/>
              <a:t>Lecture 2: Phase stability, Yonehara</a:t>
            </a:r>
          </a:p>
        </p:txBody>
      </p:sp>
      <p:sp>
        <p:nvSpPr>
          <p:cNvPr id="6" name="Slide Number Placeholder 5">
            <a:extLst>
              <a:ext uri="{FF2B5EF4-FFF2-40B4-BE49-F238E27FC236}">
                <a16:creationId xmlns:a16="http://schemas.microsoft.com/office/drawing/2014/main" id="{B2A41A1A-70A8-20F2-6F1E-3ECFEDB541BA}"/>
              </a:ext>
            </a:extLst>
          </p:cNvPr>
          <p:cNvSpPr>
            <a:spLocks noGrp="1"/>
          </p:cNvSpPr>
          <p:nvPr>
            <p:ph type="sldNum" sz="quarter" idx="4"/>
          </p:nvPr>
        </p:nvSpPr>
        <p:spPr>
          <a:xfrm>
            <a:off x="222250" y="6504213"/>
            <a:ext cx="414338" cy="237285"/>
          </a:xfrm>
        </p:spPr>
        <p:txBody>
          <a:bodyPr wrap="square" anchor="t">
            <a:normAutofit/>
          </a:bodyPr>
          <a:lstStyle/>
          <a:p>
            <a:pPr>
              <a:spcAft>
                <a:spcPts val="600"/>
              </a:spcAft>
              <a:defRPr/>
            </a:pPr>
            <a:fld id="{148C009B-CB69-E04A-B9B3-34B26D69E9CF}" type="slidenum">
              <a:rPr lang="en-US" smtClean="0"/>
              <a:pPr>
                <a:spcAft>
                  <a:spcPts val="600"/>
                </a:spcAft>
                <a:defRPr/>
              </a:pPr>
              <a:t>37</a:t>
            </a:fld>
            <a:endParaRPr lang="en-US"/>
          </a:p>
        </p:txBody>
      </p:sp>
      <p:pic>
        <p:nvPicPr>
          <p:cNvPr id="3" name="Picture 2">
            <a:extLst>
              <a:ext uri="{FF2B5EF4-FFF2-40B4-BE49-F238E27FC236}">
                <a16:creationId xmlns:a16="http://schemas.microsoft.com/office/drawing/2014/main" id="{0520A24F-A825-E236-96B0-6C92769143E9}"/>
              </a:ext>
            </a:extLst>
          </p:cNvPr>
          <p:cNvPicPr>
            <a:picLocks noChangeAspect="1"/>
          </p:cNvPicPr>
          <p:nvPr/>
        </p:nvPicPr>
        <p:blipFill>
          <a:blip r:embed="rId3"/>
          <a:stretch>
            <a:fillRect/>
          </a:stretch>
        </p:blipFill>
        <p:spPr>
          <a:xfrm>
            <a:off x="5206423" y="1498066"/>
            <a:ext cx="3937577" cy="4022970"/>
          </a:xfrm>
          <a:prstGeom prst="rect">
            <a:avLst/>
          </a:prstGeom>
        </p:spPr>
      </p:pic>
      <p:sp>
        <p:nvSpPr>
          <p:cNvPr id="8" name="TextBox 7">
            <a:extLst>
              <a:ext uri="{FF2B5EF4-FFF2-40B4-BE49-F238E27FC236}">
                <a16:creationId xmlns:a16="http://schemas.microsoft.com/office/drawing/2014/main" id="{57B032C9-2993-3553-5A25-95DCFDBB8871}"/>
              </a:ext>
            </a:extLst>
          </p:cNvPr>
          <p:cNvSpPr txBox="1"/>
          <p:nvPr/>
        </p:nvSpPr>
        <p:spPr>
          <a:xfrm>
            <a:off x="5384801" y="1293474"/>
            <a:ext cx="1895904" cy="369332"/>
          </a:xfrm>
          <a:prstGeom prst="rect">
            <a:avLst/>
          </a:prstGeom>
          <a:noFill/>
        </p:spPr>
        <p:txBody>
          <a:bodyPr wrap="none" rtlCol="0">
            <a:spAutoFit/>
          </a:bodyPr>
          <a:lstStyle/>
          <a:p>
            <a:r>
              <a:rPr lang="en-US" sz="1800" dirty="0"/>
              <a:t>Stational rf bucket</a:t>
            </a:r>
          </a:p>
        </p:txBody>
      </p:sp>
      <p:sp>
        <p:nvSpPr>
          <p:cNvPr id="9" name="TextBox 8">
            <a:extLst>
              <a:ext uri="{FF2B5EF4-FFF2-40B4-BE49-F238E27FC236}">
                <a16:creationId xmlns:a16="http://schemas.microsoft.com/office/drawing/2014/main" id="{94D23E24-7673-206E-6228-02801007C446}"/>
              </a:ext>
            </a:extLst>
          </p:cNvPr>
          <p:cNvSpPr txBox="1"/>
          <p:nvPr/>
        </p:nvSpPr>
        <p:spPr>
          <a:xfrm>
            <a:off x="5384801" y="2693094"/>
            <a:ext cx="2538324" cy="369332"/>
          </a:xfrm>
          <a:prstGeom prst="rect">
            <a:avLst/>
          </a:prstGeom>
          <a:noFill/>
        </p:spPr>
        <p:txBody>
          <a:bodyPr wrap="none" rtlCol="0">
            <a:spAutoFit/>
          </a:bodyPr>
          <a:lstStyle/>
          <a:p>
            <a:r>
              <a:rPr lang="en-US" sz="1800" dirty="0"/>
              <a:t>rf bucket for acceleration</a:t>
            </a:r>
          </a:p>
        </p:txBody>
      </p:sp>
      <p:sp>
        <p:nvSpPr>
          <p:cNvPr id="10" name="TextBox 9">
            <a:extLst>
              <a:ext uri="{FF2B5EF4-FFF2-40B4-BE49-F238E27FC236}">
                <a16:creationId xmlns:a16="http://schemas.microsoft.com/office/drawing/2014/main" id="{5C951FF7-C5C7-596A-2450-0F745D6F1BB2}"/>
              </a:ext>
            </a:extLst>
          </p:cNvPr>
          <p:cNvSpPr txBox="1"/>
          <p:nvPr/>
        </p:nvSpPr>
        <p:spPr>
          <a:xfrm>
            <a:off x="5384801" y="4092714"/>
            <a:ext cx="2538324" cy="369332"/>
          </a:xfrm>
          <a:prstGeom prst="rect">
            <a:avLst/>
          </a:prstGeom>
          <a:noFill/>
        </p:spPr>
        <p:txBody>
          <a:bodyPr wrap="none" rtlCol="0">
            <a:spAutoFit/>
          </a:bodyPr>
          <a:lstStyle/>
          <a:p>
            <a:r>
              <a:rPr lang="en-US" sz="1800" dirty="0"/>
              <a:t>rf bucket for acceleration</a:t>
            </a:r>
          </a:p>
        </p:txBody>
      </p:sp>
    </p:spTree>
    <p:extLst>
      <p:ext uri="{BB962C8B-B14F-4D97-AF65-F5344CB8AC3E}">
        <p14:creationId xmlns:p14="http://schemas.microsoft.com/office/powerpoint/2010/main" val="38179175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113FEB-847F-F8E5-502E-6DDF8C9081FB}"/>
              </a:ext>
            </a:extLst>
          </p:cNvPr>
          <p:cNvSpPr>
            <a:spLocks noGrp="1"/>
          </p:cNvSpPr>
          <p:nvPr>
            <p:ph type="title"/>
          </p:nvPr>
        </p:nvSpPr>
        <p:spPr>
          <a:xfrm>
            <a:off x="228600" y="251753"/>
            <a:ext cx="8686800" cy="551222"/>
          </a:xfrm>
        </p:spPr>
        <p:txBody>
          <a:bodyPr/>
          <a:lstStyle/>
          <a:p>
            <a:r>
              <a:rPr lang="en-US" dirty="0"/>
              <a:t>Traveling path length variation with momentum </a:t>
            </a:r>
          </a:p>
        </p:txBody>
      </p:sp>
      <p:sp>
        <p:nvSpPr>
          <p:cNvPr id="4" name="Date Placeholder 3">
            <a:extLst>
              <a:ext uri="{FF2B5EF4-FFF2-40B4-BE49-F238E27FC236}">
                <a16:creationId xmlns:a16="http://schemas.microsoft.com/office/drawing/2014/main" id="{45E88A94-8054-4663-6922-99DF155D2F7C}"/>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B9CD0EB1-D6D9-43CC-0763-E9AB52C0C89A}"/>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A2575013-DE9A-45AF-500B-D59F31DE6A7A}"/>
              </a:ext>
            </a:extLst>
          </p:cNvPr>
          <p:cNvSpPr>
            <a:spLocks noGrp="1"/>
          </p:cNvSpPr>
          <p:nvPr>
            <p:ph type="sldNum" sz="quarter" idx="4"/>
          </p:nvPr>
        </p:nvSpPr>
        <p:spPr/>
        <p:txBody>
          <a:bodyPr/>
          <a:lstStyle/>
          <a:p>
            <a:pPr>
              <a:defRPr/>
            </a:pPr>
            <a:fld id="{148C009B-CB69-E04A-B9B3-34B26D69E9CF}" type="slidenum">
              <a:rPr lang="en-US" smtClean="0"/>
              <a:pPr>
                <a:defRPr/>
              </a:pPr>
              <a:t>38</a:t>
            </a:fld>
            <a:endParaRPr lang="en-US" dirty="0"/>
          </a:p>
        </p:txBody>
      </p:sp>
      <p:sp>
        <p:nvSpPr>
          <p:cNvPr id="2" name="Oval 1">
            <a:extLst>
              <a:ext uri="{FF2B5EF4-FFF2-40B4-BE49-F238E27FC236}">
                <a16:creationId xmlns:a16="http://schemas.microsoft.com/office/drawing/2014/main" id="{6B84EE49-674D-B05D-094F-F02985B9E049}"/>
              </a:ext>
            </a:extLst>
          </p:cNvPr>
          <p:cNvSpPr>
            <a:spLocks noChangeAspect="1"/>
          </p:cNvSpPr>
          <p:nvPr/>
        </p:nvSpPr>
        <p:spPr>
          <a:xfrm>
            <a:off x="870856" y="1883229"/>
            <a:ext cx="2743200" cy="2743200"/>
          </a:xfrm>
          <a:prstGeom prst="ellipse">
            <a:avLst/>
          </a:pr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1FB829C3-5CB8-F7DE-C30D-06AD374E337B}"/>
              </a:ext>
            </a:extLst>
          </p:cNvPr>
          <p:cNvSpPr>
            <a:spLocks noChangeAspect="1"/>
          </p:cNvSpPr>
          <p:nvPr/>
        </p:nvSpPr>
        <p:spPr>
          <a:xfrm>
            <a:off x="642256" y="1883229"/>
            <a:ext cx="3200400" cy="3200400"/>
          </a:xfrm>
          <a:prstGeom prst="ellipse">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93715BCC-195A-3917-9DC6-22659FFF1517}"/>
              </a:ext>
            </a:extLst>
          </p:cNvPr>
          <p:cNvSpPr/>
          <p:nvPr/>
        </p:nvSpPr>
        <p:spPr>
          <a:xfrm>
            <a:off x="2166256" y="1687286"/>
            <a:ext cx="152400" cy="39188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6711F037-A744-1599-FA96-16F9C7E53054}"/>
                  </a:ext>
                </a:extLst>
              </p:cNvPr>
              <p:cNvSpPr txBox="1"/>
              <p:nvPr/>
            </p:nvSpPr>
            <p:spPr>
              <a:xfrm>
                <a:off x="1242214" y="2465585"/>
                <a:ext cx="2000484" cy="830997"/>
              </a:xfrm>
              <a:prstGeom prst="rect">
                <a:avLst/>
              </a:prstGeom>
              <a:noFill/>
            </p:spPr>
            <p:txBody>
              <a:bodyPr wrap="none" rtlCol="0">
                <a:spAutoFit/>
              </a:bodyPr>
              <a:lstStyle/>
              <a:p>
                <a:r>
                  <a:rPr lang="en-US" dirty="0"/>
                  <a:t>Circumference</a:t>
                </a:r>
              </a:p>
              <a:p>
                <a:pPr/>
                <a14:m>
                  <m:oMathPara xmlns:m="http://schemas.openxmlformats.org/officeDocument/2006/math">
                    <m:oMathParaPr>
                      <m:jc m:val="centerGroup"/>
                    </m:oMathParaPr>
                    <m:oMath xmlns:m="http://schemas.openxmlformats.org/officeDocument/2006/math">
                      <m:r>
                        <a:rPr lang="en-US" b="0" i="1" smtClean="0">
                          <a:solidFill>
                            <a:srgbClr val="FF9300"/>
                          </a:solidFill>
                          <a:latin typeface="Cambria Math" panose="02040503050406030204" pitchFamily="18" charset="0"/>
                        </a:rPr>
                        <m:t>𝐶</m:t>
                      </m:r>
                      <m:r>
                        <a:rPr lang="en-US" b="0" i="1" smtClean="0">
                          <a:solidFill>
                            <a:srgbClr val="FF9300"/>
                          </a:solidFill>
                          <a:latin typeface="Cambria Math" panose="02040503050406030204" pitchFamily="18" charset="0"/>
                        </a:rPr>
                        <m:t>=2</m:t>
                      </m:r>
                      <m:r>
                        <a:rPr lang="en-US" b="0" i="1" smtClean="0">
                          <a:solidFill>
                            <a:srgbClr val="FF9300"/>
                          </a:solidFill>
                          <a:latin typeface="Cambria Math" panose="02040503050406030204" pitchFamily="18" charset="0"/>
                          <a:ea typeface="Cambria Math" panose="02040503050406030204" pitchFamily="18" charset="0"/>
                        </a:rPr>
                        <m:t>𝜋</m:t>
                      </m:r>
                      <m:r>
                        <a:rPr lang="en-US" b="0" i="1" smtClean="0">
                          <a:solidFill>
                            <a:srgbClr val="FF9300"/>
                          </a:solidFill>
                          <a:latin typeface="Cambria Math" panose="02040503050406030204" pitchFamily="18" charset="0"/>
                          <a:ea typeface="Cambria Math" panose="02040503050406030204" pitchFamily="18" charset="0"/>
                        </a:rPr>
                        <m:t>𝑅</m:t>
                      </m:r>
                    </m:oMath>
                  </m:oMathPara>
                </a14:m>
                <a:endParaRPr lang="en-US" dirty="0">
                  <a:solidFill>
                    <a:srgbClr val="FF9300"/>
                  </a:solidFill>
                </a:endParaRPr>
              </a:p>
            </p:txBody>
          </p:sp>
        </mc:Choice>
        <mc:Fallback>
          <p:sp>
            <p:nvSpPr>
              <p:cNvPr id="9" name="TextBox 8">
                <a:extLst>
                  <a:ext uri="{FF2B5EF4-FFF2-40B4-BE49-F238E27FC236}">
                    <a16:creationId xmlns:a16="http://schemas.microsoft.com/office/drawing/2014/main" id="{6711F037-A744-1599-FA96-16F9C7E53054}"/>
                  </a:ext>
                </a:extLst>
              </p:cNvPr>
              <p:cNvSpPr txBox="1">
                <a:spLocks noRot="1" noChangeAspect="1" noMove="1" noResize="1" noEditPoints="1" noAdjustHandles="1" noChangeArrowheads="1" noChangeShapeType="1" noTextEdit="1"/>
              </p:cNvSpPr>
              <p:nvPr/>
            </p:nvSpPr>
            <p:spPr>
              <a:xfrm>
                <a:off x="1242214" y="2465585"/>
                <a:ext cx="2000484" cy="830997"/>
              </a:xfrm>
              <a:prstGeom prst="rect">
                <a:avLst/>
              </a:prstGeom>
              <a:blipFill>
                <a:blip r:embed="rId2"/>
                <a:stretch>
                  <a:fillRect l="-4403" t="-4478" r="-377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34070D2A-8DE4-A2E0-863A-162546D4182F}"/>
                  </a:ext>
                </a:extLst>
              </p:cNvPr>
              <p:cNvSpPr txBox="1"/>
              <p:nvPr/>
            </p:nvSpPr>
            <p:spPr>
              <a:xfrm>
                <a:off x="3156047" y="3417273"/>
                <a:ext cx="42890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9300"/>
                          </a:solidFill>
                          <a:latin typeface="Cambria Math" panose="02040503050406030204" pitchFamily="18" charset="0"/>
                        </a:rPr>
                        <m:t>𝑝</m:t>
                      </m:r>
                    </m:oMath>
                  </m:oMathPara>
                </a14:m>
                <a:endParaRPr lang="en-US" dirty="0">
                  <a:solidFill>
                    <a:srgbClr val="FF9300"/>
                  </a:solidFill>
                </a:endParaRPr>
              </a:p>
            </p:txBody>
          </p:sp>
        </mc:Choice>
        <mc:Fallback>
          <p:sp>
            <p:nvSpPr>
              <p:cNvPr id="14" name="TextBox 13">
                <a:extLst>
                  <a:ext uri="{FF2B5EF4-FFF2-40B4-BE49-F238E27FC236}">
                    <a16:creationId xmlns:a16="http://schemas.microsoft.com/office/drawing/2014/main" id="{34070D2A-8DE4-A2E0-863A-162546D4182F}"/>
                  </a:ext>
                </a:extLst>
              </p:cNvPr>
              <p:cNvSpPr txBox="1">
                <a:spLocks noRot="1" noChangeAspect="1" noMove="1" noResize="1" noEditPoints="1" noAdjustHandles="1" noChangeArrowheads="1" noChangeShapeType="1" noTextEdit="1"/>
              </p:cNvSpPr>
              <p:nvPr/>
            </p:nvSpPr>
            <p:spPr>
              <a:xfrm>
                <a:off x="3156047" y="3417273"/>
                <a:ext cx="428900" cy="461665"/>
              </a:xfrm>
              <a:prstGeom prst="rect">
                <a:avLst/>
              </a:prstGeom>
              <a:blipFill>
                <a:blip r:embed="rId3"/>
                <a:stretch>
                  <a:fillRect b="-108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ADC65A0E-3C82-53EF-0EDB-F61C975A5D3C}"/>
                  </a:ext>
                </a:extLst>
              </p:cNvPr>
              <p:cNvSpPr txBox="1"/>
              <p:nvPr/>
            </p:nvSpPr>
            <p:spPr>
              <a:xfrm>
                <a:off x="3613247" y="4021851"/>
                <a:ext cx="1135375"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𝑝</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𝛿</m:t>
                      </m:r>
                      <m:r>
                        <a:rPr lang="en-US" b="0" i="1" smtClean="0">
                          <a:latin typeface="Cambria Math" panose="02040503050406030204" pitchFamily="18" charset="0"/>
                          <a:ea typeface="Cambria Math" panose="02040503050406030204" pitchFamily="18" charset="0"/>
                        </a:rPr>
                        <m:t>𝑝</m:t>
                      </m:r>
                    </m:oMath>
                  </m:oMathPara>
                </a14:m>
                <a:endParaRPr lang="en-US" dirty="0"/>
              </a:p>
            </p:txBody>
          </p:sp>
        </mc:Choice>
        <mc:Fallback xmlns="">
          <p:sp>
            <p:nvSpPr>
              <p:cNvPr id="17" name="TextBox 16">
                <a:extLst>
                  <a:ext uri="{FF2B5EF4-FFF2-40B4-BE49-F238E27FC236}">
                    <a16:creationId xmlns:a16="http://schemas.microsoft.com/office/drawing/2014/main" id="{ADC65A0E-3C82-53EF-0EDB-F61C975A5D3C}"/>
                  </a:ext>
                </a:extLst>
              </p:cNvPr>
              <p:cNvSpPr txBox="1">
                <a:spLocks noRot="1" noChangeAspect="1" noMove="1" noResize="1" noEditPoints="1" noAdjustHandles="1" noChangeArrowheads="1" noChangeShapeType="1" noTextEdit="1"/>
              </p:cNvSpPr>
              <p:nvPr/>
            </p:nvSpPr>
            <p:spPr>
              <a:xfrm>
                <a:off x="3613247" y="4021851"/>
                <a:ext cx="1135375" cy="461665"/>
              </a:xfrm>
              <a:prstGeom prst="rect">
                <a:avLst/>
              </a:prstGeom>
              <a:blipFill>
                <a:blip r:embed="rId4"/>
                <a:stretch>
                  <a:fillRect r="-1111" b="-1891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943E0E28-DFF4-74A9-BD6C-352FCD3FB14A}"/>
                  </a:ext>
                </a:extLst>
              </p:cNvPr>
              <p:cNvSpPr txBox="1"/>
              <p:nvPr/>
            </p:nvSpPr>
            <p:spPr>
              <a:xfrm>
                <a:off x="4652426" y="1537596"/>
                <a:ext cx="4366836" cy="830997"/>
              </a:xfrm>
              <a:prstGeom prst="rect">
                <a:avLst/>
              </a:prstGeom>
              <a:noFill/>
            </p:spPr>
            <p:txBody>
              <a:bodyPr wrap="none" rtlCol="0">
                <a:spAutoFit/>
              </a:bodyPr>
              <a:lstStyle/>
              <a:p>
                <a:pPr marL="342900" indent="-342900">
                  <a:buFont typeface="Arial" panose="020B0604020202020204" pitchFamily="34" charset="0"/>
                  <a:buChar char="•"/>
                </a:pPr>
                <a:r>
                  <a:rPr lang="en-US" dirty="0"/>
                  <a:t>Momentum compaction factor</a:t>
                </a:r>
              </a:p>
              <a:p>
                <a:r>
                  <a:rPr lang="en-US" dirty="0"/>
                  <a:t>(path length variation by </a:t>
                </a:r>
                <a14:m>
                  <m:oMath xmlns:m="http://schemas.openxmlformats.org/officeDocument/2006/math">
                    <m:r>
                      <a:rPr lang="en-US" b="0" i="1" smtClean="0">
                        <a:latin typeface="Cambria Math" panose="02040503050406030204" pitchFamily="18" charset="0"/>
                      </a:rPr>
                      <m:t>𝑝</m:t>
                    </m:r>
                  </m:oMath>
                </a14:m>
                <a:r>
                  <a:rPr lang="en-US" dirty="0"/>
                  <a:t>)</a:t>
                </a:r>
              </a:p>
            </p:txBody>
          </p:sp>
        </mc:Choice>
        <mc:Fallback>
          <p:sp>
            <p:nvSpPr>
              <p:cNvPr id="18" name="TextBox 17">
                <a:extLst>
                  <a:ext uri="{FF2B5EF4-FFF2-40B4-BE49-F238E27FC236}">
                    <a16:creationId xmlns:a16="http://schemas.microsoft.com/office/drawing/2014/main" id="{943E0E28-DFF4-74A9-BD6C-352FCD3FB14A}"/>
                  </a:ext>
                </a:extLst>
              </p:cNvPr>
              <p:cNvSpPr txBox="1">
                <a:spLocks noRot="1" noChangeAspect="1" noMove="1" noResize="1" noEditPoints="1" noAdjustHandles="1" noChangeArrowheads="1" noChangeShapeType="1" noTextEdit="1"/>
              </p:cNvSpPr>
              <p:nvPr/>
            </p:nvSpPr>
            <p:spPr>
              <a:xfrm>
                <a:off x="4652426" y="1537596"/>
                <a:ext cx="4366836" cy="830997"/>
              </a:xfrm>
              <a:prstGeom prst="rect">
                <a:avLst/>
              </a:prstGeom>
              <a:blipFill>
                <a:blip r:embed="rId5"/>
                <a:stretch>
                  <a:fillRect l="-2319" t="-4478" r="-1159" b="-149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8205BF09-61E6-7874-E914-F51E91DB1B68}"/>
                  </a:ext>
                </a:extLst>
              </p:cNvPr>
              <p:cNvSpPr txBox="1"/>
              <p:nvPr/>
            </p:nvSpPr>
            <p:spPr>
              <a:xfrm>
                <a:off x="4876973" y="2393940"/>
                <a:ext cx="4165371" cy="7879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𝑐</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𝑝</m:t>
                          </m:r>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rPr>
                            <m:t>𝑅</m:t>
                          </m:r>
                        </m:den>
                      </m:f>
                      <m:f>
                        <m:fPr>
                          <m:ctrlPr>
                            <a:rPr lang="en-US" b="0" i="1" smtClean="0">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rPr>
                            <m:t>𝑑𝑅</m:t>
                          </m:r>
                        </m:num>
                        <m:den>
                          <m:r>
                            <a:rPr lang="en-US" b="0" i="1" smtClean="0">
                              <a:latin typeface="Cambria Math" panose="02040503050406030204" pitchFamily="18" charset="0"/>
                            </a:rPr>
                            <m:t>𝑑𝑝</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𝑝</m:t>
                          </m:r>
                        </m:num>
                        <m:den>
                          <m:r>
                            <a:rPr lang="en-US" b="0" i="1" smtClean="0">
                              <a:latin typeface="Cambria Math" panose="02040503050406030204" pitchFamily="18" charset="0"/>
                            </a:rPr>
                            <m:t>𝑅</m:t>
                          </m:r>
                        </m:den>
                      </m:f>
                      <m:f>
                        <m:fPr>
                          <m:ctrlPr>
                            <a:rPr lang="en-US" b="0" i="1" smtClean="0">
                              <a:latin typeface="Cambria Math" panose="02040503050406030204" pitchFamily="18" charset="0"/>
                            </a:rPr>
                          </m:ctrlPr>
                        </m:fPr>
                        <m:num>
                          <m:r>
                            <a:rPr lang="en-US" b="0" i="1" smtClean="0">
                              <a:latin typeface="Cambria Math" panose="02040503050406030204" pitchFamily="18" charset="0"/>
                            </a:rPr>
                            <m:t>𝑑𝑅</m:t>
                          </m:r>
                        </m:num>
                        <m:den>
                          <m:r>
                            <a:rPr lang="en-US" b="0" i="1" smtClean="0">
                              <a:latin typeface="Cambria Math" panose="02040503050406030204" pitchFamily="18" charset="0"/>
                            </a:rPr>
                            <m:t>𝑑𝑝</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𝑝</m:t>
                          </m:r>
                        </m:num>
                        <m:den>
                          <m:r>
                            <a:rPr lang="en-US" b="0" i="1" smtClean="0">
                              <a:latin typeface="Cambria Math" panose="02040503050406030204" pitchFamily="18" charset="0"/>
                            </a:rPr>
                            <m:t>𝐶</m:t>
                          </m:r>
                        </m:den>
                      </m:f>
                      <m:f>
                        <m:fPr>
                          <m:ctrlPr>
                            <a:rPr lang="en-US" b="0" i="1" smtClean="0">
                              <a:latin typeface="Cambria Math" panose="02040503050406030204" pitchFamily="18" charset="0"/>
                            </a:rPr>
                          </m:ctrlPr>
                        </m:fPr>
                        <m:num>
                          <m:r>
                            <a:rPr lang="en-US" b="0" i="1" smtClean="0">
                              <a:latin typeface="Cambria Math" panose="02040503050406030204" pitchFamily="18" charset="0"/>
                            </a:rPr>
                            <m:t>𝑑𝐶</m:t>
                          </m:r>
                        </m:num>
                        <m:den>
                          <m:r>
                            <a:rPr lang="en-US" b="0" i="1" smtClean="0">
                              <a:latin typeface="Cambria Math" panose="02040503050406030204" pitchFamily="18" charset="0"/>
                            </a:rPr>
                            <m:t>𝑑𝑝</m:t>
                          </m:r>
                        </m:den>
                      </m:f>
                    </m:oMath>
                  </m:oMathPara>
                </a14:m>
                <a:endParaRPr lang="en-US" dirty="0"/>
              </a:p>
            </p:txBody>
          </p:sp>
        </mc:Choice>
        <mc:Fallback xmlns="">
          <p:sp>
            <p:nvSpPr>
              <p:cNvPr id="19" name="TextBox 18">
                <a:extLst>
                  <a:ext uri="{FF2B5EF4-FFF2-40B4-BE49-F238E27FC236}">
                    <a16:creationId xmlns:a16="http://schemas.microsoft.com/office/drawing/2014/main" id="{8205BF09-61E6-7874-E914-F51E91DB1B68}"/>
                  </a:ext>
                </a:extLst>
              </p:cNvPr>
              <p:cNvSpPr txBox="1">
                <a:spLocks noRot="1" noChangeAspect="1" noMove="1" noResize="1" noEditPoints="1" noAdjustHandles="1" noChangeArrowheads="1" noChangeShapeType="1" noTextEdit="1"/>
              </p:cNvSpPr>
              <p:nvPr/>
            </p:nvSpPr>
            <p:spPr>
              <a:xfrm>
                <a:off x="4876973" y="2393940"/>
                <a:ext cx="4165371" cy="787973"/>
              </a:xfrm>
              <a:prstGeom prst="rect">
                <a:avLst/>
              </a:prstGeom>
              <a:blipFill>
                <a:blip r:embed="rId6"/>
                <a:stretch>
                  <a:fillRect l="-915" t="-3175" r="-2439" b="-1269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F2EEAD6A-BE94-1E1E-DAB5-F5063FD75144}"/>
                  </a:ext>
                </a:extLst>
              </p:cNvPr>
              <p:cNvSpPr txBox="1"/>
              <p:nvPr/>
            </p:nvSpPr>
            <p:spPr>
              <a:xfrm>
                <a:off x="4697882" y="3232606"/>
                <a:ext cx="4451219" cy="830997"/>
              </a:xfrm>
              <a:prstGeom prst="rect">
                <a:avLst/>
              </a:prstGeom>
              <a:noFill/>
            </p:spPr>
            <p:txBody>
              <a:bodyPr wrap="none" rtlCol="0">
                <a:spAutoFit/>
              </a:bodyPr>
              <a:lstStyle/>
              <a:p>
                <a:pPr marL="342900" indent="-342900">
                  <a:buFont typeface="Arial" panose="020B0604020202020204" pitchFamily="34" charset="0"/>
                  <a:buChar char="•"/>
                </a:pPr>
                <a:r>
                  <a:rPr lang="en-US" dirty="0"/>
                  <a:t>(Phase) Slip factor</a:t>
                </a:r>
              </a:p>
              <a:p>
                <a:r>
                  <a:rPr lang="en-US" dirty="0"/>
                  <a:t>(particle revolution variation by </a:t>
                </a:r>
                <a14:m>
                  <m:oMath xmlns:m="http://schemas.openxmlformats.org/officeDocument/2006/math">
                    <m:r>
                      <a:rPr lang="en-US" b="0" i="1" smtClean="0">
                        <a:latin typeface="Cambria Math" panose="02040503050406030204" pitchFamily="18" charset="0"/>
                      </a:rPr>
                      <m:t>𝑝</m:t>
                    </m:r>
                  </m:oMath>
                </a14:m>
                <a:r>
                  <a:rPr lang="en-US" dirty="0"/>
                  <a:t>)</a:t>
                </a:r>
              </a:p>
            </p:txBody>
          </p:sp>
        </mc:Choice>
        <mc:Fallback>
          <p:sp>
            <p:nvSpPr>
              <p:cNvPr id="20" name="TextBox 19">
                <a:extLst>
                  <a:ext uri="{FF2B5EF4-FFF2-40B4-BE49-F238E27FC236}">
                    <a16:creationId xmlns:a16="http://schemas.microsoft.com/office/drawing/2014/main" id="{F2EEAD6A-BE94-1E1E-DAB5-F5063FD75144}"/>
                  </a:ext>
                </a:extLst>
              </p:cNvPr>
              <p:cNvSpPr txBox="1">
                <a:spLocks noRot="1" noChangeAspect="1" noMove="1" noResize="1" noEditPoints="1" noAdjustHandles="1" noChangeArrowheads="1" noChangeShapeType="1" noTextEdit="1"/>
              </p:cNvSpPr>
              <p:nvPr/>
            </p:nvSpPr>
            <p:spPr>
              <a:xfrm>
                <a:off x="4697882" y="3232606"/>
                <a:ext cx="4451219" cy="830997"/>
              </a:xfrm>
              <a:prstGeom prst="rect">
                <a:avLst/>
              </a:prstGeom>
              <a:blipFill>
                <a:blip r:embed="rId7"/>
                <a:stretch>
                  <a:fillRect l="-2279" t="-5970" r="-1140" b="-134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28F1CB91-FA41-F067-F133-9ECE3A884816}"/>
                  </a:ext>
                </a:extLst>
              </p:cNvPr>
              <p:cNvSpPr txBox="1"/>
              <p:nvPr/>
            </p:nvSpPr>
            <p:spPr>
              <a:xfrm>
                <a:off x="5726808" y="4256508"/>
                <a:ext cx="1375697" cy="7668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𝑝</m:t>
                          </m:r>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𝑓</m:t>
                              </m:r>
                            </m:e>
                            <m:sub>
                              <m:r>
                                <a:rPr lang="en-US" b="0" i="1" smtClean="0">
                                  <a:latin typeface="Cambria Math" panose="02040503050406030204" pitchFamily="18" charset="0"/>
                                  <a:ea typeface="Cambria Math" panose="02040503050406030204" pitchFamily="18" charset="0"/>
                                </a:rPr>
                                <m:t>𝑟</m:t>
                              </m:r>
                            </m:sub>
                          </m:sSub>
                        </m:den>
                      </m:f>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𝑓</m:t>
                              </m:r>
                            </m:e>
                            <m:sub>
                              <m:r>
                                <a:rPr lang="en-US" b="0" i="1" smtClean="0">
                                  <a:latin typeface="Cambria Math" panose="02040503050406030204" pitchFamily="18" charset="0"/>
                                  <a:ea typeface="Cambria Math" panose="02040503050406030204" pitchFamily="18" charset="0"/>
                                </a:rPr>
                                <m:t>𝑟</m:t>
                              </m:r>
                            </m:sub>
                          </m:sSub>
                        </m:num>
                        <m:den>
                          <m:r>
                            <a:rPr lang="en-US" b="0" i="1" smtClean="0">
                              <a:latin typeface="Cambria Math" panose="02040503050406030204" pitchFamily="18" charset="0"/>
                              <a:ea typeface="Cambria Math" panose="02040503050406030204" pitchFamily="18" charset="0"/>
                            </a:rPr>
                            <m:t>𝑑𝑝</m:t>
                          </m:r>
                        </m:den>
                      </m:f>
                    </m:oMath>
                  </m:oMathPara>
                </a14:m>
                <a:endParaRPr lang="en-US" dirty="0"/>
              </a:p>
            </p:txBody>
          </p:sp>
        </mc:Choice>
        <mc:Fallback xmlns="">
          <p:sp>
            <p:nvSpPr>
              <p:cNvPr id="24" name="TextBox 23">
                <a:extLst>
                  <a:ext uri="{FF2B5EF4-FFF2-40B4-BE49-F238E27FC236}">
                    <a16:creationId xmlns:a16="http://schemas.microsoft.com/office/drawing/2014/main" id="{28F1CB91-FA41-F067-F133-9ECE3A884816}"/>
                  </a:ext>
                </a:extLst>
              </p:cNvPr>
              <p:cNvSpPr txBox="1">
                <a:spLocks noRot="1" noChangeAspect="1" noMove="1" noResize="1" noEditPoints="1" noAdjustHandles="1" noChangeArrowheads="1" noChangeShapeType="1" noTextEdit="1"/>
              </p:cNvSpPr>
              <p:nvPr/>
            </p:nvSpPr>
            <p:spPr>
              <a:xfrm>
                <a:off x="5726808" y="4256508"/>
                <a:ext cx="1375697" cy="766877"/>
              </a:xfrm>
              <a:prstGeom prst="rect">
                <a:avLst/>
              </a:prstGeom>
              <a:blipFill>
                <a:blip r:embed="rId8"/>
                <a:stretch>
                  <a:fillRect l="-4545" t="-3279" r="-3636" b="-180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0" name="TextBox 29">
                <a:extLst>
                  <a:ext uri="{FF2B5EF4-FFF2-40B4-BE49-F238E27FC236}">
                    <a16:creationId xmlns:a16="http://schemas.microsoft.com/office/drawing/2014/main" id="{3FA117A6-3F95-A799-4B90-171682F92744}"/>
                  </a:ext>
                </a:extLst>
              </p:cNvPr>
              <p:cNvSpPr txBox="1"/>
              <p:nvPr/>
            </p:nvSpPr>
            <p:spPr>
              <a:xfrm>
                <a:off x="870856" y="5392235"/>
                <a:ext cx="7083542" cy="6171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𝑝</m:t>
                      </m:r>
                      <m:r>
                        <a:rPr lang="en-US" sz="1800" b="0" i="1" smtClean="0">
                          <a:latin typeface="Cambria Math" panose="02040503050406030204" pitchFamily="18" charset="0"/>
                        </a:rPr>
                        <m:t>=</m:t>
                      </m:r>
                      <m:r>
                        <a:rPr lang="en-US" sz="1800" b="0" i="1" smtClean="0">
                          <a:latin typeface="Cambria Math" panose="02040503050406030204" pitchFamily="18" charset="0"/>
                        </a:rPr>
                        <m:t>𝑚𝑣</m:t>
                      </m:r>
                      <m:r>
                        <a:rPr lang="en-US" sz="1800" b="0" i="1" smtClean="0">
                          <a:latin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𝛽𝛾</m:t>
                      </m:r>
                      <m:r>
                        <a:rPr lang="en-US" sz="1800" b="0" i="1" smtClean="0">
                          <a:latin typeface="Cambria Math" panose="02040503050406030204" pitchFamily="18" charset="0"/>
                          <a:ea typeface="Cambria Math" panose="02040503050406030204" pitchFamily="18" charset="0"/>
                        </a:rPr>
                        <m:t>𝑚𝑐</m:t>
                      </m:r>
                      <m:r>
                        <a:rPr lang="en-US" sz="1800" b="0" i="1" smtClean="0">
                          <a:latin typeface="Cambria Math" panose="02040503050406030204" pitchFamily="18" charset="0"/>
                          <a:ea typeface="Cambria Math" panose="02040503050406030204" pitchFamily="18" charset="0"/>
                        </a:rPr>
                        <m:t>→</m:t>
                      </m:r>
                      <m:f>
                        <m:fPr>
                          <m:ctrlPr>
                            <a:rPr lang="en-US" sz="1800" b="0" i="1" smtClean="0">
                              <a:latin typeface="Cambria Math" panose="02040503050406030204" pitchFamily="18" charset="0"/>
                              <a:ea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𝑑𝑝</m:t>
                          </m:r>
                        </m:num>
                        <m:den>
                          <m:r>
                            <a:rPr lang="en-US" sz="1800" b="0" i="1" smtClean="0">
                              <a:latin typeface="Cambria Math" panose="02040503050406030204" pitchFamily="18" charset="0"/>
                              <a:ea typeface="Cambria Math" panose="02040503050406030204" pitchFamily="18" charset="0"/>
                            </a:rPr>
                            <m:t>𝑝</m:t>
                          </m:r>
                        </m:den>
                      </m:f>
                      <m:r>
                        <a:rPr lang="en-US" sz="1800" b="0" i="1" smtClean="0">
                          <a:latin typeface="Cambria Math" panose="02040503050406030204" pitchFamily="18" charset="0"/>
                          <a:ea typeface="Cambria Math" panose="02040503050406030204" pitchFamily="18" charset="0"/>
                        </a:rPr>
                        <m:t>=</m:t>
                      </m:r>
                      <m:f>
                        <m:fPr>
                          <m:ctrlPr>
                            <a:rPr lang="en-US" sz="1800" b="0" i="1" smtClean="0">
                              <a:latin typeface="Cambria Math" panose="02040503050406030204" pitchFamily="18" charset="0"/>
                              <a:ea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𝑑</m:t>
                          </m:r>
                          <m:r>
                            <a:rPr lang="en-US" sz="1800" b="0" i="1" smtClean="0">
                              <a:latin typeface="Cambria Math" panose="02040503050406030204" pitchFamily="18" charset="0"/>
                              <a:ea typeface="Cambria Math" panose="02040503050406030204" pitchFamily="18" charset="0"/>
                            </a:rPr>
                            <m:t>𝛽</m:t>
                          </m:r>
                        </m:num>
                        <m:den>
                          <m:r>
                            <a:rPr lang="en-US" sz="1800" b="0" i="1" smtClean="0">
                              <a:latin typeface="Cambria Math" panose="02040503050406030204" pitchFamily="18" charset="0"/>
                              <a:ea typeface="Cambria Math" panose="02040503050406030204" pitchFamily="18" charset="0"/>
                            </a:rPr>
                            <m:t>𝛽</m:t>
                          </m:r>
                        </m:den>
                      </m:f>
                      <m:r>
                        <a:rPr lang="en-US" sz="1800" b="0" i="1" smtClean="0">
                          <a:latin typeface="Cambria Math" panose="02040503050406030204" pitchFamily="18" charset="0"/>
                          <a:ea typeface="Cambria Math" panose="02040503050406030204" pitchFamily="18" charset="0"/>
                        </a:rPr>
                        <m:t>+</m:t>
                      </m:r>
                      <m:f>
                        <m:fPr>
                          <m:ctrlPr>
                            <a:rPr lang="en-US" sz="1800" b="0" i="1" smtClean="0">
                              <a:latin typeface="Cambria Math" panose="02040503050406030204" pitchFamily="18" charset="0"/>
                              <a:ea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𝑑</m:t>
                          </m:r>
                          <m:sSup>
                            <m:sSupPr>
                              <m:ctrlPr>
                                <a:rPr lang="en-US" sz="1800" b="0" i="1" smtClean="0">
                                  <a:latin typeface="Cambria Math" panose="02040503050406030204" pitchFamily="18" charset="0"/>
                                  <a:ea typeface="Cambria Math" panose="02040503050406030204" pitchFamily="18" charset="0"/>
                                </a:rPr>
                              </m:ctrlPr>
                            </m:sSupPr>
                            <m:e>
                              <m:d>
                                <m:dPr>
                                  <m:ctrlPr>
                                    <a:rPr lang="en-US" sz="1800" b="0" i="1" smtClean="0">
                                      <a:latin typeface="Cambria Math" panose="02040503050406030204" pitchFamily="18"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1−</m:t>
                                  </m:r>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𝛽</m:t>
                                      </m:r>
                                    </m:e>
                                    <m:sup>
                                      <m:r>
                                        <a:rPr lang="en-US" sz="1800" b="0" i="1" smtClean="0">
                                          <a:latin typeface="Cambria Math" panose="02040503050406030204" pitchFamily="18" charset="0"/>
                                          <a:ea typeface="Cambria Math" panose="02040503050406030204" pitchFamily="18" charset="0"/>
                                        </a:rPr>
                                        <m:t>2</m:t>
                                      </m:r>
                                    </m:sup>
                                  </m:sSup>
                                </m:e>
                              </m:d>
                            </m:e>
                            <m:sup>
                              <m:r>
                                <a:rPr lang="en-US" sz="1800" b="0" i="1" smtClean="0">
                                  <a:latin typeface="Cambria Math" panose="02040503050406030204" pitchFamily="18" charset="0"/>
                                  <a:ea typeface="Cambria Math" panose="02040503050406030204" pitchFamily="18" charset="0"/>
                                </a:rPr>
                                <m:t>−1/2</m:t>
                              </m:r>
                            </m:sup>
                          </m:sSup>
                        </m:num>
                        <m:den>
                          <m:sSup>
                            <m:sSupPr>
                              <m:ctrlPr>
                                <a:rPr lang="en-US" sz="1800" b="0" i="1" smtClean="0">
                                  <a:latin typeface="Cambria Math" panose="02040503050406030204" pitchFamily="18" charset="0"/>
                                  <a:ea typeface="Cambria Math" panose="02040503050406030204" pitchFamily="18" charset="0"/>
                                </a:rPr>
                              </m:ctrlPr>
                            </m:sSupPr>
                            <m:e>
                              <m:d>
                                <m:dPr>
                                  <m:ctrlPr>
                                    <a:rPr lang="en-US" sz="1800" b="0" i="1" smtClean="0">
                                      <a:latin typeface="Cambria Math" panose="02040503050406030204" pitchFamily="18"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1−</m:t>
                                  </m:r>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𝛽</m:t>
                                      </m:r>
                                    </m:e>
                                    <m:sup>
                                      <m:r>
                                        <a:rPr lang="en-US" sz="1800" b="0" i="1" smtClean="0">
                                          <a:latin typeface="Cambria Math" panose="02040503050406030204" pitchFamily="18" charset="0"/>
                                          <a:ea typeface="Cambria Math" panose="02040503050406030204" pitchFamily="18" charset="0"/>
                                        </a:rPr>
                                        <m:t>2</m:t>
                                      </m:r>
                                    </m:sup>
                                  </m:sSup>
                                </m:e>
                              </m:d>
                            </m:e>
                            <m:sup>
                              <m:r>
                                <a:rPr lang="en-US" sz="1800" b="0" i="1" smtClean="0">
                                  <a:latin typeface="Cambria Math" panose="02040503050406030204" pitchFamily="18" charset="0"/>
                                  <a:ea typeface="Cambria Math" panose="02040503050406030204" pitchFamily="18" charset="0"/>
                                </a:rPr>
                                <m:t>−1/2</m:t>
                              </m:r>
                            </m:sup>
                          </m:sSup>
                        </m:den>
                      </m:f>
                      <m:r>
                        <a:rPr lang="en-US" sz="1800" b="0" i="1" smtClean="0">
                          <a:latin typeface="Cambria Math" panose="02040503050406030204" pitchFamily="18" charset="0"/>
                          <a:ea typeface="Cambria Math" panose="02040503050406030204" pitchFamily="18" charset="0"/>
                        </a:rPr>
                        <m:t>=</m:t>
                      </m:r>
                      <m:sSup>
                        <m:sSupPr>
                          <m:ctrlPr>
                            <a:rPr lang="en-US" sz="1800" b="0" i="1" smtClean="0">
                              <a:latin typeface="Cambria Math" panose="02040503050406030204" pitchFamily="18" charset="0"/>
                              <a:ea typeface="Cambria Math" panose="02040503050406030204" pitchFamily="18" charset="0"/>
                            </a:rPr>
                          </m:ctrlPr>
                        </m:sSupPr>
                        <m:e>
                          <m:d>
                            <m:dPr>
                              <m:ctrlPr>
                                <a:rPr lang="en-US" sz="1800" b="0" i="1" smtClean="0">
                                  <a:latin typeface="Cambria Math" panose="02040503050406030204" pitchFamily="18"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1−</m:t>
                              </m:r>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𝛽</m:t>
                                  </m:r>
                                </m:e>
                                <m:sup>
                                  <m:r>
                                    <a:rPr lang="en-US" sz="1800" b="0" i="1" smtClean="0">
                                      <a:latin typeface="Cambria Math" panose="02040503050406030204" pitchFamily="18" charset="0"/>
                                      <a:ea typeface="Cambria Math" panose="02040503050406030204" pitchFamily="18" charset="0"/>
                                    </a:rPr>
                                    <m:t>2</m:t>
                                  </m:r>
                                </m:sup>
                              </m:sSup>
                            </m:e>
                          </m:d>
                        </m:e>
                        <m:sup>
                          <m:r>
                            <a:rPr lang="en-US" sz="1800" b="0" i="1" smtClean="0">
                              <a:latin typeface="Cambria Math" panose="02040503050406030204" pitchFamily="18" charset="0"/>
                              <a:ea typeface="Cambria Math" panose="02040503050406030204" pitchFamily="18" charset="0"/>
                            </a:rPr>
                            <m:t>−1</m:t>
                          </m:r>
                        </m:sup>
                      </m:sSup>
                      <m:f>
                        <m:fPr>
                          <m:ctrlPr>
                            <a:rPr lang="en-US" sz="1800" b="0" i="1" smtClean="0">
                              <a:latin typeface="Cambria Math" panose="02040503050406030204" pitchFamily="18" charset="0"/>
                              <a:ea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𝑑</m:t>
                          </m:r>
                          <m:r>
                            <a:rPr lang="en-US" sz="1800" b="0" i="1" smtClean="0">
                              <a:latin typeface="Cambria Math" panose="02040503050406030204" pitchFamily="18" charset="0"/>
                              <a:ea typeface="Cambria Math" panose="02040503050406030204" pitchFamily="18" charset="0"/>
                            </a:rPr>
                            <m:t>𝛽</m:t>
                          </m:r>
                        </m:num>
                        <m:den>
                          <m:r>
                            <a:rPr lang="en-US" sz="1800" b="0" i="1" smtClean="0">
                              <a:latin typeface="Cambria Math" panose="02040503050406030204" pitchFamily="18" charset="0"/>
                              <a:ea typeface="Cambria Math" panose="02040503050406030204" pitchFamily="18" charset="0"/>
                            </a:rPr>
                            <m:t>𝛽</m:t>
                          </m:r>
                        </m:den>
                      </m:f>
                      <m:r>
                        <a:rPr lang="en-US" sz="1800" b="0" i="1" smtClean="0">
                          <a:latin typeface="Cambria Math" panose="02040503050406030204" pitchFamily="18" charset="0"/>
                          <a:ea typeface="Cambria Math" panose="02040503050406030204" pitchFamily="18" charset="0"/>
                        </a:rPr>
                        <m:t>=</m:t>
                      </m:r>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𝛾</m:t>
                          </m:r>
                        </m:e>
                        <m:sup>
                          <m:r>
                            <a:rPr lang="en-US" sz="1800" b="0" i="1" smtClean="0">
                              <a:latin typeface="Cambria Math" panose="02040503050406030204" pitchFamily="18" charset="0"/>
                              <a:ea typeface="Cambria Math" panose="02040503050406030204" pitchFamily="18" charset="0"/>
                            </a:rPr>
                            <m:t>2</m:t>
                          </m:r>
                        </m:sup>
                      </m:sSup>
                      <m:f>
                        <m:fPr>
                          <m:ctrlPr>
                            <a:rPr lang="en-US" sz="1800" b="0" i="1" smtClean="0">
                              <a:latin typeface="Cambria Math" panose="02040503050406030204" pitchFamily="18" charset="0"/>
                              <a:ea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𝑑</m:t>
                          </m:r>
                          <m:r>
                            <a:rPr lang="en-US" sz="1800" b="0" i="1" smtClean="0">
                              <a:latin typeface="Cambria Math" panose="02040503050406030204" pitchFamily="18" charset="0"/>
                              <a:ea typeface="Cambria Math" panose="02040503050406030204" pitchFamily="18" charset="0"/>
                            </a:rPr>
                            <m:t>𝛽</m:t>
                          </m:r>
                        </m:num>
                        <m:den>
                          <m:r>
                            <a:rPr lang="en-US" sz="1800" b="0" i="1" smtClean="0">
                              <a:latin typeface="Cambria Math" panose="02040503050406030204" pitchFamily="18" charset="0"/>
                              <a:ea typeface="Cambria Math" panose="02040503050406030204" pitchFamily="18" charset="0"/>
                            </a:rPr>
                            <m:t>𝛽</m:t>
                          </m:r>
                        </m:den>
                      </m:f>
                    </m:oMath>
                  </m:oMathPara>
                </a14:m>
                <a:endParaRPr lang="en-US" sz="1800" dirty="0"/>
              </a:p>
            </p:txBody>
          </p:sp>
        </mc:Choice>
        <mc:Fallback>
          <p:sp>
            <p:nvSpPr>
              <p:cNvPr id="30" name="TextBox 29">
                <a:extLst>
                  <a:ext uri="{FF2B5EF4-FFF2-40B4-BE49-F238E27FC236}">
                    <a16:creationId xmlns:a16="http://schemas.microsoft.com/office/drawing/2014/main" id="{3FA117A6-3F95-A799-4B90-171682F92744}"/>
                  </a:ext>
                </a:extLst>
              </p:cNvPr>
              <p:cNvSpPr txBox="1">
                <a:spLocks noRot="1" noChangeAspect="1" noMove="1" noResize="1" noEditPoints="1" noAdjustHandles="1" noChangeArrowheads="1" noChangeShapeType="1" noTextEdit="1"/>
              </p:cNvSpPr>
              <p:nvPr/>
            </p:nvSpPr>
            <p:spPr>
              <a:xfrm>
                <a:off x="870856" y="5392235"/>
                <a:ext cx="7083542" cy="617157"/>
              </a:xfrm>
              <a:prstGeom prst="rect">
                <a:avLst/>
              </a:prstGeom>
              <a:blipFill>
                <a:blip r:embed="rId9"/>
                <a:stretch>
                  <a:fillRect l="-358" r="-537" b="-16000"/>
                </a:stretch>
              </a:blipFill>
            </p:spPr>
            <p:txBody>
              <a:bodyPr/>
              <a:lstStyle/>
              <a:p>
                <a:r>
                  <a:rPr lang="en-US">
                    <a:noFill/>
                  </a:rPr>
                  <a:t> </a:t>
                </a:r>
              </a:p>
            </p:txBody>
          </p:sp>
        </mc:Fallback>
      </mc:AlternateContent>
      <p:sp>
        <p:nvSpPr>
          <p:cNvPr id="38" name="TextBox 37">
            <a:extLst>
              <a:ext uri="{FF2B5EF4-FFF2-40B4-BE49-F238E27FC236}">
                <a16:creationId xmlns:a16="http://schemas.microsoft.com/office/drawing/2014/main" id="{1683C52B-027F-9BFD-CCC1-7E4B59544C7A}"/>
              </a:ext>
            </a:extLst>
          </p:cNvPr>
          <p:cNvSpPr txBox="1"/>
          <p:nvPr/>
        </p:nvSpPr>
        <p:spPr>
          <a:xfrm>
            <a:off x="1074511" y="3232574"/>
            <a:ext cx="2353658" cy="461665"/>
          </a:xfrm>
          <a:prstGeom prst="rect">
            <a:avLst/>
          </a:prstGeom>
          <a:noFill/>
        </p:spPr>
        <p:txBody>
          <a:bodyPr wrap="none" rtlCol="0">
            <a:spAutoFit/>
          </a:bodyPr>
          <a:lstStyle/>
          <a:p>
            <a:r>
              <a:rPr lang="en-US" dirty="0"/>
              <a:t>R=bending radius</a:t>
            </a:r>
          </a:p>
        </p:txBody>
      </p:sp>
    </p:spTree>
    <p:extLst>
      <p:ext uri="{BB962C8B-B14F-4D97-AF65-F5344CB8AC3E}">
        <p14:creationId xmlns:p14="http://schemas.microsoft.com/office/powerpoint/2010/main" val="15680159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A024CA-CA7C-3C9F-DE8F-CDE705E64A87}"/>
              </a:ext>
            </a:extLst>
          </p:cNvPr>
          <p:cNvSpPr>
            <a:spLocks noGrp="1"/>
          </p:cNvSpPr>
          <p:nvPr>
            <p:ph type="title"/>
          </p:nvPr>
        </p:nvSpPr>
        <p:spPr>
          <a:xfrm>
            <a:off x="228600" y="251752"/>
            <a:ext cx="8686800" cy="492443"/>
          </a:xfrm>
        </p:spPr>
        <p:txBody>
          <a:bodyPr/>
          <a:lstStyle/>
          <a:p>
            <a:r>
              <a:rPr lang="en-US" dirty="0"/>
              <a:t>Dispersion, Momentum compaction and Slip factor</a:t>
            </a:r>
          </a:p>
        </p:txBody>
      </p:sp>
      <p:sp>
        <p:nvSpPr>
          <p:cNvPr id="4" name="Date Placeholder 3">
            <a:extLst>
              <a:ext uri="{FF2B5EF4-FFF2-40B4-BE49-F238E27FC236}">
                <a16:creationId xmlns:a16="http://schemas.microsoft.com/office/drawing/2014/main" id="{02851C34-B6D4-AB35-593E-FB9C91F8AA5C}"/>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BDD72550-8EBC-5972-96AF-F0E5E97B4405}"/>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A3380DAD-CC13-8623-9A92-724178F0E40E}"/>
              </a:ext>
            </a:extLst>
          </p:cNvPr>
          <p:cNvSpPr>
            <a:spLocks noGrp="1"/>
          </p:cNvSpPr>
          <p:nvPr>
            <p:ph type="sldNum" sz="quarter" idx="4"/>
          </p:nvPr>
        </p:nvSpPr>
        <p:spPr/>
        <p:txBody>
          <a:bodyPr/>
          <a:lstStyle/>
          <a:p>
            <a:pPr>
              <a:defRPr/>
            </a:pPr>
            <a:fld id="{148C009B-CB69-E04A-B9B3-34B26D69E9CF}" type="slidenum">
              <a:rPr lang="en-US" smtClean="0"/>
              <a:pPr>
                <a:defRPr/>
              </a:pPr>
              <a:t>39</a:t>
            </a:fld>
            <a:endParaRPr lang="en-US" dirty="0"/>
          </a:p>
        </p:txBody>
      </p:sp>
      <p:pic>
        <p:nvPicPr>
          <p:cNvPr id="7" name="Picture 6">
            <a:extLst>
              <a:ext uri="{FF2B5EF4-FFF2-40B4-BE49-F238E27FC236}">
                <a16:creationId xmlns:a16="http://schemas.microsoft.com/office/drawing/2014/main" id="{151E2D3F-1285-DDA7-22FE-FA2A56FFA2CD}"/>
              </a:ext>
            </a:extLst>
          </p:cNvPr>
          <p:cNvPicPr>
            <a:picLocks noChangeAspect="1"/>
          </p:cNvPicPr>
          <p:nvPr/>
        </p:nvPicPr>
        <p:blipFill>
          <a:blip r:embed="rId2"/>
          <a:stretch>
            <a:fillRect/>
          </a:stretch>
        </p:blipFill>
        <p:spPr>
          <a:xfrm>
            <a:off x="636588" y="1250951"/>
            <a:ext cx="2946400" cy="2070100"/>
          </a:xfrm>
          <a:prstGeom prst="rect">
            <a:avLst/>
          </a:prstGeom>
        </p:spPr>
      </p:pic>
      <p:sp>
        <p:nvSpPr>
          <p:cNvPr id="8" name="TextBox 7">
            <a:extLst>
              <a:ext uri="{FF2B5EF4-FFF2-40B4-BE49-F238E27FC236}">
                <a16:creationId xmlns:a16="http://schemas.microsoft.com/office/drawing/2014/main" id="{2AB19455-0587-B191-213A-EFB2F6961AC0}"/>
              </a:ext>
            </a:extLst>
          </p:cNvPr>
          <p:cNvSpPr txBox="1"/>
          <p:nvPr/>
        </p:nvSpPr>
        <p:spPr>
          <a:xfrm>
            <a:off x="3826554" y="1110397"/>
            <a:ext cx="5083629" cy="830997"/>
          </a:xfrm>
          <a:prstGeom prst="rect">
            <a:avLst/>
          </a:prstGeom>
          <a:noFill/>
        </p:spPr>
        <p:txBody>
          <a:bodyPr wrap="square" rtlCol="0">
            <a:spAutoFit/>
          </a:bodyPr>
          <a:lstStyle/>
          <a:p>
            <a:r>
              <a:rPr lang="en-US" dirty="0"/>
              <a:t>For individual dipole, a particle position is varied by its momentum</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FDCB826-10C9-F75F-E0DC-4FB372172B24}"/>
                  </a:ext>
                </a:extLst>
              </p:cNvPr>
              <p:cNvSpPr txBox="1"/>
              <p:nvPr/>
            </p:nvSpPr>
            <p:spPr>
              <a:xfrm>
                <a:off x="4064551" y="2002046"/>
                <a:ext cx="395518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0</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𝜌</m:t>
                      </m:r>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𝜃</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𝑑𝑠</m:t>
                      </m:r>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𝜌</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e>
                      </m:d>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𝜃</m:t>
                      </m:r>
                    </m:oMath>
                  </m:oMathPara>
                </a14:m>
                <a:endParaRPr lang="en-US" dirty="0"/>
              </a:p>
            </p:txBody>
          </p:sp>
        </mc:Choice>
        <mc:Fallback xmlns="">
          <p:sp>
            <p:nvSpPr>
              <p:cNvPr id="9" name="TextBox 8">
                <a:extLst>
                  <a:ext uri="{FF2B5EF4-FFF2-40B4-BE49-F238E27FC236}">
                    <a16:creationId xmlns:a16="http://schemas.microsoft.com/office/drawing/2014/main" id="{3FDCB826-10C9-F75F-E0DC-4FB372172B24}"/>
                  </a:ext>
                </a:extLst>
              </p:cNvPr>
              <p:cNvSpPr txBox="1">
                <a:spLocks noRot="1" noChangeAspect="1" noMove="1" noResize="1" noEditPoints="1" noAdjustHandles="1" noChangeArrowheads="1" noChangeShapeType="1" noTextEdit="1"/>
              </p:cNvSpPr>
              <p:nvPr/>
            </p:nvSpPr>
            <p:spPr>
              <a:xfrm>
                <a:off x="4064551" y="2002046"/>
                <a:ext cx="3955185" cy="369332"/>
              </a:xfrm>
              <a:prstGeom prst="rect">
                <a:avLst/>
              </a:prstGeom>
              <a:blipFill>
                <a:blip r:embed="rId3"/>
                <a:stretch>
                  <a:fillRect l="-1603" r="-1282" b="-33333"/>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86A100A0-C5F6-23B8-DE75-AE1D13E10617}"/>
              </a:ext>
            </a:extLst>
          </p:cNvPr>
          <p:cNvSpPr txBox="1"/>
          <p:nvPr/>
        </p:nvSpPr>
        <p:spPr>
          <a:xfrm>
            <a:off x="3717697" y="2393150"/>
            <a:ext cx="5083629" cy="461665"/>
          </a:xfrm>
          <a:prstGeom prst="rect">
            <a:avLst/>
          </a:prstGeom>
          <a:noFill/>
        </p:spPr>
        <p:txBody>
          <a:bodyPr wrap="square" rtlCol="0">
            <a:spAutoFit/>
          </a:bodyPr>
          <a:lstStyle/>
          <a:p>
            <a:r>
              <a:rPr lang="en-US" dirty="0"/>
              <a:t>Dispersion is given</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4230896-25CD-2712-5F0C-7609BA69F9DE}"/>
                  </a:ext>
                </a:extLst>
              </p:cNvPr>
              <p:cNvSpPr txBox="1"/>
              <p:nvPr/>
            </p:nvSpPr>
            <p:spPr>
              <a:xfrm>
                <a:off x="3507013" y="3035124"/>
                <a:ext cx="4460132" cy="78848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𝑑𝑠</m:t>
                          </m:r>
                          <m:r>
                            <a:rPr lang="en-US" b="0" i="1" smtClean="0">
                              <a:latin typeface="Cambria Math" panose="02040503050406030204" pitchFamily="18" charset="0"/>
                            </a:rPr>
                            <m:t>−</m:t>
                          </m:r>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0</m:t>
                              </m:r>
                            </m:sub>
                          </m:sSub>
                        </m:num>
                        <m:den>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0</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𝑥</m:t>
                          </m:r>
                        </m:num>
                        <m:den>
                          <m:r>
                            <a:rPr lang="en-US" b="0" i="1" smtClean="0">
                              <a:latin typeface="Cambria Math" panose="02040503050406030204" pitchFamily="18" charset="0"/>
                              <a:ea typeface="Cambria Math" panose="02040503050406030204" pitchFamily="18" charset="0"/>
                            </a:rPr>
                            <m:t>𝜌</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𝐷</m:t>
                          </m:r>
                        </m:num>
                        <m:den>
                          <m:r>
                            <a:rPr lang="en-US" b="0" i="1" smtClean="0">
                              <a:latin typeface="Cambria Math" panose="02040503050406030204" pitchFamily="18" charset="0"/>
                              <a:ea typeface="Cambria Math" panose="02040503050406030204" pitchFamily="18" charset="0"/>
                            </a:rPr>
                            <m:t>𝜌</m:t>
                          </m:r>
                        </m:den>
                      </m:f>
                      <m:f>
                        <m:fPr>
                          <m:ctrlPr>
                            <a:rPr lang="en-US" b="0" i="1" smtClean="0">
                              <a:latin typeface="Cambria Math" panose="02040503050406030204" pitchFamily="18" charset="0"/>
                            </a:rPr>
                          </m:ctrlPr>
                        </m:fPr>
                        <m:num>
                          <m:r>
                            <a:rPr lang="en-US" b="0" i="1" smtClean="0">
                              <a:latin typeface="Cambria Math" panose="02040503050406030204" pitchFamily="18" charset="0"/>
                            </a:rPr>
                            <m:t>𝑑𝑝</m:t>
                          </m:r>
                        </m:num>
                        <m:den>
                          <m:r>
                            <a:rPr lang="en-US" b="0" i="1" smtClean="0">
                              <a:latin typeface="Cambria Math" panose="02040503050406030204" pitchFamily="18" charset="0"/>
                            </a:rPr>
                            <m:t>𝑝</m:t>
                          </m:r>
                        </m:den>
                      </m:f>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𝐷</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𝑝</m:t>
                          </m:r>
                        </m:num>
                        <m:den>
                          <m:r>
                            <a:rPr lang="en-US" b="0" i="1" smtClean="0">
                              <a:latin typeface="Cambria Math" panose="02040503050406030204" pitchFamily="18" charset="0"/>
                              <a:ea typeface="Cambria Math" panose="02040503050406030204" pitchFamily="18" charset="0"/>
                            </a:rPr>
                            <m:t>𝑑𝑝</m:t>
                          </m:r>
                        </m:den>
                      </m:f>
                    </m:oMath>
                  </m:oMathPara>
                </a14:m>
                <a:endParaRPr lang="en-US" dirty="0"/>
              </a:p>
            </p:txBody>
          </p:sp>
        </mc:Choice>
        <mc:Fallback xmlns="">
          <p:sp>
            <p:nvSpPr>
              <p:cNvPr id="12" name="TextBox 11">
                <a:extLst>
                  <a:ext uri="{FF2B5EF4-FFF2-40B4-BE49-F238E27FC236}">
                    <a16:creationId xmlns:a16="http://schemas.microsoft.com/office/drawing/2014/main" id="{34230896-25CD-2712-5F0C-7609BA69F9DE}"/>
                  </a:ext>
                </a:extLst>
              </p:cNvPr>
              <p:cNvSpPr txBox="1">
                <a:spLocks noRot="1" noChangeAspect="1" noMove="1" noResize="1" noEditPoints="1" noAdjustHandles="1" noChangeArrowheads="1" noChangeShapeType="1" noTextEdit="1"/>
              </p:cNvSpPr>
              <p:nvPr/>
            </p:nvSpPr>
            <p:spPr>
              <a:xfrm>
                <a:off x="3507013" y="3035124"/>
                <a:ext cx="4460132" cy="788486"/>
              </a:xfrm>
              <a:prstGeom prst="rect">
                <a:avLst/>
              </a:prstGeom>
              <a:blipFill>
                <a:blip r:embed="rId4"/>
                <a:stretch>
                  <a:fillRect l="-1420" t="-4839" r="-1989" b="-14516"/>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AC9D1A97-D278-25D8-0557-63BD18D3EB0D}"/>
              </a:ext>
            </a:extLst>
          </p:cNvPr>
          <p:cNvSpPr txBox="1"/>
          <p:nvPr/>
        </p:nvSpPr>
        <p:spPr>
          <a:xfrm>
            <a:off x="255247" y="3971356"/>
            <a:ext cx="3618619" cy="461665"/>
          </a:xfrm>
          <a:prstGeom prst="rect">
            <a:avLst/>
          </a:prstGeom>
          <a:noFill/>
        </p:spPr>
        <p:txBody>
          <a:bodyPr wrap="none" rtlCol="0">
            <a:spAutoFit/>
          </a:bodyPr>
          <a:lstStyle/>
          <a:p>
            <a:r>
              <a:rPr lang="en-US" dirty="0"/>
              <a:t>In circular periodic motion,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F68CD17E-2DED-7F1D-E567-7DD5260F61C9}"/>
                  </a:ext>
                </a:extLst>
              </p:cNvPr>
              <p:cNvSpPr txBox="1"/>
              <p:nvPr/>
            </p:nvSpPr>
            <p:spPr>
              <a:xfrm>
                <a:off x="228600" y="2665792"/>
                <a:ext cx="191296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𝑑𝑙</m:t>
                      </m:r>
                      <m:r>
                        <a:rPr lang="en-US" b="0" i="1" smtClean="0">
                          <a:latin typeface="Cambria Math" panose="02040503050406030204" pitchFamily="18" charset="0"/>
                        </a:rPr>
                        <m:t>=</m:t>
                      </m:r>
                      <m:r>
                        <a:rPr lang="en-US" b="0" i="1" smtClean="0">
                          <a:latin typeface="Cambria Math" panose="02040503050406030204" pitchFamily="18" charset="0"/>
                        </a:rPr>
                        <m:t>𝑑𝑠</m:t>
                      </m:r>
                      <m:r>
                        <a:rPr lang="en-US" b="0" i="1" smtClean="0">
                          <a:latin typeface="Cambria Math" panose="02040503050406030204" pitchFamily="18" charset="0"/>
                        </a:rPr>
                        <m:t>−</m:t>
                      </m:r>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0</m:t>
                          </m:r>
                        </m:sub>
                      </m:sSub>
                    </m:oMath>
                  </m:oMathPara>
                </a14:m>
                <a:endParaRPr lang="en-US" dirty="0"/>
              </a:p>
            </p:txBody>
          </p:sp>
        </mc:Choice>
        <mc:Fallback xmlns="">
          <p:sp>
            <p:nvSpPr>
              <p:cNvPr id="17" name="TextBox 16">
                <a:extLst>
                  <a:ext uri="{FF2B5EF4-FFF2-40B4-BE49-F238E27FC236}">
                    <a16:creationId xmlns:a16="http://schemas.microsoft.com/office/drawing/2014/main" id="{F68CD17E-2DED-7F1D-E567-7DD5260F61C9}"/>
                  </a:ext>
                </a:extLst>
              </p:cNvPr>
              <p:cNvSpPr txBox="1">
                <a:spLocks noRot="1" noChangeAspect="1" noMove="1" noResize="1" noEditPoints="1" noAdjustHandles="1" noChangeArrowheads="1" noChangeShapeType="1" noTextEdit="1"/>
              </p:cNvSpPr>
              <p:nvPr/>
            </p:nvSpPr>
            <p:spPr>
              <a:xfrm>
                <a:off x="228600" y="2665792"/>
                <a:ext cx="1912960" cy="369332"/>
              </a:xfrm>
              <a:prstGeom prst="rect">
                <a:avLst/>
              </a:prstGeom>
              <a:blipFill>
                <a:blip r:embed="rId5"/>
                <a:stretch>
                  <a:fillRect l="-3974" r="-662" b="-129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16D782A0-95AA-EC14-186D-B7FFBAC08B45}"/>
                  </a:ext>
                </a:extLst>
              </p:cNvPr>
              <p:cNvSpPr txBox="1"/>
              <p:nvPr/>
            </p:nvSpPr>
            <p:spPr>
              <a:xfrm>
                <a:off x="900664" y="4514618"/>
                <a:ext cx="7521996" cy="8072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000" i="1" smtClean="0">
                          <a:latin typeface="Cambria Math" panose="02040503050406030204" pitchFamily="18" charset="0"/>
                          <a:ea typeface="Cambria Math" panose="02040503050406030204" pitchFamily="18" charset="0"/>
                        </a:rPr>
                        <m:t>Δ</m:t>
                      </m:r>
                      <m:r>
                        <a:rPr lang="en-US" sz="2000" b="0" i="1" smtClean="0">
                          <a:latin typeface="Cambria Math" panose="02040503050406030204" pitchFamily="18" charset="0"/>
                          <a:ea typeface="Cambria Math" panose="02040503050406030204" pitchFamily="18" charset="0"/>
                        </a:rPr>
                        <m:t>𝐶</m:t>
                      </m:r>
                      <m:r>
                        <a:rPr lang="en-US" sz="2000" b="0" i="1" smtClean="0">
                          <a:latin typeface="Cambria Math" panose="02040503050406030204" pitchFamily="18" charset="0"/>
                          <a:ea typeface="Cambria Math" panose="02040503050406030204" pitchFamily="18" charset="0"/>
                        </a:rPr>
                        <m:t>=</m:t>
                      </m:r>
                      <m:nary>
                        <m:naryPr>
                          <m:chr m:val="∮"/>
                          <m:limLoc m:val="undOvr"/>
                          <m:subHide m:val="on"/>
                          <m:supHide m:val="on"/>
                          <m:ctrlPr>
                            <a:rPr lang="en-US" sz="2000" b="0" i="1" smtClean="0">
                              <a:latin typeface="Cambria Math" panose="02040503050406030204" pitchFamily="18" charset="0"/>
                              <a:ea typeface="Cambria Math" panose="02040503050406030204" pitchFamily="18" charset="0"/>
                            </a:rPr>
                          </m:ctrlPr>
                        </m:naryPr>
                        <m:sub/>
                        <m:sup/>
                        <m:e>
                          <m:r>
                            <a:rPr lang="en-US" sz="2000" b="0" i="1" smtClean="0">
                              <a:latin typeface="Cambria Math" panose="02040503050406030204" pitchFamily="18" charset="0"/>
                              <a:ea typeface="Cambria Math" panose="02040503050406030204" pitchFamily="18" charset="0"/>
                            </a:rPr>
                            <m:t>𝑑𝑙</m:t>
                          </m:r>
                          <m:r>
                            <a:rPr lang="en-US" sz="2000" b="0" i="1" smtClean="0">
                              <a:latin typeface="Cambria Math" panose="02040503050406030204" pitchFamily="18" charset="0"/>
                              <a:ea typeface="Cambria Math" panose="02040503050406030204" pitchFamily="18" charset="0"/>
                            </a:rPr>
                            <m:t>=</m:t>
                          </m:r>
                          <m:nary>
                            <m:naryPr>
                              <m:chr m:val="∮"/>
                              <m:limLoc m:val="undOvr"/>
                              <m:subHide m:val="on"/>
                              <m:supHide m:val="on"/>
                              <m:ctrlPr>
                                <a:rPr lang="en-US" sz="2000" b="0" i="1" smtClean="0">
                                  <a:latin typeface="Cambria Math" panose="02040503050406030204" pitchFamily="18" charset="0"/>
                                  <a:ea typeface="Cambria Math" panose="02040503050406030204" pitchFamily="18" charset="0"/>
                                </a:rPr>
                              </m:ctrlPr>
                            </m:naryPr>
                            <m:sub/>
                            <m:sup/>
                            <m:e>
                              <m:r>
                                <a:rPr lang="en-US" sz="2000" b="0" i="1" smtClean="0">
                                  <a:latin typeface="Cambria Math" panose="02040503050406030204" pitchFamily="18" charset="0"/>
                                  <a:ea typeface="Cambria Math" panose="02040503050406030204" pitchFamily="18" charset="0"/>
                                </a:rPr>
                                <m:t>𝑥</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𝑑</m:t>
                              </m:r>
                              <m:r>
                                <a:rPr lang="en-US" sz="2000" b="0" i="1" smtClean="0">
                                  <a:latin typeface="Cambria Math" panose="02040503050406030204" pitchFamily="18" charset="0"/>
                                  <a:ea typeface="Cambria Math" panose="02040503050406030204" pitchFamily="18" charset="0"/>
                                </a:rPr>
                                <m:t>𝜃</m:t>
                              </m:r>
                              <m:r>
                                <a:rPr lang="en-US" sz="2000" b="0" i="1" smtClean="0">
                                  <a:latin typeface="Cambria Math" panose="02040503050406030204" pitchFamily="18" charset="0"/>
                                  <a:ea typeface="Cambria Math" panose="02040503050406030204" pitchFamily="18" charset="0"/>
                                </a:rPr>
                                <m:t>=</m:t>
                              </m:r>
                              <m:nary>
                                <m:naryPr>
                                  <m:chr m:val="∮"/>
                                  <m:limLoc m:val="undOvr"/>
                                  <m:subHide m:val="on"/>
                                  <m:supHide m:val="on"/>
                                  <m:ctrlPr>
                                    <a:rPr lang="en-US" sz="2000" b="0" i="1" smtClean="0">
                                      <a:latin typeface="Cambria Math" panose="02040503050406030204" pitchFamily="18" charset="0"/>
                                      <a:ea typeface="Cambria Math" panose="02040503050406030204" pitchFamily="18" charset="0"/>
                                    </a:rPr>
                                  </m:ctrlPr>
                                </m:naryPr>
                                <m:sub/>
                                <m:sup/>
                                <m:e>
                                  <m:r>
                                    <a:rPr lang="en-US" sz="2000" b="0" i="1" smtClean="0">
                                      <a:latin typeface="Cambria Math" panose="02040503050406030204" pitchFamily="18" charset="0"/>
                                      <a:ea typeface="Cambria Math" panose="02040503050406030204" pitchFamily="18" charset="0"/>
                                    </a:rPr>
                                    <m:t>𝑥</m:t>
                                  </m:r>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𝑑</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𝑠</m:t>
                                          </m:r>
                                        </m:e>
                                        <m:sub>
                                          <m:r>
                                            <a:rPr lang="en-US" sz="2000" b="0" i="1" smtClean="0">
                                              <a:latin typeface="Cambria Math" panose="02040503050406030204" pitchFamily="18" charset="0"/>
                                              <a:ea typeface="Cambria Math" panose="02040503050406030204" pitchFamily="18" charset="0"/>
                                            </a:rPr>
                                            <m:t>0</m:t>
                                          </m:r>
                                        </m:sub>
                                      </m:sSub>
                                    </m:num>
                                    <m:den>
                                      <m:r>
                                        <a:rPr lang="en-US" sz="2000" b="0" i="1" smtClean="0">
                                          <a:latin typeface="Cambria Math" panose="02040503050406030204" pitchFamily="18" charset="0"/>
                                          <a:ea typeface="Cambria Math" panose="02040503050406030204" pitchFamily="18" charset="0"/>
                                        </a:rPr>
                                        <m:t>𝜌</m:t>
                                      </m:r>
                                    </m:den>
                                  </m:f>
                                  <m:r>
                                    <a:rPr lang="en-US" sz="2000" b="0" i="1" smtClean="0">
                                      <a:latin typeface="Cambria Math" panose="02040503050406030204" pitchFamily="18" charset="0"/>
                                      <a:ea typeface="Cambria Math" panose="02040503050406030204" pitchFamily="18" charset="0"/>
                                    </a:rPr>
                                    <m:t>=</m:t>
                                  </m:r>
                                  <m:nary>
                                    <m:naryPr>
                                      <m:chr m:val="∮"/>
                                      <m:limLoc m:val="undOvr"/>
                                      <m:subHide m:val="on"/>
                                      <m:supHide m:val="on"/>
                                      <m:ctrlPr>
                                        <a:rPr lang="en-US" sz="2000" b="0" i="1" smtClean="0">
                                          <a:latin typeface="Cambria Math" panose="02040503050406030204" pitchFamily="18" charset="0"/>
                                          <a:ea typeface="Cambria Math" panose="02040503050406030204" pitchFamily="18" charset="0"/>
                                        </a:rPr>
                                      </m:ctrlPr>
                                    </m:naryPr>
                                    <m:sub/>
                                    <m:sup/>
                                    <m:e>
                                      <m:r>
                                        <a:rPr lang="en-US" sz="2000" b="0" i="1" smtClean="0">
                                          <a:latin typeface="Cambria Math" panose="02040503050406030204" pitchFamily="18" charset="0"/>
                                          <a:ea typeface="Cambria Math" panose="02040503050406030204" pitchFamily="18" charset="0"/>
                                        </a:rPr>
                                        <m:t>𝑥</m:t>
                                      </m:r>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𝑝</m:t>
                                          </m:r>
                                        </m:num>
                                        <m:den>
                                          <m:r>
                                            <a:rPr lang="en-US" sz="2000" b="0" i="1" smtClean="0">
                                              <a:latin typeface="Cambria Math" panose="02040503050406030204" pitchFamily="18" charset="0"/>
                                              <a:ea typeface="Cambria Math" panose="02040503050406030204" pitchFamily="18" charset="0"/>
                                            </a:rPr>
                                            <m:t>𝑑𝑝</m:t>
                                          </m:r>
                                        </m:den>
                                      </m:f>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𝑑𝑝</m:t>
                                          </m:r>
                                        </m:num>
                                        <m:den>
                                          <m:r>
                                            <a:rPr lang="en-US" sz="2000" b="0" i="1" smtClean="0">
                                              <a:latin typeface="Cambria Math" panose="02040503050406030204" pitchFamily="18" charset="0"/>
                                              <a:ea typeface="Cambria Math" panose="02040503050406030204" pitchFamily="18" charset="0"/>
                                            </a:rPr>
                                            <m:t>𝑝</m:t>
                                          </m:r>
                                        </m:den>
                                      </m:f>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𝑑</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𝑠</m:t>
                                              </m:r>
                                            </m:e>
                                            <m:sub>
                                              <m:r>
                                                <a:rPr lang="en-US" sz="2000" b="0" i="1" smtClean="0">
                                                  <a:latin typeface="Cambria Math" panose="02040503050406030204" pitchFamily="18" charset="0"/>
                                                  <a:ea typeface="Cambria Math" panose="02040503050406030204" pitchFamily="18" charset="0"/>
                                                </a:rPr>
                                                <m:t>0</m:t>
                                              </m:r>
                                            </m:sub>
                                          </m:sSub>
                                        </m:num>
                                        <m:den>
                                          <m:r>
                                            <a:rPr lang="en-US" sz="2000" b="0" i="1" smtClean="0">
                                              <a:latin typeface="Cambria Math" panose="02040503050406030204" pitchFamily="18" charset="0"/>
                                              <a:ea typeface="Cambria Math" panose="02040503050406030204" pitchFamily="18" charset="0"/>
                                            </a:rPr>
                                            <m:t>𝜌</m:t>
                                          </m:r>
                                        </m:den>
                                      </m:f>
                                    </m:e>
                                  </m:nary>
                                </m:e>
                              </m:nary>
                              <m:r>
                                <a:rPr lang="en-US" sz="2000" b="0" i="1" smtClean="0">
                                  <a:latin typeface="Cambria Math" panose="02040503050406030204" pitchFamily="18" charset="0"/>
                                  <a:ea typeface="Cambria Math" panose="02040503050406030204" pitchFamily="18" charset="0"/>
                                </a:rPr>
                                <m:t>=</m:t>
                              </m:r>
                              <m:nary>
                                <m:naryPr>
                                  <m:chr m:val="∮"/>
                                  <m:limLoc m:val="undOvr"/>
                                  <m:subHide m:val="on"/>
                                  <m:supHide m:val="on"/>
                                  <m:ctrlPr>
                                    <a:rPr lang="en-US" sz="2000" b="0" i="1" smtClean="0">
                                      <a:latin typeface="Cambria Math" panose="02040503050406030204" pitchFamily="18" charset="0"/>
                                      <a:ea typeface="Cambria Math" panose="02040503050406030204" pitchFamily="18" charset="0"/>
                                    </a:rPr>
                                  </m:ctrlPr>
                                </m:naryPr>
                                <m:sub/>
                                <m:sup/>
                                <m:e>
                                  <m:r>
                                    <a:rPr lang="en-US" sz="2000" b="0" i="1" smtClean="0">
                                      <a:latin typeface="Cambria Math" panose="02040503050406030204" pitchFamily="18" charset="0"/>
                                      <a:ea typeface="Cambria Math" panose="02040503050406030204" pitchFamily="18" charset="0"/>
                                    </a:rPr>
                                    <m:t>𝐷</m:t>
                                  </m:r>
                                  <m:r>
                                    <a:rPr lang="en-US" sz="2000" b="0" i="1" smtClean="0">
                                      <a:latin typeface="Cambria Math" panose="02040503050406030204" pitchFamily="18" charset="0"/>
                                      <a:ea typeface="Cambria Math" panose="02040503050406030204" pitchFamily="18" charset="0"/>
                                    </a:rPr>
                                    <m:t>∙</m:t>
                                  </m:r>
                                  <m:f>
                                    <m:fPr>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𝑑𝑝</m:t>
                                      </m:r>
                                    </m:num>
                                    <m:den>
                                      <m:r>
                                        <a:rPr lang="en-US" sz="2000" i="1">
                                          <a:latin typeface="Cambria Math" panose="02040503050406030204" pitchFamily="18" charset="0"/>
                                          <a:ea typeface="Cambria Math" panose="02040503050406030204" pitchFamily="18" charset="0"/>
                                        </a:rPr>
                                        <m:t>𝑝</m:t>
                                      </m:r>
                                    </m:den>
                                  </m:f>
                                  <m:f>
                                    <m:fPr>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𝑑</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𝑠</m:t>
                                          </m:r>
                                        </m:e>
                                        <m:sub>
                                          <m:r>
                                            <a:rPr lang="en-US" sz="2000" i="1">
                                              <a:latin typeface="Cambria Math" panose="02040503050406030204" pitchFamily="18" charset="0"/>
                                              <a:ea typeface="Cambria Math" panose="02040503050406030204" pitchFamily="18" charset="0"/>
                                            </a:rPr>
                                            <m:t>0</m:t>
                                          </m:r>
                                        </m:sub>
                                      </m:sSub>
                                    </m:num>
                                    <m:den>
                                      <m:r>
                                        <a:rPr lang="en-US" sz="2000" i="1">
                                          <a:latin typeface="Cambria Math" panose="02040503050406030204" pitchFamily="18" charset="0"/>
                                          <a:ea typeface="Cambria Math" panose="02040503050406030204" pitchFamily="18" charset="0"/>
                                        </a:rPr>
                                        <m:t>𝜌</m:t>
                                      </m:r>
                                    </m:den>
                                  </m:f>
                                </m:e>
                              </m:nary>
                            </m:e>
                          </m:nary>
                        </m:e>
                      </m:nary>
                    </m:oMath>
                  </m:oMathPara>
                </a14:m>
                <a:endParaRPr lang="en-US" sz="2000" dirty="0"/>
              </a:p>
            </p:txBody>
          </p:sp>
        </mc:Choice>
        <mc:Fallback xmlns="">
          <p:sp>
            <p:nvSpPr>
              <p:cNvPr id="18" name="TextBox 17">
                <a:extLst>
                  <a:ext uri="{FF2B5EF4-FFF2-40B4-BE49-F238E27FC236}">
                    <a16:creationId xmlns:a16="http://schemas.microsoft.com/office/drawing/2014/main" id="{16D782A0-95AA-EC14-186D-B7FFBAC08B45}"/>
                  </a:ext>
                </a:extLst>
              </p:cNvPr>
              <p:cNvSpPr txBox="1">
                <a:spLocks noRot="1" noChangeAspect="1" noMove="1" noResize="1" noEditPoints="1" noAdjustHandles="1" noChangeArrowheads="1" noChangeShapeType="1" noTextEdit="1"/>
              </p:cNvSpPr>
              <p:nvPr/>
            </p:nvSpPr>
            <p:spPr>
              <a:xfrm>
                <a:off x="900664" y="4514618"/>
                <a:ext cx="7521996" cy="807272"/>
              </a:xfrm>
              <a:prstGeom prst="rect">
                <a:avLst/>
              </a:prstGeom>
              <a:blipFill>
                <a:blip r:embed="rId6"/>
                <a:stretch>
                  <a:fillRect l="-5228" t="-152308" b="-21230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538F89A6-C8BD-8CB1-527E-020D2F358DC8}"/>
                  </a:ext>
                </a:extLst>
              </p:cNvPr>
              <p:cNvSpPr txBox="1"/>
              <p:nvPr/>
            </p:nvSpPr>
            <p:spPr>
              <a:xfrm>
                <a:off x="1584967" y="5369253"/>
                <a:ext cx="5188472" cy="9685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𝑐</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𝑝</m:t>
                          </m:r>
                        </m:num>
                        <m:den>
                          <m:r>
                            <a:rPr lang="en-US" b="0" i="1" smtClean="0">
                              <a:latin typeface="Cambria Math" panose="02040503050406030204" pitchFamily="18" charset="0"/>
                            </a:rPr>
                            <m:t>𝐶</m:t>
                          </m:r>
                        </m:den>
                      </m:f>
                      <m:f>
                        <m:fPr>
                          <m:ctrlPr>
                            <a:rPr lang="en-US" b="0" i="1" smtClean="0">
                              <a:latin typeface="Cambria Math" panose="02040503050406030204" pitchFamily="18" charset="0"/>
                            </a:rPr>
                          </m:ctrlPr>
                        </m:fPr>
                        <m:num>
                          <m:r>
                            <a:rPr lang="en-US" b="0" i="1" smtClean="0">
                              <a:latin typeface="Cambria Math" panose="02040503050406030204" pitchFamily="18" charset="0"/>
                            </a:rPr>
                            <m:t>𝑑𝐶</m:t>
                          </m:r>
                        </m:num>
                        <m:den>
                          <m:r>
                            <a:rPr lang="en-US" b="0" i="1" smtClean="0">
                              <a:latin typeface="Cambria Math" panose="02040503050406030204" pitchFamily="18" charset="0"/>
                            </a:rPr>
                            <m:t>𝑑𝑝</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𝐶</m:t>
                          </m:r>
                        </m:den>
                      </m:f>
                      <m:nary>
                        <m:naryPr>
                          <m:chr m:val="∮"/>
                          <m:limLoc m:val="undOvr"/>
                          <m:subHide m:val="on"/>
                          <m:supHide m:val="on"/>
                          <m:ctrlPr>
                            <a:rPr lang="en-US" b="0" i="1" smtClean="0">
                              <a:latin typeface="Cambria Math" panose="02040503050406030204" pitchFamily="18" charset="0"/>
                            </a:rPr>
                          </m:ctrlPr>
                        </m:naryPr>
                        <m:sub/>
                        <m:sup/>
                        <m:e>
                          <m:r>
                            <a:rPr lang="en-US" b="0" i="1" smtClean="0">
                              <a:latin typeface="Cambria Math" panose="02040503050406030204" pitchFamily="18" charset="0"/>
                            </a:rPr>
                            <m:t>𝐷</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𝑠</m:t>
                                  </m:r>
                                </m:e>
                                <m:sub>
                                  <m:r>
                                    <a:rPr lang="en-US" b="0" i="1" smtClean="0">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ea typeface="Cambria Math" panose="02040503050406030204" pitchFamily="18" charset="0"/>
                                </a:rPr>
                                <m:t>𝜌</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𝐶</m:t>
                              </m:r>
                            </m:den>
                          </m:f>
                          <m:nary>
                            <m:naryPr>
                              <m:chr m:val="∑"/>
                              <m:supHide m:val="on"/>
                              <m:ctrlPr>
                                <a:rPr lang="en-US" b="0" i="1" smtClean="0">
                                  <a:latin typeface="Cambria Math" panose="02040503050406030204" pitchFamily="18" charset="0"/>
                                  <a:ea typeface="Cambria Math" panose="02040503050406030204" pitchFamily="18" charset="0"/>
                                </a:rPr>
                              </m:ctrlPr>
                            </m:naryPr>
                            <m:sub>
                              <m:r>
                                <m:rPr>
                                  <m:brk m:alnAt="7"/>
                                </m:rPr>
                                <a:rPr lang="en-US" b="0" i="1" smtClean="0">
                                  <a:latin typeface="Cambria Math" panose="02040503050406030204" pitchFamily="18" charset="0"/>
                                  <a:ea typeface="Cambria Math" panose="02040503050406030204" pitchFamily="18" charset="0"/>
                                </a:rPr>
                                <m:t>𝑖</m:t>
                              </m:r>
                            </m:sub>
                            <m:sup/>
                            <m:e>
                              <m:sSub>
                                <m:sSubPr>
                                  <m:ctrlPr>
                                    <a:rPr lang="en-US" b="0" i="1" smtClean="0">
                                      <a:latin typeface="Cambria Math" panose="02040503050406030204" pitchFamily="18" charset="0"/>
                                      <a:ea typeface="Cambria Math" panose="02040503050406030204" pitchFamily="18" charset="0"/>
                                    </a:rPr>
                                  </m:ctrlPr>
                                </m:sSubPr>
                                <m:e>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𝐷</m:t>
                                      </m:r>
                                    </m:e>
                                  </m:acc>
                                </m:e>
                                <m:sub>
                                  <m:r>
                                    <a:rPr lang="en-US" b="0" i="1" smtClean="0">
                                      <a:latin typeface="Cambria Math" panose="02040503050406030204" pitchFamily="18" charset="0"/>
                                      <a:ea typeface="Cambria Math" panose="02040503050406030204" pitchFamily="18" charset="0"/>
                                    </a:rPr>
                                    <m:t>𝑖</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𝜃</m:t>
                                  </m:r>
                                </m:e>
                                <m:sub>
                                  <m:r>
                                    <a:rPr lang="en-US" b="0" i="1" smtClean="0">
                                      <a:latin typeface="Cambria Math" panose="02040503050406030204" pitchFamily="18" charset="0"/>
                                      <a:ea typeface="Cambria Math" panose="02040503050406030204" pitchFamily="18" charset="0"/>
                                    </a:rPr>
                                    <m:t>𝑖</m:t>
                                  </m:r>
                                </m:sub>
                              </m:sSub>
                            </m:e>
                          </m:nary>
                        </m:e>
                      </m:nary>
                    </m:oMath>
                  </m:oMathPara>
                </a14:m>
                <a:endParaRPr lang="en-US" dirty="0"/>
              </a:p>
            </p:txBody>
          </p:sp>
        </mc:Choice>
        <mc:Fallback>
          <p:sp>
            <p:nvSpPr>
              <p:cNvPr id="19" name="TextBox 18">
                <a:extLst>
                  <a:ext uri="{FF2B5EF4-FFF2-40B4-BE49-F238E27FC236}">
                    <a16:creationId xmlns:a16="http://schemas.microsoft.com/office/drawing/2014/main" id="{538F89A6-C8BD-8CB1-527E-020D2F358DC8}"/>
                  </a:ext>
                </a:extLst>
              </p:cNvPr>
              <p:cNvSpPr txBox="1">
                <a:spLocks noRot="1" noChangeAspect="1" noMove="1" noResize="1" noEditPoints="1" noAdjustHandles="1" noChangeArrowheads="1" noChangeShapeType="1" noTextEdit="1"/>
              </p:cNvSpPr>
              <p:nvPr/>
            </p:nvSpPr>
            <p:spPr>
              <a:xfrm>
                <a:off x="1584967" y="5369253"/>
                <a:ext cx="5188472" cy="968598"/>
              </a:xfrm>
              <a:prstGeom prst="rect">
                <a:avLst/>
              </a:prstGeom>
              <a:blipFill>
                <a:blip r:embed="rId7"/>
                <a:stretch>
                  <a:fillRect l="-244" t="-155128" b="-2128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242F6CA0-9D91-4231-73BE-B4D5548334E1}"/>
                  </a:ext>
                </a:extLst>
              </p:cNvPr>
              <p:cNvSpPr txBox="1"/>
              <p:nvPr/>
            </p:nvSpPr>
            <p:spPr>
              <a:xfrm>
                <a:off x="7060723" y="5566893"/>
                <a:ext cx="1918026" cy="492443"/>
              </a:xfrm>
              <a:prstGeom prst="rect">
                <a:avLst/>
              </a:prstGeom>
              <a:noFill/>
            </p:spPr>
            <p:txBody>
              <a:bodyPr wrap="none" lIns="0" tIns="0" rIns="0" bIns="0" rtlCol="0">
                <a:spAutoFit/>
              </a:bodyPr>
              <a:lstStyle/>
              <a:p>
                <a14:m>
                  <m:oMath xmlns:m="http://schemas.openxmlformats.org/officeDocument/2006/math">
                    <m:sSub>
                      <m:sSubPr>
                        <m:ctrlPr>
                          <a:rPr lang="en-US" sz="1600" i="1" smtClean="0">
                            <a:latin typeface="Cambria Math" panose="02040503050406030204" pitchFamily="18" charset="0"/>
                          </a:rPr>
                        </m:ctrlPr>
                      </m:sSubPr>
                      <m:e>
                        <m:acc>
                          <m:accPr>
                            <m:chr m:val="̅"/>
                            <m:ctrlPr>
                              <a:rPr lang="en-US" sz="1600" i="1" smtClean="0">
                                <a:latin typeface="Cambria Math" panose="02040503050406030204" pitchFamily="18" charset="0"/>
                              </a:rPr>
                            </m:ctrlPr>
                          </m:accPr>
                          <m:e>
                            <m:r>
                              <a:rPr lang="en-US" sz="1600" b="0" i="1" smtClean="0">
                                <a:latin typeface="Cambria Math" panose="02040503050406030204" pitchFamily="18" charset="0"/>
                              </a:rPr>
                              <m:t>𝐷</m:t>
                            </m:r>
                          </m:e>
                        </m:acc>
                      </m:e>
                      <m:sub>
                        <m:r>
                          <a:rPr lang="en-US" sz="1600" b="0" i="1" smtClean="0">
                            <a:latin typeface="Cambria Math" panose="02040503050406030204" pitchFamily="18" charset="0"/>
                          </a:rPr>
                          <m:t>𝑖</m:t>
                        </m:r>
                      </m:sub>
                    </m:sSub>
                  </m:oMath>
                </a14:m>
                <a:r>
                  <a:rPr lang="en-US" sz="1600" dirty="0"/>
                  <a:t>: Average dispersion </a:t>
                </a:r>
              </a:p>
              <a:p>
                <a:r>
                  <a:rPr lang="en-US" sz="1600" dirty="0"/>
                  <a:t>per beam element</a:t>
                </a:r>
              </a:p>
            </p:txBody>
          </p:sp>
        </mc:Choice>
        <mc:Fallback xmlns="">
          <p:sp>
            <p:nvSpPr>
              <p:cNvPr id="20" name="TextBox 19">
                <a:extLst>
                  <a:ext uri="{FF2B5EF4-FFF2-40B4-BE49-F238E27FC236}">
                    <a16:creationId xmlns:a16="http://schemas.microsoft.com/office/drawing/2014/main" id="{242F6CA0-9D91-4231-73BE-B4D5548334E1}"/>
                  </a:ext>
                </a:extLst>
              </p:cNvPr>
              <p:cNvSpPr txBox="1">
                <a:spLocks noRot="1" noChangeAspect="1" noMove="1" noResize="1" noEditPoints="1" noAdjustHandles="1" noChangeArrowheads="1" noChangeShapeType="1" noTextEdit="1"/>
              </p:cNvSpPr>
              <p:nvPr/>
            </p:nvSpPr>
            <p:spPr>
              <a:xfrm>
                <a:off x="7060723" y="5566893"/>
                <a:ext cx="1918026" cy="492443"/>
              </a:xfrm>
              <a:prstGeom prst="rect">
                <a:avLst/>
              </a:prstGeom>
              <a:blipFill>
                <a:blip r:embed="rId8"/>
                <a:stretch>
                  <a:fillRect l="-5882" t="-12500" r="-5229" b="-225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299EAD61-FC64-FD7A-37EB-B5555D610A3A}"/>
                  </a:ext>
                </a:extLst>
              </p:cNvPr>
              <p:cNvSpPr txBox="1"/>
              <p:nvPr/>
            </p:nvSpPr>
            <p:spPr>
              <a:xfrm>
                <a:off x="6684384" y="3851472"/>
                <a:ext cx="2013949" cy="276999"/>
              </a:xfrm>
              <a:prstGeom prst="rect">
                <a:avLst/>
              </a:prstGeom>
              <a:noFill/>
            </p:spPr>
            <p:txBody>
              <a:bodyPr wrap="none" rtlCol="0">
                <a:spAutoFit/>
              </a:bodyPr>
              <a:lstStyle/>
              <a:p>
                <a:r>
                  <a:rPr lang="en-US" sz="1200" dirty="0"/>
                  <a:t>(see slide 15, where </a:t>
                </a:r>
                <a14:m>
                  <m:oMath xmlns:m="http://schemas.openxmlformats.org/officeDocument/2006/math">
                    <m:r>
                      <a:rPr lang="en-US" sz="1200" b="0" i="1" smtClean="0">
                        <a:latin typeface="Cambria Math" panose="02040503050406030204" pitchFamily="18" charset="0"/>
                      </a:rPr>
                      <m:t>𝑥</m:t>
                    </m:r>
                    <m:r>
                      <a:rPr lang="en-US" sz="1200" b="0" i="1" smtClean="0">
                        <a:latin typeface="Cambria Math" panose="02040503050406030204" pitchFamily="18" charset="0"/>
                      </a:rPr>
                      <m:t>=</m:t>
                    </m:r>
                    <m:r>
                      <a:rPr lang="en-US" sz="1200" b="0" i="1" smtClean="0">
                        <a:latin typeface="Cambria Math" panose="02040503050406030204" pitchFamily="18" charset="0"/>
                      </a:rPr>
                      <m:t>𝑑</m:t>
                    </m:r>
                    <m:r>
                      <a:rPr lang="en-US" sz="1200" b="0" i="1" smtClean="0">
                        <a:latin typeface="Cambria Math" panose="02040503050406030204" pitchFamily="18" charset="0"/>
                        <a:ea typeface="Cambria Math" panose="02040503050406030204" pitchFamily="18" charset="0"/>
                      </a:rPr>
                      <m:t>𝜌</m:t>
                    </m:r>
                  </m:oMath>
                </a14:m>
                <a:r>
                  <a:rPr lang="en-US" sz="1200" dirty="0"/>
                  <a:t> )</a:t>
                </a:r>
              </a:p>
            </p:txBody>
          </p:sp>
        </mc:Choice>
        <mc:Fallback>
          <p:sp>
            <p:nvSpPr>
              <p:cNvPr id="10" name="TextBox 9">
                <a:extLst>
                  <a:ext uri="{FF2B5EF4-FFF2-40B4-BE49-F238E27FC236}">
                    <a16:creationId xmlns:a16="http://schemas.microsoft.com/office/drawing/2014/main" id="{299EAD61-FC64-FD7A-37EB-B5555D610A3A}"/>
                  </a:ext>
                </a:extLst>
              </p:cNvPr>
              <p:cNvSpPr txBox="1">
                <a:spLocks noRot="1" noChangeAspect="1" noMove="1" noResize="1" noEditPoints="1" noAdjustHandles="1" noChangeArrowheads="1" noChangeShapeType="1" noTextEdit="1"/>
              </p:cNvSpPr>
              <p:nvPr/>
            </p:nvSpPr>
            <p:spPr>
              <a:xfrm>
                <a:off x="6684384" y="3851472"/>
                <a:ext cx="2013949" cy="276999"/>
              </a:xfrm>
              <a:prstGeom prst="rect">
                <a:avLst/>
              </a:prstGeom>
              <a:blipFill>
                <a:blip r:embed="rId9"/>
                <a:stretch>
                  <a:fillRect b="-18182"/>
                </a:stretch>
              </a:blipFill>
            </p:spPr>
            <p:txBody>
              <a:bodyPr/>
              <a:lstStyle/>
              <a:p>
                <a:r>
                  <a:rPr lang="en-US">
                    <a:noFill/>
                  </a:rPr>
                  <a:t> </a:t>
                </a:r>
              </a:p>
            </p:txBody>
          </p:sp>
        </mc:Fallback>
      </mc:AlternateContent>
      <p:sp>
        <p:nvSpPr>
          <p:cNvPr id="16" name="Freeform 15">
            <a:extLst>
              <a:ext uri="{FF2B5EF4-FFF2-40B4-BE49-F238E27FC236}">
                <a16:creationId xmlns:a16="http://schemas.microsoft.com/office/drawing/2014/main" id="{EDC2FD26-0E33-927A-66C1-52836D2DEEAB}"/>
              </a:ext>
            </a:extLst>
          </p:cNvPr>
          <p:cNvSpPr/>
          <p:nvPr/>
        </p:nvSpPr>
        <p:spPr>
          <a:xfrm>
            <a:off x="1173018" y="5098473"/>
            <a:ext cx="1524000" cy="323272"/>
          </a:xfrm>
          <a:custGeom>
            <a:avLst/>
            <a:gdLst>
              <a:gd name="connsiteX0" fmla="*/ 0 w 1524000"/>
              <a:gd name="connsiteY0" fmla="*/ 0 h 323272"/>
              <a:gd name="connsiteX1" fmla="*/ 637309 w 1524000"/>
              <a:gd name="connsiteY1" fmla="*/ 193963 h 323272"/>
              <a:gd name="connsiteX2" fmla="*/ 1219200 w 1524000"/>
              <a:gd name="connsiteY2" fmla="*/ 221672 h 323272"/>
              <a:gd name="connsiteX3" fmla="*/ 1524000 w 1524000"/>
              <a:gd name="connsiteY3" fmla="*/ 323272 h 323272"/>
            </a:gdLst>
            <a:ahLst/>
            <a:cxnLst>
              <a:cxn ang="0">
                <a:pos x="connsiteX0" y="connsiteY0"/>
              </a:cxn>
              <a:cxn ang="0">
                <a:pos x="connsiteX1" y="connsiteY1"/>
              </a:cxn>
              <a:cxn ang="0">
                <a:pos x="connsiteX2" y="connsiteY2"/>
              </a:cxn>
              <a:cxn ang="0">
                <a:pos x="connsiteX3" y="connsiteY3"/>
              </a:cxn>
            </a:cxnLst>
            <a:rect l="l" t="t" r="r" b="b"/>
            <a:pathLst>
              <a:path w="1524000" h="323272">
                <a:moveTo>
                  <a:pt x="0" y="0"/>
                </a:moveTo>
                <a:cubicBezTo>
                  <a:pt x="217054" y="78509"/>
                  <a:pt x="434109" y="157018"/>
                  <a:pt x="637309" y="193963"/>
                </a:cubicBezTo>
                <a:cubicBezTo>
                  <a:pt x="840509" y="230908"/>
                  <a:pt x="1071418" y="200121"/>
                  <a:pt x="1219200" y="221672"/>
                </a:cubicBezTo>
                <a:cubicBezTo>
                  <a:pt x="1366982" y="243223"/>
                  <a:pt x="1445491" y="283247"/>
                  <a:pt x="1524000" y="323272"/>
                </a:cubicBezTo>
              </a:path>
            </a:pathLst>
          </a:custGeom>
          <a:noFill/>
          <a:ln>
            <a:solidFill>
              <a:srgbClr val="FF0000"/>
            </a:solidFill>
            <a:prstDash val="sysDot"/>
            <a:tailEnd type="stealt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1655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BF4E0643-730A-B8FB-02A6-2091C44995FC}"/>
                  </a:ext>
                </a:extLst>
              </p:cNvPr>
              <p:cNvSpPr>
                <a:spLocks noGrp="1"/>
              </p:cNvSpPr>
              <p:nvPr>
                <p:ph idx="1"/>
              </p:nvPr>
            </p:nvSpPr>
            <p:spPr/>
            <p:txBody>
              <a:bodyPr/>
              <a:lstStyle/>
              <a:p>
                <a:pPr marL="0" indent="0" algn="l">
                  <a:buNone/>
                </a:pPr>
                <a:r>
                  <a:rPr lang="en-US" b="1" i="0" u="none" strike="noStrike" dirty="0">
                    <a:solidFill>
                      <a:schemeClr val="tx2"/>
                    </a:solidFill>
                    <a:effectLst/>
                  </a:rPr>
                  <a:t>Canonical Variables and Hamiltonian</a:t>
                </a:r>
              </a:p>
              <a:p>
                <a:pPr algn="l">
                  <a:buFont typeface="Arial" panose="020B0604020202020204" pitchFamily="34" charset="0"/>
                  <a:buChar char="•"/>
                </a:pPr>
                <a:r>
                  <a:rPr lang="en-US" b="0" i="0" u="none" strike="noStrike" dirty="0">
                    <a:solidFill>
                      <a:schemeClr val="tx2"/>
                    </a:solidFill>
                    <a:effectLst/>
                  </a:rPr>
                  <a:t>Hamiltonian: </a:t>
                </a:r>
                <a14:m>
                  <m:oMath xmlns:m="http://schemas.openxmlformats.org/officeDocument/2006/math">
                    <m:r>
                      <a:rPr lang="en-US" b="0" i="1" u="none" strike="noStrike" smtClean="0">
                        <a:solidFill>
                          <a:schemeClr val="tx2"/>
                        </a:solidFill>
                        <a:effectLst/>
                        <a:latin typeface="Cambria Math" panose="02040503050406030204" pitchFamily="18" charset="0"/>
                      </a:rPr>
                      <m:t>𝐻</m:t>
                    </m:r>
                    <m:d>
                      <m:dPr>
                        <m:ctrlPr>
                          <a:rPr lang="en-US" b="0" i="1" u="none" strike="noStrike" smtClean="0">
                            <a:solidFill>
                              <a:schemeClr val="tx2"/>
                            </a:solidFill>
                            <a:effectLst/>
                            <a:latin typeface="Cambria Math" panose="02040503050406030204" pitchFamily="18" charset="0"/>
                          </a:rPr>
                        </m:ctrlPr>
                      </m:dPr>
                      <m:e>
                        <m:r>
                          <a:rPr lang="en-US" b="0" i="1" u="none" strike="noStrike" smtClean="0">
                            <a:solidFill>
                              <a:schemeClr val="tx2"/>
                            </a:solidFill>
                            <a:effectLst/>
                            <a:latin typeface="Cambria Math" panose="02040503050406030204" pitchFamily="18" charset="0"/>
                          </a:rPr>
                          <m:t>𝑞</m:t>
                        </m:r>
                        <m:r>
                          <a:rPr lang="en-US" b="0" i="1" u="none" strike="noStrike" smtClean="0">
                            <a:solidFill>
                              <a:schemeClr val="tx2"/>
                            </a:solidFill>
                            <a:effectLst/>
                            <a:latin typeface="Cambria Math" panose="02040503050406030204" pitchFamily="18" charset="0"/>
                          </a:rPr>
                          <m:t>,</m:t>
                        </m:r>
                        <m:r>
                          <a:rPr lang="en-US" b="0" i="1" u="none" strike="noStrike" smtClean="0">
                            <a:solidFill>
                              <a:schemeClr val="tx2"/>
                            </a:solidFill>
                            <a:effectLst/>
                            <a:latin typeface="Cambria Math" panose="02040503050406030204" pitchFamily="18" charset="0"/>
                          </a:rPr>
                          <m:t>𝑝</m:t>
                        </m:r>
                      </m:e>
                    </m:d>
                    <m:r>
                      <a:rPr lang="en-US" b="0" i="1" u="none" strike="noStrike" smtClean="0">
                        <a:solidFill>
                          <a:schemeClr val="tx2"/>
                        </a:solidFill>
                        <a:effectLst/>
                        <a:latin typeface="Cambria Math" panose="02040503050406030204" pitchFamily="18" charset="0"/>
                      </a:rPr>
                      <m:t>=</m:t>
                    </m:r>
                    <m:f>
                      <m:fPr>
                        <m:ctrlPr>
                          <a:rPr lang="en-US" b="0" i="1" u="none" strike="noStrike" smtClean="0">
                            <a:solidFill>
                              <a:schemeClr val="tx2"/>
                            </a:solidFill>
                            <a:effectLst/>
                            <a:latin typeface="Cambria Math" panose="02040503050406030204" pitchFamily="18" charset="0"/>
                          </a:rPr>
                        </m:ctrlPr>
                      </m:fPr>
                      <m:num>
                        <m:sSup>
                          <m:sSupPr>
                            <m:ctrlPr>
                              <a:rPr lang="en-US" b="0" i="1" u="none" strike="noStrike" smtClean="0">
                                <a:solidFill>
                                  <a:schemeClr val="tx2"/>
                                </a:solidFill>
                                <a:effectLst/>
                                <a:latin typeface="Cambria Math" panose="02040503050406030204" pitchFamily="18" charset="0"/>
                              </a:rPr>
                            </m:ctrlPr>
                          </m:sSupPr>
                          <m:e>
                            <m:r>
                              <a:rPr lang="en-US" b="0" i="1" u="none" strike="noStrike" smtClean="0">
                                <a:solidFill>
                                  <a:schemeClr val="tx2"/>
                                </a:solidFill>
                                <a:effectLst/>
                                <a:latin typeface="Cambria Math" panose="02040503050406030204" pitchFamily="18" charset="0"/>
                              </a:rPr>
                              <m:t>𝑝</m:t>
                            </m:r>
                          </m:e>
                          <m:sup>
                            <m:r>
                              <a:rPr lang="en-US" b="0" i="1" u="none" strike="noStrike" smtClean="0">
                                <a:solidFill>
                                  <a:schemeClr val="tx2"/>
                                </a:solidFill>
                                <a:effectLst/>
                                <a:latin typeface="Cambria Math" panose="02040503050406030204" pitchFamily="18" charset="0"/>
                              </a:rPr>
                              <m:t>2</m:t>
                            </m:r>
                          </m:sup>
                        </m:sSup>
                      </m:num>
                      <m:den>
                        <m:r>
                          <a:rPr lang="en-US" b="0" i="1" u="none" strike="noStrike" smtClean="0">
                            <a:solidFill>
                              <a:schemeClr val="tx2"/>
                            </a:solidFill>
                            <a:effectLst/>
                            <a:latin typeface="Cambria Math" panose="02040503050406030204" pitchFamily="18" charset="0"/>
                          </a:rPr>
                          <m:t>2</m:t>
                        </m:r>
                        <m:r>
                          <a:rPr lang="en-US" b="0" i="1" u="none" strike="noStrike" smtClean="0">
                            <a:solidFill>
                              <a:schemeClr val="tx2"/>
                            </a:solidFill>
                            <a:effectLst/>
                            <a:latin typeface="Cambria Math" panose="02040503050406030204" pitchFamily="18" charset="0"/>
                          </a:rPr>
                          <m:t>𝑚</m:t>
                        </m:r>
                      </m:den>
                    </m:f>
                    <m:r>
                      <a:rPr lang="en-US" b="0" i="1" u="none" strike="noStrike" smtClean="0">
                        <a:solidFill>
                          <a:schemeClr val="tx2"/>
                        </a:solidFill>
                        <a:effectLst/>
                        <a:latin typeface="Cambria Math" panose="02040503050406030204" pitchFamily="18" charset="0"/>
                      </a:rPr>
                      <m:t>+</m:t>
                    </m:r>
                    <m:f>
                      <m:fPr>
                        <m:ctrlPr>
                          <a:rPr lang="en-US" b="0" i="1" u="none" strike="noStrike" smtClean="0">
                            <a:solidFill>
                              <a:schemeClr val="tx2"/>
                            </a:solidFill>
                            <a:effectLst/>
                            <a:latin typeface="Cambria Math" panose="02040503050406030204" pitchFamily="18" charset="0"/>
                          </a:rPr>
                        </m:ctrlPr>
                      </m:fPr>
                      <m:num>
                        <m:r>
                          <a:rPr lang="en-US" b="0" i="1" u="none" strike="noStrike" smtClean="0">
                            <a:solidFill>
                              <a:schemeClr val="tx2"/>
                            </a:solidFill>
                            <a:effectLst/>
                            <a:latin typeface="Cambria Math" panose="02040503050406030204" pitchFamily="18" charset="0"/>
                          </a:rPr>
                          <m:t>1</m:t>
                        </m:r>
                      </m:num>
                      <m:den>
                        <m:r>
                          <a:rPr lang="en-US" b="0" i="1" u="none" strike="noStrike" smtClean="0">
                            <a:solidFill>
                              <a:schemeClr val="tx2"/>
                            </a:solidFill>
                            <a:effectLst/>
                            <a:latin typeface="Cambria Math" panose="02040503050406030204" pitchFamily="18" charset="0"/>
                          </a:rPr>
                          <m:t>2</m:t>
                        </m:r>
                      </m:den>
                    </m:f>
                    <m:r>
                      <a:rPr lang="en-US" b="0" i="1" u="none" strike="noStrike" smtClean="0">
                        <a:solidFill>
                          <a:schemeClr val="tx2"/>
                        </a:solidFill>
                        <a:effectLst/>
                        <a:latin typeface="Cambria Math" panose="02040503050406030204" pitchFamily="18" charset="0"/>
                      </a:rPr>
                      <m:t>𝑘</m:t>
                    </m:r>
                    <m:sSup>
                      <m:sSupPr>
                        <m:ctrlPr>
                          <a:rPr lang="en-US" b="0" i="1" u="none" strike="noStrike" smtClean="0">
                            <a:solidFill>
                              <a:schemeClr val="tx2"/>
                            </a:solidFill>
                            <a:effectLst/>
                            <a:latin typeface="Cambria Math" panose="02040503050406030204" pitchFamily="18" charset="0"/>
                          </a:rPr>
                        </m:ctrlPr>
                      </m:sSupPr>
                      <m:e>
                        <m:r>
                          <a:rPr lang="en-US" b="0" i="1" u="none" strike="noStrike" smtClean="0">
                            <a:solidFill>
                              <a:schemeClr val="tx2"/>
                            </a:solidFill>
                            <a:effectLst/>
                            <a:latin typeface="Cambria Math" panose="02040503050406030204" pitchFamily="18" charset="0"/>
                          </a:rPr>
                          <m:t>𝑞</m:t>
                        </m:r>
                      </m:e>
                      <m:sup>
                        <m:r>
                          <a:rPr lang="en-US" b="0" i="1" u="none" strike="noStrike" smtClean="0">
                            <a:solidFill>
                              <a:schemeClr val="tx2"/>
                            </a:solidFill>
                            <a:effectLst/>
                            <a:latin typeface="Cambria Math" panose="02040503050406030204" pitchFamily="18" charset="0"/>
                          </a:rPr>
                          <m:t>2</m:t>
                        </m:r>
                      </m:sup>
                    </m:sSup>
                  </m:oMath>
                </a14:m>
                <a:endParaRPr lang="en-US" b="0" i="0" u="none" strike="noStrike" dirty="0">
                  <a:solidFill>
                    <a:schemeClr val="tx2"/>
                  </a:solidFill>
                  <a:effectLst/>
                </a:endParaRPr>
              </a:p>
              <a:p>
                <a:pPr algn="l">
                  <a:buFont typeface="Arial" panose="020B0604020202020204" pitchFamily="34" charset="0"/>
                  <a:buChar char="•"/>
                </a:pPr>
                <a:r>
                  <a:rPr lang="en-US" b="0" i="0" u="none" strike="noStrike" dirty="0">
                    <a:solidFill>
                      <a:schemeClr val="tx2"/>
                    </a:solidFill>
                    <a:effectLst/>
                  </a:rPr>
                  <a:t>Equations of motion: </a:t>
                </a:r>
                <a14:m>
                  <m:oMath xmlns:m="http://schemas.openxmlformats.org/officeDocument/2006/math">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rPr>
                          <m:t>𝑞</m:t>
                        </m:r>
                      </m:e>
                    </m:acc>
                    <m:r>
                      <a:rPr lang="en-US" b="0" i="1" u="none" strike="noStrike" smtClean="0">
                        <a:solidFill>
                          <a:schemeClr val="tx2"/>
                        </a:solidFill>
                        <a:effectLst/>
                        <a:latin typeface="Cambria Math" panose="02040503050406030204" pitchFamily="18" charset="0"/>
                      </a:rPr>
                      <m:t>=</m:t>
                    </m:r>
                    <m:f>
                      <m:fPr>
                        <m:ctrlPr>
                          <a:rPr lang="en-US" b="0" i="1" u="none" strike="noStrike" smtClean="0">
                            <a:solidFill>
                              <a:schemeClr val="tx2"/>
                            </a:solidFill>
                            <a:effectLst/>
                            <a:latin typeface="Cambria Math" panose="02040503050406030204" pitchFamily="18" charset="0"/>
                          </a:rPr>
                        </m:ctrlPr>
                      </m:fPr>
                      <m:num>
                        <m:r>
                          <a:rPr lang="en-US" b="0" i="1" u="none" strike="noStrike" smtClean="0">
                            <a:solidFill>
                              <a:schemeClr val="tx2"/>
                            </a:solidFill>
                            <a:effectLst/>
                            <a:latin typeface="Cambria Math" panose="02040503050406030204" pitchFamily="18" charset="0"/>
                            <a:ea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𝐻</m:t>
                        </m:r>
                      </m:num>
                      <m:den>
                        <m:r>
                          <a:rPr lang="en-US" b="0" i="1" u="none" strike="noStrike" smtClean="0">
                            <a:solidFill>
                              <a:schemeClr val="tx2"/>
                            </a:solidFill>
                            <a:effectLst/>
                            <a:latin typeface="Cambria Math" panose="02040503050406030204" pitchFamily="18" charset="0"/>
                            <a:ea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𝑝</m:t>
                        </m:r>
                      </m:den>
                    </m:f>
                    <m:r>
                      <a:rPr lang="en-US" b="0" i="1" u="none" strike="noStrike" smtClean="0">
                        <a:solidFill>
                          <a:schemeClr val="tx2"/>
                        </a:solidFill>
                        <a:effectLst/>
                        <a:latin typeface="Cambria Math" panose="02040503050406030204" pitchFamily="18" charset="0"/>
                      </a:rPr>
                      <m:t>=</m:t>
                    </m:r>
                    <m:f>
                      <m:fPr>
                        <m:ctrlPr>
                          <a:rPr lang="en-US" b="0" i="1" u="none" strike="noStrike" smtClean="0">
                            <a:solidFill>
                              <a:schemeClr val="tx2"/>
                            </a:solidFill>
                            <a:effectLst/>
                            <a:latin typeface="Cambria Math" panose="02040503050406030204" pitchFamily="18" charset="0"/>
                          </a:rPr>
                        </m:ctrlPr>
                      </m:fPr>
                      <m:num>
                        <m:r>
                          <a:rPr lang="en-US" b="0" i="1" u="none" strike="noStrike" smtClean="0">
                            <a:solidFill>
                              <a:schemeClr val="tx2"/>
                            </a:solidFill>
                            <a:effectLst/>
                            <a:latin typeface="Cambria Math" panose="02040503050406030204" pitchFamily="18" charset="0"/>
                          </a:rPr>
                          <m:t>𝑝</m:t>
                        </m:r>
                      </m:num>
                      <m:den>
                        <m:r>
                          <a:rPr lang="en-US" b="0" i="1" u="none" strike="noStrike" smtClean="0">
                            <a:solidFill>
                              <a:schemeClr val="tx2"/>
                            </a:solidFill>
                            <a:effectLst/>
                            <a:latin typeface="Cambria Math" panose="02040503050406030204" pitchFamily="18" charset="0"/>
                          </a:rPr>
                          <m:t>𝑚</m:t>
                        </m:r>
                      </m:den>
                    </m:f>
                    <m:r>
                      <a:rPr lang="en-US" b="0" i="1" u="none" strike="noStrike" smtClean="0">
                        <a:solidFill>
                          <a:schemeClr val="tx2"/>
                        </a:solidFill>
                        <a:effectLst/>
                        <a:latin typeface="Cambria Math" panose="02040503050406030204" pitchFamily="18" charset="0"/>
                      </a:rPr>
                      <m:t>, </m:t>
                    </m:r>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rPr>
                          <m:t>𝑝</m:t>
                        </m:r>
                      </m:e>
                    </m:acc>
                    <m:r>
                      <a:rPr lang="en-US" b="0" i="1" u="none" strike="noStrike" smtClean="0">
                        <a:solidFill>
                          <a:schemeClr val="tx2"/>
                        </a:solidFill>
                        <a:effectLst/>
                        <a:latin typeface="Cambria Math" panose="02040503050406030204" pitchFamily="18" charset="0"/>
                      </a:rPr>
                      <m:t>=−</m:t>
                    </m:r>
                    <m:f>
                      <m:fPr>
                        <m:ctrlPr>
                          <a:rPr lang="en-US" b="0" i="1" u="none" strike="noStrike" smtClean="0">
                            <a:solidFill>
                              <a:schemeClr val="tx2"/>
                            </a:solidFill>
                            <a:effectLst/>
                            <a:latin typeface="Cambria Math" panose="02040503050406030204" pitchFamily="18" charset="0"/>
                          </a:rPr>
                        </m:ctrlPr>
                      </m:fPr>
                      <m:num>
                        <m:r>
                          <a:rPr lang="en-US" b="0" i="1" u="none" strike="noStrike" smtClean="0">
                            <a:solidFill>
                              <a:schemeClr val="tx2"/>
                            </a:solidFill>
                            <a:effectLst/>
                            <a:latin typeface="Cambria Math" panose="02040503050406030204" pitchFamily="18" charset="0"/>
                            <a:ea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𝐻</m:t>
                        </m:r>
                      </m:num>
                      <m:den>
                        <m:r>
                          <a:rPr lang="en-US" b="0" i="1" u="none" strike="noStrike" smtClean="0">
                            <a:solidFill>
                              <a:schemeClr val="tx2"/>
                            </a:solidFill>
                            <a:effectLst/>
                            <a:latin typeface="Cambria Math" panose="02040503050406030204" pitchFamily="18" charset="0"/>
                            <a:ea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𝑞</m:t>
                        </m:r>
                      </m:den>
                    </m:f>
                    <m:r>
                      <a:rPr lang="en-US" b="0" i="1" u="none" strike="noStrike" smtClean="0">
                        <a:solidFill>
                          <a:schemeClr val="tx2"/>
                        </a:solidFill>
                        <a:effectLst/>
                        <a:latin typeface="Cambria Math" panose="02040503050406030204" pitchFamily="18" charset="0"/>
                      </a:rPr>
                      <m:t>=−</m:t>
                    </m:r>
                    <m:r>
                      <a:rPr lang="en-US" b="0" i="1" u="none" strike="noStrike" smtClean="0">
                        <a:solidFill>
                          <a:schemeClr val="tx2"/>
                        </a:solidFill>
                        <a:effectLst/>
                        <a:latin typeface="Cambria Math" panose="02040503050406030204" pitchFamily="18" charset="0"/>
                      </a:rPr>
                      <m:t>𝑘𝑞</m:t>
                    </m:r>
                  </m:oMath>
                </a14:m>
                <a:endParaRPr lang="en-US" b="0" i="0" u="none" strike="noStrike" dirty="0">
                  <a:solidFill>
                    <a:schemeClr val="tx2"/>
                  </a:solidFill>
                  <a:effectLst/>
                </a:endParaRPr>
              </a:p>
              <a:p>
                <a:pPr marL="0" indent="0" algn="l">
                  <a:buNone/>
                </a:pPr>
                <a:r>
                  <a:rPr lang="en-US" b="1" i="0" u="none" strike="noStrike" dirty="0">
                    <a:solidFill>
                      <a:schemeClr val="tx2"/>
                    </a:solidFill>
                    <a:effectLst/>
                  </a:rPr>
                  <a:t>Canonical Transformation to Action-Angle Coordinates:</a:t>
                </a:r>
              </a:p>
              <a:p>
                <a:pPr algn="l">
                  <a:buFont typeface="Arial" panose="020B0604020202020204" pitchFamily="34" charset="0"/>
                  <a:buChar char="•"/>
                </a:pPr>
                <a:r>
                  <a:rPr lang="en-US" b="0" i="0" u="none" strike="noStrike" dirty="0">
                    <a:solidFill>
                      <a:schemeClr val="tx2"/>
                    </a:solidFill>
                    <a:effectLst/>
                  </a:rPr>
                  <a:t>Define: </a:t>
                </a:r>
                <a14:m>
                  <m:oMath xmlns:m="http://schemas.openxmlformats.org/officeDocument/2006/math">
                    <m:r>
                      <a:rPr lang="en-US" b="0" i="1" u="none" strike="noStrike" smtClean="0">
                        <a:solidFill>
                          <a:schemeClr val="tx2"/>
                        </a:solidFill>
                        <a:effectLst/>
                        <a:latin typeface="Cambria Math" panose="02040503050406030204" pitchFamily="18" charset="0"/>
                      </a:rPr>
                      <m:t>𝑞</m:t>
                    </m:r>
                    <m:r>
                      <a:rPr lang="en-US" b="0" i="1" u="none" strike="noStrike" smtClean="0">
                        <a:solidFill>
                          <a:schemeClr val="tx2"/>
                        </a:solidFill>
                        <a:effectLst/>
                        <a:latin typeface="Cambria Math" panose="02040503050406030204" pitchFamily="18" charset="0"/>
                      </a:rPr>
                      <m:t>=</m:t>
                    </m:r>
                    <m:rad>
                      <m:radPr>
                        <m:degHide m:val="on"/>
                        <m:ctrlPr>
                          <a:rPr lang="en-US" b="0" i="1" u="none" strike="noStrike" smtClean="0">
                            <a:solidFill>
                              <a:schemeClr val="tx2"/>
                            </a:solidFill>
                            <a:effectLst/>
                            <a:latin typeface="Cambria Math" panose="02040503050406030204" pitchFamily="18" charset="0"/>
                          </a:rPr>
                        </m:ctrlPr>
                      </m:radPr>
                      <m:deg/>
                      <m:e>
                        <m:f>
                          <m:fPr>
                            <m:ctrlPr>
                              <a:rPr lang="en-US" b="0" i="1" u="none" strike="noStrike" smtClean="0">
                                <a:solidFill>
                                  <a:schemeClr val="tx2"/>
                                </a:solidFill>
                                <a:effectLst/>
                                <a:latin typeface="Cambria Math" panose="02040503050406030204" pitchFamily="18" charset="0"/>
                              </a:rPr>
                            </m:ctrlPr>
                          </m:fPr>
                          <m:num>
                            <m:r>
                              <a:rPr lang="en-US" b="0" i="1" u="none" strike="noStrike" smtClean="0">
                                <a:solidFill>
                                  <a:schemeClr val="tx2"/>
                                </a:solidFill>
                                <a:effectLst/>
                                <a:latin typeface="Cambria Math" panose="02040503050406030204" pitchFamily="18" charset="0"/>
                              </a:rPr>
                              <m:t>2</m:t>
                            </m:r>
                            <m:r>
                              <a:rPr lang="en-US" b="0" i="1" u="none" strike="noStrike" smtClean="0">
                                <a:solidFill>
                                  <a:schemeClr val="tx2"/>
                                </a:solidFill>
                                <a:effectLst/>
                                <a:latin typeface="Cambria Math" panose="02040503050406030204" pitchFamily="18" charset="0"/>
                              </a:rPr>
                              <m:t>𝐽</m:t>
                            </m:r>
                          </m:num>
                          <m:den>
                            <m:r>
                              <a:rPr lang="en-US" b="0" i="1" u="none" strike="noStrike" smtClean="0">
                                <a:solidFill>
                                  <a:schemeClr val="tx2"/>
                                </a:solidFill>
                                <a:effectLst/>
                                <a:latin typeface="Cambria Math" panose="02040503050406030204" pitchFamily="18" charset="0"/>
                              </a:rPr>
                              <m:t>𝑚</m:t>
                            </m:r>
                            <m:r>
                              <a:rPr lang="en-US" b="0" i="1" u="none" strike="noStrike" smtClean="0">
                                <a:solidFill>
                                  <a:schemeClr val="tx2"/>
                                </a:solidFill>
                                <a:effectLst/>
                                <a:latin typeface="Cambria Math" panose="02040503050406030204" pitchFamily="18" charset="0"/>
                                <a:ea typeface="Cambria Math" panose="02040503050406030204" pitchFamily="18" charset="0"/>
                              </a:rPr>
                              <m:t>𝜔</m:t>
                            </m:r>
                          </m:den>
                        </m:f>
                      </m:e>
                    </m:rad>
                    <m:r>
                      <a:rPr lang="en-US" b="0" i="1" u="none" strike="noStrike" smtClean="0">
                        <a:solidFill>
                          <a:schemeClr val="tx2"/>
                        </a:solidFill>
                        <a:effectLst/>
                        <a:latin typeface="Cambria Math" panose="02040503050406030204" pitchFamily="18" charset="0"/>
                      </a:rPr>
                      <m:t>𝑐𝑜𝑠</m:t>
                    </m:r>
                    <m:r>
                      <a:rPr lang="en-US" b="0" i="1" u="none" strike="noStrike" smtClean="0">
                        <a:solidFill>
                          <a:schemeClr val="tx2"/>
                        </a:solidFill>
                        <a:effectLst/>
                        <a:latin typeface="Cambria Math" panose="02040503050406030204" pitchFamily="18" charset="0"/>
                        <a:ea typeface="Cambria Math" panose="02040503050406030204" pitchFamily="18" charset="0"/>
                      </a:rPr>
                      <m:t>𝜓</m:t>
                    </m:r>
                    <m:r>
                      <a:rPr lang="en-US" b="0" i="1" u="none" strike="noStrike" smtClean="0">
                        <a:solidFill>
                          <a:schemeClr val="tx2"/>
                        </a:solidFill>
                        <a:effectLst/>
                        <a:latin typeface="Cambria Math" panose="02040503050406030204" pitchFamily="18" charset="0"/>
                        <a:ea typeface="Cambria Math" panose="02040503050406030204" pitchFamily="18" charset="0"/>
                      </a:rPr>
                      <m:t>, </m:t>
                    </m:r>
                    <m:r>
                      <a:rPr lang="en-US" b="0" i="1" u="none" strike="noStrike" smtClean="0">
                        <a:solidFill>
                          <a:schemeClr val="tx2"/>
                        </a:solidFill>
                        <a:effectLst/>
                        <a:latin typeface="Cambria Math" panose="02040503050406030204" pitchFamily="18" charset="0"/>
                        <a:ea typeface="Cambria Math" panose="02040503050406030204" pitchFamily="18" charset="0"/>
                      </a:rPr>
                      <m:t>𝑝</m:t>
                    </m:r>
                    <m:r>
                      <a:rPr lang="en-US" b="0" i="1" u="none" strike="noStrike" smtClean="0">
                        <a:solidFill>
                          <a:schemeClr val="tx2"/>
                        </a:solidFill>
                        <a:effectLst/>
                        <a:latin typeface="Cambria Math" panose="02040503050406030204" pitchFamily="18" charset="0"/>
                        <a:ea typeface="Cambria Math" panose="02040503050406030204" pitchFamily="18" charset="0"/>
                      </a:rPr>
                      <m:t>=−</m:t>
                    </m:r>
                    <m:rad>
                      <m:radPr>
                        <m:degHide m:val="on"/>
                        <m:ctrlPr>
                          <a:rPr lang="en-US" b="0" i="1" u="none" strike="noStrike" smtClean="0">
                            <a:solidFill>
                              <a:schemeClr val="tx2"/>
                            </a:solidFill>
                            <a:effectLst/>
                            <a:latin typeface="Cambria Math" panose="02040503050406030204" pitchFamily="18" charset="0"/>
                            <a:ea typeface="Cambria Math" panose="02040503050406030204" pitchFamily="18" charset="0"/>
                          </a:rPr>
                        </m:ctrlPr>
                      </m:radPr>
                      <m:deg/>
                      <m:e>
                        <m:r>
                          <a:rPr lang="en-US" b="0" i="1" u="none" strike="noStrike" smtClean="0">
                            <a:solidFill>
                              <a:schemeClr val="tx2"/>
                            </a:solidFill>
                            <a:effectLst/>
                            <a:latin typeface="Cambria Math" panose="02040503050406030204" pitchFamily="18" charset="0"/>
                            <a:ea typeface="Cambria Math" panose="02040503050406030204" pitchFamily="18" charset="0"/>
                          </a:rPr>
                          <m:t>2</m:t>
                        </m:r>
                        <m:r>
                          <a:rPr lang="en-US" b="0" i="1" u="none" strike="noStrike" smtClean="0">
                            <a:solidFill>
                              <a:schemeClr val="tx2"/>
                            </a:solidFill>
                            <a:effectLst/>
                            <a:latin typeface="Cambria Math" panose="02040503050406030204" pitchFamily="18" charset="0"/>
                            <a:ea typeface="Cambria Math" panose="02040503050406030204" pitchFamily="18" charset="0"/>
                          </a:rPr>
                          <m:t>𝐽𝑚</m:t>
                        </m:r>
                        <m:r>
                          <a:rPr lang="en-US" b="0" i="1" u="none" strike="noStrike" smtClean="0">
                            <a:solidFill>
                              <a:schemeClr val="tx2"/>
                            </a:solidFill>
                            <a:effectLst/>
                            <a:latin typeface="Cambria Math" panose="02040503050406030204" pitchFamily="18" charset="0"/>
                            <a:ea typeface="Cambria Math" panose="02040503050406030204" pitchFamily="18" charset="0"/>
                          </a:rPr>
                          <m:t>𝜔</m:t>
                        </m:r>
                      </m:e>
                    </m:rad>
                    <m:r>
                      <a:rPr lang="en-US" b="0" i="1" u="none" strike="noStrike" smtClean="0">
                        <a:solidFill>
                          <a:schemeClr val="tx2"/>
                        </a:solidFill>
                        <a:effectLst/>
                        <a:latin typeface="Cambria Math" panose="02040503050406030204" pitchFamily="18" charset="0"/>
                        <a:ea typeface="Cambria Math" panose="02040503050406030204" pitchFamily="18" charset="0"/>
                      </a:rPr>
                      <m:t> </m:t>
                    </m:r>
                    <m:r>
                      <a:rPr lang="en-US" b="0" i="1" u="none" strike="noStrike" smtClean="0">
                        <a:solidFill>
                          <a:schemeClr val="tx2"/>
                        </a:solidFill>
                        <a:effectLst/>
                        <a:latin typeface="Cambria Math" panose="02040503050406030204" pitchFamily="18" charset="0"/>
                        <a:ea typeface="Cambria Math" panose="02040503050406030204" pitchFamily="18" charset="0"/>
                      </a:rPr>
                      <m:t>𝑠𝑖𝑛</m:t>
                    </m:r>
                    <m:r>
                      <a:rPr lang="en-US" b="0" i="1" u="none" strike="noStrike" smtClean="0">
                        <a:solidFill>
                          <a:schemeClr val="tx2"/>
                        </a:solidFill>
                        <a:effectLst/>
                        <a:latin typeface="Cambria Math" panose="02040503050406030204" pitchFamily="18" charset="0"/>
                        <a:ea typeface="Cambria Math" panose="02040503050406030204" pitchFamily="18" charset="0"/>
                      </a:rPr>
                      <m:t>𝜓</m:t>
                    </m:r>
                  </m:oMath>
                </a14:m>
                <a:endParaRPr lang="en-US" b="0" i="0" u="none" strike="noStrike" dirty="0">
                  <a:solidFill>
                    <a:schemeClr val="tx2"/>
                  </a:solidFill>
                  <a:effectLst/>
                </a:endParaRPr>
              </a:p>
              <a:p>
                <a:pPr algn="l">
                  <a:buFont typeface="Arial" panose="020B0604020202020204" pitchFamily="34" charset="0"/>
                  <a:buChar char="•"/>
                </a:pPr>
                <a:r>
                  <a:rPr lang="en-US" b="0" i="0" u="none" strike="noStrike" dirty="0">
                    <a:solidFill>
                      <a:schemeClr val="tx2"/>
                    </a:solidFill>
                    <a:effectLst/>
                  </a:rPr>
                  <a:t>Then: </a:t>
                </a:r>
                <a14:m>
                  <m:oMath xmlns:m="http://schemas.openxmlformats.org/officeDocument/2006/math">
                    <m:r>
                      <a:rPr lang="en-US" b="0" i="1" u="none" strike="noStrike" smtClean="0">
                        <a:solidFill>
                          <a:schemeClr val="tx2"/>
                        </a:solidFill>
                        <a:effectLst/>
                        <a:latin typeface="Cambria Math" panose="02040503050406030204" pitchFamily="18" charset="0"/>
                      </a:rPr>
                      <m:t>𝐻</m:t>
                    </m:r>
                    <m:r>
                      <a:rPr lang="en-US" b="0" i="1" u="none" strike="noStrike" smtClean="0">
                        <a:solidFill>
                          <a:schemeClr val="tx2"/>
                        </a:solidFill>
                        <a:effectLst/>
                        <a:latin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𝜔</m:t>
                    </m:r>
                    <m:r>
                      <a:rPr lang="en-US" b="0" i="1" u="none" strike="noStrike" smtClean="0">
                        <a:solidFill>
                          <a:schemeClr val="tx2"/>
                        </a:solidFill>
                        <a:effectLst/>
                        <a:latin typeface="Cambria Math" panose="02040503050406030204" pitchFamily="18" charset="0"/>
                        <a:ea typeface="Cambria Math" panose="02040503050406030204" pitchFamily="18" charset="0"/>
                      </a:rPr>
                      <m:t>𝐽</m:t>
                    </m:r>
                    <m:r>
                      <a:rPr lang="en-US" b="0" i="1" u="none" strike="noStrike" smtClean="0">
                        <a:solidFill>
                          <a:schemeClr val="tx2"/>
                        </a:solidFill>
                        <a:effectLst/>
                        <a:latin typeface="Cambria Math" panose="02040503050406030204" pitchFamily="18" charset="0"/>
                        <a:ea typeface="Cambria Math" panose="02040503050406030204" pitchFamily="18" charset="0"/>
                      </a:rPr>
                      <m:t>, </m:t>
                    </m:r>
                    <m:acc>
                      <m:accPr>
                        <m:chr m:val="̇"/>
                        <m:ctrlPr>
                          <a:rPr lang="en-US" b="0" i="1" u="none" strike="noStrike" smtClean="0">
                            <a:solidFill>
                              <a:schemeClr val="tx2"/>
                            </a:solidFill>
                            <a:effectLst/>
                            <a:latin typeface="Cambria Math" panose="02040503050406030204" pitchFamily="18" charset="0"/>
                            <a:ea typeface="Cambria Math" panose="02040503050406030204" pitchFamily="18" charset="0"/>
                          </a:rPr>
                        </m:ctrlPr>
                      </m:accPr>
                      <m:e>
                        <m:r>
                          <a:rPr lang="en-US" b="0" i="1" u="none" strike="noStrike" smtClean="0">
                            <a:solidFill>
                              <a:schemeClr val="tx2"/>
                            </a:solidFill>
                            <a:effectLst/>
                            <a:latin typeface="Cambria Math" panose="02040503050406030204" pitchFamily="18" charset="0"/>
                            <a:ea typeface="Cambria Math" panose="02040503050406030204" pitchFamily="18" charset="0"/>
                          </a:rPr>
                          <m:t>𝜓</m:t>
                        </m:r>
                      </m:e>
                    </m:acc>
                    <m:r>
                      <a:rPr lang="en-US" b="0" i="1" u="none" strike="noStrike" smtClean="0">
                        <a:solidFill>
                          <a:schemeClr val="tx2"/>
                        </a:solidFill>
                        <a:effectLst/>
                        <a:latin typeface="Cambria Math" panose="02040503050406030204" pitchFamily="18" charset="0"/>
                      </a:rPr>
                      <m:t>=</m:t>
                    </m:r>
                    <m:r>
                      <a:rPr lang="en-US" b="0" i="1" u="none" strike="noStrike" smtClean="0">
                        <a:solidFill>
                          <a:schemeClr val="tx2"/>
                        </a:solidFill>
                        <a:effectLst/>
                        <a:latin typeface="Cambria Math" panose="02040503050406030204" pitchFamily="18" charset="0"/>
                        <a:ea typeface="Cambria Math" panose="02040503050406030204" pitchFamily="18" charset="0"/>
                      </a:rPr>
                      <m:t>𝜔</m:t>
                    </m:r>
                  </m:oMath>
                </a14:m>
                <a:r>
                  <a:rPr lang="en-US" b="0" i="0" u="none" strike="noStrike" dirty="0">
                    <a:solidFill>
                      <a:schemeClr val="tx2"/>
                    </a:solidFill>
                    <a:effectLst/>
                  </a:rPr>
                  <a:t> (uniform phase advance)</a:t>
                </a:r>
              </a:p>
              <a:p>
                <a:endParaRPr lang="en-US" dirty="0">
                  <a:solidFill>
                    <a:schemeClr val="tx2"/>
                  </a:solidFill>
                </a:endParaRPr>
              </a:p>
            </p:txBody>
          </p:sp>
        </mc:Choice>
        <mc:Fallback xmlns="">
          <p:sp>
            <p:nvSpPr>
              <p:cNvPr id="2" name="Content Placeholder 1">
                <a:extLst>
                  <a:ext uri="{FF2B5EF4-FFF2-40B4-BE49-F238E27FC236}">
                    <a16:creationId xmlns:a16="http://schemas.microsoft.com/office/drawing/2014/main" id="{BF4E0643-730A-B8FB-02A6-2091C44995FC}"/>
                  </a:ext>
                </a:extLst>
              </p:cNvPr>
              <p:cNvSpPr>
                <a:spLocks noGrp="1" noRot="1" noChangeAspect="1" noMove="1" noResize="1" noEditPoints="1" noAdjustHandles="1" noChangeArrowheads="1" noChangeShapeType="1" noTextEdit="1"/>
              </p:cNvSpPr>
              <p:nvPr>
                <p:ph idx="1"/>
              </p:nvPr>
            </p:nvSpPr>
            <p:spPr>
              <a:blipFill>
                <a:blip r:embed="rId2"/>
                <a:stretch>
                  <a:fillRect l="-2196" t="-1754"/>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8699A416-0619-0ABA-DC82-984083B862AE}"/>
              </a:ext>
            </a:extLst>
          </p:cNvPr>
          <p:cNvSpPr>
            <a:spLocks noGrp="1"/>
          </p:cNvSpPr>
          <p:nvPr>
            <p:ph type="title"/>
          </p:nvPr>
        </p:nvSpPr>
        <p:spPr/>
        <p:txBody>
          <a:bodyPr/>
          <a:lstStyle/>
          <a:p>
            <a:r>
              <a:rPr lang="en-US" b="1" i="0" u="none" strike="noStrike" dirty="0">
                <a:solidFill>
                  <a:schemeClr val="tx2"/>
                </a:solidFill>
                <a:effectLst/>
              </a:rPr>
              <a:t>Hamiltonian and Canonical Transformation</a:t>
            </a:r>
            <a:endParaRPr lang="en-US" dirty="0">
              <a:solidFill>
                <a:schemeClr val="tx2"/>
              </a:solidFill>
            </a:endParaRPr>
          </a:p>
        </p:txBody>
      </p:sp>
      <p:sp>
        <p:nvSpPr>
          <p:cNvPr id="4" name="Date Placeholder 3">
            <a:extLst>
              <a:ext uri="{FF2B5EF4-FFF2-40B4-BE49-F238E27FC236}">
                <a16:creationId xmlns:a16="http://schemas.microsoft.com/office/drawing/2014/main" id="{A9CF9D2A-6D26-18D2-F700-C04D148DBC8D}"/>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7D08AEF5-C6C6-ABD3-0161-217628989FAC}"/>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24DFB1EB-7A69-5C14-3906-FD964B755972}"/>
              </a:ext>
            </a:extLst>
          </p:cNvPr>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5D3ACC19-51E1-FB45-3AB4-613A1F8F8076}"/>
                  </a:ext>
                </a:extLst>
              </p:cNvPr>
              <p:cNvSpPr txBox="1"/>
              <p:nvPr/>
            </p:nvSpPr>
            <p:spPr>
              <a:xfrm>
                <a:off x="736827" y="4812632"/>
                <a:ext cx="7621110" cy="1218281"/>
              </a:xfrm>
              <a:prstGeom prst="rect">
                <a:avLst/>
              </a:prstGeom>
              <a:noFill/>
            </p:spPr>
            <p:txBody>
              <a:bodyPr wrap="square" rtlCol="0">
                <a:spAutoFit/>
              </a:bodyPr>
              <a:lstStyle/>
              <a:p>
                <a:pPr marL="342900" indent="-342900">
                  <a:buFont typeface="Arial" panose="020B0604020202020204" pitchFamily="34" charset="0"/>
                  <a:buChar char="•"/>
                </a:pPr>
                <a:r>
                  <a:rPr lang="en-US" dirty="0"/>
                  <a:t>Action angle </a:t>
                </a:r>
                <a14:m>
                  <m:oMath xmlns:m="http://schemas.openxmlformats.org/officeDocument/2006/math">
                    <m:r>
                      <a:rPr lang="en-US" b="0" i="1" smtClean="0">
                        <a:latin typeface="Cambria Math" panose="02040503050406030204" pitchFamily="18" charset="0"/>
                      </a:rPr>
                      <m:t>𝐽</m:t>
                    </m:r>
                  </m:oMath>
                </a14:m>
                <a:r>
                  <a:rPr lang="en-US" dirty="0"/>
                  <a:t> and </a:t>
                </a:r>
                <a14:m>
                  <m:oMath xmlns:m="http://schemas.openxmlformats.org/officeDocument/2006/math">
                    <m:r>
                      <a:rPr lang="en-US" i="1" smtClean="0">
                        <a:latin typeface="Cambria Math" panose="02040503050406030204" pitchFamily="18" charset="0"/>
                        <a:ea typeface="Cambria Math" panose="02040503050406030204" pitchFamily="18" charset="0"/>
                      </a:rPr>
                      <m:t>𝜔</m:t>
                    </m:r>
                  </m:oMath>
                </a14:m>
                <a:r>
                  <a:rPr lang="en-US" dirty="0"/>
                  <a:t> are </a:t>
                </a:r>
                <a:r>
                  <a:rPr lang="en-US" u="sng" dirty="0"/>
                  <a:t>constant</a:t>
                </a:r>
                <a:r>
                  <a:rPr lang="en-US" dirty="0"/>
                  <a:t> in harmonic oscillation</a:t>
                </a:r>
              </a:p>
              <a:p>
                <a:pPr marL="342900" indent="-342900">
                  <a:buFont typeface="Arial" panose="020B0604020202020204" pitchFamily="34" charset="0"/>
                  <a:buChar char="•"/>
                </a:pPr>
                <a:r>
                  <a:rPr lang="en-US" dirty="0"/>
                  <a:t>Particle trajectory </a:t>
                </a:r>
                <a14:m>
                  <m:oMath xmlns:m="http://schemas.openxmlformats.org/officeDocument/2006/math">
                    <m:d>
                      <m:dPr>
                        <m:ctrlPr>
                          <a:rPr lang="en-US" i="1" smtClean="0">
                            <a:latin typeface="Cambria Math" panose="02040503050406030204" pitchFamily="18" charset="0"/>
                          </a:rPr>
                        </m:ctrlPr>
                      </m:dPr>
                      <m:e>
                        <m:r>
                          <a:rPr lang="en-US" b="0" i="1" smtClean="0">
                            <a:latin typeface="Cambria Math" panose="02040503050406030204" pitchFamily="18" charset="0"/>
                          </a:rPr>
                          <m:t>𝑞</m:t>
                        </m:r>
                        <m:r>
                          <a:rPr lang="en-US" b="0" i="1" smtClean="0">
                            <a:latin typeface="Cambria Math" panose="02040503050406030204" pitchFamily="18" charset="0"/>
                          </a:rPr>
                          <m:t>,</m:t>
                        </m:r>
                        <m:r>
                          <a:rPr lang="en-US" b="0" i="1" smtClean="0">
                            <a:latin typeface="Cambria Math" panose="02040503050406030204" pitchFamily="18" charset="0"/>
                          </a:rPr>
                          <m:t>𝑝</m:t>
                        </m:r>
                      </m:e>
                    </m:d>
                  </m:oMath>
                </a14:m>
                <a:r>
                  <a:rPr lang="en-US" dirty="0"/>
                  <a:t> is described with </a:t>
                </a:r>
                <a:r>
                  <a:rPr lang="en-US" u="sng" dirty="0"/>
                  <a:t>action angle and initial condition</a:t>
                </a:r>
              </a:p>
            </p:txBody>
          </p:sp>
        </mc:Choice>
        <mc:Fallback>
          <p:sp>
            <p:nvSpPr>
              <p:cNvPr id="7" name="TextBox 6">
                <a:extLst>
                  <a:ext uri="{FF2B5EF4-FFF2-40B4-BE49-F238E27FC236}">
                    <a16:creationId xmlns:a16="http://schemas.microsoft.com/office/drawing/2014/main" id="{5D3ACC19-51E1-FB45-3AB4-613A1F8F8076}"/>
                  </a:ext>
                </a:extLst>
              </p:cNvPr>
              <p:cNvSpPr txBox="1">
                <a:spLocks noRot="1" noChangeAspect="1" noMove="1" noResize="1" noEditPoints="1" noAdjustHandles="1" noChangeArrowheads="1" noChangeShapeType="1" noTextEdit="1"/>
              </p:cNvSpPr>
              <p:nvPr/>
            </p:nvSpPr>
            <p:spPr>
              <a:xfrm>
                <a:off x="736827" y="4812632"/>
                <a:ext cx="7621110" cy="1218281"/>
              </a:xfrm>
              <a:prstGeom prst="rect">
                <a:avLst/>
              </a:prstGeom>
              <a:blipFill>
                <a:blip r:embed="rId3"/>
                <a:stretch>
                  <a:fillRect l="-1165" t="-3093" r="-166" b="-9278"/>
                </a:stretch>
              </a:blipFill>
            </p:spPr>
            <p:txBody>
              <a:bodyPr/>
              <a:lstStyle/>
              <a:p>
                <a:r>
                  <a:rPr lang="en-US">
                    <a:noFill/>
                  </a:rPr>
                  <a:t> </a:t>
                </a:r>
              </a:p>
            </p:txBody>
          </p:sp>
        </mc:Fallback>
      </mc:AlternateContent>
      <p:cxnSp>
        <p:nvCxnSpPr>
          <p:cNvPr id="8" name="Straight Arrow Connector 7">
            <a:extLst>
              <a:ext uri="{FF2B5EF4-FFF2-40B4-BE49-F238E27FC236}">
                <a16:creationId xmlns:a16="http://schemas.microsoft.com/office/drawing/2014/main" id="{3054A336-0FC5-77D0-270A-16EE28E6C191}"/>
              </a:ext>
            </a:extLst>
          </p:cNvPr>
          <p:cNvCxnSpPr/>
          <p:nvPr/>
        </p:nvCxnSpPr>
        <p:spPr>
          <a:xfrm>
            <a:off x="4547382" y="6313556"/>
            <a:ext cx="1551984" cy="0"/>
          </a:xfrm>
          <a:prstGeom prst="straightConnector1">
            <a:avLst/>
          </a:prstGeom>
          <a:ln w="635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779B773F-2DD2-09B2-74B2-D74A3DDB5729}"/>
              </a:ext>
            </a:extLst>
          </p:cNvPr>
          <p:cNvCxnSpPr>
            <a:cxnSpLocks/>
          </p:cNvCxnSpPr>
          <p:nvPr/>
        </p:nvCxnSpPr>
        <p:spPr>
          <a:xfrm flipV="1">
            <a:off x="5272766" y="5865406"/>
            <a:ext cx="0" cy="866423"/>
          </a:xfrm>
          <a:prstGeom prst="straightConnector1">
            <a:avLst/>
          </a:prstGeom>
          <a:ln w="635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991FA13A-90CB-DD3F-351B-A981A79CA89A}"/>
              </a:ext>
            </a:extLst>
          </p:cNvPr>
          <p:cNvSpPr/>
          <p:nvPr/>
        </p:nvSpPr>
        <p:spPr>
          <a:xfrm>
            <a:off x="4817292" y="6080518"/>
            <a:ext cx="897453" cy="477747"/>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58FBECEA-757F-E2C4-22B4-186D02AD34A4}"/>
                  </a:ext>
                </a:extLst>
              </p:cNvPr>
              <p:cNvSpPr txBox="1"/>
              <p:nvPr/>
            </p:nvSpPr>
            <p:spPr>
              <a:xfrm>
                <a:off x="4994935" y="5725065"/>
                <a:ext cx="277832" cy="238934"/>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𝑥</m:t>
                          </m:r>
                        </m:sub>
                      </m:sSub>
                    </m:oMath>
                  </m:oMathPara>
                </a14:m>
                <a:endParaRPr lang="en-US" dirty="0"/>
              </a:p>
            </p:txBody>
          </p:sp>
        </mc:Choice>
        <mc:Fallback>
          <p:sp>
            <p:nvSpPr>
              <p:cNvPr id="11" name="TextBox 10">
                <a:extLst>
                  <a:ext uri="{FF2B5EF4-FFF2-40B4-BE49-F238E27FC236}">
                    <a16:creationId xmlns:a16="http://schemas.microsoft.com/office/drawing/2014/main" id="{58FBECEA-757F-E2C4-22B4-186D02AD34A4}"/>
                  </a:ext>
                </a:extLst>
              </p:cNvPr>
              <p:cNvSpPr txBox="1">
                <a:spLocks noRot="1" noChangeAspect="1" noMove="1" noResize="1" noEditPoints="1" noAdjustHandles="1" noChangeArrowheads="1" noChangeShapeType="1" noTextEdit="1"/>
              </p:cNvSpPr>
              <p:nvPr/>
            </p:nvSpPr>
            <p:spPr>
              <a:xfrm>
                <a:off x="4994935" y="5725065"/>
                <a:ext cx="277832" cy="238934"/>
              </a:xfrm>
              <a:prstGeom prst="rect">
                <a:avLst/>
              </a:prstGeom>
              <a:blipFill>
                <a:blip r:embed="rId4"/>
                <a:stretch>
                  <a:fillRect l="-39130" r="-21739" b="-90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7A4D6B83-F2ED-6FC8-F4F6-888448BADD93}"/>
                  </a:ext>
                </a:extLst>
              </p:cNvPr>
              <p:cNvSpPr txBox="1"/>
              <p:nvPr/>
            </p:nvSpPr>
            <p:spPr>
              <a:xfrm>
                <a:off x="5977906" y="6286646"/>
                <a:ext cx="176602" cy="238934"/>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oMath>
                  </m:oMathPara>
                </a14:m>
                <a:endParaRPr lang="en-US" dirty="0"/>
              </a:p>
            </p:txBody>
          </p:sp>
        </mc:Choice>
        <mc:Fallback>
          <p:sp>
            <p:nvSpPr>
              <p:cNvPr id="12" name="TextBox 11">
                <a:extLst>
                  <a:ext uri="{FF2B5EF4-FFF2-40B4-BE49-F238E27FC236}">
                    <a16:creationId xmlns:a16="http://schemas.microsoft.com/office/drawing/2014/main" id="{7A4D6B83-F2ED-6FC8-F4F6-888448BADD93}"/>
                  </a:ext>
                </a:extLst>
              </p:cNvPr>
              <p:cNvSpPr txBox="1">
                <a:spLocks noRot="1" noChangeAspect="1" noMove="1" noResize="1" noEditPoints="1" noAdjustHandles="1" noChangeArrowheads="1" noChangeShapeType="1" noTextEdit="1"/>
              </p:cNvSpPr>
              <p:nvPr/>
            </p:nvSpPr>
            <p:spPr>
              <a:xfrm>
                <a:off x="5977906" y="6286646"/>
                <a:ext cx="176602" cy="238934"/>
              </a:xfrm>
              <a:prstGeom prst="rect">
                <a:avLst/>
              </a:prstGeom>
              <a:blipFill>
                <a:blip r:embed="rId5"/>
                <a:stretch>
                  <a:fillRect l="-33333" r="-33333" b="-50000"/>
                </a:stretch>
              </a:blipFill>
            </p:spPr>
            <p:txBody>
              <a:bodyPr/>
              <a:lstStyle/>
              <a:p>
                <a:r>
                  <a:rPr lang="en-US">
                    <a:noFill/>
                  </a:rPr>
                  <a:t> </a:t>
                </a:r>
              </a:p>
            </p:txBody>
          </p:sp>
        </mc:Fallback>
      </mc:AlternateContent>
      <p:sp>
        <p:nvSpPr>
          <p:cNvPr id="14" name="Right Arrow 13">
            <a:extLst>
              <a:ext uri="{FF2B5EF4-FFF2-40B4-BE49-F238E27FC236}">
                <a16:creationId xmlns:a16="http://schemas.microsoft.com/office/drawing/2014/main" id="{4ACBB891-FE06-BF24-51AB-501BBAA95377}"/>
              </a:ext>
            </a:extLst>
          </p:cNvPr>
          <p:cNvSpPr/>
          <p:nvPr/>
        </p:nvSpPr>
        <p:spPr>
          <a:xfrm>
            <a:off x="6272916" y="6071240"/>
            <a:ext cx="414329" cy="484632"/>
          </a:xfrm>
          <a:prstGeom prst="rightArrow">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7330F67B-FCEB-61FF-8357-908DEF0B03D5}"/>
              </a:ext>
            </a:extLst>
          </p:cNvPr>
          <p:cNvCxnSpPr/>
          <p:nvPr/>
        </p:nvCxnSpPr>
        <p:spPr>
          <a:xfrm>
            <a:off x="6768036" y="6300979"/>
            <a:ext cx="1551984" cy="0"/>
          </a:xfrm>
          <a:prstGeom prst="straightConnector1">
            <a:avLst/>
          </a:prstGeom>
          <a:ln w="635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A4B5D70B-87F2-2D65-19FB-2E0D043AA881}"/>
              </a:ext>
            </a:extLst>
          </p:cNvPr>
          <p:cNvCxnSpPr>
            <a:cxnSpLocks/>
          </p:cNvCxnSpPr>
          <p:nvPr/>
        </p:nvCxnSpPr>
        <p:spPr>
          <a:xfrm flipV="1">
            <a:off x="7493420" y="5852829"/>
            <a:ext cx="0" cy="866423"/>
          </a:xfrm>
          <a:prstGeom prst="straightConnector1">
            <a:avLst/>
          </a:prstGeom>
          <a:ln w="635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7CEE1C17-1FBB-C699-CE8F-0F4F8661F491}"/>
                  </a:ext>
                </a:extLst>
              </p:cNvPr>
              <p:cNvSpPr txBox="1"/>
              <p:nvPr/>
            </p:nvSpPr>
            <p:spPr>
              <a:xfrm>
                <a:off x="7215589" y="5712488"/>
                <a:ext cx="191976"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𝐽</m:t>
                      </m:r>
                    </m:oMath>
                  </m:oMathPara>
                </a14:m>
                <a:endParaRPr lang="en-US" dirty="0"/>
              </a:p>
            </p:txBody>
          </p:sp>
        </mc:Choice>
        <mc:Fallback>
          <p:sp>
            <p:nvSpPr>
              <p:cNvPr id="17" name="TextBox 16">
                <a:extLst>
                  <a:ext uri="{FF2B5EF4-FFF2-40B4-BE49-F238E27FC236}">
                    <a16:creationId xmlns:a16="http://schemas.microsoft.com/office/drawing/2014/main" id="{7CEE1C17-1FBB-C699-CE8F-0F4F8661F491}"/>
                  </a:ext>
                </a:extLst>
              </p:cNvPr>
              <p:cNvSpPr txBox="1">
                <a:spLocks noRot="1" noChangeAspect="1" noMove="1" noResize="1" noEditPoints="1" noAdjustHandles="1" noChangeArrowheads="1" noChangeShapeType="1" noTextEdit="1"/>
              </p:cNvSpPr>
              <p:nvPr/>
            </p:nvSpPr>
            <p:spPr>
              <a:xfrm>
                <a:off x="7215589" y="5712488"/>
                <a:ext cx="191976" cy="369332"/>
              </a:xfrm>
              <a:prstGeom prst="rect">
                <a:avLst/>
              </a:prstGeom>
              <a:blipFill>
                <a:blip r:embed="rId6"/>
                <a:stretch>
                  <a:fillRect l="-50000" r="-43750" b="-2903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AAE8AB7F-FCC1-ED89-F06E-176509290D53}"/>
                  </a:ext>
                </a:extLst>
              </p:cNvPr>
              <p:cNvSpPr txBox="1"/>
              <p:nvPr/>
            </p:nvSpPr>
            <p:spPr>
              <a:xfrm>
                <a:off x="8198560" y="6274069"/>
                <a:ext cx="298479"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𝜔</m:t>
                      </m:r>
                    </m:oMath>
                  </m:oMathPara>
                </a14:m>
                <a:endParaRPr lang="en-US" dirty="0"/>
              </a:p>
            </p:txBody>
          </p:sp>
        </mc:Choice>
        <mc:Fallback>
          <p:sp>
            <p:nvSpPr>
              <p:cNvPr id="18" name="TextBox 17">
                <a:extLst>
                  <a:ext uri="{FF2B5EF4-FFF2-40B4-BE49-F238E27FC236}">
                    <a16:creationId xmlns:a16="http://schemas.microsoft.com/office/drawing/2014/main" id="{AAE8AB7F-FCC1-ED89-F06E-176509290D53}"/>
                  </a:ext>
                </a:extLst>
              </p:cNvPr>
              <p:cNvSpPr txBox="1">
                <a:spLocks noRot="1" noChangeAspect="1" noMove="1" noResize="1" noEditPoints="1" noAdjustHandles="1" noChangeArrowheads="1" noChangeShapeType="1" noTextEdit="1"/>
              </p:cNvSpPr>
              <p:nvPr/>
            </p:nvSpPr>
            <p:spPr>
              <a:xfrm>
                <a:off x="8198560" y="6274069"/>
                <a:ext cx="298479" cy="369332"/>
              </a:xfrm>
              <a:prstGeom prst="rect">
                <a:avLst/>
              </a:prstGeom>
              <a:blipFill>
                <a:blip r:embed="rId7"/>
                <a:stretch>
                  <a:fillRect l="-12000" r="-8000"/>
                </a:stretch>
              </a:blipFill>
            </p:spPr>
            <p:txBody>
              <a:bodyPr/>
              <a:lstStyle/>
              <a:p>
                <a:r>
                  <a:rPr lang="en-US">
                    <a:noFill/>
                  </a:rPr>
                  <a:t> </a:t>
                </a:r>
              </a:p>
            </p:txBody>
          </p:sp>
        </mc:Fallback>
      </mc:AlternateContent>
      <p:sp>
        <p:nvSpPr>
          <p:cNvPr id="19" name="Oval 18">
            <a:extLst>
              <a:ext uri="{FF2B5EF4-FFF2-40B4-BE49-F238E27FC236}">
                <a16:creationId xmlns:a16="http://schemas.microsoft.com/office/drawing/2014/main" id="{77ABD1C7-481D-E455-56BB-11D04F25338D}"/>
              </a:ext>
            </a:extLst>
          </p:cNvPr>
          <p:cNvSpPr>
            <a:spLocks noChangeAspect="1"/>
          </p:cNvSpPr>
          <p:nvPr/>
        </p:nvSpPr>
        <p:spPr>
          <a:xfrm>
            <a:off x="7792721" y="6065140"/>
            <a:ext cx="91440" cy="91440"/>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67A42EC2-83BB-80C2-2C4E-7B9FD2295C22}"/>
              </a:ext>
            </a:extLst>
          </p:cNvPr>
          <p:cNvSpPr txBox="1"/>
          <p:nvPr/>
        </p:nvSpPr>
        <p:spPr>
          <a:xfrm>
            <a:off x="5412842" y="5835441"/>
            <a:ext cx="781432" cy="369332"/>
          </a:xfrm>
          <a:prstGeom prst="rect">
            <a:avLst/>
          </a:prstGeom>
          <a:noFill/>
        </p:spPr>
        <p:txBody>
          <a:bodyPr wrap="none" rtlCol="0">
            <a:spAutoFit/>
          </a:bodyPr>
          <a:lstStyle/>
          <a:p>
            <a:r>
              <a:rPr lang="en-US" sz="1800" dirty="0"/>
              <a:t>Ellipse</a:t>
            </a:r>
          </a:p>
        </p:txBody>
      </p:sp>
      <p:sp>
        <p:nvSpPr>
          <p:cNvPr id="21" name="TextBox 20">
            <a:extLst>
              <a:ext uri="{FF2B5EF4-FFF2-40B4-BE49-F238E27FC236}">
                <a16:creationId xmlns:a16="http://schemas.microsoft.com/office/drawing/2014/main" id="{61B95AE2-3E7E-905C-7BED-9F18CE8B5172}"/>
              </a:ext>
            </a:extLst>
          </p:cNvPr>
          <p:cNvSpPr txBox="1"/>
          <p:nvPr/>
        </p:nvSpPr>
        <p:spPr>
          <a:xfrm>
            <a:off x="7790384" y="5746982"/>
            <a:ext cx="1288623" cy="369332"/>
          </a:xfrm>
          <a:prstGeom prst="rect">
            <a:avLst/>
          </a:prstGeom>
          <a:noFill/>
        </p:spPr>
        <p:txBody>
          <a:bodyPr wrap="none" rtlCol="0">
            <a:spAutoFit/>
          </a:bodyPr>
          <a:lstStyle/>
          <a:p>
            <a:r>
              <a:rPr lang="en-US" sz="1800" dirty="0"/>
              <a:t>Single point</a:t>
            </a:r>
          </a:p>
        </p:txBody>
      </p:sp>
    </p:spTree>
    <p:extLst>
      <p:ext uri="{BB962C8B-B14F-4D97-AF65-F5344CB8AC3E}">
        <p14:creationId xmlns:p14="http://schemas.microsoft.com/office/powerpoint/2010/main" val="17637030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C21D58-8E5F-5892-BADB-4BCDFCB0291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303E018-E13B-B6DC-600D-6890ABC9587F}"/>
              </a:ext>
            </a:extLst>
          </p:cNvPr>
          <p:cNvSpPr>
            <a:spLocks noGrp="1"/>
          </p:cNvSpPr>
          <p:nvPr>
            <p:ph type="title"/>
          </p:nvPr>
        </p:nvSpPr>
        <p:spPr>
          <a:xfrm>
            <a:off x="228600" y="251752"/>
            <a:ext cx="8686800" cy="476294"/>
          </a:xfrm>
        </p:spPr>
        <p:txBody>
          <a:bodyPr/>
          <a:lstStyle/>
          <a:p>
            <a:r>
              <a:rPr lang="en-US" dirty="0"/>
              <a:t>Dispersion, Momentum compaction and Slip factor</a:t>
            </a:r>
          </a:p>
        </p:txBody>
      </p:sp>
      <p:sp>
        <p:nvSpPr>
          <p:cNvPr id="4" name="Date Placeholder 3">
            <a:extLst>
              <a:ext uri="{FF2B5EF4-FFF2-40B4-BE49-F238E27FC236}">
                <a16:creationId xmlns:a16="http://schemas.microsoft.com/office/drawing/2014/main" id="{2C190D7A-10AE-A871-11BA-076D30FFA3D3}"/>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45F35BF2-89AA-B3E1-278D-9A0861A32323}"/>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65C1DBF1-0F19-1381-AE28-6E07C89CB8AE}"/>
              </a:ext>
            </a:extLst>
          </p:cNvPr>
          <p:cNvSpPr>
            <a:spLocks noGrp="1"/>
          </p:cNvSpPr>
          <p:nvPr>
            <p:ph type="sldNum" sz="quarter" idx="4"/>
          </p:nvPr>
        </p:nvSpPr>
        <p:spPr/>
        <p:txBody>
          <a:bodyPr/>
          <a:lstStyle/>
          <a:p>
            <a:pPr>
              <a:defRPr/>
            </a:pPr>
            <a:fld id="{148C009B-CB69-E04A-B9B3-34B26D69E9CF}" type="slidenum">
              <a:rPr lang="en-US" smtClean="0"/>
              <a:pPr>
                <a:defRPr/>
              </a:pPr>
              <a:t>40</a:t>
            </a:fld>
            <a:endParaRPr lang="en-US" dirty="0"/>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B8232F9E-A995-9D06-04E3-E25FA16606A4}"/>
                  </a:ext>
                </a:extLst>
              </p:cNvPr>
              <p:cNvSpPr txBox="1"/>
              <p:nvPr/>
            </p:nvSpPr>
            <p:spPr>
              <a:xfrm>
                <a:off x="1161597" y="1220190"/>
                <a:ext cx="6481133" cy="7668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𝑟</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𝑣</m:t>
                          </m:r>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𝑅</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𝛽𝛾</m:t>
                          </m:r>
                        </m:num>
                        <m:den>
                          <m:r>
                            <a:rPr lang="en-US" i="1">
                              <a:latin typeface="Cambria Math" panose="02040503050406030204" pitchFamily="18" charset="0"/>
                            </a:rPr>
                            <m:t>2</m:t>
                          </m:r>
                          <m:r>
                            <a:rPr lang="en-US" i="1">
                              <a:latin typeface="Cambria Math" panose="02040503050406030204" pitchFamily="18" charset="0"/>
                              <a:ea typeface="Cambria Math" panose="02040503050406030204" pitchFamily="18" charset="0"/>
                            </a:rPr>
                            <m:t>𝜋</m:t>
                          </m:r>
                          <m:r>
                            <a:rPr lang="en-US" i="1">
                              <a:latin typeface="Cambria Math" panose="02040503050406030204" pitchFamily="18" charset="0"/>
                              <a:ea typeface="Cambria Math" panose="02040503050406030204" pitchFamily="18" charset="0"/>
                            </a:rPr>
                            <m:t>𝑅</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𝑓</m:t>
                              </m:r>
                            </m:e>
                            <m:sub>
                              <m:r>
                                <a:rPr lang="en-US" b="0" i="1" smtClean="0">
                                  <a:latin typeface="Cambria Math" panose="02040503050406030204" pitchFamily="18" charset="0"/>
                                  <a:ea typeface="Cambria Math" panose="02040503050406030204" pitchFamily="18" charset="0"/>
                                </a:rPr>
                                <m:t>𝑟</m:t>
                              </m:r>
                            </m:sub>
                          </m:sSub>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𝑓</m:t>
                              </m:r>
                            </m:e>
                            <m:sub>
                              <m:r>
                                <a:rPr lang="en-US" b="0" i="1" smtClean="0">
                                  <a:latin typeface="Cambria Math" panose="02040503050406030204" pitchFamily="18" charset="0"/>
                                  <a:ea typeface="Cambria Math" panose="02040503050406030204" pitchFamily="18" charset="0"/>
                                </a:rPr>
                                <m:t>𝑟</m:t>
                              </m:r>
                            </m:sub>
                          </m:sSub>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𝛽</m:t>
                          </m:r>
                        </m:num>
                        <m:den>
                          <m:r>
                            <a:rPr lang="en-US" b="0" i="1" smtClean="0">
                              <a:latin typeface="Cambria Math" panose="02040503050406030204" pitchFamily="18" charset="0"/>
                              <a:ea typeface="Cambria Math" panose="02040503050406030204" pitchFamily="18" charset="0"/>
                            </a:rPr>
                            <m:t>𝛽</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𝑑𝑅</m:t>
                          </m:r>
                        </m:num>
                        <m:den>
                          <m:r>
                            <a:rPr lang="en-US" b="0" i="1" smtClean="0">
                              <a:latin typeface="Cambria Math" panose="02040503050406030204" pitchFamily="18" charset="0"/>
                              <a:ea typeface="Cambria Math" panose="02040503050406030204" pitchFamily="18" charset="0"/>
                            </a:rPr>
                            <m:t>𝑅</m:t>
                          </m:r>
                        </m:den>
                      </m:f>
                      <m:r>
                        <a:rPr lang="en-US"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𝑑</m:t>
                          </m:r>
                          <m:r>
                            <a:rPr lang="en-US" i="1">
                              <a:latin typeface="Cambria Math" panose="02040503050406030204" pitchFamily="18" charset="0"/>
                              <a:ea typeface="Cambria Math" panose="02040503050406030204" pitchFamily="18" charset="0"/>
                            </a:rPr>
                            <m:t>𝛽</m:t>
                          </m:r>
                        </m:num>
                        <m:den>
                          <m:r>
                            <a:rPr lang="en-US" i="1">
                              <a:latin typeface="Cambria Math" panose="02040503050406030204" pitchFamily="18" charset="0"/>
                              <a:ea typeface="Cambria Math" panose="02040503050406030204" pitchFamily="18" charset="0"/>
                            </a:rPr>
                            <m:t>𝛽</m:t>
                          </m:r>
                        </m:den>
                      </m:f>
                      <m:r>
                        <a:rPr lang="en-US" i="1">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ea typeface="Cambria Math" panose="02040503050406030204" pitchFamily="18" charset="0"/>
                            </a:rPr>
                            <m:t>𝑐</m:t>
                          </m:r>
                        </m:sub>
                      </m:sSub>
                      <m:f>
                        <m:fPr>
                          <m:ctrlPr>
                            <a:rPr lang="en-US"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𝑑𝑝</m:t>
                          </m:r>
                        </m:num>
                        <m:den>
                          <m:r>
                            <a:rPr lang="en-US" b="0" i="1" smtClean="0">
                              <a:latin typeface="Cambria Math" panose="02040503050406030204" pitchFamily="18" charset="0"/>
                              <a:ea typeface="Cambria Math" panose="02040503050406030204" pitchFamily="18" charset="0"/>
                            </a:rPr>
                            <m:t>𝑝</m:t>
                          </m:r>
                        </m:den>
                      </m:f>
                    </m:oMath>
                  </m:oMathPara>
                </a14:m>
                <a:endParaRPr lang="en-US" dirty="0"/>
              </a:p>
            </p:txBody>
          </p:sp>
        </mc:Choice>
        <mc:Fallback>
          <p:sp>
            <p:nvSpPr>
              <p:cNvPr id="2" name="TextBox 1">
                <a:extLst>
                  <a:ext uri="{FF2B5EF4-FFF2-40B4-BE49-F238E27FC236}">
                    <a16:creationId xmlns:a16="http://schemas.microsoft.com/office/drawing/2014/main" id="{B8232F9E-A995-9D06-04E3-E25FA16606A4}"/>
                  </a:ext>
                </a:extLst>
              </p:cNvPr>
              <p:cNvSpPr txBox="1">
                <a:spLocks noRot="1" noChangeAspect="1" noMove="1" noResize="1" noEditPoints="1" noAdjustHandles="1" noChangeArrowheads="1" noChangeShapeType="1" noTextEdit="1"/>
              </p:cNvSpPr>
              <p:nvPr/>
            </p:nvSpPr>
            <p:spPr>
              <a:xfrm>
                <a:off x="1161597" y="1220190"/>
                <a:ext cx="6481133" cy="766877"/>
              </a:xfrm>
              <a:prstGeom prst="rect">
                <a:avLst/>
              </a:prstGeom>
              <a:blipFill>
                <a:blip r:embed="rId2"/>
                <a:stretch>
                  <a:fillRect l="-1174" t="-3279" r="-1174" b="-180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AA589D4D-3243-916D-6F7F-2C8737807C64}"/>
                  </a:ext>
                </a:extLst>
              </p:cNvPr>
              <p:cNvSpPr txBox="1"/>
              <p:nvPr/>
            </p:nvSpPr>
            <p:spPr>
              <a:xfrm>
                <a:off x="1161597" y="2236916"/>
                <a:ext cx="4818114" cy="7636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𝑝</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𝛽𝛾</m:t>
                      </m:r>
                      <m:r>
                        <a:rPr lang="en-US" b="0" i="1" smtClean="0">
                          <a:latin typeface="Cambria Math" panose="02040503050406030204" pitchFamily="18" charset="0"/>
                          <a:ea typeface="Cambria Math" panose="02040503050406030204" pitchFamily="18" charset="0"/>
                        </a:rPr>
                        <m:t>𝑚𝑐</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𝑑𝑝</m:t>
                          </m:r>
                        </m:num>
                        <m:den>
                          <m:r>
                            <a:rPr lang="en-US" b="0" i="1" smtClean="0">
                              <a:latin typeface="Cambria Math" panose="02040503050406030204" pitchFamily="18" charset="0"/>
                              <a:ea typeface="Cambria Math" panose="02040503050406030204" pitchFamily="18" charset="0"/>
                            </a:rPr>
                            <m:t>𝑝</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𝛽</m:t>
                          </m:r>
                        </m:num>
                        <m:den>
                          <m:r>
                            <a:rPr lang="en-US" b="0" i="1" smtClean="0">
                              <a:latin typeface="Cambria Math" panose="02040503050406030204" pitchFamily="18" charset="0"/>
                              <a:ea typeface="Cambria Math" panose="02040503050406030204" pitchFamily="18" charset="0"/>
                            </a:rPr>
                            <m:t>𝛽</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𝛾</m:t>
                          </m:r>
                        </m:num>
                        <m:den>
                          <m:r>
                            <a:rPr lang="en-US" b="0" i="1" smtClean="0">
                              <a:latin typeface="Cambria Math" panose="02040503050406030204" pitchFamily="18" charset="0"/>
                              <a:ea typeface="Cambria Math" panose="02040503050406030204" pitchFamily="18" charset="0"/>
                            </a:rPr>
                            <m:t>𝛾</m:t>
                          </m:r>
                        </m:den>
                      </m:f>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𝛾</m:t>
                          </m:r>
                        </m:e>
                        <m:sup>
                          <m:r>
                            <a:rPr lang="en-US" b="0" i="1" smtClean="0">
                              <a:latin typeface="Cambria Math" panose="02040503050406030204" pitchFamily="18" charset="0"/>
                              <a:ea typeface="Cambria Math" panose="02040503050406030204" pitchFamily="18" charset="0"/>
                            </a:rPr>
                            <m:t>2</m:t>
                          </m:r>
                        </m:sup>
                      </m:sSup>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𝛽</m:t>
                          </m:r>
                        </m:num>
                        <m:den>
                          <m:r>
                            <a:rPr lang="en-US" b="0" i="1" smtClean="0">
                              <a:latin typeface="Cambria Math" panose="02040503050406030204" pitchFamily="18" charset="0"/>
                              <a:ea typeface="Cambria Math" panose="02040503050406030204" pitchFamily="18" charset="0"/>
                            </a:rPr>
                            <m:t>𝛽</m:t>
                          </m:r>
                        </m:den>
                      </m:f>
                    </m:oMath>
                  </m:oMathPara>
                </a14:m>
                <a:endParaRPr lang="en-US" dirty="0"/>
              </a:p>
            </p:txBody>
          </p:sp>
        </mc:Choice>
        <mc:Fallback>
          <p:sp>
            <p:nvSpPr>
              <p:cNvPr id="10" name="TextBox 9">
                <a:extLst>
                  <a:ext uri="{FF2B5EF4-FFF2-40B4-BE49-F238E27FC236}">
                    <a16:creationId xmlns:a16="http://schemas.microsoft.com/office/drawing/2014/main" id="{AA589D4D-3243-916D-6F7F-2C8737807C64}"/>
                  </a:ext>
                </a:extLst>
              </p:cNvPr>
              <p:cNvSpPr txBox="1">
                <a:spLocks noRot="1" noChangeAspect="1" noMove="1" noResize="1" noEditPoints="1" noAdjustHandles="1" noChangeArrowheads="1" noChangeShapeType="1" noTextEdit="1"/>
              </p:cNvSpPr>
              <p:nvPr/>
            </p:nvSpPr>
            <p:spPr>
              <a:xfrm>
                <a:off x="1161597" y="2236916"/>
                <a:ext cx="4818114" cy="763607"/>
              </a:xfrm>
              <a:prstGeom prst="rect">
                <a:avLst/>
              </a:prstGeom>
              <a:blipFill>
                <a:blip r:embed="rId3"/>
                <a:stretch>
                  <a:fillRect l="-1053" t="-4918" r="-1579" b="-1639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1B2EF9B2-5986-C4D8-CA92-DCF0AC394822}"/>
                  </a:ext>
                </a:extLst>
              </p:cNvPr>
              <p:cNvSpPr txBox="1"/>
              <p:nvPr/>
            </p:nvSpPr>
            <p:spPr>
              <a:xfrm>
                <a:off x="1284964" y="3250372"/>
                <a:ext cx="6698309" cy="7668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𝑑</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𝑓</m:t>
                              </m:r>
                            </m:e>
                            <m:sub>
                              <m:r>
                                <a:rPr lang="en-US" i="1">
                                  <a:latin typeface="Cambria Math" panose="02040503050406030204" pitchFamily="18" charset="0"/>
                                  <a:ea typeface="Cambria Math" panose="02040503050406030204" pitchFamily="18" charset="0"/>
                                </a:rPr>
                                <m:t>𝑟</m:t>
                              </m:r>
                            </m:sub>
                          </m:sSub>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𝑓</m:t>
                              </m:r>
                            </m:e>
                            <m:sub>
                              <m:r>
                                <a:rPr lang="en-US" i="1">
                                  <a:latin typeface="Cambria Math" panose="02040503050406030204" pitchFamily="18" charset="0"/>
                                  <a:ea typeface="Cambria Math" panose="02040503050406030204" pitchFamily="18" charset="0"/>
                                </a:rPr>
                                <m:t>𝑟</m:t>
                              </m:r>
                            </m:sub>
                          </m:sSub>
                        </m:den>
                      </m:f>
                      <m:r>
                        <a:rPr lang="en-US"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𝑑</m:t>
                          </m:r>
                          <m:r>
                            <a:rPr lang="en-US" i="1">
                              <a:latin typeface="Cambria Math" panose="02040503050406030204" pitchFamily="18" charset="0"/>
                              <a:ea typeface="Cambria Math" panose="02040503050406030204" pitchFamily="18" charset="0"/>
                            </a:rPr>
                            <m:t>𝛽</m:t>
                          </m:r>
                        </m:num>
                        <m:den>
                          <m:r>
                            <a:rPr lang="en-US" i="1">
                              <a:latin typeface="Cambria Math" panose="02040503050406030204" pitchFamily="18" charset="0"/>
                              <a:ea typeface="Cambria Math" panose="02040503050406030204" pitchFamily="18" charset="0"/>
                            </a:rPr>
                            <m:t>𝛽</m:t>
                          </m:r>
                        </m:den>
                      </m:f>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𝑐</m:t>
                          </m:r>
                        </m:sub>
                      </m:sSub>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𝑑𝑝</m:t>
                          </m:r>
                        </m:num>
                        <m:den>
                          <m:r>
                            <a:rPr lang="en-US" i="1">
                              <a:latin typeface="Cambria Math" panose="02040503050406030204" pitchFamily="18" charset="0"/>
                              <a:ea typeface="Cambria Math" panose="02040503050406030204" pitchFamily="18" charset="0"/>
                            </a:rPr>
                            <m:t>𝑝</m:t>
                          </m:r>
                        </m:den>
                      </m:f>
                      <m:r>
                        <a:rPr lang="en-US" b="0" i="0"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𝛾</m:t>
                              </m:r>
                            </m:e>
                            <m:sup>
                              <m:r>
                                <a:rPr lang="en-US" b="0" i="1" smtClean="0">
                                  <a:latin typeface="Cambria Math" panose="02040503050406030204" pitchFamily="18" charset="0"/>
                                  <a:ea typeface="Cambria Math" panose="02040503050406030204" pitchFamily="18" charset="0"/>
                                </a:rPr>
                                <m:t>2</m:t>
                              </m:r>
                            </m:sup>
                          </m:sSup>
                        </m:den>
                      </m:f>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𝑝</m:t>
                          </m:r>
                        </m:num>
                        <m:den>
                          <m:r>
                            <a:rPr lang="en-US" b="0" i="1" smtClean="0">
                              <a:latin typeface="Cambria Math" panose="02040503050406030204" pitchFamily="18" charset="0"/>
                              <a:ea typeface="Cambria Math" panose="02040503050406030204" pitchFamily="18" charset="0"/>
                            </a:rPr>
                            <m:t>𝑝</m:t>
                          </m:r>
                        </m:den>
                      </m:f>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ea typeface="Cambria Math" panose="02040503050406030204" pitchFamily="18" charset="0"/>
                            </a:rPr>
                            <m:t>𝑐</m:t>
                          </m:r>
                        </m:sub>
                      </m:sSub>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𝑑𝑝</m:t>
                          </m:r>
                        </m:num>
                        <m:den>
                          <m:r>
                            <a:rPr lang="en-US" b="0" i="1" smtClean="0">
                              <a:latin typeface="Cambria Math" panose="02040503050406030204" pitchFamily="18" charset="0"/>
                              <a:ea typeface="Cambria Math" panose="02040503050406030204" pitchFamily="18" charset="0"/>
                            </a:rPr>
                            <m:t>𝑝</m:t>
                          </m:r>
                        </m:den>
                      </m:f>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𝛾</m:t>
                                  </m:r>
                                </m:e>
                                <m:sup>
                                  <m:r>
                                    <a:rPr lang="en-US" i="1">
                                      <a:latin typeface="Cambria Math" panose="02040503050406030204" pitchFamily="18" charset="0"/>
                                      <a:ea typeface="Cambria Math" panose="02040503050406030204" pitchFamily="18" charset="0"/>
                                    </a:rPr>
                                    <m:t>2</m:t>
                                  </m:r>
                                </m:sup>
                              </m:sSup>
                            </m:den>
                          </m:f>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𝑐</m:t>
                              </m:r>
                            </m:sub>
                          </m:sSub>
                        </m:e>
                      </m:d>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𝑑𝑝</m:t>
                          </m:r>
                        </m:num>
                        <m:den>
                          <m:r>
                            <a:rPr lang="en-US" i="1">
                              <a:latin typeface="Cambria Math" panose="02040503050406030204" pitchFamily="18" charset="0"/>
                              <a:ea typeface="Cambria Math" panose="02040503050406030204" pitchFamily="18" charset="0"/>
                            </a:rPr>
                            <m:t>𝑝</m:t>
                          </m:r>
                        </m:den>
                      </m:f>
                    </m:oMath>
                  </m:oMathPara>
                </a14:m>
                <a:endParaRPr lang="en-US" dirty="0"/>
              </a:p>
            </p:txBody>
          </p:sp>
        </mc:Choice>
        <mc:Fallback>
          <p:sp>
            <p:nvSpPr>
              <p:cNvPr id="14" name="TextBox 13">
                <a:extLst>
                  <a:ext uri="{FF2B5EF4-FFF2-40B4-BE49-F238E27FC236}">
                    <a16:creationId xmlns:a16="http://schemas.microsoft.com/office/drawing/2014/main" id="{1B2EF9B2-5986-C4D8-CA92-DCF0AC394822}"/>
                  </a:ext>
                </a:extLst>
              </p:cNvPr>
              <p:cNvSpPr txBox="1">
                <a:spLocks noRot="1" noChangeAspect="1" noMove="1" noResize="1" noEditPoints="1" noAdjustHandles="1" noChangeArrowheads="1" noChangeShapeType="1" noTextEdit="1"/>
              </p:cNvSpPr>
              <p:nvPr/>
            </p:nvSpPr>
            <p:spPr>
              <a:xfrm>
                <a:off x="1284964" y="3250372"/>
                <a:ext cx="6698309" cy="766877"/>
              </a:xfrm>
              <a:prstGeom prst="rect">
                <a:avLst/>
              </a:prstGeom>
              <a:blipFill>
                <a:blip r:embed="rId4"/>
                <a:stretch>
                  <a:fillRect l="-758" t="-3226" r="-1136" b="-177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99F16AE6-13DD-86B5-69FF-C3F6052555B8}"/>
                  </a:ext>
                </a:extLst>
              </p:cNvPr>
              <p:cNvSpPr txBox="1"/>
              <p:nvPr/>
            </p:nvSpPr>
            <p:spPr>
              <a:xfrm>
                <a:off x="1284964" y="5066988"/>
                <a:ext cx="1950855" cy="7517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m:t>
                      </m:r>
                      <m:d>
                        <m:dPr>
                          <m:ctrlPr>
                            <a:rPr lang="en-US" i="1">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𝛾</m:t>
                                  </m:r>
                                </m:e>
                                <m:sup>
                                  <m:r>
                                    <a:rPr lang="en-US" i="1">
                                      <a:latin typeface="Cambria Math" panose="02040503050406030204" pitchFamily="18" charset="0"/>
                                      <a:ea typeface="Cambria Math" panose="02040503050406030204" pitchFamily="18" charset="0"/>
                                    </a:rPr>
                                    <m:t>2</m:t>
                                  </m:r>
                                </m:sup>
                              </m:sSup>
                            </m:den>
                          </m:f>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𝑐</m:t>
                              </m:r>
                            </m:sub>
                          </m:sSub>
                        </m:e>
                      </m:d>
                    </m:oMath>
                  </m:oMathPara>
                </a14:m>
                <a:endParaRPr lang="en-US" dirty="0"/>
              </a:p>
            </p:txBody>
          </p:sp>
        </mc:Choice>
        <mc:Fallback xmlns="">
          <p:sp>
            <p:nvSpPr>
              <p:cNvPr id="15" name="TextBox 14">
                <a:extLst>
                  <a:ext uri="{FF2B5EF4-FFF2-40B4-BE49-F238E27FC236}">
                    <a16:creationId xmlns:a16="http://schemas.microsoft.com/office/drawing/2014/main" id="{99F16AE6-13DD-86B5-69FF-C3F6052555B8}"/>
                  </a:ext>
                </a:extLst>
              </p:cNvPr>
              <p:cNvSpPr txBox="1">
                <a:spLocks noRot="1" noChangeAspect="1" noMove="1" noResize="1" noEditPoints="1" noAdjustHandles="1" noChangeArrowheads="1" noChangeShapeType="1" noTextEdit="1"/>
              </p:cNvSpPr>
              <p:nvPr/>
            </p:nvSpPr>
            <p:spPr>
              <a:xfrm>
                <a:off x="1284964" y="5066988"/>
                <a:ext cx="1950855" cy="751744"/>
              </a:xfrm>
              <a:prstGeom prst="rect">
                <a:avLst/>
              </a:prstGeom>
              <a:blipFill>
                <a:blip r:embed="rId5"/>
                <a:stretch>
                  <a:fillRect l="-3247" b="-13115"/>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8944E766-AA57-C116-9419-6879BDB48C2F}"/>
              </a:ext>
            </a:extLst>
          </p:cNvPr>
          <p:cNvSpPr txBox="1"/>
          <p:nvPr/>
        </p:nvSpPr>
        <p:spPr>
          <a:xfrm>
            <a:off x="1412195" y="4615543"/>
            <a:ext cx="2429448" cy="461665"/>
          </a:xfrm>
          <a:prstGeom prst="rect">
            <a:avLst/>
          </a:prstGeom>
          <a:noFill/>
        </p:spPr>
        <p:txBody>
          <a:bodyPr wrap="none" rtlCol="0">
            <a:spAutoFit/>
          </a:bodyPr>
          <a:lstStyle/>
          <a:p>
            <a:r>
              <a:rPr lang="en-US" dirty="0"/>
              <a:t>(Phase) Slip factor</a:t>
            </a:r>
          </a:p>
        </p:txBody>
      </p:sp>
      <p:sp>
        <p:nvSpPr>
          <p:cNvPr id="7" name="TextBox 6">
            <a:extLst>
              <a:ext uri="{FF2B5EF4-FFF2-40B4-BE49-F238E27FC236}">
                <a16:creationId xmlns:a16="http://schemas.microsoft.com/office/drawing/2014/main" id="{C7D5614A-BFAC-5662-A8D2-F9484315AFBD}"/>
              </a:ext>
            </a:extLst>
          </p:cNvPr>
          <p:cNvSpPr txBox="1"/>
          <p:nvPr/>
        </p:nvSpPr>
        <p:spPr>
          <a:xfrm>
            <a:off x="698743" y="785150"/>
            <a:ext cx="3011978" cy="461665"/>
          </a:xfrm>
          <a:prstGeom prst="rect">
            <a:avLst/>
          </a:prstGeom>
          <a:noFill/>
        </p:spPr>
        <p:txBody>
          <a:bodyPr wrap="none" rtlCol="0">
            <a:spAutoFit/>
          </a:bodyPr>
          <a:lstStyle/>
          <a:p>
            <a:r>
              <a:rPr lang="en-US" dirty="0"/>
              <a:t>Number of revolutions</a:t>
            </a:r>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7F43DF88-56C2-B9EE-8C18-6A09DFFF235A}"/>
                  </a:ext>
                </a:extLst>
              </p:cNvPr>
              <p:cNvSpPr txBox="1"/>
              <p:nvPr/>
            </p:nvSpPr>
            <p:spPr>
              <a:xfrm>
                <a:off x="4047512" y="4846375"/>
                <a:ext cx="4867888" cy="1077218"/>
              </a:xfrm>
              <a:prstGeom prst="rect">
                <a:avLst/>
              </a:prstGeom>
              <a:noFill/>
              <a:ln>
                <a:solidFill>
                  <a:srgbClr val="FF0000"/>
                </a:solidFill>
              </a:ln>
            </p:spPr>
            <p:txBody>
              <a:bodyPr wrap="square" rtlCol="0">
                <a:spAutoFit/>
              </a:bodyPr>
              <a:lstStyle/>
              <a:p>
                <a:r>
                  <a:rPr lang="en-US" sz="1600" dirty="0"/>
                  <a:t>NB: We use a circulator motion to introduce the momentum compaction factor and slip factor, but those can be defined for any periodic channel, e.g. </a:t>
                </a:r>
                <a14:m>
                  <m:oMath xmlns:m="http://schemas.openxmlformats.org/officeDocument/2006/math">
                    <m:r>
                      <a:rPr lang="en-US" sz="1600" b="0" i="1" smtClean="0">
                        <a:latin typeface="Cambria Math" panose="02040503050406030204" pitchFamily="18" charset="0"/>
                      </a:rPr>
                      <m:t>𝑅</m:t>
                    </m:r>
                  </m:oMath>
                </a14:m>
                <a:r>
                  <a:rPr lang="en-US" sz="1600" dirty="0"/>
                  <a:t> and </a:t>
                </a: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𝑓</m:t>
                        </m:r>
                      </m:e>
                      <m:sub>
                        <m:r>
                          <a:rPr lang="en-US" sz="1600" b="0" i="1" smtClean="0">
                            <a:latin typeface="Cambria Math" panose="02040503050406030204" pitchFamily="18" charset="0"/>
                          </a:rPr>
                          <m:t>𝑟</m:t>
                        </m:r>
                      </m:sub>
                    </m:sSub>
                  </m:oMath>
                </a14:m>
                <a:r>
                  <a:rPr lang="en-US" sz="1600" dirty="0"/>
                  <a:t> are a Larmor radius and Larmor frequency, respectively</a:t>
                </a:r>
              </a:p>
            </p:txBody>
          </p:sp>
        </mc:Choice>
        <mc:Fallback>
          <p:sp>
            <p:nvSpPr>
              <p:cNvPr id="8" name="TextBox 7">
                <a:extLst>
                  <a:ext uri="{FF2B5EF4-FFF2-40B4-BE49-F238E27FC236}">
                    <a16:creationId xmlns:a16="http://schemas.microsoft.com/office/drawing/2014/main" id="{7F43DF88-56C2-B9EE-8C18-6A09DFFF235A}"/>
                  </a:ext>
                </a:extLst>
              </p:cNvPr>
              <p:cNvSpPr txBox="1">
                <a:spLocks noRot="1" noChangeAspect="1" noMove="1" noResize="1" noEditPoints="1" noAdjustHandles="1" noChangeArrowheads="1" noChangeShapeType="1" noTextEdit="1"/>
              </p:cNvSpPr>
              <p:nvPr/>
            </p:nvSpPr>
            <p:spPr>
              <a:xfrm>
                <a:off x="4047512" y="4846375"/>
                <a:ext cx="4867888" cy="1077218"/>
              </a:xfrm>
              <a:prstGeom prst="rect">
                <a:avLst/>
              </a:prstGeom>
              <a:blipFill>
                <a:blip r:embed="rId6"/>
                <a:stretch>
                  <a:fillRect l="-519" t="-1149" b="-4598"/>
                </a:stretch>
              </a:blipFill>
              <a:ln>
                <a:solidFill>
                  <a:srgbClr val="FF0000"/>
                </a:solidFill>
              </a:ln>
            </p:spPr>
            <p:txBody>
              <a:bodyPr/>
              <a:lstStyle/>
              <a:p>
                <a:r>
                  <a:rPr lang="en-US">
                    <a:noFill/>
                  </a:rPr>
                  <a:t> </a:t>
                </a:r>
              </a:p>
            </p:txBody>
          </p:sp>
        </mc:Fallback>
      </mc:AlternateContent>
    </p:spTree>
    <p:extLst>
      <p:ext uri="{BB962C8B-B14F-4D97-AF65-F5344CB8AC3E}">
        <p14:creationId xmlns:p14="http://schemas.microsoft.com/office/powerpoint/2010/main" val="18339977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7467A8-C4DF-0ABE-1D0D-D70D27444C74}"/>
              </a:ext>
            </a:extLst>
          </p:cNvPr>
          <p:cNvSpPr>
            <a:spLocks noGrp="1"/>
          </p:cNvSpPr>
          <p:nvPr>
            <p:ph type="title"/>
          </p:nvPr>
        </p:nvSpPr>
        <p:spPr>
          <a:xfrm>
            <a:off x="228600" y="251752"/>
            <a:ext cx="8686800" cy="481411"/>
          </a:xfrm>
        </p:spPr>
        <p:txBody>
          <a:bodyPr/>
          <a:lstStyle/>
          <a:p>
            <a:r>
              <a:rPr lang="en-US" dirty="0"/>
              <a:t>Interpret momentum compaction and slip factor</a:t>
            </a:r>
          </a:p>
        </p:txBody>
      </p:sp>
      <p:sp>
        <p:nvSpPr>
          <p:cNvPr id="4" name="Date Placeholder 3">
            <a:extLst>
              <a:ext uri="{FF2B5EF4-FFF2-40B4-BE49-F238E27FC236}">
                <a16:creationId xmlns:a16="http://schemas.microsoft.com/office/drawing/2014/main" id="{CC71A6DA-DC0A-B557-72C2-0CEB6E6B275C}"/>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E1956F8E-4464-0F91-18D8-713E8E01A2FF}"/>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5B703AE4-E951-C378-639D-05B11BD4A205}"/>
              </a:ext>
            </a:extLst>
          </p:cNvPr>
          <p:cNvSpPr>
            <a:spLocks noGrp="1"/>
          </p:cNvSpPr>
          <p:nvPr>
            <p:ph type="sldNum" sz="quarter" idx="4"/>
          </p:nvPr>
        </p:nvSpPr>
        <p:spPr/>
        <p:txBody>
          <a:bodyPr/>
          <a:lstStyle/>
          <a:p>
            <a:pPr>
              <a:defRPr/>
            </a:pPr>
            <a:fld id="{148C009B-CB69-E04A-B9B3-34B26D69E9CF}" type="slidenum">
              <a:rPr lang="en-US" smtClean="0"/>
              <a:pPr>
                <a:defRPr/>
              </a:pPr>
              <a:t>41</a:t>
            </a:fld>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94969C0-03BF-3BBA-539E-D534DA7C0D31}"/>
                  </a:ext>
                </a:extLst>
              </p:cNvPr>
              <p:cNvSpPr txBox="1"/>
              <p:nvPr/>
            </p:nvSpPr>
            <p:spPr>
              <a:xfrm>
                <a:off x="736827" y="1029232"/>
                <a:ext cx="1412117" cy="76347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𝑐</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𝑝</m:t>
                          </m:r>
                        </m:num>
                        <m:den>
                          <m:r>
                            <a:rPr lang="en-US" b="0" i="1" smtClean="0">
                              <a:latin typeface="Cambria Math" panose="02040503050406030204" pitchFamily="18" charset="0"/>
                            </a:rPr>
                            <m:t>𝐶</m:t>
                          </m:r>
                        </m:den>
                      </m:f>
                      <m:f>
                        <m:fPr>
                          <m:ctrlPr>
                            <a:rPr lang="en-US" b="0" i="1" smtClean="0">
                              <a:latin typeface="Cambria Math" panose="02040503050406030204" pitchFamily="18" charset="0"/>
                            </a:rPr>
                          </m:ctrlPr>
                        </m:fPr>
                        <m:num>
                          <m:r>
                            <a:rPr lang="en-US" b="0" i="1" smtClean="0">
                              <a:latin typeface="Cambria Math" panose="02040503050406030204" pitchFamily="18" charset="0"/>
                            </a:rPr>
                            <m:t>𝑑𝐶</m:t>
                          </m:r>
                        </m:num>
                        <m:den>
                          <m:r>
                            <a:rPr lang="en-US" b="0" i="1" smtClean="0">
                              <a:latin typeface="Cambria Math" panose="02040503050406030204" pitchFamily="18" charset="0"/>
                            </a:rPr>
                            <m:t>𝑑𝑝</m:t>
                          </m:r>
                        </m:den>
                      </m:f>
                    </m:oMath>
                  </m:oMathPara>
                </a14:m>
                <a:endParaRPr lang="en-US" dirty="0"/>
              </a:p>
            </p:txBody>
          </p:sp>
        </mc:Choice>
        <mc:Fallback xmlns="">
          <p:sp>
            <p:nvSpPr>
              <p:cNvPr id="7" name="TextBox 6">
                <a:extLst>
                  <a:ext uri="{FF2B5EF4-FFF2-40B4-BE49-F238E27FC236}">
                    <a16:creationId xmlns:a16="http://schemas.microsoft.com/office/drawing/2014/main" id="{C94969C0-03BF-3BBA-539E-D534DA7C0D31}"/>
                  </a:ext>
                </a:extLst>
              </p:cNvPr>
              <p:cNvSpPr txBox="1">
                <a:spLocks noRot="1" noChangeAspect="1" noMove="1" noResize="1" noEditPoints="1" noAdjustHandles="1" noChangeArrowheads="1" noChangeShapeType="1" noTextEdit="1"/>
              </p:cNvSpPr>
              <p:nvPr/>
            </p:nvSpPr>
            <p:spPr>
              <a:xfrm>
                <a:off x="736827" y="1029232"/>
                <a:ext cx="1412117" cy="763479"/>
              </a:xfrm>
              <a:prstGeom prst="rect">
                <a:avLst/>
              </a:prstGeom>
              <a:blipFill>
                <a:blip r:embed="rId2"/>
                <a:stretch>
                  <a:fillRect l="-2679" t="-3279" r="-6250" b="-1639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7E9CB116-A3A6-046D-EEE4-4B91DD4CECC0}"/>
                  </a:ext>
                </a:extLst>
              </p:cNvPr>
              <p:cNvSpPr txBox="1"/>
              <p:nvPr/>
            </p:nvSpPr>
            <p:spPr>
              <a:xfrm>
                <a:off x="636588" y="3738490"/>
                <a:ext cx="3596113" cy="7668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𝑑</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𝑓</m:t>
                              </m:r>
                            </m:e>
                            <m:sub>
                              <m:r>
                                <a:rPr lang="en-US" i="1">
                                  <a:latin typeface="Cambria Math" panose="02040503050406030204" pitchFamily="18" charset="0"/>
                                  <a:ea typeface="Cambria Math" panose="02040503050406030204" pitchFamily="18" charset="0"/>
                                </a:rPr>
                                <m:t>𝑟</m:t>
                              </m:r>
                            </m:sub>
                          </m:sSub>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𝑓</m:t>
                              </m:r>
                            </m:e>
                            <m:sub>
                              <m:r>
                                <a:rPr lang="en-US" i="1">
                                  <a:latin typeface="Cambria Math" panose="02040503050406030204" pitchFamily="18" charset="0"/>
                                  <a:ea typeface="Cambria Math" panose="02040503050406030204" pitchFamily="18" charset="0"/>
                                </a:rPr>
                                <m:t>𝑟</m:t>
                              </m:r>
                            </m:sub>
                          </m:sSub>
                        </m:den>
                      </m:f>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𝛾</m:t>
                                  </m:r>
                                </m:e>
                                <m:sup>
                                  <m:r>
                                    <a:rPr lang="en-US" i="1">
                                      <a:latin typeface="Cambria Math" panose="02040503050406030204" pitchFamily="18" charset="0"/>
                                      <a:ea typeface="Cambria Math" panose="02040503050406030204" pitchFamily="18" charset="0"/>
                                    </a:rPr>
                                    <m:t>2</m:t>
                                  </m:r>
                                </m:sup>
                              </m:sSup>
                            </m:den>
                          </m:f>
                          <m:r>
                            <a:rPr lang="en-US" i="1">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ea typeface="Cambria Math" panose="02040503050406030204" pitchFamily="18" charset="0"/>
                                </a:rPr>
                                <m:t>𝑐</m:t>
                              </m:r>
                            </m:sub>
                          </m:sSub>
                        </m:e>
                      </m:d>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𝑑𝑝</m:t>
                          </m:r>
                        </m:num>
                        <m:den>
                          <m:r>
                            <a:rPr lang="en-US" i="1">
                              <a:latin typeface="Cambria Math" panose="02040503050406030204" pitchFamily="18" charset="0"/>
                              <a:ea typeface="Cambria Math" panose="02040503050406030204" pitchFamily="18" charset="0"/>
                            </a:rPr>
                            <m:t>𝑝</m:t>
                          </m:r>
                        </m:den>
                      </m:f>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𝜂</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𝑑𝑝</m:t>
                          </m:r>
                        </m:num>
                        <m:den>
                          <m:r>
                            <a:rPr lang="en-US" i="1">
                              <a:latin typeface="Cambria Math" panose="02040503050406030204" pitchFamily="18" charset="0"/>
                              <a:ea typeface="Cambria Math" panose="02040503050406030204" pitchFamily="18" charset="0"/>
                            </a:rPr>
                            <m:t>𝑝</m:t>
                          </m:r>
                        </m:den>
                      </m:f>
                    </m:oMath>
                  </m:oMathPara>
                </a14:m>
                <a:endParaRPr lang="en-US" dirty="0"/>
              </a:p>
            </p:txBody>
          </p:sp>
        </mc:Choice>
        <mc:Fallback>
          <p:sp>
            <p:nvSpPr>
              <p:cNvPr id="8" name="TextBox 7">
                <a:extLst>
                  <a:ext uri="{FF2B5EF4-FFF2-40B4-BE49-F238E27FC236}">
                    <a16:creationId xmlns:a16="http://schemas.microsoft.com/office/drawing/2014/main" id="{7E9CB116-A3A6-046D-EEE4-4B91DD4CECC0}"/>
                  </a:ext>
                </a:extLst>
              </p:cNvPr>
              <p:cNvSpPr txBox="1">
                <a:spLocks noRot="1" noChangeAspect="1" noMove="1" noResize="1" noEditPoints="1" noAdjustHandles="1" noChangeArrowheads="1" noChangeShapeType="1" noTextEdit="1"/>
              </p:cNvSpPr>
              <p:nvPr/>
            </p:nvSpPr>
            <p:spPr>
              <a:xfrm>
                <a:off x="636588" y="3738490"/>
                <a:ext cx="3596113" cy="766877"/>
              </a:xfrm>
              <a:prstGeom prst="rect">
                <a:avLst/>
              </a:prstGeom>
              <a:blipFill>
                <a:blip r:embed="rId3"/>
                <a:stretch>
                  <a:fillRect l="-1404" t="-3279" r="-2456" b="-18033"/>
                </a:stretch>
              </a:blipFill>
            </p:spPr>
            <p:txBody>
              <a:bodyPr/>
              <a:lstStyle/>
              <a:p>
                <a:r>
                  <a:rPr lang="en-US">
                    <a:noFill/>
                  </a:rPr>
                  <a:t> </a:t>
                </a:r>
              </a:p>
            </p:txBody>
          </p:sp>
        </mc:Fallback>
      </mc:AlternateContent>
      <p:cxnSp>
        <p:nvCxnSpPr>
          <p:cNvPr id="10" name="Straight Arrow Connector 9">
            <a:extLst>
              <a:ext uri="{FF2B5EF4-FFF2-40B4-BE49-F238E27FC236}">
                <a16:creationId xmlns:a16="http://schemas.microsoft.com/office/drawing/2014/main" id="{7B527D9D-766A-7B2C-ED3F-4EE00D2218B2}"/>
              </a:ext>
            </a:extLst>
          </p:cNvPr>
          <p:cNvCxnSpPr/>
          <p:nvPr/>
        </p:nvCxnSpPr>
        <p:spPr>
          <a:xfrm flipV="1">
            <a:off x="1611086" y="1944549"/>
            <a:ext cx="0" cy="1600200"/>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461FC3D9-2502-FFFB-7174-8FE1D7AC91F4}"/>
              </a:ext>
            </a:extLst>
          </p:cNvPr>
          <p:cNvCxnSpPr>
            <a:cxnSpLocks/>
          </p:cNvCxnSpPr>
          <p:nvPr/>
        </p:nvCxnSpPr>
        <p:spPr>
          <a:xfrm>
            <a:off x="1280759" y="3185520"/>
            <a:ext cx="1578428" cy="0"/>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F57B9740-3AC9-F212-25FF-837BEAB06CEA}"/>
              </a:ext>
            </a:extLst>
          </p:cNvPr>
          <p:cNvSpPr txBox="1"/>
          <p:nvPr/>
        </p:nvSpPr>
        <p:spPr>
          <a:xfrm>
            <a:off x="2473904" y="3274596"/>
            <a:ext cx="346570" cy="461665"/>
          </a:xfrm>
          <a:prstGeom prst="rect">
            <a:avLst/>
          </a:prstGeom>
          <a:noFill/>
        </p:spPr>
        <p:txBody>
          <a:bodyPr wrap="none" rtlCol="0">
            <a:spAutoFit/>
          </a:bodyPr>
          <a:lstStyle/>
          <a:p>
            <a:r>
              <a:rPr lang="en-US" dirty="0"/>
              <a:t>p</a:t>
            </a:r>
          </a:p>
        </p:txBody>
      </p:sp>
      <p:sp>
        <p:nvSpPr>
          <p:cNvPr id="14" name="TextBox 13">
            <a:extLst>
              <a:ext uri="{FF2B5EF4-FFF2-40B4-BE49-F238E27FC236}">
                <a16:creationId xmlns:a16="http://schemas.microsoft.com/office/drawing/2014/main" id="{957909E7-5B15-DC15-1C83-15ADA0F6FE4C}"/>
              </a:ext>
            </a:extLst>
          </p:cNvPr>
          <p:cNvSpPr txBox="1"/>
          <p:nvPr/>
        </p:nvSpPr>
        <p:spPr>
          <a:xfrm>
            <a:off x="1135133" y="1847481"/>
            <a:ext cx="348172" cy="461665"/>
          </a:xfrm>
          <a:prstGeom prst="rect">
            <a:avLst/>
          </a:prstGeom>
          <a:noFill/>
        </p:spPr>
        <p:txBody>
          <a:bodyPr wrap="none" rtlCol="0">
            <a:spAutoFit/>
          </a:bodyPr>
          <a:lstStyle/>
          <a:p>
            <a:r>
              <a:rPr lang="en-US" dirty="0"/>
              <a:t>C</a:t>
            </a:r>
          </a:p>
        </p:txBody>
      </p:sp>
      <p:cxnSp>
        <p:nvCxnSpPr>
          <p:cNvPr id="16" name="Straight Connector 15">
            <a:extLst>
              <a:ext uri="{FF2B5EF4-FFF2-40B4-BE49-F238E27FC236}">
                <a16:creationId xmlns:a16="http://schemas.microsoft.com/office/drawing/2014/main" id="{676A2523-0848-7AF8-A7B8-22F5920F0FA1}"/>
              </a:ext>
            </a:extLst>
          </p:cNvPr>
          <p:cNvCxnSpPr/>
          <p:nvPr/>
        </p:nvCxnSpPr>
        <p:spPr>
          <a:xfrm flipV="1">
            <a:off x="1839686" y="2078313"/>
            <a:ext cx="807503" cy="867722"/>
          </a:xfrm>
          <a:prstGeom prst="line">
            <a:avLst/>
          </a:prstGeom>
          <a:ln>
            <a:solidFill>
              <a:srgbClr val="0432FF"/>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AFCCC265-37F3-6CD8-CFA0-A712D4DB7085}"/>
              </a:ext>
            </a:extLst>
          </p:cNvPr>
          <p:cNvCxnSpPr>
            <a:cxnSpLocks/>
          </p:cNvCxnSpPr>
          <p:nvPr/>
        </p:nvCxnSpPr>
        <p:spPr>
          <a:xfrm>
            <a:off x="1915885" y="2052655"/>
            <a:ext cx="731304" cy="89338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1DF586C-D5E6-8AE5-F5AC-E692AFAD34B3}"/>
                  </a:ext>
                </a:extLst>
              </p:cNvPr>
              <p:cNvSpPr txBox="1"/>
              <p:nvPr/>
            </p:nvSpPr>
            <p:spPr>
              <a:xfrm>
                <a:off x="2723388" y="1960614"/>
                <a:ext cx="1556965" cy="5089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600" i="1" smtClean="0">
                              <a:solidFill>
                                <a:srgbClr val="0432FF"/>
                              </a:solidFill>
                              <a:latin typeface="Cambria Math" panose="02040503050406030204" pitchFamily="18" charset="0"/>
                            </a:rPr>
                          </m:ctrlPr>
                        </m:fPr>
                        <m:num>
                          <m:r>
                            <a:rPr lang="en-US" sz="1600" b="0" i="1" smtClean="0">
                              <a:solidFill>
                                <a:srgbClr val="0432FF"/>
                              </a:solidFill>
                              <a:latin typeface="Cambria Math" panose="02040503050406030204" pitchFamily="18" charset="0"/>
                            </a:rPr>
                            <m:t>𝑑𝐶</m:t>
                          </m:r>
                        </m:num>
                        <m:den>
                          <m:r>
                            <a:rPr lang="en-US" sz="1600" b="0" i="1" smtClean="0">
                              <a:solidFill>
                                <a:srgbClr val="0432FF"/>
                              </a:solidFill>
                              <a:latin typeface="Cambria Math" panose="02040503050406030204" pitchFamily="18" charset="0"/>
                            </a:rPr>
                            <m:t>𝑑𝑝</m:t>
                          </m:r>
                        </m:den>
                      </m:f>
                      <m:r>
                        <a:rPr lang="en-US" sz="1600" b="0" i="1" smtClean="0">
                          <a:solidFill>
                            <a:srgbClr val="0432FF"/>
                          </a:solidFill>
                          <a:latin typeface="Cambria Math" panose="02040503050406030204" pitchFamily="18" charset="0"/>
                        </a:rPr>
                        <m:t>&gt;0</m:t>
                      </m:r>
                      <m:r>
                        <a:rPr lang="en-US" sz="1600" b="0" i="1" smtClean="0">
                          <a:solidFill>
                            <a:srgbClr val="0432FF"/>
                          </a:solidFill>
                          <a:latin typeface="Cambria Math" panose="02040503050406030204" pitchFamily="18" charset="0"/>
                          <a:ea typeface="Cambria Math" panose="02040503050406030204" pitchFamily="18" charset="0"/>
                        </a:rPr>
                        <m:t>→</m:t>
                      </m:r>
                      <m:sSub>
                        <m:sSubPr>
                          <m:ctrlPr>
                            <a:rPr lang="en-US" sz="1600" b="0" i="1" smtClean="0">
                              <a:solidFill>
                                <a:srgbClr val="0432FF"/>
                              </a:solidFill>
                              <a:latin typeface="Cambria Math" panose="02040503050406030204" pitchFamily="18" charset="0"/>
                              <a:ea typeface="Cambria Math" panose="02040503050406030204" pitchFamily="18" charset="0"/>
                            </a:rPr>
                          </m:ctrlPr>
                        </m:sSubPr>
                        <m:e>
                          <m:r>
                            <a:rPr lang="en-US" sz="1600" b="0" i="1" smtClean="0">
                              <a:solidFill>
                                <a:srgbClr val="0432FF"/>
                              </a:solidFill>
                              <a:latin typeface="Cambria Math" panose="02040503050406030204" pitchFamily="18" charset="0"/>
                              <a:ea typeface="Cambria Math" panose="02040503050406030204" pitchFamily="18" charset="0"/>
                            </a:rPr>
                            <m:t>𝛼</m:t>
                          </m:r>
                        </m:e>
                        <m:sub>
                          <m:r>
                            <a:rPr lang="en-US" sz="1600" b="0" i="1" smtClean="0">
                              <a:solidFill>
                                <a:srgbClr val="0432FF"/>
                              </a:solidFill>
                              <a:latin typeface="Cambria Math" panose="02040503050406030204" pitchFamily="18" charset="0"/>
                              <a:ea typeface="Cambria Math" panose="02040503050406030204" pitchFamily="18" charset="0"/>
                            </a:rPr>
                            <m:t>𝑐</m:t>
                          </m:r>
                        </m:sub>
                      </m:sSub>
                      <m:r>
                        <a:rPr lang="en-US" sz="1600" b="0" i="1" smtClean="0">
                          <a:solidFill>
                            <a:srgbClr val="0432FF"/>
                          </a:solidFill>
                          <a:latin typeface="Cambria Math" panose="02040503050406030204" pitchFamily="18" charset="0"/>
                          <a:ea typeface="Cambria Math" panose="02040503050406030204" pitchFamily="18" charset="0"/>
                        </a:rPr>
                        <m:t>&gt;0</m:t>
                      </m:r>
                    </m:oMath>
                  </m:oMathPara>
                </a14:m>
                <a:endParaRPr lang="en-US" sz="1600" dirty="0">
                  <a:solidFill>
                    <a:srgbClr val="0432FF"/>
                  </a:solidFill>
                </a:endParaRPr>
              </a:p>
            </p:txBody>
          </p:sp>
        </mc:Choice>
        <mc:Fallback xmlns="">
          <p:sp>
            <p:nvSpPr>
              <p:cNvPr id="20" name="TextBox 19">
                <a:extLst>
                  <a:ext uri="{FF2B5EF4-FFF2-40B4-BE49-F238E27FC236}">
                    <a16:creationId xmlns:a16="http://schemas.microsoft.com/office/drawing/2014/main" id="{C1DF586C-D5E6-8AE5-F5AC-E692AFAD34B3}"/>
                  </a:ext>
                </a:extLst>
              </p:cNvPr>
              <p:cNvSpPr txBox="1">
                <a:spLocks noRot="1" noChangeAspect="1" noMove="1" noResize="1" noEditPoints="1" noAdjustHandles="1" noChangeArrowheads="1" noChangeShapeType="1" noTextEdit="1"/>
              </p:cNvSpPr>
              <p:nvPr/>
            </p:nvSpPr>
            <p:spPr>
              <a:xfrm>
                <a:off x="2723388" y="1960614"/>
                <a:ext cx="1556965" cy="508985"/>
              </a:xfrm>
              <a:prstGeom prst="rect">
                <a:avLst/>
              </a:prstGeom>
              <a:blipFill>
                <a:blip r:embed="rId4"/>
                <a:stretch>
                  <a:fillRect l="-4065" r="-3252" b="-219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D7989006-D68B-8B40-67AC-773AB5ABF434}"/>
                  </a:ext>
                </a:extLst>
              </p:cNvPr>
              <p:cNvSpPr txBox="1"/>
              <p:nvPr/>
            </p:nvSpPr>
            <p:spPr>
              <a:xfrm>
                <a:off x="2717233" y="2668677"/>
                <a:ext cx="1556965" cy="5089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600" i="1" smtClean="0">
                              <a:solidFill>
                                <a:srgbClr val="FF0000"/>
                              </a:solidFill>
                              <a:latin typeface="Cambria Math" panose="02040503050406030204" pitchFamily="18" charset="0"/>
                            </a:rPr>
                          </m:ctrlPr>
                        </m:fPr>
                        <m:num>
                          <m:r>
                            <a:rPr lang="en-US" sz="1600" b="0" i="1" smtClean="0">
                              <a:solidFill>
                                <a:srgbClr val="FF0000"/>
                              </a:solidFill>
                              <a:latin typeface="Cambria Math" panose="02040503050406030204" pitchFamily="18" charset="0"/>
                            </a:rPr>
                            <m:t>𝑑𝐶</m:t>
                          </m:r>
                        </m:num>
                        <m:den>
                          <m:r>
                            <a:rPr lang="en-US" sz="1600" b="0" i="1" smtClean="0">
                              <a:solidFill>
                                <a:srgbClr val="FF0000"/>
                              </a:solidFill>
                              <a:latin typeface="Cambria Math" panose="02040503050406030204" pitchFamily="18" charset="0"/>
                            </a:rPr>
                            <m:t>𝑑𝑝</m:t>
                          </m:r>
                        </m:den>
                      </m:f>
                      <m:r>
                        <a:rPr lang="en-US" sz="1600" b="0" i="1" smtClean="0">
                          <a:solidFill>
                            <a:srgbClr val="FF0000"/>
                          </a:solidFill>
                          <a:latin typeface="Cambria Math" panose="02040503050406030204" pitchFamily="18" charset="0"/>
                        </a:rPr>
                        <m:t>&lt;0</m:t>
                      </m:r>
                      <m:r>
                        <a:rPr lang="en-US" sz="1600" i="1" smtClean="0">
                          <a:solidFill>
                            <a:srgbClr val="FF0000"/>
                          </a:solidFill>
                          <a:latin typeface="Cambria Math" panose="02040503050406030204" pitchFamily="18" charset="0"/>
                          <a:ea typeface="Cambria Math" panose="02040503050406030204" pitchFamily="18" charset="0"/>
                        </a:rPr>
                        <m:t>→</m:t>
                      </m:r>
                      <m:sSub>
                        <m:sSubPr>
                          <m:ctrlPr>
                            <a:rPr lang="en-US" sz="1600" i="1">
                              <a:solidFill>
                                <a:srgbClr val="FF0000"/>
                              </a:solidFill>
                              <a:latin typeface="Cambria Math" panose="02040503050406030204" pitchFamily="18" charset="0"/>
                              <a:ea typeface="Cambria Math" panose="02040503050406030204" pitchFamily="18" charset="0"/>
                            </a:rPr>
                          </m:ctrlPr>
                        </m:sSubPr>
                        <m:e>
                          <m:r>
                            <a:rPr lang="en-US" sz="1600" i="1">
                              <a:solidFill>
                                <a:srgbClr val="FF0000"/>
                              </a:solidFill>
                              <a:latin typeface="Cambria Math" panose="02040503050406030204" pitchFamily="18" charset="0"/>
                              <a:ea typeface="Cambria Math" panose="02040503050406030204" pitchFamily="18" charset="0"/>
                            </a:rPr>
                            <m:t>𝛼</m:t>
                          </m:r>
                        </m:e>
                        <m:sub>
                          <m:r>
                            <a:rPr lang="en-US" sz="1600" i="1">
                              <a:solidFill>
                                <a:srgbClr val="FF0000"/>
                              </a:solidFill>
                              <a:latin typeface="Cambria Math" panose="02040503050406030204" pitchFamily="18" charset="0"/>
                              <a:ea typeface="Cambria Math" panose="02040503050406030204" pitchFamily="18" charset="0"/>
                            </a:rPr>
                            <m:t>𝑐</m:t>
                          </m:r>
                        </m:sub>
                      </m:sSub>
                      <m:r>
                        <a:rPr lang="en-US" sz="1600" b="0" i="1" smtClean="0">
                          <a:solidFill>
                            <a:srgbClr val="FF0000"/>
                          </a:solidFill>
                          <a:latin typeface="Cambria Math" panose="02040503050406030204" pitchFamily="18" charset="0"/>
                          <a:ea typeface="Cambria Math" panose="02040503050406030204" pitchFamily="18" charset="0"/>
                        </a:rPr>
                        <m:t>&lt;</m:t>
                      </m:r>
                      <m:r>
                        <a:rPr lang="en-US" sz="1600" i="1">
                          <a:solidFill>
                            <a:srgbClr val="FF0000"/>
                          </a:solidFill>
                          <a:latin typeface="Cambria Math" panose="02040503050406030204" pitchFamily="18" charset="0"/>
                          <a:ea typeface="Cambria Math" panose="02040503050406030204" pitchFamily="18" charset="0"/>
                        </a:rPr>
                        <m:t>0</m:t>
                      </m:r>
                    </m:oMath>
                  </m:oMathPara>
                </a14:m>
                <a:endParaRPr lang="en-US" sz="1600" dirty="0">
                  <a:solidFill>
                    <a:srgbClr val="FF0000"/>
                  </a:solidFill>
                </a:endParaRPr>
              </a:p>
            </p:txBody>
          </p:sp>
        </mc:Choice>
        <mc:Fallback xmlns="">
          <p:sp>
            <p:nvSpPr>
              <p:cNvPr id="21" name="TextBox 20">
                <a:extLst>
                  <a:ext uri="{FF2B5EF4-FFF2-40B4-BE49-F238E27FC236}">
                    <a16:creationId xmlns:a16="http://schemas.microsoft.com/office/drawing/2014/main" id="{D7989006-D68B-8B40-67AC-773AB5ABF434}"/>
                  </a:ext>
                </a:extLst>
              </p:cNvPr>
              <p:cNvSpPr txBox="1">
                <a:spLocks noRot="1" noChangeAspect="1" noMove="1" noResize="1" noEditPoints="1" noAdjustHandles="1" noChangeArrowheads="1" noChangeShapeType="1" noTextEdit="1"/>
              </p:cNvSpPr>
              <p:nvPr/>
            </p:nvSpPr>
            <p:spPr>
              <a:xfrm>
                <a:off x="2717233" y="2668677"/>
                <a:ext cx="1556965" cy="508985"/>
              </a:xfrm>
              <a:prstGeom prst="rect">
                <a:avLst/>
              </a:prstGeom>
              <a:blipFill>
                <a:blip r:embed="rId5"/>
                <a:stretch>
                  <a:fillRect l="-4065" r="-2439" b="-19512"/>
                </a:stretch>
              </a:blipFill>
            </p:spPr>
            <p:txBody>
              <a:bodyPr/>
              <a:lstStyle/>
              <a:p>
                <a:r>
                  <a:rPr lang="en-US">
                    <a:noFill/>
                  </a:rPr>
                  <a:t> </a:t>
                </a:r>
              </a:p>
            </p:txBody>
          </p:sp>
        </mc:Fallback>
      </mc:AlternateContent>
      <p:pic>
        <p:nvPicPr>
          <p:cNvPr id="23" name="Picture 22">
            <a:extLst>
              <a:ext uri="{FF2B5EF4-FFF2-40B4-BE49-F238E27FC236}">
                <a16:creationId xmlns:a16="http://schemas.microsoft.com/office/drawing/2014/main" id="{B4C7674A-AB6F-6077-EF71-21CF1A7ECBEF}"/>
              </a:ext>
            </a:extLst>
          </p:cNvPr>
          <p:cNvPicPr>
            <a:picLocks noChangeAspect="1"/>
          </p:cNvPicPr>
          <p:nvPr/>
        </p:nvPicPr>
        <p:blipFill>
          <a:blip r:embed="rId6"/>
          <a:stretch>
            <a:fillRect/>
          </a:stretch>
        </p:blipFill>
        <p:spPr>
          <a:xfrm>
            <a:off x="5076384" y="1180370"/>
            <a:ext cx="3638197" cy="2286000"/>
          </a:xfrm>
          <a:prstGeom prst="rect">
            <a:avLst/>
          </a:prstGeom>
        </p:spPr>
      </p:pic>
      <p:sp>
        <p:nvSpPr>
          <p:cNvPr id="24" name="Oval 23">
            <a:extLst>
              <a:ext uri="{FF2B5EF4-FFF2-40B4-BE49-F238E27FC236}">
                <a16:creationId xmlns:a16="http://schemas.microsoft.com/office/drawing/2014/main" id="{2D338597-4487-2C88-0D6A-F031AC641A81}"/>
              </a:ext>
            </a:extLst>
          </p:cNvPr>
          <p:cNvSpPr/>
          <p:nvPr/>
        </p:nvSpPr>
        <p:spPr>
          <a:xfrm>
            <a:off x="5693107" y="1645731"/>
            <a:ext cx="164592" cy="166255"/>
          </a:xfrm>
          <a:prstGeom prst="ellipse">
            <a:avLst/>
          </a:prstGeom>
          <a:solidFill>
            <a:srgbClr val="FF9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148844BD-C756-FA6E-EB14-3B1EF248631D}"/>
                  </a:ext>
                </a:extLst>
              </p:cNvPr>
              <p:cNvSpPr txBox="1"/>
              <p:nvPr/>
            </p:nvSpPr>
            <p:spPr>
              <a:xfrm>
                <a:off x="4863649" y="2238149"/>
                <a:ext cx="2138214" cy="707886"/>
              </a:xfrm>
              <a:prstGeom prst="rect">
                <a:avLst/>
              </a:prstGeom>
              <a:noFill/>
            </p:spPr>
            <p:txBody>
              <a:bodyPr wrap="none" rtlCol="0">
                <a:spAutoFit/>
              </a:bodyPr>
              <a:lstStyle/>
              <a:p>
                <a:r>
                  <a:rPr lang="en-US" sz="2000" dirty="0">
                    <a:solidFill>
                      <a:srgbClr val="FF9300"/>
                    </a:solidFill>
                  </a:rPr>
                  <a:t>Reference particle </a:t>
                </a:r>
              </a:p>
              <a:p>
                <a:r>
                  <a:rPr lang="en-US" sz="2000" dirty="0">
                    <a:solidFill>
                      <a:srgbClr val="FF9300"/>
                    </a:solidFill>
                  </a:rPr>
                  <a:t>for </a:t>
                </a:r>
                <a14:m>
                  <m:oMath xmlns:m="http://schemas.openxmlformats.org/officeDocument/2006/math">
                    <m:r>
                      <m:rPr>
                        <m:sty m:val="p"/>
                      </m:rPr>
                      <a:rPr lang="el-GR" sz="2000" b="0" i="1" smtClean="0">
                        <a:solidFill>
                          <a:srgbClr val="0432FF"/>
                        </a:solidFill>
                        <a:latin typeface="Cambria Math" panose="02040503050406030204" pitchFamily="18" charset="0"/>
                        <a:ea typeface="Cambria Math" panose="02040503050406030204" pitchFamily="18" charset="0"/>
                      </a:rPr>
                      <m:t>η</m:t>
                    </m:r>
                    <m:r>
                      <a:rPr lang="en-US" sz="2000" b="0" i="1" smtClean="0">
                        <a:solidFill>
                          <a:srgbClr val="0432FF"/>
                        </a:solidFill>
                        <a:latin typeface="Cambria Math" panose="02040503050406030204" pitchFamily="18" charset="0"/>
                        <a:ea typeface="Cambria Math" panose="02040503050406030204" pitchFamily="18" charset="0"/>
                      </a:rPr>
                      <m:t>&gt;0</m:t>
                    </m:r>
                  </m:oMath>
                </a14:m>
                <a:endParaRPr lang="en-US" sz="2000" dirty="0">
                  <a:solidFill>
                    <a:srgbClr val="FF9300"/>
                  </a:solidFill>
                </a:endParaRPr>
              </a:p>
            </p:txBody>
          </p:sp>
        </mc:Choice>
        <mc:Fallback>
          <p:sp>
            <p:nvSpPr>
              <p:cNvPr id="25" name="TextBox 24">
                <a:extLst>
                  <a:ext uri="{FF2B5EF4-FFF2-40B4-BE49-F238E27FC236}">
                    <a16:creationId xmlns:a16="http://schemas.microsoft.com/office/drawing/2014/main" id="{148844BD-C756-FA6E-EB14-3B1EF248631D}"/>
                  </a:ext>
                </a:extLst>
              </p:cNvPr>
              <p:cNvSpPr txBox="1">
                <a:spLocks noRot="1" noChangeAspect="1" noMove="1" noResize="1" noEditPoints="1" noAdjustHandles="1" noChangeArrowheads="1" noChangeShapeType="1" noTextEdit="1"/>
              </p:cNvSpPr>
              <p:nvPr/>
            </p:nvSpPr>
            <p:spPr>
              <a:xfrm>
                <a:off x="4863649" y="2238149"/>
                <a:ext cx="2138214" cy="707886"/>
              </a:xfrm>
              <a:prstGeom prst="rect">
                <a:avLst/>
              </a:prstGeom>
              <a:blipFill>
                <a:blip r:embed="rId7"/>
                <a:stretch>
                  <a:fillRect l="-3550" t="-5357" r="-1775" b="-16071"/>
                </a:stretch>
              </a:blipFill>
            </p:spPr>
            <p:txBody>
              <a:bodyPr/>
              <a:lstStyle/>
              <a:p>
                <a:r>
                  <a:rPr lang="en-US">
                    <a:noFill/>
                  </a:rPr>
                  <a:t> </a:t>
                </a:r>
              </a:p>
            </p:txBody>
          </p:sp>
        </mc:Fallback>
      </mc:AlternateContent>
      <p:sp>
        <p:nvSpPr>
          <p:cNvPr id="26" name="Oval 25">
            <a:extLst>
              <a:ext uri="{FF2B5EF4-FFF2-40B4-BE49-F238E27FC236}">
                <a16:creationId xmlns:a16="http://schemas.microsoft.com/office/drawing/2014/main" id="{0388B8C6-D727-38DB-10E2-87EA07374638}"/>
              </a:ext>
            </a:extLst>
          </p:cNvPr>
          <p:cNvSpPr/>
          <p:nvPr/>
        </p:nvSpPr>
        <p:spPr>
          <a:xfrm>
            <a:off x="6730890" y="1653606"/>
            <a:ext cx="164592" cy="166255"/>
          </a:xfrm>
          <a:prstGeom prst="ellipse">
            <a:avLst/>
          </a:prstGeom>
          <a:solidFill>
            <a:srgbClr val="FF9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0C705F39-4A27-84A9-1B4E-4728B961867F}"/>
                  </a:ext>
                </a:extLst>
              </p:cNvPr>
              <p:cNvSpPr txBox="1"/>
              <p:nvPr/>
            </p:nvSpPr>
            <p:spPr>
              <a:xfrm>
                <a:off x="6991182" y="1317182"/>
                <a:ext cx="2138214" cy="707886"/>
              </a:xfrm>
              <a:prstGeom prst="rect">
                <a:avLst/>
              </a:prstGeom>
              <a:noFill/>
            </p:spPr>
            <p:txBody>
              <a:bodyPr wrap="none" rtlCol="0">
                <a:spAutoFit/>
              </a:bodyPr>
              <a:lstStyle/>
              <a:p>
                <a:r>
                  <a:rPr lang="en-US" sz="2000" dirty="0">
                    <a:solidFill>
                      <a:srgbClr val="FF9300"/>
                    </a:solidFill>
                  </a:rPr>
                  <a:t>Reference particle </a:t>
                </a:r>
              </a:p>
              <a:p>
                <a:r>
                  <a:rPr lang="en-US" sz="2000" dirty="0">
                    <a:solidFill>
                      <a:srgbClr val="FF9300"/>
                    </a:solidFill>
                  </a:rPr>
                  <a:t>for </a:t>
                </a:r>
                <a14:m>
                  <m:oMath xmlns:m="http://schemas.openxmlformats.org/officeDocument/2006/math">
                    <m:r>
                      <m:rPr>
                        <m:sty m:val="p"/>
                      </m:rPr>
                      <a:rPr lang="el-GR" sz="2000" b="0" i="1" smtClean="0">
                        <a:solidFill>
                          <a:srgbClr val="FF0000"/>
                        </a:solidFill>
                        <a:latin typeface="Cambria Math" panose="02040503050406030204" pitchFamily="18" charset="0"/>
                        <a:ea typeface="Cambria Math" panose="02040503050406030204" pitchFamily="18" charset="0"/>
                      </a:rPr>
                      <m:t>η</m:t>
                    </m:r>
                    <m:r>
                      <a:rPr lang="en-US" sz="2000" b="0" i="1" smtClean="0">
                        <a:solidFill>
                          <a:srgbClr val="FF0000"/>
                        </a:solidFill>
                        <a:latin typeface="Cambria Math" panose="02040503050406030204" pitchFamily="18" charset="0"/>
                        <a:ea typeface="Cambria Math" panose="02040503050406030204" pitchFamily="18" charset="0"/>
                      </a:rPr>
                      <m:t>&lt;</m:t>
                    </m:r>
                    <m:r>
                      <a:rPr lang="en-US" sz="2000" i="1">
                        <a:solidFill>
                          <a:srgbClr val="FF0000"/>
                        </a:solidFill>
                        <a:latin typeface="Cambria Math" panose="02040503050406030204" pitchFamily="18" charset="0"/>
                        <a:ea typeface="Cambria Math" panose="02040503050406030204" pitchFamily="18" charset="0"/>
                      </a:rPr>
                      <m:t>0</m:t>
                    </m:r>
                  </m:oMath>
                </a14:m>
                <a:endParaRPr lang="en-US" sz="2000" dirty="0">
                  <a:solidFill>
                    <a:srgbClr val="FF9300"/>
                  </a:solidFill>
                </a:endParaRPr>
              </a:p>
            </p:txBody>
          </p:sp>
        </mc:Choice>
        <mc:Fallback>
          <p:sp>
            <p:nvSpPr>
              <p:cNvPr id="27" name="TextBox 26">
                <a:extLst>
                  <a:ext uri="{FF2B5EF4-FFF2-40B4-BE49-F238E27FC236}">
                    <a16:creationId xmlns:a16="http://schemas.microsoft.com/office/drawing/2014/main" id="{0C705F39-4A27-84A9-1B4E-4728B961867F}"/>
                  </a:ext>
                </a:extLst>
              </p:cNvPr>
              <p:cNvSpPr txBox="1">
                <a:spLocks noRot="1" noChangeAspect="1" noMove="1" noResize="1" noEditPoints="1" noAdjustHandles="1" noChangeArrowheads="1" noChangeShapeType="1" noTextEdit="1"/>
              </p:cNvSpPr>
              <p:nvPr/>
            </p:nvSpPr>
            <p:spPr>
              <a:xfrm>
                <a:off x="6991182" y="1317182"/>
                <a:ext cx="2138214" cy="707886"/>
              </a:xfrm>
              <a:prstGeom prst="rect">
                <a:avLst/>
              </a:prstGeom>
              <a:blipFill>
                <a:blip r:embed="rId8"/>
                <a:stretch>
                  <a:fillRect l="-2941" t="-3509" r="-1765" b="-14035"/>
                </a:stretch>
              </a:blipFill>
            </p:spPr>
            <p:txBody>
              <a:bodyPr/>
              <a:lstStyle/>
              <a:p>
                <a:r>
                  <a:rPr lang="en-US">
                    <a:noFill/>
                  </a:rPr>
                  <a:t> </a:t>
                </a:r>
              </a:p>
            </p:txBody>
          </p:sp>
        </mc:Fallback>
      </mc:AlternateContent>
      <p:cxnSp>
        <p:nvCxnSpPr>
          <p:cNvPr id="28" name="Straight Arrow Connector 27">
            <a:extLst>
              <a:ext uri="{FF2B5EF4-FFF2-40B4-BE49-F238E27FC236}">
                <a16:creationId xmlns:a16="http://schemas.microsoft.com/office/drawing/2014/main" id="{EEAD8A01-1B8B-5A24-D9D3-AFC8CC3F5B32}"/>
              </a:ext>
            </a:extLst>
          </p:cNvPr>
          <p:cNvCxnSpPr/>
          <p:nvPr/>
        </p:nvCxnSpPr>
        <p:spPr>
          <a:xfrm flipV="1">
            <a:off x="1604931" y="4751071"/>
            <a:ext cx="0" cy="1600200"/>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5F26FBB1-956C-3AD0-94DC-BCAAB6EC2D40}"/>
              </a:ext>
            </a:extLst>
          </p:cNvPr>
          <p:cNvCxnSpPr>
            <a:cxnSpLocks/>
          </p:cNvCxnSpPr>
          <p:nvPr/>
        </p:nvCxnSpPr>
        <p:spPr>
          <a:xfrm>
            <a:off x="1274604" y="5992042"/>
            <a:ext cx="1578428" cy="0"/>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8A3BD1D0-1948-9E62-5087-12691C8659DF}"/>
              </a:ext>
            </a:extLst>
          </p:cNvPr>
          <p:cNvSpPr txBox="1"/>
          <p:nvPr/>
        </p:nvSpPr>
        <p:spPr>
          <a:xfrm>
            <a:off x="2467749" y="6081118"/>
            <a:ext cx="346570" cy="461665"/>
          </a:xfrm>
          <a:prstGeom prst="rect">
            <a:avLst/>
          </a:prstGeom>
          <a:noFill/>
        </p:spPr>
        <p:txBody>
          <a:bodyPr wrap="none" rtlCol="0">
            <a:spAutoFit/>
          </a:bodyPr>
          <a:lstStyle/>
          <a:p>
            <a:r>
              <a:rPr lang="en-US" dirty="0"/>
              <a:t>p</a:t>
            </a: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DBD87F6F-A493-9567-0D84-86FB7E84B64F}"/>
                  </a:ext>
                </a:extLst>
              </p:cNvPr>
              <p:cNvSpPr txBox="1"/>
              <p:nvPr/>
            </p:nvSpPr>
            <p:spPr>
              <a:xfrm>
                <a:off x="1128978" y="4654003"/>
                <a:ext cx="50193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𝑟</m:t>
                          </m:r>
                        </m:sub>
                      </m:sSub>
                    </m:oMath>
                  </m:oMathPara>
                </a14:m>
                <a:endParaRPr lang="en-US" dirty="0"/>
              </a:p>
            </p:txBody>
          </p:sp>
        </mc:Choice>
        <mc:Fallback xmlns="">
          <p:sp>
            <p:nvSpPr>
              <p:cNvPr id="31" name="TextBox 30">
                <a:extLst>
                  <a:ext uri="{FF2B5EF4-FFF2-40B4-BE49-F238E27FC236}">
                    <a16:creationId xmlns:a16="http://schemas.microsoft.com/office/drawing/2014/main" id="{DBD87F6F-A493-9567-0D84-86FB7E84B64F}"/>
                  </a:ext>
                </a:extLst>
              </p:cNvPr>
              <p:cNvSpPr txBox="1">
                <a:spLocks noRot="1" noChangeAspect="1" noMove="1" noResize="1" noEditPoints="1" noAdjustHandles="1" noChangeArrowheads="1" noChangeShapeType="1" noTextEdit="1"/>
              </p:cNvSpPr>
              <p:nvPr/>
            </p:nvSpPr>
            <p:spPr>
              <a:xfrm>
                <a:off x="1128978" y="4654003"/>
                <a:ext cx="501932" cy="461665"/>
              </a:xfrm>
              <a:prstGeom prst="rect">
                <a:avLst/>
              </a:prstGeom>
              <a:blipFill>
                <a:blip r:embed="rId9"/>
                <a:stretch>
                  <a:fillRect l="-2439" b="-18919"/>
                </a:stretch>
              </a:blipFill>
            </p:spPr>
            <p:txBody>
              <a:bodyPr/>
              <a:lstStyle/>
              <a:p>
                <a:r>
                  <a:rPr lang="en-US">
                    <a:noFill/>
                  </a:rPr>
                  <a:t> </a:t>
                </a:r>
              </a:p>
            </p:txBody>
          </p:sp>
        </mc:Fallback>
      </mc:AlternateContent>
      <p:cxnSp>
        <p:nvCxnSpPr>
          <p:cNvPr id="32" name="Straight Connector 31">
            <a:extLst>
              <a:ext uri="{FF2B5EF4-FFF2-40B4-BE49-F238E27FC236}">
                <a16:creationId xmlns:a16="http://schemas.microsoft.com/office/drawing/2014/main" id="{23CDCA28-1BA0-0C22-9479-2861DD093A6C}"/>
              </a:ext>
            </a:extLst>
          </p:cNvPr>
          <p:cNvCxnSpPr/>
          <p:nvPr/>
        </p:nvCxnSpPr>
        <p:spPr>
          <a:xfrm flipV="1">
            <a:off x="1833531" y="4884835"/>
            <a:ext cx="807503" cy="867722"/>
          </a:xfrm>
          <a:prstGeom prst="line">
            <a:avLst/>
          </a:prstGeom>
          <a:ln>
            <a:solidFill>
              <a:srgbClr val="0432FF"/>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6F212AFB-FA79-8586-90B4-0B2B3424F693}"/>
              </a:ext>
            </a:extLst>
          </p:cNvPr>
          <p:cNvCxnSpPr>
            <a:cxnSpLocks/>
          </p:cNvCxnSpPr>
          <p:nvPr/>
        </p:nvCxnSpPr>
        <p:spPr>
          <a:xfrm>
            <a:off x="1909730" y="4859177"/>
            <a:ext cx="731304" cy="89338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237D0F92-D718-7BEF-FCA7-323577600267}"/>
                  </a:ext>
                </a:extLst>
              </p:cNvPr>
              <p:cNvSpPr txBox="1"/>
              <p:nvPr/>
            </p:nvSpPr>
            <p:spPr>
              <a:xfrm>
                <a:off x="2717233" y="4767136"/>
                <a:ext cx="1497974" cy="5096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600" i="1" smtClean="0">
                              <a:solidFill>
                                <a:srgbClr val="0432FF"/>
                              </a:solidFill>
                              <a:latin typeface="Cambria Math" panose="02040503050406030204" pitchFamily="18" charset="0"/>
                            </a:rPr>
                          </m:ctrlPr>
                        </m:fPr>
                        <m:num>
                          <m:r>
                            <a:rPr lang="en-US" sz="1600" b="0" i="1" smtClean="0">
                              <a:solidFill>
                                <a:srgbClr val="0432FF"/>
                              </a:solidFill>
                              <a:latin typeface="Cambria Math" panose="02040503050406030204" pitchFamily="18" charset="0"/>
                            </a:rPr>
                            <m:t>𝑑</m:t>
                          </m:r>
                          <m:sSub>
                            <m:sSubPr>
                              <m:ctrlPr>
                                <a:rPr lang="en-US" sz="1600" b="0" i="1" smtClean="0">
                                  <a:solidFill>
                                    <a:srgbClr val="0432FF"/>
                                  </a:solidFill>
                                  <a:latin typeface="Cambria Math" panose="02040503050406030204" pitchFamily="18" charset="0"/>
                                </a:rPr>
                              </m:ctrlPr>
                            </m:sSubPr>
                            <m:e>
                              <m:r>
                                <a:rPr lang="en-US" sz="1600" b="0" i="1" smtClean="0">
                                  <a:solidFill>
                                    <a:srgbClr val="0432FF"/>
                                  </a:solidFill>
                                  <a:latin typeface="Cambria Math" panose="02040503050406030204" pitchFamily="18" charset="0"/>
                                </a:rPr>
                                <m:t>𝑓</m:t>
                              </m:r>
                            </m:e>
                            <m:sub>
                              <m:r>
                                <a:rPr lang="en-US" sz="1600" b="0" i="1" smtClean="0">
                                  <a:solidFill>
                                    <a:srgbClr val="0432FF"/>
                                  </a:solidFill>
                                  <a:latin typeface="Cambria Math" panose="02040503050406030204" pitchFamily="18" charset="0"/>
                                </a:rPr>
                                <m:t>𝑟</m:t>
                              </m:r>
                            </m:sub>
                          </m:sSub>
                        </m:num>
                        <m:den>
                          <m:r>
                            <a:rPr lang="en-US" sz="1600" b="0" i="1" smtClean="0">
                              <a:solidFill>
                                <a:srgbClr val="0432FF"/>
                              </a:solidFill>
                              <a:latin typeface="Cambria Math" panose="02040503050406030204" pitchFamily="18" charset="0"/>
                            </a:rPr>
                            <m:t>𝑑𝑝</m:t>
                          </m:r>
                        </m:den>
                      </m:f>
                      <m:r>
                        <a:rPr lang="en-US" sz="1600" b="0" i="1" smtClean="0">
                          <a:solidFill>
                            <a:srgbClr val="0432FF"/>
                          </a:solidFill>
                          <a:latin typeface="Cambria Math" panose="02040503050406030204" pitchFamily="18" charset="0"/>
                        </a:rPr>
                        <m:t>&gt;0</m:t>
                      </m:r>
                      <m:r>
                        <a:rPr lang="en-US" sz="1600" b="0" i="1" smtClean="0">
                          <a:solidFill>
                            <a:srgbClr val="0432FF"/>
                          </a:solidFill>
                          <a:latin typeface="Cambria Math" panose="02040503050406030204" pitchFamily="18" charset="0"/>
                          <a:ea typeface="Cambria Math" panose="02040503050406030204" pitchFamily="18" charset="0"/>
                        </a:rPr>
                        <m:t>→</m:t>
                      </m:r>
                      <m:r>
                        <a:rPr lang="en-US" sz="1600" b="0" i="1" smtClean="0">
                          <a:solidFill>
                            <a:srgbClr val="0432FF"/>
                          </a:solidFill>
                          <a:latin typeface="Cambria Math" panose="02040503050406030204" pitchFamily="18" charset="0"/>
                          <a:ea typeface="Cambria Math" panose="02040503050406030204" pitchFamily="18" charset="0"/>
                        </a:rPr>
                        <m:t>𝜂</m:t>
                      </m:r>
                      <m:r>
                        <a:rPr lang="en-US" sz="1600" b="0" i="1" smtClean="0">
                          <a:solidFill>
                            <a:srgbClr val="0432FF"/>
                          </a:solidFill>
                          <a:latin typeface="Cambria Math" panose="02040503050406030204" pitchFamily="18" charset="0"/>
                          <a:ea typeface="Cambria Math" panose="02040503050406030204" pitchFamily="18" charset="0"/>
                        </a:rPr>
                        <m:t>&gt;0</m:t>
                      </m:r>
                    </m:oMath>
                  </m:oMathPara>
                </a14:m>
                <a:endParaRPr lang="en-US" sz="1600" dirty="0">
                  <a:solidFill>
                    <a:srgbClr val="0432FF"/>
                  </a:solidFill>
                </a:endParaRPr>
              </a:p>
            </p:txBody>
          </p:sp>
        </mc:Choice>
        <mc:Fallback xmlns="">
          <p:sp>
            <p:nvSpPr>
              <p:cNvPr id="34" name="TextBox 33">
                <a:extLst>
                  <a:ext uri="{FF2B5EF4-FFF2-40B4-BE49-F238E27FC236}">
                    <a16:creationId xmlns:a16="http://schemas.microsoft.com/office/drawing/2014/main" id="{237D0F92-D718-7BEF-FCA7-323577600267}"/>
                  </a:ext>
                </a:extLst>
              </p:cNvPr>
              <p:cNvSpPr txBox="1">
                <a:spLocks noRot="1" noChangeAspect="1" noMove="1" noResize="1" noEditPoints="1" noAdjustHandles="1" noChangeArrowheads="1" noChangeShapeType="1" noTextEdit="1"/>
              </p:cNvSpPr>
              <p:nvPr/>
            </p:nvSpPr>
            <p:spPr>
              <a:xfrm>
                <a:off x="2717233" y="4767136"/>
                <a:ext cx="1497974" cy="509627"/>
              </a:xfrm>
              <a:prstGeom prst="rect">
                <a:avLst/>
              </a:prstGeom>
              <a:blipFill>
                <a:blip r:embed="rId10"/>
                <a:stretch>
                  <a:fillRect l="-3390" t="-2439" r="-3390" b="-1951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7C161598-104B-2377-2A08-8D4E7F8925B9}"/>
                  </a:ext>
                </a:extLst>
              </p:cNvPr>
              <p:cNvSpPr txBox="1"/>
              <p:nvPr/>
            </p:nvSpPr>
            <p:spPr>
              <a:xfrm>
                <a:off x="2711078" y="5475199"/>
                <a:ext cx="1497974" cy="5096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600" i="1" smtClean="0">
                              <a:solidFill>
                                <a:srgbClr val="FF0000"/>
                              </a:solidFill>
                              <a:latin typeface="Cambria Math" panose="02040503050406030204" pitchFamily="18" charset="0"/>
                            </a:rPr>
                          </m:ctrlPr>
                        </m:fPr>
                        <m:num>
                          <m:r>
                            <a:rPr lang="en-US" sz="1600" b="0" i="1" smtClean="0">
                              <a:solidFill>
                                <a:srgbClr val="FF0000"/>
                              </a:solidFill>
                              <a:latin typeface="Cambria Math" panose="02040503050406030204" pitchFamily="18" charset="0"/>
                            </a:rPr>
                            <m:t>𝑑</m:t>
                          </m:r>
                          <m:sSub>
                            <m:sSubPr>
                              <m:ctrlPr>
                                <a:rPr lang="en-US" sz="1600" b="0" i="1" smtClean="0">
                                  <a:solidFill>
                                    <a:srgbClr val="FF0000"/>
                                  </a:solidFill>
                                  <a:latin typeface="Cambria Math" panose="02040503050406030204" pitchFamily="18" charset="0"/>
                                </a:rPr>
                              </m:ctrlPr>
                            </m:sSubPr>
                            <m:e>
                              <m:r>
                                <a:rPr lang="en-US" sz="1600" b="0" i="1" smtClean="0">
                                  <a:solidFill>
                                    <a:srgbClr val="FF0000"/>
                                  </a:solidFill>
                                  <a:latin typeface="Cambria Math" panose="02040503050406030204" pitchFamily="18" charset="0"/>
                                </a:rPr>
                                <m:t>𝑓</m:t>
                              </m:r>
                            </m:e>
                            <m:sub>
                              <m:r>
                                <a:rPr lang="en-US" sz="1600" b="0" i="1" smtClean="0">
                                  <a:solidFill>
                                    <a:srgbClr val="FF0000"/>
                                  </a:solidFill>
                                  <a:latin typeface="Cambria Math" panose="02040503050406030204" pitchFamily="18" charset="0"/>
                                </a:rPr>
                                <m:t>𝑟</m:t>
                              </m:r>
                            </m:sub>
                          </m:sSub>
                        </m:num>
                        <m:den>
                          <m:r>
                            <a:rPr lang="en-US" sz="1600" b="0" i="1" smtClean="0">
                              <a:solidFill>
                                <a:srgbClr val="FF0000"/>
                              </a:solidFill>
                              <a:latin typeface="Cambria Math" panose="02040503050406030204" pitchFamily="18" charset="0"/>
                            </a:rPr>
                            <m:t>𝑑𝑝</m:t>
                          </m:r>
                        </m:den>
                      </m:f>
                      <m:r>
                        <a:rPr lang="en-US" sz="1600" b="0" i="1" smtClean="0">
                          <a:solidFill>
                            <a:srgbClr val="FF0000"/>
                          </a:solidFill>
                          <a:latin typeface="Cambria Math" panose="02040503050406030204" pitchFamily="18" charset="0"/>
                        </a:rPr>
                        <m:t>&lt;0</m:t>
                      </m:r>
                      <m:r>
                        <a:rPr lang="en-US" sz="1600" i="1" smtClean="0">
                          <a:solidFill>
                            <a:srgbClr val="FF0000"/>
                          </a:solidFill>
                          <a:latin typeface="Cambria Math" panose="02040503050406030204" pitchFamily="18" charset="0"/>
                          <a:ea typeface="Cambria Math" panose="02040503050406030204" pitchFamily="18" charset="0"/>
                        </a:rPr>
                        <m:t>→</m:t>
                      </m:r>
                      <m:r>
                        <a:rPr lang="en-US" sz="1600" i="1" smtClean="0">
                          <a:solidFill>
                            <a:srgbClr val="FF0000"/>
                          </a:solidFill>
                          <a:latin typeface="Cambria Math" panose="02040503050406030204" pitchFamily="18" charset="0"/>
                          <a:ea typeface="Cambria Math" panose="02040503050406030204" pitchFamily="18" charset="0"/>
                        </a:rPr>
                        <m:t>𝜂</m:t>
                      </m:r>
                      <m:r>
                        <a:rPr lang="en-US" sz="1600" b="0" i="1" smtClean="0">
                          <a:solidFill>
                            <a:srgbClr val="FF0000"/>
                          </a:solidFill>
                          <a:latin typeface="Cambria Math" panose="02040503050406030204" pitchFamily="18" charset="0"/>
                          <a:ea typeface="Cambria Math" panose="02040503050406030204" pitchFamily="18" charset="0"/>
                        </a:rPr>
                        <m:t>&lt;</m:t>
                      </m:r>
                      <m:r>
                        <a:rPr lang="en-US" sz="1600" i="1">
                          <a:solidFill>
                            <a:srgbClr val="FF0000"/>
                          </a:solidFill>
                          <a:latin typeface="Cambria Math" panose="02040503050406030204" pitchFamily="18" charset="0"/>
                          <a:ea typeface="Cambria Math" panose="02040503050406030204" pitchFamily="18" charset="0"/>
                        </a:rPr>
                        <m:t>0</m:t>
                      </m:r>
                    </m:oMath>
                  </m:oMathPara>
                </a14:m>
                <a:endParaRPr lang="en-US" sz="1600" dirty="0">
                  <a:solidFill>
                    <a:srgbClr val="FF0000"/>
                  </a:solidFill>
                </a:endParaRPr>
              </a:p>
            </p:txBody>
          </p:sp>
        </mc:Choice>
        <mc:Fallback xmlns="">
          <p:sp>
            <p:nvSpPr>
              <p:cNvPr id="35" name="TextBox 34">
                <a:extLst>
                  <a:ext uri="{FF2B5EF4-FFF2-40B4-BE49-F238E27FC236}">
                    <a16:creationId xmlns:a16="http://schemas.microsoft.com/office/drawing/2014/main" id="{7C161598-104B-2377-2A08-8D4E7F8925B9}"/>
                  </a:ext>
                </a:extLst>
              </p:cNvPr>
              <p:cNvSpPr txBox="1">
                <a:spLocks noRot="1" noChangeAspect="1" noMove="1" noResize="1" noEditPoints="1" noAdjustHandles="1" noChangeArrowheads="1" noChangeShapeType="1" noTextEdit="1"/>
              </p:cNvSpPr>
              <p:nvPr/>
            </p:nvSpPr>
            <p:spPr>
              <a:xfrm>
                <a:off x="2711078" y="5475199"/>
                <a:ext cx="1497974" cy="509627"/>
              </a:xfrm>
              <a:prstGeom prst="rect">
                <a:avLst/>
              </a:prstGeom>
              <a:blipFill>
                <a:blip r:embed="rId11"/>
                <a:stretch>
                  <a:fillRect l="-2521" t="-2439" r="-2521" b="-1951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2C08561F-F14A-4CDB-A12C-8EF1AEC92A04}"/>
                  </a:ext>
                </a:extLst>
              </p:cNvPr>
              <p:cNvSpPr txBox="1"/>
              <p:nvPr/>
            </p:nvSpPr>
            <p:spPr>
              <a:xfrm>
                <a:off x="4681112" y="3620512"/>
                <a:ext cx="4448281" cy="2677656"/>
              </a:xfrm>
              <a:prstGeom prst="rect">
                <a:avLst/>
              </a:prstGeom>
              <a:noFill/>
            </p:spPr>
            <p:txBody>
              <a:bodyPr wrap="square" rtlCol="0">
                <a:spAutoFit/>
              </a:bodyPr>
              <a:lstStyle/>
              <a:p>
                <a:pPr marL="342900" indent="-342900">
                  <a:buFont typeface="Arial" panose="020B0604020202020204" pitchFamily="34" charset="0"/>
                  <a:buChar char="•"/>
                </a:pPr>
                <a14:m>
                  <m:oMath xmlns:m="http://schemas.openxmlformats.org/officeDocument/2006/math">
                    <m:r>
                      <a:rPr lang="en-US"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=0</m:t>
                    </m:r>
                    <m:r>
                      <a:rPr lang="en-US" b="0" i="0" smtClean="0">
                        <a:latin typeface="Cambria Math" panose="02040503050406030204" pitchFamily="18" charset="0"/>
                        <a:ea typeface="Cambria Math" panose="02040503050406030204" pitchFamily="18" charset="0"/>
                      </a:rPr>
                      <m:t>: </m:t>
                    </m:r>
                  </m:oMath>
                </a14:m>
                <a:r>
                  <a:rPr lang="en-US" dirty="0"/>
                  <a:t>Transition, isochronous</a:t>
                </a:r>
              </a:p>
              <a:p>
                <a:pPr marL="342900" indent="-342900">
                  <a:buFont typeface="Arial" panose="020B0604020202020204" pitchFamily="34" charset="0"/>
                  <a:buChar char="•"/>
                </a:pPr>
                <a14:m>
                  <m:oMath xmlns:m="http://schemas.openxmlformats.org/officeDocument/2006/math">
                    <m:r>
                      <a:rPr lang="en-US" i="1">
                        <a:solidFill>
                          <a:srgbClr val="0432FF"/>
                        </a:solidFill>
                        <a:latin typeface="Cambria Math" panose="02040503050406030204" pitchFamily="18" charset="0"/>
                        <a:ea typeface="Cambria Math" panose="02040503050406030204" pitchFamily="18" charset="0"/>
                      </a:rPr>
                      <m:t>𝜂</m:t>
                    </m:r>
                    <m:r>
                      <a:rPr lang="en-US" i="1">
                        <a:solidFill>
                          <a:srgbClr val="0432FF"/>
                        </a:solidFill>
                        <a:latin typeface="Cambria Math" panose="02040503050406030204" pitchFamily="18" charset="0"/>
                        <a:ea typeface="Cambria Math" panose="02040503050406030204" pitchFamily="18" charset="0"/>
                      </a:rPr>
                      <m:t>&gt;0</m:t>
                    </m:r>
                  </m:oMath>
                </a14:m>
                <a:r>
                  <a:rPr lang="en-US" dirty="0"/>
                  <a:t>: Below transition, higher momentum particle revolute faster</a:t>
                </a:r>
              </a:p>
              <a:p>
                <a:pPr marL="342900" indent="-342900">
                  <a:buFont typeface="Arial" panose="020B0604020202020204" pitchFamily="34" charset="0"/>
                  <a:buChar char="•"/>
                </a:pPr>
                <a14:m>
                  <m:oMath xmlns:m="http://schemas.openxmlformats.org/officeDocument/2006/math">
                    <m:r>
                      <a:rPr lang="en-US" i="1">
                        <a:solidFill>
                          <a:srgbClr val="FF0000"/>
                        </a:solidFill>
                        <a:latin typeface="Cambria Math" panose="02040503050406030204" pitchFamily="18" charset="0"/>
                        <a:ea typeface="Cambria Math" panose="02040503050406030204" pitchFamily="18" charset="0"/>
                      </a:rPr>
                      <m:t>𝜂</m:t>
                    </m:r>
                    <m:r>
                      <a:rPr lang="en-US" i="1">
                        <a:solidFill>
                          <a:srgbClr val="FF0000"/>
                        </a:solidFill>
                        <a:latin typeface="Cambria Math" panose="02040503050406030204" pitchFamily="18" charset="0"/>
                        <a:ea typeface="Cambria Math" panose="02040503050406030204" pitchFamily="18" charset="0"/>
                      </a:rPr>
                      <m:t>&lt;0</m:t>
                    </m:r>
                  </m:oMath>
                </a14:m>
                <a:r>
                  <a:rPr lang="en-US" dirty="0"/>
                  <a:t>: Above transition, higher momentum particle revolve slower</a:t>
                </a:r>
              </a:p>
            </p:txBody>
          </p:sp>
        </mc:Choice>
        <mc:Fallback>
          <p:sp>
            <p:nvSpPr>
              <p:cNvPr id="36" name="TextBox 35">
                <a:extLst>
                  <a:ext uri="{FF2B5EF4-FFF2-40B4-BE49-F238E27FC236}">
                    <a16:creationId xmlns:a16="http://schemas.microsoft.com/office/drawing/2014/main" id="{2C08561F-F14A-4CDB-A12C-8EF1AEC92A04}"/>
                  </a:ext>
                </a:extLst>
              </p:cNvPr>
              <p:cNvSpPr txBox="1">
                <a:spLocks noRot="1" noChangeAspect="1" noMove="1" noResize="1" noEditPoints="1" noAdjustHandles="1" noChangeArrowheads="1" noChangeShapeType="1" noTextEdit="1"/>
              </p:cNvSpPr>
              <p:nvPr/>
            </p:nvSpPr>
            <p:spPr>
              <a:xfrm>
                <a:off x="4681112" y="3620512"/>
                <a:ext cx="4448281" cy="2677656"/>
              </a:xfrm>
              <a:prstGeom prst="rect">
                <a:avLst/>
              </a:prstGeom>
              <a:blipFill>
                <a:blip r:embed="rId12"/>
                <a:stretch>
                  <a:fillRect l="-1989" t="-1422" r="-2273" b="-4265"/>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07F4153E-8DEC-91B8-2954-582A3929FE63}"/>
              </a:ext>
            </a:extLst>
          </p:cNvPr>
          <p:cNvSpPr txBox="1"/>
          <p:nvPr/>
        </p:nvSpPr>
        <p:spPr>
          <a:xfrm>
            <a:off x="7174548" y="6244241"/>
            <a:ext cx="184731" cy="46166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1229851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4AB83CDD-BA82-A3FA-891B-448C1F406B23}"/>
                  </a:ext>
                </a:extLst>
              </p:cNvPr>
              <p:cNvSpPr>
                <a:spLocks noGrp="1"/>
              </p:cNvSpPr>
              <p:nvPr>
                <p:ph idx="1"/>
              </p:nvPr>
            </p:nvSpPr>
            <p:spPr/>
            <p:txBody>
              <a:bodyPr/>
              <a:lstStyle/>
              <a:p>
                <a:r>
                  <a:rPr lang="en-US" dirty="0"/>
                  <a:t>Energy gain for synchrotron particle (reference particle) is</a:t>
                </a:r>
              </a:p>
              <a:p>
                <a:pPr lvl="1"/>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𝑠</m:t>
                            </m:r>
                          </m:sub>
                        </m:sSub>
                      </m:num>
                      <m:den>
                        <m:r>
                          <a:rPr lang="en-US" b="0" i="1" smtClean="0">
                            <a:latin typeface="Cambria Math" panose="02040503050406030204" pitchFamily="18" charset="0"/>
                          </a:rPr>
                          <m:t>𝑑𝑧</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𝑠</m:t>
                            </m:r>
                          </m:sub>
                        </m:sSub>
                      </m:num>
                      <m:den>
                        <m:r>
                          <a:rPr lang="en-US" b="0" i="1" smtClean="0">
                            <a:latin typeface="Cambria Math" panose="02040503050406030204" pitchFamily="18" charset="0"/>
                          </a:rPr>
                          <m:t>𝑑𝑡</m:t>
                        </m:r>
                      </m:den>
                    </m:f>
                    <m:r>
                      <a:rPr lang="en-US" b="0" i="1" smtClean="0">
                        <a:latin typeface="Cambria Math" panose="02040503050406030204" pitchFamily="18" charset="0"/>
                      </a:rPr>
                      <m:t>=</m:t>
                    </m:r>
                    <m:r>
                      <a:rPr lang="en-US" b="0" i="1" smtClean="0">
                        <a:latin typeface="Cambria Math" panose="02040503050406030204" pitchFamily="18" charset="0"/>
                      </a:rPr>
                      <m:t>𝑒</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𝐸</m:t>
                        </m:r>
                      </m:e>
                      <m:sub>
                        <m:r>
                          <a:rPr lang="en-US" b="0" i="1" smtClean="0">
                            <a:latin typeface="Cambria Math" panose="02040503050406030204" pitchFamily="18" charset="0"/>
                            <a:ea typeface="Cambria Math" panose="02040503050406030204" pitchFamily="18" charset="0"/>
                          </a:rPr>
                          <m:t>0</m:t>
                        </m:r>
                      </m:sub>
                    </m:sSub>
                    <m:r>
                      <a:rPr lang="en-US" b="0" i="1" smtClean="0">
                        <a:latin typeface="Cambria Math" panose="02040503050406030204" pitchFamily="18" charset="0"/>
                        <a:ea typeface="Cambria Math" panose="02040503050406030204" pitchFamily="18" charset="0"/>
                      </a:rPr>
                      <m:t>𝑠𝑖𝑛</m:t>
                    </m:r>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e>
                    </m:d>
                  </m:oMath>
                </a14:m>
                <a:endParaRPr lang="en-US" dirty="0"/>
              </a:p>
              <a:p>
                <a:pPr lvl="1"/>
                <a:r>
                  <a:rPr lang="en-US" dirty="0"/>
                  <a:t>For non-reference particle</a:t>
                </a:r>
              </a:p>
              <a:p>
                <a:pPr lvl="1"/>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𝑘𝑖𝑛</m:t>
                            </m:r>
                          </m:sub>
                        </m:sSub>
                      </m:num>
                      <m:den>
                        <m:r>
                          <a:rPr lang="en-US" b="0" i="1" smtClean="0">
                            <a:latin typeface="Cambria Math" panose="02040503050406030204" pitchFamily="18" charset="0"/>
                          </a:rPr>
                          <m:t>𝑑𝑧</m:t>
                        </m:r>
                      </m:den>
                    </m:f>
                    <m:r>
                      <a:rPr lang="en-US" b="0" i="1" smtClean="0">
                        <a:latin typeface="Cambria Math" panose="02040503050406030204" pitchFamily="18" charset="0"/>
                      </a:rPr>
                      <m:t>=</m:t>
                    </m:r>
                    <m:r>
                      <a:rPr lang="en-US" b="0" i="1" smtClean="0">
                        <a:latin typeface="Cambria Math" panose="02040503050406030204" pitchFamily="18" charset="0"/>
                      </a:rPr>
                      <m:t>𝑒</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0</m:t>
                        </m:r>
                      </m:sub>
                    </m:s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𝑠𝑖𝑛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𝜙</m:t>
                            </m:r>
                          </m:e>
                        </m:d>
                        <m:r>
                          <a:rPr lang="en-US" b="0" i="1" smtClean="0">
                            <a:latin typeface="Cambria Math" panose="02040503050406030204" pitchFamily="18" charset="0"/>
                          </a:rPr>
                          <m:t>−</m:t>
                        </m:r>
                        <m:r>
                          <a:rPr lang="en-US" b="0" i="1" smtClean="0">
                            <a:latin typeface="Cambria Math" panose="02040503050406030204" pitchFamily="18" charset="0"/>
                          </a:rPr>
                          <m:t>𝑠𝑖𝑛</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d>
                  </m:oMath>
                </a14:m>
                <a:endParaRPr lang="en-US" dirty="0"/>
              </a:p>
              <a:p>
                <a:pPr marL="457200" lvl="1" indent="0">
                  <a:buNone/>
                </a:pPr>
                <a:r>
                  <a:rPr lang="en-US" dirty="0"/>
                  <a:t>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𝑒</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𝐸</m:t>
                        </m:r>
                      </m:e>
                      <m:sub>
                        <m:r>
                          <a:rPr lang="en-US" b="0" i="1" smtClean="0">
                            <a:latin typeface="Cambria Math" panose="02040503050406030204" pitchFamily="18" charset="0"/>
                            <a:ea typeface="Cambria Math" panose="02040503050406030204" pitchFamily="18" charset="0"/>
                          </a:rPr>
                          <m:t>0</m:t>
                        </m:r>
                      </m:sub>
                    </m:sSub>
                    <m:r>
                      <a:rPr lang="en-US" b="0" i="1" smtClean="0">
                        <a:latin typeface="Cambria Math" panose="02040503050406030204" pitchFamily="18" charset="0"/>
                        <a:ea typeface="Cambria Math" panose="02040503050406030204" pitchFamily="18" charset="0"/>
                      </a:rPr>
                      <m:t>𝑐𝑜𝑠</m:t>
                    </m:r>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𝜙</m:t>
                    </m:r>
                  </m:oMath>
                </a14:m>
                <a:endParaRPr lang="en-US" dirty="0"/>
              </a:p>
              <a:p>
                <a:r>
                  <a:rPr lang="en-US" dirty="0"/>
                  <a:t>The rate of change of the phase is</a:t>
                </a:r>
              </a:p>
              <a:p>
                <a:pPr lvl="1"/>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𝜙</m:t>
                        </m:r>
                      </m:num>
                      <m:den>
                        <m:r>
                          <a:rPr lang="en-US" b="0" i="1" smtClean="0">
                            <a:latin typeface="Cambria Math" panose="02040503050406030204" pitchFamily="18" charset="0"/>
                          </a:rPr>
                          <m:t>𝑑𝑧</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𝑟𝑓</m:t>
                        </m:r>
                      </m:sub>
                    </m:sSub>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𝑑𝑡</m:t>
                            </m:r>
                          </m:num>
                          <m:den>
                            <m:r>
                              <a:rPr lang="en-US" b="0" i="1" smtClean="0">
                                <a:latin typeface="Cambria Math" panose="02040503050406030204" pitchFamily="18" charset="0"/>
                              </a:rPr>
                              <m:t>𝑑𝑧</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𝑑𝑡</m:t>
                                    </m:r>
                                  </m:num>
                                  <m:den>
                                    <m:r>
                                      <a:rPr lang="en-US" b="0" i="1" smtClean="0">
                                        <a:latin typeface="Cambria Math" panose="02040503050406030204" pitchFamily="18" charset="0"/>
                                      </a:rPr>
                                      <m:t>𝑑𝑧</m:t>
                                    </m:r>
                                  </m:den>
                                </m:f>
                              </m:e>
                            </m:d>
                          </m:e>
                          <m:sub>
                            <m:r>
                              <a:rPr lang="en-US" b="0" i="1" smtClean="0">
                                <a:latin typeface="Cambria Math" panose="02040503050406030204" pitchFamily="18" charset="0"/>
                              </a:rPr>
                              <m:t>𝑠</m:t>
                            </m:r>
                          </m:sub>
                        </m:sSub>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𝑟𝑓</m:t>
                        </m:r>
                      </m:sub>
                    </m:sSub>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𝑣</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𝑠</m:t>
                                </m:r>
                              </m:sub>
                            </m:sSub>
                          </m:den>
                        </m:f>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𝑟𝑓</m:t>
                            </m:r>
                          </m:sub>
                        </m:sSub>
                      </m:num>
                      <m:den>
                        <m:sSubSup>
                          <m:sSubSupPr>
                            <m:ctrlPr>
                              <a:rPr lang="en-US" b="0"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𝑣</m:t>
                            </m:r>
                          </m:e>
                          <m:sub>
                            <m:r>
                              <a:rPr lang="en-US" b="0" i="1" smtClean="0">
                                <a:latin typeface="Cambria Math" panose="02040503050406030204" pitchFamily="18" charset="0"/>
                                <a:ea typeface="Cambria Math" panose="02040503050406030204" pitchFamily="18" charset="0"/>
                              </a:rPr>
                              <m:t>𝑠</m:t>
                            </m:r>
                          </m:sub>
                          <m:sup>
                            <m:r>
                              <a:rPr lang="en-US" b="0" i="1" smtClean="0">
                                <a:latin typeface="Cambria Math" panose="02040503050406030204" pitchFamily="18" charset="0"/>
                                <a:ea typeface="Cambria Math" panose="02040503050406030204" pitchFamily="18" charset="0"/>
                              </a:rPr>
                              <m:t>2</m:t>
                            </m:r>
                          </m:sup>
                        </m:sSubSup>
                      </m:den>
                    </m:f>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𝑣</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𝑣</m:t>
                            </m:r>
                          </m:e>
                          <m:sub>
                            <m:r>
                              <a:rPr lang="en-US" b="0" i="1" smtClean="0">
                                <a:latin typeface="Cambria Math" panose="02040503050406030204" pitchFamily="18" charset="0"/>
                                <a:ea typeface="Cambria Math" panose="02040503050406030204" pitchFamily="18" charset="0"/>
                              </a:rPr>
                              <m:t>𝑠</m:t>
                            </m:r>
                          </m:sub>
                        </m:sSub>
                      </m:e>
                    </m:d>
                  </m:oMath>
                </a14:m>
                <a:endParaRPr lang="en-US" dirty="0"/>
              </a:p>
              <a:p>
                <a:r>
                  <a:rPr lang="en-US" dirty="0"/>
                  <a:t>Using </a:t>
                </a:r>
                <a14:m>
                  <m:oMath xmlns:m="http://schemas.openxmlformats.org/officeDocument/2006/math">
                    <m:r>
                      <a:rPr lang="en-US" b="0" i="1" smtClean="0">
                        <a:latin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𝛾</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𝛾</m:t>
                        </m:r>
                      </m:e>
                      <m:sup>
                        <m:r>
                          <a:rPr lang="en-US" b="0" i="1" smtClean="0">
                            <a:latin typeface="Cambria Math" panose="02040503050406030204" pitchFamily="18" charset="0"/>
                            <a:ea typeface="Cambria Math" panose="02040503050406030204" pitchFamily="18" charset="0"/>
                          </a:rPr>
                          <m:t>3</m:t>
                        </m:r>
                      </m:sup>
                    </m:sSup>
                    <m:r>
                      <a:rPr lang="en-US" b="0" i="1" smtClean="0">
                        <a:latin typeface="Cambria Math" panose="02040503050406030204" pitchFamily="18" charset="0"/>
                        <a:ea typeface="Cambria Math" panose="02040503050406030204" pitchFamily="18" charset="0"/>
                      </a:rPr>
                      <m:t>𝛽</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𝛽</m:t>
                    </m:r>
                  </m:oMath>
                </a14:m>
                <a:r>
                  <a:rPr lang="en-US" dirty="0"/>
                  <a:t>,</a:t>
                </a:r>
              </a:p>
              <a:p>
                <a:pPr lvl="1"/>
                <a14:m>
                  <m:oMath xmlns:m="http://schemas.openxmlformats.org/officeDocument/2006/math">
                    <m:sSub>
                      <m:sSubPr>
                        <m:ctrlPr>
                          <a:rPr lang="en-US" sz="2000" i="1" smtClean="0">
                            <a:latin typeface="Cambria Math" panose="02040503050406030204" pitchFamily="18" charset="0"/>
                          </a:rPr>
                        </m:ctrlPr>
                      </m:sSubPr>
                      <m:e>
                        <m:r>
                          <a:rPr lang="en-US" sz="200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𝐸</m:t>
                        </m:r>
                      </m:e>
                      <m:sub>
                        <m:r>
                          <a:rPr lang="en-US" sz="2000" b="0" i="1" smtClean="0">
                            <a:latin typeface="Cambria Math" panose="02040503050406030204" pitchFamily="18" charset="0"/>
                          </a:rPr>
                          <m:t>𝑘𝑖𝑛</m:t>
                        </m:r>
                      </m:sub>
                    </m:sSub>
                    <m:r>
                      <a:rPr lang="en-US" sz="2000" b="0" i="1" smtClean="0">
                        <a:latin typeface="Cambria Math" panose="02040503050406030204" pitchFamily="18" charset="0"/>
                      </a:rPr>
                      <m:t>=</m:t>
                    </m:r>
                    <m:r>
                      <a:rPr lang="en-US" sz="2000" b="0" i="1" smtClean="0">
                        <a:latin typeface="Cambria Math" panose="02040503050406030204" pitchFamily="18" charset="0"/>
                      </a:rPr>
                      <m:t>𝐸</m:t>
                    </m:r>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𝐸</m:t>
                        </m:r>
                      </m:e>
                      <m:sub>
                        <m:r>
                          <a:rPr lang="en-US" sz="2000" b="0" i="1" smtClean="0">
                            <a:latin typeface="Cambria Math" panose="02040503050406030204" pitchFamily="18" charset="0"/>
                          </a:rPr>
                          <m:t>𝑠</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𝑚</m:t>
                        </m:r>
                      </m:e>
                      <m:sub>
                        <m:r>
                          <a:rPr lang="en-US" sz="2000" b="0" i="1" smtClean="0">
                            <a:latin typeface="Cambria Math" panose="02040503050406030204" pitchFamily="18" charset="0"/>
                          </a:rPr>
                          <m:t>0</m:t>
                        </m:r>
                      </m:sub>
                    </m:sSub>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𝑐</m:t>
                        </m:r>
                      </m:e>
                      <m:sup>
                        <m:r>
                          <a:rPr lang="en-US" sz="2000" b="0" i="1" smtClean="0">
                            <a:latin typeface="Cambria Math" panose="02040503050406030204" pitchFamily="18" charset="0"/>
                          </a:rPr>
                          <m:t>2</m:t>
                        </m:r>
                      </m:sup>
                    </m:sSup>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𝛾</m:t>
                        </m:r>
                        <m:r>
                          <a:rPr lang="en-US" sz="2000" b="0" i="1" smtClean="0">
                            <a:latin typeface="Cambria Math" panose="02040503050406030204" pitchFamily="18" charset="0"/>
                            <a:ea typeface="Cambria Math" panose="02040503050406030204" pitchFamily="18" charset="0"/>
                          </a:rPr>
                          <m:t>−</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𝛾</m:t>
                            </m:r>
                          </m:e>
                          <m:sub>
                            <m:r>
                              <a:rPr lang="en-US" sz="2000" b="0" i="1" smtClean="0">
                                <a:latin typeface="Cambria Math" panose="02040503050406030204" pitchFamily="18" charset="0"/>
                                <a:ea typeface="Cambria Math" panose="02040503050406030204" pitchFamily="18" charset="0"/>
                              </a:rPr>
                              <m:t>𝑠</m:t>
                            </m:r>
                          </m:sub>
                        </m:sSub>
                      </m:e>
                    </m:d>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𝑚</m:t>
                        </m:r>
                      </m:e>
                      <m:sub>
                        <m:r>
                          <a:rPr lang="en-US" sz="2000" b="0" i="1" smtClean="0">
                            <a:latin typeface="Cambria Math" panose="02040503050406030204" pitchFamily="18" charset="0"/>
                          </a:rPr>
                          <m:t>0</m:t>
                        </m:r>
                      </m:sub>
                    </m:sSub>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𝑐</m:t>
                        </m:r>
                      </m:e>
                      <m:sup>
                        <m:r>
                          <a:rPr lang="en-US" sz="2000" b="0" i="1" smtClean="0">
                            <a:latin typeface="Cambria Math" panose="02040503050406030204" pitchFamily="18" charset="0"/>
                          </a:rPr>
                          <m:t>2</m:t>
                        </m:r>
                      </m:sup>
                    </m:sSup>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ea typeface="Cambria Math" panose="02040503050406030204" pitchFamily="18" charset="0"/>
                          </a:rPr>
                          <m:t>𝛾</m:t>
                        </m:r>
                      </m:e>
                      <m:sub>
                        <m:r>
                          <a:rPr lang="en-US" sz="2000" b="0" i="1" smtClean="0">
                            <a:latin typeface="Cambria Math" panose="02040503050406030204" pitchFamily="18" charset="0"/>
                          </a:rPr>
                          <m:t>𝑠</m:t>
                        </m:r>
                      </m:sub>
                      <m:sup>
                        <m:r>
                          <a:rPr lang="en-US" sz="2000" b="0" i="1" smtClean="0">
                            <a:latin typeface="Cambria Math" panose="02040503050406030204" pitchFamily="18" charset="0"/>
                          </a:rPr>
                          <m:t>3</m:t>
                        </m:r>
                      </m:sup>
                    </m:sSubSup>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𝛽</m:t>
                        </m:r>
                      </m:e>
                      <m:sub>
                        <m:r>
                          <a:rPr lang="en-US" sz="2000" b="0" i="1" smtClean="0">
                            <a:latin typeface="Cambria Math" panose="02040503050406030204" pitchFamily="18" charset="0"/>
                          </a:rPr>
                          <m:t>𝑠</m:t>
                        </m:r>
                      </m:sub>
                    </m:sSub>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𝑑</m:t>
                    </m:r>
                    <m:r>
                      <a:rPr lang="en-US" sz="2000" b="0" i="1" smtClean="0">
                        <a:latin typeface="Cambria Math" panose="02040503050406030204" pitchFamily="18" charset="0"/>
                        <a:ea typeface="Cambria Math" panose="02040503050406030204" pitchFamily="18" charset="0"/>
                      </a:rPr>
                      <m:t>𝛽</m:t>
                    </m:r>
                    <m:r>
                      <a:rPr lang="en-US" sz="2000" b="0" i="1" smtClean="0">
                        <a:latin typeface="Cambria Math" panose="02040503050406030204" pitchFamily="18" charset="0"/>
                        <a:ea typeface="Cambria Math" panose="02040503050406030204" pitchFamily="18" charset="0"/>
                      </a:rPr>
                      <m:t>=</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𝑚</m:t>
                        </m:r>
                      </m:e>
                      <m:sub>
                        <m:r>
                          <a:rPr lang="en-US" sz="2000" b="0" i="1" smtClean="0">
                            <a:latin typeface="Cambria Math" panose="02040503050406030204" pitchFamily="18" charset="0"/>
                            <a:ea typeface="Cambria Math" panose="02040503050406030204" pitchFamily="18" charset="0"/>
                          </a:rPr>
                          <m:t>0</m:t>
                        </m:r>
                      </m:sub>
                    </m:sSub>
                    <m:sSubSup>
                      <m:sSubSupPr>
                        <m:ctrlPr>
                          <a:rPr lang="en-US" sz="2000" b="0" i="1" smtClean="0">
                            <a:latin typeface="Cambria Math" panose="02040503050406030204" pitchFamily="18" charset="0"/>
                            <a:ea typeface="Cambria Math" panose="02040503050406030204" pitchFamily="18" charset="0"/>
                          </a:rPr>
                        </m:ctrlPr>
                      </m:sSubSupPr>
                      <m:e>
                        <m:r>
                          <a:rPr lang="en-US" sz="2000" b="0" i="1" smtClean="0">
                            <a:latin typeface="Cambria Math" panose="02040503050406030204" pitchFamily="18" charset="0"/>
                            <a:ea typeface="Cambria Math" panose="02040503050406030204" pitchFamily="18" charset="0"/>
                          </a:rPr>
                          <m:t>𝛾</m:t>
                        </m:r>
                      </m:e>
                      <m:sub>
                        <m:r>
                          <a:rPr lang="en-US" sz="2000" b="0" i="1" smtClean="0">
                            <a:latin typeface="Cambria Math" panose="02040503050406030204" pitchFamily="18" charset="0"/>
                            <a:ea typeface="Cambria Math" panose="02040503050406030204" pitchFamily="18" charset="0"/>
                          </a:rPr>
                          <m:t>𝑠</m:t>
                        </m:r>
                      </m:sub>
                      <m:sup>
                        <m:r>
                          <a:rPr lang="en-US" sz="2000" b="0" i="1" smtClean="0">
                            <a:latin typeface="Cambria Math" panose="02040503050406030204" pitchFamily="18" charset="0"/>
                            <a:ea typeface="Cambria Math" panose="02040503050406030204" pitchFamily="18" charset="0"/>
                          </a:rPr>
                          <m:t>3</m:t>
                        </m:r>
                      </m:sup>
                    </m:sSubSup>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𝑣</m:t>
                        </m:r>
                      </m:e>
                      <m:sub>
                        <m:r>
                          <a:rPr lang="en-US" sz="2000" b="0" i="1" smtClean="0">
                            <a:latin typeface="Cambria Math" panose="02040503050406030204" pitchFamily="18" charset="0"/>
                            <a:ea typeface="Cambria Math" panose="02040503050406030204" pitchFamily="18" charset="0"/>
                          </a:rPr>
                          <m:t>𝑠</m:t>
                        </m:r>
                      </m:sub>
                    </m:sSub>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𝑣</m:t>
                        </m:r>
                        <m:r>
                          <a:rPr lang="en-US" sz="2000" b="0" i="1" smtClean="0">
                            <a:latin typeface="Cambria Math" panose="02040503050406030204" pitchFamily="18" charset="0"/>
                            <a:ea typeface="Cambria Math" panose="02040503050406030204" pitchFamily="18" charset="0"/>
                          </a:rPr>
                          <m:t>−</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𝑣</m:t>
                            </m:r>
                          </m:e>
                          <m:sub>
                            <m:r>
                              <a:rPr lang="en-US" sz="2000" b="0" i="1" smtClean="0">
                                <a:latin typeface="Cambria Math" panose="02040503050406030204" pitchFamily="18" charset="0"/>
                                <a:ea typeface="Cambria Math" panose="02040503050406030204" pitchFamily="18" charset="0"/>
                              </a:rPr>
                              <m:t>𝑠</m:t>
                            </m:r>
                          </m:sub>
                        </m:sSub>
                      </m:e>
                    </m:d>
                  </m:oMath>
                </a14:m>
                <a:endParaRPr lang="en-US" sz="2000" dirty="0"/>
              </a:p>
              <a:p>
                <a:pPr lvl="1"/>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ea typeface="Cambria Math" panose="02040503050406030204" pitchFamily="18" charset="0"/>
                          </a:rPr>
                          <m:t>𝜙</m:t>
                        </m:r>
                      </m:num>
                      <m:den>
                        <m:r>
                          <a:rPr lang="en-US" i="1">
                            <a:latin typeface="Cambria Math" panose="02040503050406030204" pitchFamily="18" charset="0"/>
                          </a:rPr>
                          <m:t>𝑑𝑧</m:t>
                        </m:r>
                      </m:den>
                    </m:f>
                    <m:r>
                      <a:rPr lang="en-US" b="0" i="0"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𝑟𝑓</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0</m:t>
                            </m:r>
                          </m:sub>
                        </m:sSub>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𝑣</m:t>
                            </m:r>
                          </m:e>
                          <m:sub>
                            <m:r>
                              <a:rPr lang="en-US" b="0" i="1" smtClean="0">
                                <a:latin typeface="Cambria Math" panose="02040503050406030204" pitchFamily="18" charset="0"/>
                              </a:rPr>
                              <m:t>𝑠</m:t>
                            </m:r>
                          </m:sub>
                          <m:sup>
                            <m:r>
                              <a:rPr lang="en-US" b="0" i="1" smtClean="0">
                                <a:latin typeface="Cambria Math" panose="02040503050406030204" pitchFamily="18" charset="0"/>
                              </a:rPr>
                              <m:t>3</m:t>
                            </m:r>
                          </m:sup>
                        </m:sSubSup>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𝛾</m:t>
                            </m:r>
                          </m:e>
                          <m:sub>
                            <m:r>
                              <a:rPr lang="en-US" b="0" i="1" smtClean="0">
                                <a:latin typeface="Cambria Math" panose="02040503050406030204" pitchFamily="18" charset="0"/>
                              </a:rPr>
                              <m:t>𝑠</m:t>
                            </m:r>
                          </m:sub>
                          <m:sup>
                            <m:r>
                              <a:rPr lang="en-US" b="0" i="1" smtClean="0">
                                <a:latin typeface="Cambria Math" panose="02040503050406030204" pitchFamily="18" charset="0"/>
                              </a:rPr>
                              <m:t>3</m:t>
                            </m:r>
                          </m:sup>
                        </m:sSubSup>
                      </m:den>
                    </m:f>
                    <m:r>
                      <a:rPr lang="en-US" sz="2400" dirty="0" smtClean="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𝐸</m:t>
                        </m:r>
                      </m:e>
                      <m:sub>
                        <m:r>
                          <a:rPr lang="en-US" sz="2400" i="1">
                            <a:latin typeface="Cambria Math" panose="02040503050406030204" pitchFamily="18" charset="0"/>
                          </a:rPr>
                          <m:t>𝑘𝑖𝑛</m:t>
                        </m:r>
                      </m:sub>
                    </m:sSub>
                  </m:oMath>
                </a14:m>
                <a:endParaRPr lang="en-US" dirty="0"/>
              </a:p>
            </p:txBody>
          </p:sp>
        </mc:Choice>
        <mc:Fallback>
          <p:sp>
            <p:nvSpPr>
              <p:cNvPr id="2" name="Content Placeholder 1">
                <a:extLst>
                  <a:ext uri="{FF2B5EF4-FFF2-40B4-BE49-F238E27FC236}">
                    <a16:creationId xmlns:a16="http://schemas.microsoft.com/office/drawing/2014/main" id="{4AB83CDD-BA82-A3FA-891B-448C1F406B23}"/>
                  </a:ext>
                </a:extLst>
              </p:cNvPr>
              <p:cNvSpPr>
                <a:spLocks noGrp="1" noRot="1" noChangeAspect="1" noMove="1" noResize="1" noEditPoints="1" noAdjustHandles="1" noChangeArrowheads="1" noChangeShapeType="1" noTextEdit="1"/>
              </p:cNvSpPr>
              <p:nvPr>
                <p:ph idx="1"/>
              </p:nvPr>
            </p:nvSpPr>
            <p:spPr>
              <a:blipFill>
                <a:blip r:embed="rId2"/>
                <a:stretch>
                  <a:fillRect l="-2050" t="-1754"/>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419FBFD7-3FAD-F965-6285-2877D5F1732B}"/>
              </a:ext>
            </a:extLst>
          </p:cNvPr>
          <p:cNvSpPr>
            <a:spLocks noGrp="1"/>
          </p:cNvSpPr>
          <p:nvPr>
            <p:ph type="title"/>
          </p:nvPr>
        </p:nvSpPr>
        <p:spPr/>
        <p:txBody>
          <a:bodyPr/>
          <a:lstStyle/>
          <a:p>
            <a:r>
              <a:rPr lang="en-US" dirty="0"/>
              <a:t>Longitudinal phase space</a:t>
            </a:r>
          </a:p>
        </p:txBody>
      </p:sp>
      <p:sp>
        <p:nvSpPr>
          <p:cNvPr id="4" name="Date Placeholder 3">
            <a:extLst>
              <a:ext uri="{FF2B5EF4-FFF2-40B4-BE49-F238E27FC236}">
                <a16:creationId xmlns:a16="http://schemas.microsoft.com/office/drawing/2014/main" id="{BE2CD8DF-56F9-2E4E-FD3A-C62FE74B4C3D}"/>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3E4B454A-5707-267E-893A-AB7CE9A89DD8}"/>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205A379E-2A5D-0AC8-ACB5-CB3D41EEF1CE}"/>
              </a:ext>
            </a:extLst>
          </p:cNvPr>
          <p:cNvSpPr>
            <a:spLocks noGrp="1"/>
          </p:cNvSpPr>
          <p:nvPr>
            <p:ph type="sldNum" sz="quarter" idx="4"/>
          </p:nvPr>
        </p:nvSpPr>
        <p:spPr/>
        <p:txBody>
          <a:bodyPr/>
          <a:lstStyle/>
          <a:p>
            <a:pPr>
              <a:defRPr/>
            </a:pPr>
            <a:fld id="{148C009B-CB69-E04A-B9B3-34B26D69E9CF}" type="slidenum">
              <a:rPr lang="en-US" smtClean="0"/>
              <a:pPr>
                <a:defRPr/>
              </a:pPr>
              <a:t>42</a:t>
            </a:fld>
            <a:endParaRPr lang="en-US" dirty="0"/>
          </a:p>
        </p:txBody>
      </p:sp>
      <p:pic>
        <p:nvPicPr>
          <p:cNvPr id="7" name="Picture 6">
            <a:extLst>
              <a:ext uri="{FF2B5EF4-FFF2-40B4-BE49-F238E27FC236}">
                <a16:creationId xmlns:a16="http://schemas.microsoft.com/office/drawing/2014/main" id="{D8F5EBC7-3EBF-E807-3467-8A60708F39C1}"/>
              </a:ext>
            </a:extLst>
          </p:cNvPr>
          <p:cNvPicPr>
            <a:picLocks noChangeAspect="1"/>
          </p:cNvPicPr>
          <p:nvPr/>
        </p:nvPicPr>
        <p:blipFill>
          <a:blip r:embed="rId3"/>
          <a:stretch>
            <a:fillRect/>
          </a:stretch>
        </p:blipFill>
        <p:spPr>
          <a:xfrm>
            <a:off x="5262916" y="1464115"/>
            <a:ext cx="3638197" cy="2286000"/>
          </a:xfrm>
          <a:prstGeom prst="rect">
            <a:avLst/>
          </a:prstGeom>
        </p:spPr>
      </p:pic>
      <p:sp>
        <p:nvSpPr>
          <p:cNvPr id="8" name="Oval 7">
            <a:extLst>
              <a:ext uri="{FF2B5EF4-FFF2-40B4-BE49-F238E27FC236}">
                <a16:creationId xmlns:a16="http://schemas.microsoft.com/office/drawing/2014/main" id="{6970C157-E549-6875-7926-54734C2D6932}"/>
              </a:ext>
            </a:extLst>
          </p:cNvPr>
          <p:cNvSpPr/>
          <p:nvPr/>
        </p:nvSpPr>
        <p:spPr>
          <a:xfrm>
            <a:off x="5879639" y="1929476"/>
            <a:ext cx="164592" cy="166255"/>
          </a:xfrm>
          <a:prstGeom prst="ellipse">
            <a:avLst/>
          </a:prstGeom>
          <a:solidFill>
            <a:srgbClr val="FF9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47A9D87-F902-2548-86DA-B5BCD34E5619}"/>
              </a:ext>
            </a:extLst>
          </p:cNvPr>
          <p:cNvSpPr txBox="1"/>
          <p:nvPr/>
        </p:nvSpPr>
        <p:spPr>
          <a:xfrm>
            <a:off x="6044231" y="1800727"/>
            <a:ext cx="2080506" cy="400110"/>
          </a:xfrm>
          <a:prstGeom prst="rect">
            <a:avLst/>
          </a:prstGeom>
          <a:noFill/>
        </p:spPr>
        <p:txBody>
          <a:bodyPr wrap="none" rtlCol="0">
            <a:spAutoFit/>
          </a:bodyPr>
          <a:lstStyle/>
          <a:p>
            <a:r>
              <a:rPr lang="en-US" sz="2000" dirty="0">
                <a:solidFill>
                  <a:srgbClr val="FF9300"/>
                </a:solidFill>
              </a:rPr>
              <a:t>Reference particle</a:t>
            </a:r>
          </a:p>
        </p:txBody>
      </p:sp>
      <p:cxnSp>
        <p:nvCxnSpPr>
          <p:cNvPr id="12" name="Straight Arrow Connector 11">
            <a:extLst>
              <a:ext uri="{FF2B5EF4-FFF2-40B4-BE49-F238E27FC236}">
                <a16:creationId xmlns:a16="http://schemas.microsoft.com/office/drawing/2014/main" id="{04D8C4B3-3EBB-E46F-92CF-5136320CC46D}"/>
              </a:ext>
            </a:extLst>
          </p:cNvPr>
          <p:cNvCxnSpPr/>
          <p:nvPr/>
        </p:nvCxnSpPr>
        <p:spPr>
          <a:xfrm>
            <a:off x="6476496" y="1565172"/>
            <a:ext cx="0" cy="914400"/>
          </a:xfrm>
          <a:prstGeom prst="straightConnector1">
            <a:avLst/>
          </a:prstGeom>
          <a:ln w="1270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7F5827DB-8361-AFAE-7B4E-AE0B1949C1A9}"/>
                  </a:ext>
                </a:extLst>
              </p:cNvPr>
              <p:cNvSpPr txBox="1"/>
              <p:nvPr/>
            </p:nvSpPr>
            <p:spPr>
              <a:xfrm>
                <a:off x="6467279" y="2071535"/>
                <a:ext cx="387350"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0</m:t>
                          </m:r>
                        </m:sub>
                      </m:sSub>
                    </m:oMath>
                  </m:oMathPara>
                </a14:m>
                <a:endParaRPr lang="en-US" dirty="0"/>
              </a:p>
            </p:txBody>
          </p:sp>
        </mc:Choice>
        <mc:Fallback>
          <p:sp>
            <p:nvSpPr>
              <p:cNvPr id="13" name="TextBox 12">
                <a:extLst>
                  <a:ext uri="{FF2B5EF4-FFF2-40B4-BE49-F238E27FC236}">
                    <a16:creationId xmlns:a16="http://schemas.microsoft.com/office/drawing/2014/main" id="{7F5827DB-8361-AFAE-7B4E-AE0B1949C1A9}"/>
                  </a:ext>
                </a:extLst>
              </p:cNvPr>
              <p:cNvSpPr txBox="1">
                <a:spLocks noRot="1" noChangeAspect="1" noMove="1" noResize="1" noEditPoints="1" noAdjustHandles="1" noChangeArrowheads="1" noChangeShapeType="1" noTextEdit="1"/>
              </p:cNvSpPr>
              <p:nvPr/>
            </p:nvSpPr>
            <p:spPr>
              <a:xfrm>
                <a:off x="6467279" y="2071535"/>
                <a:ext cx="387350" cy="369332"/>
              </a:xfrm>
              <a:prstGeom prst="rect">
                <a:avLst/>
              </a:prstGeom>
              <a:blipFill>
                <a:blip r:embed="rId4"/>
                <a:stretch>
                  <a:fillRect l="-16129" r="-6452" b="-17241"/>
                </a:stretch>
              </a:blipFill>
            </p:spPr>
            <p:txBody>
              <a:bodyPr/>
              <a:lstStyle/>
              <a:p>
                <a:r>
                  <a:rPr lang="en-US">
                    <a:noFill/>
                  </a:rPr>
                  <a:t> </a:t>
                </a:r>
              </a:p>
            </p:txBody>
          </p:sp>
        </mc:Fallback>
      </mc:AlternateContent>
      <p:cxnSp>
        <p:nvCxnSpPr>
          <p:cNvPr id="15" name="Straight Connector 14">
            <a:extLst>
              <a:ext uri="{FF2B5EF4-FFF2-40B4-BE49-F238E27FC236}">
                <a16:creationId xmlns:a16="http://schemas.microsoft.com/office/drawing/2014/main" id="{560D3BBB-9F9B-4E2A-DD29-A8A9DE9E5C61}"/>
              </a:ext>
            </a:extLst>
          </p:cNvPr>
          <p:cNvCxnSpPr>
            <a:stCxn id="8" idx="4"/>
          </p:cNvCxnSpPr>
          <p:nvPr/>
        </p:nvCxnSpPr>
        <p:spPr>
          <a:xfrm>
            <a:off x="5961935" y="2095731"/>
            <a:ext cx="0" cy="345136"/>
          </a:xfrm>
          <a:prstGeom prst="line">
            <a:avLst/>
          </a:prstGeom>
          <a:ln w="12700">
            <a:solidFill>
              <a:srgbClr val="000000"/>
            </a:solidFill>
            <a:prstDash val="sysDot"/>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F8295DBE-37FC-7029-7E74-978166B94330}"/>
                  </a:ext>
                </a:extLst>
              </p:cNvPr>
              <p:cNvSpPr txBox="1"/>
              <p:nvPr/>
            </p:nvSpPr>
            <p:spPr>
              <a:xfrm>
                <a:off x="5809961" y="2459455"/>
                <a:ext cx="393313"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oMath>
                  </m:oMathPara>
                </a14:m>
                <a:endParaRPr lang="en-US" dirty="0"/>
              </a:p>
            </p:txBody>
          </p:sp>
        </mc:Choice>
        <mc:Fallback>
          <p:sp>
            <p:nvSpPr>
              <p:cNvPr id="16" name="TextBox 15">
                <a:extLst>
                  <a:ext uri="{FF2B5EF4-FFF2-40B4-BE49-F238E27FC236}">
                    <a16:creationId xmlns:a16="http://schemas.microsoft.com/office/drawing/2014/main" id="{F8295DBE-37FC-7029-7E74-978166B94330}"/>
                  </a:ext>
                </a:extLst>
              </p:cNvPr>
              <p:cNvSpPr txBox="1">
                <a:spLocks noRot="1" noChangeAspect="1" noMove="1" noResize="1" noEditPoints="1" noAdjustHandles="1" noChangeArrowheads="1" noChangeShapeType="1" noTextEdit="1"/>
              </p:cNvSpPr>
              <p:nvPr/>
            </p:nvSpPr>
            <p:spPr>
              <a:xfrm>
                <a:off x="5809961" y="2459455"/>
                <a:ext cx="393313" cy="369332"/>
              </a:xfrm>
              <a:prstGeom prst="rect">
                <a:avLst/>
              </a:prstGeom>
              <a:blipFill>
                <a:blip r:embed="rId5"/>
                <a:stretch>
                  <a:fillRect l="-25000" r="-3125" b="-33333"/>
                </a:stretch>
              </a:blipFill>
            </p:spPr>
            <p:txBody>
              <a:bodyPr/>
              <a:lstStyle/>
              <a:p>
                <a:r>
                  <a:rPr lang="en-US">
                    <a:noFill/>
                  </a:rPr>
                  <a:t> </a:t>
                </a:r>
              </a:p>
            </p:txBody>
          </p:sp>
        </mc:Fallback>
      </mc:AlternateContent>
    </p:spTree>
    <p:extLst>
      <p:ext uri="{BB962C8B-B14F-4D97-AF65-F5344CB8AC3E}">
        <p14:creationId xmlns:p14="http://schemas.microsoft.com/office/powerpoint/2010/main" val="1230584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C3DE6-E226-6FCA-4552-CEF69E042FE4}"/>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80A649D5-E2F5-FF2F-ACD7-660F7F4DDF4B}"/>
                  </a:ext>
                </a:extLst>
              </p:cNvPr>
              <p:cNvSpPr>
                <a:spLocks noGrp="1"/>
              </p:cNvSpPr>
              <p:nvPr>
                <p:ph idx="1"/>
              </p:nvPr>
            </p:nvSpPr>
            <p:spPr>
              <a:xfrm>
                <a:off x="228600" y="971550"/>
                <a:ext cx="8672513" cy="5634698"/>
              </a:xfrm>
            </p:spPr>
            <p:txBody>
              <a:bodyPr/>
              <a:lstStyle/>
              <a:p>
                <a:r>
                  <a:rPr lang="en-US" dirty="0"/>
                  <a:t>Apply differentiation of </a:t>
                </a:r>
                <a14:m>
                  <m:oMath xmlns:m="http://schemas.openxmlformats.org/officeDocument/2006/math">
                    <m:r>
                      <a:rPr lang="en-US" b="0" i="1" smtClean="0">
                        <a:latin typeface="Cambria Math" panose="02040503050406030204" pitchFamily="18" charset="0"/>
                      </a:rPr>
                      <m:t>𝑧</m:t>
                    </m:r>
                  </m:oMath>
                </a14:m>
                <a:r>
                  <a:rPr lang="en-US" dirty="0"/>
                  <a:t> on both terms</a:t>
                </a:r>
              </a:p>
              <a:p>
                <a:pPr lvl="1"/>
                <a14:m>
                  <m:oMath xmlns:m="http://schemas.openxmlformats.org/officeDocument/2006/math">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r>
                              <a:rPr lang="en-US" b="0" i="1" smtClean="0">
                                <a:latin typeface="Cambria Math" panose="02040503050406030204" pitchFamily="18" charset="0"/>
                              </a:rPr>
                              <m:t>𝑑</m:t>
                            </m:r>
                          </m:e>
                          <m:sup>
                            <m:r>
                              <a:rPr lang="en-US" b="0" i="1" smtClean="0">
                                <a:latin typeface="Cambria Math" panose="02040503050406030204" pitchFamily="18" charset="0"/>
                              </a:rPr>
                              <m:t>2</m:t>
                            </m:r>
                          </m:sup>
                        </m:sSup>
                        <m:r>
                          <a:rPr lang="en-US" i="1" smtClean="0">
                            <a:latin typeface="Cambria Math" panose="02040503050406030204" pitchFamily="18" charset="0"/>
                            <a:ea typeface="Cambria Math" panose="02040503050406030204" pitchFamily="18" charset="0"/>
                          </a:rPr>
                          <m:t>𝜙</m:t>
                        </m:r>
                      </m:num>
                      <m:den>
                        <m:r>
                          <a:rPr lang="en-US" b="0" i="1" smtClean="0">
                            <a:latin typeface="Cambria Math" panose="02040503050406030204" pitchFamily="18" charset="0"/>
                          </a:rPr>
                          <m:t>𝑑</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𝑧</m:t>
                            </m:r>
                          </m:e>
                          <m:sup>
                            <m:r>
                              <a:rPr lang="en-US" b="0" i="1" smtClean="0">
                                <a:latin typeface="Cambria Math" panose="02040503050406030204" pitchFamily="18" charset="0"/>
                              </a:rPr>
                              <m:t>2</m:t>
                            </m:r>
                          </m:sup>
                        </m:sSup>
                      </m:den>
                    </m:f>
                    <m:r>
                      <a:rPr lang="en-US" b="0" i="1" smtClean="0">
                        <a:latin typeface="Cambria Math" panose="02040503050406030204" pitchFamily="18" charset="0"/>
                      </a:rPr>
                      <m:t>=−</m:t>
                    </m:r>
                  </m:oMath>
                </a14:m>
                <a:r>
                  <a:rPr lang="en-US" dirty="0"/>
                  <a:t> </a:t>
                </a:r>
                <a14:m>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rPr>
                              <m:t>𝑟𝑓</m:t>
                            </m:r>
                          </m:sub>
                        </m:sSub>
                      </m:num>
                      <m:den>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0</m:t>
                            </m:r>
                          </m:sub>
                        </m:sSub>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𝑠</m:t>
                            </m:r>
                          </m:sub>
                          <m:sup>
                            <m:r>
                              <a:rPr lang="en-US" i="1">
                                <a:latin typeface="Cambria Math" panose="02040503050406030204" pitchFamily="18" charset="0"/>
                              </a:rPr>
                              <m:t>3</m:t>
                            </m:r>
                          </m:sup>
                        </m:sSubSup>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𝛾</m:t>
                            </m:r>
                          </m:e>
                          <m:sub>
                            <m:r>
                              <a:rPr lang="en-US" i="1">
                                <a:latin typeface="Cambria Math" panose="02040503050406030204" pitchFamily="18" charset="0"/>
                              </a:rPr>
                              <m:t>𝑠</m:t>
                            </m:r>
                          </m:sub>
                          <m:sup>
                            <m:r>
                              <a:rPr lang="en-US" i="1">
                                <a:latin typeface="Cambria Math" panose="02040503050406030204" pitchFamily="18" charset="0"/>
                              </a:rPr>
                              <m:t>3</m:t>
                            </m:r>
                          </m:sup>
                        </m:sSubSup>
                      </m:den>
                    </m:f>
                    <m:f>
                      <m:fPr>
                        <m:ctrlPr>
                          <a:rPr lang="en-US"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𝑘𝑖𝑛</m:t>
                            </m:r>
                          </m:sub>
                        </m:sSub>
                      </m:num>
                      <m:den>
                        <m:r>
                          <a:rPr lang="en-US" b="0" i="1" smtClean="0">
                            <a:latin typeface="Cambria Math" panose="02040503050406030204" pitchFamily="18" charset="0"/>
                          </a:rPr>
                          <m:t>𝑑𝑧</m:t>
                        </m:r>
                      </m:den>
                    </m:f>
                  </m:oMath>
                </a14:m>
                <a:endParaRPr lang="en-US" dirty="0"/>
              </a:p>
              <a:p>
                <a:pPr marL="457200" lvl="1" indent="0">
                  <a:buNone/>
                </a:pPr>
                <a:r>
                  <a:rPr lang="en-US" dirty="0"/>
                  <a:t>          </a:t>
                </a:r>
                <a14:m>
                  <m:oMath xmlns:m="http://schemas.openxmlformats.org/officeDocument/2006/math">
                    <m:r>
                      <a:rPr lang="en-US" b="0" i="1" smtClean="0">
                        <a:latin typeface="Cambria Math" panose="02040503050406030204" pitchFamily="18" charset="0"/>
                      </a:rPr>
                      <m:t>=</m:t>
                    </m:r>
                  </m:oMath>
                </a14:m>
                <a:r>
                  <a:rPr lang="en-US" dirty="0"/>
                  <a:t> </a:t>
                </a:r>
                <a14:m>
                  <m:oMath xmlns:m="http://schemas.openxmlformats.org/officeDocument/2006/math">
                    <m:r>
                      <a:rPr lang="en-US" i="1">
                        <a:latin typeface="Cambria Math" panose="02040503050406030204" pitchFamily="18" charset="0"/>
                      </a:rPr>
                      <m:t>−</m:t>
                    </m:r>
                  </m:oMath>
                </a14:m>
                <a:r>
                  <a:rPr lang="en-US" dirty="0"/>
                  <a:t> </a:t>
                </a:r>
                <a14:m>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rPr>
                              <m:t>𝑟𝑓</m:t>
                            </m:r>
                          </m:sub>
                        </m:sSub>
                      </m:num>
                      <m:den>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0</m:t>
                            </m:r>
                          </m:sub>
                        </m:sSub>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𝑠</m:t>
                            </m:r>
                          </m:sub>
                          <m:sup>
                            <m:r>
                              <a:rPr lang="en-US" i="1">
                                <a:latin typeface="Cambria Math" panose="02040503050406030204" pitchFamily="18" charset="0"/>
                              </a:rPr>
                              <m:t>3</m:t>
                            </m:r>
                          </m:sup>
                        </m:sSubSup>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𝛾</m:t>
                            </m:r>
                          </m:e>
                          <m:sub>
                            <m:r>
                              <a:rPr lang="en-US" i="1">
                                <a:latin typeface="Cambria Math" panose="02040503050406030204" pitchFamily="18" charset="0"/>
                              </a:rPr>
                              <m:t>𝑠</m:t>
                            </m:r>
                          </m:sub>
                          <m:sup>
                            <m:r>
                              <a:rPr lang="en-US" i="1">
                                <a:latin typeface="Cambria Math" panose="02040503050406030204" pitchFamily="18" charset="0"/>
                              </a:rPr>
                              <m:t>3</m:t>
                            </m:r>
                          </m:sup>
                        </m:sSubSup>
                      </m:den>
                    </m:f>
                  </m:oMath>
                </a14:m>
                <a:r>
                  <a:rPr lang="en-US" dirty="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𝑒</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a:rPr lang="en-US" i="1">
                            <a:latin typeface="Cambria Math" panose="02040503050406030204" pitchFamily="18" charset="0"/>
                            <a:ea typeface="Cambria Math" panose="02040503050406030204" pitchFamily="18" charset="0"/>
                          </a:rPr>
                          <m:t>0</m:t>
                        </m:r>
                      </m:sub>
                    </m:sSub>
                    <m:r>
                      <a:rPr lang="en-US" i="1">
                        <a:latin typeface="Cambria Math" panose="02040503050406030204" pitchFamily="18" charset="0"/>
                        <a:ea typeface="Cambria Math" panose="02040503050406030204" pitchFamily="18" charset="0"/>
                      </a:rPr>
                      <m:t>𝑐𝑜𝑠</m:t>
                    </m:r>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𝜙</m:t>
                    </m:r>
                  </m:oMath>
                </a14:m>
                <a:endParaRPr lang="en-US" dirty="0"/>
              </a:p>
              <a:p>
                <a:pPr lvl="1"/>
                <a14:m>
                  <m:oMath xmlns:m="http://schemas.openxmlformats.org/officeDocument/2006/math">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r>
                              <a:rPr lang="en-US" b="0" i="1" smtClean="0">
                                <a:latin typeface="Cambria Math" panose="02040503050406030204" pitchFamily="18" charset="0"/>
                              </a:rPr>
                              <m:t>𝑑</m:t>
                            </m:r>
                          </m:e>
                          <m:sup>
                            <m:r>
                              <a:rPr lang="en-US" b="0" i="1" smtClean="0">
                                <a:latin typeface="Cambria Math" panose="02040503050406030204" pitchFamily="18" charset="0"/>
                              </a:rPr>
                              <m:t>2</m:t>
                            </m:r>
                          </m:sup>
                        </m:sSup>
                        <m:r>
                          <a:rPr lang="en-US" i="1" smtClean="0">
                            <a:latin typeface="Cambria Math" panose="02040503050406030204" pitchFamily="18" charset="0"/>
                            <a:ea typeface="Cambria Math" panose="02040503050406030204" pitchFamily="18" charset="0"/>
                          </a:rPr>
                          <m:t>𝜙</m:t>
                        </m:r>
                      </m:num>
                      <m:den>
                        <m:r>
                          <a:rPr lang="en-US" b="0" i="1" smtClean="0">
                            <a:latin typeface="Cambria Math" panose="02040503050406030204" pitchFamily="18" charset="0"/>
                          </a:rPr>
                          <m:t>𝑑</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𝑧</m:t>
                            </m:r>
                          </m:e>
                          <m:sup>
                            <m:r>
                              <a:rPr lang="en-US" b="0" i="1" smtClean="0">
                                <a:latin typeface="Cambria Math" panose="02040503050406030204" pitchFamily="18" charset="0"/>
                              </a:rPr>
                              <m:t>2</m:t>
                            </m:r>
                          </m:sup>
                        </m:sSup>
                      </m:den>
                    </m:f>
                    <m:r>
                      <a:rPr lang="en-US" b="0" i="0" smtClean="0">
                        <a:latin typeface="Cambria Math" panose="02040503050406030204" pitchFamily="18" charset="0"/>
                      </a:rPr>
                      <m:t>+</m:t>
                    </m:r>
                    <m:sSubSup>
                      <m:sSubSupPr>
                        <m:ctrlPr>
                          <a:rPr lang="en-US" b="0" i="1" smtClean="0">
                            <a:latin typeface="Cambria Math" panose="02040503050406030204" pitchFamily="18" charset="0"/>
                          </a:rPr>
                        </m:ctrlPr>
                      </m:sSubSupPr>
                      <m:e>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r>
                      <a:rPr lang="en-US" b="0" i="1" smtClean="0">
                        <a:latin typeface="Cambria Math" panose="02040503050406030204" pitchFamily="18" charset="0"/>
                        <a:ea typeface="Cambria Math" panose="02040503050406030204" pitchFamily="18" charset="0"/>
                      </a:rPr>
                      <m:t>𝜙</m:t>
                    </m:r>
                    <m:r>
                      <a:rPr lang="en-US" b="0" i="1" smtClean="0">
                        <a:latin typeface="Cambria Math" panose="02040503050406030204" pitchFamily="18" charset="0"/>
                        <a:ea typeface="Cambria Math" panose="02040503050406030204" pitchFamily="18" charset="0"/>
                      </a:rPr>
                      <m:t>=0</m:t>
                    </m:r>
                  </m:oMath>
                </a14:m>
                <a:endParaRPr lang="en-US" b="0" i="1" dirty="0">
                  <a:latin typeface="Cambria Math" panose="02040503050406030204" pitchFamily="18" charset="0"/>
                  <a:ea typeface="Cambria Math" panose="02040503050406030204" pitchFamily="18" charset="0"/>
                </a:endParaRPr>
              </a:p>
              <a:p>
                <a:pPr lvl="1"/>
                <a14:m>
                  <m:oMath xmlns:m="http://schemas.openxmlformats.org/officeDocument/2006/math">
                    <m:sSubSup>
                      <m:sSubSupPr>
                        <m:ctrlPr>
                          <a:rPr lang="en-US" i="1">
                            <a:latin typeface="Cambria Math" panose="02040503050406030204" pitchFamily="18" charset="0"/>
                          </a:rPr>
                        </m:ctrlPr>
                      </m:sSubSupPr>
                      <m:e>
                        <m:r>
                          <m:rPr>
                            <m:sty m:val="p"/>
                          </m:rPr>
                          <a:rPr lang="el-GR" i="1">
                            <a:latin typeface="Cambria Math" panose="02040503050406030204" pitchFamily="18" charset="0"/>
                            <a:ea typeface="Cambria Math" panose="02040503050406030204" pitchFamily="18" charset="0"/>
                          </a:rPr>
                          <m:t>Ω</m:t>
                        </m:r>
                      </m:e>
                      <m:sub>
                        <m:r>
                          <a:rPr lang="en-US" i="1">
                            <a:latin typeface="Cambria Math" panose="02040503050406030204" pitchFamily="18" charset="0"/>
                          </a:rPr>
                          <m:t>𝑠</m:t>
                        </m:r>
                      </m:sub>
                      <m:sup>
                        <m:r>
                          <a:rPr lang="en-US" i="1">
                            <a:latin typeface="Cambria Math" panose="02040503050406030204" pitchFamily="18" charset="0"/>
                          </a:rPr>
                          <m:t>2</m:t>
                        </m:r>
                      </m:sup>
                    </m:sSubSup>
                    <m:r>
                      <a:rPr lang="en-US" b="0" i="1" smtClean="0">
                        <a:latin typeface="Cambria Math" panose="02040503050406030204" pitchFamily="18" charset="0"/>
                      </a:rPr>
                      <m:t>=</m:t>
                    </m:r>
                  </m:oMath>
                </a14:m>
                <a:r>
                  <a:rPr lang="en-US" dirty="0"/>
                  <a:t> </a:t>
                </a:r>
                <a14:m>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rPr>
                              <m:t>𝑟𝑓</m:t>
                            </m:r>
                          </m:sub>
                        </m:sSub>
                      </m:num>
                      <m:den>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0</m:t>
                            </m:r>
                          </m:sub>
                        </m:sSub>
                        <m:sSubSup>
                          <m:sSubSupPr>
                            <m:ctrlPr>
                              <a:rPr lang="en-US" i="1">
                                <a:latin typeface="Cambria Math" panose="02040503050406030204" pitchFamily="18" charset="0"/>
                              </a:rPr>
                            </m:ctrlPr>
                          </m:sSubSupPr>
                          <m:e>
                            <m:r>
                              <a:rPr lang="en-US" i="1">
                                <a:latin typeface="Cambria Math" panose="02040503050406030204" pitchFamily="18" charset="0"/>
                              </a:rPr>
                              <m:t>𝑣</m:t>
                            </m:r>
                          </m:e>
                          <m:sub>
                            <m:r>
                              <a:rPr lang="en-US" i="1">
                                <a:latin typeface="Cambria Math" panose="02040503050406030204" pitchFamily="18" charset="0"/>
                              </a:rPr>
                              <m:t>𝑠</m:t>
                            </m:r>
                          </m:sub>
                          <m:sup>
                            <m:r>
                              <a:rPr lang="en-US" i="1">
                                <a:latin typeface="Cambria Math" panose="02040503050406030204" pitchFamily="18" charset="0"/>
                              </a:rPr>
                              <m:t>3</m:t>
                            </m:r>
                          </m:sup>
                        </m:sSubSup>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𝛾</m:t>
                            </m:r>
                          </m:e>
                          <m:sub>
                            <m:r>
                              <a:rPr lang="en-US" i="1">
                                <a:latin typeface="Cambria Math" panose="02040503050406030204" pitchFamily="18" charset="0"/>
                              </a:rPr>
                              <m:t>𝑠</m:t>
                            </m:r>
                          </m:sub>
                          <m:sup>
                            <m:r>
                              <a:rPr lang="en-US" i="1">
                                <a:latin typeface="Cambria Math" panose="02040503050406030204" pitchFamily="18" charset="0"/>
                              </a:rPr>
                              <m:t>3</m:t>
                            </m:r>
                          </m:sup>
                        </m:sSubSup>
                      </m:den>
                    </m:f>
                  </m:oMath>
                </a14:m>
                <a:r>
                  <a:rPr lang="en-US" dirty="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𝑒</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a:rPr lang="en-US" i="1">
                            <a:latin typeface="Cambria Math" panose="02040503050406030204" pitchFamily="18" charset="0"/>
                            <a:ea typeface="Cambria Math" panose="02040503050406030204" pitchFamily="18" charset="0"/>
                          </a:rPr>
                          <m:t>0</m:t>
                        </m:r>
                      </m:sub>
                    </m:sSub>
                    <m:r>
                      <a:rPr lang="en-US" i="1">
                        <a:latin typeface="Cambria Math" panose="02040503050406030204" pitchFamily="18" charset="0"/>
                        <a:ea typeface="Cambria Math" panose="02040503050406030204" pitchFamily="18" charset="0"/>
                      </a:rPr>
                      <m:t>𝑐𝑜𝑠</m:t>
                    </m:r>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d>
                  </m:oMath>
                </a14:m>
                <a:endParaRPr lang="en-US" dirty="0"/>
              </a:p>
              <a:p>
                <a:r>
                  <a:rPr lang="en-US" dirty="0"/>
                  <a:t>These show the synchrotron motion for </a:t>
                </a:r>
                <a:r>
                  <a:rPr lang="en-US" dirty="0" err="1"/>
                  <a:t>linac</a:t>
                </a:r>
                <a:r>
                  <a:rPr lang="en-US" dirty="0"/>
                  <a:t> where dispersion is assumed to be zero</a:t>
                </a:r>
              </a:p>
              <a:p>
                <a:pPr marL="457200" lvl="1" indent="0">
                  <a:buNone/>
                </a:pPr>
                <a:endParaRPr lang="en-US" dirty="0"/>
              </a:p>
            </p:txBody>
          </p:sp>
        </mc:Choice>
        <mc:Fallback>
          <p:sp>
            <p:nvSpPr>
              <p:cNvPr id="2" name="Content Placeholder 1">
                <a:extLst>
                  <a:ext uri="{FF2B5EF4-FFF2-40B4-BE49-F238E27FC236}">
                    <a16:creationId xmlns:a16="http://schemas.microsoft.com/office/drawing/2014/main" id="{80A649D5-E2F5-FF2F-ACD7-660F7F4DDF4B}"/>
                  </a:ext>
                </a:extLst>
              </p:cNvPr>
              <p:cNvSpPr>
                <a:spLocks noGrp="1" noRot="1" noChangeAspect="1" noMove="1" noResize="1" noEditPoints="1" noAdjustHandles="1" noChangeArrowheads="1" noChangeShapeType="1" noTextEdit="1"/>
              </p:cNvSpPr>
              <p:nvPr>
                <p:ph idx="1"/>
              </p:nvPr>
            </p:nvSpPr>
            <p:spPr>
              <a:xfrm>
                <a:off x="228600" y="971550"/>
                <a:ext cx="8672513" cy="5634698"/>
              </a:xfrm>
              <a:blipFill>
                <a:blip r:embed="rId2"/>
                <a:stretch>
                  <a:fillRect l="-2050" t="-1573"/>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C97946E9-89EB-4AF4-76FF-AF85E9B455AF}"/>
              </a:ext>
            </a:extLst>
          </p:cNvPr>
          <p:cNvSpPr>
            <a:spLocks noGrp="1"/>
          </p:cNvSpPr>
          <p:nvPr>
            <p:ph type="title"/>
          </p:nvPr>
        </p:nvSpPr>
        <p:spPr/>
        <p:txBody>
          <a:bodyPr/>
          <a:lstStyle/>
          <a:p>
            <a:r>
              <a:rPr lang="en-US" dirty="0"/>
              <a:t>Longitudinal phase space</a:t>
            </a:r>
          </a:p>
        </p:txBody>
      </p:sp>
      <p:sp>
        <p:nvSpPr>
          <p:cNvPr id="4" name="Date Placeholder 3">
            <a:extLst>
              <a:ext uri="{FF2B5EF4-FFF2-40B4-BE49-F238E27FC236}">
                <a16:creationId xmlns:a16="http://schemas.microsoft.com/office/drawing/2014/main" id="{F97E6451-65DB-76B0-6EB4-677C17790AA2}"/>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2B2FB413-8F4F-8810-01BD-F0A7B9C23797}"/>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CF0EEA4F-257D-49FB-1434-C3670349EABB}"/>
              </a:ext>
            </a:extLst>
          </p:cNvPr>
          <p:cNvSpPr>
            <a:spLocks noGrp="1"/>
          </p:cNvSpPr>
          <p:nvPr>
            <p:ph type="sldNum" sz="quarter" idx="4"/>
          </p:nvPr>
        </p:nvSpPr>
        <p:spPr/>
        <p:txBody>
          <a:bodyPr/>
          <a:lstStyle/>
          <a:p>
            <a:pPr>
              <a:defRPr/>
            </a:pPr>
            <a:fld id="{148C009B-CB69-E04A-B9B3-34B26D69E9CF}" type="slidenum">
              <a:rPr lang="en-US" smtClean="0"/>
              <a:pPr>
                <a:defRPr/>
              </a:pPr>
              <a:t>43</a:t>
            </a:fld>
            <a:endParaRPr lang="en-US" dirty="0"/>
          </a:p>
        </p:txBody>
      </p:sp>
      <p:pic>
        <p:nvPicPr>
          <p:cNvPr id="7" name="Picture 6">
            <a:extLst>
              <a:ext uri="{FF2B5EF4-FFF2-40B4-BE49-F238E27FC236}">
                <a16:creationId xmlns:a16="http://schemas.microsoft.com/office/drawing/2014/main" id="{16C1EAA1-760E-5EF9-AD66-F45BBE5E961D}"/>
              </a:ext>
            </a:extLst>
          </p:cNvPr>
          <p:cNvPicPr>
            <a:picLocks noChangeAspect="1"/>
          </p:cNvPicPr>
          <p:nvPr/>
        </p:nvPicPr>
        <p:blipFill>
          <a:blip r:embed="rId3"/>
          <a:stretch>
            <a:fillRect/>
          </a:stretch>
        </p:blipFill>
        <p:spPr>
          <a:xfrm>
            <a:off x="5137747" y="1634596"/>
            <a:ext cx="3638197" cy="2286000"/>
          </a:xfrm>
          <a:prstGeom prst="rect">
            <a:avLst/>
          </a:prstGeom>
        </p:spPr>
      </p:pic>
      <p:sp>
        <p:nvSpPr>
          <p:cNvPr id="8" name="Oval 7">
            <a:extLst>
              <a:ext uri="{FF2B5EF4-FFF2-40B4-BE49-F238E27FC236}">
                <a16:creationId xmlns:a16="http://schemas.microsoft.com/office/drawing/2014/main" id="{658D1FAE-D6E6-B579-CE6C-AF085E133BC8}"/>
              </a:ext>
            </a:extLst>
          </p:cNvPr>
          <p:cNvSpPr/>
          <p:nvPr/>
        </p:nvSpPr>
        <p:spPr>
          <a:xfrm>
            <a:off x="5754470" y="2099957"/>
            <a:ext cx="164592" cy="166255"/>
          </a:xfrm>
          <a:prstGeom prst="ellipse">
            <a:avLst/>
          </a:prstGeom>
          <a:solidFill>
            <a:srgbClr val="FF9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3AA9391-958A-6BDA-0A01-1CC7A948A90E}"/>
              </a:ext>
            </a:extLst>
          </p:cNvPr>
          <p:cNvSpPr txBox="1"/>
          <p:nvPr/>
        </p:nvSpPr>
        <p:spPr>
          <a:xfrm>
            <a:off x="5919062" y="1971208"/>
            <a:ext cx="2080506" cy="400110"/>
          </a:xfrm>
          <a:prstGeom prst="rect">
            <a:avLst/>
          </a:prstGeom>
          <a:noFill/>
        </p:spPr>
        <p:txBody>
          <a:bodyPr wrap="none" rtlCol="0">
            <a:spAutoFit/>
          </a:bodyPr>
          <a:lstStyle/>
          <a:p>
            <a:r>
              <a:rPr lang="en-US" sz="2000" dirty="0">
                <a:solidFill>
                  <a:srgbClr val="FF9300"/>
                </a:solidFill>
              </a:rPr>
              <a:t>Reference particle</a:t>
            </a:r>
          </a:p>
        </p:txBody>
      </p:sp>
      <p:cxnSp>
        <p:nvCxnSpPr>
          <p:cNvPr id="12" name="Straight Arrow Connector 11">
            <a:extLst>
              <a:ext uri="{FF2B5EF4-FFF2-40B4-BE49-F238E27FC236}">
                <a16:creationId xmlns:a16="http://schemas.microsoft.com/office/drawing/2014/main" id="{2464CAF1-B9AF-DBEE-D112-9579FA272574}"/>
              </a:ext>
            </a:extLst>
          </p:cNvPr>
          <p:cNvCxnSpPr/>
          <p:nvPr/>
        </p:nvCxnSpPr>
        <p:spPr>
          <a:xfrm>
            <a:off x="6351327" y="1735653"/>
            <a:ext cx="0" cy="914400"/>
          </a:xfrm>
          <a:prstGeom prst="straightConnector1">
            <a:avLst/>
          </a:prstGeom>
          <a:ln w="1270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A8575731-407B-3144-EA7E-EF110D0E6BDF}"/>
                  </a:ext>
                </a:extLst>
              </p:cNvPr>
              <p:cNvSpPr txBox="1"/>
              <p:nvPr/>
            </p:nvSpPr>
            <p:spPr>
              <a:xfrm>
                <a:off x="6342110" y="2242016"/>
                <a:ext cx="38735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0</m:t>
                          </m:r>
                        </m:sub>
                      </m:sSub>
                    </m:oMath>
                  </m:oMathPara>
                </a14:m>
                <a:endParaRPr lang="en-US" dirty="0"/>
              </a:p>
            </p:txBody>
          </p:sp>
        </mc:Choice>
        <mc:Fallback>
          <p:sp>
            <p:nvSpPr>
              <p:cNvPr id="13" name="TextBox 12">
                <a:extLst>
                  <a:ext uri="{FF2B5EF4-FFF2-40B4-BE49-F238E27FC236}">
                    <a16:creationId xmlns:a16="http://schemas.microsoft.com/office/drawing/2014/main" id="{A8575731-407B-3144-EA7E-EF110D0E6BDF}"/>
                  </a:ext>
                </a:extLst>
              </p:cNvPr>
              <p:cNvSpPr txBox="1">
                <a:spLocks noRot="1" noChangeAspect="1" noMove="1" noResize="1" noEditPoints="1" noAdjustHandles="1" noChangeArrowheads="1" noChangeShapeType="1" noTextEdit="1"/>
              </p:cNvSpPr>
              <p:nvPr/>
            </p:nvSpPr>
            <p:spPr>
              <a:xfrm>
                <a:off x="6342110" y="2242016"/>
                <a:ext cx="387350" cy="369332"/>
              </a:xfrm>
              <a:prstGeom prst="rect">
                <a:avLst/>
              </a:prstGeom>
              <a:blipFill>
                <a:blip r:embed="rId4"/>
                <a:stretch>
                  <a:fillRect l="-19355" r="-6452" b="-16667"/>
                </a:stretch>
              </a:blipFill>
            </p:spPr>
            <p:txBody>
              <a:bodyPr/>
              <a:lstStyle/>
              <a:p>
                <a:r>
                  <a:rPr lang="en-US">
                    <a:noFill/>
                  </a:rPr>
                  <a:t> </a:t>
                </a:r>
              </a:p>
            </p:txBody>
          </p:sp>
        </mc:Fallback>
      </mc:AlternateContent>
      <p:cxnSp>
        <p:nvCxnSpPr>
          <p:cNvPr id="15" name="Straight Connector 14">
            <a:extLst>
              <a:ext uri="{FF2B5EF4-FFF2-40B4-BE49-F238E27FC236}">
                <a16:creationId xmlns:a16="http://schemas.microsoft.com/office/drawing/2014/main" id="{80FD1257-FCB3-7D2A-D4F4-16FEFF179CFB}"/>
              </a:ext>
            </a:extLst>
          </p:cNvPr>
          <p:cNvCxnSpPr>
            <a:stCxn id="8" idx="4"/>
          </p:cNvCxnSpPr>
          <p:nvPr/>
        </p:nvCxnSpPr>
        <p:spPr>
          <a:xfrm>
            <a:off x="5836766" y="2266212"/>
            <a:ext cx="0" cy="345136"/>
          </a:xfrm>
          <a:prstGeom prst="line">
            <a:avLst/>
          </a:prstGeom>
          <a:ln w="12700">
            <a:solidFill>
              <a:srgbClr val="000000"/>
            </a:solidFill>
            <a:prstDash val="sysDot"/>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0FF903F5-6ECC-E331-C6FA-D587C1CAE700}"/>
                  </a:ext>
                </a:extLst>
              </p:cNvPr>
              <p:cNvSpPr txBox="1"/>
              <p:nvPr/>
            </p:nvSpPr>
            <p:spPr>
              <a:xfrm>
                <a:off x="5684792" y="2629936"/>
                <a:ext cx="39331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oMath>
                  </m:oMathPara>
                </a14:m>
                <a:endParaRPr lang="en-US" dirty="0"/>
              </a:p>
            </p:txBody>
          </p:sp>
        </mc:Choice>
        <mc:Fallback>
          <p:sp>
            <p:nvSpPr>
              <p:cNvPr id="16" name="TextBox 15">
                <a:extLst>
                  <a:ext uri="{FF2B5EF4-FFF2-40B4-BE49-F238E27FC236}">
                    <a16:creationId xmlns:a16="http://schemas.microsoft.com/office/drawing/2014/main" id="{0FF903F5-6ECC-E331-C6FA-D587C1CAE700}"/>
                  </a:ext>
                </a:extLst>
              </p:cNvPr>
              <p:cNvSpPr txBox="1">
                <a:spLocks noRot="1" noChangeAspect="1" noMove="1" noResize="1" noEditPoints="1" noAdjustHandles="1" noChangeArrowheads="1" noChangeShapeType="1" noTextEdit="1"/>
              </p:cNvSpPr>
              <p:nvPr/>
            </p:nvSpPr>
            <p:spPr>
              <a:xfrm>
                <a:off x="5684792" y="2629936"/>
                <a:ext cx="393313" cy="369332"/>
              </a:xfrm>
              <a:prstGeom prst="rect">
                <a:avLst/>
              </a:prstGeom>
              <a:blipFill>
                <a:blip r:embed="rId5"/>
                <a:stretch>
                  <a:fillRect l="-25000" r="-3125" b="-29032"/>
                </a:stretch>
              </a:blipFill>
            </p:spPr>
            <p:txBody>
              <a:bodyPr/>
              <a:lstStyle/>
              <a:p>
                <a:r>
                  <a:rPr lang="en-US">
                    <a:noFill/>
                  </a:rPr>
                  <a:t> </a:t>
                </a:r>
              </a:p>
            </p:txBody>
          </p:sp>
        </mc:Fallback>
      </mc:AlternateContent>
    </p:spTree>
    <p:extLst>
      <p:ext uri="{BB962C8B-B14F-4D97-AF65-F5344CB8AC3E}">
        <p14:creationId xmlns:p14="http://schemas.microsoft.com/office/powerpoint/2010/main" val="13657799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26F30-A448-643B-74DF-0C90C180F5DD}"/>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B85A9510-60EB-50D2-5FDB-4A3C25CBA29C}"/>
                  </a:ext>
                </a:extLst>
              </p:cNvPr>
              <p:cNvSpPr>
                <a:spLocks noGrp="1"/>
              </p:cNvSpPr>
              <p:nvPr>
                <p:ph idx="1"/>
              </p:nvPr>
            </p:nvSpPr>
            <p:spPr>
              <a:xfrm>
                <a:off x="228600" y="971550"/>
                <a:ext cx="8672513" cy="5634698"/>
              </a:xfrm>
            </p:spPr>
            <p:txBody>
              <a:bodyPr/>
              <a:lstStyle/>
              <a:p>
                <a:r>
                  <a:rPr lang="en-US" dirty="0"/>
                  <a:t>If the beam magnet and rf cavity are positioned with period, following relation must be satisfied</a:t>
                </a:r>
              </a:p>
              <a:p>
                <a:pPr lvl="1"/>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𝑟𝑓</m:t>
                        </m:r>
                      </m:sub>
                    </m:sSub>
                    <m:r>
                      <a:rPr lang="en-US" b="0" i="1" smtClean="0">
                        <a:latin typeface="Cambria Math" panose="02040503050406030204" pitchFamily="18" charset="0"/>
                      </a:rPr>
                      <m:t>=</m:t>
                    </m:r>
                    <m:r>
                      <a:rPr lang="en-US" b="0" i="1" smtClean="0">
                        <a:latin typeface="Cambria Math" panose="02040503050406030204" pitchFamily="18" charset="0"/>
                      </a:rPr>
                      <m:t>h</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𝑟</m:t>
                        </m:r>
                      </m:sub>
                    </m:sSub>
                    <m:r>
                      <a:rPr lang="en-US" b="0" i="0" smtClean="0">
                        <a:latin typeface="Cambria Math" panose="02040503050406030204" pitchFamily="18" charset="0"/>
                        <a:ea typeface="Cambria Math" panose="02040503050406030204" pitchFamily="18" charset="0"/>
                      </a:rPr>
                      <m:t>, </m:t>
                    </m:r>
                  </m:oMath>
                </a14:m>
                <a:endParaRPr lang="en-US" b="0" dirty="0">
                  <a:ea typeface="Cambria Math" panose="02040503050406030204" pitchFamily="18" charset="0"/>
                </a:endParaRPr>
              </a:p>
              <a:p>
                <a:pPr lvl="2"/>
                <a14:m>
                  <m:oMath xmlns:m="http://schemas.openxmlformats.org/officeDocument/2006/math">
                    <m:sSub>
                      <m:sSubPr>
                        <m:ctrlPr>
                          <a:rPr lang="en-US" sz="2000" i="1" smtClean="0">
                            <a:latin typeface="Cambria Math" panose="02040503050406030204" pitchFamily="18" charset="0"/>
                          </a:rPr>
                        </m:ctrlPr>
                      </m:sSubPr>
                      <m:e>
                        <m:r>
                          <a:rPr lang="en-US" sz="2000" i="1" smtClean="0">
                            <a:latin typeface="Cambria Math" panose="02040503050406030204" pitchFamily="18" charset="0"/>
                            <a:ea typeface="Cambria Math" panose="02040503050406030204" pitchFamily="18" charset="0"/>
                          </a:rPr>
                          <m:t>𝜔</m:t>
                        </m:r>
                      </m:e>
                      <m:sub>
                        <m:r>
                          <a:rPr lang="en-US" sz="2000" b="0" i="1" smtClean="0">
                            <a:latin typeface="Cambria Math" panose="02040503050406030204" pitchFamily="18" charset="0"/>
                          </a:rPr>
                          <m:t>𝑟𝑓</m:t>
                        </m:r>
                      </m:sub>
                    </m:sSub>
                  </m:oMath>
                </a14:m>
                <a:r>
                  <a:rPr lang="en-US" sz="2000" dirty="0"/>
                  <a:t>is rf frequency, </a:t>
                </a:r>
                <a14:m>
                  <m:oMath xmlns:m="http://schemas.openxmlformats.org/officeDocument/2006/math">
                    <m:sSub>
                      <m:sSubPr>
                        <m:ctrlPr>
                          <a:rPr lang="en-US" sz="2000" i="1" smtClean="0">
                            <a:latin typeface="Cambria Math" panose="02040503050406030204" pitchFamily="18" charset="0"/>
                          </a:rPr>
                        </m:ctrlPr>
                      </m:sSubPr>
                      <m:e>
                        <m:r>
                          <a:rPr lang="en-US" sz="2000" i="1" smtClean="0">
                            <a:latin typeface="Cambria Math" panose="02040503050406030204" pitchFamily="18" charset="0"/>
                            <a:ea typeface="Cambria Math" panose="02040503050406030204" pitchFamily="18" charset="0"/>
                          </a:rPr>
                          <m:t>𝜔</m:t>
                        </m:r>
                      </m:e>
                      <m:sub>
                        <m:r>
                          <a:rPr lang="en-US" sz="2000" b="0" i="1" smtClean="0">
                            <a:latin typeface="Cambria Math" panose="02040503050406030204" pitchFamily="18" charset="0"/>
                          </a:rPr>
                          <m:t>𝑟</m:t>
                        </m:r>
                      </m:sub>
                    </m:sSub>
                  </m:oMath>
                </a14:m>
                <a:r>
                  <a:rPr lang="en-US" sz="2000" dirty="0"/>
                  <a:t> is a revolution frequency, and </a:t>
                </a:r>
                <a14:m>
                  <m:oMath xmlns:m="http://schemas.openxmlformats.org/officeDocument/2006/math">
                    <m:r>
                      <a:rPr lang="en-US" sz="2000" b="0" i="1" smtClean="0">
                        <a:latin typeface="Cambria Math" panose="02040503050406030204" pitchFamily="18" charset="0"/>
                      </a:rPr>
                      <m:t>h</m:t>
                    </m:r>
                  </m:oMath>
                </a14:m>
                <a:r>
                  <a:rPr lang="en-US" sz="2000" dirty="0"/>
                  <a:t> is a harmonic number (</a:t>
                </a:r>
                <a14:m>
                  <m:oMath xmlns:m="http://schemas.openxmlformats.org/officeDocument/2006/math">
                    <m:r>
                      <a:rPr lang="en-US" sz="2000" b="0" i="1" smtClean="0">
                        <a:latin typeface="Cambria Math" panose="02040503050406030204" pitchFamily="18" charset="0"/>
                      </a:rPr>
                      <m:t>h</m:t>
                    </m:r>
                  </m:oMath>
                </a14:m>
                <a:r>
                  <a:rPr lang="en-US" sz="2000" dirty="0"/>
                  <a:t> must be </a:t>
                </a:r>
                <a:r>
                  <a:rPr lang="en-US" sz="2000" u="sng" dirty="0"/>
                  <a:t>integer</a:t>
                </a:r>
                <a:r>
                  <a:rPr lang="en-US" sz="2000" dirty="0"/>
                  <a:t>)</a:t>
                </a:r>
                <a:endParaRPr lang="en-US" b="0" dirty="0">
                  <a:ea typeface="Cambria Math" panose="02040503050406030204" pitchFamily="18" charset="0"/>
                </a:endParaRPr>
              </a:p>
            </p:txBody>
          </p:sp>
        </mc:Choice>
        <mc:Fallback>
          <p:sp>
            <p:nvSpPr>
              <p:cNvPr id="2" name="Content Placeholder 1">
                <a:extLst>
                  <a:ext uri="{FF2B5EF4-FFF2-40B4-BE49-F238E27FC236}">
                    <a16:creationId xmlns:a16="http://schemas.microsoft.com/office/drawing/2014/main" id="{B85A9510-60EB-50D2-5FDB-4A3C25CBA29C}"/>
                  </a:ext>
                </a:extLst>
              </p:cNvPr>
              <p:cNvSpPr>
                <a:spLocks noGrp="1" noRot="1" noChangeAspect="1" noMove="1" noResize="1" noEditPoints="1" noAdjustHandles="1" noChangeArrowheads="1" noChangeShapeType="1" noTextEdit="1"/>
              </p:cNvSpPr>
              <p:nvPr>
                <p:ph idx="1"/>
              </p:nvPr>
            </p:nvSpPr>
            <p:spPr>
              <a:xfrm>
                <a:off x="228600" y="971550"/>
                <a:ext cx="8672513" cy="5634698"/>
              </a:xfrm>
              <a:blipFill>
                <a:blip r:embed="rId2"/>
                <a:stretch>
                  <a:fillRect l="-2050" t="-1573"/>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1D15B466-F960-2841-7B84-35FE073AF4F7}"/>
              </a:ext>
            </a:extLst>
          </p:cNvPr>
          <p:cNvSpPr>
            <a:spLocks noGrp="1"/>
          </p:cNvSpPr>
          <p:nvPr>
            <p:ph type="title"/>
          </p:nvPr>
        </p:nvSpPr>
        <p:spPr/>
        <p:txBody>
          <a:bodyPr/>
          <a:lstStyle/>
          <a:p>
            <a:r>
              <a:rPr lang="en-US" dirty="0"/>
              <a:t>Longitudinal phase space</a:t>
            </a:r>
          </a:p>
        </p:txBody>
      </p:sp>
      <p:sp>
        <p:nvSpPr>
          <p:cNvPr id="4" name="Date Placeholder 3">
            <a:extLst>
              <a:ext uri="{FF2B5EF4-FFF2-40B4-BE49-F238E27FC236}">
                <a16:creationId xmlns:a16="http://schemas.microsoft.com/office/drawing/2014/main" id="{8AC9B298-8F99-A521-1C85-40D198A19A3B}"/>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7B639001-35B8-BDBA-353A-FA153D11E98F}"/>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F3711E41-1BD9-3C66-0BD4-4D6F174ECE1B}"/>
              </a:ext>
            </a:extLst>
          </p:cNvPr>
          <p:cNvSpPr>
            <a:spLocks noGrp="1"/>
          </p:cNvSpPr>
          <p:nvPr>
            <p:ph type="sldNum" sz="quarter" idx="4"/>
          </p:nvPr>
        </p:nvSpPr>
        <p:spPr/>
        <p:txBody>
          <a:bodyPr/>
          <a:lstStyle/>
          <a:p>
            <a:pPr>
              <a:defRPr/>
            </a:pPr>
            <a:fld id="{148C009B-CB69-E04A-B9B3-34B26D69E9CF}" type="slidenum">
              <a:rPr lang="en-US" smtClean="0"/>
              <a:pPr>
                <a:defRPr/>
              </a:pPr>
              <a:t>44</a:t>
            </a:fld>
            <a:endParaRPr lang="en-US" dirty="0"/>
          </a:p>
        </p:txBody>
      </p:sp>
      <p:sp>
        <p:nvSpPr>
          <p:cNvPr id="10" name="Oval 9">
            <a:extLst>
              <a:ext uri="{FF2B5EF4-FFF2-40B4-BE49-F238E27FC236}">
                <a16:creationId xmlns:a16="http://schemas.microsoft.com/office/drawing/2014/main" id="{71C8B598-FFE2-0EB3-24A3-449BA5D783C4}"/>
              </a:ext>
            </a:extLst>
          </p:cNvPr>
          <p:cNvSpPr>
            <a:spLocks noChangeAspect="1"/>
          </p:cNvSpPr>
          <p:nvPr/>
        </p:nvSpPr>
        <p:spPr>
          <a:xfrm>
            <a:off x="2417734" y="3143250"/>
            <a:ext cx="2743200" cy="2743200"/>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39073E00-FD95-FC3A-029B-D94FA982E21E}"/>
              </a:ext>
            </a:extLst>
          </p:cNvPr>
          <p:cNvSpPr/>
          <p:nvPr/>
        </p:nvSpPr>
        <p:spPr>
          <a:xfrm rot="1468633">
            <a:off x="3998562" y="3205242"/>
            <a:ext cx="836909" cy="2857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60AFE077-08E0-9018-96E8-70C9F60BD657}"/>
              </a:ext>
            </a:extLst>
          </p:cNvPr>
          <p:cNvSpPr/>
          <p:nvPr/>
        </p:nvSpPr>
        <p:spPr>
          <a:xfrm rot="3680497">
            <a:off x="4556210" y="3801003"/>
            <a:ext cx="836909" cy="2857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EE8304C2-4797-D632-FCEC-CA5C03FFB2A5}"/>
              </a:ext>
            </a:extLst>
          </p:cNvPr>
          <p:cNvSpPr/>
          <p:nvPr/>
        </p:nvSpPr>
        <p:spPr>
          <a:xfrm rot="5883772">
            <a:off x="4654998" y="4608676"/>
            <a:ext cx="836909" cy="2857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45AF74F7-E256-00F5-D50A-27FD490ECE9D}"/>
              </a:ext>
            </a:extLst>
          </p:cNvPr>
          <p:cNvSpPr/>
          <p:nvPr/>
        </p:nvSpPr>
        <p:spPr>
          <a:xfrm rot="8021492">
            <a:off x="4283626" y="5328288"/>
            <a:ext cx="836909" cy="2857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48D7285D-0631-1F3F-5C51-62424F83B43F}"/>
              </a:ext>
            </a:extLst>
          </p:cNvPr>
          <p:cNvSpPr/>
          <p:nvPr/>
        </p:nvSpPr>
        <p:spPr>
          <a:xfrm rot="10408100">
            <a:off x="3543929" y="5688166"/>
            <a:ext cx="836909" cy="2857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55E1430-F5F9-61D4-EAC2-D96F18DC847F}"/>
              </a:ext>
            </a:extLst>
          </p:cNvPr>
          <p:cNvSpPr/>
          <p:nvPr/>
        </p:nvSpPr>
        <p:spPr>
          <a:xfrm rot="12713013">
            <a:off x="2721948" y="5527691"/>
            <a:ext cx="836909" cy="2857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B3D7EFE-1687-843A-AFD7-0BD41C8D113B}"/>
              </a:ext>
            </a:extLst>
          </p:cNvPr>
          <p:cNvSpPr/>
          <p:nvPr/>
        </p:nvSpPr>
        <p:spPr>
          <a:xfrm rot="14679654">
            <a:off x="2161272" y="4908296"/>
            <a:ext cx="836909" cy="2857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EF6BC1B9-4167-A477-A91A-FDBAEAD262CB}"/>
              </a:ext>
            </a:extLst>
          </p:cNvPr>
          <p:cNvSpPr/>
          <p:nvPr/>
        </p:nvSpPr>
        <p:spPr>
          <a:xfrm rot="16908130">
            <a:off x="2090113" y="4101424"/>
            <a:ext cx="836909" cy="2857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B841E80B-791B-4286-11CD-5EF8B0FD0B05}"/>
              </a:ext>
            </a:extLst>
          </p:cNvPr>
          <p:cNvSpPr/>
          <p:nvPr/>
        </p:nvSpPr>
        <p:spPr>
          <a:xfrm rot="18987911">
            <a:off x="2453991" y="3388088"/>
            <a:ext cx="836909" cy="2857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76DA1D6E-46BC-93AB-4445-EC85242A3865}"/>
              </a:ext>
            </a:extLst>
          </p:cNvPr>
          <p:cNvSpPr/>
          <p:nvPr/>
        </p:nvSpPr>
        <p:spPr>
          <a:xfrm rot="21129047">
            <a:off x="3191642" y="3050494"/>
            <a:ext cx="836909" cy="28575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0E8B29B-89B1-80D2-4C73-1D87E51549F8}"/>
              </a:ext>
            </a:extLst>
          </p:cNvPr>
          <p:cNvSpPr txBox="1"/>
          <p:nvPr/>
        </p:nvSpPr>
        <p:spPr>
          <a:xfrm>
            <a:off x="3401109" y="3009111"/>
            <a:ext cx="340158" cy="461665"/>
          </a:xfrm>
          <a:prstGeom prst="rect">
            <a:avLst/>
          </a:prstGeom>
          <a:noFill/>
        </p:spPr>
        <p:txBody>
          <a:bodyPr wrap="none" rtlCol="0">
            <a:spAutoFit/>
          </a:bodyPr>
          <a:lstStyle/>
          <a:p>
            <a:r>
              <a:rPr lang="en-US" dirty="0"/>
              <a:t>1</a:t>
            </a:r>
          </a:p>
        </p:txBody>
      </p:sp>
      <p:sp>
        <p:nvSpPr>
          <p:cNvPr id="26" name="TextBox 25">
            <a:extLst>
              <a:ext uri="{FF2B5EF4-FFF2-40B4-BE49-F238E27FC236}">
                <a16:creationId xmlns:a16="http://schemas.microsoft.com/office/drawing/2014/main" id="{FA0A1675-A9D3-31B4-F291-50BF2A320655}"/>
              </a:ext>
            </a:extLst>
          </p:cNvPr>
          <p:cNvSpPr txBox="1"/>
          <p:nvPr/>
        </p:nvSpPr>
        <p:spPr>
          <a:xfrm>
            <a:off x="4266432" y="3146013"/>
            <a:ext cx="340158" cy="461665"/>
          </a:xfrm>
          <a:prstGeom prst="rect">
            <a:avLst/>
          </a:prstGeom>
          <a:noFill/>
        </p:spPr>
        <p:txBody>
          <a:bodyPr wrap="none" rtlCol="0">
            <a:spAutoFit/>
          </a:bodyPr>
          <a:lstStyle/>
          <a:p>
            <a:r>
              <a:rPr lang="en-US" dirty="0"/>
              <a:t>2</a:t>
            </a:r>
          </a:p>
        </p:txBody>
      </p:sp>
      <p:sp>
        <p:nvSpPr>
          <p:cNvPr id="27" name="TextBox 26">
            <a:extLst>
              <a:ext uri="{FF2B5EF4-FFF2-40B4-BE49-F238E27FC236}">
                <a16:creationId xmlns:a16="http://schemas.microsoft.com/office/drawing/2014/main" id="{3315388E-7CE4-C5D1-46A4-829D54B0E436}"/>
              </a:ext>
            </a:extLst>
          </p:cNvPr>
          <p:cNvSpPr txBox="1"/>
          <p:nvPr/>
        </p:nvSpPr>
        <p:spPr>
          <a:xfrm>
            <a:off x="4837940" y="3699430"/>
            <a:ext cx="340158" cy="461665"/>
          </a:xfrm>
          <a:prstGeom prst="rect">
            <a:avLst/>
          </a:prstGeom>
          <a:noFill/>
        </p:spPr>
        <p:txBody>
          <a:bodyPr wrap="none" rtlCol="0">
            <a:spAutoFit/>
          </a:bodyPr>
          <a:lstStyle/>
          <a:p>
            <a:r>
              <a:rPr lang="en-US" dirty="0"/>
              <a:t>3</a:t>
            </a:r>
          </a:p>
        </p:txBody>
      </p:sp>
      <p:sp>
        <p:nvSpPr>
          <p:cNvPr id="28" name="TextBox 27">
            <a:extLst>
              <a:ext uri="{FF2B5EF4-FFF2-40B4-BE49-F238E27FC236}">
                <a16:creationId xmlns:a16="http://schemas.microsoft.com/office/drawing/2014/main" id="{DE57E481-DB71-8F6F-9748-9D58E77AA3A9}"/>
              </a:ext>
            </a:extLst>
          </p:cNvPr>
          <p:cNvSpPr txBox="1"/>
          <p:nvPr/>
        </p:nvSpPr>
        <p:spPr>
          <a:xfrm>
            <a:off x="4942469" y="4500422"/>
            <a:ext cx="340158" cy="461665"/>
          </a:xfrm>
          <a:prstGeom prst="rect">
            <a:avLst/>
          </a:prstGeom>
          <a:noFill/>
        </p:spPr>
        <p:txBody>
          <a:bodyPr wrap="none" rtlCol="0">
            <a:spAutoFit/>
          </a:bodyPr>
          <a:lstStyle/>
          <a:p>
            <a:r>
              <a:rPr lang="en-US" dirty="0"/>
              <a:t>4</a:t>
            </a:r>
          </a:p>
        </p:txBody>
      </p:sp>
      <p:sp>
        <p:nvSpPr>
          <p:cNvPr id="29" name="TextBox 28">
            <a:extLst>
              <a:ext uri="{FF2B5EF4-FFF2-40B4-BE49-F238E27FC236}">
                <a16:creationId xmlns:a16="http://schemas.microsoft.com/office/drawing/2014/main" id="{A8B9D268-313C-8709-C752-1F2D62F271BC}"/>
              </a:ext>
            </a:extLst>
          </p:cNvPr>
          <p:cNvSpPr txBox="1"/>
          <p:nvPr/>
        </p:nvSpPr>
        <p:spPr>
          <a:xfrm>
            <a:off x="4501966" y="5281361"/>
            <a:ext cx="340158" cy="461665"/>
          </a:xfrm>
          <a:prstGeom prst="rect">
            <a:avLst/>
          </a:prstGeom>
          <a:noFill/>
        </p:spPr>
        <p:txBody>
          <a:bodyPr wrap="none" rtlCol="0">
            <a:spAutoFit/>
          </a:bodyPr>
          <a:lstStyle/>
          <a:p>
            <a:r>
              <a:rPr lang="en-US" dirty="0"/>
              <a:t>5</a:t>
            </a:r>
          </a:p>
        </p:txBody>
      </p:sp>
      <p:sp>
        <p:nvSpPr>
          <p:cNvPr id="30" name="TextBox 29">
            <a:extLst>
              <a:ext uri="{FF2B5EF4-FFF2-40B4-BE49-F238E27FC236}">
                <a16:creationId xmlns:a16="http://schemas.microsoft.com/office/drawing/2014/main" id="{AF210047-35CC-816A-FEDD-275C3E18BD25}"/>
              </a:ext>
            </a:extLst>
          </p:cNvPr>
          <p:cNvSpPr txBox="1"/>
          <p:nvPr/>
        </p:nvSpPr>
        <p:spPr>
          <a:xfrm>
            <a:off x="3863071" y="5655617"/>
            <a:ext cx="340158" cy="461665"/>
          </a:xfrm>
          <a:prstGeom prst="rect">
            <a:avLst/>
          </a:prstGeom>
          <a:noFill/>
        </p:spPr>
        <p:txBody>
          <a:bodyPr wrap="none" rtlCol="0">
            <a:spAutoFit/>
          </a:bodyPr>
          <a:lstStyle/>
          <a:p>
            <a:r>
              <a:rPr lang="en-US" dirty="0"/>
              <a:t>6</a:t>
            </a:r>
          </a:p>
        </p:txBody>
      </p:sp>
      <p:sp>
        <p:nvSpPr>
          <p:cNvPr id="31" name="TextBox 30">
            <a:extLst>
              <a:ext uri="{FF2B5EF4-FFF2-40B4-BE49-F238E27FC236}">
                <a16:creationId xmlns:a16="http://schemas.microsoft.com/office/drawing/2014/main" id="{FAC247B5-9C6E-9E6A-EBA7-01EA0DE9772D}"/>
              </a:ext>
            </a:extLst>
          </p:cNvPr>
          <p:cNvSpPr txBox="1"/>
          <p:nvPr/>
        </p:nvSpPr>
        <p:spPr>
          <a:xfrm>
            <a:off x="2960400" y="5444684"/>
            <a:ext cx="340158" cy="461665"/>
          </a:xfrm>
          <a:prstGeom prst="rect">
            <a:avLst/>
          </a:prstGeom>
          <a:noFill/>
        </p:spPr>
        <p:txBody>
          <a:bodyPr wrap="none" rtlCol="0">
            <a:spAutoFit/>
          </a:bodyPr>
          <a:lstStyle/>
          <a:p>
            <a:r>
              <a:rPr lang="en-US" dirty="0"/>
              <a:t>7</a:t>
            </a:r>
          </a:p>
        </p:txBody>
      </p:sp>
      <p:sp>
        <p:nvSpPr>
          <p:cNvPr id="32" name="TextBox 31">
            <a:extLst>
              <a:ext uri="{FF2B5EF4-FFF2-40B4-BE49-F238E27FC236}">
                <a16:creationId xmlns:a16="http://schemas.microsoft.com/office/drawing/2014/main" id="{20772D2D-F287-55D4-424E-2EBD6ABE9320}"/>
              </a:ext>
            </a:extLst>
          </p:cNvPr>
          <p:cNvSpPr txBox="1"/>
          <p:nvPr/>
        </p:nvSpPr>
        <p:spPr>
          <a:xfrm>
            <a:off x="2382217" y="4792274"/>
            <a:ext cx="340158" cy="461665"/>
          </a:xfrm>
          <a:prstGeom prst="rect">
            <a:avLst/>
          </a:prstGeom>
          <a:noFill/>
        </p:spPr>
        <p:txBody>
          <a:bodyPr wrap="none" rtlCol="0">
            <a:spAutoFit/>
          </a:bodyPr>
          <a:lstStyle/>
          <a:p>
            <a:r>
              <a:rPr lang="en-US" dirty="0"/>
              <a:t>8</a:t>
            </a:r>
          </a:p>
        </p:txBody>
      </p:sp>
      <p:sp>
        <p:nvSpPr>
          <p:cNvPr id="33" name="TextBox 32">
            <a:extLst>
              <a:ext uri="{FF2B5EF4-FFF2-40B4-BE49-F238E27FC236}">
                <a16:creationId xmlns:a16="http://schemas.microsoft.com/office/drawing/2014/main" id="{D18421DE-44D5-E1CF-9DE5-F09BA52F9643}"/>
              </a:ext>
            </a:extLst>
          </p:cNvPr>
          <p:cNvSpPr txBox="1"/>
          <p:nvPr/>
        </p:nvSpPr>
        <p:spPr>
          <a:xfrm>
            <a:off x="2306083" y="4014664"/>
            <a:ext cx="340158" cy="461665"/>
          </a:xfrm>
          <a:prstGeom prst="rect">
            <a:avLst/>
          </a:prstGeom>
          <a:noFill/>
        </p:spPr>
        <p:txBody>
          <a:bodyPr wrap="none" rtlCol="0">
            <a:spAutoFit/>
          </a:bodyPr>
          <a:lstStyle/>
          <a:p>
            <a:r>
              <a:rPr lang="en-US" dirty="0"/>
              <a:t>9</a:t>
            </a:r>
          </a:p>
        </p:txBody>
      </p:sp>
      <p:sp>
        <p:nvSpPr>
          <p:cNvPr id="34" name="TextBox 33">
            <a:extLst>
              <a:ext uri="{FF2B5EF4-FFF2-40B4-BE49-F238E27FC236}">
                <a16:creationId xmlns:a16="http://schemas.microsoft.com/office/drawing/2014/main" id="{D8C20ED3-FF0D-E949-6597-DDE46BB23D40}"/>
              </a:ext>
            </a:extLst>
          </p:cNvPr>
          <p:cNvSpPr txBox="1"/>
          <p:nvPr/>
        </p:nvSpPr>
        <p:spPr>
          <a:xfrm>
            <a:off x="2709002" y="3299529"/>
            <a:ext cx="495649" cy="461665"/>
          </a:xfrm>
          <a:prstGeom prst="rect">
            <a:avLst/>
          </a:prstGeom>
          <a:noFill/>
        </p:spPr>
        <p:txBody>
          <a:bodyPr wrap="none" rtlCol="0">
            <a:spAutoFit/>
          </a:bodyPr>
          <a:lstStyle/>
          <a:p>
            <a:r>
              <a:rPr lang="en-US" dirty="0"/>
              <a:t>10</a:t>
            </a:r>
          </a:p>
        </p:txBody>
      </p:sp>
      <mc:AlternateContent xmlns:mc="http://schemas.openxmlformats.org/markup-compatibility/2006">
        <mc:Choice xmlns:a14="http://schemas.microsoft.com/office/drawing/2010/main" Requires="a14">
          <p:sp>
            <p:nvSpPr>
              <p:cNvPr id="35" name="TextBox 34">
                <a:extLst>
                  <a:ext uri="{FF2B5EF4-FFF2-40B4-BE49-F238E27FC236}">
                    <a16:creationId xmlns:a16="http://schemas.microsoft.com/office/drawing/2014/main" id="{FDF5E8CE-44FA-5E35-B5C9-BB8A464F4FE9}"/>
                  </a:ext>
                </a:extLst>
              </p:cNvPr>
              <p:cNvSpPr txBox="1"/>
              <p:nvPr/>
            </p:nvSpPr>
            <p:spPr>
              <a:xfrm>
                <a:off x="3338893" y="4292745"/>
                <a:ext cx="985719"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h</m:t>
                      </m:r>
                      <m:r>
                        <a:rPr lang="en-US" b="0" i="1" smtClean="0">
                          <a:latin typeface="Cambria Math" panose="02040503050406030204" pitchFamily="18" charset="0"/>
                        </a:rPr>
                        <m:t>=10</m:t>
                      </m:r>
                    </m:oMath>
                  </m:oMathPara>
                </a14:m>
                <a:endParaRPr lang="en-US" dirty="0"/>
              </a:p>
            </p:txBody>
          </p:sp>
        </mc:Choice>
        <mc:Fallback>
          <p:sp>
            <p:nvSpPr>
              <p:cNvPr id="35" name="TextBox 34">
                <a:extLst>
                  <a:ext uri="{FF2B5EF4-FFF2-40B4-BE49-F238E27FC236}">
                    <a16:creationId xmlns:a16="http://schemas.microsoft.com/office/drawing/2014/main" id="{FDF5E8CE-44FA-5E35-B5C9-BB8A464F4FE9}"/>
                  </a:ext>
                </a:extLst>
              </p:cNvPr>
              <p:cNvSpPr txBox="1">
                <a:spLocks noRot="1" noChangeAspect="1" noMove="1" noResize="1" noEditPoints="1" noAdjustHandles="1" noChangeArrowheads="1" noChangeShapeType="1" noTextEdit="1"/>
              </p:cNvSpPr>
              <p:nvPr/>
            </p:nvSpPr>
            <p:spPr>
              <a:xfrm>
                <a:off x="3338893" y="4292745"/>
                <a:ext cx="985719" cy="369332"/>
              </a:xfrm>
              <a:prstGeom prst="rect">
                <a:avLst/>
              </a:prstGeom>
              <a:blipFill>
                <a:blip r:embed="rId3"/>
                <a:stretch>
                  <a:fillRect l="-7692" r="-6410" b="-6452"/>
                </a:stretch>
              </a:blipFill>
            </p:spPr>
            <p:txBody>
              <a:bodyPr/>
              <a:lstStyle/>
              <a:p>
                <a:r>
                  <a:rPr lang="en-US">
                    <a:noFill/>
                  </a:rPr>
                  <a:t> </a:t>
                </a:r>
              </a:p>
            </p:txBody>
          </p:sp>
        </mc:Fallback>
      </mc:AlternateContent>
      <p:sp>
        <p:nvSpPr>
          <p:cNvPr id="37" name="TextBox 36">
            <a:extLst>
              <a:ext uri="{FF2B5EF4-FFF2-40B4-BE49-F238E27FC236}">
                <a16:creationId xmlns:a16="http://schemas.microsoft.com/office/drawing/2014/main" id="{7849A650-80B3-F963-FA83-B7E7843EF635}"/>
              </a:ext>
            </a:extLst>
          </p:cNvPr>
          <p:cNvSpPr txBox="1"/>
          <p:nvPr/>
        </p:nvSpPr>
        <p:spPr>
          <a:xfrm>
            <a:off x="5583382" y="3299529"/>
            <a:ext cx="2168222" cy="461665"/>
          </a:xfrm>
          <a:prstGeom prst="rect">
            <a:avLst/>
          </a:prstGeom>
          <a:noFill/>
        </p:spPr>
        <p:txBody>
          <a:bodyPr wrap="none" rtlCol="0">
            <a:spAutoFit/>
          </a:bodyPr>
          <a:lstStyle/>
          <a:p>
            <a:r>
              <a:rPr lang="en-US" dirty="0"/>
              <a:t>Accelerator ring</a:t>
            </a:r>
          </a:p>
        </p:txBody>
      </p:sp>
      <p:sp>
        <p:nvSpPr>
          <p:cNvPr id="38" name="TextBox 37">
            <a:extLst>
              <a:ext uri="{FF2B5EF4-FFF2-40B4-BE49-F238E27FC236}">
                <a16:creationId xmlns:a16="http://schemas.microsoft.com/office/drawing/2014/main" id="{8F8BDB4D-42D8-312D-98F8-65A9EFE4529A}"/>
              </a:ext>
            </a:extLst>
          </p:cNvPr>
          <p:cNvSpPr txBox="1"/>
          <p:nvPr/>
        </p:nvSpPr>
        <p:spPr>
          <a:xfrm>
            <a:off x="5583382" y="3754479"/>
            <a:ext cx="3037178" cy="461665"/>
          </a:xfrm>
          <a:prstGeom prst="rect">
            <a:avLst/>
          </a:prstGeom>
          <a:noFill/>
        </p:spPr>
        <p:txBody>
          <a:bodyPr wrap="none" rtlCol="0">
            <a:spAutoFit/>
          </a:bodyPr>
          <a:lstStyle/>
          <a:p>
            <a:r>
              <a:rPr lang="en-US" dirty="0"/>
              <a:t>Red ellipse is rf bucket</a:t>
            </a:r>
          </a:p>
        </p:txBody>
      </p:sp>
    </p:spTree>
    <p:extLst>
      <p:ext uri="{BB962C8B-B14F-4D97-AF65-F5344CB8AC3E}">
        <p14:creationId xmlns:p14="http://schemas.microsoft.com/office/powerpoint/2010/main" val="26870223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51063F-78E6-9DED-722A-104342D99D7B}"/>
              </a:ext>
            </a:extLst>
          </p:cNvPr>
          <p:cNvSpPr>
            <a:spLocks noGrp="1"/>
          </p:cNvSpPr>
          <p:nvPr>
            <p:ph type="title"/>
          </p:nvPr>
        </p:nvSpPr>
        <p:spPr/>
        <p:txBody>
          <a:bodyPr/>
          <a:lstStyle/>
          <a:p>
            <a:r>
              <a:rPr lang="en-US" dirty="0"/>
              <a:t>Longitudinal phase space</a:t>
            </a:r>
          </a:p>
        </p:txBody>
      </p:sp>
      <p:sp>
        <p:nvSpPr>
          <p:cNvPr id="4" name="Date Placeholder 3">
            <a:extLst>
              <a:ext uri="{FF2B5EF4-FFF2-40B4-BE49-F238E27FC236}">
                <a16:creationId xmlns:a16="http://schemas.microsoft.com/office/drawing/2014/main" id="{A64A9BF4-44C1-DD26-4F10-B843C050855E}"/>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EFACE659-A076-5844-6E21-AF06A747B21C}"/>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A5936E74-FA99-CD22-2C61-CF4A16F23F68}"/>
              </a:ext>
            </a:extLst>
          </p:cNvPr>
          <p:cNvSpPr>
            <a:spLocks noGrp="1"/>
          </p:cNvSpPr>
          <p:nvPr>
            <p:ph type="sldNum" sz="quarter" idx="4"/>
          </p:nvPr>
        </p:nvSpPr>
        <p:spPr/>
        <p:txBody>
          <a:bodyPr/>
          <a:lstStyle/>
          <a:p>
            <a:pPr>
              <a:defRPr/>
            </a:pPr>
            <a:fld id="{148C009B-CB69-E04A-B9B3-34B26D69E9CF}" type="slidenum">
              <a:rPr lang="en-US" smtClean="0"/>
              <a:pPr>
                <a:defRPr/>
              </a:pPr>
              <a:t>45</a:t>
            </a:fld>
            <a:endParaRPr lang="en-US" dirty="0"/>
          </a:p>
        </p:txBody>
      </p:sp>
      <p:pic>
        <p:nvPicPr>
          <p:cNvPr id="17" name="Picture 16">
            <a:extLst>
              <a:ext uri="{FF2B5EF4-FFF2-40B4-BE49-F238E27FC236}">
                <a16:creationId xmlns:a16="http://schemas.microsoft.com/office/drawing/2014/main" id="{7D6BF5CF-1BE2-3285-3535-6616ED4912DF}"/>
              </a:ext>
            </a:extLst>
          </p:cNvPr>
          <p:cNvPicPr>
            <a:picLocks noChangeAspect="1"/>
          </p:cNvPicPr>
          <p:nvPr/>
        </p:nvPicPr>
        <p:blipFill>
          <a:blip r:embed="rId2"/>
          <a:stretch>
            <a:fillRect/>
          </a:stretch>
        </p:blipFill>
        <p:spPr>
          <a:xfrm>
            <a:off x="636588" y="885360"/>
            <a:ext cx="7747000" cy="2349500"/>
          </a:xfrm>
          <a:prstGeom prst="rect">
            <a:avLst/>
          </a:prstGeom>
        </p:spPr>
      </p:pic>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E12EB219-62B6-6732-E10C-3344C79DE25E}"/>
                  </a:ext>
                </a:extLst>
              </p:cNvPr>
              <p:cNvSpPr txBox="1"/>
              <p:nvPr/>
            </p:nvSpPr>
            <p:spPr>
              <a:xfrm>
                <a:off x="736827" y="3234860"/>
                <a:ext cx="3197542" cy="461665"/>
              </a:xfrm>
              <a:prstGeom prst="rect">
                <a:avLst/>
              </a:prstGeom>
              <a:noFill/>
            </p:spPr>
            <p:txBody>
              <a:bodyPr wrap="none" rtlCol="0">
                <a:spAutoFit/>
              </a:bodyPr>
              <a:lstStyle/>
              <a:p>
                <a:r>
                  <a:rPr lang="en-US" dirty="0"/>
                  <a:t>RF phase</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r>
                      <a:rPr lang="el-GR" i="1" smtClean="0">
                        <a:latin typeface="Cambria Math" panose="02040503050406030204" pitchFamily="18" charset="0"/>
                        <a:ea typeface="Cambria Math" panose="02040503050406030204" pitchFamily="18" charset="0"/>
                      </a:rPr>
                      <m:t>𝜙</m:t>
                    </m:r>
                  </m:oMath>
                </a14:m>
                <a:r>
                  <a:rPr lang="en-US" dirty="0"/>
                  <a:t> changes as </a:t>
                </a:r>
              </a:p>
            </p:txBody>
          </p:sp>
        </mc:Choice>
        <mc:Fallback>
          <p:sp>
            <p:nvSpPr>
              <p:cNvPr id="18" name="TextBox 17">
                <a:extLst>
                  <a:ext uri="{FF2B5EF4-FFF2-40B4-BE49-F238E27FC236}">
                    <a16:creationId xmlns:a16="http://schemas.microsoft.com/office/drawing/2014/main" id="{E12EB219-62B6-6732-E10C-3344C79DE25E}"/>
                  </a:ext>
                </a:extLst>
              </p:cNvPr>
              <p:cNvSpPr txBox="1">
                <a:spLocks noRot="1" noChangeAspect="1" noMove="1" noResize="1" noEditPoints="1" noAdjustHandles="1" noChangeArrowheads="1" noChangeShapeType="1" noTextEdit="1"/>
              </p:cNvSpPr>
              <p:nvPr/>
            </p:nvSpPr>
            <p:spPr>
              <a:xfrm>
                <a:off x="736827" y="3234860"/>
                <a:ext cx="3197542" cy="461665"/>
              </a:xfrm>
              <a:prstGeom prst="rect">
                <a:avLst/>
              </a:prstGeom>
              <a:blipFill>
                <a:blip r:embed="rId3"/>
                <a:stretch>
                  <a:fillRect l="-3175" t="-5405" r="-1984" b="-29730"/>
                </a:stretch>
              </a:blipFill>
            </p:spPr>
            <p:txBody>
              <a:bodyPr/>
              <a:lstStyle/>
              <a:p>
                <a:r>
                  <a:rPr lang="en-US">
                    <a:noFill/>
                  </a:rPr>
                  <a:t> </a:t>
                </a:r>
              </a:p>
            </p:txBody>
          </p:sp>
        </mc:Fallback>
      </mc:AlternateContent>
      <p:pic>
        <p:nvPicPr>
          <p:cNvPr id="19" name="Picture 18">
            <a:extLst>
              <a:ext uri="{FF2B5EF4-FFF2-40B4-BE49-F238E27FC236}">
                <a16:creationId xmlns:a16="http://schemas.microsoft.com/office/drawing/2014/main" id="{1ECBA3F7-4B96-8A3B-622E-C919E4A515B0}"/>
              </a:ext>
            </a:extLst>
          </p:cNvPr>
          <p:cNvPicPr>
            <a:picLocks noChangeAspect="1"/>
          </p:cNvPicPr>
          <p:nvPr/>
        </p:nvPicPr>
        <p:blipFill>
          <a:blip r:embed="rId4"/>
          <a:stretch>
            <a:fillRect/>
          </a:stretch>
        </p:blipFill>
        <p:spPr>
          <a:xfrm>
            <a:off x="5306857" y="259386"/>
            <a:ext cx="3076731" cy="651076"/>
          </a:xfrm>
          <a:prstGeom prst="rect">
            <a:avLst/>
          </a:prstGeom>
        </p:spPr>
      </p:pic>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3D8099BE-65D6-DADE-9C5B-A294E784A830}"/>
                  </a:ext>
                </a:extLst>
              </p:cNvPr>
              <p:cNvSpPr txBox="1"/>
              <p:nvPr/>
            </p:nvSpPr>
            <p:spPr>
              <a:xfrm>
                <a:off x="1412195" y="3919001"/>
                <a:ext cx="5865580" cy="426335"/>
              </a:xfrm>
              <a:prstGeom prst="rect">
                <a:avLst/>
              </a:prstGeom>
              <a:noFill/>
            </p:spPr>
            <p:txBody>
              <a:bodyPr wrap="none" lIns="0" tIns="0" rIns="0" bIns="0" rtlCol="0">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𝑅𝐹</m:t>
                        </m:r>
                      </m:sub>
                    </m:sSub>
                    <m:r>
                      <a:rPr lang="en-US" b="0" i="1" smtClean="0">
                        <a:latin typeface="Cambria Math" panose="02040503050406030204" pitchFamily="18" charset="0"/>
                      </a:rPr>
                      <m:t>=</m:t>
                    </m:r>
                    <m:r>
                      <a:rPr lang="en-US" b="0" i="1" smtClean="0">
                        <a:latin typeface="Cambria Math" panose="02040503050406030204" pitchFamily="18" charset="0"/>
                      </a:rPr>
                      <m:t>h</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𝑟</m:t>
                        </m:r>
                      </m:sub>
                    </m:sSub>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𝜙</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h</m:t>
                    </m:r>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𝜃</m:t>
                    </m:r>
                  </m:oMath>
                </a14:m>
                <a:r>
                  <a:rPr lang="en-US" dirty="0"/>
                  <a:t> with </a:t>
                </a:r>
                <a14:m>
                  <m:oMath xmlns:m="http://schemas.openxmlformats.org/officeDocument/2006/math">
                    <m:r>
                      <a:rPr lang="en-US" i="1" smtClean="0">
                        <a:latin typeface="Cambria Math" panose="02040503050406030204" pitchFamily="18" charset="0"/>
                        <a:ea typeface="Cambria Math" panose="02040503050406030204" pitchFamily="18" charset="0"/>
                      </a:rPr>
                      <m:t>𝜃</m:t>
                    </m:r>
                    <m:r>
                      <a:rPr lang="en-US" b="0" i="1" smtClean="0">
                        <a:latin typeface="Cambria Math" panose="02040503050406030204" pitchFamily="18" charset="0"/>
                        <a:ea typeface="Cambria Math" panose="02040503050406030204" pitchFamily="18" charset="0"/>
                      </a:rPr>
                      <m:t>=</m:t>
                    </m:r>
                    <m:nary>
                      <m:naryPr>
                        <m:limLoc m:val="undOvr"/>
                        <m:subHide m:val="on"/>
                        <m:supHide m:val="on"/>
                        <m:ctrlPr>
                          <a:rPr lang="en-US" b="0" i="1" smtClean="0">
                            <a:latin typeface="Cambria Math" panose="02040503050406030204" pitchFamily="18" charset="0"/>
                            <a:ea typeface="Cambria Math" panose="02040503050406030204" pitchFamily="18" charset="0"/>
                          </a:rPr>
                        </m:ctrlPr>
                      </m:naryPr>
                      <m:sub/>
                      <m:sup/>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𝑟</m:t>
                            </m:r>
                          </m:sub>
                        </m:sSub>
                        <m:r>
                          <a:rPr lang="en-US" b="0" i="1" smtClean="0">
                            <a:latin typeface="Cambria Math" panose="02040503050406030204" pitchFamily="18" charset="0"/>
                            <a:ea typeface="Cambria Math" panose="02040503050406030204" pitchFamily="18" charset="0"/>
                          </a:rPr>
                          <m:t>𝑑𝑡</m:t>
                        </m:r>
                      </m:e>
                    </m:nary>
                  </m:oMath>
                </a14:m>
                <a:endParaRPr lang="en-US" dirty="0"/>
              </a:p>
            </p:txBody>
          </p:sp>
        </mc:Choice>
        <mc:Fallback>
          <p:sp>
            <p:nvSpPr>
              <p:cNvPr id="20" name="TextBox 19">
                <a:extLst>
                  <a:ext uri="{FF2B5EF4-FFF2-40B4-BE49-F238E27FC236}">
                    <a16:creationId xmlns:a16="http://schemas.microsoft.com/office/drawing/2014/main" id="{3D8099BE-65D6-DADE-9C5B-A294E784A830}"/>
                  </a:ext>
                </a:extLst>
              </p:cNvPr>
              <p:cNvSpPr txBox="1">
                <a:spLocks noRot="1" noChangeAspect="1" noMove="1" noResize="1" noEditPoints="1" noAdjustHandles="1" noChangeArrowheads="1" noChangeShapeType="1" noTextEdit="1"/>
              </p:cNvSpPr>
              <p:nvPr/>
            </p:nvSpPr>
            <p:spPr>
              <a:xfrm>
                <a:off x="1412195" y="3919001"/>
                <a:ext cx="5865580" cy="426335"/>
              </a:xfrm>
              <a:prstGeom prst="rect">
                <a:avLst/>
              </a:prstGeom>
              <a:blipFill>
                <a:blip r:embed="rId5"/>
                <a:stretch>
                  <a:fillRect l="-2592" t="-177143" r="-648" b="-248571"/>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5BC06445-7280-2E45-E25B-2CEE73ADA386}"/>
              </a:ext>
            </a:extLst>
          </p:cNvPr>
          <p:cNvSpPr txBox="1"/>
          <p:nvPr/>
        </p:nvSpPr>
        <p:spPr>
          <a:xfrm>
            <a:off x="736827" y="4579772"/>
            <a:ext cx="8178573" cy="830997"/>
          </a:xfrm>
          <a:prstGeom prst="rect">
            <a:avLst/>
          </a:prstGeom>
          <a:noFill/>
        </p:spPr>
        <p:txBody>
          <a:bodyPr wrap="square" rtlCol="0">
            <a:spAutoFit/>
          </a:bodyPr>
          <a:lstStyle/>
          <a:p>
            <a:r>
              <a:rPr lang="en-US" dirty="0"/>
              <a:t>For a given particle with respect to the reference one, the change in angular revolution frequency is</a:t>
            </a:r>
          </a:p>
        </p:txBody>
      </p:sp>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0E263520-201C-2B41-7006-F46E710FA200}"/>
                  </a:ext>
                </a:extLst>
              </p:cNvPr>
              <p:cNvSpPr txBox="1"/>
              <p:nvPr/>
            </p:nvSpPr>
            <p:spPr>
              <a:xfrm>
                <a:off x="1412195" y="5396706"/>
                <a:ext cx="5205528" cy="701218"/>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𝑟</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num>
                        <m:den>
                          <m:r>
                            <a:rPr lang="en-US" b="0" i="1" smtClean="0">
                              <a:latin typeface="Cambria Math" panose="02040503050406030204" pitchFamily="18" charset="0"/>
                              <a:ea typeface="Cambria Math" panose="02040503050406030204" pitchFamily="18" charset="0"/>
                            </a:rPr>
                            <m:t>𝑑𝑡</m:t>
                          </m:r>
                        </m:den>
                      </m:f>
                      <m:d>
                        <m:dPr>
                          <m:ctrlPr>
                            <a:rPr lang="en-US" b="0" i="1" smtClean="0">
                              <a:latin typeface="Cambria Math" panose="02040503050406030204" pitchFamily="18" charset="0"/>
                              <a:ea typeface="Cambria Math" panose="02040503050406030204" pitchFamily="18" charset="0"/>
                            </a:rPr>
                          </m:ctrlPr>
                        </m:dPr>
                        <m:e>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𝜃</m:t>
                          </m:r>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h</m:t>
                          </m:r>
                        </m:den>
                      </m:f>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num>
                        <m:den>
                          <m:r>
                            <a:rPr lang="en-US" b="0" i="1" smtClean="0">
                              <a:latin typeface="Cambria Math" panose="02040503050406030204" pitchFamily="18" charset="0"/>
                              <a:ea typeface="Cambria Math" panose="02040503050406030204" pitchFamily="18" charset="0"/>
                            </a:rPr>
                            <m:t>𝑑𝑡</m:t>
                          </m:r>
                        </m:den>
                      </m:f>
                      <m:d>
                        <m:dPr>
                          <m:ctrlPr>
                            <a:rPr lang="en-US" b="0" i="1" smtClean="0">
                              <a:latin typeface="Cambria Math" panose="02040503050406030204" pitchFamily="18" charset="0"/>
                              <a:ea typeface="Cambria Math" panose="02040503050406030204" pitchFamily="18" charset="0"/>
                            </a:rPr>
                          </m:ctrlPr>
                        </m:dPr>
                        <m:e>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𝜙</m:t>
                          </m:r>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h</m:t>
                          </m:r>
                        </m:den>
                      </m:f>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𝜙</m:t>
                          </m:r>
                        </m:num>
                        <m:den>
                          <m:r>
                            <a:rPr lang="en-US" b="0" i="1" smtClean="0">
                              <a:latin typeface="Cambria Math" panose="02040503050406030204" pitchFamily="18" charset="0"/>
                              <a:ea typeface="Cambria Math" panose="02040503050406030204" pitchFamily="18" charset="0"/>
                            </a:rPr>
                            <m:t>𝑑𝑡</m:t>
                          </m:r>
                        </m:den>
                      </m:f>
                    </m:oMath>
                  </m:oMathPara>
                </a14:m>
                <a:endParaRPr lang="en-US" dirty="0"/>
              </a:p>
            </p:txBody>
          </p:sp>
        </mc:Choice>
        <mc:Fallback>
          <p:sp>
            <p:nvSpPr>
              <p:cNvPr id="23" name="TextBox 22">
                <a:extLst>
                  <a:ext uri="{FF2B5EF4-FFF2-40B4-BE49-F238E27FC236}">
                    <a16:creationId xmlns:a16="http://schemas.microsoft.com/office/drawing/2014/main" id="{0E263520-201C-2B41-7006-F46E710FA200}"/>
                  </a:ext>
                </a:extLst>
              </p:cNvPr>
              <p:cNvSpPr txBox="1">
                <a:spLocks noRot="1" noChangeAspect="1" noMove="1" noResize="1" noEditPoints="1" noAdjustHandles="1" noChangeArrowheads="1" noChangeShapeType="1" noTextEdit="1"/>
              </p:cNvSpPr>
              <p:nvPr/>
            </p:nvSpPr>
            <p:spPr>
              <a:xfrm>
                <a:off x="1412195" y="5396706"/>
                <a:ext cx="5205528" cy="701218"/>
              </a:xfrm>
              <a:prstGeom prst="rect">
                <a:avLst/>
              </a:prstGeom>
              <a:blipFill>
                <a:blip r:embed="rId6"/>
                <a:stretch>
                  <a:fillRect l="-973" t="-5263" r="-1460" b="-12281"/>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78E07145-4E73-675C-7185-98EB51AB5E90}"/>
              </a:ext>
            </a:extLst>
          </p:cNvPr>
          <p:cNvSpPr txBox="1"/>
          <p:nvPr/>
        </p:nvSpPr>
        <p:spPr>
          <a:xfrm>
            <a:off x="5606997" y="3246545"/>
            <a:ext cx="2467470" cy="461665"/>
          </a:xfrm>
          <a:prstGeom prst="rect">
            <a:avLst/>
          </a:prstGeom>
          <a:noFill/>
        </p:spPr>
        <p:txBody>
          <a:bodyPr wrap="none" rtlCol="0">
            <a:spAutoFit/>
          </a:bodyPr>
          <a:lstStyle/>
          <a:p>
            <a:r>
              <a:rPr lang="en-US" dirty="0">
                <a:hlinkClick r:id="rId7"/>
              </a:rPr>
              <a:t>Download citation</a:t>
            </a:r>
            <a:endParaRPr lang="en-US" dirty="0"/>
          </a:p>
        </p:txBody>
      </p:sp>
    </p:spTree>
    <p:extLst>
      <p:ext uri="{BB962C8B-B14F-4D97-AF65-F5344CB8AC3E}">
        <p14:creationId xmlns:p14="http://schemas.microsoft.com/office/powerpoint/2010/main" val="25090674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EE95B6-14CC-3B2B-97D8-03AEF68D319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9C2ACB2-DFC4-D4DF-7AFB-88F1CD649B54}"/>
              </a:ext>
            </a:extLst>
          </p:cNvPr>
          <p:cNvSpPr>
            <a:spLocks noGrp="1"/>
          </p:cNvSpPr>
          <p:nvPr>
            <p:ph type="title"/>
          </p:nvPr>
        </p:nvSpPr>
        <p:spPr/>
        <p:txBody>
          <a:bodyPr/>
          <a:lstStyle/>
          <a:p>
            <a:r>
              <a:rPr lang="en-US" dirty="0"/>
              <a:t>Longitudinal phase space</a:t>
            </a:r>
          </a:p>
        </p:txBody>
      </p:sp>
      <p:sp>
        <p:nvSpPr>
          <p:cNvPr id="4" name="Date Placeholder 3">
            <a:extLst>
              <a:ext uri="{FF2B5EF4-FFF2-40B4-BE49-F238E27FC236}">
                <a16:creationId xmlns:a16="http://schemas.microsoft.com/office/drawing/2014/main" id="{CFBCADC5-AB9F-DE6A-643F-5E214E577284}"/>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747DC1A7-B5AF-387B-866B-949B714E8666}"/>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736D5D08-9441-B4FB-4887-1ACD3C9410D5}"/>
              </a:ext>
            </a:extLst>
          </p:cNvPr>
          <p:cNvSpPr>
            <a:spLocks noGrp="1"/>
          </p:cNvSpPr>
          <p:nvPr>
            <p:ph type="sldNum" sz="quarter" idx="4"/>
          </p:nvPr>
        </p:nvSpPr>
        <p:spPr/>
        <p:txBody>
          <a:bodyPr/>
          <a:lstStyle/>
          <a:p>
            <a:pPr>
              <a:defRPr/>
            </a:pPr>
            <a:fld id="{148C009B-CB69-E04A-B9B3-34B26D69E9CF}" type="slidenum">
              <a:rPr lang="en-US" smtClean="0"/>
              <a:pPr>
                <a:defRPr/>
              </a:pPr>
              <a:t>46</a:t>
            </a:fld>
            <a:endParaRPr lang="en-US" dirty="0"/>
          </a:p>
        </p:txBody>
      </p:sp>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11B4778F-E52F-57EC-B9FE-36E94C96EA2D}"/>
                  </a:ext>
                </a:extLst>
              </p:cNvPr>
              <p:cNvSpPr txBox="1"/>
              <p:nvPr/>
            </p:nvSpPr>
            <p:spPr>
              <a:xfrm>
                <a:off x="736826" y="1034897"/>
                <a:ext cx="7537743" cy="1095877"/>
              </a:xfrm>
              <a:prstGeom prst="rect">
                <a:avLst/>
              </a:prstGeom>
              <a:noFill/>
            </p:spPr>
            <p:txBody>
              <a:bodyPr wrap="square" rtlCol="0">
                <a:spAutoFit/>
              </a:bodyPr>
              <a:lstStyle/>
              <a:p>
                <a:r>
                  <a:rPr lang="en-US" dirty="0"/>
                  <a:t>Since </a:t>
                </a:r>
                <a14:m>
                  <m:oMath xmlns:m="http://schemas.openxmlformats.org/officeDocument/2006/math">
                    <m:r>
                      <a:rPr lang="en-US"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𝑝</m:t>
                            </m:r>
                          </m:e>
                          <m:sub>
                            <m:r>
                              <a:rPr lang="en-US" b="0" i="1" smtClean="0">
                                <a:latin typeface="Cambria Math" panose="02040503050406030204" pitchFamily="18" charset="0"/>
                                <a:ea typeface="Cambria Math" panose="02040503050406030204" pitchFamily="18" charset="0"/>
                              </a:rPr>
                              <m:t>𝑠</m:t>
                            </m:r>
                          </m:sub>
                        </m:sSub>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𝑟𝑠</m:t>
                            </m:r>
                          </m:sub>
                        </m:sSub>
                      </m:den>
                    </m:f>
                    <m:sSub>
                      <m:sSubPr>
                        <m:ctrlPr>
                          <a:rPr lang="en-US" b="0" i="1" smtClean="0">
                            <a:latin typeface="Cambria Math" panose="02040503050406030204" pitchFamily="18" charset="0"/>
                            <a:ea typeface="Cambria Math" panose="02040503050406030204" pitchFamily="18" charset="0"/>
                          </a:rPr>
                        </m:ctrlPr>
                      </m:sSubPr>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𝑟</m:t>
                                    </m:r>
                                  </m:sub>
                                </m:sSub>
                              </m:num>
                              <m:den>
                                <m:r>
                                  <a:rPr lang="en-US" b="0" i="1" smtClean="0">
                                    <a:latin typeface="Cambria Math" panose="02040503050406030204" pitchFamily="18" charset="0"/>
                                    <a:ea typeface="Cambria Math" panose="02040503050406030204" pitchFamily="18" charset="0"/>
                                  </a:rPr>
                                  <m:t>𝑑𝑝</m:t>
                                </m:r>
                              </m:den>
                            </m:f>
                          </m:e>
                        </m:d>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 </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𝐸</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m:t>
                    </m:r>
                    <m:sSubSup>
                      <m:sSubSupPr>
                        <m:ctrlPr>
                          <a:rPr lang="en-US" b="0"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𝐸</m:t>
                        </m:r>
                      </m:e>
                      <m:sub>
                        <m:r>
                          <a:rPr lang="en-US" b="0" i="1" smtClean="0">
                            <a:latin typeface="Cambria Math" panose="02040503050406030204" pitchFamily="18" charset="0"/>
                            <a:ea typeface="Cambria Math" panose="02040503050406030204" pitchFamily="18" charset="0"/>
                          </a:rPr>
                          <m:t>0</m:t>
                        </m:r>
                      </m:sub>
                      <m:sup>
                        <m:r>
                          <a:rPr lang="en-US" b="0" i="1" smtClean="0">
                            <a:latin typeface="Cambria Math" panose="02040503050406030204" pitchFamily="18" charset="0"/>
                            <a:ea typeface="Cambria Math" panose="02040503050406030204" pitchFamily="18" charset="0"/>
                          </a:rPr>
                          <m:t>2</m:t>
                        </m:r>
                      </m:sup>
                    </m:sSubSup>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𝑝</m:t>
                        </m:r>
                      </m:e>
                      <m:sup>
                        <m:r>
                          <a:rPr lang="en-US" b="0" i="1" smtClean="0">
                            <a:latin typeface="Cambria Math" panose="02040503050406030204" pitchFamily="18" charset="0"/>
                            <a:ea typeface="Cambria Math" panose="02040503050406030204" pitchFamily="18" charset="0"/>
                          </a:rPr>
                          <m:t>2</m:t>
                        </m:r>
                      </m:sup>
                    </m:sSup>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𝑐</m:t>
                        </m:r>
                      </m:e>
                      <m:sup>
                        <m:r>
                          <a:rPr lang="en-US" b="0" i="1" smtClean="0">
                            <a:latin typeface="Cambria Math" panose="02040503050406030204" pitchFamily="18" charset="0"/>
                            <a:ea typeface="Cambria Math" panose="02040503050406030204" pitchFamily="18" charset="0"/>
                          </a:rPr>
                          <m:t>2</m:t>
                        </m:r>
                      </m:sup>
                    </m:sSup>
                  </m:oMath>
                </a14:m>
                <a:r>
                  <a:rPr lang="en-US" dirty="0"/>
                  <a:t> and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𝑣</m:t>
                        </m:r>
                      </m:e>
                      <m:sub>
                        <m:r>
                          <a:rPr lang="en-US" b="0" i="1" smtClean="0">
                            <a:latin typeface="Cambria Math" panose="02040503050406030204" pitchFamily="18" charset="0"/>
                            <a:ea typeface="Cambria Math" panose="02040503050406030204" pitchFamily="18" charset="0"/>
                          </a:rPr>
                          <m:t>𝑠</m:t>
                        </m:r>
                      </m:sub>
                    </m:sSub>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𝑝</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𝑟𝑠</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𝑅</m:t>
                        </m:r>
                      </m:e>
                      <m:sub>
                        <m:r>
                          <a:rPr lang="en-US" b="0" i="1" smtClean="0">
                            <a:latin typeface="Cambria Math" panose="02040503050406030204" pitchFamily="18" charset="0"/>
                            <a:ea typeface="Cambria Math" panose="02040503050406030204" pitchFamily="18" charset="0"/>
                          </a:rPr>
                          <m:t>𝑠</m:t>
                        </m:r>
                      </m:sub>
                    </m:sSub>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𝑝</m:t>
                    </m:r>
                  </m:oMath>
                </a14:m>
                <a:r>
                  <a:rPr lang="en-US" dirty="0"/>
                  <a:t>, one gets the first order equation</a:t>
                </a:r>
              </a:p>
            </p:txBody>
          </p:sp>
        </mc:Choice>
        <mc:Fallback>
          <p:sp>
            <p:nvSpPr>
              <p:cNvPr id="18" name="TextBox 17">
                <a:extLst>
                  <a:ext uri="{FF2B5EF4-FFF2-40B4-BE49-F238E27FC236}">
                    <a16:creationId xmlns:a16="http://schemas.microsoft.com/office/drawing/2014/main" id="{11B4778F-E52F-57EC-B9FE-36E94C96EA2D}"/>
                  </a:ext>
                </a:extLst>
              </p:cNvPr>
              <p:cNvSpPr txBox="1">
                <a:spLocks noRot="1" noChangeAspect="1" noMove="1" noResize="1" noEditPoints="1" noAdjustHandles="1" noChangeArrowheads="1" noChangeShapeType="1" noTextEdit="1"/>
              </p:cNvSpPr>
              <p:nvPr/>
            </p:nvSpPr>
            <p:spPr>
              <a:xfrm>
                <a:off x="736826" y="1034897"/>
                <a:ext cx="7537743" cy="1095877"/>
              </a:xfrm>
              <a:prstGeom prst="rect">
                <a:avLst/>
              </a:prstGeom>
              <a:blipFill>
                <a:blip r:embed="rId2"/>
                <a:stretch>
                  <a:fillRect l="-1347" b="-1149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3A2289DE-7690-9E34-F815-3EF2CB875730}"/>
                  </a:ext>
                </a:extLst>
              </p:cNvPr>
              <p:cNvSpPr txBox="1"/>
              <p:nvPr/>
            </p:nvSpPr>
            <p:spPr>
              <a:xfrm>
                <a:off x="1412195" y="2323895"/>
                <a:ext cx="4709944" cy="779316"/>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m:rPr>
                              <m:sty m:val="p"/>
                            </m:rPr>
                            <a:rPr lang="el-GR"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𝐸</m:t>
                          </m:r>
                        </m:num>
                        <m:den>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𝑟𝑠</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𝑠</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𝑠</m:t>
                              </m:r>
                            </m:sub>
                          </m:sSub>
                        </m:num>
                        <m:den>
                          <m:r>
                            <a:rPr lang="en-US" b="0" i="1" smtClean="0">
                              <a:latin typeface="Cambria Math" panose="02040503050406030204" pitchFamily="18" charset="0"/>
                            </a:rPr>
                            <m:t>h</m:t>
                          </m:r>
                          <m:r>
                            <a:rPr lang="en-US" b="0" i="1" smtClean="0">
                              <a:latin typeface="Cambria Math" panose="02040503050406030204" pitchFamily="18" charset="0"/>
                              <a:ea typeface="Cambria Math" panose="02040503050406030204" pitchFamily="18" charset="0"/>
                            </a:rPr>
                            <m:t>𝜂</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𝑟𝑠</m:t>
                              </m:r>
                            </m:sub>
                          </m:sSub>
                        </m:den>
                      </m:f>
                      <m:f>
                        <m:fPr>
                          <m:ctrlPr>
                            <a:rPr lang="en-US" b="0" i="1" smtClean="0">
                              <a:latin typeface="Cambria Math" panose="02040503050406030204" pitchFamily="18" charset="0"/>
                            </a:rPr>
                          </m:ctrlPr>
                        </m:fPr>
                        <m:num>
                          <m:r>
                            <a:rPr lang="en-US" b="0" i="1" smtClean="0">
                              <a:latin typeface="Cambria Math" panose="02040503050406030204" pitchFamily="18" charset="0"/>
                            </a:rPr>
                            <m:t>𝑑</m:t>
                          </m:r>
                          <m:d>
                            <m:dPr>
                              <m:ctrlPr>
                                <a:rPr lang="en-US" b="0" i="1" smtClean="0">
                                  <a:latin typeface="Cambria Math" panose="02040503050406030204" pitchFamily="18" charset="0"/>
                                </a:rPr>
                              </m:ctrlPr>
                            </m:dPr>
                            <m:e>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𝜙</m:t>
                              </m:r>
                            </m:e>
                          </m:d>
                        </m:num>
                        <m:den>
                          <m:r>
                            <a:rPr lang="en-US" b="0" i="1" smtClean="0">
                              <a:latin typeface="Cambria Math" panose="02040503050406030204" pitchFamily="18" charset="0"/>
                            </a:rPr>
                            <m:t>𝑑𝑡</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𝑠</m:t>
                              </m:r>
                            </m:sub>
                          </m:sSub>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𝑠</m:t>
                              </m:r>
                            </m:sub>
                          </m:sSub>
                        </m:num>
                        <m:den>
                          <m:r>
                            <a:rPr lang="en-US" b="0" i="1" smtClean="0">
                              <a:latin typeface="Cambria Math" panose="02040503050406030204" pitchFamily="18" charset="0"/>
                            </a:rPr>
                            <m:t>h</m:t>
                          </m:r>
                          <m:r>
                            <a:rPr lang="en-US" i="1">
                              <a:latin typeface="Cambria Math" panose="02040503050406030204" pitchFamily="18" charset="0"/>
                              <a:ea typeface="Cambria Math" panose="02040503050406030204" pitchFamily="18" charset="0"/>
                            </a:rPr>
                            <m:t>𝜂</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ea typeface="Cambria Math" panose="02040503050406030204" pitchFamily="18" charset="0"/>
                                </a:rPr>
                                <m:t>𝑟𝑠</m:t>
                              </m:r>
                            </m:sub>
                          </m:sSub>
                        </m:den>
                      </m:f>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𝜙</m:t>
                          </m:r>
                        </m:e>
                      </m:acc>
                    </m:oMath>
                  </m:oMathPara>
                </a14:m>
                <a:endParaRPr lang="en-US" dirty="0"/>
              </a:p>
            </p:txBody>
          </p:sp>
        </mc:Choice>
        <mc:Fallback>
          <p:sp>
            <p:nvSpPr>
              <p:cNvPr id="20" name="TextBox 19">
                <a:extLst>
                  <a:ext uri="{FF2B5EF4-FFF2-40B4-BE49-F238E27FC236}">
                    <a16:creationId xmlns:a16="http://schemas.microsoft.com/office/drawing/2014/main" id="{3A2289DE-7690-9E34-F815-3EF2CB875730}"/>
                  </a:ext>
                </a:extLst>
              </p:cNvPr>
              <p:cNvSpPr txBox="1">
                <a:spLocks noRot="1" noChangeAspect="1" noMove="1" noResize="1" noEditPoints="1" noAdjustHandles="1" noChangeArrowheads="1" noChangeShapeType="1" noTextEdit="1"/>
              </p:cNvSpPr>
              <p:nvPr/>
            </p:nvSpPr>
            <p:spPr>
              <a:xfrm>
                <a:off x="1412195" y="2323895"/>
                <a:ext cx="4709944" cy="779316"/>
              </a:xfrm>
              <a:prstGeom prst="rect">
                <a:avLst/>
              </a:prstGeom>
              <a:blipFill>
                <a:blip r:embed="rId3"/>
                <a:stretch>
                  <a:fillRect r="-1078" b="-12698"/>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FDF53FE2-6D67-52D2-439C-3529DC893F57}"/>
              </a:ext>
            </a:extLst>
          </p:cNvPr>
          <p:cNvSpPr txBox="1"/>
          <p:nvPr/>
        </p:nvSpPr>
        <p:spPr>
          <a:xfrm>
            <a:off x="734421" y="3348241"/>
            <a:ext cx="8178573" cy="830997"/>
          </a:xfrm>
          <a:prstGeom prst="rect">
            <a:avLst/>
          </a:prstGeom>
          <a:noFill/>
        </p:spPr>
        <p:txBody>
          <a:bodyPr wrap="square" rtlCol="0">
            <a:spAutoFit/>
          </a:bodyPr>
          <a:lstStyle/>
          <a:p>
            <a:r>
              <a:rPr lang="en-US" dirty="0"/>
              <a:t>The second first-order equation follows from the energy gain of a particle:</a:t>
            </a:r>
          </a:p>
        </p:txBody>
      </p:sp>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76BD6889-003C-124A-B4C5-41BCC7CB3E3A}"/>
                  </a:ext>
                </a:extLst>
              </p:cNvPr>
              <p:cNvSpPr txBox="1"/>
              <p:nvPr/>
            </p:nvSpPr>
            <p:spPr>
              <a:xfrm>
                <a:off x="1412195" y="4350105"/>
                <a:ext cx="5241435" cy="14648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𝑑𝐸</m:t>
                          </m:r>
                        </m:num>
                        <m:den>
                          <m:r>
                            <a:rPr lang="en-US" b="0" i="1" smtClean="0">
                              <a:latin typeface="Cambria Math" panose="02040503050406030204" pitchFamily="18" charset="0"/>
                              <a:ea typeface="Cambria Math" panose="02040503050406030204" pitchFamily="18" charset="0"/>
                            </a:rPr>
                            <m:t>𝑑𝑡</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𝑟</m:t>
                              </m:r>
                            </m:sub>
                          </m:sSub>
                        </m:num>
                        <m:den>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den>
                      </m:f>
                      <m:r>
                        <a:rPr lang="en-US" b="0" i="1" smtClean="0">
                          <a:latin typeface="Cambria Math" panose="02040503050406030204" pitchFamily="18" charset="0"/>
                          <a:ea typeface="Cambria Math" panose="02040503050406030204" pitchFamily="18" charset="0"/>
                        </a:rPr>
                        <m:t>𝑒</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r>
                        <a:rPr lang="en-US" b="0" i="1" smtClean="0">
                          <a:latin typeface="Cambria Math" panose="02040503050406030204" pitchFamily="18" charset="0"/>
                          <a:ea typeface="Cambria Math" panose="02040503050406030204" pitchFamily="18" charset="0"/>
                        </a:rPr>
                        <m:t>𝑠𝑖𝑛</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𝜙</m:t>
                          </m:r>
                        </m:e>
                      </m:d>
                      <m:r>
                        <a:rPr lang="en-US" b="0" i="1" smtClean="0">
                          <a:latin typeface="Cambria Math" panose="02040503050406030204" pitchFamily="18" charset="0"/>
                          <a:ea typeface="Cambria Math" panose="02040503050406030204" pitchFamily="18" charset="0"/>
                        </a:rPr>
                        <m:t>,</m:t>
                      </m:r>
                    </m:oMath>
                  </m:oMathPara>
                </a14:m>
                <a:endParaRPr lang="en-US"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num>
                        <m:den>
                          <m:r>
                            <a:rPr lang="en-US" b="0" i="1" smtClean="0">
                              <a:latin typeface="Cambria Math" panose="02040503050406030204" pitchFamily="18" charset="0"/>
                              <a:ea typeface="Cambria Math" panose="02040503050406030204" pitchFamily="18" charset="0"/>
                            </a:rPr>
                            <m:t>𝑑𝑡</m:t>
                          </m:r>
                        </m:den>
                      </m:f>
                      <m:d>
                        <m:dPr>
                          <m:ctrlPr>
                            <a:rPr lang="en-US" b="0" i="1" smtClean="0">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rPr>
                              </m:ctrlPr>
                            </m:fPr>
                            <m:num>
                              <m:r>
                                <m:rPr>
                                  <m:sty m:val="p"/>
                                </m:rPr>
                                <a:rPr lang="el-GR" i="1">
                                  <a:latin typeface="Cambria Math" panose="02040503050406030204" pitchFamily="18" charset="0"/>
                                  <a:ea typeface="Cambria Math" panose="02040503050406030204" pitchFamily="18" charset="0"/>
                                </a:rPr>
                                <m:t>Δ</m:t>
                              </m:r>
                              <m:r>
                                <a:rPr lang="en-US" i="1">
                                  <a:latin typeface="Cambria Math" panose="02040503050406030204" pitchFamily="18" charset="0"/>
                                  <a:ea typeface="Cambria Math" panose="02040503050406030204" pitchFamily="18" charset="0"/>
                                </a:rPr>
                                <m:t>𝐸</m:t>
                              </m:r>
                            </m:num>
                            <m:den>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rPr>
                                    <m:t>𝑟𝑠</m:t>
                                  </m:r>
                                </m:sub>
                              </m:sSub>
                            </m:den>
                          </m:f>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𝑒</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𝑉</m:t>
                          </m:r>
                        </m:e>
                      </m:acc>
                      <m:d>
                        <m:dPr>
                          <m:ctrlPr>
                            <a:rPr lang="en-US"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𝑠𝑖𝑛</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𝜙</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𝑠𝑖𝑛</m:t>
                          </m:r>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e>
                          </m:d>
                        </m:e>
                      </m:d>
                    </m:oMath>
                  </m:oMathPara>
                </a14:m>
                <a:endParaRPr lang="en-US" dirty="0"/>
              </a:p>
            </p:txBody>
          </p:sp>
        </mc:Choice>
        <mc:Fallback>
          <p:sp>
            <p:nvSpPr>
              <p:cNvPr id="23" name="TextBox 22">
                <a:extLst>
                  <a:ext uri="{FF2B5EF4-FFF2-40B4-BE49-F238E27FC236}">
                    <a16:creationId xmlns:a16="http://schemas.microsoft.com/office/drawing/2014/main" id="{76BD6889-003C-124A-B4C5-41BCC7CB3E3A}"/>
                  </a:ext>
                </a:extLst>
              </p:cNvPr>
              <p:cNvSpPr txBox="1">
                <a:spLocks noRot="1" noChangeAspect="1" noMove="1" noResize="1" noEditPoints="1" noAdjustHandles="1" noChangeArrowheads="1" noChangeShapeType="1" noTextEdit="1"/>
              </p:cNvSpPr>
              <p:nvPr/>
            </p:nvSpPr>
            <p:spPr>
              <a:xfrm>
                <a:off x="1412195" y="4350105"/>
                <a:ext cx="5241435" cy="1464888"/>
              </a:xfrm>
              <a:prstGeom prst="rect">
                <a:avLst/>
              </a:prstGeom>
              <a:blipFill>
                <a:blip r:embed="rId4"/>
                <a:stretch>
                  <a:fillRect l="-484" t="-1724" b="-3448"/>
                </a:stretch>
              </a:blipFill>
            </p:spPr>
            <p:txBody>
              <a:bodyPr/>
              <a:lstStyle/>
              <a:p>
                <a:r>
                  <a:rPr lang="en-US">
                    <a:noFill/>
                  </a:rPr>
                  <a:t> </a:t>
                </a:r>
              </a:p>
            </p:txBody>
          </p:sp>
        </mc:Fallback>
      </mc:AlternateContent>
    </p:spTree>
    <p:extLst>
      <p:ext uri="{BB962C8B-B14F-4D97-AF65-F5344CB8AC3E}">
        <p14:creationId xmlns:p14="http://schemas.microsoft.com/office/powerpoint/2010/main" val="589942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0A43AE-40B1-5527-66FC-C9C31D92386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7E82C1B-CAF4-25F8-531F-AECA0AF2F239}"/>
              </a:ext>
            </a:extLst>
          </p:cNvPr>
          <p:cNvSpPr>
            <a:spLocks noGrp="1"/>
          </p:cNvSpPr>
          <p:nvPr>
            <p:ph type="title"/>
          </p:nvPr>
        </p:nvSpPr>
        <p:spPr/>
        <p:txBody>
          <a:bodyPr/>
          <a:lstStyle/>
          <a:p>
            <a:r>
              <a:rPr lang="en-US" dirty="0"/>
              <a:t>Longitudinal phase space</a:t>
            </a:r>
          </a:p>
        </p:txBody>
      </p:sp>
      <p:sp>
        <p:nvSpPr>
          <p:cNvPr id="4" name="Date Placeholder 3">
            <a:extLst>
              <a:ext uri="{FF2B5EF4-FFF2-40B4-BE49-F238E27FC236}">
                <a16:creationId xmlns:a16="http://schemas.microsoft.com/office/drawing/2014/main" id="{D2D00743-8E9F-83D2-8C27-29BE7D263B2F}"/>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6DD9F138-E8C1-C31E-92BF-6F2C4DF8CDF7}"/>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8F5F7B1A-6986-8EF5-C178-6844419E0406}"/>
              </a:ext>
            </a:extLst>
          </p:cNvPr>
          <p:cNvSpPr>
            <a:spLocks noGrp="1"/>
          </p:cNvSpPr>
          <p:nvPr>
            <p:ph type="sldNum" sz="quarter" idx="4"/>
          </p:nvPr>
        </p:nvSpPr>
        <p:spPr/>
        <p:txBody>
          <a:bodyPr/>
          <a:lstStyle/>
          <a:p>
            <a:pPr>
              <a:defRPr/>
            </a:pPr>
            <a:fld id="{148C009B-CB69-E04A-B9B3-34B26D69E9CF}" type="slidenum">
              <a:rPr lang="en-US" smtClean="0"/>
              <a:pPr>
                <a:defRPr/>
              </a:pPr>
              <a:t>47</a:t>
            </a:fld>
            <a:endParaRPr lang="en-US" dirty="0"/>
          </a:p>
        </p:txBody>
      </p:sp>
      <p:sp>
        <p:nvSpPr>
          <p:cNvPr id="18" name="TextBox 17">
            <a:extLst>
              <a:ext uri="{FF2B5EF4-FFF2-40B4-BE49-F238E27FC236}">
                <a16:creationId xmlns:a16="http://schemas.microsoft.com/office/drawing/2014/main" id="{4DA5E297-118C-83F1-A726-469BC8626DA3}"/>
              </a:ext>
            </a:extLst>
          </p:cNvPr>
          <p:cNvSpPr txBox="1"/>
          <p:nvPr/>
        </p:nvSpPr>
        <p:spPr>
          <a:xfrm>
            <a:off x="736826" y="1034897"/>
            <a:ext cx="7537743" cy="830997"/>
          </a:xfrm>
          <a:prstGeom prst="rect">
            <a:avLst/>
          </a:prstGeom>
          <a:noFill/>
        </p:spPr>
        <p:txBody>
          <a:bodyPr wrap="square" rtlCol="0">
            <a:spAutoFit/>
          </a:bodyPr>
          <a:lstStyle/>
          <a:p>
            <a:r>
              <a:rPr lang="en-US" dirty="0"/>
              <a:t>Therefore, we obtain following 2</a:t>
            </a:r>
            <a:r>
              <a:rPr lang="en-US" baseline="30000" dirty="0"/>
              <a:t>nd</a:t>
            </a:r>
            <a:r>
              <a:rPr lang="en-US" dirty="0"/>
              <a:t> order differential equation:</a:t>
            </a:r>
          </a:p>
        </p:txBody>
      </p:sp>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5DDA8C55-411A-007A-62B2-CAC0D6AFB858}"/>
                  </a:ext>
                </a:extLst>
              </p:cNvPr>
              <p:cNvSpPr txBox="1"/>
              <p:nvPr/>
            </p:nvSpPr>
            <p:spPr>
              <a:xfrm>
                <a:off x="1412195" y="1996649"/>
                <a:ext cx="5791970" cy="8146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num>
                        <m:den>
                          <m:r>
                            <a:rPr lang="en-US" b="0" i="1" smtClean="0">
                              <a:latin typeface="Cambria Math" panose="02040503050406030204" pitchFamily="18" charset="0"/>
                              <a:ea typeface="Cambria Math" panose="02040503050406030204" pitchFamily="18" charset="0"/>
                            </a:rPr>
                            <m:t>𝑑𝑡</m:t>
                          </m:r>
                        </m:den>
                      </m:f>
                      <m:d>
                        <m:dPr>
                          <m:begChr m:val="["/>
                          <m:endChr m:val="]"/>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𝑅</m:t>
                                  </m:r>
                                </m:e>
                                <m:sub>
                                  <m:r>
                                    <a:rPr lang="en-US" b="0" i="1" smtClean="0">
                                      <a:latin typeface="Cambria Math" panose="02040503050406030204" pitchFamily="18" charset="0"/>
                                      <a:ea typeface="Cambria Math" panose="02040503050406030204" pitchFamily="18" charset="0"/>
                                    </a:rPr>
                                    <m:t>𝑠</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𝑝</m:t>
                                  </m:r>
                                </m:e>
                                <m:sub>
                                  <m:r>
                                    <a:rPr lang="en-US" b="0" i="1" smtClean="0">
                                      <a:latin typeface="Cambria Math" panose="02040503050406030204" pitchFamily="18" charset="0"/>
                                      <a:ea typeface="Cambria Math" panose="02040503050406030204" pitchFamily="18" charset="0"/>
                                    </a:rPr>
                                    <m:t>𝑠</m:t>
                                  </m:r>
                                </m:sub>
                              </m:sSub>
                            </m:num>
                            <m:den>
                              <m:r>
                                <a:rPr lang="en-US" b="0" i="1" smtClean="0">
                                  <a:latin typeface="Cambria Math" panose="02040503050406030204" pitchFamily="18" charset="0"/>
                                  <a:ea typeface="Cambria Math" panose="02040503050406030204" pitchFamily="18" charset="0"/>
                                </a:rPr>
                                <m:t>h</m:t>
                              </m:r>
                              <m:r>
                                <a:rPr lang="en-US" b="0" i="1" smtClean="0">
                                  <a:latin typeface="Cambria Math" panose="02040503050406030204" pitchFamily="18" charset="0"/>
                                  <a:ea typeface="Cambria Math" panose="02040503050406030204" pitchFamily="18" charset="0"/>
                                </a:rPr>
                                <m:t>𝜂</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𝑟𝑠</m:t>
                                  </m:r>
                                </m:sub>
                              </m:sSub>
                            </m:den>
                          </m:f>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𝜙</m:t>
                              </m:r>
                            </m:num>
                            <m:den>
                              <m:r>
                                <a:rPr lang="en-US" b="0" i="1" smtClean="0">
                                  <a:latin typeface="Cambria Math" panose="02040503050406030204" pitchFamily="18" charset="0"/>
                                  <a:ea typeface="Cambria Math" panose="02040503050406030204" pitchFamily="18" charset="0"/>
                                </a:rPr>
                                <m:t>𝑑𝑡</m:t>
                              </m:r>
                            </m:den>
                          </m:f>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𝑒</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𝑉</m:t>
                              </m:r>
                            </m:e>
                          </m:acc>
                        </m:num>
                        <m:den>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den>
                      </m:f>
                      <m:d>
                        <m:dPr>
                          <m:ctrlPr>
                            <a:rPr lang="en-US"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𝑠𝑖𝑛</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𝜙</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𝑠𝑖𝑛</m:t>
                          </m:r>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e>
                          </m:d>
                        </m:e>
                      </m:d>
                      <m:r>
                        <a:rPr lang="en-US" b="0" i="0" smtClean="0">
                          <a:latin typeface="Cambria Math" panose="02040503050406030204" pitchFamily="18" charset="0"/>
                          <a:ea typeface="Cambria Math" panose="02040503050406030204" pitchFamily="18" charset="0"/>
                        </a:rPr>
                        <m:t>=0</m:t>
                      </m:r>
                    </m:oMath>
                  </m:oMathPara>
                </a14:m>
                <a:endParaRPr lang="en-US" dirty="0"/>
              </a:p>
            </p:txBody>
          </p:sp>
        </mc:Choice>
        <mc:Fallback>
          <p:sp>
            <p:nvSpPr>
              <p:cNvPr id="23" name="TextBox 22">
                <a:extLst>
                  <a:ext uri="{FF2B5EF4-FFF2-40B4-BE49-F238E27FC236}">
                    <a16:creationId xmlns:a16="http://schemas.microsoft.com/office/drawing/2014/main" id="{5DDA8C55-411A-007A-62B2-CAC0D6AFB858}"/>
                  </a:ext>
                </a:extLst>
              </p:cNvPr>
              <p:cNvSpPr txBox="1">
                <a:spLocks noRot="1" noChangeAspect="1" noMove="1" noResize="1" noEditPoints="1" noAdjustHandles="1" noChangeArrowheads="1" noChangeShapeType="1" noTextEdit="1"/>
              </p:cNvSpPr>
              <p:nvPr/>
            </p:nvSpPr>
            <p:spPr>
              <a:xfrm>
                <a:off x="1412195" y="1996649"/>
                <a:ext cx="5791970" cy="814647"/>
              </a:xfrm>
              <a:prstGeom prst="rect">
                <a:avLst/>
              </a:prstGeom>
              <a:blipFill>
                <a:blip r:embed="rId2"/>
                <a:stretch>
                  <a:fillRect l="-875" t="-10769" r="-656" b="-1538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AD3C6BC1-A7AE-FF69-FDEC-458A38DB99FE}"/>
                  </a:ext>
                </a:extLst>
              </p:cNvPr>
              <p:cNvSpPr txBox="1"/>
              <p:nvPr/>
            </p:nvSpPr>
            <p:spPr>
              <a:xfrm>
                <a:off x="1464538" y="3027223"/>
                <a:ext cx="4931928" cy="11900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e>
                      </m:acc>
                      <m:r>
                        <a:rPr lang="en-US" b="0" i="1" smtClean="0">
                          <a:latin typeface="Cambria Math" panose="02040503050406030204" pitchFamily="18" charset="0"/>
                        </a:rPr>
                        <m:t>+</m:t>
                      </m:r>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num>
                        <m:den>
                          <m:r>
                            <a:rPr lang="en-US" b="0" i="1" smtClean="0">
                              <a:latin typeface="Cambria Math" panose="02040503050406030204" pitchFamily="18" charset="0"/>
                            </a:rPr>
                            <m:t>𝑐𝑜𝑠</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d>
                        </m:den>
                      </m:f>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𝑠𝑖𝑛</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𝜙</m:t>
                              </m:r>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𝑠𝑖𝑛</m:t>
                          </m:r>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d>
                        </m:e>
                      </m:d>
                      <m:r>
                        <a:rPr lang="en-US" b="0" i="0" smtClean="0">
                          <a:latin typeface="Cambria Math" panose="02040503050406030204" pitchFamily="18" charset="0"/>
                          <a:ea typeface="Cambria Math" panose="02040503050406030204" pitchFamily="18" charset="0"/>
                        </a:rPr>
                        <m:t>=0</m:t>
                      </m:r>
                    </m:oMath>
                  </m:oMathPara>
                </a14:m>
                <a:endParaRPr lang="en-US" dirty="0"/>
              </a:p>
              <a:p>
                <a:pP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𝜙</m:t>
                        </m:r>
                      </m:e>
                    </m:acc>
                    <m:r>
                      <a:rPr lang="en-US" b="0" i="0" smtClean="0">
                        <a:latin typeface="Cambria Math" panose="02040503050406030204" pitchFamily="18" charset="0"/>
                        <a:ea typeface="Cambria Math" panose="02040503050406030204" pitchFamily="18" charset="0"/>
                      </a:rPr>
                      <m:t>+</m:t>
                    </m:r>
                  </m:oMath>
                </a14:m>
                <a:r>
                  <a:rPr lang="en-US" dirty="0"/>
                  <a:t> </a:t>
                </a:r>
                <a14:m>
                  <m:oMath xmlns:m="http://schemas.openxmlformats.org/officeDocument/2006/math">
                    <m:sSubSup>
                      <m:sSubSupPr>
                        <m:ctrlPr>
                          <a:rPr lang="en-US" i="1">
                            <a:latin typeface="Cambria Math" panose="02040503050406030204" pitchFamily="18" charset="0"/>
                          </a:rPr>
                        </m:ctrlPr>
                      </m:sSubSupPr>
                      <m:e>
                        <m:r>
                          <m:rPr>
                            <m:sty m:val="p"/>
                          </m:rPr>
                          <a:rPr lang="el-GR" i="1">
                            <a:latin typeface="Cambria Math" panose="02040503050406030204" pitchFamily="18" charset="0"/>
                            <a:ea typeface="Cambria Math" panose="02040503050406030204" pitchFamily="18" charset="0"/>
                          </a:rPr>
                          <m:t>Ω</m:t>
                        </m:r>
                      </m:e>
                      <m:sub>
                        <m:r>
                          <a:rPr lang="en-US" i="1">
                            <a:latin typeface="Cambria Math" panose="02040503050406030204" pitchFamily="18" charset="0"/>
                          </a:rPr>
                          <m:t>𝑠</m:t>
                        </m:r>
                      </m:sub>
                      <m:sup>
                        <m:r>
                          <a:rPr lang="en-US" i="1">
                            <a:latin typeface="Cambria Math" panose="02040503050406030204" pitchFamily="18" charset="0"/>
                          </a:rPr>
                          <m:t>2</m:t>
                        </m:r>
                      </m:sup>
                    </m:sSubSup>
                    <m:r>
                      <a:rPr lang="en-US" i="1" smtClean="0">
                        <a:latin typeface="Cambria Math" panose="02040503050406030204" pitchFamily="18" charset="0"/>
                        <a:ea typeface="Cambria Math" panose="02040503050406030204" pitchFamily="18" charset="0"/>
                      </a:rPr>
                      <m:t>𝜙</m:t>
                    </m:r>
                    <m:r>
                      <a:rPr lang="en-US" b="0" i="1" smtClean="0">
                        <a:latin typeface="Cambria Math" panose="02040503050406030204" pitchFamily="18" charset="0"/>
                        <a:ea typeface="Cambria Math" panose="02040503050406030204" pitchFamily="18" charset="0"/>
                      </a:rPr>
                      <m:t>=0</m:t>
                    </m:r>
                  </m:oMath>
                </a14:m>
                <a:r>
                  <a:rPr lang="en-US" dirty="0"/>
                  <a:t> (if </a:t>
                </a:r>
                <a14:m>
                  <m:oMath xmlns:m="http://schemas.openxmlformats.org/officeDocument/2006/math">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𝜙</m:t>
                        </m:r>
                      </m:e>
                    </m:d>
                  </m:oMath>
                </a14:m>
                <a:r>
                  <a:rPr lang="en-US" dirty="0"/>
                  <a:t> is small)</a:t>
                </a:r>
              </a:p>
            </p:txBody>
          </p:sp>
        </mc:Choice>
        <mc:Fallback>
          <p:sp>
            <p:nvSpPr>
              <p:cNvPr id="2" name="TextBox 1">
                <a:extLst>
                  <a:ext uri="{FF2B5EF4-FFF2-40B4-BE49-F238E27FC236}">
                    <a16:creationId xmlns:a16="http://schemas.microsoft.com/office/drawing/2014/main" id="{AD3C6BC1-A7AE-FF69-FDEC-458A38DB99FE}"/>
                  </a:ext>
                </a:extLst>
              </p:cNvPr>
              <p:cNvSpPr txBox="1">
                <a:spLocks noRot="1" noChangeAspect="1" noMove="1" noResize="1" noEditPoints="1" noAdjustHandles="1" noChangeArrowheads="1" noChangeShapeType="1" noTextEdit="1"/>
              </p:cNvSpPr>
              <p:nvPr/>
            </p:nvSpPr>
            <p:spPr>
              <a:xfrm>
                <a:off x="1464538" y="3027223"/>
                <a:ext cx="4931928" cy="1190006"/>
              </a:xfrm>
              <a:prstGeom prst="rect">
                <a:avLst/>
              </a:prstGeom>
              <a:blipFill>
                <a:blip r:embed="rId3"/>
                <a:stretch>
                  <a:fillRect l="-1799" r="-257" b="-1473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646F9174-83C9-AFF2-C320-6553E280D216}"/>
                  </a:ext>
                </a:extLst>
              </p:cNvPr>
              <p:cNvSpPr txBox="1"/>
              <p:nvPr/>
            </p:nvSpPr>
            <p:spPr>
              <a:xfrm>
                <a:off x="1464538" y="4546203"/>
                <a:ext cx="3012876" cy="8145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m:rPr>
                              <m:sty m:val="p"/>
                            </m:rPr>
                            <a:rPr lang="el-GR"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h</m:t>
                          </m:r>
                          <m:r>
                            <a:rPr lang="en-US" b="0" i="1" smtClean="0">
                              <a:latin typeface="Cambria Math" panose="02040503050406030204" pitchFamily="18" charset="0"/>
                              <a:ea typeface="Cambria Math" panose="02040503050406030204" pitchFamily="18" charset="0"/>
                            </a:rPr>
                            <m:t>𝜂</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𝑟𝑠</m:t>
                              </m:r>
                            </m:sub>
                          </m:sSub>
                          <m:r>
                            <a:rPr lang="en-US" b="0" i="1" smtClean="0">
                              <a:latin typeface="Cambria Math" panose="02040503050406030204" pitchFamily="18" charset="0"/>
                              <a:ea typeface="Cambria Math" panose="02040503050406030204" pitchFamily="18" charset="0"/>
                            </a:rPr>
                            <m:t>𝑒</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r>
                            <a:rPr lang="en-US" b="0" i="1" smtClean="0">
                              <a:latin typeface="Cambria Math" panose="02040503050406030204" pitchFamily="18" charset="0"/>
                            </a:rPr>
                            <m:t>𝑐𝑜𝑠</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d>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𝑅</m:t>
                              </m:r>
                            </m:e>
                            <m:sub>
                              <m:r>
                                <a:rPr lang="en-US" b="0" i="1" smtClean="0">
                                  <a:latin typeface="Cambria Math" panose="02040503050406030204" pitchFamily="18" charset="0"/>
                                  <a:ea typeface="Cambria Math" panose="02040503050406030204" pitchFamily="18" charset="0"/>
                                </a:rPr>
                                <m:t>𝑠</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𝑝</m:t>
                              </m:r>
                            </m:e>
                            <m:sub>
                              <m:r>
                                <a:rPr lang="en-US" b="0" i="1" smtClean="0">
                                  <a:latin typeface="Cambria Math" panose="02040503050406030204" pitchFamily="18" charset="0"/>
                                  <a:ea typeface="Cambria Math" panose="02040503050406030204" pitchFamily="18" charset="0"/>
                                </a:rPr>
                                <m:t>𝑠</m:t>
                              </m:r>
                            </m:sub>
                          </m:sSub>
                        </m:den>
                      </m:f>
                    </m:oMath>
                  </m:oMathPara>
                </a14:m>
                <a:endParaRPr lang="en-US" dirty="0"/>
              </a:p>
            </p:txBody>
          </p:sp>
        </mc:Choice>
        <mc:Fallback>
          <p:sp>
            <p:nvSpPr>
              <p:cNvPr id="7" name="TextBox 6">
                <a:extLst>
                  <a:ext uri="{FF2B5EF4-FFF2-40B4-BE49-F238E27FC236}">
                    <a16:creationId xmlns:a16="http://schemas.microsoft.com/office/drawing/2014/main" id="{646F9174-83C9-AFF2-C320-6553E280D216}"/>
                  </a:ext>
                </a:extLst>
              </p:cNvPr>
              <p:cNvSpPr txBox="1">
                <a:spLocks noRot="1" noChangeAspect="1" noMove="1" noResize="1" noEditPoints="1" noAdjustHandles="1" noChangeArrowheads="1" noChangeShapeType="1" noTextEdit="1"/>
              </p:cNvSpPr>
              <p:nvPr/>
            </p:nvSpPr>
            <p:spPr>
              <a:xfrm>
                <a:off x="1464538" y="4546203"/>
                <a:ext cx="3012876" cy="814518"/>
              </a:xfrm>
              <a:prstGeom prst="rect">
                <a:avLst/>
              </a:prstGeom>
              <a:blipFill>
                <a:blip r:embed="rId4"/>
                <a:stretch>
                  <a:fillRect l="-2101" t="-12500" b="-12500"/>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04C293BE-8F8A-83A7-C5F6-1EE1BD80A203}"/>
              </a:ext>
            </a:extLst>
          </p:cNvPr>
          <p:cNvSpPr txBox="1"/>
          <p:nvPr/>
        </p:nvSpPr>
        <p:spPr>
          <a:xfrm>
            <a:off x="-1349115" y="679629"/>
            <a:ext cx="184731" cy="461665"/>
          </a:xfrm>
          <a:prstGeom prst="rect">
            <a:avLst/>
          </a:prstGeom>
          <a:noFill/>
        </p:spPr>
        <p:txBody>
          <a:bodyPr wrap="none" rtlCol="0">
            <a:spAutoFit/>
          </a:bodyPr>
          <a:lstStyle/>
          <a:p>
            <a:endParaRPr lang="en-US" dirty="0"/>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ACD1A3E0-C047-5870-D0B1-094562378033}"/>
                  </a:ext>
                </a:extLst>
              </p:cNvPr>
              <p:cNvSpPr txBox="1"/>
              <p:nvPr/>
            </p:nvSpPr>
            <p:spPr>
              <a:xfrm>
                <a:off x="892790" y="5407604"/>
                <a:ext cx="7537743" cy="830997"/>
              </a:xfrm>
              <a:prstGeom prst="rect">
                <a:avLst/>
              </a:prstGeom>
              <a:noFill/>
            </p:spPr>
            <p:txBody>
              <a:bodyPr wrap="square" rtlCol="0">
                <a:spAutoFit/>
              </a:bodyPr>
              <a:lstStyle/>
              <a:p>
                <a:r>
                  <a:rPr lang="en-US" dirty="0"/>
                  <a:t>Since a cooling channel is periodic structure, we often use this synchrotron frequency and set </a:t>
                </a:r>
                <a14:m>
                  <m:oMath xmlns:m="http://schemas.openxmlformats.org/officeDocument/2006/math">
                    <m:r>
                      <a:rPr lang="en-US" b="0" i="1" smtClean="0">
                        <a:latin typeface="Cambria Math" panose="02040503050406030204" pitchFamily="18" charset="0"/>
                      </a:rPr>
                      <m:t>h</m:t>
                    </m:r>
                    <m:r>
                      <a:rPr lang="en-US" b="0" i="1" smtClean="0">
                        <a:latin typeface="Cambria Math" panose="02040503050406030204" pitchFamily="18" charset="0"/>
                      </a:rPr>
                      <m:t>=1</m:t>
                    </m:r>
                  </m:oMath>
                </a14:m>
                <a:endParaRPr lang="en-US" dirty="0"/>
              </a:p>
            </p:txBody>
          </p:sp>
        </mc:Choice>
        <mc:Fallback>
          <p:sp>
            <p:nvSpPr>
              <p:cNvPr id="9" name="TextBox 8">
                <a:extLst>
                  <a:ext uri="{FF2B5EF4-FFF2-40B4-BE49-F238E27FC236}">
                    <a16:creationId xmlns:a16="http://schemas.microsoft.com/office/drawing/2014/main" id="{ACD1A3E0-C047-5870-D0B1-094562378033}"/>
                  </a:ext>
                </a:extLst>
              </p:cNvPr>
              <p:cNvSpPr txBox="1">
                <a:spLocks noRot="1" noChangeAspect="1" noMove="1" noResize="1" noEditPoints="1" noAdjustHandles="1" noChangeArrowheads="1" noChangeShapeType="1" noTextEdit="1"/>
              </p:cNvSpPr>
              <p:nvPr/>
            </p:nvSpPr>
            <p:spPr>
              <a:xfrm>
                <a:off x="892790" y="5407604"/>
                <a:ext cx="7537743" cy="830997"/>
              </a:xfrm>
              <a:prstGeom prst="rect">
                <a:avLst/>
              </a:prstGeom>
              <a:blipFill>
                <a:blip r:embed="rId5"/>
                <a:stretch>
                  <a:fillRect l="-1347" t="-5970" b="-1492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79789A0C-0828-2C6E-5368-69E962057BE2}"/>
                  </a:ext>
                </a:extLst>
              </p:cNvPr>
              <p:cNvSpPr txBox="1"/>
              <p:nvPr/>
            </p:nvSpPr>
            <p:spPr>
              <a:xfrm>
                <a:off x="5212356" y="4462202"/>
                <a:ext cx="3688052" cy="830997"/>
              </a:xfrm>
              <a:prstGeom prst="rect">
                <a:avLst/>
              </a:prstGeom>
              <a:noFill/>
              <a:ln>
                <a:solidFill>
                  <a:srgbClr val="FF0000"/>
                </a:solidFill>
              </a:ln>
            </p:spPr>
            <p:txBody>
              <a:bodyPr wrap="square" rtlCol="0">
                <a:spAutoFit/>
              </a:bodyPr>
              <a:lstStyle/>
              <a:p>
                <a:r>
                  <a:rPr lang="en-US" dirty="0"/>
                  <a:t>Stability condition when </a:t>
                </a:r>
                <a14:m>
                  <m:oMath xmlns:m="http://schemas.openxmlformats.org/officeDocument/2006/math">
                    <m:sSub>
                      <m:sSubPr>
                        <m:ctrlPr>
                          <a:rPr lang="en-US" i="1" smtClean="0">
                            <a:latin typeface="Cambria Math" panose="02040503050406030204" pitchFamily="18" charset="0"/>
                          </a:rPr>
                        </m:ctrlPr>
                      </m:sSubPr>
                      <m:e>
                        <m:r>
                          <m:rPr>
                            <m:sty m:val="p"/>
                          </m:rPr>
                          <a:rPr lang="el-GR"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Sub>
                  </m:oMath>
                </a14:m>
                <a:r>
                  <a:rPr lang="en-US" dirty="0"/>
                  <a:t> is real</a:t>
                </a:r>
                <a:r>
                  <a:rPr lang="en-US" dirty="0">
                    <a:sym typeface="Wingdings" pitchFamily="2" charset="2"/>
                  </a:rPr>
                  <a:t></a:t>
                </a:r>
                <a14:m>
                  <m:oMath xmlns:m="http://schemas.openxmlformats.org/officeDocument/2006/math">
                    <m:r>
                      <a:rPr lang="en-US" i="1" smtClean="0">
                        <a:latin typeface="Cambria Math" panose="02040503050406030204" pitchFamily="18" charset="0"/>
                        <a:ea typeface="Cambria Math" panose="02040503050406030204" pitchFamily="18" charset="0"/>
                        <a:sym typeface="Wingdings" pitchFamily="2" charset="2"/>
                      </a:rPr>
                      <m:t>𝜂</m:t>
                    </m:r>
                    <m:r>
                      <a:rPr lang="en-US" i="1" smtClean="0">
                        <a:latin typeface="Cambria Math" panose="02040503050406030204" pitchFamily="18" charset="0"/>
                        <a:ea typeface="Cambria Math" panose="02040503050406030204" pitchFamily="18" charset="0"/>
                        <a:sym typeface="Wingdings" pitchFamily="2" charset="2"/>
                      </a:rPr>
                      <m:t>∙</m:t>
                    </m:r>
                    <m:r>
                      <a:rPr lang="en-US" b="0" i="1" smtClean="0">
                        <a:latin typeface="Cambria Math" panose="02040503050406030204" pitchFamily="18" charset="0"/>
                        <a:ea typeface="Cambria Math" panose="02040503050406030204" pitchFamily="18" charset="0"/>
                        <a:sym typeface="Wingdings" pitchFamily="2" charset="2"/>
                      </a:rPr>
                      <m:t>𝑐𝑜𝑠</m:t>
                    </m:r>
                    <m:d>
                      <m:dPr>
                        <m:ctrlPr>
                          <a:rPr lang="en-US" b="0" i="1" smtClean="0">
                            <a:latin typeface="Cambria Math" panose="02040503050406030204" pitchFamily="18" charset="0"/>
                            <a:ea typeface="Cambria Math" panose="02040503050406030204" pitchFamily="18" charset="0"/>
                            <a:sym typeface="Wingdings" pitchFamily="2" charset="2"/>
                          </a:rPr>
                        </m:ctrlPr>
                      </m:dPr>
                      <m:e>
                        <m:sSub>
                          <m:sSubPr>
                            <m:ctrlPr>
                              <a:rPr lang="en-US" b="0" i="1" smtClean="0">
                                <a:latin typeface="Cambria Math" panose="02040503050406030204" pitchFamily="18" charset="0"/>
                                <a:ea typeface="Cambria Math" panose="02040503050406030204" pitchFamily="18" charset="0"/>
                                <a:sym typeface="Wingdings" pitchFamily="2" charset="2"/>
                              </a:rPr>
                            </m:ctrlPr>
                          </m:sSubPr>
                          <m:e>
                            <m:r>
                              <a:rPr lang="en-US" b="0" i="1" smtClean="0">
                                <a:latin typeface="Cambria Math" panose="02040503050406030204" pitchFamily="18" charset="0"/>
                                <a:ea typeface="Cambria Math" panose="02040503050406030204" pitchFamily="18" charset="0"/>
                                <a:sym typeface="Wingdings" pitchFamily="2" charset="2"/>
                              </a:rPr>
                              <m:t>𝜙</m:t>
                            </m:r>
                          </m:e>
                          <m:sub>
                            <m:r>
                              <a:rPr lang="en-US" b="0" i="1" smtClean="0">
                                <a:latin typeface="Cambria Math" panose="02040503050406030204" pitchFamily="18" charset="0"/>
                                <a:ea typeface="Cambria Math" panose="02040503050406030204" pitchFamily="18" charset="0"/>
                                <a:sym typeface="Wingdings" pitchFamily="2" charset="2"/>
                              </a:rPr>
                              <m:t>𝑠</m:t>
                            </m:r>
                          </m:sub>
                        </m:sSub>
                      </m:e>
                    </m:d>
                    <m:r>
                      <a:rPr lang="en-US" b="0" i="1" smtClean="0">
                        <a:latin typeface="Cambria Math" panose="02040503050406030204" pitchFamily="18" charset="0"/>
                        <a:ea typeface="Cambria Math" panose="02040503050406030204" pitchFamily="18" charset="0"/>
                        <a:sym typeface="Wingdings" pitchFamily="2" charset="2"/>
                      </a:rPr>
                      <m:t>&gt;0</m:t>
                    </m:r>
                  </m:oMath>
                </a14:m>
                <a:endParaRPr lang="en-US" dirty="0"/>
              </a:p>
            </p:txBody>
          </p:sp>
        </mc:Choice>
        <mc:Fallback>
          <p:sp>
            <p:nvSpPr>
              <p:cNvPr id="10" name="TextBox 9">
                <a:extLst>
                  <a:ext uri="{FF2B5EF4-FFF2-40B4-BE49-F238E27FC236}">
                    <a16:creationId xmlns:a16="http://schemas.microsoft.com/office/drawing/2014/main" id="{79789A0C-0828-2C6E-5368-69E962057BE2}"/>
                  </a:ext>
                </a:extLst>
              </p:cNvPr>
              <p:cNvSpPr txBox="1">
                <a:spLocks noRot="1" noChangeAspect="1" noMove="1" noResize="1" noEditPoints="1" noAdjustHandles="1" noChangeArrowheads="1" noChangeShapeType="1" noTextEdit="1"/>
              </p:cNvSpPr>
              <p:nvPr/>
            </p:nvSpPr>
            <p:spPr>
              <a:xfrm>
                <a:off x="5212356" y="4462202"/>
                <a:ext cx="3688052" cy="830997"/>
              </a:xfrm>
              <a:prstGeom prst="rect">
                <a:avLst/>
              </a:prstGeom>
              <a:blipFill>
                <a:blip r:embed="rId6"/>
                <a:stretch>
                  <a:fillRect l="-2389" t="-2941" b="-13235"/>
                </a:stretch>
              </a:blipFill>
              <a:ln>
                <a:solidFill>
                  <a:srgbClr val="FF0000"/>
                </a:solidFill>
              </a:ln>
            </p:spPr>
            <p:txBody>
              <a:bodyPr/>
              <a:lstStyle/>
              <a:p>
                <a:r>
                  <a:rPr lang="en-US">
                    <a:noFill/>
                  </a:rPr>
                  <a:t> </a:t>
                </a:r>
              </a:p>
            </p:txBody>
          </p:sp>
        </mc:Fallback>
      </mc:AlternateContent>
    </p:spTree>
    <p:extLst>
      <p:ext uri="{BB962C8B-B14F-4D97-AF65-F5344CB8AC3E}">
        <p14:creationId xmlns:p14="http://schemas.microsoft.com/office/powerpoint/2010/main" val="25619976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167CCC-F8EB-051C-3854-81AD31ADCEB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F53C477-877B-6635-8FBE-058C6374DC73}"/>
              </a:ext>
            </a:extLst>
          </p:cNvPr>
          <p:cNvSpPr>
            <a:spLocks noGrp="1"/>
          </p:cNvSpPr>
          <p:nvPr>
            <p:ph type="title"/>
          </p:nvPr>
        </p:nvSpPr>
        <p:spPr/>
        <p:txBody>
          <a:bodyPr/>
          <a:lstStyle/>
          <a:p>
            <a:r>
              <a:rPr lang="en-US" dirty="0"/>
              <a:t>Longitudinal phase space</a:t>
            </a:r>
          </a:p>
        </p:txBody>
      </p:sp>
      <p:sp>
        <p:nvSpPr>
          <p:cNvPr id="4" name="Date Placeholder 3">
            <a:extLst>
              <a:ext uri="{FF2B5EF4-FFF2-40B4-BE49-F238E27FC236}">
                <a16:creationId xmlns:a16="http://schemas.microsoft.com/office/drawing/2014/main" id="{C45E5B3F-082F-0790-5F64-804CAC4621F6}"/>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D764C49A-33E5-C9C8-3106-D7A9154E856D}"/>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AD15CD75-9C56-F1B8-59CF-5096FDDCEB3D}"/>
              </a:ext>
            </a:extLst>
          </p:cNvPr>
          <p:cNvSpPr>
            <a:spLocks noGrp="1"/>
          </p:cNvSpPr>
          <p:nvPr>
            <p:ph type="sldNum" sz="quarter" idx="4"/>
          </p:nvPr>
        </p:nvSpPr>
        <p:spPr/>
        <p:txBody>
          <a:bodyPr/>
          <a:lstStyle/>
          <a:p>
            <a:pPr>
              <a:defRPr/>
            </a:pPr>
            <a:fld id="{148C009B-CB69-E04A-B9B3-34B26D69E9CF}" type="slidenum">
              <a:rPr lang="en-US" smtClean="0"/>
              <a:pPr>
                <a:defRPr/>
              </a:pPr>
              <a:t>48</a:t>
            </a:fld>
            <a:endParaRPr lang="en-US" dirty="0"/>
          </a:p>
        </p:txBody>
      </p:sp>
      <p:sp>
        <p:nvSpPr>
          <p:cNvPr id="18" name="TextBox 17">
            <a:extLst>
              <a:ext uri="{FF2B5EF4-FFF2-40B4-BE49-F238E27FC236}">
                <a16:creationId xmlns:a16="http://schemas.microsoft.com/office/drawing/2014/main" id="{E5107691-A4A4-A261-9FEA-B1C1FC505037}"/>
              </a:ext>
            </a:extLst>
          </p:cNvPr>
          <p:cNvSpPr txBox="1"/>
          <p:nvPr/>
        </p:nvSpPr>
        <p:spPr>
          <a:xfrm>
            <a:off x="736826" y="1034897"/>
            <a:ext cx="7537743" cy="461665"/>
          </a:xfrm>
          <a:prstGeom prst="rect">
            <a:avLst/>
          </a:prstGeom>
          <a:noFill/>
        </p:spPr>
        <p:txBody>
          <a:bodyPr wrap="square" rtlCol="0">
            <a:spAutoFit/>
          </a:bodyPr>
          <a:lstStyle/>
          <a:p>
            <a:r>
              <a:rPr lang="en-US" dirty="0"/>
              <a:t>Let us extract the Hamiltonian of the longitudinal motion</a:t>
            </a:r>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7B145C81-04D2-C3E9-8DC7-B57FEC8AFF25}"/>
                  </a:ext>
                </a:extLst>
              </p:cNvPr>
              <p:cNvSpPr txBox="1"/>
              <p:nvPr/>
            </p:nvSpPr>
            <p:spPr>
              <a:xfrm>
                <a:off x="1412195" y="1658265"/>
                <a:ext cx="6190092" cy="803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r>
                            <a:rPr lang="en-US" i="1" smtClean="0">
                              <a:latin typeface="Cambria Math" panose="02040503050406030204" pitchFamily="18" charset="0"/>
                              <a:ea typeface="Cambria Math" panose="02040503050406030204" pitchFamily="18" charset="0"/>
                            </a:rPr>
                            <m:t>∙</m:t>
                          </m:r>
                        </m:e>
                      </m:acc>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e>
                      </m:acc>
                      <m:r>
                        <a:rPr lang="en-US" b="0" i="1" smtClean="0">
                          <a:latin typeface="Cambria Math" panose="02040503050406030204" pitchFamily="18" charset="0"/>
                        </a:rPr>
                        <m:t>+</m:t>
                      </m:r>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num>
                        <m:den>
                          <m:r>
                            <a:rPr lang="en-US" b="0" i="1" smtClean="0">
                              <a:latin typeface="Cambria Math" panose="02040503050406030204" pitchFamily="18" charset="0"/>
                            </a:rPr>
                            <m:t>𝑐𝑜𝑠</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d>
                        </m:den>
                      </m:f>
                      <m:d>
                        <m:dPr>
                          <m:ctrlPr>
                            <a:rPr lang="en-US" i="1">
                              <a:latin typeface="Cambria Math" panose="02040503050406030204" pitchFamily="18" charset="0"/>
                              <a:ea typeface="Cambria Math" panose="02040503050406030204" pitchFamily="18" charset="0"/>
                            </a:rPr>
                          </m:ctrlPr>
                        </m:dPr>
                        <m:e>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e>
                          </m:acc>
                          <m:r>
                            <a:rPr lang="en-US"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𝑠𝑖𝑛</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𝜙</m:t>
                              </m:r>
                            </m:e>
                          </m:d>
                          <m:r>
                            <a:rPr lang="en-US" i="1">
                              <a:latin typeface="Cambria Math" panose="02040503050406030204" pitchFamily="18" charset="0"/>
                              <a:ea typeface="Cambria Math" panose="02040503050406030204" pitchFamily="18" charset="0"/>
                            </a:rPr>
                            <m:t>−</m:t>
                          </m:r>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e>
                          </m:acc>
                          <m:r>
                            <a:rPr lang="en-US"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𝑠𝑖𝑛</m:t>
                          </m:r>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d>
                        </m:e>
                      </m:d>
                      <m:r>
                        <a:rPr lang="en-US" b="0" i="0" smtClean="0">
                          <a:latin typeface="Cambria Math" panose="02040503050406030204" pitchFamily="18" charset="0"/>
                          <a:ea typeface="Cambria Math" panose="02040503050406030204" pitchFamily="18" charset="0"/>
                        </a:rPr>
                        <m:t>=0</m:t>
                      </m:r>
                    </m:oMath>
                  </m:oMathPara>
                </a14:m>
                <a:endParaRPr lang="en-US" dirty="0"/>
              </a:p>
            </p:txBody>
          </p:sp>
        </mc:Choice>
        <mc:Fallback>
          <p:sp>
            <p:nvSpPr>
              <p:cNvPr id="2" name="TextBox 1">
                <a:extLst>
                  <a:ext uri="{FF2B5EF4-FFF2-40B4-BE49-F238E27FC236}">
                    <a16:creationId xmlns:a16="http://schemas.microsoft.com/office/drawing/2014/main" id="{7B145C81-04D2-C3E9-8DC7-B57FEC8AFF25}"/>
                  </a:ext>
                </a:extLst>
              </p:cNvPr>
              <p:cNvSpPr txBox="1">
                <a:spLocks noRot="1" noChangeAspect="1" noMove="1" noResize="1" noEditPoints="1" noAdjustHandles="1" noChangeArrowheads="1" noChangeShapeType="1" noTextEdit="1"/>
              </p:cNvSpPr>
              <p:nvPr/>
            </p:nvSpPr>
            <p:spPr>
              <a:xfrm>
                <a:off x="1412195" y="1658265"/>
                <a:ext cx="6190092" cy="803553"/>
              </a:xfrm>
              <a:prstGeom prst="rect">
                <a:avLst/>
              </a:prstGeom>
              <a:blipFill>
                <a:blip r:embed="rId2"/>
                <a:stretch>
                  <a:fillRect l="-1230" r="-615" b="-17188"/>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AEDD3B1F-DCE4-3454-6544-496D1CA3E8BF}"/>
              </a:ext>
            </a:extLst>
          </p:cNvPr>
          <p:cNvSpPr txBox="1"/>
          <p:nvPr/>
        </p:nvSpPr>
        <p:spPr>
          <a:xfrm>
            <a:off x="-1349115" y="679629"/>
            <a:ext cx="184731" cy="461665"/>
          </a:xfrm>
          <a:prstGeom prst="rect">
            <a:avLst/>
          </a:prstGeom>
          <a:noFill/>
        </p:spPr>
        <p:txBody>
          <a:bodyPr wrap="none" rtlCol="0">
            <a:spAutoFit/>
          </a:bodyPr>
          <a:lstStyle/>
          <a:p>
            <a:endParaRPr lang="en-US" dirty="0"/>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20269703-7E93-69B5-D1F1-B128ED0C954B}"/>
                  </a:ext>
                </a:extLst>
              </p:cNvPr>
              <p:cNvSpPr txBox="1"/>
              <p:nvPr/>
            </p:nvSpPr>
            <p:spPr>
              <a:xfrm>
                <a:off x="1410651" y="2605698"/>
                <a:ext cx="5737981" cy="82176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𝜙</m:t>
                                  </m:r>
                                </m:e>
                              </m:acc>
                            </m:e>
                            <m:sup>
                              <m:r>
                                <a:rPr lang="en-US" b="0" i="1" smtClean="0">
                                  <a:latin typeface="Cambria Math" panose="02040503050406030204" pitchFamily="18" charset="0"/>
                                  <a:ea typeface="Cambria Math" panose="02040503050406030204" pitchFamily="18" charset="0"/>
                                </a:rPr>
                                <m:t>2</m:t>
                              </m:r>
                            </m:sup>
                          </m:sSup>
                        </m:num>
                        <m:den>
                          <m:r>
                            <a:rPr lang="en-US" b="0" i="1" smtClean="0">
                              <a:latin typeface="Cambria Math" panose="02040503050406030204" pitchFamily="18" charset="0"/>
                              <a:ea typeface="Cambria Math" panose="02040503050406030204" pitchFamily="18" charset="0"/>
                            </a:rPr>
                            <m:t>2</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num>
                        <m:den>
                          <m:r>
                            <a:rPr lang="en-US" b="0" i="1" smtClean="0">
                              <a:latin typeface="Cambria Math" panose="02040503050406030204" pitchFamily="18" charset="0"/>
                            </a:rPr>
                            <m:t>𝑐𝑜𝑠</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d>
                        </m:den>
                      </m:f>
                      <m:d>
                        <m:dPr>
                          <m:ctrlPr>
                            <a:rPr lang="en-US" i="1">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𝑐𝑜𝑠</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𝜙</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𝜙</m:t>
                          </m:r>
                          <m:r>
                            <a:rPr lang="en-US"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𝑠𝑖𝑛</m:t>
                          </m:r>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d>
                        </m:e>
                      </m:d>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I</m:t>
                      </m:r>
                    </m:oMath>
                  </m:oMathPara>
                </a14:m>
                <a:endParaRPr lang="en-US" dirty="0"/>
              </a:p>
            </p:txBody>
          </p:sp>
        </mc:Choice>
        <mc:Fallback>
          <p:sp>
            <p:nvSpPr>
              <p:cNvPr id="11" name="TextBox 10">
                <a:extLst>
                  <a:ext uri="{FF2B5EF4-FFF2-40B4-BE49-F238E27FC236}">
                    <a16:creationId xmlns:a16="http://schemas.microsoft.com/office/drawing/2014/main" id="{20269703-7E93-69B5-D1F1-B128ED0C954B}"/>
                  </a:ext>
                </a:extLst>
              </p:cNvPr>
              <p:cNvSpPr txBox="1">
                <a:spLocks noRot="1" noChangeAspect="1" noMove="1" noResize="1" noEditPoints="1" noAdjustHandles="1" noChangeArrowheads="1" noChangeShapeType="1" noTextEdit="1"/>
              </p:cNvSpPr>
              <p:nvPr/>
            </p:nvSpPr>
            <p:spPr>
              <a:xfrm>
                <a:off x="1410651" y="2605698"/>
                <a:ext cx="5737981" cy="821763"/>
              </a:xfrm>
              <a:prstGeom prst="rect">
                <a:avLst/>
              </a:prstGeom>
              <a:blipFill>
                <a:blip r:embed="rId3"/>
                <a:stretch>
                  <a:fillRect l="-220" t="-4545" r="-661" b="-1515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6106D9ED-1C21-0F60-C5E0-C00A45A892C9}"/>
                  </a:ext>
                </a:extLst>
              </p:cNvPr>
              <p:cNvSpPr txBox="1"/>
              <p:nvPr/>
            </p:nvSpPr>
            <p:spPr>
              <a:xfrm>
                <a:off x="1409107" y="3553131"/>
                <a:ext cx="2919967" cy="7714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𝜙</m:t>
                                  </m:r>
                                </m:e>
                              </m:acc>
                            </m:e>
                            <m:sup>
                              <m:r>
                                <a:rPr lang="en-US" b="0" i="1" smtClean="0">
                                  <a:latin typeface="Cambria Math" panose="02040503050406030204" pitchFamily="18" charset="0"/>
                                  <a:ea typeface="Cambria Math" panose="02040503050406030204" pitchFamily="18" charset="0"/>
                                </a:rPr>
                                <m:t>2</m:t>
                              </m:r>
                            </m:sup>
                          </m:sSup>
                        </m:num>
                        <m:den>
                          <m:r>
                            <a:rPr lang="en-US" b="0" i="1" smtClean="0">
                              <a:latin typeface="Cambria Math" panose="02040503050406030204" pitchFamily="18" charset="0"/>
                              <a:ea typeface="Cambria Math" panose="02040503050406030204" pitchFamily="18" charset="0"/>
                            </a:rPr>
                            <m:t>2</m:t>
                          </m:r>
                        </m:den>
                      </m:f>
                      <m:r>
                        <a:rPr lang="en-US" b="0" i="1" smtClean="0">
                          <a:latin typeface="Cambria Math" panose="02040503050406030204" pitchFamily="18" charset="0"/>
                          <a:ea typeface="Cambria Math" panose="02040503050406030204" pitchFamily="18" charset="0"/>
                        </a:rPr>
                        <m:t>+</m:t>
                      </m:r>
                      <m:sSubSup>
                        <m:sSubSupPr>
                          <m:ctrlPr>
                            <a:rPr lang="en-US" b="0" i="1" smtClean="0">
                              <a:latin typeface="Cambria Math" panose="02040503050406030204" pitchFamily="18" charset="0"/>
                              <a:ea typeface="Cambria Math" panose="02040503050406030204" pitchFamily="18" charset="0"/>
                            </a:rPr>
                          </m:ctrlPr>
                        </m:sSubSupPr>
                        <m:e>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ea typeface="Cambria Math" panose="02040503050406030204" pitchFamily="18" charset="0"/>
                            </a:rPr>
                            <m:t>𝑠</m:t>
                          </m:r>
                        </m:sub>
                        <m:sup>
                          <m:r>
                            <a:rPr lang="en-US" b="0" i="1" smtClean="0">
                              <a:latin typeface="Cambria Math" panose="02040503050406030204" pitchFamily="18" charset="0"/>
                              <a:ea typeface="Cambria Math" panose="02040503050406030204" pitchFamily="18" charset="0"/>
                            </a:rPr>
                            <m:t>2</m:t>
                          </m:r>
                        </m:sup>
                      </m:sSubSup>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𝜙</m:t>
                                  </m:r>
                                </m:e>
                              </m:d>
                            </m:e>
                            <m:sup>
                              <m:r>
                                <a:rPr lang="en-US" b="0" i="1" smtClean="0">
                                  <a:latin typeface="Cambria Math" panose="02040503050406030204" pitchFamily="18" charset="0"/>
                                  <a:ea typeface="Cambria Math" panose="02040503050406030204" pitchFamily="18" charset="0"/>
                                </a:rPr>
                                <m:t>2</m:t>
                              </m:r>
                            </m:sup>
                          </m:sSup>
                        </m:num>
                        <m:den>
                          <m:r>
                            <a:rPr lang="en-US" b="0" i="1" smtClean="0">
                              <a:latin typeface="Cambria Math" panose="02040503050406030204" pitchFamily="18" charset="0"/>
                              <a:ea typeface="Cambria Math" panose="02040503050406030204" pitchFamily="18" charset="0"/>
                            </a:rPr>
                            <m:t>2</m:t>
                          </m:r>
                        </m:den>
                      </m:f>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I</m:t>
                      </m:r>
                      <m:r>
                        <a:rPr lang="en-US" b="0" i="0" smtClean="0">
                          <a:latin typeface="Cambria Math" panose="02040503050406030204" pitchFamily="18" charset="0"/>
                          <a:ea typeface="Cambria Math" panose="02040503050406030204" pitchFamily="18" charset="0"/>
                        </a:rPr>
                        <m:t>′</m:t>
                      </m:r>
                    </m:oMath>
                  </m:oMathPara>
                </a14:m>
                <a:endParaRPr lang="en-US" dirty="0"/>
              </a:p>
            </p:txBody>
          </p:sp>
        </mc:Choice>
        <mc:Fallback>
          <p:sp>
            <p:nvSpPr>
              <p:cNvPr id="12" name="TextBox 11">
                <a:extLst>
                  <a:ext uri="{FF2B5EF4-FFF2-40B4-BE49-F238E27FC236}">
                    <a16:creationId xmlns:a16="http://schemas.microsoft.com/office/drawing/2014/main" id="{6106D9ED-1C21-0F60-C5E0-C00A45A892C9}"/>
                  </a:ext>
                </a:extLst>
              </p:cNvPr>
              <p:cNvSpPr txBox="1">
                <a:spLocks noRot="1" noChangeAspect="1" noMove="1" noResize="1" noEditPoints="1" noAdjustHandles="1" noChangeArrowheads="1" noChangeShapeType="1" noTextEdit="1"/>
              </p:cNvSpPr>
              <p:nvPr/>
            </p:nvSpPr>
            <p:spPr>
              <a:xfrm>
                <a:off x="1409107" y="3553131"/>
                <a:ext cx="2919967" cy="771430"/>
              </a:xfrm>
              <a:prstGeom prst="rect">
                <a:avLst/>
              </a:prstGeom>
              <a:blipFill>
                <a:blip r:embed="rId4"/>
                <a:stretch>
                  <a:fillRect l="-866" t="-4839" r="-2597" b="-11290"/>
                </a:stretch>
              </a:blipFill>
            </p:spPr>
            <p:txBody>
              <a:bodyPr/>
              <a:lstStyle/>
              <a:p>
                <a:r>
                  <a:rPr lang="en-US">
                    <a:noFill/>
                  </a:rPr>
                  <a:t> </a:t>
                </a:r>
              </a:p>
            </p:txBody>
          </p:sp>
        </mc:Fallback>
      </mc:AlternateContent>
    </p:spTree>
    <p:extLst>
      <p:ext uri="{BB962C8B-B14F-4D97-AF65-F5344CB8AC3E}">
        <p14:creationId xmlns:p14="http://schemas.microsoft.com/office/powerpoint/2010/main" val="23854212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0BB30E-C5E0-9FC6-2285-A02E5DB520C7}"/>
              </a:ext>
            </a:extLst>
          </p:cNvPr>
          <p:cNvSpPr>
            <a:spLocks noGrp="1"/>
          </p:cNvSpPr>
          <p:nvPr>
            <p:ph type="title"/>
          </p:nvPr>
        </p:nvSpPr>
        <p:spPr/>
        <p:txBody>
          <a:bodyPr/>
          <a:lstStyle/>
          <a:p>
            <a:r>
              <a:rPr lang="en-US" dirty="0"/>
              <a:t>Longitudinal phase space</a:t>
            </a:r>
          </a:p>
        </p:txBody>
      </p:sp>
      <p:sp>
        <p:nvSpPr>
          <p:cNvPr id="4" name="Date Placeholder 3">
            <a:extLst>
              <a:ext uri="{FF2B5EF4-FFF2-40B4-BE49-F238E27FC236}">
                <a16:creationId xmlns:a16="http://schemas.microsoft.com/office/drawing/2014/main" id="{E9E9DB6E-48FE-4D27-3689-4BD7C3BA8442}"/>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C9391CC0-2770-B8F2-7DD0-EA8575BA54AE}"/>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AF17DB7B-5055-88B4-E84C-6E0FB33D9DBA}"/>
              </a:ext>
            </a:extLst>
          </p:cNvPr>
          <p:cNvSpPr>
            <a:spLocks noGrp="1"/>
          </p:cNvSpPr>
          <p:nvPr>
            <p:ph type="sldNum" sz="quarter" idx="4"/>
          </p:nvPr>
        </p:nvSpPr>
        <p:spPr/>
        <p:txBody>
          <a:bodyPr/>
          <a:lstStyle/>
          <a:p>
            <a:pPr>
              <a:defRPr/>
            </a:pPr>
            <a:fld id="{148C009B-CB69-E04A-B9B3-34B26D69E9CF}" type="slidenum">
              <a:rPr lang="en-US" smtClean="0"/>
              <a:pPr>
                <a:defRPr/>
              </a:pPr>
              <a:t>49</a:t>
            </a:fld>
            <a:endParaRPr lang="en-US" dirty="0"/>
          </a:p>
        </p:txBody>
      </p:sp>
      <p:sp>
        <p:nvSpPr>
          <p:cNvPr id="7" name="TextBox 6">
            <a:extLst>
              <a:ext uri="{FF2B5EF4-FFF2-40B4-BE49-F238E27FC236}">
                <a16:creationId xmlns:a16="http://schemas.microsoft.com/office/drawing/2014/main" id="{0672D41F-C7BB-0548-D62E-7A5F07188B44}"/>
              </a:ext>
            </a:extLst>
          </p:cNvPr>
          <p:cNvSpPr txBox="1"/>
          <p:nvPr/>
        </p:nvSpPr>
        <p:spPr>
          <a:xfrm>
            <a:off x="736826" y="1034897"/>
            <a:ext cx="7537743" cy="461665"/>
          </a:xfrm>
          <a:prstGeom prst="rect">
            <a:avLst/>
          </a:prstGeom>
          <a:noFill/>
        </p:spPr>
        <p:txBody>
          <a:bodyPr wrap="square" rtlCol="0">
            <a:spAutoFit/>
          </a:bodyPr>
          <a:lstStyle/>
          <a:p>
            <a:r>
              <a:rPr lang="en-US" dirty="0"/>
              <a:t>Hamiltonian shows the separatrix</a:t>
            </a:r>
          </a:p>
        </p:txBody>
      </p:sp>
      <p:pic>
        <p:nvPicPr>
          <p:cNvPr id="8" name="Picture 7">
            <a:extLst>
              <a:ext uri="{FF2B5EF4-FFF2-40B4-BE49-F238E27FC236}">
                <a16:creationId xmlns:a16="http://schemas.microsoft.com/office/drawing/2014/main" id="{E610FA1E-CCFD-8804-1BED-B88CF2955068}"/>
              </a:ext>
            </a:extLst>
          </p:cNvPr>
          <p:cNvPicPr>
            <a:picLocks noChangeAspect="1"/>
          </p:cNvPicPr>
          <p:nvPr/>
        </p:nvPicPr>
        <p:blipFill>
          <a:blip r:embed="rId2"/>
          <a:stretch>
            <a:fillRect/>
          </a:stretch>
        </p:blipFill>
        <p:spPr>
          <a:xfrm>
            <a:off x="2082384" y="1623267"/>
            <a:ext cx="4603230" cy="4033010"/>
          </a:xfrm>
          <a:prstGeom prst="rect">
            <a:avLst/>
          </a:prstGeom>
        </p:spPr>
      </p:pic>
      <p:cxnSp>
        <p:nvCxnSpPr>
          <p:cNvPr id="10" name="Straight Arrow Connector 9">
            <a:extLst>
              <a:ext uri="{FF2B5EF4-FFF2-40B4-BE49-F238E27FC236}">
                <a16:creationId xmlns:a16="http://schemas.microsoft.com/office/drawing/2014/main" id="{F313C810-5D86-BAFB-49DC-239BF2F8001D}"/>
              </a:ext>
            </a:extLst>
          </p:cNvPr>
          <p:cNvCxnSpPr>
            <a:cxnSpLocks/>
          </p:cNvCxnSpPr>
          <p:nvPr/>
        </p:nvCxnSpPr>
        <p:spPr>
          <a:xfrm flipH="1" flipV="1">
            <a:off x="5171607" y="4844988"/>
            <a:ext cx="629586" cy="978115"/>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457C57D2-12F4-D88E-A6CB-AB25AEE1C816}"/>
                  </a:ext>
                </a:extLst>
              </p:cNvPr>
              <p:cNvSpPr txBox="1"/>
              <p:nvPr/>
            </p:nvSpPr>
            <p:spPr>
              <a:xfrm>
                <a:off x="5994168" y="5718016"/>
                <a:ext cx="498470"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𝑚</m:t>
                          </m:r>
                        </m:sub>
                      </m:sSub>
                    </m:oMath>
                  </m:oMathPara>
                </a14:m>
                <a:endParaRPr lang="en-US" dirty="0"/>
              </a:p>
            </p:txBody>
          </p:sp>
        </mc:Choice>
        <mc:Fallback>
          <p:sp>
            <p:nvSpPr>
              <p:cNvPr id="12" name="TextBox 11">
                <a:extLst>
                  <a:ext uri="{FF2B5EF4-FFF2-40B4-BE49-F238E27FC236}">
                    <a16:creationId xmlns:a16="http://schemas.microsoft.com/office/drawing/2014/main" id="{457C57D2-12F4-D88E-A6CB-AB25AEE1C816}"/>
                  </a:ext>
                </a:extLst>
              </p:cNvPr>
              <p:cNvSpPr txBox="1">
                <a:spLocks noRot="1" noChangeAspect="1" noMove="1" noResize="1" noEditPoints="1" noAdjustHandles="1" noChangeArrowheads="1" noChangeShapeType="1" noTextEdit="1"/>
              </p:cNvSpPr>
              <p:nvPr/>
            </p:nvSpPr>
            <p:spPr>
              <a:xfrm>
                <a:off x="5994168" y="5718016"/>
                <a:ext cx="498470" cy="369332"/>
              </a:xfrm>
              <a:prstGeom prst="rect">
                <a:avLst/>
              </a:prstGeom>
              <a:blipFill>
                <a:blip r:embed="rId3"/>
                <a:stretch>
                  <a:fillRect l="-17073" b="-33333"/>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ED0AF5C0-175C-03FE-A97F-CAFE53E09CD1}"/>
              </a:ext>
            </a:extLst>
          </p:cNvPr>
          <p:cNvSpPr txBox="1"/>
          <p:nvPr/>
        </p:nvSpPr>
        <p:spPr>
          <a:xfrm>
            <a:off x="6685614" y="5346423"/>
            <a:ext cx="2229786" cy="830997"/>
          </a:xfrm>
          <a:prstGeom prst="rect">
            <a:avLst/>
          </a:prstGeom>
          <a:noFill/>
        </p:spPr>
        <p:txBody>
          <a:bodyPr wrap="square" rtlCol="0">
            <a:spAutoFit/>
          </a:bodyPr>
          <a:lstStyle/>
          <a:p>
            <a:r>
              <a:rPr lang="en-US" dirty="0"/>
              <a:t>Transition point of the separatrix</a:t>
            </a:r>
          </a:p>
        </p:txBody>
      </p:sp>
    </p:spTree>
    <p:extLst>
      <p:ext uri="{BB962C8B-B14F-4D97-AF65-F5344CB8AC3E}">
        <p14:creationId xmlns:p14="http://schemas.microsoft.com/office/powerpoint/2010/main" val="2467081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9F0C0CD3-3B01-21E1-C50C-8484D625D409}"/>
                  </a:ext>
                </a:extLst>
              </p:cNvPr>
              <p:cNvSpPr>
                <a:spLocks noGrp="1"/>
              </p:cNvSpPr>
              <p:nvPr>
                <p:ph idx="1"/>
              </p:nvPr>
            </p:nvSpPr>
            <p:spPr/>
            <p:txBody>
              <a:bodyPr/>
              <a:lstStyle/>
              <a:p>
                <a:r>
                  <a:rPr lang="en-US" dirty="0"/>
                  <a:t>Action angle in beam optics is </a:t>
                </a:r>
                <a14:m>
                  <m:oMath xmlns:m="http://schemas.openxmlformats.org/officeDocument/2006/math">
                    <m:r>
                      <a:rPr lang="en-US"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 </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𝐽</m:t>
                        </m:r>
                      </m:e>
                    </m:d>
                  </m:oMath>
                </a14:m>
                <a:r>
                  <a:rPr lang="en-US" dirty="0"/>
                  <a:t> and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𝛽</m:t>
                        </m:r>
                      </m:e>
                    </m:acc>
                  </m:oMath>
                </a14:m>
                <a:endParaRPr lang="en-US" dirty="0"/>
              </a:p>
            </p:txBody>
          </p:sp>
        </mc:Choice>
        <mc:Fallback xmlns="">
          <p:sp>
            <p:nvSpPr>
              <p:cNvPr id="2" name="Content Placeholder 1">
                <a:extLst>
                  <a:ext uri="{FF2B5EF4-FFF2-40B4-BE49-F238E27FC236}">
                    <a16:creationId xmlns:a16="http://schemas.microsoft.com/office/drawing/2014/main" id="{9F0C0CD3-3B01-21E1-C50C-8484D625D409}"/>
                  </a:ext>
                </a:extLst>
              </p:cNvPr>
              <p:cNvSpPr>
                <a:spLocks noGrp="1" noRot="1" noChangeAspect="1" noMove="1" noResize="1" noEditPoints="1" noAdjustHandles="1" noChangeArrowheads="1" noChangeShapeType="1" noTextEdit="1"/>
              </p:cNvSpPr>
              <p:nvPr>
                <p:ph idx="1"/>
              </p:nvPr>
            </p:nvSpPr>
            <p:spPr>
              <a:blipFill>
                <a:blip r:embed="rId2"/>
                <a:stretch>
                  <a:fillRect l="-2050" t="-1754"/>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0DD2ADC5-E44C-AE81-A953-971DB308B05D}"/>
              </a:ext>
            </a:extLst>
          </p:cNvPr>
          <p:cNvSpPr>
            <a:spLocks noGrp="1"/>
          </p:cNvSpPr>
          <p:nvPr>
            <p:ph type="title"/>
          </p:nvPr>
        </p:nvSpPr>
        <p:spPr/>
        <p:txBody>
          <a:bodyPr/>
          <a:lstStyle/>
          <a:p>
            <a:r>
              <a:rPr lang="en-US" dirty="0"/>
              <a:t>Transition to Beam Optics</a:t>
            </a:r>
          </a:p>
        </p:txBody>
      </p:sp>
      <p:sp>
        <p:nvSpPr>
          <p:cNvPr id="4" name="Date Placeholder 3">
            <a:extLst>
              <a:ext uri="{FF2B5EF4-FFF2-40B4-BE49-F238E27FC236}">
                <a16:creationId xmlns:a16="http://schemas.microsoft.com/office/drawing/2014/main" id="{2E476795-ED79-80F0-6E34-70FF07E52088}"/>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7CC50E1A-3157-6DE4-937A-E7BBB5132A68}"/>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02A51ED7-4F8F-0A2F-936B-EA9683486694}"/>
              </a:ext>
            </a:extLst>
          </p:cNvPr>
          <p:cNvSpPr>
            <a:spLocks noGrp="1"/>
          </p:cNvSpPr>
          <p:nvPr>
            <p:ph type="sldNum" sz="quarter" idx="4"/>
          </p:nvPr>
        </p:nvSpPr>
        <p:spPr/>
        <p:txBody>
          <a:bodyPr/>
          <a:lstStyle/>
          <a:p>
            <a:pPr>
              <a:defRPr/>
            </a:pPr>
            <a:fld id="{148C009B-CB69-E04A-B9B3-34B26D69E9CF}" type="slidenum">
              <a:rPr lang="en-US" smtClean="0"/>
              <a:pPr>
                <a:defRPr/>
              </a:pPr>
              <a:t>5</a:t>
            </a:fld>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6FFB78D-E0D3-B94E-3F1B-DF37787F11C9}"/>
                  </a:ext>
                </a:extLst>
              </p:cNvPr>
              <p:cNvSpPr txBox="1"/>
              <p:nvPr/>
            </p:nvSpPr>
            <p:spPr>
              <a:xfrm>
                <a:off x="736827" y="1436080"/>
                <a:ext cx="5911516" cy="84388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𝑥</m:t>
                          </m:r>
                        </m:sub>
                      </m:sSub>
                      <m:r>
                        <a:rPr lang="en-US" i="0">
                          <a:latin typeface="Cambria Math" panose="02040503050406030204" pitchFamily="18" charset="0"/>
                        </a:rPr>
                        <m:t>≡</m:t>
                      </m:r>
                      <m:sSub>
                        <m:sSubPr>
                          <m:ctrlPr>
                            <a:rPr lang="en-US" i="1">
                              <a:solidFill>
                                <a:srgbClr val="836967"/>
                              </a:solidFill>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e>
                        <m:sub>
                          <m:r>
                            <a:rPr lang="en-US" i="1">
                              <a:latin typeface="Cambria Math" panose="02040503050406030204" pitchFamily="18" charset="0"/>
                            </a:rPr>
                            <m:t>𝑥</m:t>
                          </m:r>
                        </m:sub>
                      </m:sSub>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𝑥</m:t>
                          </m:r>
                        </m:e>
                        <m:sup>
                          <m:r>
                            <a:rPr lang="en-US" i="0">
                              <a:latin typeface="Cambria Math" panose="02040503050406030204" pitchFamily="18" charset="0"/>
                            </a:rPr>
                            <m:t>′</m:t>
                          </m:r>
                        </m:sup>
                      </m:sSup>
                      <m:r>
                        <a:rPr lang="en-US" i="0">
                          <a:latin typeface="Cambria Math" panose="02040503050406030204" pitchFamily="18" charset="0"/>
                        </a:rPr>
                        <m:t>+</m:t>
                      </m:r>
                      <m:sSub>
                        <m:sSubPr>
                          <m:ctrlPr>
                            <a:rPr lang="en-US" i="1">
                              <a:solidFill>
                                <a:srgbClr val="836967"/>
                              </a:solidFill>
                              <a:latin typeface="Cambria Math" panose="02040503050406030204" pitchFamily="18" charset="0"/>
                            </a:rPr>
                          </m:ctrlPr>
                        </m:sSubPr>
                        <m:e>
                          <m:acc>
                            <m:accPr>
                              <m:chr m:val="̂"/>
                              <m:ctrlPr>
                                <a:rPr lang="en-US" i="1" smtClean="0">
                                  <a:solidFill>
                                    <a:schemeClr val="tx2"/>
                                  </a:solidFill>
                                  <a:latin typeface="Cambria Math" panose="02040503050406030204" pitchFamily="18" charset="0"/>
                                </a:rPr>
                              </m:ctrlPr>
                            </m:accPr>
                            <m:e>
                              <m:r>
                                <a:rPr lang="en-US" i="1">
                                  <a:solidFill>
                                    <a:schemeClr val="tx2"/>
                                  </a:solidFill>
                                  <a:latin typeface="Cambria Math" panose="02040503050406030204" pitchFamily="18" charset="0"/>
                                  <a:ea typeface="Cambria Math" panose="02040503050406030204" pitchFamily="18" charset="0"/>
                                </a:rPr>
                                <m:t>𝛼</m:t>
                              </m:r>
                            </m:e>
                          </m:acc>
                        </m:e>
                        <m:sub>
                          <m:r>
                            <a:rPr lang="en-US" i="1">
                              <a:latin typeface="Cambria Math" panose="02040503050406030204" pitchFamily="18" charset="0"/>
                            </a:rPr>
                            <m:t>𝑥</m:t>
                          </m:r>
                        </m:sub>
                      </m:sSub>
                      <m:r>
                        <a:rPr lang="en-US" i="1">
                          <a:latin typeface="Cambria Math" panose="02040503050406030204" pitchFamily="18" charset="0"/>
                        </a:rPr>
                        <m:t>𝑥</m:t>
                      </m:r>
                      <m:r>
                        <a:rPr lang="en-US" i="0">
                          <a:latin typeface="Cambria Math" panose="02040503050406030204" pitchFamily="18" charset="0"/>
                        </a:rPr>
                        <m:t>=−</m:t>
                      </m:r>
                      <m:rad>
                        <m:radPr>
                          <m:degHide m:val="on"/>
                          <m:ctrlPr>
                            <a:rPr lang="en-US" i="1">
                              <a:solidFill>
                                <a:srgbClr val="836967"/>
                              </a:solidFill>
                              <a:latin typeface="Cambria Math" panose="02040503050406030204" pitchFamily="18" charset="0"/>
                            </a:rPr>
                          </m:ctrlPr>
                        </m:radPr>
                        <m:deg/>
                        <m:e>
                          <m:r>
                            <a:rPr lang="en-US" i="0">
                              <a:latin typeface="Cambria Math" panose="02040503050406030204" pitchFamily="18" charset="0"/>
                            </a:rPr>
                            <m:t>2</m:t>
                          </m:r>
                          <m:sSub>
                            <m:sSubPr>
                              <m:ctrlPr>
                                <a:rPr lang="en-US" i="1">
                                  <a:solidFill>
                                    <a:srgbClr val="836967"/>
                                  </a:solidFill>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e>
                            <m:sub>
                              <m:r>
                                <a:rPr lang="en-US" i="1">
                                  <a:latin typeface="Cambria Math" panose="02040503050406030204" pitchFamily="18" charset="0"/>
                                </a:rPr>
                                <m:t>𝑥</m:t>
                              </m:r>
                            </m:sub>
                          </m:sSub>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𝐽</m:t>
                              </m:r>
                            </m:e>
                            <m:sub>
                              <m:r>
                                <a:rPr lang="en-US" i="1">
                                  <a:latin typeface="Cambria Math" panose="02040503050406030204" pitchFamily="18" charset="0"/>
                                </a:rPr>
                                <m:t>𝑥</m:t>
                              </m:r>
                            </m:sub>
                          </m:sSub>
                        </m:e>
                      </m:rad>
                      <m:func>
                        <m:funcPr>
                          <m:ctrlPr>
                            <a:rPr lang="en-US" i="1">
                              <a:latin typeface="Cambria Math" panose="02040503050406030204" pitchFamily="18" charset="0"/>
                            </a:rPr>
                          </m:ctrlPr>
                        </m:funcPr>
                        <m:fName>
                          <m:r>
                            <m:rPr>
                              <m:sty m:val="p"/>
                            </m:rPr>
                            <a:rPr lang="en-US" i="0">
                              <a:latin typeface="Cambria Math" panose="02040503050406030204" pitchFamily="18" charset="0"/>
                            </a:rPr>
                            <m:t>sin</m:t>
                          </m:r>
                        </m:fName>
                        <m:e>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𝜓</m:t>
                              </m:r>
                            </m:e>
                            <m:sub>
                              <m:r>
                                <a:rPr lang="en-US" i="1">
                                  <a:latin typeface="Cambria Math" panose="02040503050406030204" pitchFamily="18" charset="0"/>
                                </a:rPr>
                                <m:t>𝑥</m:t>
                              </m:r>
                            </m:sub>
                          </m:sSub>
                        </m:e>
                      </m:func>
                      <m:r>
                        <a:rPr lang="en-US" i="0">
                          <a:latin typeface="Cambria Math" panose="02040503050406030204" pitchFamily="18" charset="0"/>
                        </a:rPr>
                        <m:t>.</m:t>
                      </m:r>
                    </m:oMath>
                  </m:oMathPara>
                </a14:m>
                <a:endParaRPr lang="en-US" dirty="0"/>
              </a:p>
            </p:txBody>
          </p:sp>
        </mc:Choice>
        <mc:Fallback xmlns="">
          <p:sp>
            <p:nvSpPr>
              <p:cNvPr id="7" name="TextBox 6">
                <a:extLst>
                  <a:ext uri="{FF2B5EF4-FFF2-40B4-BE49-F238E27FC236}">
                    <a16:creationId xmlns:a16="http://schemas.microsoft.com/office/drawing/2014/main" id="{A6FFB78D-E0D3-B94E-3F1B-DF37787F11C9}"/>
                  </a:ext>
                </a:extLst>
              </p:cNvPr>
              <p:cNvSpPr txBox="1">
                <a:spLocks noRot="1" noChangeAspect="1" noMove="1" noResize="1" noEditPoints="1" noAdjustHandles="1" noChangeArrowheads="1" noChangeShapeType="1" noTextEdit="1"/>
              </p:cNvSpPr>
              <p:nvPr/>
            </p:nvSpPr>
            <p:spPr>
              <a:xfrm>
                <a:off x="736827" y="1436080"/>
                <a:ext cx="5911516" cy="84388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2F7E253-2F95-B511-E6CB-9A8CB9806F98}"/>
                  </a:ext>
                </a:extLst>
              </p:cNvPr>
              <p:cNvSpPr txBox="1"/>
              <p:nvPr/>
            </p:nvSpPr>
            <p:spPr>
              <a:xfrm>
                <a:off x="1010343" y="2126371"/>
                <a:ext cx="3244223" cy="84388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𝑥</m:t>
                      </m:r>
                      <m:r>
                        <a:rPr lang="en-US" i="0">
                          <a:latin typeface="Cambria Math" panose="02040503050406030204" pitchFamily="18" charset="0"/>
                        </a:rPr>
                        <m:t>=</m:t>
                      </m:r>
                      <m:rad>
                        <m:radPr>
                          <m:degHide m:val="on"/>
                          <m:ctrlPr>
                            <a:rPr lang="en-US" i="1">
                              <a:solidFill>
                                <a:srgbClr val="836967"/>
                              </a:solidFill>
                              <a:latin typeface="Cambria Math" panose="02040503050406030204" pitchFamily="18" charset="0"/>
                            </a:rPr>
                          </m:ctrlPr>
                        </m:radPr>
                        <m:deg/>
                        <m:e>
                          <m:r>
                            <a:rPr lang="en-US" i="0">
                              <a:latin typeface="Cambria Math" panose="02040503050406030204" pitchFamily="18" charset="0"/>
                            </a:rPr>
                            <m:t>2</m:t>
                          </m:r>
                          <m:sSub>
                            <m:sSubPr>
                              <m:ctrlPr>
                                <a:rPr lang="en-US" i="1">
                                  <a:solidFill>
                                    <a:srgbClr val="836967"/>
                                  </a:solidFill>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e>
                            <m:sub>
                              <m:r>
                                <a:rPr lang="en-US" i="1">
                                  <a:latin typeface="Cambria Math" panose="02040503050406030204" pitchFamily="18" charset="0"/>
                                </a:rPr>
                                <m:t>𝑥</m:t>
                              </m:r>
                            </m:sub>
                          </m:sSub>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𝐽</m:t>
                              </m:r>
                            </m:e>
                            <m:sub>
                              <m:r>
                                <a:rPr lang="en-US" i="1">
                                  <a:latin typeface="Cambria Math" panose="02040503050406030204" pitchFamily="18" charset="0"/>
                                </a:rPr>
                                <m:t>𝑥</m:t>
                              </m:r>
                            </m:sub>
                          </m:sSub>
                        </m:e>
                      </m:rad>
                      <m:func>
                        <m:funcPr>
                          <m:ctrlPr>
                            <a:rPr lang="en-US" i="1">
                              <a:latin typeface="Cambria Math" panose="02040503050406030204" pitchFamily="18" charset="0"/>
                            </a:rPr>
                          </m:ctrlPr>
                        </m:funcPr>
                        <m:fName>
                          <m:r>
                            <m:rPr>
                              <m:sty m:val="p"/>
                            </m:rPr>
                            <a:rPr lang="en-US" i="0">
                              <a:latin typeface="Cambria Math" panose="02040503050406030204" pitchFamily="18" charset="0"/>
                            </a:rPr>
                            <m:t>cos</m:t>
                          </m:r>
                        </m:fName>
                        <m:e>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𝜓</m:t>
                              </m:r>
                            </m:e>
                            <m:sub>
                              <m:r>
                                <a:rPr lang="en-US" i="1">
                                  <a:latin typeface="Cambria Math" panose="02040503050406030204" pitchFamily="18" charset="0"/>
                                </a:rPr>
                                <m:t>𝑥</m:t>
                              </m:r>
                            </m:sub>
                          </m:sSub>
                        </m:e>
                      </m:func>
                      <m:r>
                        <a:rPr lang="en-US" i="0">
                          <a:latin typeface="Cambria Math" panose="02040503050406030204" pitchFamily="18" charset="0"/>
                        </a:rPr>
                        <m:t>,</m:t>
                      </m:r>
                    </m:oMath>
                  </m:oMathPara>
                </a14:m>
                <a:endParaRPr lang="en-US" dirty="0"/>
              </a:p>
            </p:txBody>
          </p:sp>
        </mc:Choice>
        <mc:Fallback xmlns="">
          <p:sp>
            <p:nvSpPr>
              <p:cNvPr id="8" name="TextBox 7">
                <a:extLst>
                  <a:ext uri="{FF2B5EF4-FFF2-40B4-BE49-F238E27FC236}">
                    <a16:creationId xmlns:a16="http://schemas.microsoft.com/office/drawing/2014/main" id="{C2F7E253-2F95-B511-E6CB-9A8CB9806F98}"/>
                  </a:ext>
                </a:extLst>
              </p:cNvPr>
              <p:cNvSpPr txBox="1">
                <a:spLocks noRot="1" noChangeAspect="1" noMove="1" noResize="1" noEditPoints="1" noAdjustHandles="1" noChangeArrowheads="1" noChangeShapeType="1" noTextEdit="1"/>
              </p:cNvSpPr>
              <p:nvPr/>
            </p:nvSpPr>
            <p:spPr>
              <a:xfrm>
                <a:off x="1010343" y="2126371"/>
                <a:ext cx="3244223" cy="84388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2AFE226-3BF0-DCB5-8686-BF9FDC4F2A04}"/>
                  </a:ext>
                </a:extLst>
              </p:cNvPr>
              <p:cNvSpPr txBox="1"/>
              <p:nvPr/>
            </p:nvSpPr>
            <p:spPr>
              <a:xfrm>
                <a:off x="736827" y="3035142"/>
                <a:ext cx="6248400" cy="81682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836967"/>
                              </a:solidFill>
                              <a:latin typeface="Cambria Math" panose="02040503050406030204" pitchFamily="18" charset="0"/>
                            </a:rPr>
                          </m:ctrlPr>
                        </m:sSubPr>
                        <m:e>
                          <m:acc>
                            <m:accPr>
                              <m:chr m:val="̂"/>
                              <m:ctrlPr>
                                <a:rPr lang="en-US" sz="2000" i="1" smtClean="0">
                                  <a:solidFill>
                                    <a:schemeClr val="tx2"/>
                                  </a:solidFill>
                                  <a:latin typeface="Cambria Math" panose="02040503050406030204" pitchFamily="18" charset="0"/>
                                </a:rPr>
                              </m:ctrlPr>
                            </m:accPr>
                            <m:e>
                              <m:r>
                                <a:rPr lang="en-US" sz="2000" i="1" smtClean="0">
                                  <a:solidFill>
                                    <a:schemeClr val="tx2"/>
                                  </a:solidFill>
                                  <a:latin typeface="Cambria Math" panose="02040503050406030204" pitchFamily="18" charset="0"/>
                                  <a:ea typeface="Cambria Math" panose="02040503050406030204" pitchFamily="18" charset="0"/>
                                </a:rPr>
                                <m:t>𝛼</m:t>
                              </m:r>
                            </m:e>
                          </m:acc>
                        </m:e>
                        <m:sub>
                          <m:r>
                            <a:rPr lang="en-US" sz="2000" i="1">
                              <a:latin typeface="Cambria Math" panose="02040503050406030204" pitchFamily="18" charset="0"/>
                            </a:rPr>
                            <m:t>𝑥</m:t>
                          </m:r>
                        </m:sub>
                      </m:sSub>
                      <m:r>
                        <a:rPr lang="en-US" sz="2000" i="0">
                          <a:latin typeface="Cambria Math" panose="02040503050406030204" pitchFamily="18" charset="0"/>
                        </a:rPr>
                        <m:t>=−</m:t>
                      </m:r>
                      <m:f>
                        <m:fPr>
                          <m:ctrlPr>
                            <a:rPr lang="en-US" sz="2000" i="1">
                              <a:solidFill>
                                <a:srgbClr val="836967"/>
                              </a:solidFill>
                              <a:latin typeface="Cambria Math" panose="02040503050406030204" pitchFamily="18" charset="0"/>
                            </a:rPr>
                          </m:ctrlPr>
                        </m:fPr>
                        <m:num>
                          <m:r>
                            <a:rPr lang="en-US" sz="2000" i="0">
                              <a:latin typeface="Cambria Math" panose="02040503050406030204" pitchFamily="18" charset="0"/>
                            </a:rPr>
                            <m:t>1</m:t>
                          </m:r>
                        </m:num>
                        <m:den>
                          <m:r>
                            <a:rPr lang="en-US" sz="2000" i="0">
                              <a:latin typeface="Cambria Math" panose="02040503050406030204" pitchFamily="18" charset="0"/>
                            </a:rPr>
                            <m:t>2</m:t>
                          </m:r>
                        </m:den>
                      </m:f>
                      <m:sSup>
                        <m:sSupPr>
                          <m:ctrlPr>
                            <a:rPr lang="en-US" sz="2000" i="1">
                              <a:solidFill>
                                <a:srgbClr val="836967"/>
                              </a:solidFill>
                              <a:latin typeface="Cambria Math" panose="02040503050406030204" pitchFamily="18" charset="0"/>
                            </a:rPr>
                          </m:ctrlPr>
                        </m:sSupPr>
                        <m:e>
                          <m:sSub>
                            <m:sSubPr>
                              <m:ctrlPr>
                                <a:rPr lang="en-US" sz="2000" i="1">
                                  <a:solidFill>
                                    <a:srgbClr val="836967"/>
                                  </a:solidFill>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ea typeface="Cambria Math" panose="02040503050406030204" pitchFamily="18" charset="0"/>
                                    </a:rPr>
                                    <m:t>𝛽</m:t>
                                  </m:r>
                                </m:e>
                              </m:acc>
                            </m:e>
                            <m:sub>
                              <m:r>
                                <a:rPr lang="en-US" sz="2000" i="1">
                                  <a:latin typeface="Cambria Math" panose="02040503050406030204" pitchFamily="18" charset="0"/>
                                </a:rPr>
                                <m:t>𝑥</m:t>
                              </m:r>
                            </m:sub>
                          </m:sSub>
                        </m:e>
                        <m:sup>
                          <m:r>
                            <a:rPr lang="en-US" sz="2000" i="0">
                              <a:latin typeface="Cambria Math" panose="02040503050406030204" pitchFamily="18" charset="0"/>
                            </a:rPr>
                            <m:t>′</m:t>
                          </m:r>
                        </m:sup>
                      </m:sSup>
                      <m:r>
                        <a:rPr lang="en-US" sz="2000" i="0">
                          <a:latin typeface="Cambria Math" panose="02040503050406030204" pitchFamily="18" charset="0"/>
                        </a:rPr>
                        <m:t>, </m:t>
                      </m:r>
                      <m:sSub>
                        <m:sSubPr>
                          <m:ctrlPr>
                            <a:rPr lang="en-US" sz="2000" i="1">
                              <a:solidFill>
                                <a:srgbClr val="836967"/>
                              </a:solidFill>
                              <a:latin typeface="Cambria Math" panose="02040503050406030204" pitchFamily="18" charset="0"/>
                            </a:rPr>
                          </m:ctrlPr>
                        </m:sSubPr>
                        <m:e>
                          <m:acc>
                            <m:accPr>
                              <m:chr m:val="̂"/>
                              <m:ctrlPr>
                                <a:rPr lang="en-US" sz="2000" i="1" smtClean="0">
                                  <a:solidFill>
                                    <a:schemeClr val="tx2"/>
                                  </a:solidFill>
                                  <a:latin typeface="Cambria Math" panose="02040503050406030204" pitchFamily="18" charset="0"/>
                                </a:rPr>
                              </m:ctrlPr>
                            </m:accPr>
                            <m:e>
                              <m:r>
                                <a:rPr lang="en-US" sz="2000" i="1" smtClean="0">
                                  <a:solidFill>
                                    <a:schemeClr val="tx2"/>
                                  </a:solidFill>
                                  <a:latin typeface="Cambria Math" panose="02040503050406030204" pitchFamily="18" charset="0"/>
                                  <a:ea typeface="Cambria Math" panose="02040503050406030204" pitchFamily="18" charset="0"/>
                                </a:rPr>
                                <m:t>𝛾</m:t>
                              </m:r>
                            </m:e>
                          </m:acc>
                        </m:e>
                        <m:sub>
                          <m:r>
                            <a:rPr lang="en-US" sz="2000" i="1">
                              <a:latin typeface="Cambria Math" panose="02040503050406030204" pitchFamily="18" charset="0"/>
                            </a:rPr>
                            <m:t>𝑥</m:t>
                          </m:r>
                        </m:sub>
                      </m:sSub>
                      <m:r>
                        <a:rPr lang="en-US" sz="2000" i="0">
                          <a:latin typeface="Cambria Math" panose="02040503050406030204" pitchFamily="18" charset="0"/>
                        </a:rPr>
                        <m:t>=</m:t>
                      </m:r>
                      <m:f>
                        <m:fPr>
                          <m:ctrlPr>
                            <a:rPr lang="en-US" sz="2000" i="1">
                              <a:solidFill>
                                <a:srgbClr val="836967"/>
                              </a:solidFill>
                              <a:latin typeface="Cambria Math" panose="02040503050406030204" pitchFamily="18" charset="0"/>
                            </a:rPr>
                          </m:ctrlPr>
                        </m:fPr>
                        <m:num>
                          <m:r>
                            <a:rPr lang="en-US" sz="2000" i="0">
                              <a:latin typeface="Cambria Math" panose="02040503050406030204" pitchFamily="18" charset="0"/>
                            </a:rPr>
                            <m:t>1+</m:t>
                          </m:r>
                          <m:sSup>
                            <m:sSupPr>
                              <m:ctrlPr>
                                <a:rPr lang="en-US" sz="2000" i="1">
                                  <a:solidFill>
                                    <a:srgbClr val="836967"/>
                                  </a:solidFill>
                                  <a:latin typeface="Cambria Math" panose="02040503050406030204" pitchFamily="18" charset="0"/>
                                </a:rPr>
                              </m:ctrlPr>
                            </m:sSupPr>
                            <m:e>
                              <m:sSub>
                                <m:sSubPr>
                                  <m:ctrlPr>
                                    <a:rPr lang="en-US" sz="2000" i="1">
                                      <a:solidFill>
                                        <a:srgbClr val="836967"/>
                                      </a:solidFill>
                                      <a:latin typeface="Cambria Math" panose="02040503050406030204" pitchFamily="18" charset="0"/>
                                    </a:rPr>
                                  </m:ctrlPr>
                                </m:sSubPr>
                                <m:e>
                                  <m:acc>
                                    <m:accPr>
                                      <m:chr m:val="̂"/>
                                      <m:ctrlPr>
                                        <a:rPr lang="en-US" sz="2000" i="1" smtClean="0">
                                          <a:solidFill>
                                            <a:schemeClr val="tx2"/>
                                          </a:solidFill>
                                          <a:latin typeface="Cambria Math" panose="02040503050406030204" pitchFamily="18" charset="0"/>
                                        </a:rPr>
                                      </m:ctrlPr>
                                    </m:accPr>
                                    <m:e>
                                      <m:r>
                                        <a:rPr lang="en-US" sz="2000" i="1">
                                          <a:solidFill>
                                            <a:schemeClr val="tx2"/>
                                          </a:solidFill>
                                          <a:latin typeface="Cambria Math" panose="02040503050406030204" pitchFamily="18" charset="0"/>
                                          <a:ea typeface="Cambria Math" panose="02040503050406030204" pitchFamily="18" charset="0"/>
                                        </a:rPr>
                                        <m:t>𝛼</m:t>
                                      </m:r>
                                    </m:e>
                                  </m:acc>
                                </m:e>
                                <m:sub>
                                  <m:r>
                                    <a:rPr lang="en-US" sz="2000" i="1">
                                      <a:latin typeface="Cambria Math" panose="02040503050406030204" pitchFamily="18" charset="0"/>
                                    </a:rPr>
                                    <m:t>𝑥</m:t>
                                  </m:r>
                                </m:sub>
                              </m:sSub>
                            </m:e>
                            <m:sup>
                              <m:r>
                                <a:rPr lang="en-US" sz="2000" i="0">
                                  <a:latin typeface="Cambria Math" panose="02040503050406030204" pitchFamily="18" charset="0"/>
                                </a:rPr>
                                <m:t>2</m:t>
                              </m:r>
                            </m:sup>
                          </m:sSup>
                        </m:num>
                        <m:den>
                          <m:sSub>
                            <m:sSubPr>
                              <m:ctrlPr>
                                <a:rPr lang="en-US" sz="2000" i="1">
                                  <a:solidFill>
                                    <a:srgbClr val="836967"/>
                                  </a:solidFill>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ea typeface="Cambria Math" panose="02040503050406030204" pitchFamily="18" charset="0"/>
                                    </a:rPr>
                                    <m:t>𝛽</m:t>
                                  </m:r>
                                </m:e>
                              </m:acc>
                            </m:e>
                            <m:sub>
                              <m:r>
                                <a:rPr lang="en-US" sz="2000" i="1">
                                  <a:latin typeface="Cambria Math" panose="02040503050406030204" pitchFamily="18" charset="0"/>
                                </a:rPr>
                                <m:t>𝑥</m:t>
                              </m:r>
                            </m:sub>
                          </m:sSub>
                        </m:den>
                      </m:f>
                      <m:r>
                        <a:rPr lang="en-US" sz="2000">
                          <a:latin typeface="Cambria Math" panose="02040503050406030204" pitchFamily="18" charset="0"/>
                          <a:ea typeface="Cambria Math" panose="02040503050406030204" pitchFamily="18" charset="0"/>
                        </a:rPr>
                        <m:t>→</m:t>
                      </m:r>
                      <m:sSub>
                        <m:sSubPr>
                          <m:ctrlPr>
                            <a:rPr lang="en-US" sz="2000" i="1">
                              <a:solidFill>
                                <a:srgbClr val="836967"/>
                              </a:solidFill>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ea typeface="Cambria Math" panose="02040503050406030204" pitchFamily="18" charset="0"/>
                                </a:rPr>
                                <m:t>𝛽</m:t>
                              </m:r>
                            </m:e>
                          </m:acc>
                        </m:e>
                        <m:sub>
                          <m:r>
                            <a:rPr lang="en-US" sz="2000" i="1">
                              <a:latin typeface="Cambria Math" panose="02040503050406030204" pitchFamily="18" charset="0"/>
                            </a:rPr>
                            <m:t>𝑥</m:t>
                          </m:r>
                        </m:sub>
                      </m:sSub>
                      <m:sSub>
                        <m:sSubPr>
                          <m:ctrlPr>
                            <a:rPr lang="en-US" sz="2000" i="1">
                              <a:solidFill>
                                <a:srgbClr val="836967"/>
                              </a:solidFill>
                              <a:latin typeface="Cambria Math" panose="02040503050406030204" pitchFamily="18" charset="0"/>
                            </a:rPr>
                          </m:ctrlPr>
                        </m:sSubPr>
                        <m:e>
                          <m:acc>
                            <m:accPr>
                              <m:chr m:val="̂"/>
                              <m:ctrlPr>
                                <a:rPr lang="en-US" sz="2000" i="1">
                                  <a:solidFill>
                                    <a:schemeClr val="tx2"/>
                                  </a:solidFill>
                                  <a:latin typeface="Cambria Math" panose="02040503050406030204" pitchFamily="18" charset="0"/>
                                </a:rPr>
                              </m:ctrlPr>
                            </m:accPr>
                            <m:e>
                              <m:r>
                                <a:rPr lang="en-US" sz="2000" i="1">
                                  <a:solidFill>
                                    <a:schemeClr val="tx2"/>
                                  </a:solidFill>
                                  <a:latin typeface="Cambria Math" panose="02040503050406030204" pitchFamily="18" charset="0"/>
                                  <a:ea typeface="Cambria Math" panose="02040503050406030204" pitchFamily="18" charset="0"/>
                                </a:rPr>
                                <m:t>𝛾</m:t>
                              </m:r>
                            </m:e>
                          </m:acc>
                        </m:e>
                        <m:sub>
                          <m:r>
                            <a:rPr lang="en-US" sz="2000" i="1">
                              <a:latin typeface="Cambria Math" panose="02040503050406030204" pitchFamily="18" charset="0"/>
                            </a:rPr>
                            <m:t>𝑥</m:t>
                          </m:r>
                        </m:sub>
                      </m:sSub>
                      <m:r>
                        <a:rPr lang="en-US" sz="2000" i="0">
                          <a:latin typeface="Cambria Math" panose="02040503050406030204" pitchFamily="18" charset="0"/>
                        </a:rPr>
                        <m:t>−</m:t>
                      </m:r>
                      <m:sSup>
                        <m:sSupPr>
                          <m:ctrlPr>
                            <a:rPr lang="en-US" sz="2000" i="1">
                              <a:solidFill>
                                <a:srgbClr val="836967"/>
                              </a:solidFill>
                              <a:latin typeface="Cambria Math" panose="02040503050406030204" pitchFamily="18" charset="0"/>
                            </a:rPr>
                          </m:ctrlPr>
                        </m:sSupPr>
                        <m:e>
                          <m:sSub>
                            <m:sSubPr>
                              <m:ctrlPr>
                                <a:rPr lang="en-US" sz="2000" i="1">
                                  <a:solidFill>
                                    <a:srgbClr val="836967"/>
                                  </a:solidFill>
                                  <a:latin typeface="Cambria Math" panose="02040503050406030204" pitchFamily="18" charset="0"/>
                                </a:rPr>
                              </m:ctrlPr>
                            </m:sSubPr>
                            <m:e>
                              <m:acc>
                                <m:accPr>
                                  <m:chr m:val="̂"/>
                                  <m:ctrlPr>
                                    <a:rPr lang="en-US" sz="2000" i="1" smtClean="0">
                                      <a:solidFill>
                                        <a:schemeClr val="tx2"/>
                                      </a:solidFill>
                                      <a:latin typeface="Cambria Math" panose="02040503050406030204" pitchFamily="18" charset="0"/>
                                    </a:rPr>
                                  </m:ctrlPr>
                                </m:accPr>
                                <m:e>
                                  <m:r>
                                    <a:rPr lang="en-US" sz="2000" i="1">
                                      <a:solidFill>
                                        <a:schemeClr val="tx2"/>
                                      </a:solidFill>
                                      <a:latin typeface="Cambria Math" panose="02040503050406030204" pitchFamily="18" charset="0"/>
                                      <a:ea typeface="Cambria Math" panose="02040503050406030204" pitchFamily="18" charset="0"/>
                                    </a:rPr>
                                    <m:t>𝛼</m:t>
                                  </m:r>
                                </m:e>
                              </m:acc>
                            </m:e>
                            <m:sub>
                              <m:r>
                                <a:rPr lang="en-US" sz="2000" i="1">
                                  <a:latin typeface="Cambria Math" panose="02040503050406030204" pitchFamily="18" charset="0"/>
                                </a:rPr>
                                <m:t>𝑥</m:t>
                              </m:r>
                            </m:sub>
                          </m:sSub>
                        </m:e>
                        <m:sup>
                          <m:r>
                            <a:rPr lang="en-US" sz="2000" i="0">
                              <a:latin typeface="Cambria Math" panose="02040503050406030204" pitchFamily="18" charset="0"/>
                            </a:rPr>
                            <m:t>2</m:t>
                          </m:r>
                        </m:sup>
                      </m:sSup>
                      <m:r>
                        <a:rPr lang="en-US" sz="2000" i="0">
                          <a:latin typeface="Cambria Math" panose="02040503050406030204" pitchFamily="18" charset="0"/>
                        </a:rPr>
                        <m:t>=1,</m:t>
                      </m:r>
                    </m:oMath>
                  </m:oMathPara>
                </a14:m>
                <a:endParaRPr lang="en-US" sz="2000" dirty="0"/>
              </a:p>
            </p:txBody>
          </p:sp>
        </mc:Choice>
        <mc:Fallback xmlns="">
          <p:sp>
            <p:nvSpPr>
              <p:cNvPr id="9" name="TextBox 8">
                <a:extLst>
                  <a:ext uri="{FF2B5EF4-FFF2-40B4-BE49-F238E27FC236}">
                    <a16:creationId xmlns:a16="http://schemas.microsoft.com/office/drawing/2014/main" id="{32AFE226-3BF0-DCB5-8686-BF9FDC4F2A04}"/>
                  </a:ext>
                </a:extLst>
              </p:cNvPr>
              <p:cNvSpPr txBox="1">
                <a:spLocks noRot="1" noChangeAspect="1" noMove="1" noResize="1" noEditPoints="1" noAdjustHandles="1" noChangeArrowheads="1" noChangeShapeType="1" noTextEdit="1"/>
              </p:cNvSpPr>
              <p:nvPr/>
            </p:nvSpPr>
            <p:spPr>
              <a:xfrm>
                <a:off x="736827" y="3035142"/>
                <a:ext cx="6248400" cy="816827"/>
              </a:xfrm>
              <a:prstGeom prst="rect">
                <a:avLst/>
              </a:prstGeom>
              <a:blipFill>
                <a:blip r:embed="rId5"/>
                <a:stretch>
                  <a:fillRect b="-769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85BB70E9-4865-2E45-384E-5C7649CEC978}"/>
                  </a:ext>
                </a:extLst>
              </p:cNvPr>
              <p:cNvSpPr txBox="1"/>
              <p:nvPr/>
            </p:nvSpPr>
            <p:spPr>
              <a:xfrm>
                <a:off x="429419" y="3916857"/>
                <a:ext cx="8149194" cy="1569660"/>
              </a:xfrm>
              <a:prstGeom prst="rect">
                <a:avLst/>
              </a:prstGeom>
              <a:noFill/>
            </p:spPr>
            <p:txBody>
              <a:bodyPr wrap="square" rtlCol="0">
                <a:spAutoFit/>
              </a:bodyPr>
              <a:lstStyle/>
              <a:p>
                <a:r>
                  <a:rPr lang="en-US" dirty="0"/>
                  <a:t>Basic equation of motion is Hill’s equation: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b="0" i="1" smtClean="0">
                        <a:latin typeface="Cambria Math" panose="02040503050406030204" pitchFamily="18" charset="0"/>
                      </a:rPr>
                      <m:t>𝐾</m:t>
                    </m:r>
                    <m:d>
                      <m:dPr>
                        <m:ctrlPr>
                          <a:rPr lang="en-US" b="0" i="1" smtClean="0">
                            <a:latin typeface="Cambria Math" panose="02040503050406030204" pitchFamily="18" charset="0"/>
                          </a:rPr>
                        </m:ctrlPr>
                      </m:dPr>
                      <m:e>
                        <m:r>
                          <a:rPr lang="en-US" b="0" i="1" smtClean="0">
                            <a:latin typeface="Cambria Math" panose="02040503050406030204" pitchFamily="18" charset="0"/>
                          </a:rPr>
                          <m:t>𝑠</m:t>
                        </m:r>
                      </m:e>
                    </m:d>
                    <m:r>
                      <a:rPr lang="en-US" b="0" i="1" smtClean="0">
                        <a:latin typeface="Cambria Math" panose="02040503050406030204" pitchFamily="18" charset="0"/>
                      </a:rPr>
                      <m:t>𝑥</m:t>
                    </m:r>
                    <m:r>
                      <a:rPr lang="en-US" b="0" i="1" smtClean="0">
                        <a:latin typeface="Cambria Math" panose="02040503050406030204" pitchFamily="18" charset="0"/>
                      </a:rPr>
                      <m:t>=0, </m:t>
                    </m:r>
                  </m:oMath>
                </a14:m>
                <a:endParaRPr lang="en-US" dirty="0"/>
              </a:p>
              <a:p>
                <a:r>
                  <a:rPr lang="en-US" dirty="0"/>
                  <a:t>which is similar form as </a:t>
                </a:r>
                <a14:m>
                  <m:oMath xmlns:m="http://schemas.openxmlformats.org/officeDocument/2006/math">
                    <m:acc>
                      <m:accPr>
                        <m:chr m:val="̈"/>
                        <m:ctrlPr>
                          <a:rPr lang="en-US" b="0" i="1" u="none" strike="noStrike" smtClean="0">
                            <a:solidFill>
                              <a:schemeClr val="tx2"/>
                            </a:solidFill>
                            <a:effectLst/>
                            <a:latin typeface="Cambria Math" panose="02040503050406030204" pitchFamily="18" charset="0"/>
                            <a:ea typeface="Cambria Math" panose="02040503050406030204" pitchFamily="18" charset="0"/>
                          </a:rPr>
                        </m:ctrlPr>
                      </m:accPr>
                      <m:e>
                        <m:r>
                          <a:rPr lang="en-US" b="0" i="1" u="none" strike="noStrike" smtClean="0">
                            <a:solidFill>
                              <a:schemeClr val="tx2"/>
                            </a:solidFill>
                            <a:effectLst/>
                            <a:latin typeface="Cambria Math" panose="02040503050406030204" pitchFamily="18" charset="0"/>
                            <a:ea typeface="Cambria Math" panose="02040503050406030204" pitchFamily="18" charset="0"/>
                          </a:rPr>
                          <m:t>𝑥</m:t>
                        </m:r>
                      </m:e>
                    </m:acc>
                    <m:r>
                      <a:rPr lang="en-US" b="0" i="1" u="none" strike="noStrike" smtClean="0">
                        <a:solidFill>
                          <a:schemeClr val="tx2"/>
                        </a:solidFill>
                        <a:effectLst/>
                        <a:latin typeface="Cambria Math" panose="02040503050406030204" pitchFamily="18" charset="0"/>
                      </a:rPr>
                      <m:t>+</m:t>
                    </m:r>
                    <m:sSup>
                      <m:sSupPr>
                        <m:ctrlPr>
                          <a:rPr lang="en-US" b="0" i="1" u="none" strike="noStrike" smtClean="0">
                            <a:solidFill>
                              <a:schemeClr val="tx2"/>
                            </a:solidFill>
                            <a:effectLst/>
                            <a:latin typeface="Cambria Math" panose="02040503050406030204" pitchFamily="18" charset="0"/>
                          </a:rPr>
                        </m:ctrlPr>
                      </m:sSupPr>
                      <m:e>
                        <m:r>
                          <a:rPr lang="en-US" b="0" i="1" u="none" strike="noStrike" smtClean="0">
                            <a:solidFill>
                              <a:schemeClr val="tx2"/>
                            </a:solidFill>
                            <a:effectLst/>
                            <a:latin typeface="Cambria Math" panose="02040503050406030204" pitchFamily="18" charset="0"/>
                            <a:ea typeface="Cambria Math" panose="02040503050406030204" pitchFamily="18" charset="0"/>
                          </a:rPr>
                          <m:t>𝜔</m:t>
                        </m:r>
                      </m:e>
                      <m:sup>
                        <m:r>
                          <a:rPr lang="en-US" b="0" i="1" u="none" strike="noStrike" smtClean="0">
                            <a:solidFill>
                              <a:schemeClr val="tx2"/>
                            </a:solidFill>
                            <a:effectLst/>
                            <a:latin typeface="Cambria Math" panose="02040503050406030204" pitchFamily="18" charset="0"/>
                          </a:rPr>
                          <m:t>2</m:t>
                        </m:r>
                      </m:sup>
                    </m:sSup>
                    <m:r>
                      <a:rPr lang="en-US" b="0" i="1" u="none" strike="noStrike" smtClean="0">
                        <a:solidFill>
                          <a:schemeClr val="tx2"/>
                        </a:solidFill>
                        <a:effectLst/>
                        <a:latin typeface="Cambria Math" panose="02040503050406030204" pitchFamily="18" charset="0"/>
                      </a:rPr>
                      <m:t>𝑥</m:t>
                    </m:r>
                    <m:r>
                      <a:rPr lang="en-US" b="0" i="1" u="none" strike="noStrike" smtClean="0">
                        <a:solidFill>
                          <a:schemeClr val="tx2"/>
                        </a:solidFill>
                        <a:effectLst/>
                        <a:latin typeface="Cambria Math" panose="02040503050406030204" pitchFamily="18" charset="0"/>
                      </a:rPr>
                      <m:t>=0</m:t>
                    </m:r>
                  </m:oMath>
                </a14:m>
                <a:endParaRPr lang="en-US" dirty="0">
                  <a:solidFill>
                    <a:schemeClr val="tx2"/>
                  </a:solidFill>
                </a:endParaRPr>
              </a:p>
              <a:p>
                <a:pPr marL="342900" indent="-342900">
                  <a:buFont typeface="Arial" panose="020B0604020202020204" pitchFamily="34" charset="0"/>
                  <a:buChar char="•"/>
                </a:pPr>
                <a14:m>
                  <m:oMath xmlns:m="http://schemas.openxmlformats.org/officeDocument/2006/math">
                    <m:r>
                      <a:rPr lang="en-US" b="0" i="1" smtClean="0">
                        <a:solidFill>
                          <a:schemeClr val="tx2"/>
                        </a:solidFill>
                        <a:latin typeface="Cambria Math" panose="02040503050406030204" pitchFamily="18" charset="0"/>
                      </a:rPr>
                      <m:t>𝑥</m:t>
                    </m:r>
                  </m:oMath>
                </a14:m>
                <a:r>
                  <a:rPr lang="en-US" dirty="0">
                    <a:solidFill>
                      <a:schemeClr val="tx2"/>
                    </a:solidFill>
                  </a:rPr>
                  <a:t> usually presents the deviation from the reference orbit</a:t>
                </a:r>
              </a:p>
              <a:p>
                <a:pPr marL="342900" indent="-342900">
                  <a:buFont typeface="Arial" panose="020B0604020202020204" pitchFamily="34" charset="0"/>
                  <a:buChar char="•"/>
                </a:pPr>
                <a:r>
                  <a:rPr lang="en-US" dirty="0"/>
                  <a:t>Also note that </a:t>
                </a:r>
                <a14:m>
                  <m:oMath xmlns:m="http://schemas.openxmlformats.org/officeDocument/2006/math">
                    <m:r>
                      <a:rPr lang="en-US" b="0" i="1" u="sng" smtClean="0">
                        <a:latin typeface="Cambria Math" panose="02040503050406030204" pitchFamily="18" charset="0"/>
                      </a:rPr>
                      <m:t>𝐾</m:t>
                    </m:r>
                  </m:oMath>
                </a14:m>
                <a:r>
                  <a:rPr lang="en-US" u="sng" dirty="0"/>
                  <a:t> is a function of </a:t>
                </a:r>
                <a14:m>
                  <m:oMath xmlns:m="http://schemas.openxmlformats.org/officeDocument/2006/math">
                    <m:r>
                      <a:rPr lang="en-US" b="0" i="1" u="sng" smtClean="0">
                        <a:latin typeface="Cambria Math" panose="02040503050406030204" pitchFamily="18" charset="0"/>
                      </a:rPr>
                      <m:t>𝑠</m:t>
                    </m:r>
                  </m:oMath>
                </a14:m>
                <a:r>
                  <a:rPr lang="en-US" u="sng" dirty="0"/>
                  <a:t> </a:t>
                </a:r>
                <a:r>
                  <a:rPr lang="en-US" dirty="0"/>
                  <a:t>while </a:t>
                </a:r>
                <a14:m>
                  <m:oMath xmlns:m="http://schemas.openxmlformats.org/officeDocument/2006/math">
                    <m:r>
                      <a:rPr lang="en-US" i="1" smtClean="0">
                        <a:latin typeface="Cambria Math" panose="02040503050406030204" pitchFamily="18" charset="0"/>
                        <a:ea typeface="Cambria Math" panose="02040503050406030204" pitchFamily="18" charset="0"/>
                      </a:rPr>
                      <m:t>𝜔</m:t>
                    </m:r>
                  </m:oMath>
                </a14:m>
                <a:r>
                  <a:rPr lang="en-US" dirty="0"/>
                  <a:t> is a constant value</a:t>
                </a:r>
              </a:p>
            </p:txBody>
          </p:sp>
        </mc:Choice>
        <mc:Fallback>
          <p:sp>
            <p:nvSpPr>
              <p:cNvPr id="10" name="TextBox 9">
                <a:extLst>
                  <a:ext uri="{FF2B5EF4-FFF2-40B4-BE49-F238E27FC236}">
                    <a16:creationId xmlns:a16="http://schemas.microsoft.com/office/drawing/2014/main" id="{85BB70E9-4865-2E45-384E-5C7649CEC978}"/>
                  </a:ext>
                </a:extLst>
              </p:cNvPr>
              <p:cNvSpPr txBox="1">
                <a:spLocks noRot="1" noChangeAspect="1" noMove="1" noResize="1" noEditPoints="1" noAdjustHandles="1" noChangeArrowheads="1" noChangeShapeType="1" noTextEdit="1"/>
              </p:cNvSpPr>
              <p:nvPr/>
            </p:nvSpPr>
            <p:spPr>
              <a:xfrm>
                <a:off x="429419" y="3916857"/>
                <a:ext cx="8149194" cy="1569660"/>
              </a:xfrm>
              <a:prstGeom prst="rect">
                <a:avLst/>
              </a:prstGeom>
              <a:blipFill>
                <a:blip r:embed="rId6"/>
                <a:stretch>
                  <a:fillRect l="-1089" t="-2400" b="-7200"/>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6A4FCE42-1B31-E75B-D6D7-1346DA340CAE}"/>
              </a:ext>
            </a:extLst>
          </p:cNvPr>
          <p:cNvPicPr>
            <a:picLocks noChangeAspect="1"/>
          </p:cNvPicPr>
          <p:nvPr/>
        </p:nvPicPr>
        <p:blipFill>
          <a:blip r:embed="rId7"/>
          <a:stretch>
            <a:fillRect/>
          </a:stretch>
        </p:blipFill>
        <p:spPr>
          <a:xfrm>
            <a:off x="3619746" y="5486044"/>
            <a:ext cx="4787427" cy="1056050"/>
          </a:xfrm>
          <a:prstGeom prst="rect">
            <a:avLst/>
          </a:prstGeom>
        </p:spPr>
      </p:pic>
      <p:sp>
        <p:nvSpPr>
          <p:cNvPr id="12" name="TextBox 11">
            <a:extLst>
              <a:ext uri="{FF2B5EF4-FFF2-40B4-BE49-F238E27FC236}">
                <a16:creationId xmlns:a16="http://schemas.microsoft.com/office/drawing/2014/main" id="{9C4A3D50-B06D-C027-94B0-62553CC85A4A}"/>
              </a:ext>
            </a:extLst>
          </p:cNvPr>
          <p:cNvSpPr txBox="1"/>
          <p:nvPr/>
        </p:nvSpPr>
        <p:spPr>
          <a:xfrm>
            <a:off x="5797484" y="5576524"/>
            <a:ext cx="1311193" cy="307777"/>
          </a:xfrm>
          <a:prstGeom prst="rect">
            <a:avLst/>
          </a:prstGeom>
          <a:noFill/>
        </p:spPr>
        <p:txBody>
          <a:bodyPr wrap="none" rtlCol="0">
            <a:spAutoFit/>
          </a:bodyPr>
          <a:lstStyle/>
          <a:p>
            <a:r>
              <a:rPr lang="en-US" sz="1400" dirty="0"/>
              <a:t>Reference orbit</a:t>
            </a:r>
          </a:p>
        </p:txBody>
      </p:sp>
      <p:sp>
        <p:nvSpPr>
          <p:cNvPr id="13" name="TextBox 12">
            <a:extLst>
              <a:ext uri="{FF2B5EF4-FFF2-40B4-BE49-F238E27FC236}">
                <a16:creationId xmlns:a16="http://schemas.microsoft.com/office/drawing/2014/main" id="{E3E73BF6-D945-AFFE-64D0-1F893FB61023}"/>
              </a:ext>
            </a:extLst>
          </p:cNvPr>
          <p:cNvSpPr txBox="1"/>
          <p:nvPr/>
        </p:nvSpPr>
        <p:spPr>
          <a:xfrm>
            <a:off x="5599961" y="6171214"/>
            <a:ext cx="2013436" cy="307777"/>
          </a:xfrm>
          <a:prstGeom prst="rect">
            <a:avLst/>
          </a:prstGeom>
          <a:noFill/>
        </p:spPr>
        <p:txBody>
          <a:bodyPr wrap="none" rtlCol="0">
            <a:spAutoFit/>
          </a:bodyPr>
          <a:lstStyle/>
          <a:p>
            <a:r>
              <a:rPr lang="en-US" sz="1400" dirty="0"/>
              <a:t>Deviation from reference</a:t>
            </a:r>
          </a:p>
        </p:txBody>
      </p:sp>
    </p:spTree>
    <p:extLst>
      <p:ext uri="{BB962C8B-B14F-4D97-AF65-F5344CB8AC3E}">
        <p14:creationId xmlns:p14="http://schemas.microsoft.com/office/powerpoint/2010/main" val="19252274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C4A784-799D-87F3-9144-B58F6DFF945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858F9C6-3DBA-D285-CA9F-2C24B7D93A75}"/>
              </a:ext>
            </a:extLst>
          </p:cNvPr>
          <p:cNvSpPr>
            <a:spLocks noGrp="1"/>
          </p:cNvSpPr>
          <p:nvPr>
            <p:ph type="title"/>
          </p:nvPr>
        </p:nvSpPr>
        <p:spPr/>
        <p:txBody>
          <a:bodyPr/>
          <a:lstStyle/>
          <a:p>
            <a:r>
              <a:rPr lang="en-US" dirty="0"/>
              <a:t>Longitudinal phase space</a:t>
            </a:r>
          </a:p>
        </p:txBody>
      </p:sp>
      <p:sp>
        <p:nvSpPr>
          <p:cNvPr id="4" name="Date Placeholder 3">
            <a:extLst>
              <a:ext uri="{FF2B5EF4-FFF2-40B4-BE49-F238E27FC236}">
                <a16:creationId xmlns:a16="http://schemas.microsoft.com/office/drawing/2014/main" id="{4E057170-E728-02A9-0823-F23A8E6590AD}"/>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80F22D28-77BC-360D-E70B-63D803502507}"/>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72C04FA3-4D96-779E-AB70-9FCE4A9EB7AC}"/>
              </a:ext>
            </a:extLst>
          </p:cNvPr>
          <p:cNvSpPr>
            <a:spLocks noGrp="1"/>
          </p:cNvSpPr>
          <p:nvPr>
            <p:ph type="sldNum" sz="quarter" idx="4"/>
          </p:nvPr>
        </p:nvSpPr>
        <p:spPr/>
        <p:txBody>
          <a:bodyPr/>
          <a:lstStyle/>
          <a:p>
            <a:pPr>
              <a:defRPr/>
            </a:pPr>
            <a:fld id="{148C009B-CB69-E04A-B9B3-34B26D69E9CF}" type="slidenum">
              <a:rPr lang="en-US" smtClean="0"/>
              <a:pPr>
                <a:defRPr/>
              </a:pPr>
              <a:t>50</a:t>
            </a:fld>
            <a:endParaRPr lang="en-US" dirty="0"/>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EAE9DE23-5719-BB98-F793-A04146F5F14C}"/>
                  </a:ext>
                </a:extLst>
              </p:cNvPr>
              <p:cNvSpPr txBox="1"/>
              <p:nvPr/>
            </p:nvSpPr>
            <p:spPr>
              <a:xfrm>
                <a:off x="736826" y="1034897"/>
                <a:ext cx="7537743" cy="461665"/>
              </a:xfrm>
              <a:prstGeom prst="rect">
                <a:avLst/>
              </a:prstGeom>
              <a:noFill/>
            </p:spPr>
            <p:txBody>
              <a:bodyPr wrap="square" rtlCol="0">
                <a:spAutoFit/>
              </a:bodyPr>
              <a:lstStyle/>
              <a:p>
                <a:r>
                  <a:rPr lang="en-US" dirty="0"/>
                  <a:t>Hamiltonian is constant at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𝑚</m:t>
                        </m:r>
                      </m:sub>
                    </m:sSub>
                  </m:oMath>
                </a14:m>
                <a:endParaRPr lang="en-US" dirty="0"/>
              </a:p>
            </p:txBody>
          </p:sp>
        </mc:Choice>
        <mc:Fallback>
          <p:sp>
            <p:nvSpPr>
              <p:cNvPr id="7" name="TextBox 6">
                <a:extLst>
                  <a:ext uri="{FF2B5EF4-FFF2-40B4-BE49-F238E27FC236}">
                    <a16:creationId xmlns:a16="http://schemas.microsoft.com/office/drawing/2014/main" id="{EAE9DE23-5719-BB98-F793-A04146F5F14C}"/>
                  </a:ext>
                </a:extLst>
              </p:cNvPr>
              <p:cNvSpPr txBox="1">
                <a:spLocks noRot="1" noChangeAspect="1" noMove="1" noResize="1" noEditPoints="1" noAdjustHandles="1" noChangeArrowheads="1" noChangeShapeType="1" noTextEdit="1"/>
              </p:cNvSpPr>
              <p:nvPr/>
            </p:nvSpPr>
            <p:spPr>
              <a:xfrm>
                <a:off x="736826" y="1034897"/>
                <a:ext cx="7537743" cy="461665"/>
              </a:xfrm>
              <a:prstGeom prst="rect">
                <a:avLst/>
              </a:prstGeom>
              <a:blipFill>
                <a:blip r:embed="rId2"/>
                <a:stretch>
                  <a:fillRect l="-1347" t="-8108" b="-2973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E4C1CDAA-2AEB-9CF2-1C1D-5CFFC458DD0F}"/>
                  </a:ext>
                </a:extLst>
              </p:cNvPr>
              <p:cNvSpPr txBox="1"/>
              <p:nvPr/>
            </p:nvSpPr>
            <p:spPr>
              <a:xfrm>
                <a:off x="1074511" y="1755940"/>
                <a:ext cx="6340647" cy="1625317"/>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e>
                              </m:acc>
                            </m:e>
                            <m:sup>
                              <m:r>
                                <a:rPr lang="en-US" b="0" i="1" smtClean="0">
                                  <a:latin typeface="Cambria Math" panose="02040503050406030204" pitchFamily="18" charset="0"/>
                                </a:rPr>
                                <m:t>2</m:t>
                              </m:r>
                            </m:sup>
                          </m:sSup>
                        </m:num>
                        <m:den>
                          <m:r>
                            <a:rPr lang="en-US" b="0" i="1" smtClean="0">
                              <a:latin typeface="Cambria Math" panose="02040503050406030204" pitchFamily="18" charset="0"/>
                            </a:rPr>
                            <m:t>2</m:t>
                          </m:r>
                        </m:den>
                      </m:f>
                      <m:r>
                        <a:rPr lang="en-US" b="0" i="1" smtClean="0">
                          <a:latin typeface="Cambria Math" panose="02040503050406030204" pitchFamily="18" charset="0"/>
                        </a:rPr>
                        <m:t>−</m:t>
                      </m:r>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m:rPr>
                                  <m:sty m:val="p"/>
                                </m:rPr>
                                <a:rPr lang="el-GR" i="1">
                                  <a:latin typeface="Cambria Math" panose="02040503050406030204" pitchFamily="18" charset="0"/>
                                  <a:ea typeface="Cambria Math" panose="02040503050406030204" pitchFamily="18" charset="0"/>
                                </a:rPr>
                                <m:t>Ω</m:t>
                              </m:r>
                            </m:e>
                            <m:sub>
                              <m:r>
                                <a:rPr lang="en-US" i="1">
                                  <a:latin typeface="Cambria Math" panose="02040503050406030204" pitchFamily="18" charset="0"/>
                                </a:rPr>
                                <m:t>𝑠</m:t>
                              </m:r>
                            </m:sub>
                            <m:sup>
                              <m:r>
                                <a:rPr lang="en-US" i="1">
                                  <a:latin typeface="Cambria Math" panose="02040503050406030204" pitchFamily="18" charset="0"/>
                                </a:rPr>
                                <m:t>2</m:t>
                              </m:r>
                            </m:sup>
                          </m:sSubSup>
                        </m:num>
                        <m:den>
                          <m:r>
                            <a:rPr lang="en-US" i="1">
                              <a:latin typeface="Cambria Math" panose="02040503050406030204" pitchFamily="18" charset="0"/>
                            </a:rPr>
                            <m:t>𝑐𝑜𝑠</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rPr>
                                    <m:t>𝑠</m:t>
                                  </m:r>
                                </m:sub>
                              </m:sSub>
                            </m:e>
                          </m:d>
                        </m:den>
                      </m:f>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𝑐𝑜𝑠</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𝜙</m:t>
                              </m:r>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𝜙</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𝑠𝑖𝑛</m:t>
                          </m:r>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d>
                        </m:e>
                      </m:d>
                    </m:oMath>
                  </m:oMathPara>
                </a14:m>
                <a:endParaRPr lang="en-US" i="1" dirty="0">
                  <a:latin typeface="Cambria Math" panose="02040503050406030204" pitchFamily="18" charset="0"/>
                  <a:ea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en-US" smtClean="0">
                          <a:latin typeface="Cambria Math" panose="02040503050406030204" pitchFamily="18" charset="0"/>
                          <a:ea typeface="Cambria Math" panose="02040503050406030204" pitchFamily="18" charset="0"/>
                        </a:rPr>
                        <m:t>=</m:t>
                      </m:r>
                      <m:r>
                        <a:rPr lang="en-US" i="1">
                          <a:latin typeface="Cambria Math" panose="02040503050406030204" pitchFamily="18" charset="0"/>
                        </a:rPr>
                        <m:t>−</m:t>
                      </m:r>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m:rPr>
                                  <m:sty m:val="p"/>
                                </m:rPr>
                                <a:rPr lang="el-GR" i="1">
                                  <a:latin typeface="Cambria Math" panose="02040503050406030204" pitchFamily="18" charset="0"/>
                                  <a:ea typeface="Cambria Math" panose="02040503050406030204" pitchFamily="18" charset="0"/>
                                </a:rPr>
                                <m:t>Ω</m:t>
                              </m:r>
                            </m:e>
                            <m:sub>
                              <m:r>
                                <a:rPr lang="en-US" i="1">
                                  <a:latin typeface="Cambria Math" panose="02040503050406030204" pitchFamily="18" charset="0"/>
                                </a:rPr>
                                <m:t>𝑠</m:t>
                              </m:r>
                            </m:sub>
                            <m:sup>
                              <m:r>
                                <a:rPr lang="en-US" i="1">
                                  <a:latin typeface="Cambria Math" panose="02040503050406030204" pitchFamily="18" charset="0"/>
                                </a:rPr>
                                <m:t>2</m:t>
                              </m:r>
                            </m:sup>
                          </m:sSubSup>
                        </m:num>
                        <m:den>
                          <m:r>
                            <a:rPr lang="en-US" i="1">
                              <a:latin typeface="Cambria Math" panose="02040503050406030204" pitchFamily="18" charset="0"/>
                            </a:rPr>
                            <m:t>𝑐𝑜𝑠</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rPr>
                                    <m:t>𝑠</m:t>
                                  </m:r>
                                </m:sub>
                              </m:sSub>
                            </m:e>
                          </m:d>
                        </m:den>
                      </m:f>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𝑐𝑜𝑠</m:t>
                          </m:r>
                          <m:d>
                            <m:dPr>
                              <m:ctrlPr>
                                <a:rPr lang="en-US" i="1">
                                  <a:latin typeface="Cambria Math" panose="02040503050406030204" pitchFamily="18" charset="0"/>
                                  <a:ea typeface="Cambria Math" panose="02040503050406030204" pitchFamily="18" charset="0"/>
                                </a:rPr>
                              </m:ctrlPr>
                            </m:dPr>
                            <m:e>
                              <m:r>
                                <a:rPr lang="en-US"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e>
                          </m:d>
                          <m:r>
                            <a:rPr lang="en-US" i="1">
                              <a:latin typeface="Cambria Math" panose="02040503050406030204" pitchFamily="18" charset="0"/>
                              <a:ea typeface="Cambria Math" panose="02040503050406030204" pitchFamily="18" charset="0"/>
                            </a:rPr>
                            <m:t>+</m:t>
                          </m:r>
                          <m:d>
                            <m:dPr>
                              <m:ctrlPr>
                                <a:rPr lang="en-US" i="1" smtClean="0">
                                  <a:latin typeface="Cambria Math" panose="02040503050406030204" pitchFamily="18" charset="0"/>
                                  <a:ea typeface="Cambria Math" panose="02040503050406030204" pitchFamily="18" charset="0"/>
                                </a:rPr>
                              </m:ctrlPr>
                            </m:dPr>
                            <m:e>
                              <m:r>
                                <a:rPr lang="en-US"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𝑠𝑖𝑛</m:t>
                          </m:r>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d>
                        </m:e>
                      </m:d>
                    </m:oMath>
                  </m:oMathPara>
                </a14:m>
                <a:endParaRPr lang="en-US" dirty="0"/>
              </a:p>
            </p:txBody>
          </p:sp>
        </mc:Choice>
        <mc:Fallback>
          <p:sp>
            <p:nvSpPr>
              <p:cNvPr id="2" name="TextBox 1">
                <a:extLst>
                  <a:ext uri="{FF2B5EF4-FFF2-40B4-BE49-F238E27FC236}">
                    <a16:creationId xmlns:a16="http://schemas.microsoft.com/office/drawing/2014/main" id="{E4C1CDAA-2AEB-9CF2-1C1D-5CFFC458DD0F}"/>
                  </a:ext>
                </a:extLst>
              </p:cNvPr>
              <p:cNvSpPr txBox="1">
                <a:spLocks noRot="1" noChangeAspect="1" noMove="1" noResize="1" noEditPoints="1" noAdjustHandles="1" noChangeArrowheads="1" noChangeShapeType="1" noTextEdit="1"/>
              </p:cNvSpPr>
              <p:nvPr/>
            </p:nvSpPr>
            <p:spPr>
              <a:xfrm>
                <a:off x="1074511" y="1755940"/>
                <a:ext cx="6340647" cy="1625317"/>
              </a:xfrm>
              <a:prstGeom prst="rect">
                <a:avLst/>
              </a:prstGeom>
              <a:blipFill>
                <a:blip r:embed="rId3"/>
                <a:stretch>
                  <a:fillRect t="-3101" b="-697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1289A4AF-A532-7512-F348-6F0E2F515447}"/>
                  </a:ext>
                </a:extLst>
              </p:cNvPr>
              <p:cNvSpPr txBox="1"/>
              <p:nvPr/>
            </p:nvSpPr>
            <p:spPr>
              <a:xfrm>
                <a:off x="736825" y="3718305"/>
                <a:ext cx="7537743" cy="478785"/>
              </a:xfrm>
              <a:prstGeom prst="rect">
                <a:avLst/>
              </a:prstGeom>
              <a:noFill/>
            </p:spPr>
            <p:txBody>
              <a:bodyPr wrap="square" rtlCol="0">
                <a:spAutoFit/>
              </a:bodyPr>
              <a:lstStyle/>
              <a:p>
                <a:r>
                  <a:rPr lang="en-US" dirty="0"/>
                  <a:t>Maximum phase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e>
                    </m:acc>
                    <m:r>
                      <a:rPr lang="en-US" b="0" i="1" smtClean="0">
                        <a:latin typeface="Cambria Math" panose="02040503050406030204" pitchFamily="18" charset="0"/>
                      </a:rPr>
                      <m:t>=0</m:t>
                    </m:r>
                  </m:oMath>
                </a14:m>
                <a:r>
                  <a:rPr lang="en-US" dirty="0"/>
                  <a:t> happens with </a:t>
                </a:r>
                <a14:m>
                  <m:oMath xmlns:m="http://schemas.openxmlformats.org/officeDocument/2006/math">
                    <m:r>
                      <a:rPr lang="en-US" i="1" smtClean="0">
                        <a:latin typeface="Cambria Math" panose="02040503050406030204" pitchFamily="18" charset="0"/>
                        <a:ea typeface="Cambria Math" panose="02040503050406030204" pitchFamily="18" charset="0"/>
                      </a:rPr>
                      <m:t>𝜙</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oMath>
                </a14:m>
                <a:r>
                  <a:rPr lang="en-US" dirty="0"/>
                  <a:t>,</a:t>
                </a:r>
              </a:p>
            </p:txBody>
          </p:sp>
        </mc:Choice>
        <mc:Fallback>
          <p:sp>
            <p:nvSpPr>
              <p:cNvPr id="11" name="TextBox 10">
                <a:extLst>
                  <a:ext uri="{FF2B5EF4-FFF2-40B4-BE49-F238E27FC236}">
                    <a16:creationId xmlns:a16="http://schemas.microsoft.com/office/drawing/2014/main" id="{1289A4AF-A532-7512-F348-6F0E2F515447}"/>
                  </a:ext>
                </a:extLst>
              </p:cNvPr>
              <p:cNvSpPr txBox="1">
                <a:spLocks noRot="1" noChangeAspect="1" noMove="1" noResize="1" noEditPoints="1" noAdjustHandles="1" noChangeArrowheads="1" noChangeShapeType="1" noTextEdit="1"/>
              </p:cNvSpPr>
              <p:nvPr/>
            </p:nvSpPr>
            <p:spPr>
              <a:xfrm>
                <a:off x="736825" y="3718305"/>
                <a:ext cx="7537743" cy="478785"/>
              </a:xfrm>
              <a:prstGeom prst="rect">
                <a:avLst/>
              </a:prstGeom>
              <a:blipFill>
                <a:blip r:embed="rId4"/>
                <a:stretch>
                  <a:fillRect l="-1347" t="-5128" b="-2820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624399AC-9A5C-DACD-C655-A46E2B284F51}"/>
                  </a:ext>
                </a:extLst>
              </p:cNvPr>
              <p:cNvSpPr txBox="1"/>
              <p:nvPr/>
            </p:nvSpPr>
            <p:spPr>
              <a:xfrm>
                <a:off x="1211921" y="4179970"/>
                <a:ext cx="6340646" cy="1661930"/>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bSup>
                            <m:sSubSupPr>
                              <m:ctrlPr>
                                <a:rPr lang="en-US" i="1" smtClean="0">
                                  <a:latin typeface="Cambria Math" panose="02040503050406030204" pitchFamily="18" charset="0"/>
                                </a:rPr>
                              </m:ctrlPr>
                            </m:sSubSupPr>
                            <m:e>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e>
                              </m:acc>
                            </m:e>
                            <m:sub>
                              <m:r>
                                <a:rPr lang="en-US" b="0" i="1" smtClean="0">
                                  <a:latin typeface="Cambria Math" panose="02040503050406030204" pitchFamily="18" charset="0"/>
                                </a:rPr>
                                <m:t>𝑚𝑎𝑥</m:t>
                              </m:r>
                            </m:sub>
                            <m:sup>
                              <m:r>
                                <a:rPr lang="en-US" b="0" i="1" smtClean="0">
                                  <a:latin typeface="Cambria Math" panose="02040503050406030204" pitchFamily="18" charset="0"/>
                                </a:rPr>
                                <m:t>2</m:t>
                              </m:r>
                            </m:sup>
                          </m:sSubSup>
                        </m:num>
                        <m:den>
                          <m:r>
                            <a:rPr lang="en-US" b="0" i="1" smtClean="0">
                              <a:latin typeface="Cambria Math" panose="02040503050406030204" pitchFamily="18" charset="0"/>
                            </a:rPr>
                            <m:t>2</m:t>
                          </m:r>
                        </m:den>
                      </m:f>
                      <m:r>
                        <a:rPr lang="en-US" b="0" i="1" smtClean="0">
                          <a:latin typeface="Cambria Math" panose="02040503050406030204" pitchFamily="18" charset="0"/>
                        </a:rPr>
                        <m:t>−</m:t>
                      </m:r>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m:rPr>
                                  <m:sty m:val="p"/>
                                </m:rPr>
                                <a:rPr lang="el-GR" i="1">
                                  <a:latin typeface="Cambria Math" panose="02040503050406030204" pitchFamily="18" charset="0"/>
                                  <a:ea typeface="Cambria Math" panose="02040503050406030204" pitchFamily="18" charset="0"/>
                                </a:rPr>
                                <m:t>Ω</m:t>
                              </m:r>
                            </m:e>
                            <m:sub>
                              <m:r>
                                <a:rPr lang="en-US" i="1">
                                  <a:latin typeface="Cambria Math" panose="02040503050406030204" pitchFamily="18" charset="0"/>
                                </a:rPr>
                                <m:t>𝑠</m:t>
                              </m:r>
                            </m:sub>
                            <m:sup>
                              <m:r>
                                <a:rPr lang="en-US" i="1">
                                  <a:latin typeface="Cambria Math" panose="02040503050406030204" pitchFamily="18" charset="0"/>
                                </a:rPr>
                                <m:t>2</m:t>
                              </m:r>
                            </m:sup>
                          </m:sSubSup>
                        </m:num>
                        <m:den>
                          <m:r>
                            <a:rPr lang="en-US" i="1">
                              <a:latin typeface="Cambria Math" panose="02040503050406030204" pitchFamily="18" charset="0"/>
                            </a:rPr>
                            <m:t>𝑐𝑜𝑠</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rPr>
                                    <m:t>𝑠</m:t>
                                  </m:r>
                                </m:sub>
                              </m:sSub>
                            </m:e>
                          </m:d>
                        </m:den>
                      </m:f>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𝑐𝑜𝑠</m:t>
                          </m:r>
                          <m:d>
                            <m:dPr>
                              <m:ctrlPr>
                                <a:rPr lang="en-US" i="1">
                                  <a:latin typeface="Cambria Math" panose="02040503050406030204" pitchFamily="18" charset="0"/>
                                  <a:ea typeface="Cambria Math" panose="02040503050406030204" pitchFamily="18" charset="0"/>
                                </a:rPr>
                              </m:ctrlPr>
                            </m:dPr>
                            <m:e>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e>
                          </m:d>
                          <m:r>
                            <a:rPr lang="en-US" i="1">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𝑠𝑖𝑛</m:t>
                          </m:r>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d>
                        </m:e>
                      </m:d>
                    </m:oMath>
                  </m:oMathPara>
                </a14:m>
                <a:endParaRPr lang="en-US" i="1" dirty="0">
                  <a:latin typeface="Cambria Math" panose="02040503050406030204" pitchFamily="18" charset="0"/>
                  <a:ea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en-US" smtClean="0">
                          <a:latin typeface="Cambria Math" panose="02040503050406030204" pitchFamily="18" charset="0"/>
                          <a:ea typeface="Cambria Math" panose="02040503050406030204" pitchFamily="18" charset="0"/>
                        </a:rPr>
                        <m:t>=</m:t>
                      </m:r>
                      <m:r>
                        <a:rPr lang="en-US" i="1">
                          <a:latin typeface="Cambria Math" panose="02040503050406030204" pitchFamily="18" charset="0"/>
                        </a:rPr>
                        <m:t>−</m:t>
                      </m:r>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m:rPr>
                                  <m:sty m:val="p"/>
                                </m:rPr>
                                <a:rPr lang="el-GR" i="1">
                                  <a:latin typeface="Cambria Math" panose="02040503050406030204" pitchFamily="18" charset="0"/>
                                  <a:ea typeface="Cambria Math" panose="02040503050406030204" pitchFamily="18" charset="0"/>
                                </a:rPr>
                                <m:t>Ω</m:t>
                              </m:r>
                            </m:e>
                            <m:sub>
                              <m:r>
                                <a:rPr lang="en-US" i="1">
                                  <a:latin typeface="Cambria Math" panose="02040503050406030204" pitchFamily="18" charset="0"/>
                                </a:rPr>
                                <m:t>𝑠</m:t>
                              </m:r>
                            </m:sub>
                            <m:sup>
                              <m:r>
                                <a:rPr lang="en-US" i="1">
                                  <a:latin typeface="Cambria Math" panose="02040503050406030204" pitchFamily="18" charset="0"/>
                                </a:rPr>
                                <m:t>2</m:t>
                              </m:r>
                            </m:sup>
                          </m:sSubSup>
                        </m:num>
                        <m:den>
                          <m:r>
                            <a:rPr lang="en-US" i="1">
                              <a:latin typeface="Cambria Math" panose="02040503050406030204" pitchFamily="18" charset="0"/>
                            </a:rPr>
                            <m:t>𝑐𝑜𝑠</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rPr>
                                    <m:t>𝑠</m:t>
                                  </m:r>
                                </m:sub>
                              </m:sSub>
                            </m:e>
                          </m:d>
                        </m:den>
                      </m:f>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𝑐𝑜𝑠</m:t>
                          </m:r>
                          <m:d>
                            <m:dPr>
                              <m:ctrlPr>
                                <a:rPr lang="en-US" i="1">
                                  <a:latin typeface="Cambria Math" panose="02040503050406030204" pitchFamily="18" charset="0"/>
                                  <a:ea typeface="Cambria Math" panose="02040503050406030204" pitchFamily="18" charset="0"/>
                                </a:rPr>
                              </m:ctrlPr>
                            </m:dPr>
                            <m:e>
                              <m:r>
                                <a:rPr lang="en-US"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e>
                          </m:d>
                          <m:r>
                            <a:rPr lang="en-US" i="1">
                              <a:latin typeface="Cambria Math" panose="02040503050406030204" pitchFamily="18" charset="0"/>
                              <a:ea typeface="Cambria Math" panose="02040503050406030204" pitchFamily="18" charset="0"/>
                            </a:rPr>
                            <m:t>+</m:t>
                          </m:r>
                          <m:d>
                            <m:dPr>
                              <m:ctrlPr>
                                <a:rPr lang="en-US" i="1" smtClean="0">
                                  <a:latin typeface="Cambria Math" panose="02040503050406030204" pitchFamily="18" charset="0"/>
                                  <a:ea typeface="Cambria Math" panose="02040503050406030204" pitchFamily="18" charset="0"/>
                                </a:rPr>
                              </m:ctrlPr>
                            </m:dPr>
                            <m:e>
                              <m:r>
                                <a:rPr lang="en-US"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𝑠𝑖𝑛</m:t>
                          </m:r>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d>
                        </m:e>
                      </m:d>
                    </m:oMath>
                  </m:oMathPara>
                </a14:m>
                <a:endParaRPr lang="en-US" dirty="0"/>
              </a:p>
            </p:txBody>
          </p:sp>
        </mc:Choice>
        <mc:Fallback>
          <p:sp>
            <p:nvSpPr>
              <p:cNvPr id="14" name="TextBox 13">
                <a:extLst>
                  <a:ext uri="{FF2B5EF4-FFF2-40B4-BE49-F238E27FC236}">
                    <a16:creationId xmlns:a16="http://schemas.microsoft.com/office/drawing/2014/main" id="{624399AC-9A5C-DACD-C655-A46E2B284F51}"/>
                  </a:ext>
                </a:extLst>
              </p:cNvPr>
              <p:cNvSpPr txBox="1">
                <a:spLocks noRot="1" noChangeAspect="1" noMove="1" noResize="1" noEditPoints="1" noAdjustHandles="1" noChangeArrowheads="1" noChangeShapeType="1" noTextEdit="1"/>
              </p:cNvSpPr>
              <p:nvPr/>
            </p:nvSpPr>
            <p:spPr>
              <a:xfrm>
                <a:off x="1211921" y="4179970"/>
                <a:ext cx="6340646" cy="1661930"/>
              </a:xfrm>
              <a:prstGeom prst="rect">
                <a:avLst/>
              </a:prstGeom>
              <a:blipFill>
                <a:blip r:embed="rId5"/>
                <a:stretch>
                  <a:fillRect t="-3053" b="-6107"/>
                </a:stretch>
              </a:blipFill>
            </p:spPr>
            <p:txBody>
              <a:bodyPr/>
              <a:lstStyle/>
              <a:p>
                <a:r>
                  <a:rPr lang="en-US">
                    <a:noFill/>
                  </a:rPr>
                  <a:t> </a:t>
                </a:r>
              </a:p>
            </p:txBody>
          </p:sp>
        </mc:Fallback>
      </mc:AlternateContent>
    </p:spTree>
    <p:extLst>
      <p:ext uri="{BB962C8B-B14F-4D97-AF65-F5344CB8AC3E}">
        <p14:creationId xmlns:p14="http://schemas.microsoft.com/office/powerpoint/2010/main" val="9176926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374361-D079-320A-CE66-55F7DE835233}"/>
              </a:ext>
            </a:extLst>
          </p:cNvPr>
          <p:cNvSpPr>
            <a:spLocks noGrp="1"/>
          </p:cNvSpPr>
          <p:nvPr>
            <p:ph type="title"/>
          </p:nvPr>
        </p:nvSpPr>
        <p:spPr/>
        <p:txBody>
          <a:bodyPr/>
          <a:lstStyle/>
          <a:p>
            <a:r>
              <a:rPr lang="en-US" dirty="0"/>
              <a:t>Longitudinal phase space</a:t>
            </a:r>
          </a:p>
        </p:txBody>
      </p:sp>
      <p:sp>
        <p:nvSpPr>
          <p:cNvPr id="4" name="Date Placeholder 3">
            <a:extLst>
              <a:ext uri="{FF2B5EF4-FFF2-40B4-BE49-F238E27FC236}">
                <a16:creationId xmlns:a16="http://schemas.microsoft.com/office/drawing/2014/main" id="{8057C52E-107C-8258-04AF-81DE7C46A8DB}"/>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E719AA3E-4081-E30F-754A-275DE6ECE034}"/>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B5F41825-66B0-A30D-0207-2483C1079747}"/>
              </a:ext>
            </a:extLst>
          </p:cNvPr>
          <p:cNvSpPr>
            <a:spLocks noGrp="1"/>
          </p:cNvSpPr>
          <p:nvPr>
            <p:ph type="sldNum" sz="quarter" idx="4"/>
          </p:nvPr>
        </p:nvSpPr>
        <p:spPr/>
        <p:txBody>
          <a:bodyPr/>
          <a:lstStyle/>
          <a:p>
            <a:pPr>
              <a:defRPr/>
            </a:pPr>
            <a:fld id="{148C009B-CB69-E04A-B9B3-34B26D69E9CF}" type="slidenum">
              <a:rPr lang="en-US" smtClean="0"/>
              <a:pPr>
                <a:defRPr/>
              </a:pPr>
              <a:t>51</a:t>
            </a:fld>
            <a:endParaRPr lang="en-US" dirty="0"/>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16922FBF-76C5-A718-2925-94F7448D6971}"/>
                  </a:ext>
                </a:extLst>
              </p:cNvPr>
              <p:cNvSpPr txBox="1"/>
              <p:nvPr/>
            </p:nvSpPr>
            <p:spPr>
              <a:xfrm>
                <a:off x="1412195" y="1356609"/>
                <a:ext cx="4979568" cy="38645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e>
                          </m:acc>
                        </m:e>
                        <m:sub>
                          <m:r>
                            <a:rPr lang="en-US" b="0" i="1" smtClean="0">
                              <a:latin typeface="Cambria Math" panose="02040503050406030204" pitchFamily="18" charset="0"/>
                            </a:rPr>
                            <m:t>𝑚𝑎𝑥</m:t>
                          </m:r>
                        </m:sub>
                        <m:sup>
                          <m:r>
                            <a:rPr lang="en-US" b="0" i="1" smtClean="0">
                              <a:latin typeface="Cambria Math" panose="02040503050406030204" pitchFamily="18" charset="0"/>
                            </a:rPr>
                            <m:t>2</m:t>
                          </m:r>
                        </m:sup>
                      </m:sSubSup>
                      <m:r>
                        <a:rPr lang="en-US" b="0" i="1" smtClean="0">
                          <a:latin typeface="Cambria Math" panose="02040503050406030204" pitchFamily="18" charset="0"/>
                        </a:rPr>
                        <m:t>=2</m:t>
                      </m:r>
                      <m:sSubSup>
                        <m:sSubSupPr>
                          <m:ctrlPr>
                            <a:rPr lang="en-US" b="0" i="1" smtClean="0">
                              <a:latin typeface="Cambria Math" panose="02040503050406030204" pitchFamily="18" charset="0"/>
                            </a:rPr>
                          </m:ctrlPr>
                        </m:sSubSupPr>
                        <m:e>
                          <m:r>
                            <m:rPr>
                              <m:sty m:val="p"/>
                            </m:rPr>
                            <a:rPr lang="el-GR" b="0"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𝜋</m:t>
                              </m:r>
                            </m:e>
                          </m:d>
                          <m:r>
                            <a:rPr lang="en-US" b="0" i="1" smtClean="0">
                              <a:latin typeface="Cambria Math" panose="02040503050406030204" pitchFamily="18" charset="0"/>
                            </a:rPr>
                            <m:t>𝑡𝑎𝑛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d>
                        </m:e>
                      </m:d>
                    </m:oMath>
                  </m:oMathPara>
                </a14:m>
                <a:endParaRPr lang="en-US" dirty="0"/>
              </a:p>
            </p:txBody>
          </p:sp>
        </mc:Choice>
        <mc:Fallback>
          <p:sp>
            <p:nvSpPr>
              <p:cNvPr id="7" name="TextBox 6">
                <a:extLst>
                  <a:ext uri="{FF2B5EF4-FFF2-40B4-BE49-F238E27FC236}">
                    <a16:creationId xmlns:a16="http://schemas.microsoft.com/office/drawing/2014/main" id="{16922FBF-76C5-A718-2925-94F7448D6971}"/>
                  </a:ext>
                </a:extLst>
              </p:cNvPr>
              <p:cNvSpPr txBox="1">
                <a:spLocks noRot="1" noChangeAspect="1" noMove="1" noResize="1" noEditPoints="1" noAdjustHandles="1" noChangeArrowheads="1" noChangeShapeType="1" noTextEdit="1"/>
              </p:cNvSpPr>
              <p:nvPr/>
            </p:nvSpPr>
            <p:spPr>
              <a:xfrm>
                <a:off x="1412195" y="1356609"/>
                <a:ext cx="4979568" cy="386452"/>
              </a:xfrm>
              <a:prstGeom prst="rect">
                <a:avLst/>
              </a:prstGeom>
              <a:blipFill>
                <a:blip r:embed="rId2"/>
                <a:stretch>
                  <a:fillRect t="-16129" b="-29032"/>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73BEC6EB-4D8E-ED80-3CEE-0E66B6FDB73F}"/>
              </a:ext>
            </a:extLst>
          </p:cNvPr>
          <p:cNvSpPr txBox="1"/>
          <p:nvPr/>
        </p:nvSpPr>
        <p:spPr>
          <a:xfrm>
            <a:off x="861934" y="805004"/>
            <a:ext cx="4572000" cy="461665"/>
          </a:xfrm>
          <a:prstGeom prst="rect">
            <a:avLst/>
          </a:prstGeom>
          <a:noFill/>
        </p:spPr>
        <p:txBody>
          <a:bodyPr wrap="square">
            <a:spAutoFit/>
          </a:bodyPr>
          <a:lstStyle/>
          <a:p>
            <a:r>
              <a:rPr lang="en-US" dirty="0"/>
              <a:t>Maximum phase </a:t>
            </a:r>
          </a:p>
        </p:txBody>
      </p:sp>
      <p:sp>
        <p:nvSpPr>
          <p:cNvPr id="10" name="TextBox 9">
            <a:extLst>
              <a:ext uri="{FF2B5EF4-FFF2-40B4-BE49-F238E27FC236}">
                <a16:creationId xmlns:a16="http://schemas.microsoft.com/office/drawing/2014/main" id="{B0489859-6EDF-B002-2421-56F426319868}"/>
              </a:ext>
            </a:extLst>
          </p:cNvPr>
          <p:cNvSpPr txBox="1"/>
          <p:nvPr/>
        </p:nvSpPr>
        <p:spPr>
          <a:xfrm>
            <a:off x="861933" y="2189208"/>
            <a:ext cx="6262117" cy="461665"/>
          </a:xfrm>
          <a:prstGeom prst="rect">
            <a:avLst/>
          </a:prstGeom>
          <a:noFill/>
        </p:spPr>
        <p:txBody>
          <a:bodyPr wrap="square">
            <a:spAutoFit/>
          </a:bodyPr>
          <a:lstStyle/>
          <a:p>
            <a:r>
              <a:rPr lang="en-US" dirty="0"/>
              <a:t>Which translates into the acceptance in energy </a:t>
            </a: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FEE681A1-59FF-AD20-428C-19A0607735E5}"/>
                  </a:ext>
                </a:extLst>
              </p:cNvPr>
              <p:cNvSpPr txBox="1"/>
              <p:nvPr/>
            </p:nvSpPr>
            <p:spPr>
              <a:xfrm>
                <a:off x="1074511" y="3027814"/>
                <a:ext cx="7818807" cy="1091196"/>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d>
                            <m:dPr>
                              <m:ctrlPr>
                                <a:rPr lang="en-US" i="1" smtClean="0">
                                  <a:latin typeface="Cambria Math" panose="02040503050406030204" pitchFamily="18" charset="0"/>
                                </a:rPr>
                              </m:ctrlPr>
                            </m:dPr>
                            <m:e>
                              <m:f>
                                <m:fPr>
                                  <m:ctrlPr>
                                    <a:rPr lang="en-US" i="1" smtClean="0">
                                      <a:latin typeface="Cambria Math" panose="02040503050406030204" pitchFamily="18" charset="0"/>
                                    </a:rPr>
                                  </m:ctrlPr>
                                </m:fPr>
                                <m:num>
                                  <m:r>
                                    <m:rPr>
                                      <m:sty m:val="p"/>
                                    </m:rPr>
                                    <a:rPr lang="el-GR"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𝐸</m:t>
                                  </m:r>
                                </m:num>
                                <m:den>
                                  <m:sSub>
                                    <m:sSubPr>
                                      <m:ctrlPr>
                                        <a:rPr lang="en-US"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𝑠</m:t>
                                      </m:r>
                                    </m:sub>
                                  </m:sSub>
                                </m:den>
                              </m:f>
                            </m:e>
                          </m:d>
                        </m:e>
                        <m:sub>
                          <m:r>
                            <a:rPr lang="en-US" b="0" i="1" smtClean="0">
                              <a:latin typeface="Cambria Math" panose="02040503050406030204" pitchFamily="18" charset="0"/>
                            </a:rPr>
                            <m:t>𝑚𝑎𝑥</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𝛽</m:t>
                      </m:r>
                      <m:rad>
                        <m:radPr>
                          <m:degHide m:val="on"/>
                          <m:ctrlPr>
                            <a:rPr lang="en-US" b="0" i="1" smtClean="0">
                              <a:latin typeface="Cambria Math" panose="02040503050406030204" pitchFamily="18" charset="0"/>
                              <a:ea typeface="Cambria Math" panose="02040503050406030204" pitchFamily="18" charset="0"/>
                            </a:rPr>
                          </m:ctrlPr>
                        </m:radPr>
                        <m:deg/>
                        <m:e>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𝑒</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num>
                            <m:den>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h</m:t>
                              </m:r>
                              <m:r>
                                <a:rPr lang="en-US" b="0" i="1" smtClean="0">
                                  <a:latin typeface="Cambria Math" panose="02040503050406030204" pitchFamily="18" charset="0"/>
                                  <a:ea typeface="Cambria Math" panose="02040503050406030204" pitchFamily="18" charset="0"/>
                                </a:rPr>
                                <m:t>𝜂</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𝐸</m:t>
                                  </m:r>
                                </m:e>
                                <m:sub>
                                  <m:r>
                                    <a:rPr lang="en-US" b="0" i="1" smtClean="0">
                                      <a:latin typeface="Cambria Math" panose="02040503050406030204" pitchFamily="18" charset="0"/>
                                      <a:ea typeface="Cambria Math" panose="02040503050406030204" pitchFamily="18" charset="0"/>
                                    </a:rPr>
                                    <m:t>𝑠</m:t>
                                  </m:r>
                                </m:sub>
                              </m:sSub>
                            </m:den>
                          </m:f>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2 </m:t>
                              </m:r>
                              <m:r>
                                <a:rPr lang="en-US" b="0" i="1" smtClean="0">
                                  <a:latin typeface="Cambria Math" panose="02040503050406030204" pitchFamily="18" charset="0"/>
                                  <a:ea typeface="Cambria Math" panose="02040503050406030204" pitchFamily="18" charset="0"/>
                                </a:rPr>
                                <m:t>𝑐𝑜𝑠</m:t>
                              </m:r>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e>
                              </m:d>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2</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𝜋</m:t>
                                  </m:r>
                                </m:e>
                              </m:d>
                              <m:r>
                                <a:rPr lang="en-US" b="0" i="1" smtClean="0">
                                  <a:latin typeface="Cambria Math" panose="02040503050406030204" pitchFamily="18" charset="0"/>
                                  <a:ea typeface="Cambria Math" panose="02040503050406030204" pitchFamily="18" charset="0"/>
                                </a:rPr>
                                <m:t>𝑠𝑖𝑛</m:t>
                              </m:r>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e>
                              </m:d>
                            </m:e>
                          </m:d>
                        </m:e>
                      </m:rad>
                    </m:oMath>
                  </m:oMathPara>
                </a14:m>
                <a:endParaRPr lang="en-US" dirty="0"/>
              </a:p>
            </p:txBody>
          </p:sp>
        </mc:Choice>
        <mc:Fallback>
          <p:sp>
            <p:nvSpPr>
              <p:cNvPr id="11" name="TextBox 10">
                <a:extLst>
                  <a:ext uri="{FF2B5EF4-FFF2-40B4-BE49-F238E27FC236}">
                    <a16:creationId xmlns:a16="http://schemas.microsoft.com/office/drawing/2014/main" id="{FEE681A1-59FF-AD20-428C-19A0607735E5}"/>
                  </a:ext>
                </a:extLst>
              </p:cNvPr>
              <p:cNvSpPr txBox="1">
                <a:spLocks noRot="1" noChangeAspect="1" noMove="1" noResize="1" noEditPoints="1" noAdjustHandles="1" noChangeArrowheads="1" noChangeShapeType="1" noTextEdit="1"/>
              </p:cNvSpPr>
              <p:nvPr/>
            </p:nvSpPr>
            <p:spPr>
              <a:xfrm>
                <a:off x="1074511" y="3027814"/>
                <a:ext cx="7818807" cy="1091196"/>
              </a:xfrm>
              <a:prstGeom prst="rect">
                <a:avLst/>
              </a:prstGeom>
              <a:blipFill>
                <a:blip r:embed="rId3"/>
                <a:stretch>
                  <a:fillRect b="-229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BC3018B1-A279-393C-F0DC-DDF596A03985}"/>
                  </a:ext>
                </a:extLst>
              </p:cNvPr>
              <p:cNvSpPr txBox="1"/>
              <p:nvPr/>
            </p:nvSpPr>
            <p:spPr>
              <a:xfrm>
                <a:off x="1074511" y="4793673"/>
                <a:ext cx="4607287" cy="461665"/>
              </a:xfrm>
              <a:prstGeom prst="rect">
                <a:avLst/>
              </a:prstGeom>
              <a:noFill/>
            </p:spPr>
            <p:txBody>
              <a:bodyPr wrap="none" rtlCol="0">
                <a:spAutoFit/>
              </a:bodyPr>
              <a:lstStyle/>
              <a:p>
                <a:r>
                  <a:rPr lang="en-US" dirty="0"/>
                  <a:t>For a cooling channel, we set </a:t>
                </a:r>
                <a14:m>
                  <m:oMath xmlns:m="http://schemas.openxmlformats.org/officeDocument/2006/math">
                    <m:r>
                      <a:rPr lang="en-US" b="0" i="1" smtClean="0">
                        <a:latin typeface="Cambria Math" panose="02040503050406030204" pitchFamily="18" charset="0"/>
                      </a:rPr>
                      <m:t>h</m:t>
                    </m:r>
                    <m:r>
                      <a:rPr lang="en-US" b="0" i="1" smtClean="0">
                        <a:latin typeface="Cambria Math" panose="02040503050406030204" pitchFamily="18" charset="0"/>
                      </a:rPr>
                      <m:t>=1</m:t>
                    </m:r>
                  </m:oMath>
                </a14:m>
                <a:endParaRPr lang="en-US" dirty="0"/>
              </a:p>
            </p:txBody>
          </p:sp>
        </mc:Choice>
        <mc:Fallback>
          <p:sp>
            <p:nvSpPr>
              <p:cNvPr id="12" name="TextBox 11">
                <a:extLst>
                  <a:ext uri="{FF2B5EF4-FFF2-40B4-BE49-F238E27FC236}">
                    <a16:creationId xmlns:a16="http://schemas.microsoft.com/office/drawing/2014/main" id="{BC3018B1-A279-393C-F0DC-DDF596A03985}"/>
                  </a:ext>
                </a:extLst>
              </p:cNvPr>
              <p:cNvSpPr txBox="1">
                <a:spLocks noRot="1" noChangeAspect="1" noMove="1" noResize="1" noEditPoints="1" noAdjustHandles="1" noChangeArrowheads="1" noChangeShapeType="1" noTextEdit="1"/>
              </p:cNvSpPr>
              <p:nvPr/>
            </p:nvSpPr>
            <p:spPr>
              <a:xfrm>
                <a:off x="1074511" y="4793673"/>
                <a:ext cx="4607287" cy="461665"/>
              </a:xfrm>
              <a:prstGeom prst="rect">
                <a:avLst/>
              </a:prstGeom>
              <a:blipFill>
                <a:blip r:embed="rId4"/>
                <a:stretch>
                  <a:fillRect l="-1923" t="-8108" b="-29730"/>
                </a:stretch>
              </a:blipFill>
            </p:spPr>
            <p:txBody>
              <a:bodyPr/>
              <a:lstStyle/>
              <a:p>
                <a:r>
                  <a:rPr lang="en-US">
                    <a:noFill/>
                  </a:rPr>
                  <a:t> </a:t>
                </a:r>
              </a:p>
            </p:txBody>
          </p:sp>
        </mc:Fallback>
      </mc:AlternateContent>
    </p:spTree>
    <p:extLst>
      <p:ext uri="{BB962C8B-B14F-4D97-AF65-F5344CB8AC3E}">
        <p14:creationId xmlns:p14="http://schemas.microsoft.com/office/powerpoint/2010/main" val="14441344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D78AA1-3B2A-7B06-DC95-1E5FFD06CC30}"/>
              </a:ext>
            </a:extLst>
          </p:cNvPr>
          <p:cNvSpPr>
            <a:spLocks noGrp="1"/>
          </p:cNvSpPr>
          <p:nvPr>
            <p:ph type="title"/>
          </p:nvPr>
        </p:nvSpPr>
        <p:spPr>
          <a:xfrm>
            <a:off x="222250" y="3215061"/>
            <a:ext cx="8686800" cy="427877"/>
          </a:xfrm>
        </p:spPr>
        <p:txBody>
          <a:bodyPr/>
          <a:lstStyle/>
          <a:p>
            <a:r>
              <a:rPr lang="en-US" dirty="0"/>
              <a:t>Extra slide</a:t>
            </a:r>
          </a:p>
        </p:txBody>
      </p:sp>
      <p:sp>
        <p:nvSpPr>
          <p:cNvPr id="4" name="Date Placeholder 3">
            <a:extLst>
              <a:ext uri="{FF2B5EF4-FFF2-40B4-BE49-F238E27FC236}">
                <a16:creationId xmlns:a16="http://schemas.microsoft.com/office/drawing/2014/main" id="{0F52FE6C-0585-9D7D-FDC0-77E3E191EE44}"/>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E28C6001-7457-88D1-893B-347B8D3BAA0B}"/>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717B28D7-CACF-6F81-B791-8EE14442CE06}"/>
              </a:ext>
            </a:extLst>
          </p:cNvPr>
          <p:cNvSpPr>
            <a:spLocks noGrp="1"/>
          </p:cNvSpPr>
          <p:nvPr>
            <p:ph type="sldNum" sz="quarter" idx="4"/>
          </p:nvPr>
        </p:nvSpPr>
        <p:spPr/>
        <p:txBody>
          <a:bodyPr/>
          <a:lstStyle/>
          <a:p>
            <a:pPr>
              <a:defRPr/>
            </a:pPr>
            <a:fld id="{148C009B-CB69-E04A-B9B3-34B26D69E9CF}" type="slidenum">
              <a:rPr lang="en-US" smtClean="0"/>
              <a:pPr>
                <a:defRPr/>
              </a:pPr>
              <a:t>52</a:t>
            </a:fld>
            <a:endParaRPr lang="en-US" dirty="0"/>
          </a:p>
        </p:txBody>
      </p:sp>
    </p:spTree>
    <p:extLst>
      <p:ext uri="{BB962C8B-B14F-4D97-AF65-F5344CB8AC3E}">
        <p14:creationId xmlns:p14="http://schemas.microsoft.com/office/powerpoint/2010/main" val="7831194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A32530-CB34-DFD4-004D-423097E6DE41}"/>
              </a:ext>
            </a:extLst>
          </p:cNvPr>
          <p:cNvSpPr>
            <a:spLocks noGrp="1"/>
          </p:cNvSpPr>
          <p:nvPr>
            <p:ph type="title"/>
          </p:nvPr>
        </p:nvSpPr>
        <p:spPr/>
        <p:txBody>
          <a:bodyPr/>
          <a:lstStyle/>
          <a:p>
            <a:r>
              <a:rPr lang="en-US" dirty="0"/>
              <a:t>Thin lens &amp; paraxial approximations</a:t>
            </a:r>
          </a:p>
        </p:txBody>
      </p:sp>
      <p:sp>
        <p:nvSpPr>
          <p:cNvPr id="4" name="Date Placeholder 3">
            <a:extLst>
              <a:ext uri="{FF2B5EF4-FFF2-40B4-BE49-F238E27FC236}">
                <a16:creationId xmlns:a16="http://schemas.microsoft.com/office/drawing/2014/main" id="{18CDFE1C-6183-6079-7583-40EE5C6D84F7}"/>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F5EA5204-EBA4-E679-866D-0E71AA66A5A6}"/>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EDEC02DA-950E-2EAE-2923-309E6A5BD871}"/>
              </a:ext>
            </a:extLst>
          </p:cNvPr>
          <p:cNvSpPr>
            <a:spLocks noGrp="1"/>
          </p:cNvSpPr>
          <p:nvPr>
            <p:ph type="sldNum" sz="quarter" idx="4"/>
          </p:nvPr>
        </p:nvSpPr>
        <p:spPr/>
        <p:txBody>
          <a:bodyPr/>
          <a:lstStyle/>
          <a:p>
            <a:pPr>
              <a:defRPr/>
            </a:pPr>
            <a:fld id="{148C009B-CB69-E04A-B9B3-34B26D69E9CF}" type="slidenum">
              <a:rPr lang="en-US" smtClean="0"/>
              <a:pPr>
                <a:defRPr/>
              </a:pPr>
              <a:t>53</a:t>
            </a:fld>
            <a:endParaRPr lang="en-US" dirty="0"/>
          </a:p>
        </p:txBody>
      </p:sp>
      <p:sp>
        <p:nvSpPr>
          <p:cNvPr id="7" name="TextBox 6">
            <a:extLst>
              <a:ext uri="{FF2B5EF4-FFF2-40B4-BE49-F238E27FC236}">
                <a16:creationId xmlns:a16="http://schemas.microsoft.com/office/drawing/2014/main" id="{B1633C77-7F32-882B-4794-4A4C8C6A718A}"/>
              </a:ext>
            </a:extLst>
          </p:cNvPr>
          <p:cNvSpPr txBox="1"/>
          <p:nvPr/>
        </p:nvSpPr>
        <p:spPr>
          <a:xfrm>
            <a:off x="385116" y="628292"/>
            <a:ext cx="8530284" cy="461665"/>
          </a:xfrm>
          <a:prstGeom prst="rect">
            <a:avLst/>
          </a:prstGeom>
          <a:noFill/>
        </p:spPr>
        <p:txBody>
          <a:bodyPr wrap="none" rtlCol="0">
            <a:spAutoFit/>
          </a:bodyPr>
          <a:lstStyle/>
          <a:p>
            <a:r>
              <a:rPr lang="en-US" dirty="0"/>
              <a:t>Focusing magnet functions to kick particle into transverse direction</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6F0B0E7-29A9-C22C-F8F5-66DA2C1699BE}"/>
                  </a:ext>
                </a:extLst>
              </p:cNvPr>
              <p:cNvSpPr txBox="1"/>
              <p:nvPr/>
            </p:nvSpPr>
            <p:spPr>
              <a:xfrm>
                <a:off x="385114" y="1047023"/>
                <a:ext cx="8373768" cy="707886"/>
              </a:xfrm>
              <a:prstGeom prst="rect">
                <a:avLst/>
              </a:prstGeom>
              <a:noFill/>
            </p:spPr>
            <p:txBody>
              <a:bodyPr wrap="square" rtlCol="0">
                <a:spAutoFit/>
              </a:bodyPr>
              <a:lstStyle/>
              <a:p>
                <a:r>
                  <a:rPr lang="en-US" sz="2000" dirty="0"/>
                  <a:t>Transverse kick is an impulse force,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𝑓</m:t>
                        </m:r>
                      </m:e>
                      <m:sub>
                        <m:r>
                          <a:rPr lang="en-US" sz="2000" b="0" i="1" smtClean="0">
                            <a:latin typeface="Cambria Math" panose="02040503050406030204" pitchFamily="18" charset="0"/>
                            <a:ea typeface="Cambria Math" panose="02040503050406030204" pitchFamily="18" charset="0"/>
                          </a:rPr>
                          <m:t>⊥</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ea typeface="Cambria Math" panose="02040503050406030204" pitchFamily="18" charset="0"/>
                          </a:rPr>
                          <m:t>⊥</m:t>
                        </m:r>
                      </m:sub>
                    </m:sSub>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𝛿</m:t>
                    </m:r>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𝑧</m:t>
                        </m:r>
                      </m:e>
                    </m:d>
                  </m:oMath>
                </a14:m>
                <a:r>
                  <a:rPr lang="en-US" sz="2000" dirty="0"/>
                  <a:t>, i.e. thin lens approximation</a:t>
                </a:r>
              </a:p>
              <a:p>
                <a:r>
                  <a:rPr lang="en-US" sz="2000" dirty="0"/>
                  <a:t>We also apply a paraxial approximation where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𝑧</m:t>
                        </m:r>
                      </m:sub>
                    </m:sSub>
                  </m:oMath>
                </a14:m>
                <a:r>
                  <a:rPr lang="en-US" sz="2000" dirty="0"/>
                  <a:t> is constant</a:t>
                </a:r>
              </a:p>
            </p:txBody>
          </p:sp>
        </mc:Choice>
        <mc:Fallback xmlns="">
          <p:sp>
            <p:nvSpPr>
              <p:cNvPr id="10" name="TextBox 9">
                <a:extLst>
                  <a:ext uri="{FF2B5EF4-FFF2-40B4-BE49-F238E27FC236}">
                    <a16:creationId xmlns:a16="http://schemas.microsoft.com/office/drawing/2014/main" id="{86F0B0E7-29A9-C22C-F8F5-66DA2C1699BE}"/>
                  </a:ext>
                </a:extLst>
              </p:cNvPr>
              <p:cNvSpPr txBox="1">
                <a:spLocks noRot="1" noChangeAspect="1" noMove="1" noResize="1" noEditPoints="1" noAdjustHandles="1" noChangeArrowheads="1" noChangeShapeType="1" noTextEdit="1"/>
              </p:cNvSpPr>
              <p:nvPr/>
            </p:nvSpPr>
            <p:spPr>
              <a:xfrm>
                <a:off x="385114" y="1047023"/>
                <a:ext cx="8373768" cy="707886"/>
              </a:xfrm>
              <a:prstGeom prst="rect">
                <a:avLst/>
              </a:prstGeom>
              <a:blipFill>
                <a:blip r:embed="rId2"/>
                <a:stretch>
                  <a:fillRect l="-758" t="-5263" b="-14035"/>
                </a:stretch>
              </a:blipFill>
            </p:spPr>
            <p:txBody>
              <a:bodyPr/>
              <a:lstStyle/>
              <a:p>
                <a:r>
                  <a:rPr lang="en-US">
                    <a:noFill/>
                  </a:rPr>
                  <a:t> </a:t>
                </a:r>
              </a:p>
            </p:txBody>
          </p:sp>
        </mc:Fallback>
      </mc:AlternateContent>
      <p:sp>
        <p:nvSpPr>
          <p:cNvPr id="11" name="Oval 10">
            <a:extLst>
              <a:ext uri="{FF2B5EF4-FFF2-40B4-BE49-F238E27FC236}">
                <a16:creationId xmlns:a16="http://schemas.microsoft.com/office/drawing/2014/main" id="{4854443B-46BE-119A-6216-E3D0E08185C4}"/>
              </a:ext>
            </a:extLst>
          </p:cNvPr>
          <p:cNvSpPr/>
          <p:nvPr/>
        </p:nvSpPr>
        <p:spPr>
          <a:xfrm>
            <a:off x="2410691" y="2114306"/>
            <a:ext cx="152400" cy="84512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724905AD-68DE-EAD9-C28B-1ABA921E2F9E}"/>
              </a:ext>
            </a:extLst>
          </p:cNvPr>
          <p:cNvCxnSpPr/>
          <p:nvPr/>
        </p:nvCxnSpPr>
        <p:spPr>
          <a:xfrm>
            <a:off x="1412195" y="2536870"/>
            <a:ext cx="2882714" cy="0"/>
          </a:xfrm>
          <a:prstGeom prst="line">
            <a:avLst/>
          </a:prstGeom>
          <a:ln w="12700">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4" name="Freeform 13">
            <a:extLst>
              <a:ext uri="{FF2B5EF4-FFF2-40B4-BE49-F238E27FC236}">
                <a16:creationId xmlns:a16="http://schemas.microsoft.com/office/drawing/2014/main" id="{327E0C65-FF7B-F2D3-0328-7D583B79D77F}"/>
              </a:ext>
            </a:extLst>
          </p:cNvPr>
          <p:cNvSpPr/>
          <p:nvPr/>
        </p:nvSpPr>
        <p:spPr>
          <a:xfrm>
            <a:off x="1690255" y="2211288"/>
            <a:ext cx="2341418" cy="387928"/>
          </a:xfrm>
          <a:custGeom>
            <a:avLst/>
            <a:gdLst>
              <a:gd name="connsiteX0" fmla="*/ 0 w 2341418"/>
              <a:gd name="connsiteY0" fmla="*/ 138546 h 387928"/>
              <a:gd name="connsiteX1" fmla="*/ 803563 w 2341418"/>
              <a:gd name="connsiteY1" fmla="*/ 0 h 387928"/>
              <a:gd name="connsiteX2" fmla="*/ 2341418 w 2341418"/>
              <a:gd name="connsiteY2" fmla="*/ 387928 h 387928"/>
            </a:gdLst>
            <a:ahLst/>
            <a:cxnLst>
              <a:cxn ang="0">
                <a:pos x="connsiteX0" y="connsiteY0"/>
              </a:cxn>
              <a:cxn ang="0">
                <a:pos x="connsiteX1" y="connsiteY1"/>
              </a:cxn>
              <a:cxn ang="0">
                <a:pos x="connsiteX2" y="connsiteY2"/>
              </a:cxn>
            </a:cxnLst>
            <a:rect l="l" t="t" r="r" b="b"/>
            <a:pathLst>
              <a:path w="2341418" h="387928">
                <a:moveTo>
                  <a:pt x="0" y="138546"/>
                </a:moveTo>
                <a:lnTo>
                  <a:pt x="803563" y="0"/>
                </a:lnTo>
                <a:lnTo>
                  <a:pt x="2341418" y="387928"/>
                </a:lnTo>
              </a:path>
            </a:pathLst>
          </a:cu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D91350E8-11D7-557E-CFA3-F8909A1739F6}"/>
                  </a:ext>
                </a:extLst>
              </p:cNvPr>
              <p:cNvSpPr txBox="1"/>
              <p:nvPr/>
            </p:nvSpPr>
            <p:spPr>
              <a:xfrm>
                <a:off x="1071233" y="3648933"/>
                <a:ext cx="4400307" cy="8000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800" i="1" smtClean="0">
                              <a:latin typeface="Cambria Math" panose="02040503050406030204" pitchFamily="18" charset="0"/>
                            </a:rPr>
                          </m:ctrlPr>
                        </m:sSubPr>
                        <m:e>
                          <m:d>
                            <m:dPr>
                              <m:begChr m:val="["/>
                              <m:endChr m:val="]"/>
                              <m:ctrlPr>
                                <a:rPr lang="en-US" sz="1800" i="1">
                                  <a:latin typeface="Cambria Math" panose="02040503050406030204" pitchFamily="18" charset="0"/>
                                </a:rPr>
                              </m:ctrlPr>
                            </m:dPr>
                            <m:e>
                              <m:m>
                                <m:mPr>
                                  <m:mcs>
                                    <m:mc>
                                      <m:mcPr>
                                        <m:count m:val="1"/>
                                        <m:mcJc m:val="center"/>
                                      </m:mcPr>
                                    </m:mc>
                                  </m:mcs>
                                  <m:ctrlPr>
                                    <a:rPr lang="en-US" sz="1800" i="1">
                                      <a:latin typeface="Cambria Math" panose="02040503050406030204" pitchFamily="18" charset="0"/>
                                    </a:rPr>
                                  </m:ctrlPr>
                                </m:mPr>
                                <m:mr>
                                  <m:e>
                                    <m:r>
                                      <m:rPr>
                                        <m:brk m:alnAt="7"/>
                                      </m:rPr>
                                      <a:rPr lang="en-US" sz="1800" i="1">
                                        <a:latin typeface="Cambria Math" panose="02040503050406030204" pitchFamily="18" charset="0"/>
                                      </a:rPr>
                                      <m:t>𝑥</m:t>
                                    </m:r>
                                  </m:e>
                                </m:mr>
                                <m:mr>
                                  <m:e>
                                    <m:r>
                                      <a:rPr lang="en-US" sz="1800" i="1">
                                        <a:latin typeface="Cambria Math" panose="02040503050406030204" pitchFamily="18" charset="0"/>
                                      </a:rPr>
                                      <m:t>𝑥</m:t>
                                    </m:r>
                                    <m:r>
                                      <a:rPr lang="en-US" sz="1800" i="1">
                                        <a:latin typeface="Cambria Math" panose="02040503050406030204" pitchFamily="18" charset="0"/>
                                      </a:rPr>
                                      <m:t>′</m:t>
                                    </m:r>
                                  </m:e>
                                </m:mr>
                              </m:m>
                            </m:e>
                          </m:d>
                        </m:e>
                        <m:sub>
                          <m:r>
                            <a:rPr lang="en-US" sz="1800" b="0" i="1" smtClean="0">
                              <a:latin typeface="Cambria Math" panose="02040503050406030204" pitchFamily="18" charset="0"/>
                            </a:rPr>
                            <m:t>𝑎𝑓𝑡𝑒𝑟</m:t>
                          </m:r>
                          <m:r>
                            <a:rPr lang="en-US" sz="1800" b="0" i="1" smtClean="0">
                              <a:latin typeface="Cambria Math" panose="02040503050406030204" pitchFamily="18" charset="0"/>
                            </a:rPr>
                            <m:t> </m:t>
                          </m:r>
                          <m:r>
                            <a:rPr lang="en-US" sz="1800" b="0" i="1" smtClean="0">
                              <a:latin typeface="Cambria Math" panose="02040503050406030204" pitchFamily="18" charset="0"/>
                            </a:rPr>
                            <m:t>𝑘𝑖𝑐𝑘</m:t>
                          </m:r>
                          <m:r>
                            <a:rPr lang="en-US" sz="1800" b="0" i="1" smtClean="0">
                              <a:latin typeface="Cambria Math" panose="02040503050406030204" pitchFamily="18" charset="0"/>
                            </a:rPr>
                            <m:t>=2</m:t>
                          </m:r>
                        </m:sub>
                      </m:sSub>
                      <m:r>
                        <a:rPr lang="en-US" sz="1800" b="0" i="1" smtClean="0">
                          <a:latin typeface="Cambria Math" panose="02040503050406030204" pitchFamily="18" charset="0"/>
                        </a:rPr>
                        <m:t>=</m:t>
                      </m:r>
                      <m:d>
                        <m:dPr>
                          <m:begChr m:val="["/>
                          <m:endChr m:val="]"/>
                          <m:ctrlPr>
                            <a:rPr lang="en-US" sz="1800" b="0" i="1" smtClean="0">
                              <a:latin typeface="Cambria Math" panose="02040503050406030204" pitchFamily="18" charset="0"/>
                            </a:rPr>
                          </m:ctrlPr>
                        </m:dPr>
                        <m:e>
                          <m:m>
                            <m:mPr>
                              <m:mcs>
                                <m:mc>
                                  <m:mcPr>
                                    <m:count m:val="2"/>
                                    <m:mcJc m:val="center"/>
                                  </m:mcPr>
                                </m:mc>
                              </m:mcs>
                              <m:ctrlPr>
                                <a:rPr lang="en-US" sz="1800" b="0" i="1" smtClean="0">
                                  <a:latin typeface="Cambria Math" panose="02040503050406030204" pitchFamily="18" charset="0"/>
                                </a:rPr>
                              </m:ctrlPr>
                            </m:mPr>
                            <m:mr>
                              <m:e>
                                <m:r>
                                  <m:rPr>
                                    <m:brk m:alnAt="7"/>
                                  </m:rPr>
                                  <a:rPr lang="en-US" sz="1800" b="0" i="1" smtClean="0">
                                    <a:latin typeface="Cambria Math" panose="02040503050406030204" pitchFamily="18" charset="0"/>
                                  </a:rPr>
                                  <m:t>1</m:t>
                                </m:r>
                              </m:e>
                              <m:e>
                                <m:r>
                                  <a:rPr lang="en-US" sz="1800" b="0" i="1" smtClean="0">
                                    <a:latin typeface="Cambria Math" panose="02040503050406030204" pitchFamily="18" charset="0"/>
                                  </a:rPr>
                                  <m:t>0</m:t>
                                </m:r>
                              </m:e>
                            </m:mr>
                            <m:mr>
                              <m:e>
                                <m:r>
                                  <a:rPr lang="en-US" sz="1800" b="0" i="1" smtClean="0">
                                    <a:latin typeface="Cambria Math" panose="02040503050406030204" pitchFamily="18" charset="0"/>
                                  </a:rPr>
                                  <m:t>−</m:t>
                                </m:r>
                                <m:f>
                                  <m:fPr>
                                    <m:ctrlPr>
                                      <a:rPr lang="en-US" sz="1800" b="0" i="1" smtClean="0">
                                        <a:latin typeface="Cambria Math" panose="02040503050406030204" pitchFamily="18" charset="0"/>
                                      </a:rPr>
                                    </m:ctrlPr>
                                  </m:fPr>
                                  <m:num>
                                    <m:r>
                                      <a:rPr lang="en-US" sz="1800" b="0" i="1" smtClean="0">
                                        <a:latin typeface="Cambria Math" panose="02040503050406030204" pitchFamily="18" charset="0"/>
                                      </a:rPr>
                                      <m:t>1</m:t>
                                    </m:r>
                                  </m:num>
                                  <m:den>
                                    <m:r>
                                      <a:rPr lang="en-US" sz="1800" b="0" i="1" smtClean="0">
                                        <a:latin typeface="Cambria Math" panose="02040503050406030204" pitchFamily="18" charset="0"/>
                                      </a:rPr>
                                      <m:t>𝑓</m:t>
                                    </m:r>
                                  </m:den>
                                </m:f>
                              </m:e>
                              <m:e>
                                <m:r>
                                  <a:rPr lang="en-US" sz="1800" b="0" i="1" smtClean="0">
                                    <a:latin typeface="Cambria Math" panose="02040503050406030204" pitchFamily="18" charset="0"/>
                                  </a:rPr>
                                  <m:t>1</m:t>
                                </m:r>
                              </m:e>
                            </m:mr>
                          </m:m>
                        </m:e>
                      </m:d>
                      <m:r>
                        <a:rPr lang="en-US" sz="1800" b="0" i="1" smtClean="0">
                          <a:latin typeface="Cambria Math" panose="02040503050406030204" pitchFamily="18" charset="0"/>
                          <a:ea typeface="Cambria Math" panose="02040503050406030204" pitchFamily="18" charset="0"/>
                        </a:rPr>
                        <m:t>∙</m:t>
                      </m:r>
                      <m:sSub>
                        <m:sSubPr>
                          <m:ctrlPr>
                            <a:rPr lang="en-US" sz="1800" b="0" i="1" smtClean="0">
                              <a:latin typeface="Cambria Math" panose="02040503050406030204" pitchFamily="18" charset="0"/>
                              <a:ea typeface="Cambria Math" panose="02040503050406030204" pitchFamily="18" charset="0"/>
                            </a:rPr>
                          </m:ctrlPr>
                        </m:sSubPr>
                        <m:e>
                          <m:d>
                            <m:dPr>
                              <m:begChr m:val="["/>
                              <m:endChr m:val="]"/>
                              <m:ctrlPr>
                                <a:rPr lang="en-US" sz="1800" i="1">
                                  <a:latin typeface="Cambria Math" panose="02040503050406030204" pitchFamily="18" charset="0"/>
                                  <a:ea typeface="Cambria Math" panose="02040503050406030204" pitchFamily="18" charset="0"/>
                                </a:rPr>
                              </m:ctrlPr>
                            </m:dPr>
                            <m:e>
                              <m:m>
                                <m:mPr>
                                  <m:mcs>
                                    <m:mc>
                                      <m:mcPr>
                                        <m:count m:val="1"/>
                                        <m:mcJc m:val="center"/>
                                      </m:mcPr>
                                    </m:mc>
                                  </m:mcs>
                                  <m:ctrlPr>
                                    <a:rPr lang="en-US" sz="1800" i="1">
                                      <a:latin typeface="Cambria Math" panose="02040503050406030204" pitchFamily="18" charset="0"/>
                                      <a:ea typeface="Cambria Math" panose="02040503050406030204" pitchFamily="18" charset="0"/>
                                    </a:rPr>
                                  </m:ctrlPr>
                                </m:mPr>
                                <m:mr>
                                  <m:e>
                                    <m:r>
                                      <m:rPr>
                                        <m:brk m:alnAt="7"/>
                                      </m:rPr>
                                      <a:rPr lang="en-US" sz="1800" b="0" i="1" smtClean="0">
                                        <a:latin typeface="Cambria Math" panose="02040503050406030204" pitchFamily="18" charset="0"/>
                                        <a:ea typeface="Cambria Math" panose="02040503050406030204" pitchFamily="18" charset="0"/>
                                      </a:rPr>
                                      <m:t>𝑥</m:t>
                                    </m:r>
                                  </m:e>
                                </m:mr>
                                <m:mr>
                                  <m:e>
                                    <m:r>
                                      <a:rPr lang="en-US" sz="1800" b="0" i="1" smtClean="0">
                                        <a:latin typeface="Cambria Math" panose="02040503050406030204" pitchFamily="18" charset="0"/>
                                        <a:ea typeface="Cambria Math" panose="02040503050406030204" pitchFamily="18" charset="0"/>
                                      </a:rPr>
                                      <m:t>𝑥</m:t>
                                    </m:r>
                                    <m:r>
                                      <a:rPr lang="en-US" sz="1800" b="0" i="1" smtClean="0">
                                        <a:latin typeface="Cambria Math" panose="02040503050406030204" pitchFamily="18" charset="0"/>
                                        <a:ea typeface="Cambria Math" panose="02040503050406030204" pitchFamily="18" charset="0"/>
                                      </a:rPr>
                                      <m:t>′</m:t>
                                    </m:r>
                                  </m:e>
                                </m:mr>
                              </m:m>
                            </m:e>
                          </m:d>
                        </m:e>
                        <m:sub>
                          <m:r>
                            <a:rPr lang="en-US" sz="1800" b="0" i="1" smtClean="0">
                              <a:latin typeface="Cambria Math" panose="02040503050406030204" pitchFamily="18" charset="0"/>
                              <a:ea typeface="Cambria Math" panose="02040503050406030204" pitchFamily="18" charset="0"/>
                            </a:rPr>
                            <m:t>𝑏𝑒𝑓𝑜𝑟𝑒</m:t>
                          </m:r>
                          <m:r>
                            <a:rPr lang="en-US" sz="1800" b="0" i="1" smtClean="0">
                              <a:latin typeface="Cambria Math" panose="02040503050406030204" pitchFamily="18" charset="0"/>
                              <a:ea typeface="Cambria Math" panose="02040503050406030204" pitchFamily="18" charset="0"/>
                            </a:rPr>
                            <m:t> </m:t>
                          </m:r>
                          <m:r>
                            <a:rPr lang="en-US" sz="1800" b="0" i="1" smtClean="0">
                              <a:latin typeface="Cambria Math" panose="02040503050406030204" pitchFamily="18" charset="0"/>
                              <a:ea typeface="Cambria Math" panose="02040503050406030204" pitchFamily="18" charset="0"/>
                            </a:rPr>
                            <m:t>𝑘𝑖𝑐𝑘</m:t>
                          </m:r>
                          <m:r>
                            <a:rPr lang="en-US" sz="1800" b="0" i="1" smtClean="0">
                              <a:latin typeface="Cambria Math" panose="02040503050406030204" pitchFamily="18" charset="0"/>
                              <a:ea typeface="Cambria Math" panose="02040503050406030204" pitchFamily="18" charset="0"/>
                            </a:rPr>
                            <m:t>=1</m:t>
                          </m:r>
                        </m:sub>
                      </m:sSub>
                    </m:oMath>
                  </m:oMathPara>
                </a14:m>
                <a:endParaRPr lang="en-US" sz="1800" dirty="0"/>
              </a:p>
            </p:txBody>
          </p:sp>
        </mc:Choice>
        <mc:Fallback xmlns="">
          <p:sp>
            <p:nvSpPr>
              <p:cNvPr id="15" name="TextBox 14">
                <a:extLst>
                  <a:ext uri="{FF2B5EF4-FFF2-40B4-BE49-F238E27FC236}">
                    <a16:creationId xmlns:a16="http://schemas.microsoft.com/office/drawing/2014/main" id="{D91350E8-11D7-557E-CFA3-F8909A1739F6}"/>
                  </a:ext>
                </a:extLst>
              </p:cNvPr>
              <p:cNvSpPr txBox="1">
                <a:spLocks noRot="1" noChangeAspect="1" noMove="1" noResize="1" noEditPoints="1" noAdjustHandles="1" noChangeArrowheads="1" noChangeShapeType="1" noTextEdit="1"/>
              </p:cNvSpPr>
              <p:nvPr/>
            </p:nvSpPr>
            <p:spPr>
              <a:xfrm>
                <a:off x="1071233" y="3648933"/>
                <a:ext cx="4400307" cy="800091"/>
              </a:xfrm>
              <a:prstGeom prst="rect">
                <a:avLst/>
              </a:prstGeom>
              <a:blipFill>
                <a:blip r:embed="rId3"/>
                <a:stretch>
                  <a:fillRect b="-12500"/>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ABCB39A9-6A13-0900-CF67-A2D4BF2A9F98}"/>
              </a:ext>
            </a:extLst>
          </p:cNvPr>
          <p:cNvSpPr txBox="1"/>
          <p:nvPr/>
        </p:nvSpPr>
        <p:spPr>
          <a:xfrm>
            <a:off x="2189655" y="2859622"/>
            <a:ext cx="609462" cy="369332"/>
          </a:xfrm>
          <a:prstGeom prst="rect">
            <a:avLst/>
          </a:prstGeom>
          <a:noFill/>
        </p:spPr>
        <p:txBody>
          <a:bodyPr wrap="none" rtlCol="0">
            <a:spAutoFit/>
          </a:bodyPr>
          <a:lstStyle/>
          <a:p>
            <a:r>
              <a:rPr lang="en-US" sz="1800" dirty="0"/>
              <a:t>Lens</a:t>
            </a:r>
          </a:p>
        </p:txBody>
      </p:sp>
      <p:cxnSp>
        <p:nvCxnSpPr>
          <p:cNvPr id="18" name="Straight Arrow Connector 17">
            <a:extLst>
              <a:ext uri="{FF2B5EF4-FFF2-40B4-BE49-F238E27FC236}">
                <a16:creationId xmlns:a16="http://schemas.microsoft.com/office/drawing/2014/main" id="{EF7DC87B-603B-3C2B-CF00-0EBE7D4B0EC6}"/>
              </a:ext>
            </a:extLst>
          </p:cNvPr>
          <p:cNvCxnSpPr>
            <a:stCxn id="14" idx="1"/>
          </p:cNvCxnSpPr>
          <p:nvPr/>
        </p:nvCxnSpPr>
        <p:spPr>
          <a:xfrm flipH="1">
            <a:off x="2486891" y="2211288"/>
            <a:ext cx="6927" cy="193964"/>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2146A4E6-21E3-444D-4BBB-F5C392C932F6}"/>
              </a:ext>
            </a:extLst>
          </p:cNvPr>
          <p:cNvSpPr txBox="1"/>
          <p:nvPr/>
        </p:nvSpPr>
        <p:spPr>
          <a:xfrm>
            <a:off x="2477676" y="1915923"/>
            <a:ext cx="1587422" cy="369332"/>
          </a:xfrm>
          <a:prstGeom prst="rect">
            <a:avLst/>
          </a:prstGeom>
          <a:noFill/>
        </p:spPr>
        <p:txBody>
          <a:bodyPr wrap="none" rtlCol="0">
            <a:spAutoFit/>
          </a:bodyPr>
          <a:lstStyle/>
          <a:p>
            <a:r>
              <a:rPr lang="en-US" sz="1800" dirty="0"/>
              <a:t>Transverse kick</a:t>
            </a:r>
          </a:p>
        </p:txBody>
      </p:sp>
      <p:sp>
        <p:nvSpPr>
          <p:cNvPr id="20" name="TextBox 19">
            <a:extLst>
              <a:ext uri="{FF2B5EF4-FFF2-40B4-BE49-F238E27FC236}">
                <a16:creationId xmlns:a16="http://schemas.microsoft.com/office/drawing/2014/main" id="{9159C1B3-29F1-6B4B-F814-61BA2A1201E5}"/>
              </a:ext>
            </a:extLst>
          </p:cNvPr>
          <p:cNvSpPr txBox="1"/>
          <p:nvPr/>
        </p:nvSpPr>
        <p:spPr>
          <a:xfrm>
            <a:off x="385116" y="3168948"/>
            <a:ext cx="6572761" cy="461665"/>
          </a:xfrm>
          <a:prstGeom prst="rect">
            <a:avLst/>
          </a:prstGeom>
          <a:noFill/>
        </p:spPr>
        <p:txBody>
          <a:bodyPr wrap="none" rtlCol="0">
            <a:spAutoFit/>
          </a:bodyPr>
          <a:lstStyle/>
          <a:p>
            <a:r>
              <a:rPr lang="en-US" dirty="0"/>
              <a:t>Kick strength is proportional for most focusing lens</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8AC69023-F41D-195A-7CC4-64DDD18252F7}"/>
                  </a:ext>
                </a:extLst>
              </p:cNvPr>
              <p:cNvSpPr txBox="1"/>
              <p:nvPr/>
            </p:nvSpPr>
            <p:spPr>
              <a:xfrm>
                <a:off x="1071233" y="4560552"/>
                <a:ext cx="110254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2</m:t>
                          </m:r>
                        </m:sub>
                      </m:sSub>
                      <m:r>
                        <a:rPr lang="en-US" sz="1800" b="0" i="1" smtClean="0">
                          <a:latin typeface="Cambria Math" panose="02040503050406030204" pitchFamily="18" charset="0"/>
                        </a:rPr>
                        <m:t>=1</m:t>
                      </m:r>
                      <m:r>
                        <a:rPr lang="en-US" sz="1800" b="0" i="1" smtClean="0">
                          <a:latin typeface="Cambria Math" panose="02040503050406030204" pitchFamily="18" charset="0"/>
                          <a:ea typeface="Cambria Math" panose="02040503050406030204" pitchFamily="18" charset="0"/>
                        </a:rPr>
                        <m:t>∙</m:t>
                      </m:r>
                      <m:sSub>
                        <m:sSubPr>
                          <m:ctrlPr>
                            <a:rPr lang="en-US" sz="1800" b="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𝑥</m:t>
                          </m:r>
                        </m:e>
                        <m:sub>
                          <m:r>
                            <a:rPr lang="en-US" sz="1800" b="0" i="1" smtClean="0">
                              <a:latin typeface="Cambria Math" panose="02040503050406030204" pitchFamily="18" charset="0"/>
                              <a:ea typeface="Cambria Math" panose="02040503050406030204" pitchFamily="18" charset="0"/>
                            </a:rPr>
                            <m:t>1</m:t>
                          </m:r>
                        </m:sub>
                      </m:sSub>
                    </m:oMath>
                  </m:oMathPara>
                </a14:m>
                <a:endParaRPr lang="en-US" sz="1800" dirty="0"/>
              </a:p>
            </p:txBody>
          </p:sp>
        </mc:Choice>
        <mc:Fallback xmlns="">
          <p:sp>
            <p:nvSpPr>
              <p:cNvPr id="21" name="TextBox 20">
                <a:extLst>
                  <a:ext uri="{FF2B5EF4-FFF2-40B4-BE49-F238E27FC236}">
                    <a16:creationId xmlns:a16="http://schemas.microsoft.com/office/drawing/2014/main" id="{8AC69023-F41D-195A-7CC4-64DDD18252F7}"/>
                  </a:ext>
                </a:extLst>
              </p:cNvPr>
              <p:cNvSpPr txBox="1">
                <a:spLocks noRot="1" noChangeAspect="1" noMove="1" noResize="1" noEditPoints="1" noAdjustHandles="1" noChangeArrowheads="1" noChangeShapeType="1" noTextEdit="1"/>
              </p:cNvSpPr>
              <p:nvPr/>
            </p:nvSpPr>
            <p:spPr>
              <a:xfrm>
                <a:off x="1071233" y="4560552"/>
                <a:ext cx="1102546" cy="276999"/>
              </a:xfrm>
              <a:prstGeom prst="rect">
                <a:avLst/>
              </a:prstGeom>
              <a:blipFill>
                <a:blip r:embed="rId4"/>
                <a:stretch>
                  <a:fillRect l="-2273" r="-1136" b="-869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AD6BE86A-7E80-CA16-268D-102E0C85DA8D}"/>
                  </a:ext>
                </a:extLst>
              </p:cNvPr>
              <p:cNvSpPr txBox="1"/>
              <p:nvPr/>
            </p:nvSpPr>
            <p:spPr>
              <a:xfrm>
                <a:off x="1071233" y="4950471"/>
                <a:ext cx="2180019" cy="5690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800" b="0" i="1" smtClean="0">
                              <a:latin typeface="Cambria Math" panose="02040503050406030204" pitchFamily="18" charset="0"/>
                            </a:rPr>
                          </m:ctrlPr>
                        </m:sSubSupPr>
                        <m:e>
                          <m:r>
                            <a:rPr lang="en-US" sz="1800" b="0" i="1" smtClean="0">
                              <a:latin typeface="Cambria Math" panose="02040503050406030204" pitchFamily="18" charset="0"/>
                            </a:rPr>
                            <m:t>𝑥</m:t>
                          </m:r>
                        </m:e>
                        <m:sub>
                          <m:r>
                            <a:rPr lang="en-US" sz="1800" b="0" i="1" smtClean="0">
                              <a:latin typeface="Cambria Math" panose="02040503050406030204" pitchFamily="18" charset="0"/>
                            </a:rPr>
                            <m:t>2</m:t>
                          </m:r>
                        </m:sub>
                        <m:sup>
                          <m:r>
                            <a:rPr lang="en-US" sz="1800" b="0" i="1" smtClean="0">
                              <a:latin typeface="Cambria Math" panose="02040503050406030204" pitchFamily="18" charset="0"/>
                            </a:rPr>
                            <m:t>′</m:t>
                          </m:r>
                        </m:sup>
                      </m:sSubSup>
                      <m:r>
                        <a:rPr lang="en-US" sz="1800" b="0" i="1" smtClean="0">
                          <a:latin typeface="Cambria Math" panose="02040503050406030204" pitchFamily="18" charset="0"/>
                        </a:rPr>
                        <m:t>=−</m:t>
                      </m:r>
                      <m:f>
                        <m:fPr>
                          <m:ctrlPr>
                            <a:rPr lang="en-US" sz="1800" b="0" i="1" smtClean="0">
                              <a:latin typeface="Cambria Math" panose="02040503050406030204" pitchFamily="18" charset="0"/>
                            </a:rPr>
                          </m:ctrlPr>
                        </m:fPr>
                        <m:num>
                          <m:r>
                            <a:rPr lang="en-US" sz="1800" b="0" i="1" smtClean="0">
                              <a:latin typeface="Cambria Math" panose="02040503050406030204" pitchFamily="18" charset="0"/>
                            </a:rPr>
                            <m:t>1</m:t>
                          </m:r>
                        </m:num>
                        <m:den>
                          <m:r>
                            <a:rPr lang="en-US" sz="1800" b="0" i="1" smtClean="0">
                              <a:latin typeface="Cambria Math" panose="02040503050406030204" pitchFamily="18" charset="0"/>
                            </a:rPr>
                            <m:t>𝑓</m:t>
                          </m:r>
                        </m:den>
                      </m:f>
                      <m:r>
                        <a:rPr lang="en-US" sz="1800" b="0" i="1" smtClean="0">
                          <a:latin typeface="Cambria Math" panose="02040503050406030204" pitchFamily="18" charset="0"/>
                          <a:ea typeface="Cambria Math" panose="02040503050406030204" pitchFamily="18" charset="0"/>
                        </a:rPr>
                        <m:t>∙</m:t>
                      </m:r>
                      <m:sSub>
                        <m:sSubPr>
                          <m:ctrlPr>
                            <a:rPr lang="en-US" sz="1800" b="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𝑥</m:t>
                          </m:r>
                        </m:e>
                        <m:sub>
                          <m:r>
                            <a:rPr lang="en-US" sz="1800" b="0" i="1" smtClean="0">
                              <a:latin typeface="Cambria Math" panose="02040503050406030204" pitchFamily="18" charset="0"/>
                              <a:ea typeface="Cambria Math" panose="02040503050406030204" pitchFamily="18" charset="0"/>
                            </a:rPr>
                            <m:t>1</m:t>
                          </m:r>
                        </m:sub>
                      </m:sSub>
                      <m:r>
                        <a:rPr lang="en-US" sz="1800" b="0" i="1" smtClean="0">
                          <a:latin typeface="Cambria Math" panose="02040503050406030204" pitchFamily="18" charset="0"/>
                          <a:ea typeface="Cambria Math" panose="02040503050406030204" pitchFamily="18" charset="0"/>
                        </a:rPr>
                        <m:t>+1∙</m:t>
                      </m:r>
                      <m:sSub>
                        <m:sSubPr>
                          <m:ctrlPr>
                            <a:rPr lang="en-US" sz="1800" b="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𝑥</m:t>
                          </m:r>
                        </m:e>
                        <m:sub>
                          <m:r>
                            <a:rPr lang="en-US" sz="1800" b="0" i="1" smtClean="0">
                              <a:latin typeface="Cambria Math" panose="02040503050406030204" pitchFamily="18" charset="0"/>
                              <a:ea typeface="Cambria Math" panose="02040503050406030204" pitchFamily="18" charset="0"/>
                            </a:rPr>
                            <m:t>1</m:t>
                          </m:r>
                        </m:sub>
                      </m:sSub>
                      <m:r>
                        <a:rPr lang="en-US" sz="1800" b="0" i="1" smtClean="0">
                          <a:latin typeface="Cambria Math" panose="02040503050406030204" pitchFamily="18" charset="0"/>
                          <a:ea typeface="Cambria Math" panose="02040503050406030204" pitchFamily="18" charset="0"/>
                        </a:rPr>
                        <m:t>′</m:t>
                      </m:r>
                    </m:oMath>
                  </m:oMathPara>
                </a14:m>
                <a:endParaRPr lang="en-US" sz="1800" dirty="0"/>
              </a:p>
            </p:txBody>
          </p:sp>
        </mc:Choice>
        <mc:Fallback xmlns="">
          <p:sp>
            <p:nvSpPr>
              <p:cNvPr id="22" name="TextBox 21">
                <a:extLst>
                  <a:ext uri="{FF2B5EF4-FFF2-40B4-BE49-F238E27FC236}">
                    <a16:creationId xmlns:a16="http://schemas.microsoft.com/office/drawing/2014/main" id="{AD6BE86A-7E80-CA16-268D-102E0C85DA8D}"/>
                  </a:ext>
                </a:extLst>
              </p:cNvPr>
              <p:cNvSpPr txBox="1">
                <a:spLocks noRot="1" noChangeAspect="1" noMove="1" noResize="1" noEditPoints="1" noAdjustHandles="1" noChangeArrowheads="1" noChangeShapeType="1" noTextEdit="1"/>
              </p:cNvSpPr>
              <p:nvPr/>
            </p:nvSpPr>
            <p:spPr>
              <a:xfrm>
                <a:off x="1071233" y="4950471"/>
                <a:ext cx="2180019" cy="569002"/>
              </a:xfrm>
              <a:prstGeom prst="rect">
                <a:avLst/>
              </a:prstGeom>
              <a:blipFill>
                <a:blip r:embed="rId5"/>
                <a:stretch>
                  <a:fillRect l="-1163" t="-4348" r="-2907" b="-1739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CF657FED-F4F3-6D5A-A6A7-3D9CA5326135}"/>
                  </a:ext>
                </a:extLst>
              </p:cNvPr>
              <p:cNvSpPr txBox="1"/>
              <p:nvPr/>
            </p:nvSpPr>
            <p:spPr>
              <a:xfrm>
                <a:off x="2300123" y="4514386"/>
                <a:ext cx="6042232" cy="369332"/>
              </a:xfrm>
              <a:prstGeom prst="rect">
                <a:avLst/>
              </a:prstGeom>
              <a:noFill/>
            </p:spPr>
            <p:txBody>
              <a:bodyPr wrap="none" rtlCol="0">
                <a:spAutoFit/>
              </a:bodyPr>
              <a:lstStyle/>
              <a:p>
                <a14:m>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2</m:t>
                        </m:r>
                      </m:sub>
                    </m:sSub>
                  </m:oMath>
                </a14:m>
                <a:r>
                  <a:rPr lang="en-US" sz="1800" dirty="0"/>
                  <a:t>: Transverse beam position does not change right after lens</a:t>
                </a:r>
              </a:p>
            </p:txBody>
          </p:sp>
        </mc:Choice>
        <mc:Fallback xmlns="">
          <p:sp>
            <p:nvSpPr>
              <p:cNvPr id="23" name="TextBox 22">
                <a:extLst>
                  <a:ext uri="{FF2B5EF4-FFF2-40B4-BE49-F238E27FC236}">
                    <a16:creationId xmlns:a16="http://schemas.microsoft.com/office/drawing/2014/main" id="{CF657FED-F4F3-6D5A-A6A7-3D9CA5326135}"/>
                  </a:ext>
                </a:extLst>
              </p:cNvPr>
              <p:cNvSpPr txBox="1">
                <a:spLocks noRot="1" noChangeAspect="1" noMove="1" noResize="1" noEditPoints="1" noAdjustHandles="1" noChangeArrowheads="1" noChangeShapeType="1" noTextEdit="1"/>
              </p:cNvSpPr>
              <p:nvPr/>
            </p:nvSpPr>
            <p:spPr>
              <a:xfrm>
                <a:off x="2300123" y="4514386"/>
                <a:ext cx="6042232" cy="369332"/>
              </a:xfrm>
              <a:prstGeom prst="rect">
                <a:avLst/>
              </a:prstGeom>
              <a:blipFill>
                <a:blip r:embed="rId6"/>
                <a:stretch>
                  <a:fillRect t="-6667"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01CBBE01-F99A-790F-D5A2-8FC288076048}"/>
                  </a:ext>
                </a:extLst>
              </p:cNvPr>
              <p:cNvSpPr txBox="1"/>
              <p:nvPr/>
            </p:nvSpPr>
            <p:spPr>
              <a:xfrm>
                <a:off x="3375802" y="4924830"/>
                <a:ext cx="4836043" cy="646331"/>
              </a:xfrm>
              <a:prstGeom prst="rect">
                <a:avLst/>
              </a:prstGeom>
              <a:noFill/>
            </p:spPr>
            <p:txBody>
              <a:bodyPr wrap="square" rtlCol="0">
                <a:spAutoFit/>
              </a:bodyPr>
              <a:lstStyle/>
              <a:p>
                <a14:m>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2</m:t>
                        </m:r>
                      </m:sub>
                    </m:sSub>
                  </m:oMath>
                </a14:m>
                <a:r>
                  <a:rPr lang="en-US" sz="1800" dirty="0"/>
                  <a:t>’: Transverse beam angle is changed by transverse kick plus initial angle</a:t>
                </a:r>
              </a:p>
            </p:txBody>
          </p:sp>
        </mc:Choice>
        <mc:Fallback xmlns="">
          <p:sp>
            <p:nvSpPr>
              <p:cNvPr id="24" name="TextBox 23">
                <a:extLst>
                  <a:ext uri="{FF2B5EF4-FFF2-40B4-BE49-F238E27FC236}">
                    <a16:creationId xmlns:a16="http://schemas.microsoft.com/office/drawing/2014/main" id="{01CBBE01-F99A-790F-D5A2-8FC288076048}"/>
                  </a:ext>
                </a:extLst>
              </p:cNvPr>
              <p:cNvSpPr txBox="1">
                <a:spLocks noRot="1" noChangeAspect="1" noMove="1" noResize="1" noEditPoints="1" noAdjustHandles="1" noChangeArrowheads="1" noChangeShapeType="1" noTextEdit="1"/>
              </p:cNvSpPr>
              <p:nvPr/>
            </p:nvSpPr>
            <p:spPr>
              <a:xfrm>
                <a:off x="3375802" y="4924830"/>
                <a:ext cx="4836043" cy="646331"/>
              </a:xfrm>
              <a:prstGeom prst="rect">
                <a:avLst/>
              </a:prstGeom>
              <a:blipFill>
                <a:blip r:embed="rId7"/>
                <a:stretch>
                  <a:fillRect l="-1047" t="-3846" b="-13462"/>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5A274D13-9305-8237-D500-31E18DE12E8D}"/>
              </a:ext>
            </a:extLst>
          </p:cNvPr>
          <p:cNvSpPr txBox="1"/>
          <p:nvPr/>
        </p:nvSpPr>
        <p:spPr>
          <a:xfrm>
            <a:off x="4773776" y="1869756"/>
            <a:ext cx="3874490" cy="369332"/>
          </a:xfrm>
          <a:prstGeom prst="rect">
            <a:avLst/>
          </a:prstGeom>
          <a:noFill/>
        </p:spPr>
        <p:txBody>
          <a:bodyPr wrap="square" rtlCol="0">
            <a:spAutoFit/>
          </a:bodyPr>
          <a:lstStyle/>
          <a:p>
            <a:r>
              <a:rPr lang="en-US" sz="1800" dirty="0"/>
              <a:t>Note: Focusing length is defined below</a:t>
            </a:r>
          </a:p>
        </p:txBody>
      </p:sp>
      <p:sp>
        <p:nvSpPr>
          <p:cNvPr id="26" name="Oval 25">
            <a:extLst>
              <a:ext uri="{FF2B5EF4-FFF2-40B4-BE49-F238E27FC236}">
                <a16:creationId xmlns:a16="http://schemas.microsoft.com/office/drawing/2014/main" id="{B91E667E-4273-7998-0E78-32D57834245B}"/>
              </a:ext>
            </a:extLst>
          </p:cNvPr>
          <p:cNvSpPr/>
          <p:nvPr/>
        </p:nvSpPr>
        <p:spPr>
          <a:xfrm>
            <a:off x="6077400" y="2230291"/>
            <a:ext cx="152400" cy="84512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75686D25-17E6-CBA7-45BF-06DCDF93EC02}"/>
              </a:ext>
            </a:extLst>
          </p:cNvPr>
          <p:cNvCxnSpPr/>
          <p:nvPr/>
        </p:nvCxnSpPr>
        <p:spPr>
          <a:xfrm>
            <a:off x="5078904" y="2652855"/>
            <a:ext cx="2882714" cy="0"/>
          </a:xfrm>
          <a:prstGeom prst="line">
            <a:avLst/>
          </a:prstGeom>
          <a:ln w="12700">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8" name="Freeform 27">
            <a:extLst>
              <a:ext uri="{FF2B5EF4-FFF2-40B4-BE49-F238E27FC236}">
                <a16:creationId xmlns:a16="http://schemas.microsoft.com/office/drawing/2014/main" id="{9BBBAB28-52B7-1859-F378-AA3771B23784}"/>
              </a:ext>
            </a:extLst>
          </p:cNvPr>
          <p:cNvSpPr/>
          <p:nvPr/>
        </p:nvSpPr>
        <p:spPr>
          <a:xfrm>
            <a:off x="5415379" y="2384133"/>
            <a:ext cx="2157273" cy="328475"/>
          </a:xfrm>
          <a:custGeom>
            <a:avLst/>
            <a:gdLst>
              <a:gd name="connsiteX0" fmla="*/ 0 w 2157273"/>
              <a:gd name="connsiteY0" fmla="*/ 0 h 346230"/>
              <a:gd name="connsiteX1" fmla="*/ 745724 w 2157273"/>
              <a:gd name="connsiteY1" fmla="*/ 17756 h 346230"/>
              <a:gd name="connsiteX2" fmla="*/ 2157273 w 2157273"/>
              <a:gd name="connsiteY2" fmla="*/ 346230 h 346230"/>
              <a:gd name="connsiteX3" fmla="*/ 2157273 w 2157273"/>
              <a:gd name="connsiteY3" fmla="*/ 346230 h 346230"/>
              <a:gd name="connsiteX0" fmla="*/ 0 w 2157273"/>
              <a:gd name="connsiteY0" fmla="*/ 0 h 328475"/>
              <a:gd name="connsiteX1" fmla="*/ 745724 w 2157273"/>
              <a:gd name="connsiteY1" fmla="*/ 1 h 328475"/>
              <a:gd name="connsiteX2" fmla="*/ 2157273 w 2157273"/>
              <a:gd name="connsiteY2" fmla="*/ 328475 h 328475"/>
              <a:gd name="connsiteX3" fmla="*/ 2157273 w 2157273"/>
              <a:gd name="connsiteY3" fmla="*/ 328475 h 328475"/>
            </a:gdLst>
            <a:ahLst/>
            <a:cxnLst>
              <a:cxn ang="0">
                <a:pos x="connsiteX0" y="connsiteY0"/>
              </a:cxn>
              <a:cxn ang="0">
                <a:pos x="connsiteX1" y="connsiteY1"/>
              </a:cxn>
              <a:cxn ang="0">
                <a:pos x="connsiteX2" y="connsiteY2"/>
              </a:cxn>
              <a:cxn ang="0">
                <a:pos x="connsiteX3" y="connsiteY3"/>
              </a:cxn>
            </a:cxnLst>
            <a:rect l="l" t="t" r="r" b="b"/>
            <a:pathLst>
              <a:path w="2157273" h="328475">
                <a:moveTo>
                  <a:pt x="0" y="0"/>
                </a:moveTo>
                <a:lnTo>
                  <a:pt x="745724" y="1"/>
                </a:lnTo>
                <a:lnTo>
                  <a:pt x="2157273" y="328475"/>
                </a:lnTo>
                <a:lnTo>
                  <a:pt x="2157273" y="328475"/>
                </a:lnTo>
              </a:path>
            </a:pathLst>
          </a:cu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0" name="Straight Arrow Connector 29">
            <a:extLst>
              <a:ext uri="{FF2B5EF4-FFF2-40B4-BE49-F238E27FC236}">
                <a16:creationId xmlns:a16="http://schemas.microsoft.com/office/drawing/2014/main" id="{8E1D5742-423B-8261-2CA9-C81801FB90F8}"/>
              </a:ext>
            </a:extLst>
          </p:cNvPr>
          <p:cNvCxnSpPr>
            <a:cxnSpLocks/>
          </p:cNvCxnSpPr>
          <p:nvPr/>
        </p:nvCxnSpPr>
        <p:spPr>
          <a:xfrm>
            <a:off x="6147253" y="2819140"/>
            <a:ext cx="1162976" cy="0"/>
          </a:xfrm>
          <a:prstGeom prst="straightConnector1">
            <a:avLst/>
          </a:prstGeom>
          <a:ln w="1270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DC269DEA-1210-2AB5-80EE-8CB7F3D1A467}"/>
              </a:ext>
            </a:extLst>
          </p:cNvPr>
          <p:cNvCxnSpPr>
            <a:cxnSpLocks/>
          </p:cNvCxnSpPr>
          <p:nvPr/>
        </p:nvCxnSpPr>
        <p:spPr>
          <a:xfrm flipH="1" flipV="1">
            <a:off x="6147253" y="2137902"/>
            <a:ext cx="0" cy="914400"/>
          </a:xfrm>
          <a:prstGeom prst="straightConnector1">
            <a:avLst/>
          </a:prstGeom>
          <a:ln w="12700">
            <a:solidFill>
              <a:srgbClr val="000000"/>
            </a:solidFill>
            <a:prstDash val="sysDot"/>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8038E48E-E833-62DA-030E-E5695B15B130}"/>
              </a:ext>
            </a:extLst>
          </p:cNvPr>
          <p:cNvCxnSpPr>
            <a:cxnSpLocks/>
          </p:cNvCxnSpPr>
          <p:nvPr/>
        </p:nvCxnSpPr>
        <p:spPr>
          <a:xfrm flipH="1" flipV="1">
            <a:off x="7310229" y="2123184"/>
            <a:ext cx="0" cy="914400"/>
          </a:xfrm>
          <a:prstGeom prst="straightConnector1">
            <a:avLst/>
          </a:prstGeom>
          <a:ln w="12700">
            <a:solidFill>
              <a:srgbClr val="000000"/>
            </a:solidFill>
            <a:prstDash val="sysDot"/>
            <a:headEnd type="none"/>
            <a:tailEnd type="non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55A2B932-6DE5-BDB8-FF55-5185E2E123B0}"/>
                  </a:ext>
                </a:extLst>
              </p:cNvPr>
              <p:cNvSpPr txBox="1"/>
              <p:nvPr/>
            </p:nvSpPr>
            <p:spPr>
              <a:xfrm>
                <a:off x="4760976" y="2166680"/>
                <a:ext cx="1188595" cy="430887"/>
              </a:xfrm>
              <a:prstGeom prst="rect">
                <a:avLst/>
              </a:prstGeom>
              <a:noFill/>
            </p:spPr>
            <p:txBody>
              <a:bodyPr wrap="none" rtlCol="0">
                <a:spAutoFit/>
              </a:bodyPr>
              <a:lstStyle/>
              <a:p>
                <a:r>
                  <a:rPr lang="en-US" sz="1200" dirty="0">
                    <a:solidFill>
                      <a:srgbClr val="FF0000"/>
                    </a:solidFill>
                  </a:rPr>
                  <a:t>Parallel beam</a:t>
                </a:r>
              </a:p>
              <a:p>
                <a:pPr/>
                <a14:m>
                  <m:oMathPara xmlns:m="http://schemas.openxmlformats.org/officeDocument/2006/math">
                    <m:oMathParaPr>
                      <m:jc m:val="centerGroup"/>
                    </m:oMathParaPr>
                    <m:oMath xmlns:m="http://schemas.openxmlformats.org/officeDocument/2006/math">
                      <m:d>
                        <m:dPr>
                          <m:ctrlPr>
                            <a:rPr lang="en-US" sz="1000" i="1" smtClean="0">
                              <a:solidFill>
                                <a:srgbClr val="FF0000"/>
                              </a:solidFill>
                              <a:latin typeface="Cambria Math" panose="02040503050406030204" pitchFamily="18" charset="0"/>
                            </a:rPr>
                          </m:ctrlPr>
                        </m:dPr>
                        <m:e>
                          <m:sSub>
                            <m:sSubPr>
                              <m:ctrlPr>
                                <a:rPr lang="en-US" sz="1000" i="1" smtClean="0">
                                  <a:solidFill>
                                    <a:srgbClr val="FF0000"/>
                                  </a:solidFill>
                                  <a:latin typeface="Cambria Math" panose="02040503050406030204" pitchFamily="18" charset="0"/>
                                </a:rPr>
                              </m:ctrlPr>
                            </m:sSubPr>
                            <m:e>
                              <m:r>
                                <a:rPr lang="en-US" sz="1000" b="0" i="1" smtClean="0">
                                  <a:solidFill>
                                    <a:srgbClr val="FF0000"/>
                                  </a:solidFill>
                                  <a:latin typeface="Cambria Math" panose="02040503050406030204" pitchFamily="18" charset="0"/>
                                </a:rPr>
                                <m:t>𝑥</m:t>
                              </m:r>
                            </m:e>
                            <m:sub>
                              <m:r>
                                <a:rPr lang="en-US" sz="1000" b="0" i="1" smtClean="0">
                                  <a:solidFill>
                                    <a:srgbClr val="FF0000"/>
                                  </a:solidFill>
                                  <a:latin typeface="Cambria Math" panose="02040503050406030204" pitchFamily="18" charset="0"/>
                                </a:rPr>
                                <m:t>1</m:t>
                              </m:r>
                            </m:sub>
                          </m:sSub>
                          <m:r>
                            <a:rPr lang="en-US" sz="1000" b="0" i="1" smtClean="0">
                              <a:solidFill>
                                <a:srgbClr val="FF0000"/>
                              </a:solidFill>
                              <a:latin typeface="Cambria Math" panose="02040503050406030204" pitchFamily="18" charset="0"/>
                            </a:rPr>
                            <m:t>,</m:t>
                          </m:r>
                          <m:sSub>
                            <m:sSubPr>
                              <m:ctrlPr>
                                <a:rPr lang="en-US" sz="1000" b="0" i="1" smtClean="0">
                                  <a:solidFill>
                                    <a:srgbClr val="FF0000"/>
                                  </a:solidFill>
                                  <a:latin typeface="Cambria Math" panose="02040503050406030204" pitchFamily="18" charset="0"/>
                                </a:rPr>
                              </m:ctrlPr>
                            </m:sSubPr>
                            <m:e>
                              <m:r>
                                <a:rPr lang="en-US" sz="1000" b="0" i="1" smtClean="0">
                                  <a:solidFill>
                                    <a:srgbClr val="FF0000"/>
                                  </a:solidFill>
                                  <a:latin typeface="Cambria Math" panose="02040503050406030204" pitchFamily="18" charset="0"/>
                                </a:rPr>
                                <m:t>𝑥</m:t>
                              </m:r>
                            </m:e>
                            <m:sub>
                              <m:r>
                                <a:rPr lang="en-US" sz="1000" b="0" i="1" smtClean="0">
                                  <a:solidFill>
                                    <a:srgbClr val="FF0000"/>
                                  </a:solidFill>
                                  <a:latin typeface="Cambria Math" panose="02040503050406030204" pitchFamily="18" charset="0"/>
                                </a:rPr>
                                <m:t>1</m:t>
                              </m:r>
                            </m:sub>
                          </m:sSub>
                          <m:r>
                            <a:rPr lang="en-US" sz="1000" b="0" i="1" smtClean="0">
                              <a:solidFill>
                                <a:srgbClr val="FF0000"/>
                              </a:solidFill>
                              <a:latin typeface="Cambria Math" panose="02040503050406030204" pitchFamily="18" charset="0"/>
                            </a:rPr>
                            <m:t>′</m:t>
                          </m:r>
                        </m:e>
                      </m:d>
                      <m:r>
                        <a:rPr lang="en-US" sz="1000" b="0" i="1" smtClean="0">
                          <a:solidFill>
                            <a:srgbClr val="FF0000"/>
                          </a:solidFill>
                          <a:latin typeface="Cambria Math" panose="02040503050406030204" pitchFamily="18" charset="0"/>
                        </a:rPr>
                        <m:t>=(</m:t>
                      </m:r>
                      <m:sSub>
                        <m:sSubPr>
                          <m:ctrlPr>
                            <a:rPr lang="en-US" sz="1000" i="1">
                              <a:solidFill>
                                <a:srgbClr val="FF0000"/>
                              </a:solidFill>
                              <a:latin typeface="Cambria Math" panose="02040503050406030204" pitchFamily="18" charset="0"/>
                            </a:rPr>
                          </m:ctrlPr>
                        </m:sSubPr>
                        <m:e>
                          <m:r>
                            <a:rPr lang="en-US" sz="1000" i="1">
                              <a:solidFill>
                                <a:srgbClr val="FF0000"/>
                              </a:solidFill>
                              <a:latin typeface="Cambria Math" panose="02040503050406030204" pitchFamily="18" charset="0"/>
                            </a:rPr>
                            <m:t>𝑥</m:t>
                          </m:r>
                        </m:e>
                        <m:sub>
                          <m:r>
                            <a:rPr lang="en-US" sz="1000" i="1">
                              <a:solidFill>
                                <a:srgbClr val="FF0000"/>
                              </a:solidFill>
                              <a:latin typeface="Cambria Math" panose="02040503050406030204" pitchFamily="18" charset="0"/>
                            </a:rPr>
                            <m:t>1</m:t>
                          </m:r>
                        </m:sub>
                      </m:sSub>
                      <m:r>
                        <a:rPr lang="en-US" sz="1000" b="0" i="1" smtClean="0">
                          <a:solidFill>
                            <a:srgbClr val="FF0000"/>
                          </a:solidFill>
                          <a:latin typeface="Cambria Math" panose="02040503050406030204" pitchFamily="18" charset="0"/>
                        </a:rPr>
                        <m:t>,0)</m:t>
                      </m:r>
                    </m:oMath>
                  </m:oMathPara>
                </a14:m>
                <a:endParaRPr lang="en-US" sz="1000" dirty="0">
                  <a:solidFill>
                    <a:srgbClr val="FF0000"/>
                  </a:solidFill>
                </a:endParaRPr>
              </a:p>
            </p:txBody>
          </p:sp>
        </mc:Choice>
        <mc:Fallback xmlns="">
          <p:sp>
            <p:nvSpPr>
              <p:cNvPr id="35" name="TextBox 34">
                <a:extLst>
                  <a:ext uri="{FF2B5EF4-FFF2-40B4-BE49-F238E27FC236}">
                    <a16:creationId xmlns:a16="http://schemas.microsoft.com/office/drawing/2014/main" id="{55A2B932-6DE5-BDB8-FF55-5185E2E123B0}"/>
                  </a:ext>
                </a:extLst>
              </p:cNvPr>
              <p:cNvSpPr txBox="1">
                <a:spLocks noRot="1" noChangeAspect="1" noMove="1" noResize="1" noEditPoints="1" noAdjustHandles="1" noChangeArrowheads="1" noChangeShapeType="1" noTextEdit="1"/>
              </p:cNvSpPr>
              <p:nvPr/>
            </p:nvSpPr>
            <p:spPr>
              <a:xfrm>
                <a:off x="4760976" y="2166680"/>
                <a:ext cx="1188595" cy="430887"/>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A5E33216-11EE-348C-CCEC-7C46C202CAA9}"/>
                  </a:ext>
                </a:extLst>
              </p:cNvPr>
              <p:cNvSpPr txBox="1"/>
              <p:nvPr/>
            </p:nvSpPr>
            <p:spPr>
              <a:xfrm>
                <a:off x="6567514" y="2863800"/>
                <a:ext cx="124714"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𝑓</m:t>
                      </m:r>
                    </m:oMath>
                  </m:oMathPara>
                </a14:m>
                <a:endParaRPr lang="en-US" sz="1200" dirty="0"/>
              </a:p>
            </p:txBody>
          </p:sp>
        </mc:Choice>
        <mc:Fallback xmlns="">
          <p:sp>
            <p:nvSpPr>
              <p:cNvPr id="36" name="TextBox 35">
                <a:extLst>
                  <a:ext uri="{FF2B5EF4-FFF2-40B4-BE49-F238E27FC236}">
                    <a16:creationId xmlns:a16="http://schemas.microsoft.com/office/drawing/2014/main" id="{A5E33216-11EE-348C-CCEC-7C46C202CAA9}"/>
                  </a:ext>
                </a:extLst>
              </p:cNvPr>
              <p:cNvSpPr txBox="1">
                <a:spLocks noRot="1" noChangeAspect="1" noMove="1" noResize="1" noEditPoints="1" noAdjustHandles="1" noChangeArrowheads="1" noChangeShapeType="1" noTextEdit="1"/>
              </p:cNvSpPr>
              <p:nvPr/>
            </p:nvSpPr>
            <p:spPr>
              <a:xfrm>
                <a:off x="6567514" y="2863800"/>
                <a:ext cx="124714" cy="184666"/>
              </a:xfrm>
              <a:prstGeom prst="rect">
                <a:avLst/>
              </a:prstGeom>
              <a:blipFill>
                <a:blip r:embed="rId9"/>
                <a:stretch>
                  <a:fillRect l="-33333" r="-25000" b="-31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1A64C9EA-8CBD-9536-5754-D67247E4BA5B}"/>
                  </a:ext>
                </a:extLst>
              </p:cNvPr>
              <p:cNvSpPr txBox="1"/>
              <p:nvPr/>
            </p:nvSpPr>
            <p:spPr>
              <a:xfrm>
                <a:off x="5973886" y="2429453"/>
                <a:ext cx="184089"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1</m:t>
                          </m:r>
                        </m:sub>
                      </m:sSub>
                    </m:oMath>
                  </m:oMathPara>
                </a14:m>
                <a:endParaRPr lang="en-US" sz="1200" dirty="0"/>
              </a:p>
            </p:txBody>
          </p:sp>
        </mc:Choice>
        <mc:Fallback xmlns="">
          <p:sp>
            <p:nvSpPr>
              <p:cNvPr id="38" name="TextBox 37">
                <a:extLst>
                  <a:ext uri="{FF2B5EF4-FFF2-40B4-BE49-F238E27FC236}">
                    <a16:creationId xmlns:a16="http://schemas.microsoft.com/office/drawing/2014/main" id="{1A64C9EA-8CBD-9536-5754-D67247E4BA5B}"/>
                  </a:ext>
                </a:extLst>
              </p:cNvPr>
              <p:cNvSpPr txBox="1">
                <a:spLocks noRot="1" noChangeAspect="1" noMove="1" noResize="1" noEditPoints="1" noAdjustHandles="1" noChangeArrowheads="1" noChangeShapeType="1" noTextEdit="1"/>
              </p:cNvSpPr>
              <p:nvPr/>
            </p:nvSpPr>
            <p:spPr>
              <a:xfrm>
                <a:off x="5973886" y="2429453"/>
                <a:ext cx="184089" cy="184666"/>
              </a:xfrm>
              <a:prstGeom prst="rect">
                <a:avLst/>
              </a:prstGeom>
              <a:blipFill>
                <a:blip r:embed="rId10"/>
                <a:stretch>
                  <a:fillRect l="-13333" r="-13333"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262F1972-EC5C-3B15-3099-1ECD76152400}"/>
                  </a:ext>
                </a:extLst>
              </p:cNvPr>
              <p:cNvSpPr txBox="1"/>
              <p:nvPr/>
            </p:nvSpPr>
            <p:spPr>
              <a:xfrm>
                <a:off x="7402801" y="2439425"/>
                <a:ext cx="473591"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2</m:t>
                          </m:r>
                        </m:sub>
                      </m:sSub>
                      <m:r>
                        <a:rPr lang="en-US" sz="1200" b="0" i="1" smtClean="0">
                          <a:latin typeface="Cambria Math" panose="02040503050406030204" pitchFamily="18" charset="0"/>
                        </a:rPr>
                        <m:t>=0</m:t>
                      </m:r>
                    </m:oMath>
                  </m:oMathPara>
                </a14:m>
                <a:endParaRPr lang="en-US" sz="1200" dirty="0"/>
              </a:p>
            </p:txBody>
          </p:sp>
        </mc:Choice>
        <mc:Fallback xmlns="">
          <p:sp>
            <p:nvSpPr>
              <p:cNvPr id="39" name="TextBox 38">
                <a:extLst>
                  <a:ext uri="{FF2B5EF4-FFF2-40B4-BE49-F238E27FC236}">
                    <a16:creationId xmlns:a16="http://schemas.microsoft.com/office/drawing/2014/main" id="{262F1972-EC5C-3B15-3099-1ECD76152400}"/>
                  </a:ext>
                </a:extLst>
              </p:cNvPr>
              <p:cNvSpPr txBox="1">
                <a:spLocks noRot="1" noChangeAspect="1" noMove="1" noResize="1" noEditPoints="1" noAdjustHandles="1" noChangeArrowheads="1" noChangeShapeType="1" noTextEdit="1"/>
              </p:cNvSpPr>
              <p:nvPr/>
            </p:nvSpPr>
            <p:spPr>
              <a:xfrm>
                <a:off x="7402801" y="2439425"/>
                <a:ext cx="473591" cy="184666"/>
              </a:xfrm>
              <a:prstGeom prst="rect">
                <a:avLst/>
              </a:prstGeom>
              <a:blipFill>
                <a:blip r:embed="rId11"/>
                <a:stretch>
                  <a:fillRect l="-2564" r="-7692"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A6224564-571D-7649-A495-A1D3E0C5B71C}"/>
                  </a:ext>
                </a:extLst>
              </p:cNvPr>
              <p:cNvSpPr txBox="1"/>
              <p:nvPr/>
            </p:nvSpPr>
            <p:spPr>
              <a:xfrm>
                <a:off x="7378152" y="2691974"/>
                <a:ext cx="1221873" cy="430887"/>
              </a:xfrm>
              <a:prstGeom prst="rect">
                <a:avLst/>
              </a:prstGeom>
              <a:noFill/>
            </p:spPr>
            <p:txBody>
              <a:bodyPr wrap="none" rtlCol="0">
                <a:spAutoFit/>
              </a:bodyPr>
              <a:lstStyle/>
              <a:p>
                <a:r>
                  <a:rPr lang="en-US" sz="1200" dirty="0">
                    <a:solidFill>
                      <a:srgbClr val="FF0000"/>
                    </a:solidFill>
                  </a:rPr>
                  <a:t>focused beam</a:t>
                </a:r>
              </a:p>
              <a:p>
                <a:pPr/>
                <a14:m>
                  <m:oMathPara xmlns:m="http://schemas.openxmlformats.org/officeDocument/2006/math">
                    <m:oMathParaPr>
                      <m:jc m:val="centerGroup"/>
                    </m:oMathParaPr>
                    <m:oMath xmlns:m="http://schemas.openxmlformats.org/officeDocument/2006/math">
                      <m:d>
                        <m:dPr>
                          <m:ctrlPr>
                            <a:rPr lang="en-US" sz="1000" i="1" smtClean="0">
                              <a:solidFill>
                                <a:srgbClr val="FF0000"/>
                              </a:solidFill>
                              <a:latin typeface="Cambria Math" panose="02040503050406030204" pitchFamily="18" charset="0"/>
                            </a:rPr>
                          </m:ctrlPr>
                        </m:dPr>
                        <m:e>
                          <m:sSub>
                            <m:sSubPr>
                              <m:ctrlPr>
                                <a:rPr lang="en-US" sz="1000" i="1" smtClean="0">
                                  <a:solidFill>
                                    <a:srgbClr val="FF0000"/>
                                  </a:solidFill>
                                  <a:latin typeface="Cambria Math" panose="02040503050406030204" pitchFamily="18" charset="0"/>
                                </a:rPr>
                              </m:ctrlPr>
                            </m:sSubPr>
                            <m:e>
                              <m:r>
                                <a:rPr lang="en-US" sz="1000" b="0" i="1" smtClean="0">
                                  <a:solidFill>
                                    <a:srgbClr val="FF0000"/>
                                  </a:solidFill>
                                  <a:latin typeface="Cambria Math" panose="02040503050406030204" pitchFamily="18" charset="0"/>
                                </a:rPr>
                                <m:t>𝑥</m:t>
                              </m:r>
                            </m:e>
                            <m:sub>
                              <m:r>
                                <a:rPr lang="en-US" sz="1000" b="0" i="1" smtClean="0">
                                  <a:solidFill>
                                    <a:srgbClr val="FF0000"/>
                                  </a:solidFill>
                                  <a:latin typeface="Cambria Math" panose="02040503050406030204" pitchFamily="18" charset="0"/>
                                </a:rPr>
                                <m:t>2</m:t>
                              </m:r>
                            </m:sub>
                          </m:sSub>
                          <m:r>
                            <a:rPr lang="en-US" sz="1000" b="0" i="1" smtClean="0">
                              <a:solidFill>
                                <a:srgbClr val="FF0000"/>
                              </a:solidFill>
                              <a:latin typeface="Cambria Math" panose="02040503050406030204" pitchFamily="18" charset="0"/>
                            </a:rPr>
                            <m:t>,</m:t>
                          </m:r>
                          <m:sSub>
                            <m:sSubPr>
                              <m:ctrlPr>
                                <a:rPr lang="en-US" sz="1000" b="0" i="1" smtClean="0">
                                  <a:solidFill>
                                    <a:srgbClr val="FF0000"/>
                                  </a:solidFill>
                                  <a:latin typeface="Cambria Math" panose="02040503050406030204" pitchFamily="18" charset="0"/>
                                </a:rPr>
                              </m:ctrlPr>
                            </m:sSubPr>
                            <m:e>
                              <m:r>
                                <a:rPr lang="en-US" sz="1000" b="0" i="1" smtClean="0">
                                  <a:solidFill>
                                    <a:srgbClr val="FF0000"/>
                                  </a:solidFill>
                                  <a:latin typeface="Cambria Math" panose="02040503050406030204" pitchFamily="18" charset="0"/>
                                </a:rPr>
                                <m:t>𝑥</m:t>
                              </m:r>
                            </m:e>
                            <m:sub>
                              <m:r>
                                <a:rPr lang="en-US" sz="1000" b="0" i="1" smtClean="0">
                                  <a:solidFill>
                                    <a:srgbClr val="FF0000"/>
                                  </a:solidFill>
                                  <a:latin typeface="Cambria Math" panose="02040503050406030204" pitchFamily="18" charset="0"/>
                                </a:rPr>
                                <m:t>2</m:t>
                              </m:r>
                            </m:sub>
                          </m:sSub>
                          <m:r>
                            <a:rPr lang="en-US" sz="1000" b="0" i="1" smtClean="0">
                              <a:solidFill>
                                <a:srgbClr val="FF0000"/>
                              </a:solidFill>
                              <a:latin typeface="Cambria Math" panose="02040503050406030204" pitchFamily="18" charset="0"/>
                            </a:rPr>
                            <m:t>′</m:t>
                          </m:r>
                        </m:e>
                      </m:d>
                      <m:r>
                        <a:rPr lang="en-US" sz="1000" b="0" i="1" smtClean="0">
                          <a:solidFill>
                            <a:srgbClr val="FF0000"/>
                          </a:solidFill>
                          <a:latin typeface="Cambria Math" panose="02040503050406030204" pitchFamily="18" charset="0"/>
                        </a:rPr>
                        <m:t>=(0,</m:t>
                      </m:r>
                      <m:sSub>
                        <m:sSubPr>
                          <m:ctrlPr>
                            <a:rPr lang="en-US" sz="1000" i="1">
                              <a:solidFill>
                                <a:srgbClr val="FF0000"/>
                              </a:solidFill>
                              <a:latin typeface="Cambria Math" panose="02040503050406030204" pitchFamily="18" charset="0"/>
                            </a:rPr>
                          </m:ctrlPr>
                        </m:sSubPr>
                        <m:e>
                          <m:r>
                            <a:rPr lang="en-US" sz="1000" i="1">
                              <a:solidFill>
                                <a:srgbClr val="FF0000"/>
                              </a:solidFill>
                              <a:latin typeface="Cambria Math" panose="02040503050406030204" pitchFamily="18" charset="0"/>
                            </a:rPr>
                            <m:t>𝑥</m:t>
                          </m:r>
                        </m:e>
                        <m:sub>
                          <m:r>
                            <a:rPr lang="en-US" sz="1000" i="1">
                              <a:solidFill>
                                <a:srgbClr val="FF0000"/>
                              </a:solidFill>
                              <a:latin typeface="Cambria Math" panose="02040503050406030204" pitchFamily="18" charset="0"/>
                            </a:rPr>
                            <m:t>2</m:t>
                          </m:r>
                        </m:sub>
                      </m:sSub>
                      <m:r>
                        <a:rPr lang="en-US" sz="1000" b="0" i="1" smtClean="0">
                          <a:solidFill>
                            <a:srgbClr val="FF0000"/>
                          </a:solidFill>
                          <a:latin typeface="Cambria Math" panose="02040503050406030204" pitchFamily="18" charset="0"/>
                        </a:rPr>
                        <m:t>′)</m:t>
                      </m:r>
                    </m:oMath>
                  </m:oMathPara>
                </a14:m>
                <a:endParaRPr lang="en-US" sz="1000" dirty="0">
                  <a:solidFill>
                    <a:srgbClr val="FF0000"/>
                  </a:solidFill>
                </a:endParaRPr>
              </a:p>
            </p:txBody>
          </p:sp>
        </mc:Choice>
        <mc:Fallback xmlns="">
          <p:sp>
            <p:nvSpPr>
              <p:cNvPr id="40" name="TextBox 39">
                <a:extLst>
                  <a:ext uri="{FF2B5EF4-FFF2-40B4-BE49-F238E27FC236}">
                    <a16:creationId xmlns:a16="http://schemas.microsoft.com/office/drawing/2014/main" id="{A6224564-571D-7649-A495-A1D3E0C5B71C}"/>
                  </a:ext>
                </a:extLst>
              </p:cNvPr>
              <p:cNvSpPr txBox="1">
                <a:spLocks noRot="1" noChangeAspect="1" noMove="1" noResize="1" noEditPoints="1" noAdjustHandles="1" noChangeArrowheads="1" noChangeShapeType="1" noTextEdit="1"/>
              </p:cNvSpPr>
              <p:nvPr/>
            </p:nvSpPr>
            <p:spPr>
              <a:xfrm>
                <a:off x="7378152" y="2691974"/>
                <a:ext cx="1221873" cy="430887"/>
              </a:xfrm>
              <a:prstGeom prst="rect">
                <a:avLst/>
              </a:prstGeom>
              <a:blipFill>
                <a:blip r:embed="rId12"/>
                <a:stretch>
                  <a:fillRect t="-2941" b="-29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776189B5-A670-80D9-8088-23F9DB7E7F6A}"/>
                  </a:ext>
                </a:extLst>
              </p:cNvPr>
              <p:cNvSpPr txBox="1"/>
              <p:nvPr/>
            </p:nvSpPr>
            <p:spPr>
              <a:xfrm>
                <a:off x="2578823" y="2290715"/>
                <a:ext cx="181140"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𝑓</m:t>
                          </m:r>
                        </m:e>
                        <m:sub>
                          <m:r>
                            <a:rPr lang="en-US" sz="1200" i="1">
                              <a:latin typeface="Cambria Math" panose="02040503050406030204" pitchFamily="18" charset="0"/>
                              <a:ea typeface="Cambria Math" panose="02040503050406030204" pitchFamily="18" charset="0"/>
                            </a:rPr>
                            <m:t>⊥</m:t>
                          </m:r>
                        </m:sub>
                      </m:sSub>
                    </m:oMath>
                  </m:oMathPara>
                </a14:m>
                <a:endParaRPr lang="en-US" sz="1200" dirty="0"/>
              </a:p>
            </p:txBody>
          </p:sp>
        </mc:Choice>
        <mc:Fallback xmlns="">
          <p:sp>
            <p:nvSpPr>
              <p:cNvPr id="41" name="TextBox 40">
                <a:extLst>
                  <a:ext uri="{FF2B5EF4-FFF2-40B4-BE49-F238E27FC236}">
                    <a16:creationId xmlns:a16="http://schemas.microsoft.com/office/drawing/2014/main" id="{776189B5-A670-80D9-8088-23F9DB7E7F6A}"/>
                  </a:ext>
                </a:extLst>
              </p:cNvPr>
              <p:cNvSpPr txBox="1">
                <a:spLocks noRot="1" noChangeAspect="1" noMove="1" noResize="1" noEditPoints="1" noAdjustHandles="1" noChangeArrowheads="1" noChangeShapeType="1" noTextEdit="1"/>
              </p:cNvSpPr>
              <p:nvPr/>
            </p:nvSpPr>
            <p:spPr>
              <a:xfrm>
                <a:off x="2578823" y="2290715"/>
                <a:ext cx="181140" cy="184666"/>
              </a:xfrm>
              <a:prstGeom prst="rect">
                <a:avLst/>
              </a:prstGeom>
              <a:blipFill>
                <a:blip r:embed="rId13"/>
                <a:stretch>
                  <a:fillRect l="-33333" r="-6667" b="-40000"/>
                </a:stretch>
              </a:blipFill>
            </p:spPr>
            <p:txBody>
              <a:bodyPr/>
              <a:lstStyle/>
              <a:p>
                <a:r>
                  <a:rPr lang="en-US">
                    <a:noFill/>
                  </a:rPr>
                  <a:t> </a:t>
                </a:r>
              </a:p>
            </p:txBody>
          </p:sp>
        </mc:Fallback>
      </mc:AlternateContent>
      <p:sp>
        <p:nvSpPr>
          <p:cNvPr id="42" name="Rectangle 41">
            <a:extLst>
              <a:ext uri="{FF2B5EF4-FFF2-40B4-BE49-F238E27FC236}">
                <a16:creationId xmlns:a16="http://schemas.microsoft.com/office/drawing/2014/main" id="{84BF36F0-4116-B4E3-4364-009B5919CA32}"/>
              </a:ext>
            </a:extLst>
          </p:cNvPr>
          <p:cNvSpPr/>
          <p:nvPr/>
        </p:nvSpPr>
        <p:spPr>
          <a:xfrm>
            <a:off x="4662435" y="1869756"/>
            <a:ext cx="4252965" cy="1359198"/>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Freeform 42">
            <a:extLst>
              <a:ext uri="{FF2B5EF4-FFF2-40B4-BE49-F238E27FC236}">
                <a16:creationId xmlns:a16="http://schemas.microsoft.com/office/drawing/2014/main" id="{5FC5DF60-A257-868E-4D3F-93242D3326B7}"/>
              </a:ext>
            </a:extLst>
          </p:cNvPr>
          <p:cNvSpPr/>
          <p:nvPr/>
        </p:nvSpPr>
        <p:spPr>
          <a:xfrm>
            <a:off x="6972939" y="2574623"/>
            <a:ext cx="10216" cy="71518"/>
          </a:xfrm>
          <a:custGeom>
            <a:avLst/>
            <a:gdLst>
              <a:gd name="connsiteX0" fmla="*/ 10216 w 10216"/>
              <a:gd name="connsiteY0" fmla="*/ 0 h 71518"/>
              <a:gd name="connsiteX1" fmla="*/ 0 w 10216"/>
              <a:gd name="connsiteY1" fmla="*/ 71518 h 71518"/>
              <a:gd name="connsiteX2" fmla="*/ 0 w 10216"/>
              <a:gd name="connsiteY2" fmla="*/ 71518 h 71518"/>
              <a:gd name="connsiteX3" fmla="*/ 0 w 10216"/>
              <a:gd name="connsiteY3" fmla="*/ 71518 h 71518"/>
            </a:gdLst>
            <a:ahLst/>
            <a:cxnLst>
              <a:cxn ang="0">
                <a:pos x="connsiteX0" y="connsiteY0"/>
              </a:cxn>
              <a:cxn ang="0">
                <a:pos x="connsiteX1" y="connsiteY1"/>
              </a:cxn>
              <a:cxn ang="0">
                <a:pos x="connsiteX2" y="connsiteY2"/>
              </a:cxn>
              <a:cxn ang="0">
                <a:pos x="connsiteX3" y="connsiteY3"/>
              </a:cxn>
            </a:cxnLst>
            <a:rect l="l" t="t" r="r" b="b"/>
            <a:pathLst>
              <a:path w="10216" h="71518">
                <a:moveTo>
                  <a:pt x="10216" y="0"/>
                </a:moveTo>
                <a:lnTo>
                  <a:pt x="0" y="71518"/>
                </a:lnTo>
                <a:lnTo>
                  <a:pt x="0" y="71518"/>
                </a:lnTo>
                <a:lnTo>
                  <a:pt x="0" y="71518"/>
                </a:lnTo>
              </a:path>
            </a:pathLst>
          </a:cu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2B04F590-86B8-7D0C-4CDC-DAACBB4BDE9F}"/>
                  </a:ext>
                </a:extLst>
              </p:cNvPr>
              <p:cNvSpPr txBox="1"/>
              <p:nvPr/>
            </p:nvSpPr>
            <p:spPr>
              <a:xfrm>
                <a:off x="6755312" y="2488875"/>
                <a:ext cx="132922"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smtClean="0">
                          <a:latin typeface="Cambria Math" panose="02040503050406030204" pitchFamily="18" charset="0"/>
                          <a:ea typeface="Cambria Math" panose="02040503050406030204" pitchFamily="18" charset="0"/>
                        </a:rPr>
                        <m:t>𝛼</m:t>
                      </m:r>
                    </m:oMath>
                  </m:oMathPara>
                </a14:m>
                <a:endParaRPr lang="en-US" sz="1200" dirty="0"/>
              </a:p>
            </p:txBody>
          </p:sp>
        </mc:Choice>
        <mc:Fallback xmlns="">
          <p:sp>
            <p:nvSpPr>
              <p:cNvPr id="44" name="TextBox 43">
                <a:extLst>
                  <a:ext uri="{FF2B5EF4-FFF2-40B4-BE49-F238E27FC236}">
                    <a16:creationId xmlns:a16="http://schemas.microsoft.com/office/drawing/2014/main" id="{2B04F590-86B8-7D0C-4CDC-DAACBB4BDE9F}"/>
                  </a:ext>
                </a:extLst>
              </p:cNvPr>
              <p:cNvSpPr txBox="1">
                <a:spLocks noRot="1" noChangeAspect="1" noMove="1" noResize="1" noEditPoints="1" noAdjustHandles="1" noChangeArrowheads="1" noChangeShapeType="1" noTextEdit="1"/>
              </p:cNvSpPr>
              <p:nvPr/>
            </p:nvSpPr>
            <p:spPr>
              <a:xfrm>
                <a:off x="6755312" y="2488875"/>
                <a:ext cx="132922" cy="184666"/>
              </a:xfrm>
              <a:prstGeom prst="rect">
                <a:avLst/>
              </a:prstGeom>
              <a:blipFill>
                <a:blip r:embed="rId14"/>
                <a:stretch>
                  <a:fillRect l="-16667" r="-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533BCE9D-0F5E-ADC6-E0FC-220133ED10C2}"/>
                  </a:ext>
                </a:extLst>
              </p:cNvPr>
              <p:cNvSpPr txBox="1"/>
              <p:nvPr/>
            </p:nvSpPr>
            <p:spPr>
              <a:xfrm>
                <a:off x="6401436" y="3559866"/>
                <a:ext cx="2476319" cy="1028936"/>
              </a:xfrm>
              <a:prstGeom prst="rect">
                <a:avLst/>
              </a:prstGeom>
              <a:noFill/>
              <a:ln>
                <a:solidFill>
                  <a:srgbClr val="FF000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ea typeface="Cambria Math" panose="02040503050406030204" pitchFamily="18" charset="0"/>
                            </a:rPr>
                          </m:ctrlPr>
                        </m:dPr>
                        <m:e>
                          <m:m>
                            <m:mPr>
                              <m:mcs>
                                <m:mc>
                                  <m:mcPr>
                                    <m:count m:val="1"/>
                                    <m:mcJc m:val="center"/>
                                  </m:mcPr>
                                </m:mc>
                              </m:mcs>
                              <m:ctrlPr>
                                <a:rPr lang="en-US" sz="1400" i="1">
                                  <a:latin typeface="Cambria Math" panose="02040503050406030204" pitchFamily="18" charset="0"/>
                                  <a:ea typeface="Cambria Math" panose="02040503050406030204" pitchFamily="18" charset="0"/>
                                </a:rPr>
                              </m:ctrlPr>
                            </m:mPr>
                            <m:mr>
                              <m:e>
                                <m:r>
                                  <m:rPr>
                                    <m:brk m:alnAt="7"/>
                                  </m:rPr>
                                  <a:rPr lang="en-US" sz="1400" b="0" i="1" smtClean="0">
                                    <a:latin typeface="Cambria Math" panose="02040503050406030204" pitchFamily="18" charset="0"/>
                                    <a:ea typeface="Cambria Math" panose="02040503050406030204" pitchFamily="18" charset="0"/>
                                  </a:rPr>
                                  <m:t>0</m:t>
                                </m:r>
                              </m:e>
                            </m:mr>
                            <m:mr>
                              <m:e>
                                <m:sSub>
                                  <m:sSubPr>
                                    <m:ctrlPr>
                                      <a:rPr lang="en-US" sz="140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𝑥</m:t>
                                    </m:r>
                                  </m:e>
                                  <m:sub>
                                    <m:r>
                                      <a:rPr lang="en-US" sz="1400" b="0" i="1" smtClean="0">
                                        <a:latin typeface="Cambria Math" panose="02040503050406030204" pitchFamily="18" charset="0"/>
                                        <a:ea typeface="Cambria Math" panose="02040503050406030204" pitchFamily="18" charset="0"/>
                                      </a:rPr>
                                      <m:t>2</m:t>
                                    </m:r>
                                  </m:sub>
                                </m:sSub>
                                <m:r>
                                  <a:rPr lang="en-US" sz="1400" b="0" i="1" smtClean="0">
                                    <a:latin typeface="Cambria Math" panose="02040503050406030204" pitchFamily="18" charset="0"/>
                                    <a:ea typeface="Cambria Math" panose="02040503050406030204" pitchFamily="18" charset="0"/>
                                  </a:rPr>
                                  <m:t>′</m:t>
                                </m:r>
                              </m:e>
                            </m:mr>
                          </m:m>
                        </m:e>
                      </m:d>
                      <m:r>
                        <a:rPr lang="en-US" sz="1400" b="0" i="1" smtClean="0">
                          <a:latin typeface="Cambria Math" panose="02040503050406030204" pitchFamily="18" charset="0"/>
                        </a:rPr>
                        <m:t>=</m:t>
                      </m:r>
                      <m:d>
                        <m:dPr>
                          <m:begChr m:val="["/>
                          <m:endChr m:val="]"/>
                          <m:ctrlPr>
                            <a:rPr lang="en-US" sz="1400" b="0" i="1" smtClean="0">
                              <a:latin typeface="Cambria Math" panose="02040503050406030204" pitchFamily="18" charset="0"/>
                            </a:rPr>
                          </m:ctrlPr>
                        </m:dPr>
                        <m:e>
                          <m:m>
                            <m:mPr>
                              <m:mcs>
                                <m:mc>
                                  <m:mcPr>
                                    <m:count m:val="2"/>
                                    <m:mcJc m:val="center"/>
                                  </m:mcPr>
                                </m:mc>
                              </m:mcs>
                              <m:ctrlPr>
                                <a:rPr lang="en-US" sz="1400" b="0" i="1" smtClean="0">
                                  <a:latin typeface="Cambria Math" panose="02040503050406030204" pitchFamily="18" charset="0"/>
                                </a:rPr>
                              </m:ctrlPr>
                            </m:mPr>
                            <m:mr>
                              <m:e>
                                <m:r>
                                  <m:rPr>
                                    <m:brk m:alnAt="7"/>
                                  </m:rPr>
                                  <a:rPr lang="en-US" sz="1400" b="0" i="1" smtClean="0">
                                    <a:latin typeface="Cambria Math" panose="02040503050406030204" pitchFamily="18" charset="0"/>
                                  </a:rPr>
                                  <m:t>1</m:t>
                                </m:r>
                              </m:e>
                              <m:e>
                                <m:r>
                                  <a:rPr lang="en-US" sz="1400" b="0" i="1" smtClean="0">
                                    <a:latin typeface="Cambria Math" panose="02040503050406030204" pitchFamily="18" charset="0"/>
                                  </a:rPr>
                                  <m:t>0</m:t>
                                </m:r>
                              </m:e>
                            </m:mr>
                            <m:mr>
                              <m:e>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1</m:t>
                                    </m:r>
                                  </m:num>
                                  <m:den>
                                    <m:r>
                                      <a:rPr lang="en-US" sz="1400" b="0" i="1" smtClean="0">
                                        <a:latin typeface="Cambria Math" panose="02040503050406030204" pitchFamily="18" charset="0"/>
                                      </a:rPr>
                                      <m:t>𝑓</m:t>
                                    </m:r>
                                  </m:den>
                                </m:f>
                              </m:e>
                              <m:e>
                                <m:r>
                                  <a:rPr lang="en-US" sz="1400" b="0" i="1" smtClean="0">
                                    <a:latin typeface="Cambria Math" panose="02040503050406030204" pitchFamily="18" charset="0"/>
                                  </a:rPr>
                                  <m:t>1</m:t>
                                </m:r>
                              </m:e>
                            </m:mr>
                          </m:m>
                        </m:e>
                      </m:d>
                      <m:r>
                        <a:rPr lang="en-US" sz="1400" b="0" i="1" smtClean="0">
                          <a:latin typeface="Cambria Math" panose="02040503050406030204" pitchFamily="18" charset="0"/>
                          <a:ea typeface="Cambria Math" panose="02040503050406030204" pitchFamily="18" charset="0"/>
                        </a:rPr>
                        <m:t>∙</m:t>
                      </m:r>
                      <m:d>
                        <m:dPr>
                          <m:begChr m:val="["/>
                          <m:endChr m:val="]"/>
                          <m:ctrlPr>
                            <a:rPr lang="en-US" sz="1400" i="1">
                              <a:latin typeface="Cambria Math" panose="02040503050406030204" pitchFamily="18" charset="0"/>
                              <a:ea typeface="Cambria Math" panose="02040503050406030204" pitchFamily="18" charset="0"/>
                            </a:rPr>
                          </m:ctrlPr>
                        </m:dPr>
                        <m:e>
                          <m:m>
                            <m:mPr>
                              <m:mcs>
                                <m:mc>
                                  <m:mcPr>
                                    <m:count m:val="1"/>
                                    <m:mcJc m:val="center"/>
                                  </m:mcPr>
                                </m:mc>
                              </m:mcs>
                              <m:ctrlPr>
                                <a:rPr lang="en-US" sz="1400" i="1">
                                  <a:latin typeface="Cambria Math" panose="02040503050406030204" pitchFamily="18" charset="0"/>
                                  <a:ea typeface="Cambria Math" panose="02040503050406030204" pitchFamily="18" charset="0"/>
                                </a:rPr>
                              </m:ctrlPr>
                            </m:mPr>
                            <m:mr>
                              <m:e>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𝑥</m:t>
                                    </m:r>
                                  </m:e>
                                  <m:sub>
                                    <m:r>
                                      <a:rPr lang="en-US" sz="1400" i="1">
                                        <a:latin typeface="Cambria Math" panose="02040503050406030204" pitchFamily="18" charset="0"/>
                                        <a:ea typeface="Cambria Math" panose="02040503050406030204" pitchFamily="18" charset="0"/>
                                      </a:rPr>
                                      <m:t>1</m:t>
                                    </m:r>
                                  </m:sub>
                                </m:sSub>
                              </m:e>
                            </m:mr>
                            <m:mr>
                              <m:e>
                                <m:r>
                                  <a:rPr lang="en-US" sz="1400" i="1">
                                    <a:latin typeface="Cambria Math" panose="02040503050406030204" pitchFamily="18" charset="0"/>
                                    <a:ea typeface="Cambria Math" panose="02040503050406030204" pitchFamily="18" charset="0"/>
                                  </a:rPr>
                                  <m:t>0</m:t>
                                </m:r>
                              </m:e>
                            </m:mr>
                          </m:m>
                        </m:e>
                      </m:d>
                      <m:r>
                        <a:rPr lang="en-US" sz="1400" b="0" i="1" smtClean="0">
                          <a:latin typeface="Cambria Math" panose="02040503050406030204" pitchFamily="18" charset="0"/>
                          <a:ea typeface="Cambria Math" panose="02040503050406030204" pitchFamily="18" charset="0"/>
                        </a:rPr>
                        <m:t>=</m:t>
                      </m:r>
                      <m:d>
                        <m:dPr>
                          <m:begChr m:val="["/>
                          <m:endChr m:val="]"/>
                          <m:ctrlPr>
                            <a:rPr lang="en-US" sz="1400" b="0" i="1" smtClean="0">
                              <a:latin typeface="Cambria Math" panose="02040503050406030204" pitchFamily="18" charset="0"/>
                              <a:ea typeface="Cambria Math" panose="02040503050406030204" pitchFamily="18" charset="0"/>
                            </a:rPr>
                          </m:ctrlPr>
                        </m:dPr>
                        <m:e>
                          <m:m>
                            <m:mPr>
                              <m:mcs>
                                <m:mc>
                                  <m:mcPr>
                                    <m:count m:val="1"/>
                                    <m:mcJc m:val="center"/>
                                  </m:mcPr>
                                </m:mc>
                              </m:mcs>
                              <m:ctrlPr>
                                <a:rPr lang="en-US" sz="1400" b="0" i="1" smtClean="0">
                                  <a:latin typeface="Cambria Math" panose="02040503050406030204" pitchFamily="18" charset="0"/>
                                  <a:ea typeface="Cambria Math" panose="02040503050406030204" pitchFamily="18" charset="0"/>
                                </a:rPr>
                              </m:ctrlPr>
                            </m:mPr>
                            <m:mr>
                              <m:e>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𝑥</m:t>
                                    </m:r>
                                  </m:e>
                                  <m:sub>
                                    <m:r>
                                      <a:rPr lang="en-US" sz="1400" b="0" i="1" smtClean="0">
                                        <a:latin typeface="Cambria Math" panose="02040503050406030204" pitchFamily="18" charset="0"/>
                                        <a:ea typeface="Cambria Math" panose="02040503050406030204" pitchFamily="18" charset="0"/>
                                      </a:rPr>
                                      <m:t>1</m:t>
                                    </m:r>
                                  </m:sub>
                                </m:sSub>
                              </m:e>
                            </m:mr>
                            <m:mr>
                              <m:e>
                                <m:r>
                                  <a:rPr lang="en-US" sz="1400" b="0" i="1" smtClean="0">
                                    <a:latin typeface="Cambria Math" panose="02040503050406030204" pitchFamily="18" charset="0"/>
                                    <a:ea typeface="Cambria Math" panose="02040503050406030204" pitchFamily="18" charset="0"/>
                                  </a:rPr>
                                  <m:t>−</m:t>
                                </m:r>
                                <m:f>
                                  <m:fPr>
                                    <m:ctrlPr>
                                      <a:rPr lang="en-US" sz="1400" b="0" i="1" smtClean="0">
                                        <a:latin typeface="Cambria Math" panose="02040503050406030204" pitchFamily="18" charset="0"/>
                                        <a:ea typeface="Cambria Math" panose="02040503050406030204" pitchFamily="18" charset="0"/>
                                      </a:rPr>
                                    </m:ctrlPr>
                                  </m:fPr>
                                  <m:num>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𝑥</m:t>
                                        </m:r>
                                      </m:e>
                                      <m:sub>
                                        <m:r>
                                          <a:rPr lang="en-US" sz="1400" b="0" i="1" smtClean="0">
                                            <a:latin typeface="Cambria Math" panose="02040503050406030204" pitchFamily="18" charset="0"/>
                                            <a:ea typeface="Cambria Math" panose="02040503050406030204" pitchFamily="18" charset="0"/>
                                          </a:rPr>
                                          <m:t>1</m:t>
                                        </m:r>
                                      </m:sub>
                                    </m:sSub>
                                  </m:num>
                                  <m:den>
                                    <m:r>
                                      <a:rPr lang="en-US" sz="1400" b="0" i="1" smtClean="0">
                                        <a:latin typeface="Cambria Math" panose="02040503050406030204" pitchFamily="18" charset="0"/>
                                        <a:ea typeface="Cambria Math" panose="02040503050406030204" pitchFamily="18" charset="0"/>
                                      </a:rPr>
                                      <m:t>𝑓</m:t>
                                    </m:r>
                                  </m:den>
                                </m:f>
                              </m:e>
                            </m:mr>
                          </m:m>
                        </m:e>
                      </m:d>
                    </m:oMath>
                  </m:oMathPara>
                </a14:m>
                <a:endParaRPr lang="en-US" sz="1400"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Sup>
                        <m:sSubSupPr>
                          <m:ctrlPr>
                            <a:rPr lang="en-US" sz="1400" b="0" i="1" smtClean="0">
                              <a:latin typeface="Cambria Math" panose="02040503050406030204" pitchFamily="18" charset="0"/>
                              <a:ea typeface="Cambria Math" panose="02040503050406030204" pitchFamily="18" charset="0"/>
                            </a:rPr>
                          </m:ctrlPr>
                        </m:sSubSupPr>
                        <m:e>
                          <m:r>
                            <a:rPr lang="en-US" sz="1400" b="0" i="1" smtClean="0">
                              <a:latin typeface="Cambria Math" panose="02040503050406030204" pitchFamily="18" charset="0"/>
                              <a:ea typeface="Cambria Math" panose="02040503050406030204" pitchFamily="18" charset="0"/>
                            </a:rPr>
                            <m:t>𝑥</m:t>
                          </m:r>
                        </m:e>
                        <m:sub>
                          <m:r>
                            <a:rPr lang="en-US" sz="1400" b="0" i="1" smtClean="0">
                              <a:latin typeface="Cambria Math" panose="02040503050406030204" pitchFamily="18" charset="0"/>
                              <a:ea typeface="Cambria Math" panose="02040503050406030204" pitchFamily="18" charset="0"/>
                            </a:rPr>
                            <m:t>2</m:t>
                          </m:r>
                        </m:sub>
                        <m:sup>
                          <m:r>
                            <a:rPr lang="en-US" sz="1400" b="0" i="0" smtClean="0">
                              <a:latin typeface="Cambria Math" panose="02040503050406030204" pitchFamily="18" charset="0"/>
                              <a:ea typeface="Cambria Math" panose="02040503050406030204" pitchFamily="18" charset="0"/>
                            </a:rPr>
                            <m:t>′</m:t>
                          </m:r>
                        </m:sup>
                      </m:sSubSup>
                      <m:r>
                        <a:rPr lang="en-US" sz="1400" b="0" i="0" smtClean="0">
                          <a:latin typeface="Cambria Math" panose="02040503050406030204" pitchFamily="18" charset="0"/>
                          <a:ea typeface="Cambria Math" panose="02040503050406030204" pitchFamily="18" charset="0"/>
                        </a:rPr>
                        <m:t>=</m:t>
                      </m:r>
                      <m:r>
                        <a:rPr lang="en-US" sz="1400" i="1">
                          <a:latin typeface="Cambria Math" panose="02040503050406030204" pitchFamily="18" charset="0"/>
                          <a:ea typeface="Cambria Math" panose="02040503050406030204" pitchFamily="18" charset="0"/>
                        </a:rPr>
                        <m:t>−</m:t>
                      </m:r>
                      <m:f>
                        <m:fPr>
                          <m:ctrlPr>
                            <a:rPr lang="en-US" sz="1400" i="1">
                              <a:latin typeface="Cambria Math" panose="02040503050406030204" pitchFamily="18" charset="0"/>
                              <a:ea typeface="Cambria Math" panose="02040503050406030204" pitchFamily="18" charset="0"/>
                            </a:rPr>
                          </m:ctrlPr>
                        </m:fPr>
                        <m:num>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𝑥</m:t>
                              </m:r>
                            </m:e>
                            <m:sub>
                              <m:r>
                                <a:rPr lang="en-US" sz="1400" i="1">
                                  <a:latin typeface="Cambria Math" panose="02040503050406030204" pitchFamily="18" charset="0"/>
                                  <a:ea typeface="Cambria Math" panose="02040503050406030204" pitchFamily="18" charset="0"/>
                                </a:rPr>
                                <m:t>1</m:t>
                              </m:r>
                            </m:sub>
                          </m:sSub>
                        </m:num>
                        <m:den>
                          <m:r>
                            <a:rPr lang="en-US" sz="1400" i="1">
                              <a:latin typeface="Cambria Math" panose="02040503050406030204" pitchFamily="18" charset="0"/>
                              <a:ea typeface="Cambria Math" panose="02040503050406030204" pitchFamily="18" charset="0"/>
                            </a:rPr>
                            <m:t>𝑓</m:t>
                          </m:r>
                        </m:den>
                      </m:f>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𝑡𝑎𝑛</m:t>
                      </m:r>
                      <m:r>
                        <a:rPr lang="en-US" sz="1400" b="0" i="1" smtClean="0">
                          <a:latin typeface="Cambria Math" panose="02040503050406030204" pitchFamily="18" charset="0"/>
                          <a:ea typeface="Cambria Math" panose="02040503050406030204" pitchFamily="18" charset="0"/>
                        </a:rPr>
                        <m:t>𝛼</m:t>
                      </m:r>
                    </m:oMath>
                  </m:oMathPara>
                </a14:m>
                <a:endParaRPr lang="en-US" sz="1400" dirty="0"/>
              </a:p>
            </p:txBody>
          </p:sp>
        </mc:Choice>
        <mc:Fallback xmlns="">
          <p:sp>
            <p:nvSpPr>
              <p:cNvPr id="45" name="TextBox 44">
                <a:extLst>
                  <a:ext uri="{FF2B5EF4-FFF2-40B4-BE49-F238E27FC236}">
                    <a16:creationId xmlns:a16="http://schemas.microsoft.com/office/drawing/2014/main" id="{533BCE9D-0F5E-ADC6-E0FC-220133ED10C2}"/>
                  </a:ext>
                </a:extLst>
              </p:cNvPr>
              <p:cNvSpPr txBox="1">
                <a:spLocks noRot="1" noChangeAspect="1" noMove="1" noResize="1" noEditPoints="1" noAdjustHandles="1" noChangeArrowheads="1" noChangeShapeType="1" noTextEdit="1"/>
              </p:cNvSpPr>
              <p:nvPr/>
            </p:nvSpPr>
            <p:spPr>
              <a:xfrm>
                <a:off x="6401436" y="3559866"/>
                <a:ext cx="2476319" cy="1028936"/>
              </a:xfrm>
              <a:prstGeom prst="rect">
                <a:avLst/>
              </a:prstGeom>
              <a:blipFill>
                <a:blip r:embed="rId15"/>
                <a:stretch>
                  <a:fillRect t="-1205" b="-7229"/>
                </a:stretch>
              </a:blipFill>
              <a:ln>
                <a:solidFill>
                  <a:srgbClr val="FF0000"/>
                </a:solidFill>
              </a:ln>
            </p:spPr>
            <p:txBody>
              <a:bodyPr/>
              <a:lstStyle/>
              <a:p>
                <a:r>
                  <a:rPr lang="en-US">
                    <a:noFill/>
                  </a:rPr>
                  <a:t> </a:t>
                </a:r>
              </a:p>
            </p:txBody>
          </p:sp>
        </mc:Fallback>
      </mc:AlternateContent>
    </p:spTree>
    <p:extLst>
      <p:ext uri="{BB962C8B-B14F-4D97-AF65-F5344CB8AC3E}">
        <p14:creationId xmlns:p14="http://schemas.microsoft.com/office/powerpoint/2010/main" val="3547053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17FBCE-D61C-C8C8-418E-822E97940FA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384DAB5-DDEE-8AA5-8F2E-2C695950CEB4}"/>
              </a:ext>
            </a:extLst>
          </p:cNvPr>
          <p:cNvSpPr>
            <a:spLocks noGrp="1"/>
          </p:cNvSpPr>
          <p:nvPr>
            <p:ph type="title"/>
          </p:nvPr>
        </p:nvSpPr>
        <p:spPr/>
        <p:txBody>
          <a:bodyPr/>
          <a:lstStyle/>
          <a:p>
            <a:r>
              <a:rPr lang="en-US" dirty="0"/>
              <a:t>FODO cell in collider ring</a:t>
            </a:r>
          </a:p>
        </p:txBody>
      </p:sp>
      <p:sp>
        <p:nvSpPr>
          <p:cNvPr id="4" name="Date Placeholder 3">
            <a:extLst>
              <a:ext uri="{FF2B5EF4-FFF2-40B4-BE49-F238E27FC236}">
                <a16:creationId xmlns:a16="http://schemas.microsoft.com/office/drawing/2014/main" id="{DE1C6C16-EFF1-28F6-A8F8-2337397D697C}"/>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A929B5ED-831F-1217-5AC8-5EE384941125}"/>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ED20CA9C-E094-5472-AA85-A5F9AFD19F00}"/>
              </a:ext>
            </a:extLst>
          </p:cNvPr>
          <p:cNvSpPr>
            <a:spLocks noGrp="1"/>
          </p:cNvSpPr>
          <p:nvPr>
            <p:ph type="sldNum" sz="quarter" idx="4"/>
          </p:nvPr>
        </p:nvSpPr>
        <p:spPr/>
        <p:txBody>
          <a:bodyPr/>
          <a:lstStyle/>
          <a:p>
            <a:pPr>
              <a:defRPr/>
            </a:pPr>
            <a:fld id="{148C009B-CB69-E04A-B9B3-34B26D69E9CF}" type="slidenum">
              <a:rPr lang="en-US" smtClean="0"/>
              <a:pPr>
                <a:defRPr/>
              </a:pPr>
              <a:t>54</a:t>
            </a:fld>
            <a:endParaRPr lang="en-US" dirty="0"/>
          </a:p>
        </p:txBody>
      </p:sp>
      <p:sp>
        <p:nvSpPr>
          <p:cNvPr id="7" name="TextBox 6">
            <a:extLst>
              <a:ext uri="{FF2B5EF4-FFF2-40B4-BE49-F238E27FC236}">
                <a16:creationId xmlns:a16="http://schemas.microsoft.com/office/drawing/2014/main" id="{20A26B12-A988-DBD1-D1FD-913A924CF97D}"/>
              </a:ext>
            </a:extLst>
          </p:cNvPr>
          <p:cNvSpPr txBox="1"/>
          <p:nvPr/>
        </p:nvSpPr>
        <p:spPr>
          <a:xfrm>
            <a:off x="385116" y="858982"/>
            <a:ext cx="8231549" cy="461665"/>
          </a:xfrm>
          <a:prstGeom prst="rect">
            <a:avLst/>
          </a:prstGeom>
          <a:noFill/>
        </p:spPr>
        <p:txBody>
          <a:bodyPr wrap="none" rtlCol="0">
            <a:spAutoFit/>
          </a:bodyPr>
          <a:lstStyle/>
          <a:p>
            <a:r>
              <a:rPr lang="en-US" dirty="0"/>
              <a:t>FODO cell consists of Focusing-Drift-Defocusing-Drift component</a:t>
            </a:r>
          </a:p>
        </p:txBody>
      </p:sp>
      <p:pic>
        <p:nvPicPr>
          <p:cNvPr id="8" name="Picture 7">
            <a:extLst>
              <a:ext uri="{FF2B5EF4-FFF2-40B4-BE49-F238E27FC236}">
                <a16:creationId xmlns:a16="http://schemas.microsoft.com/office/drawing/2014/main" id="{CB141896-D6DC-48DB-1A02-A5A4E606C653}"/>
              </a:ext>
            </a:extLst>
          </p:cNvPr>
          <p:cNvPicPr>
            <a:picLocks noChangeAspect="1"/>
          </p:cNvPicPr>
          <p:nvPr/>
        </p:nvPicPr>
        <p:blipFill>
          <a:blip r:embed="rId2"/>
          <a:stretch>
            <a:fillRect/>
          </a:stretch>
        </p:blipFill>
        <p:spPr>
          <a:xfrm>
            <a:off x="3863582" y="3298301"/>
            <a:ext cx="4567376" cy="1862884"/>
          </a:xfrm>
          <a:prstGeom prst="rect">
            <a:avLst/>
          </a:prstGeom>
        </p:spPr>
      </p:pic>
      <p:sp>
        <p:nvSpPr>
          <p:cNvPr id="9" name="Oval 8">
            <a:extLst>
              <a:ext uri="{FF2B5EF4-FFF2-40B4-BE49-F238E27FC236}">
                <a16:creationId xmlns:a16="http://schemas.microsoft.com/office/drawing/2014/main" id="{946C384E-FB52-85A7-E746-3A2B2F7929B4}"/>
              </a:ext>
            </a:extLst>
          </p:cNvPr>
          <p:cNvSpPr>
            <a:spLocks noChangeAspect="1"/>
          </p:cNvSpPr>
          <p:nvPr/>
        </p:nvSpPr>
        <p:spPr>
          <a:xfrm>
            <a:off x="974028" y="3298301"/>
            <a:ext cx="1828800" cy="1828800"/>
          </a:xfrm>
          <a:prstGeom prst="ellipse">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F2DFEAB4-458C-984C-3824-EB6EBC0040ED}"/>
              </a:ext>
            </a:extLst>
          </p:cNvPr>
          <p:cNvSpPr>
            <a:spLocks noChangeAspect="1"/>
          </p:cNvSpPr>
          <p:nvPr/>
        </p:nvSpPr>
        <p:spPr>
          <a:xfrm>
            <a:off x="1796988" y="3206861"/>
            <a:ext cx="182880" cy="182880"/>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5ABCE30A-AA54-AD7A-B430-C5D46EC144C1}"/>
              </a:ext>
            </a:extLst>
          </p:cNvPr>
          <p:cNvSpPr>
            <a:spLocks noChangeAspect="1"/>
          </p:cNvSpPr>
          <p:nvPr/>
        </p:nvSpPr>
        <p:spPr>
          <a:xfrm>
            <a:off x="1993778" y="3234971"/>
            <a:ext cx="182880" cy="182880"/>
          </a:xfrm>
          <a:prstGeom prst="ellipse">
            <a:avLst/>
          </a:prstGeom>
          <a:solidFill>
            <a:srgbClr val="0432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F83EADC1-7616-2AC6-62D6-7736069514E2}"/>
              </a:ext>
            </a:extLst>
          </p:cNvPr>
          <p:cNvSpPr>
            <a:spLocks noChangeAspect="1"/>
          </p:cNvSpPr>
          <p:nvPr/>
        </p:nvSpPr>
        <p:spPr>
          <a:xfrm>
            <a:off x="2190568" y="3298593"/>
            <a:ext cx="182880" cy="182880"/>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1E46A6A6-37A2-15B0-6D3D-54E4456F50B5}"/>
              </a:ext>
            </a:extLst>
          </p:cNvPr>
          <p:cNvSpPr>
            <a:spLocks noChangeAspect="1"/>
          </p:cNvSpPr>
          <p:nvPr/>
        </p:nvSpPr>
        <p:spPr>
          <a:xfrm>
            <a:off x="2378480" y="3397727"/>
            <a:ext cx="182880" cy="182880"/>
          </a:xfrm>
          <a:prstGeom prst="ellipse">
            <a:avLst/>
          </a:prstGeom>
          <a:solidFill>
            <a:srgbClr val="0432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565D60A3-F22E-764D-C5C7-81766562F502}"/>
              </a:ext>
            </a:extLst>
          </p:cNvPr>
          <p:cNvSpPr>
            <a:spLocks noChangeAspect="1"/>
          </p:cNvSpPr>
          <p:nvPr/>
        </p:nvSpPr>
        <p:spPr>
          <a:xfrm>
            <a:off x="2522002" y="3541251"/>
            <a:ext cx="182880" cy="182880"/>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3EF2A9CD-B4EB-0B86-99C1-A4E60546B099}"/>
              </a:ext>
            </a:extLst>
          </p:cNvPr>
          <p:cNvSpPr>
            <a:spLocks noChangeAspect="1"/>
          </p:cNvSpPr>
          <p:nvPr/>
        </p:nvSpPr>
        <p:spPr>
          <a:xfrm>
            <a:off x="2621134" y="3711409"/>
            <a:ext cx="182880" cy="182880"/>
          </a:xfrm>
          <a:prstGeom prst="ellipse">
            <a:avLst/>
          </a:prstGeom>
          <a:solidFill>
            <a:srgbClr val="0432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DF08024E-3A72-F1F2-1DFB-5E44F4A7B11F}"/>
              </a:ext>
            </a:extLst>
          </p:cNvPr>
          <p:cNvSpPr>
            <a:spLocks noChangeAspect="1"/>
          </p:cNvSpPr>
          <p:nvPr/>
        </p:nvSpPr>
        <p:spPr>
          <a:xfrm>
            <a:off x="2684754" y="3899323"/>
            <a:ext cx="182880" cy="182880"/>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3C8564D3-14CB-40D5-E0C5-E1BE629BF340}"/>
              </a:ext>
            </a:extLst>
          </p:cNvPr>
          <p:cNvSpPr>
            <a:spLocks noChangeAspect="1"/>
          </p:cNvSpPr>
          <p:nvPr/>
        </p:nvSpPr>
        <p:spPr>
          <a:xfrm>
            <a:off x="2712862" y="4096115"/>
            <a:ext cx="182880" cy="182880"/>
          </a:xfrm>
          <a:prstGeom prst="ellipse">
            <a:avLst/>
          </a:prstGeom>
          <a:solidFill>
            <a:srgbClr val="0432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43C0FE8B-E9AB-CB8F-4C00-13A3FF826810}"/>
              </a:ext>
            </a:extLst>
          </p:cNvPr>
          <p:cNvSpPr>
            <a:spLocks noChangeAspect="1"/>
          </p:cNvSpPr>
          <p:nvPr/>
        </p:nvSpPr>
        <p:spPr>
          <a:xfrm>
            <a:off x="2705458" y="4292907"/>
            <a:ext cx="182880" cy="182880"/>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A22D25D7-175C-A787-987C-2970F4ECD4A4}"/>
              </a:ext>
            </a:extLst>
          </p:cNvPr>
          <p:cNvSpPr>
            <a:spLocks noChangeAspect="1"/>
          </p:cNvSpPr>
          <p:nvPr/>
        </p:nvSpPr>
        <p:spPr>
          <a:xfrm>
            <a:off x="2644786" y="4489699"/>
            <a:ext cx="182880" cy="182880"/>
          </a:xfrm>
          <a:prstGeom prst="ellipse">
            <a:avLst/>
          </a:prstGeom>
          <a:solidFill>
            <a:srgbClr val="0432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87D8BDEA-6E15-610D-6FA5-EC98895A109D}"/>
              </a:ext>
            </a:extLst>
          </p:cNvPr>
          <p:cNvSpPr>
            <a:spLocks noChangeAspect="1"/>
          </p:cNvSpPr>
          <p:nvPr/>
        </p:nvSpPr>
        <p:spPr>
          <a:xfrm>
            <a:off x="2530846" y="4659857"/>
            <a:ext cx="182880" cy="182880"/>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5AAAF410-B2EE-F61C-2A71-B031EFAF6D53}"/>
              </a:ext>
            </a:extLst>
          </p:cNvPr>
          <p:cNvSpPr>
            <a:spLocks noChangeAspect="1"/>
          </p:cNvSpPr>
          <p:nvPr/>
        </p:nvSpPr>
        <p:spPr>
          <a:xfrm>
            <a:off x="2381394" y="4821137"/>
            <a:ext cx="182880" cy="182880"/>
          </a:xfrm>
          <a:prstGeom prst="ellipse">
            <a:avLst/>
          </a:prstGeom>
          <a:solidFill>
            <a:srgbClr val="0432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9AA28072-68F4-BF03-1DF7-60D75ACF6ABF}"/>
              </a:ext>
            </a:extLst>
          </p:cNvPr>
          <p:cNvSpPr>
            <a:spLocks noChangeAspect="1"/>
          </p:cNvSpPr>
          <p:nvPr/>
        </p:nvSpPr>
        <p:spPr>
          <a:xfrm>
            <a:off x="2205308" y="4938027"/>
            <a:ext cx="182880" cy="182880"/>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AB728D85-F9B4-FCB5-1C87-DAECA444B243}"/>
              </a:ext>
            </a:extLst>
          </p:cNvPr>
          <p:cNvSpPr>
            <a:spLocks noChangeAspect="1"/>
          </p:cNvSpPr>
          <p:nvPr/>
        </p:nvSpPr>
        <p:spPr>
          <a:xfrm>
            <a:off x="2029222" y="4992771"/>
            <a:ext cx="182880" cy="182880"/>
          </a:xfrm>
          <a:prstGeom prst="ellipse">
            <a:avLst/>
          </a:prstGeom>
          <a:solidFill>
            <a:srgbClr val="0432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514D6F01-F031-50CE-1107-4F734B6B821E}"/>
              </a:ext>
            </a:extLst>
          </p:cNvPr>
          <p:cNvSpPr>
            <a:spLocks noChangeAspect="1"/>
          </p:cNvSpPr>
          <p:nvPr/>
        </p:nvSpPr>
        <p:spPr>
          <a:xfrm>
            <a:off x="1853136" y="5020881"/>
            <a:ext cx="182880" cy="182880"/>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A9F48507-5FF2-9986-7F4C-A4679835C243}"/>
              </a:ext>
            </a:extLst>
          </p:cNvPr>
          <p:cNvSpPr txBox="1"/>
          <p:nvPr/>
        </p:nvSpPr>
        <p:spPr>
          <a:xfrm>
            <a:off x="1806075" y="2859373"/>
            <a:ext cx="325730" cy="461665"/>
          </a:xfrm>
          <a:prstGeom prst="rect">
            <a:avLst/>
          </a:prstGeom>
          <a:noFill/>
        </p:spPr>
        <p:txBody>
          <a:bodyPr wrap="none" rtlCol="0">
            <a:spAutoFit/>
          </a:bodyPr>
          <a:lstStyle/>
          <a:p>
            <a:r>
              <a:rPr lang="en-US" dirty="0"/>
              <a:t>F</a:t>
            </a:r>
          </a:p>
        </p:txBody>
      </p:sp>
      <p:sp>
        <p:nvSpPr>
          <p:cNvPr id="39" name="TextBox 38">
            <a:extLst>
              <a:ext uri="{FF2B5EF4-FFF2-40B4-BE49-F238E27FC236}">
                <a16:creationId xmlns:a16="http://schemas.microsoft.com/office/drawing/2014/main" id="{70CD9D25-B1AE-D209-A592-CC6563D301FC}"/>
              </a:ext>
            </a:extLst>
          </p:cNvPr>
          <p:cNvSpPr txBox="1"/>
          <p:nvPr/>
        </p:nvSpPr>
        <p:spPr>
          <a:xfrm>
            <a:off x="2022151" y="2897703"/>
            <a:ext cx="373820" cy="461665"/>
          </a:xfrm>
          <a:prstGeom prst="rect">
            <a:avLst/>
          </a:prstGeom>
          <a:noFill/>
        </p:spPr>
        <p:txBody>
          <a:bodyPr wrap="none" rtlCol="0">
            <a:spAutoFit/>
          </a:bodyPr>
          <a:lstStyle/>
          <a:p>
            <a:r>
              <a:rPr lang="en-US" dirty="0"/>
              <a:t>D</a:t>
            </a:r>
          </a:p>
        </p:txBody>
      </p:sp>
      <p:sp>
        <p:nvSpPr>
          <p:cNvPr id="40" name="TextBox 39">
            <a:extLst>
              <a:ext uri="{FF2B5EF4-FFF2-40B4-BE49-F238E27FC236}">
                <a16:creationId xmlns:a16="http://schemas.microsoft.com/office/drawing/2014/main" id="{9FF75096-CE19-6F37-4E6E-DFF4781557FA}"/>
              </a:ext>
            </a:extLst>
          </p:cNvPr>
          <p:cNvSpPr txBox="1"/>
          <p:nvPr/>
        </p:nvSpPr>
        <p:spPr>
          <a:xfrm>
            <a:off x="2469920" y="3148932"/>
            <a:ext cx="373820" cy="461665"/>
          </a:xfrm>
          <a:prstGeom prst="rect">
            <a:avLst/>
          </a:prstGeom>
          <a:noFill/>
        </p:spPr>
        <p:txBody>
          <a:bodyPr wrap="none" rtlCol="0">
            <a:spAutoFit/>
          </a:bodyPr>
          <a:lstStyle/>
          <a:p>
            <a:r>
              <a:rPr lang="en-US" dirty="0"/>
              <a:t>D</a:t>
            </a:r>
          </a:p>
        </p:txBody>
      </p:sp>
      <p:sp>
        <p:nvSpPr>
          <p:cNvPr id="41" name="TextBox 40">
            <a:extLst>
              <a:ext uri="{FF2B5EF4-FFF2-40B4-BE49-F238E27FC236}">
                <a16:creationId xmlns:a16="http://schemas.microsoft.com/office/drawing/2014/main" id="{BCC278B4-336F-0130-11AC-F8D5BF1F93EA}"/>
              </a:ext>
            </a:extLst>
          </p:cNvPr>
          <p:cNvSpPr txBox="1"/>
          <p:nvPr/>
        </p:nvSpPr>
        <p:spPr>
          <a:xfrm>
            <a:off x="2261479" y="2949652"/>
            <a:ext cx="325730" cy="461665"/>
          </a:xfrm>
          <a:prstGeom prst="rect">
            <a:avLst/>
          </a:prstGeom>
          <a:noFill/>
        </p:spPr>
        <p:txBody>
          <a:bodyPr wrap="none" rtlCol="0">
            <a:spAutoFit/>
          </a:bodyPr>
          <a:lstStyle/>
          <a:p>
            <a:r>
              <a:rPr lang="en-US" dirty="0"/>
              <a:t>F</a:t>
            </a:r>
          </a:p>
        </p:txBody>
      </p:sp>
      <p:sp>
        <p:nvSpPr>
          <p:cNvPr id="42" name="Right Brace 41">
            <a:extLst>
              <a:ext uri="{FF2B5EF4-FFF2-40B4-BE49-F238E27FC236}">
                <a16:creationId xmlns:a16="http://schemas.microsoft.com/office/drawing/2014/main" id="{7F99A259-8393-43BE-0D4B-E2DFB464CB6A}"/>
              </a:ext>
            </a:extLst>
          </p:cNvPr>
          <p:cNvSpPr/>
          <p:nvPr/>
        </p:nvSpPr>
        <p:spPr>
          <a:xfrm rot="5400000">
            <a:off x="5034951" y="4116456"/>
            <a:ext cx="426635" cy="2601246"/>
          </a:xfrm>
          <a:prstGeom prst="rightBrace">
            <a:avLst>
              <a:gd name="adj1" fmla="val 0"/>
              <a:gd name="adj2" fmla="val 50000"/>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3" name="TextBox 42">
            <a:extLst>
              <a:ext uri="{FF2B5EF4-FFF2-40B4-BE49-F238E27FC236}">
                <a16:creationId xmlns:a16="http://schemas.microsoft.com/office/drawing/2014/main" id="{B273829C-061C-5B22-0BD3-C8295096C805}"/>
              </a:ext>
            </a:extLst>
          </p:cNvPr>
          <p:cNvSpPr txBox="1"/>
          <p:nvPr/>
        </p:nvSpPr>
        <p:spPr>
          <a:xfrm>
            <a:off x="2922375" y="5672973"/>
            <a:ext cx="4656724" cy="461665"/>
          </a:xfrm>
          <a:prstGeom prst="rect">
            <a:avLst/>
          </a:prstGeom>
          <a:noFill/>
        </p:spPr>
        <p:txBody>
          <a:bodyPr wrap="none" rtlCol="0">
            <a:spAutoFit/>
          </a:bodyPr>
          <a:lstStyle/>
          <a:p>
            <a:r>
              <a:rPr lang="en-US" dirty="0"/>
              <a:t>6.5 cell to form one </a:t>
            </a:r>
            <a:r>
              <a:rPr lang="en-US" dirty="0" err="1"/>
              <a:t>betatron</a:t>
            </a:r>
            <a:r>
              <a:rPr lang="en-US" dirty="0"/>
              <a:t> period</a:t>
            </a:r>
          </a:p>
        </p:txBody>
      </p:sp>
      <p:pic>
        <p:nvPicPr>
          <p:cNvPr id="46" name="Picture 45">
            <a:extLst>
              <a:ext uri="{FF2B5EF4-FFF2-40B4-BE49-F238E27FC236}">
                <a16:creationId xmlns:a16="http://schemas.microsoft.com/office/drawing/2014/main" id="{DF13B577-39E4-402E-D6AA-D6A40F13B69E}"/>
              </a:ext>
            </a:extLst>
          </p:cNvPr>
          <p:cNvPicPr>
            <a:picLocks noChangeAspect="1"/>
          </p:cNvPicPr>
          <p:nvPr/>
        </p:nvPicPr>
        <p:blipFill>
          <a:blip r:embed="rId3"/>
          <a:stretch>
            <a:fillRect/>
          </a:stretch>
        </p:blipFill>
        <p:spPr>
          <a:xfrm>
            <a:off x="2395971" y="1315317"/>
            <a:ext cx="4279900" cy="1600200"/>
          </a:xfrm>
          <a:prstGeom prst="rect">
            <a:avLst/>
          </a:prstGeom>
        </p:spPr>
      </p:pic>
    </p:spTree>
    <p:extLst>
      <p:ext uri="{BB962C8B-B14F-4D97-AF65-F5344CB8AC3E}">
        <p14:creationId xmlns:p14="http://schemas.microsoft.com/office/powerpoint/2010/main" val="1899723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33FB53-F3A6-A8A7-C1FB-D272CF86C7C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0F1752E-072A-E1F1-264C-44DC42DBD440}"/>
              </a:ext>
            </a:extLst>
          </p:cNvPr>
          <p:cNvSpPr>
            <a:spLocks noGrp="1"/>
          </p:cNvSpPr>
          <p:nvPr>
            <p:ph type="title"/>
          </p:nvPr>
        </p:nvSpPr>
        <p:spPr/>
        <p:txBody>
          <a:bodyPr/>
          <a:lstStyle/>
          <a:p>
            <a:r>
              <a:rPr lang="en-US" dirty="0"/>
              <a:t>FODO cell in collider ring</a:t>
            </a:r>
          </a:p>
        </p:txBody>
      </p:sp>
      <p:sp>
        <p:nvSpPr>
          <p:cNvPr id="4" name="Date Placeholder 3">
            <a:extLst>
              <a:ext uri="{FF2B5EF4-FFF2-40B4-BE49-F238E27FC236}">
                <a16:creationId xmlns:a16="http://schemas.microsoft.com/office/drawing/2014/main" id="{9006E09E-1E42-C803-5285-33133DE59C23}"/>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9DD3C5B1-ECDA-DACE-D6BC-EA0E7FD40CBA}"/>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ADA0577B-B60C-FE74-68D5-64AC143F9473}"/>
              </a:ext>
            </a:extLst>
          </p:cNvPr>
          <p:cNvSpPr>
            <a:spLocks noGrp="1"/>
          </p:cNvSpPr>
          <p:nvPr>
            <p:ph type="sldNum" sz="quarter" idx="4"/>
          </p:nvPr>
        </p:nvSpPr>
        <p:spPr/>
        <p:txBody>
          <a:bodyPr/>
          <a:lstStyle/>
          <a:p>
            <a:pPr>
              <a:defRPr/>
            </a:pPr>
            <a:fld id="{148C009B-CB69-E04A-B9B3-34B26D69E9CF}" type="slidenum">
              <a:rPr lang="en-US" smtClean="0"/>
              <a:pPr>
                <a:defRPr/>
              </a:pPr>
              <a:t>55</a:t>
            </a:fld>
            <a:endParaRPr lang="en-US" dirty="0"/>
          </a:p>
        </p:txBody>
      </p:sp>
      <p:sp>
        <p:nvSpPr>
          <p:cNvPr id="7" name="TextBox 6">
            <a:extLst>
              <a:ext uri="{FF2B5EF4-FFF2-40B4-BE49-F238E27FC236}">
                <a16:creationId xmlns:a16="http://schemas.microsoft.com/office/drawing/2014/main" id="{ACFBA60A-E05F-5321-B50D-B1F1BF4CED2C}"/>
              </a:ext>
            </a:extLst>
          </p:cNvPr>
          <p:cNvSpPr txBox="1"/>
          <p:nvPr/>
        </p:nvSpPr>
        <p:spPr>
          <a:xfrm>
            <a:off x="385116" y="858982"/>
            <a:ext cx="8231549" cy="461665"/>
          </a:xfrm>
          <a:prstGeom prst="rect">
            <a:avLst/>
          </a:prstGeom>
          <a:noFill/>
        </p:spPr>
        <p:txBody>
          <a:bodyPr wrap="none" rtlCol="0">
            <a:spAutoFit/>
          </a:bodyPr>
          <a:lstStyle/>
          <a:p>
            <a:r>
              <a:rPr lang="en-US" dirty="0"/>
              <a:t>FODO cell consists of Focusing-Drift-Defocusing-Drift component</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A8F63076-0B24-C480-8235-988A2E403C08}"/>
                  </a:ext>
                </a:extLst>
              </p:cNvPr>
              <p:cNvSpPr txBox="1"/>
              <p:nvPr/>
            </p:nvSpPr>
            <p:spPr>
              <a:xfrm>
                <a:off x="723044" y="1461500"/>
                <a:ext cx="7291676" cy="3098349"/>
              </a:xfrm>
              <a:prstGeom prst="rect">
                <a:avLst/>
              </a:prstGeom>
              <a:noFill/>
            </p:spPr>
            <p:txBody>
              <a:bodyPr wrap="none" lIns="0" tIns="0" rIns="0" bIns="0" rtlCol="0">
                <a:spAutoFit/>
              </a:bodyPr>
              <a:lstStyle/>
              <a:p>
                <a14:m>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𝑀</m:t>
                            </m:r>
                          </m:e>
                        </m:acc>
                      </m:e>
                      <m:sub>
                        <m:r>
                          <a:rPr lang="en-US" b="0" i="1" smtClean="0">
                            <a:latin typeface="Cambria Math" panose="02040503050406030204" pitchFamily="18" charset="0"/>
                          </a:rPr>
                          <m:t>𝐹𝑂𝐷𝑂</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𝑀</m:t>
                            </m:r>
                          </m:e>
                        </m:acc>
                      </m:e>
                      <m:sub>
                        <m:r>
                          <a:rPr lang="en-US" b="0" i="1" smtClean="0">
                            <a:latin typeface="Cambria Math" panose="02040503050406030204" pitchFamily="18" charset="0"/>
                          </a:rPr>
                          <m:t>h𝑎𝑙𝑓</m:t>
                        </m:r>
                        <m:r>
                          <a:rPr lang="en-US" b="0" i="1" smtClean="0">
                            <a:latin typeface="Cambria Math" panose="02040503050406030204" pitchFamily="18" charset="0"/>
                          </a:rPr>
                          <m:t> </m:t>
                        </m:r>
                        <m:r>
                          <a:rPr lang="en-US" b="0" i="1" smtClean="0">
                            <a:latin typeface="Cambria Math" panose="02040503050406030204" pitchFamily="18" charset="0"/>
                          </a:rPr>
                          <m:t>𝑑𝑟𝑖𝑓𝑡</m:t>
                        </m:r>
                      </m:sub>
                    </m:sSub>
                    <m:r>
                      <a:rPr lang="en-US" i="1" smtClean="0">
                        <a:latin typeface="Cambria Math" panose="02040503050406030204" pitchFamily="18" charset="0"/>
                        <a:ea typeface="Cambria Math" panose="02040503050406030204" pitchFamily="18" charset="0"/>
                      </a:rPr>
                      <m:t>∙</m:t>
                    </m:r>
                  </m:oMath>
                </a14:m>
                <a:r>
                  <a:rPr lang="en-US" dirty="0"/>
                  <a:t> </a:t>
                </a:r>
                <a14:m>
                  <m:oMath xmlns:m="http://schemas.openxmlformats.org/officeDocument/2006/math">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𝑀</m:t>
                            </m:r>
                          </m:e>
                        </m:acc>
                      </m:e>
                      <m:sub>
                        <m:r>
                          <a:rPr lang="en-US" b="0" i="1" smtClean="0">
                            <a:latin typeface="Cambria Math" panose="02040503050406030204" pitchFamily="18" charset="0"/>
                          </a:rPr>
                          <m:t>𝐷𝑒𝑓𝑜𝑐𝑢𝑠</m:t>
                        </m:r>
                      </m:sub>
                    </m:sSub>
                    <m:r>
                      <a:rPr lang="en-US"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𝑀</m:t>
                            </m:r>
                          </m:e>
                        </m:acc>
                      </m:e>
                      <m:sub>
                        <m:r>
                          <a:rPr lang="en-US" b="0" i="1" smtClean="0">
                            <a:latin typeface="Cambria Math" panose="02040503050406030204" pitchFamily="18" charset="0"/>
                          </a:rPr>
                          <m:t>h𝑎𝑙𝑓</m:t>
                        </m:r>
                        <m:r>
                          <a:rPr lang="en-US" b="0" i="1" smtClean="0">
                            <a:latin typeface="Cambria Math" panose="02040503050406030204" pitchFamily="18" charset="0"/>
                          </a:rPr>
                          <m:t> </m:t>
                        </m:r>
                        <m:r>
                          <a:rPr lang="en-US" i="1">
                            <a:latin typeface="Cambria Math" panose="02040503050406030204" pitchFamily="18" charset="0"/>
                          </a:rPr>
                          <m:t>𝑑𝑟𝑖𝑓𝑡</m:t>
                        </m:r>
                      </m:sub>
                    </m:sSub>
                    <m:r>
                      <a:rPr lang="en-US" i="1">
                        <a:latin typeface="Cambria Math" panose="02040503050406030204" pitchFamily="18" charset="0"/>
                        <a:ea typeface="Cambria Math" panose="02040503050406030204" pitchFamily="18" charset="0"/>
                      </a:rPr>
                      <m:t>∙</m:t>
                    </m:r>
                    <m:r>
                      <m:rPr>
                        <m:nor/>
                      </m:rPr>
                      <a:rPr lang="en-US" dirty="0"/>
                      <m:t> </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𝑀</m:t>
                            </m:r>
                          </m:e>
                        </m:acc>
                      </m:e>
                      <m:sub>
                        <m:r>
                          <a:rPr lang="en-US" i="1">
                            <a:latin typeface="Cambria Math" panose="02040503050406030204" pitchFamily="18" charset="0"/>
                          </a:rPr>
                          <m:t>𝑓𝑜𝑐𝑢𝑠</m:t>
                        </m:r>
                      </m:sub>
                    </m:sSub>
                  </m:oMath>
                </a14:m>
                <a:endParaRPr lang="en-US"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2"/>
                                    <m:mcJc m:val="center"/>
                                  </m:mcPr>
                                </m:mc>
                              </m:mcs>
                              <m:ctrlPr>
                                <a:rPr lang="en-US" b="0" i="1" smtClean="0">
                                  <a:latin typeface="Cambria Math" panose="02040503050406030204" pitchFamily="18" charset="0"/>
                                </a:rPr>
                              </m:ctrlPr>
                            </m:mPr>
                            <m:mr>
                              <m:e>
                                <m:r>
                                  <m:rPr>
                                    <m:brk m:alnAt="7"/>
                                  </m:rPr>
                                  <a:rPr lang="en-US" b="0" i="1" smtClean="0">
                                    <a:latin typeface="Cambria Math" panose="02040503050406030204" pitchFamily="18" charset="0"/>
                                  </a:rPr>
                                  <m:t>1</m:t>
                                </m:r>
                              </m:e>
                              <m:e>
                                <m:f>
                                  <m:fPr>
                                    <m:ctrlPr>
                                      <a:rPr lang="en-US" b="0" i="1" smtClean="0">
                                        <a:latin typeface="Cambria Math" panose="02040503050406030204" pitchFamily="18" charset="0"/>
                                      </a:rPr>
                                    </m:ctrlPr>
                                  </m:fPr>
                                  <m:num>
                                    <m:r>
                                      <a:rPr lang="en-US" b="0" i="1" smtClean="0">
                                        <a:latin typeface="Cambria Math" panose="02040503050406030204" pitchFamily="18" charset="0"/>
                                      </a:rPr>
                                      <m:t>𝐿</m:t>
                                    </m:r>
                                  </m:num>
                                  <m:den>
                                    <m:r>
                                      <a:rPr lang="en-US" b="0" i="1" smtClean="0">
                                        <a:latin typeface="Cambria Math" panose="02040503050406030204" pitchFamily="18" charset="0"/>
                                      </a:rPr>
                                      <m:t>2</m:t>
                                    </m:r>
                                  </m:den>
                                </m:f>
                              </m:e>
                            </m:mr>
                            <m:mr>
                              <m:e>
                                <m:r>
                                  <a:rPr lang="en-US" b="0" i="1" smtClean="0">
                                    <a:latin typeface="Cambria Math" panose="02040503050406030204" pitchFamily="18" charset="0"/>
                                  </a:rPr>
                                  <m:t>0</m:t>
                                </m:r>
                              </m:e>
                              <m:e>
                                <m:r>
                                  <a:rPr lang="en-US" b="0" i="1" smtClean="0">
                                    <a:latin typeface="Cambria Math" panose="02040503050406030204" pitchFamily="18" charset="0"/>
                                  </a:rPr>
                                  <m:t>1</m:t>
                                </m:r>
                              </m:e>
                            </m:mr>
                          </m:m>
                        </m:e>
                      </m:d>
                      <m:r>
                        <a:rPr lang="en-US" b="0" i="1" smtClean="0">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1</m:t>
                                </m:r>
                              </m:e>
                              <m:e>
                                <m:r>
                                  <a:rPr lang="en-US" b="0" i="1" smtClean="0">
                                    <a:latin typeface="Cambria Math" panose="02040503050406030204" pitchFamily="18" charset="0"/>
                                  </a:rPr>
                                  <m:t>0</m:t>
                                </m:r>
                              </m:e>
                            </m:mr>
                            <m:mr>
                              <m:e>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𝑓</m:t>
                                    </m:r>
                                  </m:den>
                                </m:f>
                              </m:e>
                              <m:e>
                                <m:r>
                                  <a:rPr lang="en-US" i="1">
                                    <a:latin typeface="Cambria Math" panose="02040503050406030204" pitchFamily="18" charset="0"/>
                                  </a:rPr>
                                  <m:t>1</m:t>
                                </m:r>
                              </m:e>
                            </m:mr>
                          </m:m>
                        </m:e>
                      </m:d>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1</m:t>
                                </m:r>
                              </m:e>
                              <m:e>
                                <m:f>
                                  <m:fPr>
                                    <m:ctrlPr>
                                      <a:rPr lang="en-US" i="1" smtClean="0">
                                        <a:latin typeface="Cambria Math" panose="02040503050406030204" pitchFamily="18" charset="0"/>
                                      </a:rPr>
                                    </m:ctrlPr>
                                  </m:fPr>
                                  <m:num>
                                    <m:r>
                                      <a:rPr lang="en-US" b="0" i="1" smtClean="0">
                                        <a:latin typeface="Cambria Math" panose="02040503050406030204" pitchFamily="18" charset="0"/>
                                      </a:rPr>
                                      <m:t>𝐿</m:t>
                                    </m:r>
                                  </m:num>
                                  <m:den>
                                    <m:r>
                                      <a:rPr lang="en-US" b="0" i="1" smtClean="0">
                                        <a:latin typeface="Cambria Math" panose="02040503050406030204" pitchFamily="18" charset="0"/>
                                      </a:rPr>
                                      <m:t>2</m:t>
                                    </m:r>
                                  </m:den>
                                </m:f>
                              </m:e>
                            </m:mr>
                            <m:mr>
                              <m:e>
                                <m:r>
                                  <a:rPr lang="en-US" i="1">
                                    <a:latin typeface="Cambria Math" panose="02040503050406030204" pitchFamily="18" charset="0"/>
                                  </a:rPr>
                                  <m:t>0</m:t>
                                </m:r>
                              </m:e>
                              <m:e>
                                <m:r>
                                  <a:rPr lang="en-US" i="1">
                                    <a:latin typeface="Cambria Math" panose="02040503050406030204" pitchFamily="18" charset="0"/>
                                  </a:rPr>
                                  <m:t>1</m:t>
                                </m:r>
                              </m:e>
                            </m:mr>
                          </m:m>
                        </m:e>
                      </m:d>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1</m:t>
                                </m:r>
                              </m:e>
                              <m:e>
                                <m:r>
                                  <a:rPr lang="en-US" i="1">
                                    <a:latin typeface="Cambria Math" panose="02040503050406030204" pitchFamily="18" charset="0"/>
                                  </a:rPr>
                                  <m:t>0</m:t>
                                </m:r>
                              </m:e>
                            </m:mr>
                            <m:mr>
                              <m:e>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𝑓</m:t>
                                    </m:r>
                                  </m:den>
                                </m:f>
                              </m:e>
                              <m:e>
                                <m:r>
                                  <a:rPr lang="en-US" i="1">
                                    <a:latin typeface="Cambria Math" panose="02040503050406030204" pitchFamily="18" charset="0"/>
                                  </a:rPr>
                                  <m:t>1</m:t>
                                </m:r>
                              </m:e>
                            </m:mr>
                          </m:m>
                        </m:e>
                      </m:d>
                    </m:oMath>
                  </m:oMathPara>
                </a14:m>
                <a:endParaRPr lang="en-US"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2"/>
                                    <m:mcJc m:val="center"/>
                                  </m:mcPr>
                                </m:mc>
                              </m:mcs>
                              <m:ctrlPr>
                                <a:rPr lang="en-US" b="0" i="1" smtClean="0">
                                  <a:latin typeface="Cambria Math" panose="02040503050406030204" pitchFamily="18" charset="0"/>
                                </a:rPr>
                              </m:ctrlPr>
                            </m:mPr>
                            <m:mr>
                              <m:e>
                                <m:r>
                                  <m:rPr>
                                    <m:brk m:alnAt="7"/>
                                  </m:rPr>
                                  <a:rPr lang="en-US" b="0" i="1" smtClean="0">
                                    <a:latin typeface="Cambria Math" panose="02040503050406030204" pitchFamily="18" charset="0"/>
                                  </a:rPr>
                                  <m:t>1</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𝐿</m:t>
                                    </m:r>
                                  </m:num>
                                  <m:den>
                                    <m:r>
                                      <a:rPr lang="en-US" b="0" i="1" smtClean="0">
                                        <a:latin typeface="Cambria Math" panose="02040503050406030204" pitchFamily="18" charset="0"/>
                                      </a:rPr>
                                      <m:t>2</m:t>
                                    </m:r>
                                    <m:r>
                                      <a:rPr lang="en-US" b="0" i="1" smtClean="0">
                                        <a:latin typeface="Cambria Math" panose="02040503050406030204" pitchFamily="18" charset="0"/>
                                      </a:rPr>
                                      <m:t>𝑓</m:t>
                                    </m:r>
                                  </m:den>
                                </m:f>
                                <m:r>
                                  <m:rPr>
                                    <m:brk m:alnAt="7"/>
                                  </m:rP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𝐿</m:t>
                                        </m:r>
                                      </m:e>
                                      <m:sup>
                                        <m:r>
                                          <a:rPr lang="en-US" b="0" i="1" smtClean="0">
                                            <a:latin typeface="Cambria Math" panose="02040503050406030204" pitchFamily="18" charset="0"/>
                                          </a:rPr>
                                          <m:t>2</m:t>
                                        </m:r>
                                      </m:sup>
                                    </m:sSup>
                                  </m:num>
                                  <m:den>
                                    <m:r>
                                      <a:rPr lang="en-US" b="0" i="1" smtClean="0">
                                        <a:latin typeface="Cambria Math" panose="02040503050406030204" pitchFamily="18" charset="0"/>
                                      </a:rPr>
                                      <m:t>4</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𝑓</m:t>
                                        </m:r>
                                      </m:e>
                                      <m:sup>
                                        <m:r>
                                          <a:rPr lang="en-US" b="0" i="1" smtClean="0">
                                            <a:latin typeface="Cambria Math" panose="02040503050406030204" pitchFamily="18" charset="0"/>
                                          </a:rPr>
                                          <m:t>2</m:t>
                                        </m:r>
                                      </m:sup>
                                    </m:sSup>
                                  </m:den>
                                </m:f>
                              </m:e>
                              <m:e>
                                <m:r>
                                  <a:rPr lang="en-US" b="0" i="1" smtClean="0">
                                    <a:latin typeface="Cambria Math" panose="02040503050406030204" pitchFamily="18" charset="0"/>
                                  </a:rPr>
                                  <m:t>𝐿</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𝐿</m:t>
                                        </m:r>
                                      </m:e>
                                      <m:sup>
                                        <m:r>
                                          <a:rPr lang="en-US" b="0" i="1" smtClean="0">
                                            <a:latin typeface="Cambria Math" panose="02040503050406030204" pitchFamily="18" charset="0"/>
                                          </a:rPr>
                                          <m:t>2</m:t>
                                        </m:r>
                                      </m:sup>
                                    </m:sSup>
                                  </m:num>
                                  <m:den>
                                    <m:r>
                                      <a:rPr lang="en-US" b="0" i="1" smtClean="0">
                                        <a:latin typeface="Cambria Math" panose="02040503050406030204" pitchFamily="18" charset="0"/>
                                      </a:rPr>
                                      <m:t>4</m:t>
                                    </m:r>
                                    <m:r>
                                      <a:rPr lang="en-US" b="0" i="1" smtClean="0">
                                        <a:latin typeface="Cambria Math" panose="02040503050406030204" pitchFamily="18" charset="0"/>
                                      </a:rPr>
                                      <m:t>𝑓</m:t>
                                    </m:r>
                                  </m:den>
                                </m:f>
                              </m:e>
                            </m:mr>
                            <m:mr>
                              <m:e>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𝐿</m:t>
                                    </m:r>
                                  </m:num>
                                  <m:den>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𝑓</m:t>
                                        </m:r>
                                      </m:e>
                                      <m:sup>
                                        <m:r>
                                          <a:rPr lang="en-US" b="0" i="1" smtClean="0">
                                            <a:latin typeface="Cambria Math" panose="02040503050406030204" pitchFamily="18" charset="0"/>
                                          </a:rPr>
                                          <m:t>2</m:t>
                                        </m:r>
                                      </m:sup>
                                    </m:sSup>
                                  </m:den>
                                </m:f>
                              </m:e>
                              <m:e>
                                <m:r>
                                  <a:rPr lang="en-US" b="0" i="1" smtClean="0">
                                    <a:latin typeface="Cambria Math" panose="02040503050406030204" pitchFamily="18" charset="0"/>
                                  </a:rPr>
                                  <m:t>1+</m:t>
                                </m:r>
                                <m:f>
                                  <m:fPr>
                                    <m:ctrlPr>
                                      <a:rPr lang="en-US" b="0" i="1" smtClean="0">
                                        <a:latin typeface="Cambria Math" panose="02040503050406030204" pitchFamily="18" charset="0"/>
                                      </a:rPr>
                                    </m:ctrlPr>
                                  </m:fPr>
                                  <m:num>
                                    <m:r>
                                      <a:rPr lang="en-US" b="0" i="1" smtClean="0">
                                        <a:latin typeface="Cambria Math" panose="02040503050406030204" pitchFamily="18" charset="0"/>
                                      </a:rPr>
                                      <m:t>𝐿</m:t>
                                    </m:r>
                                  </m:num>
                                  <m:den>
                                    <m:r>
                                      <a:rPr lang="en-US" b="0" i="1" smtClean="0">
                                        <a:latin typeface="Cambria Math" panose="02040503050406030204" pitchFamily="18" charset="0"/>
                                      </a:rPr>
                                      <m:t>2</m:t>
                                    </m:r>
                                    <m:r>
                                      <a:rPr lang="en-US" b="0" i="1" smtClean="0">
                                        <a:latin typeface="Cambria Math" panose="02040503050406030204" pitchFamily="18" charset="0"/>
                                      </a:rPr>
                                      <m:t>𝑓</m:t>
                                    </m:r>
                                  </m:den>
                                </m:f>
                              </m:e>
                            </m:mr>
                          </m:m>
                        </m:e>
                      </m:d>
                      <m:r>
                        <a:rPr lang="en-US" b="0" i="1" smtClean="0">
                          <a:latin typeface="Cambria Math" panose="02040503050406030204" pitchFamily="18" charset="0"/>
                        </a:rPr>
                        <m:t>=</m:t>
                      </m:r>
                      <m:r>
                        <a:rPr lang="en-US" b="0" i="1" smtClean="0">
                          <a:latin typeface="Cambria Math" panose="02040503050406030204" pitchFamily="18" charset="0"/>
                        </a:rPr>
                        <m:t>𝑐𝑜𝑠</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e>
                      </m:d>
                      <m:r>
                        <a:rPr lang="en-US" b="0" i="1" smtClean="0">
                          <a:latin typeface="Cambria Math" panose="02040503050406030204" pitchFamily="18" charset="0"/>
                          <a:ea typeface="Cambria Math" panose="02040503050406030204" pitchFamily="18" charset="0"/>
                        </a:rPr>
                        <m:t>∙</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𝐼</m:t>
                          </m:r>
                        </m:e>
                      </m:acc>
                      <m:r>
                        <a:rPr lang="en-US" b="0" i="1" smtClean="0">
                          <a:latin typeface="Cambria Math" panose="02040503050406030204" pitchFamily="18" charset="0"/>
                        </a:rPr>
                        <m:t>+</m:t>
                      </m:r>
                      <m:r>
                        <a:rPr lang="en-US" b="0" i="1" smtClean="0">
                          <a:latin typeface="Cambria Math" panose="02040503050406030204" pitchFamily="18" charset="0"/>
                        </a:rPr>
                        <m:t>𝑠𝑖𝑛</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e>
                      </m:d>
                      <m:r>
                        <a:rPr lang="en-US" b="0" i="1" smtClean="0">
                          <a:latin typeface="Cambria Math" panose="02040503050406030204" pitchFamily="18" charset="0"/>
                          <a:ea typeface="Cambria Math" panose="02040503050406030204" pitchFamily="18" charset="0"/>
                        </a:rPr>
                        <m:t>∙</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𝐽</m:t>
                          </m:r>
                        </m:e>
                      </m:acc>
                    </m:oMath>
                  </m:oMathPara>
                </a14:m>
                <a:endParaRPr lang="en-US" dirty="0"/>
              </a:p>
            </p:txBody>
          </p:sp>
        </mc:Choice>
        <mc:Fallback xmlns="">
          <p:sp>
            <p:nvSpPr>
              <p:cNvPr id="2" name="TextBox 1">
                <a:extLst>
                  <a:ext uri="{FF2B5EF4-FFF2-40B4-BE49-F238E27FC236}">
                    <a16:creationId xmlns:a16="http://schemas.microsoft.com/office/drawing/2014/main" id="{A8F63076-0B24-C480-8235-988A2E403C08}"/>
                  </a:ext>
                </a:extLst>
              </p:cNvPr>
              <p:cNvSpPr txBox="1">
                <a:spLocks noRot="1" noChangeAspect="1" noMove="1" noResize="1" noEditPoints="1" noAdjustHandles="1" noChangeArrowheads="1" noChangeShapeType="1" noTextEdit="1"/>
              </p:cNvSpPr>
              <p:nvPr/>
            </p:nvSpPr>
            <p:spPr>
              <a:xfrm>
                <a:off x="723044" y="1461500"/>
                <a:ext cx="7291676" cy="3098349"/>
              </a:xfrm>
              <a:prstGeom prst="rect">
                <a:avLst/>
              </a:prstGeom>
              <a:blipFill>
                <a:blip r:embed="rId2"/>
                <a:stretch>
                  <a:fillRect l="-1565" t="-2449" b="-32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FCCA5FC-F217-AB9B-17C2-B8DFD3ECFE83}"/>
                  </a:ext>
                </a:extLst>
              </p:cNvPr>
              <p:cNvSpPr txBox="1"/>
              <p:nvPr/>
            </p:nvSpPr>
            <p:spPr>
              <a:xfrm>
                <a:off x="636588" y="4787020"/>
                <a:ext cx="4229876" cy="509178"/>
              </a:xfrm>
              <a:prstGeom prst="rect">
                <a:avLst/>
              </a:prstGeom>
              <a:noFill/>
            </p:spPr>
            <p:txBody>
              <a:bodyPr wrap="none" rtlCol="0">
                <a:spAutoFit/>
              </a:bodyPr>
              <a:lstStyle/>
              <a:p>
                <a:r>
                  <a:rPr lang="en-US" dirty="0"/>
                  <a:t>Stability condition, </a:t>
                </a:r>
                <a14:m>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𝑇𝑟</m:t>
                        </m:r>
                        <m:d>
                          <m:dPr>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𝑀</m:t>
                                </m:r>
                              </m:e>
                            </m:acc>
                          </m:e>
                        </m:d>
                      </m:e>
                    </m:d>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2</m:t>
                    </m:r>
                  </m:oMath>
                </a14:m>
                <a:endParaRPr lang="en-US" dirty="0"/>
              </a:p>
            </p:txBody>
          </p:sp>
        </mc:Choice>
        <mc:Fallback xmlns="">
          <p:sp>
            <p:nvSpPr>
              <p:cNvPr id="10" name="TextBox 9">
                <a:extLst>
                  <a:ext uri="{FF2B5EF4-FFF2-40B4-BE49-F238E27FC236}">
                    <a16:creationId xmlns:a16="http://schemas.microsoft.com/office/drawing/2014/main" id="{9FCCA5FC-F217-AB9B-17C2-B8DFD3ECFE83}"/>
                  </a:ext>
                </a:extLst>
              </p:cNvPr>
              <p:cNvSpPr txBox="1">
                <a:spLocks noRot="1" noChangeAspect="1" noMove="1" noResize="1" noEditPoints="1" noAdjustHandles="1" noChangeArrowheads="1" noChangeShapeType="1" noTextEdit="1"/>
              </p:cNvSpPr>
              <p:nvPr/>
            </p:nvSpPr>
            <p:spPr>
              <a:xfrm>
                <a:off x="636588" y="4787020"/>
                <a:ext cx="4229876" cy="509178"/>
              </a:xfrm>
              <a:prstGeom prst="rect">
                <a:avLst/>
              </a:prstGeom>
              <a:blipFill>
                <a:blip r:embed="rId3"/>
                <a:stretch>
                  <a:fillRect l="-2090" t="-2381"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A562C985-7ECB-4292-836B-F8B46D43B95F}"/>
                  </a:ext>
                </a:extLst>
              </p:cNvPr>
              <p:cNvSpPr txBox="1"/>
              <p:nvPr/>
            </p:nvSpPr>
            <p:spPr>
              <a:xfrm>
                <a:off x="1074511" y="5368045"/>
                <a:ext cx="7105663" cy="8058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𝐿</m:t>
                              </m:r>
                            </m:e>
                            <m:sup>
                              <m:r>
                                <a:rPr lang="en-US" b="0" i="1" smtClean="0">
                                  <a:latin typeface="Cambria Math" panose="02040503050406030204" pitchFamily="18" charset="0"/>
                                </a:rPr>
                                <m:t>2</m:t>
                              </m:r>
                            </m:sup>
                          </m:sSup>
                        </m:num>
                        <m:den>
                          <m:r>
                            <a:rPr lang="en-US" b="0" i="1" smtClean="0">
                              <a:latin typeface="Cambria Math" panose="02040503050406030204" pitchFamily="18" charset="0"/>
                            </a:rPr>
                            <m:t>4</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𝑓</m:t>
                              </m:r>
                            </m:e>
                            <m:sup>
                              <m:r>
                                <a:rPr lang="en-US" b="0" i="1" smtClean="0">
                                  <a:latin typeface="Cambria Math" panose="02040503050406030204" pitchFamily="18" charset="0"/>
                                </a:rPr>
                                <m:t>2</m:t>
                              </m:r>
                            </m:sup>
                          </m:sSup>
                        </m:den>
                      </m:f>
                      <m:r>
                        <a:rPr lang="en-US" b="0" i="1" smtClean="0">
                          <a:latin typeface="Cambria Math" panose="02040503050406030204" pitchFamily="18" charset="0"/>
                        </a:rPr>
                        <m:t>=2</m:t>
                      </m:r>
                      <m:r>
                        <a:rPr lang="en-US" b="0" i="1" smtClean="0">
                          <a:latin typeface="Cambria Math" panose="02040503050406030204" pitchFamily="18" charset="0"/>
                        </a:rPr>
                        <m:t>𝑐𝑜𝑠</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e>
                      </m:d>
                      <m:r>
                        <a:rPr lang="en-US" b="0" i="1" smtClean="0">
                          <a:latin typeface="Cambria Math" panose="02040503050406030204" pitchFamily="18" charset="0"/>
                        </a:rPr>
                        <m:t>=2−4</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𝑠𝑖𝑛</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𝜇</m:t>
                              </m:r>
                            </m:num>
                            <m:den>
                              <m:r>
                                <a:rPr lang="en-US" b="0" i="1" smtClean="0">
                                  <a:latin typeface="Cambria Math" panose="02040503050406030204" pitchFamily="18" charset="0"/>
                                </a:rPr>
                                <m:t>2</m:t>
                              </m:r>
                            </m:den>
                          </m:f>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𝑠𝑖𝑛</m:t>
                      </m:r>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𝜇</m:t>
                              </m:r>
                            </m:num>
                            <m:den>
                              <m:r>
                                <a:rPr lang="en-US" b="0" i="1" smtClean="0">
                                  <a:latin typeface="Cambria Math" panose="02040503050406030204" pitchFamily="18" charset="0"/>
                                  <a:ea typeface="Cambria Math" panose="02040503050406030204" pitchFamily="18" charset="0"/>
                                </a:rPr>
                                <m:t>2</m:t>
                              </m:r>
                            </m:den>
                          </m:f>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𝐿</m:t>
                          </m:r>
                        </m:num>
                        <m:den>
                          <m:r>
                            <a:rPr lang="en-US" b="0" i="1" smtClean="0">
                              <a:latin typeface="Cambria Math" panose="02040503050406030204" pitchFamily="18" charset="0"/>
                              <a:ea typeface="Cambria Math" panose="02040503050406030204" pitchFamily="18" charset="0"/>
                            </a:rPr>
                            <m:t>4</m:t>
                          </m:r>
                          <m:r>
                            <a:rPr lang="en-US" b="0" i="1" smtClean="0">
                              <a:latin typeface="Cambria Math" panose="02040503050406030204" pitchFamily="18" charset="0"/>
                              <a:ea typeface="Cambria Math" panose="02040503050406030204" pitchFamily="18" charset="0"/>
                            </a:rPr>
                            <m:t>𝑓</m:t>
                          </m:r>
                        </m:den>
                      </m:f>
                    </m:oMath>
                  </m:oMathPara>
                </a14:m>
                <a:endParaRPr lang="en-US" dirty="0"/>
              </a:p>
            </p:txBody>
          </p:sp>
        </mc:Choice>
        <mc:Fallback xmlns="">
          <p:sp>
            <p:nvSpPr>
              <p:cNvPr id="11" name="TextBox 10">
                <a:extLst>
                  <a:ext uri="{FF2B5EF4-FFF2-40B4-BE49-F238E27FC236}">
                    <a16:creationId xmlns:a16="http://schemas.microsoft.com/office/drawing/2014/main" id="{A562C985-7ECB-4292-836B-F8B46D43B95F}"/>
                  </a:ext>
                </a:extLst>
              </p:cNvPr>
              <p:cNvSpPr txBox="1">
                <a:spLocks noRot="1" noChangeAspect="1" noMove="1" noResize="1" noEditPoints="1" noAdjustHandles="1" noChangeArrowheads="1" noChangeShapeType="1" noTextEdit="1"/>
              </p:cNvSpPr>
              <p:nvPr/>
            </p:nvSpPr>
            <p:spPr>
              <a:xfrm>
                <a:off x="1074511" y="5368045"/>
                <a:ext cx="7105663" cy="805862"/>
              </a:xfrm>
              <a:prstGeom prst="rect">
                <a:avLst/>
              </a:prstGeom>
              <a:blipFill>
                <a:blip r:embed="rId4"/>
                <a:stretch>
                  <a:fillRect l="-891" r="-1248"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B60E885-1F6A-53BB-58C9-8E96B58D0FAF}"/>
                  </a:ext>
                </a:extLst>
              </p:cNvPr>
              <p:cNvSpPr txBox="1"/>
              <p:nvPr/>
            </p:nvSpPr>
            <p:spPr>
              <a:xfrm>
                <a:off x="5435302" y="4325099"/>
                <a:ext cx="1105687" cy="4619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1800" i="1" smtClean="0">
                              <a:latin typeface="Cambria Math" panose="02040503050406030204" pitchFamily="18" charset="0"/>
                            </a:rPr>
                          </m:ctrlPr>
                        </m:accPr>
                        <m:e>
                          <m:r>
                            <a:rPr lang="en-US" sz="1800" b="0" i="1" smtClean="0">
                              <a:latin typeface="Cambria Math" panose="02040503050406030204" pitchFamily="18" charset="0"/>
                            </a:rPr>
                            <m:t>𝐼</m:t>
                          </m:r>
                        </m:e>
                      </m:acc>
                      <m:r>
                        <a:rPr lang="en-US" sz="1800" b="0" i="1" smtClean="0">
                          <a:latin typeface="Cambria Math" panose="02040503050406030204" pitchFamily="18" charset="0"/>
                        </a:rPr>
                        <m:t>=</m:t>
                      </m:r>
                      <m:d>
                        <m:dPr>
                          <m:begChr m:val="["/>
                          <m:endChr m:val="]"/>
                          <m:ctrlPr>
                            <a:rPr lang="en-US" sz="1800" b="0" i="1" smtClean="0">
                              <a:latin typeface="Cambria Math" panose="02040503050406030204" pitchFamily="18" charset="0"/>
                            </a:rPr>
                          </m:ctrlPr>
                        </m:dPr>
                        <m:e>
                          <m:m>
                            <m:mPr>
                              <m:mcs>
                                <m:mc>
                                  <m:mcPr>
                                    <m:count m:val="2"/>
                                    <m:mcJc m:val="center"/>
                                  </m:mcPr>
                                </m:mc>
                              </m:mcs>
                              <m:ctrlPr>
                                <a:rPr lang="en-US" sz="1800" b="0" i="1" smtClean="0">
                                  <a:latin typeface="Cambria Math" panose="02040503050406030204" pitchFamily="18" charset="0"/>
                                </a:rPr>
                              </m:ctrlPr>
                            </m:mPr>
                            <m:mr>
                              <m:e>
                                <m:r>
                                  <m:rPr>
                                    <m:brk m:alnAt="7"/>
                                  </m:rPr>
                                  <a:rPr lang="en-US" sz="1800" b="0" i="1" smtClean="0">
                                    <a:latin typeface="Cambria Math" panose="02040503050406030204" pitchFamily="18" charset="0"/>
                                  </a:rPr>
                                  <m:t>1</m:t>
                                </m:r>
                              </m:e>
                              <m:e>
                                <m:r>
                                  <a:rPr lang="en-US" sz="1800" b="0" i="1" smtClean="0">
                                    <a:latin typeface="Cambria Math" panose="02040503050406030204" pitchFamily="18" charset="0"/>
                                  </a:rPr>
                                  <m:t>0</m:t>
                                </m:r>
                              </m:e>
                            </m:mr>
                            <m:mr>
                              <m:e>
                                <m:r>
                                  <a:rPr lang="en-US" sz="1800" b="0" i="1" smtClean="0">
                                    <a:latin typeface="Cambria Math" panose="02040503050406030204" pitchFamily="18" charset="0"/>
                                  </a:rPr>
                                  <m:t>0</m:t>
                                </m:r>
                              </m:e>
                              <m:e>
                                <m:r>
                                  <a:rPr lang="en-US" sz="1800" b="0" i="1" smtClean="0">
                                    <a:latin typeface="Cambria Math" panose="02040503050406030204" pitchFamily="18" charset="0"/>
                                  </a:rPr>
                                  <m:t>1</m:t>
                                </m:r>
                              </m:e>
                            </m:mr>
                          </m:m>
                        </m:e>
                      </m:d>
                    </m:oMath>
                  </m:oMathPara>
                </a14:m>
                <a:endParaRPr lang="en-US" sz="1800" dirty="0"/>
              </a:p>
            </p:txBody>
          </p:sp>
        </mc:Choice>
        <mc:Fallback xmlns="">
          <p:sp>
            <p:nvSpPr>
              <p:cNvPr id="13" name="TextBox 12">
                <a:extLst>
                  <a:ext uri="{FF2B5EF4-FFF2-40B4-BE49-F238E27FC236}">
                    <a16:creationId xmlns:a16="http://schemas.microsoft.com/office/drawing/2014/main" id="{2B60E885-1F6A-53BB-58C9-8E96B58D0FAF}"/>
                  </a:ext>
                </a:extLst>
              </p:cNvPr>
              <p:cNvSpPr txBox="1">
                <a:spLocks noRot="1" noChangeAspect="1" noMove="1" noResize="1" noEditPoints="1" noAdjustHandles="1" noChangeArrowheads="1" noChangeShapeType="1" noTextEdit="1"/>
              </p:cNvSpPr>
              <p:nvPr/>
            </p:nvSpPr>
            <p:spPr>
              <a:xfrm>
                <a:off x="5435302" y="4325099"/>
                <a:ext cx="1105687" cy="461921"/>
              </a:xfrm>
              <a:prstGeom prst="rect">
                <a:avLst/>
              </a:prstGeom>
              <a:blipFill>
                <a:blip r:embed="rId5"/>
                <a:stretch>
                  <a:fillRect l="-4545" t="-2703" b="-162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A81226B-A097-469F-B924-D9BF07E77FD1}"/>
                  </a:ext>
                </a:extLst>
              </p:cNvPr>
              <p:cNvSpPr txBox="1"/>
              <p:nvPr/>
            </p:nvSpPr>
            <p:spPr>
              <a:xfrm>
                <a:off x="6708361" y="4260732"/>
                <a:ext cx="1471813" cy="5704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1800" i="1" smtClean="0">
                              <a:latin typeface="Cambria Math" panose="02040503050406030204" pitchFamily="18" charset="0"/>
                            </a:rPr>
                          </m:ctrlPr>
                        </m:accPr>
                        <m:e>
                          <m:r>
                            <a:rPr lang="en-US" sz="1800" b="0" i="1" smtClean="0">
                              <a:latin typeface="Cambria Math" panose="02040503050406030204" pitchFamily="18" charset="0"/>
                            </a:rPr>
                            <m:t>𝐽</m:t>
                          </m:r>
                        </m:e>
                      </m:acc>
                      <m:r>
                        <a:rPr lang="en-US" sz="1800" b="0" i="1" smtClean="0">
                          <a:latin typeface="Cambria Math" panose="02040503050406030204" pitchFamily="18" charset="0"/>
                        </a:rPr>
                        <m:t>=</m:t>
                      </m:r>
                      <m:d>
                        <m:dPr>
                          <m:begChr m:val="["/>
                          <m:endChr m:val="]"/>
                          <m:ctrlPr>
                            <a:rPr lang="en-US" sz="1800" b="0" i="1" smtClean="0">
                              <a:latin typeface="Cambria Math" panose="02040503050406030204" pitchFamily="18" charset="0"/>
                            </a:rPr>
                          </m:ctrlPr>
                        </m:dPr>
                        <m:e>
                          <m:m>
                            <m:mPr>
                              <m:mcs>
                                <m:mc>
                                  <m:mcPr>
                                    <m:count m:val="2"/>
                                    <m:mcJc m:val="center"/>
                                  </m:mcPr>
                                </m:mc>
                              </m:mcs>
                              <m:ctrlPr>
                                <a:rPr lang="en-US" sz="1800" b="0" i="1" smtClean="0">
                                  <a:latin typeface="Cambria Math" panose="02040503050406030204" pitchFamily="18" charset="0"/>
                                </a:rPr>
                              </m:ctrlPr>
                            </m:mPr>
                            <m:mr>
                              <m:e>
                                <m:acc>
                                  <m:accPr>
                                    <m:chr m:val="̂"/>
                                    <m:ctrlPr>
                                      <a:rPr lang="en-US" sz="1800" b="0" i="1" smtClean="0">
                                        <a:latin typeface="Cambria Math" panose="02040503050406030204" pitchFamily="18" charset="0"/>
                                      </a:rPr>
                                    </m:ctrlPr>
                                  </m:accPr>
                                  <m:e>
                                    <m:r>
                                      <a:rPr lang="en-US" sz="1800" b="0" i="1" smtClean="0">
                                        <a:latin typeface="Cambria Math" panose="02040503050406030204" pitchFamily="18" charset="0"/>
                                        <a:ea typeface="Cambria Math" panose="02040503050406030204" pitchFamily="18" charset="0"/>
                                      </a:rPr>
                                      <m:t>𝛼</m:t>
                                    </m:r>
                                  </m:e>
                                </m:acc>
                              </m:e>
                              <m:e>
                                <m:acc>
                                  <m:accPr>
                                    <m:chr m:val="̂"/>
                                    <m:ctrlPr>
                                      <a:rPr lang="en-US" sz="1800" b="0" i="1" smtClean="0">
                                        <a:latin typeface="Cambria Math" panose="02040503050406030204" pitchFamily="18" charset="0"/>
                                      </a:rPr>
                                    </m:ctrlPr>
                                  </m:accPr>
                                  <m:e>
                                    <m:r>
                                      <a:rPr lang="en-US" sz="1800" b="0" i="1" smtClean="0">
                                        <a:latin typeface="Cambria Math" panose="02040503050406030204" pitchFamily="18" charset="0"/>
                                        <a:ea typeface="Cambria Math" panose="02040503050406030204" pitchFamily="18" charset="0"/>
                                      </a:rPr>
                                      <m:t>𝛽</m:t>
                                    </m:r>
                                  </m:e>
                                </m:acc>
                              </m:e>
                            </m:mr>
                            <m:mr>
                              <m:e>
                                <m:r>
                                  <a:rPr lang="en-US" sz="1800" b="0" i="1" smtClean="0">
                                    <a:latin typeface="Cambria Math" panose="02040503050406030204" pitchFamily="18" charset="0"/>
                                  </a:rPr>
                                  <m:t>−</m:t>
                                </m:r>
                                <m:acc>
                                  <m:accPr>
                                    <m:chr m:val="̂"/>
                                    <m:ctrlPr>
                                      <a:rPr lang="en-US" sz="1800" b="0" i="1" smtClean="0">
                                        <a:latin typeface="Cambria Math" panose="02040503050406030204" pitchFamily="18" charset="0"/>
                                      </a:rPr>
                                    </m:ctrlPr>
                                  </m:accPr>
                                  <m:e>
                                    <m:r>
                                      <a:rPr lang="en-US" sz="1800" b="0" i="1" smtClean="0">
                                        <a:latin typeface="Cambria Math" panose="02040503050406030204" pitchFamily="18" charset="0"/>
                                        <a:ea typeface="Cambria Math" panose="02040503050406030204" pitchFamily="18" charset="0"/>
                                      </a:rPr>
                                      <m:t>𝛾</m:t>
                                    </m:r>
                                  </m:e>
                                </m:acc>
                              </m:e>
                              <m:e>
                                <m:r>
                                  <a:rPr lang="en-US" sz="1800" b="0" i="1" smtClean="0">
                                    <a:latin typeface="Cambria Math" panose="02040503050406030204" pitchFamily="18" charset="0"/>
                                  </a:rPr>
                                  <m:t>−</m:t>
                                </m:r>
                                <m:acc>
                                  <m:accPr>
                                    <m:chr m:val="̂"/>
                                    <m:ctrlPr>
                                      <a:rPr lang="en-US" sz="1800" b="0" i="1" smtClean="0">
                                        <a:latin typeface="Cambria Math" panose="02040503050406030204" pitchFamily="18" charset="0"/>
                                      </a:rPr>
                                    </m:ctrlPr>
                                  </m:accPr>
                                  <m:e>
                                    <m:r>
                                      <a:rPr lang="en-US" sz="1800" b="0" i="1" smtClean="0">
                                        <a:latin typeface="Cambria Math" panose="02040503050406030204" pitchFamily="18" charset="0"/>
                                        <a:ea typeface="Cambria Math" panose="02040503050406030204" pitchFamily="18" charset="0"/>
                                      </a:rPr>
                                      <m:t>𝛼</m:t>
                                    </m:r>
                                  </m:e>
                                </m:acc>
                              </m:e>
                            </m:mr>
                          </m:m>
                        </m:e>
                      </m:d>
                    </m:oMath>
                  </m:oMathPara>
                </a14:m>
                <a:endParaRPr lang="en-US" sz="1800" dirty="0"/>
              </a:p>
            </p:txBody>
          </p:sp>
        </mc:Choice>
        <mc:Fallback xmlns="">
          <p:sp>
            <p:nvSpPr>
              <p:cNvPr id="14" name="TextBox 13">
                <a:extLst>
                  <a:ext uri="{FF2B5EF4-FFF2-40B4-BE49-F238E27FC236}">
                    <a16:creationId xmlns:a16="http://schemas.microsoft.com/office/drawing/2014/main" id="{DA81226B-A097-469F-B924-D9BF07E77FD1}"/>
                  </a:ext>
                </a:extLst>
              </p:cNvPr>
              <p:cNvSpPr txBox="1">
                <a:spLocks noRot="1" noChangeAspect="1" noMove="1" noResize="1" noEditPoints="1" noAdjustHandles="1" noChangeArrowheads="1" noChangeShapeType="1" noTextEdit="1"/>
              </p:cNvSpPr>
              <p:nvPr/>
            </p:nvSpPr>
            <p:spPr>
              <a:xfrm>
                <a:off x="6708361" y="4260732"/>
                <a:ext cx="1471813" cy="570477"/>
              </a:xfrm>
              <a:prstGeom prst="rect">
                <a:avLst/>
              </a:prstGeom>
              <a:blipFill>
                <a:blip r:embed="rId6"/>
                <a:stretch>
                  <a:fillRect l="-4274" t="-8696" b="-10870"/>
                </a:stretch>
              </a:blipFill>
            </p:spPr>
            <p:txBody>
              <a:bodyPr/>
              <a:lstStyle/>
              <a:p>
                <a:r>
                  <a:rPr lang="en-US">
                    <a:noFill/>
                  </a:rPr>
                  <a:t> </a:t>
                </a:r>
              </a:p>
            </p:txBody>
          </p:sp>
        </mc:Fallback>
      </mc:AlternateContent>
    </p:spTree>
    <p:extLst>
      <p:ext uri="{BB962C8B-B14F-4D97-AF65-F5344CB8AC3E}">
        <p14:creationId xmlns:p14="http://schemas.microsoft.com/office/powerpoint/2010/main" val="78981360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EC009-662B-BEE3-2EE6-93D2E0FDEE2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7D33953-C2D8-3A02-C9DB-D1C3C5F187E3}"/>
              </a:ext>
            </a:extLst>
          </p:cNvPr>
          <p:cNvSpPr>
            <a:spLocks noGrp="1"/>
          </p:cNvSpPr>
          <p:nvPr>
            <p:ph type="title"/>
          </p:nvPr>
        </p:nvSpPr>
        <p:spPr/>
        <p:txBody>
          <a:bodyPr/>
          <a:lstStyle/>
          <a:p>
            <a:r>
              <a:rPr lang="en-US" dirty="0"/>
              <a:t>FODO cell in collider ring</a:t>
            </a:r>
          </a:p>
        </p:txBody>
      </p:sp>
      <p:sp>
        <p:nvSpPr>
          <p:cNvPr id="4" name="Date Placeholder 3">
            <a:extLst>
              <a:ext uri="{FF2B5EF4-FFF2-40B4-BE49-F238E27FC236}">
                <a16:creationId xmlns:a16="http://schemas.microsoft.com/office/drawing/2014/main" id="{3F3D60F7-7DDB-9763-7FF3-9AD19403B9C9}"/>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4C4A6B24-2234-D2B3-CA9A-475A4068D6F6}"/>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A2F181CE-5591-8C16-09DD-312B761FDB1C}"/>
              </a:ext>
            </a:extLst>
          </p:cNvPr>
          <p:cNvSpPr>
            <a:spLocks noGrp="1"/>
          </p:cNvSpPr>
          <p:nvPr>
            <p:ph type="sldNum" sz="quarter" idx="4"/>
          </p:nvPr>
        </p:nvSpPr>
        <p:spPr/>
        <p:txBody>
          <a:bodyPr/>
          <a:lstStyle/>
          <a:p>
            <a:pPr>
              <a:defRPr/>
            </a:pPr>
            <a:fld id="{148C009B-CB69-E04A-B9B3-34B26D69E9CF}" type="slidenum">
              <a:rPr lang="en-US" smtClean="0"/>
              <a:pPr>
                <a:defRPr/>
              </a:pPr>
              <a:t>56</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6F9CC8D-D695-618E-DFE1-6699D146D635}"/>
                  </a:ext>
                </a:extLst>
              </p:cNvPr>
              <p:cNvSpPr txBox="1"/>
              <p:nvPr/>
            </p:nvSpPr>
            <p:spPr>
              <a:xfrm>
                <a:off x="385116" y="858981"/>
                <a:ext cx="8166031" cy="851002"/>
              </a:xfrm>
              <a:prstGeom prst="rect">
                <a:avLst/>
              </a:prstGeom>
              <a:noFill/>
            </p:spPr>
            <p:txBody>
              <a:bodyPr wrap="square" rtlCol="0">
                <a:spAutoFit/>
              </a:bodyPr>
              <a:lstStyle/>
              <a:p>
                <a:r>
                  <a:rPr lang="en-US" dirty="0"/>
                  <a:t>In the FODO cell, maximum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𝛽</m:t>
                        </m:r>
                      </m:e>
                    </m:acc>
                  </m:oMath>
                </a14:m>
                <a:r>
                  <a:rPr lang="en-US" dirty="0"/>
                  <a:t> appears in the center of focusing magnet to the next center of focusing magnet,</a:t>
                </a:r>
              </a:p>
            </p:txBody>
          </p:sp>
        </mc:Choice>
        <mc:Fallback xmlns="">
          <p:sp>
            <p:nvSpPr>
              <p:cNvPr id="8" name="TextBox 7">
                <a:extLst>
                  <a:ext uri="{FF2B5EF4-FFF2-40B4-BE49-F238E27FC236}">
                    <a16:creationId xmlns:a16="http://schemas.microsoft.com/office/drawing/2014/main" id="{86F9CC8D-D695-618E-DFE1-6699D146D635}"/>
                  </a:ext>
                </a:extLst>
              </p:cNvPr>
              <p:cNvSpPr txBox="1">
                <a:spLocks noRot="1" noChangeAspect="1" noMove="1" noResize="1" noEditPoints="1" noAdjustHandles="1" noChangeArrowheads="1" noChangeShapeType="1" noTextEdit="1"/>
              </p:cNvSpPr>
              <p:nvPr/>
            </p:nvSpPr>
            <p:spPr>
              <a:xfrm>
                <a:off x="385116" y="858981"/>
                <a:ext cx="8166031" cy="851002"/>
              </a:xfrm>
              <a:prstGeom prst="rect">
                <a:avLst/>
              </a:prstGeom>
              <a:blipFill>
                <a:blip r:embed="rId2"/>
                <a:stretch>
                  <a:fillRect l="-1242" t="-5882" b="-147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C5A8506-8FDD-2FA1-7245-6D715033AED9}"/>
                  </a:ext>
                </a:extLst>
              </p:cNvPr>
              <p:cNvSpPr txBox="1"/>
              <p:nvPr/>
            </p:nvSpPr>
            <p:spPr>
              <a:xfrm>
                <a:off x="429419" y="3529482"/>
                <a:ext cx="7859972" cy="27157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𝑀</m:t>
                              </m:r>
                            </m:e>
                          </m:acc>
                        </m:e>
                        <m:sub>
                          <m:r>
                            <a:rPr lang="en-US" sz="2000" b="0" i="1" smtClean="0">
                              <a:latin typeface="Cambria Math" panose="02040503050406030204" pitchFamily="18" charset="0"/>
                            </a:rPr>
                            <m:t>𝑓</m:t>
                          </m:r>
                          <m:r>
                            <a:rPr lang="en-US" sz="2000" b="0" i="1" smtClean="0">
                              <a:latin typeface="Cambria Math" panose="02040503050406030204" pitchFamily="18" charset="0"/>
                            </a:rPr>
                            <m:t> </m:t>
                          </m:r>
                          <m:r>
                            <a:rPr lang="en-US" sz="2000" b="0" i="1" smtClean="0">
                              <a:latin typeface="Cambria Math" panose="02040503050406030204" pitchFamily="18" charset="0"/>
                            </a:rPr>
                            <m:t>𝑡𝑜</m:t>
                          </m:r>
                          <m:r>
                            <a:rPr lang="en-US" sz="2000" b="0" i="1" smtClean="0">
                              <a:latin typeface="Cambria Math" panose="02040503050406030204" pitchFamily="18" charset="0"/>
                            </a:rPr>
                            <m:t> </m:t>
                          </m:r>
                          <m:r>
                            <a:rPr lang="en-US" sz="2000" b="0" i="1" smtClean="0">
                              <a:latin typeface="Cambria Math" panose="02040503050406030204" pitchFamily="18" charset="0"/>
                            </a:rPr>
                            <m:t>𝑓</m:t>
                          </m:r>
                        </m:sub>
                      </m:sSub>
                      <m:r>
                        <a:rPr lang="en-US" sz="2000" b="0" i="1" smtClean="0">
                          <a:latin typeface="Cambria Math" panose="02040503050406030204" pitchFamily="18" charset="0"/>
                        </a:rPr>
                        <m:t>=</m:t>
                      </m:r>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rPr>
                                <m:t>𝑀</m:t>
                              </m:r>
                            </m:e>
                          </m:acc>
                        </m:e>
                        <m:sub>
                          <m:r>
                            <a:rPr lang="en-US" sz="2000" i="1">
                              <a:latin typeface="Cambria Math" panose="02040503050406030204" pitchFamily="18" charset="0"/>
                            </a:rPr>
                            <m:t>h𝑎𝑙𝑓</m:t>
                          </m:r>
                          <m:r>
                            <a:rPr lang="en-US" sz="2000" i="1">
                              <a:latin typeface="Cambria Math" panose="02040503050406030204" pitchFamily="18" charset="0"/>
                            </a:rPr>
                            <m:t> </m:t>
                          </m:r>
                          <m:r>
                            <a:rPr lang="en-US" sz="2000" b="0" i="1" smtClean="0">
                              <a:latin typeface="Cambria Math" panose="02040503050406030204" pitchFamily="18" charset="0"/>
                            </a:rPr>
                            <m:t>𝑓𝑜𝑐𝑢𝑠</m:t>
                          </m:r>
                        </m:sub>
                      </m:sSub>
                      <m:r>
                        <a:rPr lang="en-US" sz="2000" i="1">
                          <a:latin typeface="Cambria Math" panose="02040503050406030204" pitchFamily="18" charset="0"/>
                          <a:ea typeface="Cambria Math" panose="02040503050406030204" pitchFamily="18" charset="0"/>
                        </a:rPr>
                        <m:t>∙</m:t>
                      </m:r>
                      <m:r>
                        <m:rPr>
                          <m:nor/>
                        </m:rPr>
                        <a:rPr lang="en-US" sz="2000" dirty="0"/>
                        <m:t> </m:t>
                      </m:r>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rPr>
                                <m:t>𝑀</m:t>
                              </m:r>
                            </m:e>
                          </m:acc>
                        </m:e>
                        <m:sub>
                          <m:r>
                            <a:rPr lang="en-US" sz="2000" b="0" i="1" smtClean="0">
                              <a:latin typeface="Cambria Math" panose="02040503050406030204" pitchFamily="18" charset="0"/>
                            </a:rPr>
                            <m:t>h𝑎𝑙𝑓</m:t>
                          </m:r>
                          <m:r>
                            <a:rPr lang="en-US" sz="2000" b="0" i="1" smtClean="0">
                              <a:latin typeface="Cambria Math" panose="02040503050406030204" pitchFamily="18" charset="0"/>
                            </a:rPr>
                            <m:t> </m:t>
                          </m:r>
                          <m:r>
                            <a:rPr lang="en-US" sz="2000" b="0" i="1" smtClean="0">
                              <a:latin typeface="Cambria Math" panose="02040503050406030204" pitchFamily="18" charset="0"/>
                            </a:rPr>
                            <m:t>𝑑𝑟𝑖𝑓𝑡</m:t>
                          </m:r>
                        </m:sub>
                      </m:sSub>
                      <m:r>
                        <a:rPr lang="en-US" sz="2000" i="1">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rPr>
                                <m:t>𝑀</m:t>
                              </m:r>
                            </m:e>
                          </m:acc>
                        </m:e>
                        <m:sub>
                          <m:r>
                            <a:rPr lang="en-US" sz="2000" b="0" i="1" smtClean="0">
                              <a:latin typeface="Cambria Math" panose="02040503050406030204" pitchFamily="18" charset="0"/>
                            </a:rPr>
                            <m:t>𝐷𝑒𝑓𝑜𝑐𝑢𝑠</m:t>
                          </m:r>
                        </m:sub>
                      </m:sSub>
                      <m:r>
                        <a:rPr lang="en-US" sz="2000" i="1">
                          <a:latin typeface="Cambria Math" panose="02040503050406030204" pitchFamily="18" charset="0"/>
                          <a:ea typeface="Cambria Math" panose="02040503050406030204" pitchFamily="18" charset="0"/>
                        </a:rPr>
                        <m:t>∙</m:t>
                      </m:r>
                      <m:r>
                        <m:rPr>
                          <m:nor/>
                        </m:rPr>
                        <a:rPr lang="en-US" sz="2000" dirty="0"/>
                        <m:t> </m:t>
                      </m:r>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rPr>
                                <m:t>𝑀</m:t>
                              </m:r>
                            </m:e>
                          </m:acc>
                        </m:e>
                        <m:sub>
                          <m:r>
                            <a:rPr lang="en-US" sz="2000" b="0" i="1" smtClean="0">
                              <a:latin typeface="Cambria Math" panose="02040503050406030204" pitchFamily="18" charset="0"/>
                            </a:rPr>
                            <m:t>h𝑎𝑙𝑓</m:t>
                          </m:r>
                          <m:r>
                            <a:rPr lang="en-US" sz="2000" b="0" i="1" smtClean="0">
                              <a:latin typeface="Cambria Math" panose="02040503050406030204" pitchFamily="18" charset="0"/>
                            </a:rPr>
                            <m:t> </m:t>
                          </m:r>
                          <m:r>
                            <a:rPr lang="en-US" sz="2000" b="0" i="1" smtClean="0">
                              <a:latin typeface="Cambria Math" panose="02040503050406030204" pitchFamily="18" charset="0"/>
                            </a:rPr>
                            <m:t>𝑑𝑟𝑖𝑓𝑡</m:t>
                          </m:r>
                        </m:sub>
                      </m:sSub>
                      <m:r>
                        <a:rPr lang="en-US" sz="2000" i="1">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rPr>
                                <m:t>𝑀</m:t>
                              </m:r>
                            </m:e>
                          </m:acc>
                        </m:e>
                        <m:sub>
                          <m:r>
                            <a:rPr lang="en-US" sz="2000" i="1">
                              <a:latin typeface="Cambria Math" panose="02040503050406030204" pitchFamily="18" charset="0"/>
                            </a:rPr>
                            <m:t>h𝑎𝑙𝑓</m:t>
                          </m:r>
                          <m:r>
                            <a:rPr lang="en-US" sz="2000" i="1">
                              <a:latin typeface="Cambria Math" panose="02040503050406030204" pitchFamily="18" charset="0"/>
                            </a:rPr>
                            <m:t> </m:t>
                          </m:r>
                          <m:r>
                            <a:rPr lang="en-US" sz="2000" b="0" i="1" smtClean="0">
                              <a:latin typeface="Cambria Math" panose="02040503050406030204" pitchFamily="18" charset="0"/>
                            </a:rPr>
                            <m:t>𝑓𝑜𝑐𝑢𝑠</m:t>
                          </m:r>
                        </m:sub>
                      </m:sSub>
                    </m:oMath>
                  </m:oMathPara>
                </a14:m>
                <a:endParaRPr lang="en-US" sz="2000" dirty="0"/>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1</m:t>
                                </m:r>
                              </m:e>
                              <m:e>
                                <m:r>
                                  <a:rPr lang="en-US" sz="2000" b="0" i="1" smtClean="0">
                                    <a:latin typeface="Cambria Math" panose="02040503050406030204" pitchFamily="18" charset="0"/>
                                  </a:rPr>
                                  <m:t>0</m:t>
                                </m:r>
                              </m:e>
                            </m:mr>
                            <m:mr>
                              <m:e>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r>
                                      <a:rPr lang="en-US" sz="2000" b="0" i="1" smtClean="0">
                                        <a:latin typeface="Cambria Math" panose="02040503050406030204" pitchFamily="18" charset="0"/>
                                      </a:rPr>
                                      <m:t>𝑓</m:t>
                                    </m:r>
                                  </m:den>
                                </m:f>
                              </m:e>
                              <m:e>
                                <m:r>
                                  <a:rPr lang="en-US" sz="2000" b="0" i="1" smtClean="0">
                                    <a:latin typeface="Cambria Math" panose="02040503050406030204" pitchFamily="18" charset="0"/>
                                  </a:rPr>
                                  <m:t>1</m:t>
                                </m:r>
                              </m:e>
                            </m:mr>
                          </m:m>
                        </m:e>
                      </m:d>
                      <m:r>
                        <a:rPr lang="en-US" sz="2000" b="0" i="1" smtClean="0">
                          <a:latin typeface="Cambria Math" panose="02040503050406030204" pitchFamily="18" charset="0"/>
                          <a:ea typeface="Cambria Math" panose="02040503050406030204" pitchFamily="18" charset="0"/>
                        </a:rPr>
                        <m:t>∙</m:t>
                      </m:r>
                      <m:d>
                        <m:dPr>
                          <m:begChr m:val="["/>
                          <m:endChr m:val="]"/>
                          <m:ctrlPr>
                            <a:rPr lang="en-US" sz="2000" i="1">
                              <a:latin typeface="Cambria Math" panose="02040503050406030204" pitchFamily="18" charset="0"/>
                            </a:rPr>
                          </m:ctrlPr>
                        </m:dPr>
                        <m:e>
                          <m:m>
                            <m:mPr>
                              <m:mcs>
                                <m:mc>
                                  <m:mcPr>
                                    <m:count m:val="2"/>
                                    <m:mcJc m:val="center"/>
                                  </m:mcPr>
                                </m:mc>
                              </m:mcs>
                              <m:ctrlPr>
                                <a:rPr lang="en-US" sz="2000" i="1">
                                  <a:latin typeface="Cambria Math" panose="02040503050406030204" pitchFamily="18" charset="0"/>
                                </a:rPr>
                              </m:ctrlPr>
                            </m:mPr>
                            <m:mr>
                              <m:e>
                                <m:r>
                                  <m:rPr>
                                    <m:brk m:alnAt="7"/>
                                  </m:rPr>
                                  <a:rPr lang="en-US" sz="2000" i="1">
                                    <a:latin typeface="Cambria Math" panose="02040503050406030204" pitchFamily="18" charset="0"/>
                                  </a:rPr>
                                  <m:t>1</m:t>
                                </m:r>
                              </m:e>
                              <m:e>
                                <m:f>
                                  <m:fPr>
                                    <m:ctrlPr>
                                      <a:rPr lang="en-US" sz="2000" i="1" smtClean="0">
                                        <a:latin typeface="Cambria Math" panose="02040503050406030204" pitchFamily="18" charset="0"/>
                                      </a:rPr>
                                    </m:ctrlPr>
                                  </m:fPr>
                                  <m:num>
                                    <m:r>
                                      <a:rPr lang="en-US" sz="2000" b="0" i="1" smtClean="0">
                                        <a:latin typeface="Cambria Math" panose="02040503050406030204" pitchFamily="18" charset="0"/>
                                      </a:rPr>
                                      <m:t>𝐿</m:t>
                                    </m:r>
                                  </m:num>
                                  <m:den>
                                    <m:r>
                                      <a:rPr lang="en-US" sz="2000" b="0" i="1" smtClean="0">
                                        <a:latin typeface="Cambria Math" panose="02040503050406030204" pitchFamily="18" charset="0"/>
                                      </a:rPr>
                                      <m:t>2</m:t>
                                    </m:r>
                                  </m:den>
                                </m:f>
                              </m:e>
                            </m:mr>
                            <m:mr>
                              <m:e>
                                <m:r>
                                  <a:rPr lang="en-US" sz="2000" b="0" i="1" smtClean="0">
                                    <a:latin typeface="Cambria Math" panose="02040503050406030204" pitchFamily="18" charset="0"/>
                                  </a:rPr>
                                  <m:t>0</m:t>
                                </m:r>
                              </m:e>
                              <m:e>
                                <m:r>
                                  <a:rPr lang="en-US" sz="2000" i="1">
                                    <a:latin typeface="Cambria Math" panose="02040503050406030204" pitchFamily="18" charset="0"/>
                                  </a:rPr>
                                  <m:t>1</m:t>
                                </m:r>
                              </m:e>
                            </m:mr>
                          </m:m>
                        </m:e>
                      </m:d>
                      <m:r>
                        <a:rPr lang="en-US" sz="2000" i="1">
                          <a:latin typeface="Cambria Math" panose="02040503050406030204" pitchFamily="18" charset="0"/>
                          <a:ea typeface="Cambria Math" panose="02040503050406030204" pitchFamily="18" charset="0"/>
                        </a:rPr>
                        <m:t>∙</m:t>
                      </m:r>
                      <m:d>
                        <m:dPr>
                          <m:begChr m:val="["/>
                          <m:endChr m:val="]"/>
                          <m:ctrlPr>
                            <a:rPr lang="en-US" sz="2000" i="1">
                              <a:latin typeface="Cambria Math" panose="02040503050406030204" pitchFamily="18" charset="0"/>
                            </a:rPr>
                          </m:ctrlPr>
                        </m:dPr>
                        <m:e>
                          <m:m>
                            <m:mPr>
                              <m:mcs>
                                <m:mc>
                                  <m:mcPr>
                                    <m:count m:val="2"/>
                                    <m:mcJc m:val="center"/>
                                  </m:mcPr>
                                </m:mc>
                              </m:mcs>
                              <m:ctrlPr>
                                <a:rPr lang="en-US" sz="2000" i="1">
                                  <a:latin typeface="Cambria Math" panose="02040503050406030204" pitchFamily="18" charset="0"/>
                                </a:rPr>
                              </m:ctrlPr>
                            </m:mPr>
                            <m:mr>
                              <m:e>
                                <m:r>
                                  <m:rPr>
                                    <m:brk m:alnAt="7"/>
                                  </m:rPr>
                                  <a:rPr lang="en-US" sz="2000" i="1">
                                    <a:latin typeface="Cambria Math" panose="02040503050406030204" pitchFamily="18" charset="0"/>
                                  </a:rPr>
                                  <m:t>1</m:t>
                                </m:r>
                              </m:e>
                              <m:e>
                                <m:r>
                                  <a:rPr lang="en-US" sz="2000" b="0" i="1" smtClean="0">
                                    <a:latin typeface="Cambria Math" panose="02040503050406030204" pitchFamily="18" charset="0"/>
                                  </a:rPr>
                                  <m:t>0</m:t>
                                </m:r>
                              </m:e>
                            </m:mr>
                            <m:mr>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𝑓</m:t>
                                    </m:r>
                                  </m:den>
                                </m:f>
                              </m:e>
                              <m:e>
                                <m:r>
                                  <a:rPr lang="en-US" sz="2000" i="1">
                                    <a:latin typeface="Cambria Math" panose="02040503050406030204" pitchFamily="18" charset="0"/>
                                  </a:rPr>
                                  <m:t>1</m:t>
                                </m:r>
                              </m:e>
                            </m:mr>
                          </m:m>
                        </m:e>
                      </m:d>
                      <m:r>
                        <a:rPr lang="en-US" sz="2000" i="1">
                          <a:latin typeface="Cambria Math" panose="02040503050406030204" pitchFamily="18" charset="0"/>
                          <a:ea typeface="Cambria Math" panose="02040503050406030204" pitchFamily="18" charset="0"/>
                        </a:rPr>
                        <m:t>∙</m:t>
                      </m:r>
                      <m:d>
                        <m:dPr>
                          <m:begChr m:val="["/>
                          <m:endChr m:val="]"/>
                          <m:ctrlPr>
                            <a:rPr lang="en-US" sz="2000" i="1">
                              <a:latin typeface="Cambria Math" panose="02040503050406030204" pitchFamily="18" charset="0"/>
                            </a:rPr>
                          </m:ctrlPr>
                        </m:dPr>
                        <m:e>
                          <m:m>
                            <m:mPr>
                              <m:mcs>
                                <m:mc>
                                  <m:mcPr>
                                    <m:count m:val="2"/>
                                    <m:mcJc m:val="center"/>
                                  </m:mcPr>
                                </m:mc>
                              </m:mcs>
                              <m:ctrlPr>
                                <a:rPr lang="en-US" sz="2000" i="1">
                                  <a:latin typeface="Cambria Math" panose="02040503050406030204" pitchFamily="18" charset="0"/>
                                </a:rPr>
                              </m:ctrlPr>
                            </m:mPr>
                            <m:mr>
                              <m:e>
                                <m:r>
                                  <m:rPr>
                                    <m:brk m:alnAt="7"/>
                                  </m:rPr>
                                  <a:rPr lang="en-US" sz="2000" i="1">
                                    <a:latin typeface="Cambria Math" panose="02040503050406030204" pitchFamily="18" charset="0"/>
                                  </a:rPr>
                                  <m:t>1</m:t>
                                </m:r>
                              </m:e>
                              <m:e>
                                <m:f>
                                  <m:fPr>
                                    <m:ctrlPr>
                                      <a:rPr lang="en-US" sz="2000" i="1">
                                        <a:latin typeface="Cambria Math" panose="02040503050406030204" pitchFamily="18" charset="0"/>
                                      </a:rPr>
                                    </m:ctrlPr>
                                  </m:fPr>
                                  <m:num>
                                    <m:r>
                                      <a:rPr lang="en-US" sz="2000" i="1">
                                        <a:latin typeface="Cambria Math" panose="02040503050406030204" pitchFamily="18" charset="0"/>
                                      </a:rPr>
                                      <m:t>𝐿</m:t>
                                    </m:r>
                                  </m:num>
                                  <m:den>
                                    <m:r>
                                      <a:rPr lang="en-US" sz="2000" i="1">
                                        <a:latin typeface="Cambria Math" panose="02040503050406030204" pitchFamily="18" charset="0"/>
                                      </a:rPr>
                                      <m:t>2</m:t>
                                    </m:r>
                                  </m:den>
                                </m:f>
                              </m:e>
                            </m:mr>
                            <m:mr>
                              <m:e>
                                <m:r>
                                  <a:rPr lang="en-US" sz="2000" i="1">
                                    <a:latin typeface="Cambria Math" panose="02040503050406030204" pitchFamily="18" charset="0"/>
                                  </a:rPr>
                                  <m:t>0</m:t>
                                </m:r>
                              </m:e>
                              <m:e>
                                <m:r>
                                  <a:rPr lang="en-US" sz="2000" i="1">
                                    <a:latin typeface="Cambria Math" panose="02040503050406030204" pitchFamily="18" charset="0"/>
                                  </a:rPr>
                                  <m:t>1</m:t>
                                </m:r>
                              </m:e>
                            </m:mr>
                          </m:m>
                        </m:e>
                      </m:d>
                      <m:r>
                        <a:rPr lang="en-US" sz="2000" i="1" smtClean="0">
                          <a:latin typeface="Cambria Math" panose="02040503050406030204" pitchFamily="18" charset="0"/>
                          <a:ea typeface="Cambria Math" panose="02040503050406030204" pitchFamily="18" charset="0"/>
                        </a:rPr>
                        <m:t>∙</m:t>
                      </m:r>
                      <m:d>
                        <m:dPr>
                          <m:begChr m:val="["/>
                          <m:endChr m:val="]"/>
                          <m:ctrlPr>
                            <a:rPr lang="en-US" sz="2000" i="1">
                              <a:latin typeface="Cambria Math" panose="02040503050406030204" pitchFamily="18" charset="0"/>
                            </a:rPr>
                          </m:ctrlPr>
                        </m:dPr>
                        <m:e>
                          <m:m>
                            <m:mPr>
                              <m:mcs>
                                <m:mc>
                                  <m:mcPr>
                                    <m:count m:val="2"/>
                                    <m:mcJc m:val="center"/>
                                  </m:mcPr>
                                </m:mc>
                              </m:mcs>
                              <m:ctrlPr>
                                <a:rPr lang="en-US" sz="2000" i="1">
                                  <a:latin typeface="Cambria Math" panose="02040503050406030204" pitchFamily="18" charset="0"/>
                                </a:rPr>
                              </m:ctrlPr>
                            </m:mPr>
                            <m:mr>
                              <m:e>
                                <m:r>
                                  <m:rPr>
                                    <m:brk m:alnAt="7"/>
                                  </m:rPr>
                                  <a:rPr lang="en-US" sz="2000" i="1">
                                    <a:latin typeface="Cambria Math" panose="02040503050406030204" pitchFamily="18" charset="0"/>
                                  </a:rPr>
                                  <m:t>1</m:t>
                                </m:r>
                              </m:e>
                              <m:e>
                                <m:r>
                                  <a:rPr lang="en-US" sz="2000" i="1">
                                    <a:latin typeface="Cambria Math" panose="02040503050406030204" pitchFamily="18" charset="0"/>
                                  </a:rPr>
                                  <m:t>0</m:t>
                                </m:r>
                              </m:e>
                            </m:mr>
                            <m:mr>
                              <m:e>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2</m:t>
                                    </m:r>
                                    <m:r>
                                      <a:rPr lang="en-US" sz="2000" i="1">
                                        <a:latin typeface="Cambria Math" panose="02040503050406030204" pitchFamily="18" charset="0"/>
                                      </a:rPr>
                                      <m:t>𝑓</m:t>
                                    </m:r>
                                  </m:den>
                                </m:f>
                              </m:e>
                              <m:e>
                                <m:r>
                                  <a:rPr lang="en-US" sz="2000" i="1">
                                    <a:latin typeface="Cambria Math" panose="02040503050406030204" pitchFamily="18" charset="0"/>
                                  </a:rPr>
                                  <m:t>1</m:t>
                                </m:r>
                              </m:e>
                            </m:mr>
                          </m:m>
                        </m:e>
                      </m:d>
                    </m:oMath>
                  </m:oMathPara>
                </a14:m>
                <a:endParaRPr lang="en-US" sz="2000" dirty="0"/>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1</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𝐿</m:t>
                                        </m:r>
                                      </m:e>
                                      <m:sup>
                                        <m:r>
                                          <a:rPr lang="en-US" sz="2000" b="0" i="1" smtClean="0">
                                            <a:latin typeface="Cambria Math" panose="02040503050406030204" pitchFamily="18" charset="0"/>
                                          </a:rPr>
                                          <m:t>2</m:t>
                                        </m:r>
                                      </m:sup>
                                    </m:sSup>
                                  </m:num>
                                  <m:den>
                                    <m:r>
                                      <a:rPr lang="en-US" sz="2000" b="0" i="1" smtClean="0">
                                        <a:latin typeface="Cambria Math" panose="02040503050406030204" pitchFamily="18" charset="0"/>
                                      </a:rPr>
                                      <m:t>8</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𝑓</m:t>
                                        </m:r>
                                      </m:e>
                                      <m:sup>
                                        <m:r>
                                          <a:rPr lang="en-US" sz="2000" b="0" i="1" smtClean="0">
                                            <a:latin typeface="Cambria Math" panose="02040503050406030204" pitchFamily="18" charset="0"/>
                                          </a:rPr>
                                          <m:t>2</m:t>
                                        </m:r>
                                      </m:sup>
                                    </m:sSup>
                                  </m:den>
                                </m:f>
                              </m:e>
                              <m:e>
                                <m:r>
                                  <a:rPr lang="en-US" sz="2000" b="0" i="1" smtClean="0">
                                    <a:latin typeface="Cambria Math" panose="02040503050406030204" pitchFamily="18" charset="0"/>
                                  </a:rPr>
                                  <m:t>𝐿</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𝐿</m:t>
                                        </m:r>
                                      </m:e>
                                      <m:sup>
                                        <m:r>
                                          <a:rPr lang="en-US" sz="2000" b="0" i="1" smtClean="0">
                                            <a:latin typeface="Cambria Math" panose="02040503050406030204" pitchFamily="18" charset="0"/>
                                          </a:rPr>
                                          <m:t>2</m:t>
                                        </m:r>
                                      </m:sup>
                                    </m:sSup>
                                  </m:num>
                                  <m:den>
                                    <m:r>
                                      <a:rPr lang="en-US" sz="2000" b="0" i="1" smtClean="0">
                                        <a:latin typeface="Cambria Math" panose="02040503050406030204" pitchFamily="18" charset="0"/>
                                      </a:rPr>
                                      <m:t>4</m:t>
                                    </m:r>
                                    <m:r>
                                      <a:rPr lang="en-US" sz="2000" b="0" i="1" smtClean="0">
                                        <a:latin typeface="Cambria Math" panose="02040503050406030204" pitchFamily="18" charset="0"/>
                                      </a:rPr>
                                      <m:t>𝑓</m:t>
                                    </m:r>
                                  </m:den>
                                </m:f>
                              </m:e>
                            </m:mr>
                            <m:mr>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𝐿</m:t>
                                    </m:r>
                                  </m:num>
                                  <m:den>
                                    <m:r>
                                      <a:rPr lang="en-US" sz="2000" b="0" i="1" smtClean="0">
                                        <a:latin typeface="Cambria Math" panose="02040503050406030204" pitchFamily="18" charset="0"/>
                                      </a:rPr>
                                      <m:t>4</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𝑓</m:t>
                                        </m:r>
                                      </m:e>
                                      <m:sup>
                                        <m:r>
                                          <a:rPr lang="en-US" sz="2000" b="0" i="1" smtClean="0">
                                            <a:latin typeface="Cambria Math" panose="02040503050406030204" pitchFamily="18" charset="0"/>
                                          </a:rPr>
                                          <m:t>2</m:t>
                                        </m:r>
                                      </m:sup>
                                    </m:sSup>
                                  </m:den>
                                </m:f>
                                <m:d>
                                  <m:dPr>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𝐿</m:t>
                                        </m:r>
                                      </m:num>
                                      <m:den>
                                        <m:r>
                                          <a:rPr lang="en-US" sz="2000" b="0" i="1" smtClean="0">
                                            <a:latin typeface="Cambria Math" panose="02040503050406030204" pitchFamily="18" charset="0"/>
                                          </a:rPr>
                                          <m:t>4</m:t>
                                        </m:r>
                                        <m:r>
                                          <a:rPr lang="en-US" sz="2000" b="0" i="1" smtClean="0">
                                            <a:latin typeface="Cambria Math" panose="02040503050406030204" pitchFamily="18" charset="0"/>
                                          </a:rPr>
                                          <m:t>𝑓</m:t>
                                        </m:r>
                                      </m:den>
                                    </m:f>
                                    <m:r>
                                      <a:rPr lang="en-US" sz="2000" b="0" i="1" smtClean="0">
                                        <a:latin typeface="Cambria Math" panose="02040503050406030204" pitchFamily="18" charset="0"/>
                                      </a:rPr>
                                      <m:t>−1</m:t>
                                    </m:r>
                                  </m:e>
                                </m:d>
                              </m:e>
                              <m:e>
                                <m:r>
                                  <a:rPr lang="en-US" sz="2000" b="0" i="1" smtClean="0">
                                    <a:latin typeface="Cambria Math" panose="02040503050406030204" pitchFamily="18" charset="0"/>
                                  </a:rPr>
                                  <m:t>1−</m:t>
                                </m:r>
                                <m:f>
                                  <m:fPr>
                                    <m:ctrlPr>
                                      <a:rPr lang="en-US" sz="2000" i="1">
                                        <a:latin typeface="Cambria Math" panose="02040503050406030204" pitchFamily="18" charset="0"/>
                                      </a:rPr>
                                    </m:ctrlPr>
                                  </m:fPr>
                                  <m:num>
                                    <m:sSup>
                                      <m:sSupPr>
                                        <m:ctrlPr>
                                          <a:rPr lang="en-US" sz="2000" i="1">
                                            <a:latin typeface="Cambria Math" panose="02040503050406030204" pitchFamily="18" charset="0"/>
                                          </a:rPr>
                                        </m:ctrlPr>
                                      </m:sSupPr>
                                      <m:e>
                                        <m:r>
                                          <a:rPr lang="en-US" sz="2000" i="1">
                                            <a:latin typeface="Cambria Math" panose="02040503050406030204" pitchFamily="18" charset="0"/>
                                          </a:rPr>
                                          <m:t>𝐿</m:t>
                                        </m:r>
                                      </m:e>
                                      <m:sup>
                                        <m:r>
                                          <a:rPr lang="en-US" sz="2000" i="1">
                                            <a:latin typeface="Cambria Math" panose="02040503050406030204" pitchFamily="18" charset="0"/>
                                          </a:rPr>
                                          <m:t>2</m:t>
                                        </m:r>
                                      </m:sup>
                                    </m:sSup>
                                  </m:num>
                                  <m:den>
                                    <m:r>
                                      <a:rPr lang="en-US" sz="2000" i="1">
                                        <a:latin typeface="Cambria Math" panose="02040503050406030204" pitchFamily="18" charset="0"/>
                                      </a:rPr>
                                      <m:t>8</m:t>
                                    </m:r>
                                    <m:sSup>
                                      <m:sSupPr>
                                        <m:ctrlPr>
                                          <a:rPr lang="en-US" sz="2000" i="1">
                                            <a:latin typeface="Cambria Math" panose="02040503050406030204" pitchFamily="18" charset="0"/>
                                          </a:rPr>
                                        </m:ctrlPr>
                                      </m:sSupPr>
                                      <m:e>
                                        <m:r>
                                          <a:rPr lang="en-US" sz="2000" i="1">
                                            <a:latin typeface="Cambria Math" panose="02040503050406030204" pitchFamily="18" charset="0"/>
                                          </a:rPr>
                                          <m:t>𝑓</m:t>
                                        </m:r>
                                      </m:e>
                                      <m:sup>
                                        <m:r>
                                          <a:rPr lang="en-US" sz="2000" i="1">
                                            <a:latin typeface="Cambria Math" panose="02040503050406030204" pitchFamily="18" charset="0"/>
                                          </a:rPr>
                                          <m:t>2</m:t>
                                        </m:r>
                                      </m:sup>
                                    </m:sSup>
                                  </m:den>
                                </m:f>
                              </m:e>
                            </m:mr>
                          </m:m>
                        </m:e>
                      </m:d>
                    </m:oMath>
                  </m:oMathPara>
                </a14:m>
                <a:endParaRPr lang="en-US" sz="2000" dirty="0"/>
              </a:p>
            </p:txBody>
          </p:sp>
        </mc:Choice>
        <mc:Fallback xmlns="">
          <p:sp>
            <p:nvSpPr>
              <p:cNvPr id="9" name="TextBox 8">
                <a:extLst>
                  <a:ext uri="{FF2B5EF4-FFF2-40B4-BE49-F238E27FC236}">
                    <a16:creationId xmlns:a16="http://schemas.microsoft.com/office/drawing/2014/main" id="{AC5A8506-8FDD-2FA1-7245-6D715033AED9}"/>
                  </a:ext>
                </a:extLst>
              </p:cNvPr>
              <p:cNvSpPr txBox="1">
                <a:spLocks noRot="1" noChangeAspect="1" noMove="1" noResize="1" noEditPoints="1" noAdjustHandles="1" noChangeArrowheads="1" noChangeShapeType="1" noTextEdit="1"/>
              </p:cNvSpPr>
              <p:nvPr/>
            </p:nvSpPr>
            <p:spPr>
              <a:xfrm>
                <a:off x="429419" y="3529482"/>
                <a:ext cx="7859972" cy="2715743"/>
              </a:xfrm>
              <a:prstGeom prst="rect">
                <a:avLst/>
              </a:prstGeom>
              <a:blipFill>
                <a:blip r:embed="rId3"/>
                <a:stretch>
                  <a:fillRect b="-2326"/>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696C38C4-4853-0491-AAE5-4CDD861F1815}"/>
              </a:ext>
            </a:extLst>
          </p:cNvPr>
          <p:cNvPicPr>
            <a:picLocks noChangeAspect="1"/>
          </p:cNvPicPr>
          <p:nvPr/>
        </p:nvPicPr>
        <p:blipFill>
          <a:blip r:embed="rId4"/>
          <a:stretch>
            <a:fillRect/>
          </a:stretch>
        </p:blipFill>
        <p:spPr>
          <a:xfrm>
            <a:off x="2113643" y="1838903"/>
            <a:ext cx="4394200" cy="1562100"/>
          </a:xfrm>
          <a:prstGeom prst="rect">
            <a:avLst/>
          </a:prstGeom>
        </p:spPr>
      </p:pic>
    </p:spTree>
    <p:extLst>
      <p:ext uri="{BB962C8B-B14F-4D97-AF65-F5344CB8AC3E}">
        <p14:creationId xmlns:p14="http://schemas.microsoft.com/office/powerpoint/2010/main" val="36764002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7DDEDD-8214-F78A-47FD-74F88483D82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B3D6AD4-A4F5-08A3-36D9-73C4F24AF511}"/>
              </a:ext>
            </a:extLst>
          </p:cNvPr>
          <p:cNvSpPr>
            <a:spLocks noGrp="1"/>
          </p:cNvSpPr>
          <p:nvPr>
            <p:ph type="title"/>
          </p:nvPr>
        </p:nvSpPr>
        <p:spPr/>
        <p:txBody>
          <a:bodyPr/>
          <a:lstStyle/>
          <a:p>
            <a:r>
              <a:rPr lang="en-US" dirty="0"/>
              <a:t>FODO cell in collider ring</a:t>
            </a:r>
          </a:p>
        </p:txBody>
      </p:sp>
      <p:sp>
        <p:nvSpPr>
          <p:cNvPr id="4" name="Date Placeholder 3">
            <a:extLst>
              <a:ext uri="{FF2B5EF4-FFF2-40B4-BE49-F238E27FC236}">
                <a16:creationId xmlns:a16="http://schemas.microsoft.com/office/drawing/2014/main" id="{19F92153-9E72-CF7B-DF38-1BC186F7901D}"/>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027DBE93-B6E8-DAEC-93ED-F9166E6D3BE0}"/>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9E10E055-7DDC-8F4A-0EDB-EB6A1F92C94C}"/>
              </a:ext>
            </a:extLst>
          </p:cNvPr>
          <p:cNvSpPr>
            <a:spLocks noGrp="1"/>
          </p:cNvSpPr>
          <p:nvPr>
            <p:ph type="sldNum" sz="quarter" idx="4"/>
          </p:nvPr>
        </p:nvSpPr>
        <p:spPr/>
        <p:txBody>
          <a:bodyPr/>
          <a:lstStyle/>
          <a:p>
            <a:pPr>
              <a:defRPr/>
            </a:pPr>
            <a:fld id="{148C009B-CB69-E04A-B9B3-34B26D69E9CF}" type="slidenum">
              <a:rPr lang="en-US" smtClean="0"/>
              <a:pPr>
                <a:defRPr/>
              </a:pPr>
              <a:t>57</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7753816-6FD8-6491-EBCD-1D310CC24B48}"/>
                  </a:ext>
                </a:extLst>
              </p:cNvPr>
              <p:cNvSpPr txBox="1"/>
              <p:nvPr/>
            </p:nvSpPr>
            <p:spPr>
              <a:xfrm>
                <a:off x="385116" y="858981"/>
                <a:ext cx="8128569" cy="691792"/>
              </a:xfrm>
              <a:prstGeom prst="rect">
                <a:avLst/>
              </a:prstGeom>
              <a:noFill/>
            </p:spPr>
            <p:txBody>
              <a:bodyPr wrap="square" rtlCol="0">
                <a:spAutoFit/>
              </a:bodyPr>
              <a:lstStyle/>
              <a:p>
                <a:r>
                  <a:rPr lang="en-US" dirty="0"/>
                  <a:t>Because maximum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𝛽</m:t>
                        </m:r>
                      </m:e>
                    </m:acc>
                    <m:r>
                      <a:rPr lang="en-US" b="0" i="0" smtClean="0">
                        <a:latin typeface="Cambria Math" panose="02040503050406030204" pitchFamily="18" charset="0"/>
                        <a:ea typeface="Cambria Math" panose="02040503050406030204" pitchFamily="18" charset="0"/>
                      </a:rPr>
                      <m:t>,</m:t>
                    </m:r>
                  </m:oMath>
                </a14:m>
                <a:r>
                  <a:rPr lang="en-US" dirty="0"/>
                  <a:t> </a:t>
                </a:r>
                <a14:m>
                  <m:oMath xmlns:m="http://schemas.openxmlformats.org/officeDocument/2006/math">
                    <m:acc>
                      <m:accPr>
                        <m:chr m:val="̂"/>
                        <m:ctrlPr>
                          <a:rPr lang="en-US" i="1" dirty="0" smtClean="0">
                            <a:latin typeface="Cambria Math" panose="02040503050406030204" pitchFamily="18" charset="0"/>
                          </a:rPr>
                        </m:ctrlPr>
                      </m:accPr>
                      <m:e>
                        <m:r>
                          <a:rPr lang="en-US" i="1" dirty="0" smtClean="0">
                            <a:latin typeface="Cambria Math" panose="02040503050406030204" pitchFamily="18" charset="0"/>
                            <a:ea typeface="Cambria Math" panose="02040503050406030204" pitchFamily="18" charset="0"/>
                          </a:rPr>
                          <m:t>𝛼</m:t>
                        </m:r>
                      </m:e>
                    </m:acc>
                    <m:r>
                      <a:rPr lang="en-US" b="0" i="1" dirty="0" smtClean="0">
                        <a:latin typeface="Cambria Math" panose="02040503050406030204" pitchFamily="18" charset="0"/>
                      </a:rPr>
                      <m:t>=</m:t>
                    </m:r>
                    <m:f>
                      <m:fPr>
                        <m:ctrlPr>
                          <a:rPr lang="en-US" b="0" i="1" dirty="0" smtClean="0">
                            <a:latin typeface="Cambria Math" panose="02040503050406030204" pitchFamily="18" charset="0"/>
                          </a:rPr>
                        </m:ctrlPr>
                      </m:fPr>
                      <m:num>
                        <m:acc>
                          <m:accPr>
                            <m:chr m:val="̂"/>
                            <m:ctrlPr>
                              <a:rPr lang="en-US" b="0" i="1" dirty="0" smtClean="0">
                                <a:latin typeface="Cambria Math" panose="02040503050406030204" pitchFamily="18" charset="0"/>
                              </a:rPr>
                            </m:ctrlPr>
                          </m:accPr>
                          <m:e>
                            <m:r>
                              <a:rPr lang="en-US" b="0" i="1" dirty="0" smtClean="0">
                                <a:latin typeface="Cambria Math" panose="02040503050406030204" pitchFamily="18" charset="0"/>
                                <a:ea typeface="Cambria Math" panose="02040503050406030204" pitchFamily="18" charset="0"/>
                              </a:rPr>
                              <m:t>𝛽</m:t>
                            </m:r>
                          </m:e>
                        </m:acc>
                        <m:r>
                          <a:rPr lang="en-US" b="0" i="1" dirty="0" smtClean="0">
                            <a:latin typeface="Cambria Math" panose="02040503050406030204" pitchFamily="18" charset="0"/>
                          </a:rPr>
                          <m:t>′</m:t>
                        </m:r>
                      </m:num>
                      <m:den>
                        <m:r>
                          <a:rPr lang="en-US" b="0" i="1" dirty="0" smtClean="0">
                            <a:latin typeface="Cambria Math" panose="02040503050406030204" pitchFamily="18" charset="0"/>
                          </a:rPr>
                          <m:t>2</m:t>
                        </m:r>
                      </m:den>
                    </m:f>
                    <m:r>
                      <a:rPr lang="en-US" b="0" i="1" dirty="0" smtClean="0">
                        <a:latin typeface="Cambria Math" panose="02040503050406030204" pitchFamily="18" charset="0"/>
                      </a:rPr>
                      <m:t>=0</m:t>
                    </m:r>
                  </m:oMath>
                </a14:m>
                <a:endParaRPr lang="en-US" dirty="0"/>
              </a:p>
            </p:txBody>
          </p:sp>
        </mc:Choice>
        <mc:Fallback xmlns="">
          <p:sp>
            <p:nvSpPr>
              <p:cNvPr id="8" name="TextBox 7">
                <a:extLst>
                  <a:ext uri="{FF2B5EF4-FFF2-40B4-BE49-F238E27FC236}">
                    <a16:creationId xmlns:a16="http://schemas.microsoft.com/office/drawing/2014/main" id="{27753816-6FD8-6491-EBCD-1D310CC24B48}"/>
                  </a:ext>
                </a:extLst>
              </p:cNvPr>
              <p:cNvSpPr txBox="1">
                <a:spLocks noRot="1" noChangeAspect="1" noMove="1" noResize="1" noEditPoints="1" noAdjustHandles="1" noChangeArrowheads="1" noChangeShapeType="1" noTextEdit="1"/>
              </p:cNvSpPr>
              <p:nvPr/>
            </p:nvSpPr>
            <p:spPr>
              <a:xfrm>
                <a:off x="385116" y="858981"/>
                <a:ext cx="8128569" cy="691792"/>
              </a:xfrm>
              <a:prstGeom prst="rect">
                <a:avLst/>
              </a:prstGeom>
              <a:blipFill>
                <a:blip r:embed="rId2"/>
                <a:stretch>
                  <a:fillRect l="-1248" b="-7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16181203-F9C4-FEDC-A102-B7D6479F36FD}"/>
                  </a:ext>
                </a:extLst>
              </p:cNvPr>
              <p:cNvSpPr txBox="1"/>
              <p:nvPr/>
            </p:nvSpPr>
            <p:spPr>
              <a:xfrm>
                <a:off x="630315" y="1399265"/>
                <a:ext cx="8428398" cy="175708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𝑀</m:t>
                              </m:r>
                            </m:e>
                          </m:acc>
                        </m:e>
                        <m:sub>
                          <m:r>
                            <a:rPr lang="en-US" b="0" i="1" smtClean="0">
                              <a:latin typeface="Cambria Math" panose="02040503050406030204" pitchFamily="18" charset="0"/>
                            </a:rPr>
                            <m:t>𝑓</m:t>
                          </m:r>
                          <m:r>
                            <a:rPr lang="en-US" b="0" i="1" smtClean="0">
                              <a:latin typeface="Cambria Math" panose="02040503050406030204" pitchFamily="18" charset="0"/>
                            </a:rPr>
                            <m:t> </m:t>
                          </m:r>
                          <m:r>
                            <a:rPr lang="en-US" b="0" i="1" smtClean="0">
                              <a:latin typeface="Cambria Math" panose="02040503050406030204" pitchFamily="18" charset="0"/>
                            </a:rPr>
                            <m:t>𝑡𝑜</m:t>
                          </m:r>
                          <m:r>
                            <a:rPr lang="en-US" b="0" i="1" smtClean="0">
                              <a:latin typeface="Cambria Math" panose="02040503050406030204" pitchFamily="18" charset="0"/>
                            </a:rPr>
                            <m:t> </m:t>
                          </m:r>
                          <m:r>
                            <a:rPr lang="en-US" b="0" i="1" smtClean="0">
                              <a:latin typeface="Cambria Math" panose="02040503050406030204" pitchFamily="18" charset="0"/>
                            </a:rPr>
                            <m:t>𝑓</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2"/>
                                    <m:mcJc m:val="center"/>
                                  </m:mcPr>
                                </m:mc>
                              </m:mcs>
                              <m:ctrlPr>
                                <a:rPr lang="en-US" b="0" i="1" smtClean="0">
                                  <a:latin typeface="Cambria Math" panose="02040503050406030204" pitchFamily="18" charset="0"/>
                                </a:rPr>
                              </m:ctrlPr>
                            </m:mPr>
                            <m:mr>
                              <m:e>
                                <m:r>
                                  <m:rPr>
                                    <m:brk m:alnAt="7"/>
                                  </m:rPr>
                                  <a:rPr lang="en-US" b="0" i="1" smtClean="0">
                                    <a:latin typeface="Cambria Math" panose="02040503050406030204" pitchFamily="18" charset="0"/>
                                  </a:rPr>
                                  <m:t>𝑐</m:t>
                                </m:r>
                                <m:r>
                                  <a:rPr lang="en-US" b="0" i="1" smtClean="0">
                                    <a:latin typeface="Cambria Math" panose="02040503050406030204" pitchFamily="18" charset="0"/>
                                  </a:rPr>
                                  <m:t>𝑜𝑠</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e>
                                </m:d>
                              </m:e>
                              <m:e>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𝛽</m:t>
                                        </m:r>
                                      </m:e>
                                    </m:acc>
                                  </m:e>
                                  <m:sub>
                                    <m:r>
                                      <a:rPr lang="en-US" b="0" i="1" smtClean="0">
                                        <a:latin typeface="Cambria Math" panose="02040503050406030204" pitchFamily="18" charset="0"/>
                                      </a:rPr>
                                      <m:t>𝑚𝑎𝑥</m:t>
                                    </m:r>
                                  </m:sub>
                                </m:sSub>
                                <m:r>
                                  <a:rPr lang="en-US" b="0" i="1" smtClean="0">
                                    <a:latin typeface="Cambria Math" panose="02040503050406030204" pitchFamily="18" charset="0"/>
                                  </a:rPr>
                                  <m:t>𝑠𝑖𝑛</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e>
                                </m:d>
                              </m:e>
                            </m:mr>
                            <m:mr>
                              <m:e>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i="1">
                                        <a:latin typeface="Cambria Math" panose="02040503050406030204" pitchFamily="18" charset="0"/>
                                      </a:rPr>
                                      <m:t>𝑠𝑖𝑛</m:t>
                                    </m:r>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𝜇</m:t>
                                        </m:r>
                                      </m:e>
                                    </m:d>
                                  </m:num>
                                  <m:den>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e>
                                      <m:sub>
                                        <m:r>
                                          <a:rPr lang="en-US" i="1">
                                            <a:latin typeface="Cambria Math" panose="02040503050406030204" pitchFamily="18" charset="0"/>
                                          </a:rPr>
                                          <m:t>𝑚𝑎𝑥</m:t>
                                        </m:r>
                                      </m:sub>
                                    </m:sSub>
                                  </m:den>
                                </m:f>
                              </m:e>
                              <m:e>
                                <m:r>
                                  <m:rPr>
                                    <m:brk m:alnAt="7"/>
                                  </m:rPr>
                                  <a:rPr lang="en-US" i="1">
                                    <a:latin typeface="Cambria Math" panose="02040503050406030204" pitchFamily="18" charset="0"/>
                                  </a:rPr>
                                  <m:t>𝑐</m:t>
                                </m:r>
                                <m:r>
                                  <a:rPr lang="en-US" i="1">
                                    <a:latin typeface="Cambria Math" panose="02040503050406030204" pitchFamily="18" charset="0"/>
                                  </a:rPr>
                                  <m:t>𝑜𝑠</m:t>
                                </m:r>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𝜇</m:t>
                                    </m:r>
                                  </m:e>
                                </m:d>
                              </m:e>
                            </m:mr>
                          </m:m>
                        </m:e>
                      </m:d>
                      <m:r>
                        <a:rPr lang="en-US" i="1">
                          <a:latin typeface="Cambria Math" panose="02040503050406030204" pitchFamily="18" charset="0"/>
                        </a:rPr>
                        <m:t>=</m:t>
                      </m:r>
                      <m:d>
                        <m:dPr>
                          <m:begChr m:val="["/>
                          <m:endChr m:val="]"/>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1</m:t>
                                </m:r>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𝐿</m:t>
                                        </m:r>
                                      </m:e>
                                      <m:sup>
                                        <m:r>
                                          <a:rPr lang="en-US" i="1">
                                            <a:latin typeface="Cambria Math" panose="02040503050406030204" pitchFamily="18" charset="0"/>
                                          </a:rPr>
                                          <m:t>2</m:t>
                                        </m:r>
                                      </m:sup>
                                    </m:sSup>
                                  </m:num>
                                  <m:den>
                                    <m:r>
                                      <a:rPr lang="en-US" i="1">
                                        <a:latin typeface="Cambria Math" panose="02040503050406030204" pitchFamily="18" charset="0"/>
                                      </a:rPr>
                                      <m:t>8</m:t>
                                    </m:r>
                                    <m:sSup>
                                      <m:sSupPr>
                                        <m:ctrlPr>
                                          <a:rPr lang="en-US" i="1">
                                            <a:latin typeface="Cambria Math" panose="02040503050406030204" pitchFamily="18" charset="0"/>
                                          </a:rPr>
                                        </m:ctrlPr>
                                      </m:sSupPr>
                                      <m:e>
                                        <m:r>
                                          <a:rPr lang="en-US" i="1">
                                            <a:latin typeface="Cambria Math" panose="02040503050406030204" pitchFamily="18" charset="0"/>
                                          </a:rPr>
                                          <m:t>𝑓</m:t>
                                        </m:r>
                                      </m:e>
                                      <m:sup>
                                        <m:r>
                                          <a:rPr lang="en-US" i="1">
                                            <a:latin typeface="Cambria Math" panose="02040503050406030204" pitchFamily="18" charset="0"/>
                                          </a:rPr>
                                          <m:t>2</m:t>
                                        </m:r>
                                      </m:sup>
                                    </m:sSup>
                                  </m:den>
                                </m:f>
                              </m:e>
                              <m:e>
                                <m:r>
                                  <a:rPr lang="en-US" i="1">
                                    <a:latin typeface="Cambria Math" panose="02040503050406030204" pitchFamily="18" charset="0"/>
                                  </a:rPr>
                                  <m:t>𝐿</m:t>
                                </m:r>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𝐿</m:t>
                                        </m:r>
                                      </m:e>
                                      <m:sup>
                                        <m:r>
                                          <a:rPr lang="en-US" i="1">
                                            <a:latin typeface="Cambria Math" panose="02040503050406030204" pitchFamily="18" charset="0"/>
                                          </a:rPr>
                                          <m:t>2</m:t>
                                        </m:r>
                                      </m:sup>
                                    </m:sSup>
                                  </m:num>
                                  <m:den>
                                    <m:r>
                                      <a:rPr lang="en-US" i="1">
                                        <a:latin typeface="Cambria Math" panose="02040503050406030204" pitchFamily="18" charset="0"/>
                                      </a:rPr>
                                      <m:t>4</m:t>
                                    </m:r>
                                    <m:r>
                                      <a:rPr lang="en-US" i="1">
                                        <a:latin typeface="Cambria Math" panose="02040503050406030204" pitchFamily="18" charset="0"/>
                                      </a:rPr>
                                      <m:t>𝑓</m:t>
                                    </m:r>
                                  </m:den>
                                </m:f>
                              </m:e>
                            </m:mr>
                            <m:mr>
                              <m:e>
                                <m:f>
                                  <m:fPr>
                                    <m:ctrlPr>
                                      <a:rPr lang="en-US" i="1">
                                        <a:latin typeface="Cambria Math" panose="02040503050406030204" pitchFamily="18" charset="0"/>
                                      </a:rPr>
                                    </m:ctrlPr>
                                  </m:fPr>
                                  <m:num>
                                    <m:r>
                                      <a:rPr lang="en-US" i="1">
                                        <a:latin typeface="Cambria Math" panose="02040503050406030204" pitchFamily="18" charset="0"/>
                                      </a:rPr>
                                      <m:t>𝐿</m:t>
                                    </m:r>
                                  </m:num>
                                  <m:den>
                                    <m:r>
                                      <a:rPr lang="en-US" i="1">
                                        <a:latin typeface="Cambria Math" panose="02040503050406030204" pitchFamily="18" charset="0"/>
                                      </a:rPr>
                                      <m:t>4</m:t>
                                    </m:r>
                                    <m:sSup>
                                      <m:sSupPr>
                                        <m:ctrlPr>
                                          <a:rPr lang="en-US" i="1">
                                            <a:latin typeface="Cambria Math" panose="02040503050406030204" pitchFamily="18" charset="0"/>
                                          </a:rPr>
                                        </m:ctrlPr>
                                      </m:sSupPr>
                                      <m:e>
                                        <m:r>
                                          <a:rPr lang="en-US" i="1">
                                            <a:latin typeface="Cambria Math" panose="02040503050406030204" pitchFamily="18" charset="0"/>
                                          </a:rPr>
                                          <m:t>𝑓</m:t>
                                        </m:r>
                                      </m:e>
                                      <m:sup>
                                        <m:r>
                                          <a:rPr lang="en-US" i="1">
                                            <a:latin typeface="Cambria Math" panose="02040503050406030204" pitchFamily="18" charset="0"/>
                                          </a:rPr>
                                          <m:t>2</m:t>
                                        </m:r>
                                      </m:sup>
                                    </m:sSup>
                                  </m:den>
                                </m:f>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𝐿</m:t>
                                        </m:r>
                                      </m:num>
                                      <m:den>
                                        <m:r>
                                          <a:rPr lang="en-US" i="1">
                                            <a:latin typeface="Cambria Math" panose="02040503050406030204" pitchFamily="18" charset="0"/>
                                          </a:rPr>
                                          <m:t>4</m:t>
                                        </m:r>
                                        <m:r>
                                          <a:rPr lang="en-US" i="1">
                                            <a:latin typeface="Cambria Math" panose="02040503050406030204" pitchFamily="18" charset="0"/>
                                          </a:rPr>
                                          <m:t>𝑓</m:t>
                                        </m:r>
                                      </m:den>
                                    </m:f>
                                    <m:r>
                                      <a:rPr lang="en-US" i="1">
                                        <a:latin typeface="Cambria Math" panose="02040503050406030204" pitchFamily="18" charset="0"/>
                                      </a:rPr>
                                      <m:t>−1</m:t>
                                    </m:r>
                                  </m:e>
                                </m:d>
                              </m:e>
                              <m:e>
                                <m:r>
                                  <a:rPr lang="en-US" i="1">
                                    <a:latin typeface="Cambria Math" panose="02040503050406030204" pitchFamily="18" charset="0"/>
                                  </a:rPr>
                                  <m:t>1−</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𝐿</m:t>
                                        </m:r>
                                      </m:e>
                                      <m:sup>
                                        <m:r>
                                          <a:rPr lang="en-US" i="1">
                                            <a:latin typeface="Cambria Math" panose="02040503050406030204" pitchFamily="18" charset="0"/>
                                          </a:rPr>
                                          <m:t>2</m:t>
                                        </m:r>
                                      </m:sup>
                                    </m:sSup>
                                  </m:num>
                                  <m:den>
                                    <m:r>
                                      <a:rPr lang="en-US" i="1">
                                        <a:latin typeface="Cambria Math" panose="02040503050406030204" pitchFamily="18" charset="0"/>
                                      </a:rPr>
                                      <m:t>8</m:t>
                                    </m:r>
                                    <m:sSup>
                                      <m:sSupPr>
                                        <m:ctrlPr>
                                          <a:rPr lang="en-US" i="1">
                                            <a:latin typeface="Cambria Math" panose="02040503050406030204" pitchFamily="18" charset="0"/>
                                          </a:rPr>
                                        </m:ctrlPr>
                                      </m:sSupPr>
                                      <m:e>
                                        <m:r>
                                          <a:rPr lang="en-US" i="1">
                                            <a:latin typeface="Cambria Math" panose="02040503050406030204" pitchFamily="18" charset="0"/>
                                          </a:rPr>
                                          <m:t>𝑓</m:t>
                                        </m:r>
                                      </m:e>
                                      <m:sup>
                                        <m:r>
                                          <a:rPr lang="en-US" i="1">
                                            <a:latin typeface="Cambria Math" panose="02040503050406030204" pitchFamily="18" charset="0"/>
                                          </a:rPr>
                                          <m:t>2</m:t>
                                        </m:r>
                                      </m:sup>
                                    </m:sSup>
                                  </m:den>
                                </m:f>
                              </m:e>
                            </m:mr>
                          </m:m>
                        </m:e>
                      </m:d>
                    </m:oMath>
                  </m:oMathPara>
                </a14:m>
                <a:endParaRPr lang="en-US" dirty="0"/>
              </a:p>
            </p:txBody>
          </p:sp>
        </mc:Choice>
        <mc:Fallback xmlns="">
          <p:sp>
            <p:nvSpPr>
              <p:cNvPr id="2" name="TextBox 1">
                <a:extLst>
                  <a:ext uri="{FF2B5EF4-FFF2-40B4-BE49-F238E27FC236}">
                    <a16:creationId xmlns:a16="http://schemas.microsoft.com/office/drawing/2014/main" id="{16181203-F9C4-FEDC-A102-B7D6479F36FD}"/>
                  </a:ext>
                </a:extLst>
              </p:cNvPr>
              <p:cNvSpPr txBox="1">
                <a:spLocks noRot="1" noChangeAspect="1" noMove="1" noResize="1" noEditPoints="1" noAdjustHandles="1" noChangeArrowheads="1" noChangeShapeType="1" noTextEdit="1"/>
              </p:cNvSpPr>
              <p:nvPr/>
            </p:nvSpPr>
            <p:spPr>
              <a:xfrm>
                <a:off x="630315" y="1399265"/>
                <a:ext cx="8428398" cy="1757084"/>
              </a:xfrm>
              <a:prstGeom prst="rect">
                <a:avLst/>
              </a:prstGeom>
              <a:blipFill>
                <a:blip r:embed="rId3"/>
                <a:stretch>
                  <a:fillRect b="-43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F8DCA8E-A268-83E5-9EA2-5809F6B30317}"/>
                  </a:ext>
                </a:extLst>
              </p:cNvPr>
              <p:cNvSpPr txBox="1"/>
              <p:nvPr/>
            </p:nvSpPr>
            <p:spPr>
              <a:xfrm>
                <a:off x="909961" y="2983325"/>
                <a:ext cx="4521622" cy="8058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brk m:alnAt="7"/>
                        </m:rPr>
                        <a:rPr lang="en-US" i="1" smtClean="0">
                          <a:latin typeface="Cambria Math" panose="02040503050406030204" pitchFamily="18" charset="0"/>
                        </a:rPr>
                        <m:t>𝑐</m:t>
                      </m:r>
                      <m:r>
                        <a:rPr lang="en-US" i="1">
                          <a:latin typeface="Cambria Math" panose="02040503050406030204" pitchFamily="18" charset="0"/>
                        </a:rPr>
                        <m:t>𝑜𝑠</m:t>
                      </m:r>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𝜇</m:t>
                          </m:r>
                        </m:e>
                      </m:d>
                      <m:r>
                        <a:rPr lang="en-US" b="0" i="1" smtClean="0">
                          <a:latin typeface="Cambria Math" panose="02040503050406030204" pitchFamily="18" charset="0"/>
                          <a:ea typeface="Cambria Math" panose="02040503050406030204" pitchFamily="18" charset="0"/>
                        </a:rPr>
                        <m:t>=1−</m:t>
                      </m:r>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𝐿</m:t>
                              </m:r>
                            </m:e>
                            <m:sup>
                              <m:r>
                                <a:rPr lang="en-US" b="0" i="1" smtClean="0">
                                  <a:latin typeface="Cambria Math" panose="02040503050406030204" pitchFamily="18" charset="0"/>
                                  <a:ea typeface="Cambria Math" panose="02040503050406030204" pitchFamily="18" charset="0"/>
                                </a:rPr>
                                <m:t>2</m:t>
                              </m:r>
                            </m:sup>
                          </m:sSup>
                        </m:num>
                        <m:den>
                          <m:r>
                            <a:rPr lang="en-US" b="0" i="1" smtClean="0">
                              <a:latin typeface="Cambria Math" panose="02040503050406030204" pitchFamily="18" charset="0"/>
                              <a:ea typeface="Cambria Math" panose="02040503050406030204" pitchFamily="18" charset="0"/>
                            </a:rPr>
                            <m:t>8</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𝑓</m:t>
                              </m:r>
                            </m:e>
                            <m:sup>
                              <m:r>
                                <a:rPr lang="en-US" b="0" i="1" smtClean="0">
                                  <a:latin typeface="Cambria Math" panose="02040503050406030204" pitchFamily="18" charset="0"/>
                                  <a:ea typeface="Cambria Math" panose="02040503050406030204" pitchFamily="18" charset="0"/>
                                </a:rPr>
                                <m:t>2</m:t>
                              </m:r>
                            </m:sup>
                          </m:sSup>
                        </m:den>
                      </m:f>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𝑠𝑖𝑛</m:t>
                      </m:r>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𝜇</m:t>
                              </m:r>
                            </m:num>
                            <m:den>
                              <m:r>
                                <a:rPr lang="en-US" b="0" i="1" smtClean="0">
                                  <a:latin typeface="Cambria Math" panose="02040503050406030204" pitchFamily="18" charset="0"/>
                                  <a:ea typeface="Cambria Math" panose="02040503050406030204" pitchFamily="18" charset="0"/>
                                </a:rPr>
                                <m:t>2</m:t>
                              </m:r>
                            </m:den>
                          </m:f>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𝐿</m:t>
                          </m:r>
                        </m:num>
                        <m:den>
                          <m:r>
                            <a:rPr lang="en-US" b="0" i="1" smtClean="0">
                              <a:latin typeface="Cambria Math" panose="02040503050406030204" pitchFamily="18" charset="0"/>
                              <a:ea typeface="Cambria Math" panose="02040503050406030204" pitchFamily="18" charset="0"/>
                            </a:rPr>
                            <m:t>4</m:t>
                          </m:r>
                          <m:r>
                            <a:rPr lang="en-US" b="0" i="1" smtClean="0">
                              <a:latin typeface="Cambria Math" panose="02040503050406030204" pitchFamily="18" charset="0"/>
                              <a:ea typeface="Cambria Math" panose="02040503050406030204" pitchFamily="18" charset="0"/>
                            </a:rPr>
                            <m:t>𝑓</m:t>
                          </m:r>
                        </m:den>
                      </m:f>
                    </m:oMath>
                  </m:oMathPara>
                </a14:m>
                <a:endParaRPr lang="en-US" dirty="0"/>
              </a:p>
            </p:txBody>
          </p:sp>
        </mc:Choice>
        <mc:Fallback xmlns="">
          <p:sp>
            <p:nvSpPr>
              <p:cNvPr id="7" name="TextBox 6">
                <a:extLst>
                  <a:ext uri="{FF2B5EF4-FFF2-40B4-BE49-F238E27FC236}">
                    <a16:creationId xmlns:a16="http://schemas.microsoft.com/office/drawing/2014/main" id="{2F8DCA8E-A268-83E5-9EA2-5809F6B30317}"/>
                  </a:ext>
                </a:extLst>
              </p:cNvPr>
              <p:cNvSpPr txBox="1">
                <a:spLocks noRot="1" noChangeAspect="1" noMove="1" noResize="1" noEditPoints="1" noAdjustHandles="1" noChangeArrowheads="1" noChangeShapeType="1" noTextEdit="1"/>
              </p:cNvSpPr>
              <p:nvPr/>
            </p:nvSpPr>
            <p:spPr>
              <a:xfrm>
                <a:off x="909961" y="2983325"/>
                <a:ext cx="4521622" cy="805862"/>
              </a:xfrm>
              <a:prstGeom prst="rect">
                <a:avLst/>
              </a:prstGeom>
              <a:blipFill>
                <a:blip r:embed="rId4"/>
                <a:stretch>
                  <a:fillRect l="-280" r="-1681" b="-1692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B89DF9E4-68FC-4CA0-1072-12F40F453551}"/>
                  </a:ext>
                </a:extLst>
              </p:cNvPr>
              <p:cNvSpPr txBox="1"/>
              <p:nvPr/>
            </p:nvSpPr>
            <p:spPr>
              <a:xfrm>
                <a:off x="909961" y="3923684"/>
                <a:ext cx="5010602" cy="10651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𝛽</m:t>
                              </m:r>
                            </m:e>
                          </m:acc>
                        </m:e>
                        <m:sub>
                          <m:r>
                            <a:rPr lang="en-US" b="0" i="1" smtClean="0">
                              <a:latin typeface="Cambria Math" panose="02040503050406030204" pitchFamily="18" charset="0"/>
                            </a:rPr>
                            <m:t>𝑚𝑎𝑥</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𝐿</m:t>
                          </m:r>
                          <m:d>
                            <m:dPr>
                              <m:ctrlPr>
                                <a:rPr lang="en-US" b="0" i="1" smtClean="0">
                                  <a:latin typeface="Cambria Math" panose="02040503050406030204" pitchFamily="18" charset="0"/>
                                </a:rPr>
                              </m:ctrlPr>
                            </m:dPr>
                            <m:e>
                              <m:r>
                                <a:rPr lang="en-US" b="0" i="1" smtClean="0">
                                  <a:latin typeface="Cambria Math" panose="02040503050406030204" pitchFamily="18" charset="0"/>
                                </a:rPr>
                                <m:t>1+</m:t>
                              </m:r>
                              <m:f>
                                <m:fPr>
                                  <m:ctrlPr>
                                    <a:rPr lang="en-US" b="0" i="1" smtClean="0">
                                      <a:latin typeface="Cambria Math" panose="02040503050406030204" pitchFamily="18" charset="0"/>
                                    </a:rPr>
                                  </m:ctrlPr>
                                </m:fPr>
                                <m:num>
                                  <m:r>
                                    <a:rPr lang="en-US" b="0" i="1" smtClean="0">
                                      <a:latin typeface="Cambria Math" panose="02040503050406030204" pitchFamily="18" charset="0"/>
                                    </a:rPr>
                                    <m:t>𝐿</m:t>
                                  </m:r>
                                </m:num>
                                <m:den>
                                  <m:r>
                                    <a:rPr lang="en-US" b="0" i="1" smtClean="0">
                                      <a:latin typeface="Cambria Math" panose="02040503050406030204" pitchFamily="18" charset="0"/>
                                    </a:rPr>
                                    <m:t>4</m:t>
                                  </m:r>
                                  <m:r>
                                    <a:rPr lang="en-US" b="0" i="1" smtClean="0">
                                      <a:latin typeface="Cambria Math" panose="02040503050406030204" pitchFamily="18" charset="0"/>
                                    </a:rPr>
                                    <m:t>𝑓</m:t>
                                  </m:r>
                                </m:den>
                              </m:f>
                            </m:e>
                          </m:d>
                        </m:num>
                        <m:den>
                          <m:r>
                            <a:rPr lang="en-US" b="0" i="1" smtClean="0">
                              <a:latin typeface="Cambria Math" panose="02040503050406030204" pitchFamily="18" charset="0"/>
                            </a:rPr>
                            <m:t>𝑠𝑖𝑛</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e>
                          </m:d>
                        </m:den>
                      </m:f>
                      <m:r>
                        <a:rPr lang="en-US" b="0" i="1" smtClean="0">
                          <a:latin typeface="Cambria Math" panose="02040503050406030204" pitchFamily="18" charset="0"/>
                        </a:rPr>
                        <m:t>=</m:t>
                      </m:r>
                      <m:r>
                        <a:rPr lang="en-US" b="0" i="1" smtClean="0">
                          <a:latin typeface="Cambria Math" panose="02040503050406030204" pitchFamily="18" charset="0"/>
                        </a:rPr>
                        <m:t>𝐿</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m:t>
                              </m:r>
                              <m:r>
                                <a:rPr lang="en-US" b="0" i="1" smtClean="0">
                                  <a:latin typeface="Cambria Math" panose="02040503050406030204" pitchFamily="18" charset="0"/>
                                </a:rPr>
                                <m:t>𝑠𝑖𝑛</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𝜇</m:t>
                                      </m:r>
                                    </m:num>
                                    <m:den>
                                      <m:r>
                                        <a:rPr lang="en-US" b="0" i="1" smtClean="0">
                                          <a:latin typeface="Cambria Math" panose="02040503050406030204" pitchFamily="18" charset="0"/>
                                        </a:rPr>
                                        <m:t>2</m:t>
                                      </m:r>
                                    </m:den>
                                  </m:f>
                                </m:e>
                              </m:d>
                            </m:num>
                            <m:den>
                              <m:r>
                                <a:rPr lang="en-US" b="0" i="1" smtClean="0">
                                  <a:latin typeface="Cambria Math" panose="02040503050406030204" pitchFamily="18" charset="0"/>
                                </a:rPr>
                                <m:t>𝑠𝑖𝑛</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e>
                              </m:d>
                            </m:den>
                          </m:f>
                        </m:e>
                      </m:d>
                    </m:oMath>
                  </m:oMathPara>
                </a14:m>
                <a:endParaRPr lang="en-US" dirty="0"/>
              </a:p>
            </p:txBody>
          </p:sp>
        </mc:Choice>
        <mc:Fallback xmlns="">
          <p:sp>
            <p:nvSpPr>
              <p:cNvPr id="10" name="TextBox 9">
                <a:extLst>
                  <a:ext uri="{FF2B5EF4-FFF2-40B4-BE49-F238E27FC236}">
                    <a16:creationId xmlns:a16="http://schemas.microsoft.com/office/drawing/2014/main" id="{B89DF9E4-68FC-4CA0-1072-12F40F453551}"/>
                  </a:ext>
                </a:extLst>
              </p:cNvPr>
              <p:cNvSpPr txBox="1">
                <a:spLocks noRot="1" noChangeAspect="1" noMove="1" noResize="1" noEditPoints="1" noAdjustHandles="1" noChangeArrowheads="1" noChangeShapeType="1" noTextEdit="1"/>
              </p:cNvSpPr>
              <p:nvPr/>
            </p:nvSpPr>
            <p:spPr>
              <a:xfrm>
                <a:off x="909961" y="3923684"/>
                <a:ext cx="5010602" cy="1065100"/>
              </a:xfrm>
              <a:prstGeom prst="rect">
                <a:avLst/>
              </a:prstGeom>
              <a:blipFill>
                <a:blip r:embed="rId5"/>
                <a:stretch>
                  <a:fillRect l="-1768" t="-1190" b="-95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43AF076-FA17-5BE6-B3E0-964898673AA9}"/>
                  </a:ext>
                </a:extLst>
              </p:cNvPr>
              <p:cNvSpPr txBox="1"/>
              <p:nvPr/>
            </p:nvSpPr>
            <p:spPr>
              <a:xfrm>
                <a:off x="507715" y="4907757"/>
                <a:ext cx="8128569" cy="481670"/>
              </a:xfrm>
              <a:prstGeom prst="rect">
                <a:avLst/>
              </a:prstGeom>
              <a:noFill/>
            </p:spPr>
            <p:txBody>
              <a:bodyPr wrap="square" rtlCol="0">
                <a:spAutoFit/>
              </a:bodyPr>
              <a:lstStyle/>
              <a:p>
                <a:r>
                  <a:rPr lang="en-US" dirty="0"/>
                  <a:t>Minimum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𝛽</m:t>
                        </m:r>
                      </m:e>
                    </m:acc>
                    <m:r>
                      <a:rPr lang="en-US" b="0" i="0" smtClean="0">
                        <a:latin typeface="Cambria Math" panose="02040503050406030204" pitchFamily="18" charset="0"/>
                        <a:ea typeface="Cambria Math" panose="02040503050406030204" pitchFamily="18" charset="0"/>
                      </a:rPr>
                      <m:t> </m:t>
                    </m:r>
                  </m:oMath>
                </a14:m>
                <a:r>
                  <a:rPr lang="en-US" dirty="0"/>
                  <a:t>occurs in defocusing-to-defocusing magnets, </a:t>
                </a:r>
              </a:p>
            </p:txBody>
          </p:sp>
        </mc:Choice>
        <mc:Fallback xmlns="">
          <p:sp>
            <p:nvSpPr>
              <p:cNvPr id="11" name="TextBox 10">
                <a:extLst>
                  <a:ext uri="{FF2B5EF4-FFF2-40B4-BE49-F238E27FC236}">
                    <a16:creationId xmlns:a16="http://schemas.microsoft.com/office/drawing/2014/main" id="{743AF076-FA17-5BE6-B3E0-964898673AA9}"/>
                  </a:ext>
                </a:extLst>
              </p:cNvPr>
              <p:cNvSpPr txBox="1">
                <a:spLocks noRot="1" noChangeAspect="1" noMove="1" noResize="1" noEditPoints="1" noAdjustHandles="1" noChangeArrowheads="1" noChangeShapeType="1" noTextEdit="1"/>
              </p:cNvSpPr>
              <p:nvPr/>
            </p:nvSpPr>
            <p:spPr>
              <a:xfrm>
                <a:off x="507715" y="4907757"/>
                <a:ext cx="8128569" cy="481670"/>
              </a:xfrm>
              <a:prstGeom prst="rect">
                <a:avLst/>
              </a:prstGeom>
              <a:blipFill>
                <a:blip r:embed="rId6"/>
                <a:stretch>
                  <a:fillRect l="-1090" t="-10256" b="-256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D117CF4-972F-A393-DEA2-3ABD2AA8AC5A}"/>
                  </a:ext>
                </a:extLst>
              </p:cNvPr>
              <p:cNvSpPr txBox="1"/>
              <p:nvPr/>
            </p:nvSpPr>
            <p:spPr>
              <a:xfrm>
                <a:off x="909012" y="5350693"/>
                <a:ext cx="3148426" cy="9557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𝛽</m:t>
                              </m:r>
                            </m:e>
                          </m:acc>
                        </m:e>
                        <m:sub>
                          <m:r>
                            <a:rPr lang="en-US" b="0" i="1" smtClean="0">
                              <a:latin typeface="Cambria Math" panose="02040503050406030204" pitchFamily="18" charset="0"/>
                            </a:rPr>
                            <m:t>𝑚𝑖𝑛</m:t>
                          </m:r>
                        </m:sub>
                      </m:sSub>
                      <m:r>
                        <a:rPr lang="en-US" b="0" i="1" smtClean="0">
                          <a:latin typeface="Cambria Math" panose="02040503050406030204" pitchFamily="18" charset="0"/>
                        </a:rPr>
                        <m:t>=</m:t>
                      </m:r>
                      <m:r>
                        <a:rPr lang="en-US" b="0" i="1" smtClean="0">
                          <a:latin typeface="Cambria Math" panose="02040503050406030204" pitchFamily="18" charset="0"/>
                        </a:rPr>
                        <m:t>𝐿</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m:t>
                              </m:r>
                              <m:r>
                                <a:rPr lang="en-US" b="0" i="1" smtClean="0">
                                  <a:latin typeface="Cambria Math" panose="02040503050406030204" pitchFamily="18" charset="0"/>
                                </a:rPr>
                                <m:t>𝑠𝑖𝑛</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𝜇</m:t>
                                      </m:r>
                                    </m:num>
                                    <m:den>
                                      <m:r>
                                        <a:rPr lang="en-US" b="0" i="1" smtClean="0">
                                          <a:latin typeface="Cambria Math" panose="02040503050406030204" pitchFamily="18" charset="0"/>
                                        </a:rPr>
                                        <m:t>2</m:t>
                                      </m:r>
                                    </m:den>
                                  </m:f>
                                </m:e>
                              </m:d>
                            </m:num>
                            <m:den>
                              <m:r>
                                <a:rPr lang="en-US" b="0" i="1" smtClean="0">
                                  <a:latin typeface="Cambria Math" panose="02040503050406030204" pitchFamily="18" charset="0"/>
                                </a:rPr>
                                <m:t>𝑠𝑖𝑛</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e>
                              </m:d>
                            </m:den>
                          </m:f>
                        </m:e>
                      </m:d>
                    </m:oMath>
                  </m:oMathPara>
                </a14:m>
                <a:endParaRPr lang="en-US" dirty="0"/>
              </a:p>
            </p:txBody>
          </p:sp>
        </mc:Choice>
        <mc:Fallback xmlns="">
          <p:sp>
            <p:nvSpPr>
              <p:cNvPr id="12" name="TextBox 11">
                <a:extLst>
                  <a:ext uri="{FF2B5EF4-FFF2-40B4-BE49-F238E27FC236}">
                    <a16:creationId xmlns:a16="http://schemas.microsoft.com/office/drawing/2014/main" id="{3D117CF4-972F-A393-DEA2-3ABD2AA8AC5A}"/>
                  </a:ext>
                </a:extLst>
              </p:cNvPr>
              <p:cNvSpPr txBox="1">
                <a:spLocks noRot="1" noChangeAspect="1" noMove="1" noResize="1" noEditPoints="1" noAdjustHandles="1" noChangeArrowheads="1" noChangeShapeType="1" noTextEdit="1"/>
              </p:cNvSpPr>
              <p:nvPr/>
            </p:nvSpPr>
            <p:spPr>
              <a:xfrm>
                <a:off x="909012" y="5350693"/>
                <a:ext cx="3148426" cy="955774"/>
              </a:xfrm>
              <a:prstGeom prst="rect">
                <a:avLst/>
              </a:prstGeom>
              <a:blipFill>
                <a:blip r:embed="rId7"/>
                <a:stretch>
                  <a:fillRect l="-2811" b="-10526"/>
                </a:stretch>
              </a:blipFill>
            </p:spPr>
            <p:txBody>
              <a:bodyPr/>
              <a:lstStyle/>
              <a:p>
                <a:r>
                  <a:rPr lang="en-US">
                    <a:noFill/>
                  </a:rPr>
                  <a:t> </a:t>
                </a:r>
              </a:p>
            </p:txBody>
          </p:sp>
        </mc:Fallback>
      </mc:AlternateContent>
    </p:spTree>
    <p:extLst>
      <p:ext uri="{BB962C8B-B14F-4D97-AF65-F5344CB8AC3E}">
        <p14:creationId xmlns:p14="http://schemas.microsoft.com/office/powerpoint/2010/main" val="162277947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8483496-E2EB-0F2E-D3B1-6804D710ABF8}"/>
              </a:ext>
            </a:extLst>
          </p:cNvPr>
          <p:cNvSpPr>
            <a:spLocks noGrp="1"/>
          </p:cNvSpPr>
          <p:nvPr>
            <p:ph idx="1"/>
          </p:nvPr>
        </p:nvSpPr>
        <p:spPr/>
        <p:txBody>
          <a:bodyPr/>
          <a:lstStyle/>
          <a:p>
            <a:r>
              <a:rPr lang="en-US" dirty="0"/>
              <a:t>Low beta insertion is designed for making a long straight section, which is needed to locate RF cavities, beam injection/extraction, and collider detectors</a:t>
            </a:r>
          </a:p>
          <a:p>
            <a:pPr marL="0" indent="0">
              <a:buNone/>
            </a:pPr>
            <a:endParaRPr lang="en-US" dirty="0"/>
          </a:p>
        </p:txBody>
      </p:sp>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34F6160B-F816-CEBB-4C30-36C52F4E69BF}"/>
                  </a:ext>
                </a:extLst>
              </p:cNvPr>
              <p:cNvSpPr>
                <a:spLocks noGrp="1"/>
              </p:cNvSpPr>
              <p:nvPr>
                <p:ph type="title"/>
              </p:nvPr>
            </p:nvSpPr>
            <p:spPr/>
            <p:txBody>
              <a:bodyPr/>
              <a:lstStyle/>
              <a:p>
                <a:r>
                  <a:rPr lang="en-US" dirty="0"/>
                  <a:t>Low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𝜷</m:t>
                        </m:r>
                      </m:e>
                    </m:acc>
                  </m:oMath>
                </a14:m>
                <a:r>
                  <a:rPr lang="en-US" dirty="0"/>
                  <a:t> insertion section</a:t>
                </a:r>
              </a:p>
            </p:txBody>
          </p:sp>
        </mc:Choice>
        <mc:Fallback xmlns="">
          <p:sp>
            <p:nvSpPr>
              <p:cNvPr id="3" name="Title 2">
                <a:extLst>
                  <a:ext uri="{FF2B5EF4-FFF2-40B4-BE49-F238E27FC236}">
                    <a16:creationId xmlns:a16="http://schemas.microsoft.com/office/drawing/2014/main" id="{34F6160B-F816-CEBB-4C30-36C52F4E69BF}"/>
                  </a:ext>
                </a:extLst>
              </p:cNvPr>
              <p:cNvSpPr>
                <a:spLocks noGrp="1" noRot="1" noChangeAspect="1" noMove="1" noResize="1" noEditPoints="1" noAdjustHandles="1" noChangeArrowheads="1" noChangeShapeType="1" noTextEdit="1"/>
              </p:cNvSpPr>
              <p:nvPr>
                <p:ph type="title"/>
              </p:nvPr>
            </p:nvSpPr>
            <p:spPr>
              <a:blipFill>
                <a:blip r:embed="rId2"/>
                <a:stretch>
                  <a:fillRect l="-2628" t="-25714" b="-51429"/>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E9E31BBC-67BC-0F6F-B5D5-DE19621EB350}"/>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6E0E9E1C-87CB-87AF-97CE-7C81740F0038}"/>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F957DDEA-56B7-2DC4-8243-987A278E872B}"/>
              </a:ext>
            </a:extLst>
          </p:cNvPr>
          <p:cNvSpPr>
            <a:spLocks noGrp="1"/>
          </p:cNvSpPr>
          <p:nvPr>
            <p:ph type="sldNum" sz="quarter" idx="4"/>
          </p:nvPr>
        </p:nvSpPr>
        <p:spPr/>
        <p:txBody>
          <a:bodyPr/>
          <a:lstStyle/>
          <a:p>
            <a:pPr>
              <a:defRPr/>
            </a:pPr>
            <a:fld id="{148C009B-CB69-E04A-B9B3-34B26D69E9CF}" type="slidenum">
              <a:rPr lang="en-US" smtClean="0"/>
              <a:pPr>
                <a:defRPr/>
              </a:pPr>
              <a:t>58</a:t>
            </a:fld>
            <a:endParaRPr lang="en-US" dirty="0"/>
          </a:p>
        </p:txBody>
      </p:sp>
      <p:pic>
        <p:nvPicPr>
          <p:cNvPr id="7" name="Picture 6">
            <a:extLst>
              <a:ext uri="{FF2B5EF4-FFF2-40B4-BE49-F238E27FC236}">
                <a16:creationId xmlns:a16="http://schemas.microsoft.com/office/drawing/2014/main" id="{420625BA-6569-064C-8792-B3337260E723}"/>
              </a:ext>
            </a:extLst>
          </p:cNvPr>
          <p:cNvPicPr>
            <a:picLocks noChangeAspect="1"/>
          </p:cNvPicPr>
          <p:nvPr/>
        </p:nvPicPr>
        <p:blipFill>
          <a:blip r:embed="rId3"/>
          <a:stretch>
            <a:fillRect/>
          </a:stretch>
        </p:blipFill>
        <p:spPr>
          <a:xfrm>
            <a:off x="1074511" y="2491433"/>
            <a:ext cx="5613400" cy="1473200"/>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32F10E5-AED2-48C8-2E8E-DDD0ED111150}"/>
                  </a:ext>
                </a:extLst>
              </p:cNvPr>
              <p:cNvSpPr txBox="1"/>
              <p:nvPr/>
            </p:nvSpPr>
            <p:spPr>
              <a:xfrm>
                <a:off x="624546" y="4201846"/>
                <a:ext cx="7880619" cy="461665"/>
              </a:xfrm>
              <a:prstGeom prst="rect">
                <a:avLst/>
              </a:prstGeom>
              <a:noFill/>
            </p:spPr>
            <p:txBody>
              <a:bodyPr wrap="none" rtlCol="0">
                <a:spAutoFit/>
              </a:bodyPr>
              <a:lstStyle/>
              <a:p>
                <a:r>
                  <a:rPr lang="en-US" dirty="0"/>
                  <a:t>We would like to make a long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2</m:t>
                        </m:r>
                      </m:sub>
                    </m:sSub>
                  </m:oMath>
                </a14:m>
                <a:r>
                  <a:rPr lang="en-US" dirty="0"/>
                  <a:t> line as a long straight section</a:t>
                </a:r>
              </a:p>
            </p:txBody>
          </p:sp>
        </mc:Choice>
        <mc:Fallback xmlns="">
          <p:sp>
            <p:nvSpPr>
              <p:cNvPr id="8" name="TextBox 7">
                <a:extLst>
                  <a:ext uri="{FF2B5EF4-FFF2-40B4-BE49-F238E27FC236}">
                    <a16:creationId xmlns:a16="http://schemas.microsoft.com/office/drawing/2014/main" id="{832F10E5-AED2-48C8-2E8E-DDD0ED111150}"/>
                  </a:ext>
                </a:extLst>
              </p:cNvPr>
              <p:cNvSpPr txBox="1">
                <a:spLocks noRot="1" noChangeAspect="1" noMove="1" noResize="1" noEditPoints="1" noAdjustHandles="1" noChangeArrowheads="1" noChangeShapeType="1" noTextEdit="1"/>
              </p:cNvSpPr>
              <p:nvPr/>
            </p:nvSpPr>
            <p:spPr>
              <a:xfrm>
                <a:off x="624546" y="4201846"/>
                <a:ext cx="7880619" cy="461665"/>
              </a:xfrm>
              <a:prstGeom prst="rect">
                <a:avLst/>
              </a:prstGeom>
              <a:blipFill>
                <a:blip r:embed="rId4"/>
                <a:stretch>
                  <a:fillRect l="-1125" t="-7895" r="-322" b="-28947"/>
                </a:stretch>
              </a:blipFill>
            </p:spPr>
            <p:txBody>
              <a:bodyPr/>
              <a:lstStyle/>
              <a:p>
                <a:r>
                  <a:rPr lang="en-US">
                    <a:noFill/>
                  </a:rPr>
                  <a:t> </a:t>
                </a:r>
              </a:p>
            </p:txBody>
          </p:sp>
        </mc:Fallback>
      </mc:AlternateContent>
    </p:spTree>
    <p:extLst>
      <p:ext uri="{BB962C8B-B14F-4D97-AF65-F5344CB8AC3E}">
        <p14:creationId xmlns:p14="http://schemas.microsoft.com/office/powerpoint/2010/main" val="246068074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1A9E4A-32A4-F477-6E23-A9DA57819275}"/>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1DB32B85-0EB9-6BAA-3A9E-19E0CCEC91EB}"/>
                  </a:ext>
                </a:extLst>
              </p:cNvPr>
              <p:cNvSpPr>
                <a:spLocks noGrp="1"/>
              </p:cNvSpPr>
              <p:nvPr>
                <p:ph type="title"/>
              </p:nvPr>
            </p:nvSpPr>
            <p:spPr/>
            <p:txBody>
              <a:bodyPr/>
              <a:lstStyle/>
              <a:p>
                <a:r>
                  <a:rPr lang="en-US" dirty="0"/>
                  <a:t>Low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𝜷</m:t>
                        </m:r>
                      </m:e>
                    </m:acc>
                  </m:oMath>
                </a14:m>
                <a:r>
                  <a:rPr lang="en-US" dirty="0"/>
                  <a:t> insertion section</a:t>
                </a:r>
              </a:p>
            </p:txBody>
          </p:sp>
        </mc:Choice>
        <mc:Fallback xmlns="">
          <p:sp>
            <p:nvSpPr>
              <p:cNvPr id="3" name="Title 2">
                <a:extLst>
                  <a:ext uri="{FF2B5EF4-FFF2-40B4-BE49-F238E27FC236}">
                    <a16:creationId xmlns:a16="http://schemas.microsoft.com/office/drawing/2014/main" id="{1DB32B85-0EB9-6BAA-3A9E-19E0CCEC91EB}"/>
                  </a:ext>
                </a:extLst>
              </p:cNvPr>
              <p:cNvSpPr>
                <a:spLocks noGrp="1" noRot="1" noChangeAspect="1" noMove="1" noResize="1" noEditPoints="1" noAdjustHandles="1" noChangeArrowheads="1" noChangeShapeType="1" noTextEdit="1"/>
              </p:cNvSpPr>
              <p:nvPr>
                <p:ph type="title"/>
              </p:nvPr>
            </p:nvSpPr>
            <p:spPr>
              <a:blipFill>
                <a:blip r:embed="rId2"/>
                <a:stretch>
                  <a:fillRect l="-2628" t="-25714" b="-51429"/>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A5064C8B-008C-4FFD-B407-BE9405791BAB}"/>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64659E01-F1B8-C0BB-CA35-BCED376BF94B}"/>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5EF3421E-6804-FA59-ADE9-DBC414195BEB}"/>
              </a:ext>
            </a:extLst>
          </p:cNvPr>
          <p:cNvSpPr>
            <a:spLocks noGrp="1"/>
          </p:cNvSpPr>
          <p:nvPr>
            <p:ph type="sldNum" sz="quarter" idx="4"/>
          </p:nvPr>
        </p:nvSpPr>
        <p:spPr/>
        <p:txBody>
          <a:bodyPr/>
          <a:lstStyle/>
          <a:p>
            <a:pPr>
              <a:defRPr/>
            </a:pPr>
            <a:fld id="{148C009B-CB69-E04A-B9B3-34B26D69E9CF}" type="slidenum">
              <a:rPr lang="en-US" smtClean="0"/>
              <a:pPr>
                <a:defRPr/>
              </a:pPr>
              <a:t>59</a:t>
            </a:fld>
            <a:endParaRPr lang="en-US" dirty="0"/>
          </a:p>
        </p:txBody>
      </p:sp>
      <p:pic>
        <p:nvPicPr>
          <p:cNvPr id="7" name="Picture 6">
            <a:extLst>
              <a:ext uri="{FF2B5EF4-FFF2-40B4-BE49-F238E27FC236}">
                <a16:creationId xmlns:a16="http://schemas.microsoft.com/office/drawing/2014/main" id="{8D0A5D28-D230-74FC-078B-5896BCE7989E}"/>
              </a:ext>
            </a:extLst>
          </p:cNvPr>
          <p:cNvPicPr>
            <a:picLocks noChangeAspect="1"/>
          </p:cNvPicPr>
          <p:nvPr/>
        </p:nvPicPr>
        <p:blipFill>
          <a:blip r:embed="rId3"/>
          <a:stretch>
            <a:fillRect/>
          </a:stretch>
        </p:blipFill>
        <p:spPr>
          <a:xfrm>
            <a:off x="1335768" y="967537"/>
            <a:ext cx="5613400" cy="1473200"/>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BD69DBE-A5C8-3CF6-BEDF-5EF58F259E68}"/>
                  </a:ext>
                </a:extLst>
              </p:cNvPr>
              <p:cNvSpPr txBox="1"/>
              <p:nvPr/>
            </p:nvSpPr>
            <p:spPr>
              <a:xfrm>
                <a:off x="1782754" y="2618113"/>
                <a:ext cx="4719428" cy="45339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𝑀</m:t>
                              </m:r>
                            </m:e>
                          </m:acc>
                        </m:e>
                        <m:sub>
                          <m:r>
                            <a:rPr lang="en-US" sz="2000" b="0" i="1" smtClean="0">
                              <a:latin typeface="Cambria Math" panose="02040503050406030204" pitchFamily="18" charset="0"/>
                            </a:rPr>
                            <m:t>𝑓</m:t>
                          </m:r>
                          <m:r>
                            <a:rPr lang="en-US" sz="2000" b="0" i="1" smtClean="0">
                              <a:latin typeface="Cambria Math" panose="02040503050406030204" pitchFamily="18" charset="0"/>
                            </a:rPr>
                            <m:t> </m:t>
                          </m:r>
                          <m:r>
                            <a:rPr lang="en-US" sz="2000" b="0" i="1" smtClean="0">
                              <a:latin typeface="Cambria Math" panose="02040503050406030204" pitchFamily="18" charset="0"/>
                            </a:rPr>
                            <m:t>𝑡𝑜</m:t>
                          </m:r>
                          <m:r>
                            <a:rPr lang="en-US" sz="2000" b="0" i="1" smtClean="0">
                              <a:latin typeface="Cambria Math" panose="02040503050406030204" pitchFamily="18" charset="0"/>
                            </a:rPr>
                            <m:t> </m:t>
                          </m:r>
                          <m:r>
                            <a:rPr lang="en-US" sz="2000" b="0" i="1" smtClean="0">
                              <a:latin typeface="Cambria Math" panose="02040503050406030204" pitchFamily="18" charset="0"/>
                            </a:rPr>
                            <m:t>𝑓</m:t>
                          </m:r>
                        </m:sub>
                      </m:sSub>
                      <m:r>
                        <a:rPr lang="en-US" sz="2000" b="0" i="1" smtClean="0">
                          <a:latin typeface="Cambria Math" panose="02040503050406030204" pitchFamily="18" charset="0"/>
                        </a:rPr>
                        <m:t>=</m:t>
                      </m:r>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rPr>
                                <m:t>𝑀</m:t>
                              </m:r>
                            </m:e>
                          </m:acc>
                        </m:e>
                        <m:sub>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1</m:t>
                              </m:r>
                            </m:sub>
                          </m:sSub>
                        </m:sub>
                      </m:sSub>
                      <m:r>
                        <a:rPr lang="en-US" sz="2000" i="1">
                          <a:latin typeface="Cambria Math" panose="02040503050406030204" pitchFamily="18" charset="0"/>
                          <a:ea typeface="Cambria Math" panose="02040503050406030204" pitchFamily="18" charset="0"/>
                        </a:rPr>
                        <m:t>∙</m:t>
                      </m:r>
                      <m:r>
                        <m:rPr>
                          <m:nor/>
                        </m:rPr>
                        <a:rPr lang="en-US" sz="2000" dirty="0"/>
                        <m:t> </m:t>
                      </m:r>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rPr>
                                <m:t>𝑀</m:t>
                              </m:r>
                            </m:e>
                          </m:acc>
                        </m:e>
                        <m:sub>
                          <m:r>
                            <a:rPr lang="en-US" sz="2000" b="0" i="1" smtClean="0">
                              <a:latin typeface="Cambria Math" panose="02040503050406030204" pitchFamily="18" charset="0"/>
                            </a:rPr>
                            <m:t>𝐹</m:t>
                          </m:r>
                        </m:sub>
                      </m:sSub>
                      <m:r>
                        <a:rPr lang="en-US" sz="2000" i="1">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rPr>
                                <m:t>𝑀</m:t>
                              </m:r>
                            </m:e>
                          </m:acc>
                        </m:e>
                        <m:sub>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sub>
                      </m:sSub>
                      <m:r>
                        <a:rPr lang="en-US" sz="2000" i="1">
                          <a:latin typeface="Cambria Math" panose="02040503050406030204" pitchFamily="18" charset="0"/>
                          <a:ea typeface="Cambria Math" panose="02040503050406030204" pitchFamily="18" charset="0"/>
                        </a:rPr>
                        <m:t>∙</m:t>
                      </m:r>
                      <m:r>
                        <m:rPr>
                          <m:nor/>
                        </m:rPr>
                        <a:rPr lang="en-US" sz="2000" dirty="0"/>
                        <m:t> </m:t>
                      </m:r>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rPr>
                                <m:t>𝑀</m:t>
                              </m:r>
                            </m:e>
                          </m:acc>
                        </m:e>
                        <m:sub>
                          <m:r>
                            <a:rPr lang="en-US" sz="2000" b="0" i="1" smtClean="0">
                              <a:latin typeface="Cambria Math" panose="02040503050406030204" pitchFamily="18" charset="0"/>
                            </a:rPr>
                            <m:t>𝐷</m:t>
                          </m:r>
                        </m:sub>
                      </m:sSub>
                      <m:r>
                        <a:rPr lang="en-US" sz="2000" i="1">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rPr>
                                <m:t>𝑀</m:t>
                              </m:r>
                            </m:e>
                          </m:acc>
                        </m:e>
                        <m:sub>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1</m:t>
                              </m:r>
                            </m:sub>
                          </m:sSub>
                        </m:sub>
                      </m:sSub>
                    </m:oMath>
                  </m:oMathPara>
                </a14:m>
                <a:endParaRPr lang="en-US" sz="2000" dirty="0"/>
              </a:p>
            </p:txBody>
          </p:sp>
        </mc:Choice>
        <mc:Fallback xmlns="">
          <p:sp>
            <p:nvSpPr>
              <p:cNvPr id="12" name="TextBox 11">
                <a:extLst>
                  <a:ext uri="{FF2B5EF4-FFF2-40B4-BE49-F238E27FC236}">
                    <a16:creationId xmlns:a16="http://schemas.microsoft.com/office/drawing/2014/main" id="{1BD69DBE-A5C8-3CF6-BEDF-5EF58F259E68}"/>
                  </a:ext>
                </a:extLst>
              </p:cNvPr>
              <p:cNvSpPr txBox="1">
                <a:spLocks noRot="1" noChangeAspect="1" noMove="1" noResize="1" noEditPoints="1" noAdjustHandles="1" noChangeArrowheads="1" noChangeShapeType="1" noTextEdit="1"/>
              </p:cNvSpPr>
              <p:nvPr/>
            </p:nvSpPr>
            <p:spPr>
              <a:xfrm>
                <a:off x="1782754" y="2618113"/>
                <a:ext cx="4719428" cy="453394"/>
              </a:xfrm>
              <a:prstGeom prst="rect">
                <a:avLst/>
              </a:prstGeom>
              <a:blipFill>
                <a:blip r:embed="rId4"/>
                <a:stretch>
                  <a:fillRect b="-108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4A7B7E6-1A4B-C7B5-C193-DC2F9DBDAF5A}"/>
                  </a:ext>
                </a:extLst>
              </p:cNvPr>
              <p:cNvSpPr txBox="1"/>
              <p:nvPr/>
            </p:nvSpPr>
            <p:spPr>
              <a:xfrm>
                <a:off x="2225710" y="3222589"/>
                <a:ext cx="5321072" cy="8888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1</m:t>
                                </m:r>
                              </m:e>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1</m:t>
                                    </m:r>
                                  </m:sub>
                                </m:sSub>
                              </m:e>
                            </m:mr>
                            <m:mr>
                              <m:e>
                                <m:r>
                                  <a:rPr lang="en-US" sz="2000" b="0" i="1" smtClean="0">
                                    <a:latin typeface="Cambria Math" panose="02040503050406030204" pitchFamily="18" charset="0"/>
                                  </a:rPr>
                                  <m:t>0</m:t>
                                </m:r>
                              </m:e>
                              <m:e>
                                <m:r>
                                  <a:rPr lang="en-US" sz="2000" b="0" i="1" smtClean="0">
                                    <a:latin typeface="Cambria Math" panose="02040503050406030204" pitchFamily="18" charset="0"/>
                                  </a:rPr>
                                  <m:t>1</m:t>
                                </m:r>
                              </m:e>
                            </m:mr>
                          </m:m>
                        </m:e>
                      </m:d>
                      <m:r>
                        <a:rPr lang="en-US" sz="2000" b="0" i="1" smtClean="0">
                          <a:latin typeface="Cambria Math" panose="02040503050406030204" pitchFamily="18" charset="0"/>
                          <a:ea typeface="Cambria Math" panose="02040503050406030204" pitchFamily="18" charset="0"/>
                        </a:rPr>
                        <m:t>∙</m:t>
                      </m:r>
                      <m:d>
                        <m:dPr>
                          <m:begChr m:val="["/>
                          <m:endChr m:val="]"/>
                          <m:ctrlPr>
                            <a:rPr lang="en-US" sz="2000" b="0" i="1" smtClean="0">
                              <a:latin typeface="Cambria Math" panose="02040503050406030204" pitchFamily="18" charset="0"/>
                              <a:ea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ea typeface="Cambria Math" panose="02040503050406030204" pitchFamily="18" charset="0"/>
                                </a:rPr>
                              </m:ctrlPr>
                            </m:mPr>
                            <m:mr>
                              <m:e>
                                <m:r>
                                  <m:rPr>
                                    <m:brk m:alnAt="7"/>
                                  </m:rPr>
                                  <a:rPr lang="en-US" sz="2000" b="0" i="1" smtClean="0">
                                    <a:latin typeface="Cambria Math" panose="02040503050406030204" pitchFamily="18" charset="0"/>
                                    <a:ea typeface="Cambria Math" panose="02040503050406030204" pitchFamily="18" charset="0"/>
                                  </a:rPr>
                                  <m:t>1</m:t>
                                </m:r>
                              </m:e>
                              <m:e>
                                <m:r>
                                  <a:rPr lang="en-US" sz="2000" b="0" i="1" smtClean="0">
                                    <a:latin typeface="Cambria Math" panose="02040503050406030204" pitchFamily="18" charset="0"/>
                                    <a:ea typeface="Cambria Math" panose="02040503050406030204" pitchFamily="18" charset="0"/>
                                  </a:rPr>
                                  <m:t>0</m:t>
                                </m:r>
                              </m:e>
                            </m:mr>
                            <m:mr>
                              <m:e>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1</m:t>
                                    </m:r>
                                  </m:num>
                                  <m:den>
                                    <m:r>
                                      <a:rPr lang="en-US" sz="2000" b="0" i="1" smtClean="0">
                                        <a:latin typeface="Cambria Math" panose="02040503050406030204" pitchFamily="18" charset="0"/>
                                        <a:ea typeface="Cambria Math" panose="02040503050406030204" pitchFamily="18" charset="0"/>
                                      </a:rPr>
                                      <m:t>𝑓</m:t>
                                    </m:r>
                                  </m:den>
                                </m:f>
                              </m:e>
                              <m:e>
                                <m:r>
                                  <a:rPr lang="en-US" sz="2000" b="0" i="1" smtClean="0">
                                    <a:latin typeface="Cambria Math" panose="02040503050406030204" pitchFamily="18" charset="0"/>
                                    <a:ea typeface="Cambria Math" panose="02040503050406030204" pitchFamily="18" charset="0"/>
                                  </a:rPr>
                                  <m:t>1</m:t>
                                </m:r>
                              </m:e>
                            </m:mr>
                          </m:m>
                        </m:e>
                      </m:d>
                      <m:r>
                        <a:rPr lang="en-US" sz="2000" b="0" i="1" smtClean="0">
                          <a:latin typeface="Cambria Math" panose="02040503050406030204" pitchFamily="18" charset="0"/>
                          <a:ea typeface="Cambria Math" panose="02040503050406030204" pitchFamily="18" charset="0"/>
                        </a:rPr>
                        <m:t>∙</m:t>
                      </m:r>
                      <m:d>
                        <m:dPr>
                          <m:begChr m:val="["/>
                          <m:endChr m:val="]"/>
                          <m:ctrlPr>
                            <a:rPr lang="en-US" sz="2000" i="1">
                              <a:latin typeface="Cambria Math" panose="02040503050406030204" pitchFamily="18" charset="0"/>
                            </a:rPr>
                          </m:ctrlPr>
                        </m:dPr>
                        <m:e>
                          <m:m>
                            <m:mPr>
                              <m:mcs>
                                <m:mc>
                                  <m:mcPr>
                                    <m:count m:val="2"/>
                                    <m:mcJc m:val="center"/>
                                  </m:mcPr>
                                </m:mc>
                              </m:mcs>
                              <m:ctrlPr>
                                <a:rPr lang="en-US" sz="2000" i="1">
                                  <a:latin typeface="Cambria Math" panose="02040503050406030204" pitchFamily="18" charset="0"/>
                                </a:rPr>
                              </m:ctrlPr>
                            </m:mPr>
                            <m:mr>
                              <m:e>
                                <m:r>
                                  <m:rPr>
                                    <m:brk m:alnAt="7"/>
                                  </m:rPr>
                                  <a:rPr lang="en-US" sz="2000" i="1">
                                    <a:latin typeface="Cambria Math" panose="02040503050406030204" pitchFamily="18" charset="0"/>
                                  </a:rPr>
                                  <m:t>1</m:t>
                                </m:r>
                              </m:e>
                              <m:e>
                                <m:sSub>
                                  <m:sSubPr>
                                    <m:ctrlPr>
                                      <a:rPr lang="en-US" sz="2000" i="1">
                                        <a:latin typeface="Cambria Math" panose="02040503050406030204" pitchFamily="18" charset="0"/>
                                      </a:rPr>
                                    </m:ctrlPr>
                                  </m:sSubPr>
                                  <m:e>
                                    <m:r>
                                      <a:rPr lang="en-US" sz="2000" i="1">
                                        <a:latin typeface="Cambria Math" panose="02040503050406030204" pitchFamily="18" charset="0"/>
                                      </a:rPr>
                                      <m:t>𝐿</m:t>
                                    </m:r>
                                  </m:e>
                                  <m:sub>
                                    <m:r>
                                      <a:rPr lang="en-US" sz="2000" b="0" i="1" smtClean="0">
                                        <a:latin typeface="Cambria Math" panose="02040503050406030204" pitchFamily="18" charset="0"/>
                                      </a:rPr>
                                      <m:t>2</m:t>
                                    </m:r>
                                  </m:sub>
                                </m:sSub>
                              </m:e>
                            </m:mr>
                            <m:mr>
                              <m:e>
                                <m:r>
                                  <a:rPr lang="en-US" sz="2000" i="1">
                                    <a:latin typeface="Cambria Math" panose="02040503050406030204" pitchFamily="18" charset="0"/>
                                  </a:rPr>
                                  <m:t>0</m:t>
                                </m:r>
                              </m:e>
                              <m:e>
                                <m:r>
                                  <a:rPr lang="en-US" sz="2000" i="1">
                                    <a:latin typeface="Cambria Math" panose="02040503050406030204" pitchFamily="18" charset="0"/>
                                  </a:rPr>
                                  <m:t>1</m:t>
                                </m:r>
                              </m:e>
                            </m:mr>
                          </m:m>
                        </m:e>
                      </m:d>
                      <m:r>
                        <a:rPr lang="en-US" sz="2000" i="1">
                          <a:latin typeface="Cambria Math" panose="02040503050406030204" pitchFamily="18" charset="0"/>
                          <a:ea typeface="Cambria Math" panose="02040503050406030204" pitchFamily="18" charset="0"/>
                        </a:rPr>
                        <m:t>∙</m:t>
                      </m:r>
                      <m:d>
                        <m:dPr>
                          <m:begChr m:val="["/>
                          <m:endChr m:val="]"/>
                          <m:ctrlPr>
                            <a:rPr lang="en-US" sz="2000" i="1">
                              <a:latin typeface="Cambria Math" panose="02040503050406030204" pitchFamily="18" charset="0"/>
                              <a:ea typeface="Cambria Math" panose="02040503050406030204" pitchFamily="18" charset="0"/>
                            </a:rPr>
                          </m:ctrlPr>
                        </m:dPr>
                        <m:e>
                          <m:m>
                            <m:mPr>
                              <m:mcs>
                                <m:mc>
                                  <m:mcPr>
                                    <m:count m:val="2"/>
                                    <m:mcJc m:val="center"/>
                                  </m:mcPr>
                                </m:mc>
                              </m:mcs>
                              <m:ctrlPr>
                                <a:rPr lang="en-US" sz="2000" i="1">
                                  <a:latin typeface="Cambria Math" panose="02040503050406030204" pitchFamily="18" charset="0"/>
                                  <a:ea typeface="Cambria Math" panose="02040503050406030204" pitchFamily="18" charset="0"/>
                                </a:rPr>
                              </m:ctrlPr>
                            </m:mPr>
                            <m:mr>
                              <m:e>
                                <m:r>
                                  <m:rPr>
                                    <m:brk m:alnAt="7"/>
                                  </m:rPr>
                                  <a:rPr lang="en-US" sz="2000" i="1">
                                    <a:latin typeface="Cambria Math" panose="02040503050406030204" pitchFamily="18" charset="0"/>
                                    <a:ea typeface="Cambria Math" panose="02040503050406030204" pitchFamily="18" charset="0"/>
                                  </a:rPr>
                                  <m:t>1</m:t>
                                </m:r>
                              </m:e>
                              <m:e>
                                <m:r>
                                  <a:rPr lang="en-US" sz="2000" i="1">
                                    <a:latin typeface="Cambria Math" panose="02040503050406030204" pitchFamily="18" charset="0"/>
                                    <a:ea typeface="Cambria Math" panose="02040503050406030204" pitchFamily="18" charset="0"/>
                                  </a:rPr>
                                  <m:t>0</m:t>
                                </m:r>
                              </m:e>
                            </m:mr>
                            <m:mr>
                              <m:e>
                                <m:f>
                                  <m:fPr>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1</m:t>
                                    </m:r>
                                  </m:num>
                                  <m:den>
                                    <m:r>
                                      <a:rPr lang="en-US" sz="2000" i="1">
                                        <a:latin typeface="Cambria Math" panose="02040503050406030204" pitchFamily="18" charset="0"/>
                                        <a:ea typeface="Cambria Math" panose="02040503050406030204" pitchFamily="18" charset="0"/>
                                      </a:rPr>
                                      <m:t>𝑓</m:t>
                                    </m:r>
                                  </m:den>
                                </m:f>
                              </m:e>
                              <m:e>
                                <m:r>
                                  <a:rPr lang="en-US" sz="2000" i="1">
                                    <a:latin typeface="Cambria Math" panose="02040503050406030204" pitchFamily="18" charset="0"/>
                                    <a:ea typeface="Cambria Math" panose="02040503050406030204" pitchFamily="18" charset="0"/>
                                  </a:rPr>
                                  <m:t>1</m:t>
                                </m:r>
                              </m:e>
                            </m:mr>
                          </m:m>
                        </m:e>
                      </m:d>
                      <m:r>
                        <a:rPr lang="en-US" sz="2000" i="1" smtClean="0">
                          <a:latin typeface="Cambria Math" panose="02040503050406030204" pitchFamily="18" charset="0"/>
                          <a:ea typeface="Cambria Math" panose="02040503050406030204" pitchFamily="18" charset="0"/>
                        </a:rPr>
                        <m:t>∙</m:t>
                      </m:r>
                      <m:d>
                        <m:dPr>
                          <m:begChr m:val="["/>
                          <m:endChr m:val="]"/>
                          <m:ctrlPr>
                            <a:rPr lang="en-US" sz="2000" i="1">
                              <a:latin typeface="Cambria Math" panose="02040503050406030204" pitchFamily="18" charset="0"/>
                            </a:rPr>
                          </m:ctrlPr>
                        </m:dPr>
                        <m:e>
                          <m:m>
                            <m:mPr>
                              <m:mcs>
                                <m:mc>
                                  <m:mcPr>
                                    <m:count m:val="2"/>
                                    <m:mcJc m:val="center"/>
                                  </m:mcPr>
                                </m:mc>
                              </m:mcs>
                              <m:ctrlPr>
                                <a:rPr lang="en-US" sz="2000" i="1">
                                  <a:latin typeface="Cambria Math" panose="02040503050406030204" pitchFamily="18" charset="0"/>
                                </a:rPr>
                              </m:ctrlPr>
                            </m:mPr>
                            <m:mr>
                              <m:e>
                                <m:r>
                                  <m:rPr>
                                    <m:brk m:alnAt="7"/>
                                  </m:rPr>
                                  <a:rPr lang="en-US" sz="2000" i="1">
                                    <a:latin typeface="Cambria Math" panose="02040503050406030204" pitchFamily="18" charset="0"/>
                                  </a:rPr>
                                  <m:t>1</m:t>
                                </m:r>
                              </m:e>
                              <m:e>
                                <m:sSub>
                                  <m:sSubPr>
                                    <m:ctrlPr>
                                      <a:rPr lang="en-US" sz="2000" i="1">
                                        <a:latin typeface="Cambria Math" panose="02040503050406030204" pitchFamily="18" charset="0"/>
                                      </a:rPr>
                                    </m:ctrlPr>
                                  </m:sSubPr>
                                  <m:e>
                                    <m:r>
                                      <a:rPr lang="en-US" sz="2000" i="1">
                                        <a:latin typeface="Cambria Math" panose="02040503050406030204" pitchFamily="18" charset="0"/>
                                      </a:rPr>
                                      <m:t>𝐿</m:t>
                                    </m:r>
                                  </m:e>
                                  <m:sub>
                                    <m:r>
                                      <a:rPr lang="en-US" sz="2000" i="1">
                                        <a:latin typeface="Cambria Math" panose="02040503050406030204" pitchFamily="18" charset="0"/>
                                      </a:rPr>
                                      <m:t>1</m:t>
                                    </m:r>
                                  </m:sub>
                                </m:sSub>
                              </m:e>
                            </m:mr>
                            <m:mr>
                              <m:e>
                                <m:r>
                                  <a:rPr lang="en-US" sz="2000" i="1">
                                    <a:latin typeface="Cambria Math" panose="02040503050406030204" pitchFamily="18" charset="0"/>
                                  </a:rPr>
                                  <m:t>0</m:t>
                                </m:r>
                              </m:e>
                              <m:e>
                                <m:r>
                                  <a:rPr lang="en-US" sz="2000" i="1">
                                    <a:latin typeface="Cambria Math" panose="02040503050406030204" pitchFamily="18" charset="0"/>
                                  </a:rPr>
                                  <m:t>1</m:t>
                                </m:r>
                              </m:e>
                            </m:mr>
                          </m:m>
                        </m:e>
                      </m:d>
                    </m:oMath>
                  </m:oMathPara>
                </a14:m>
                <a:endParaRPr lang="en-US" sz="2000" dirty="0"/>
              </a:p>
            </p:txBody>
          </p:sp>
        </mc:Choice>
        <mc:Fallback xmlns="">
          <p:sp>
            <p:nvSpPr>
              <p:cNvPr id="13" name="TextBox 12">
                <a:extLst>
                  <a:ext uri="{FF2B5EF4-FFF2-40B4-BE49-F238E27FC236}">
                    <a16:creationId xmlns:a16="http://schemas.microsoft.com/office/drawing/2014/main" id="{D4A7B7E6-1A4B-C7B5-C193-DC2F9DBDAF5A}"/>
                  </a:ext>
                </a:extLst>
              </p:cNvPr>
              <p:cNvSpPr txBox="1">
                <a:spLocks noRot="1" noChangeAspect="1" noMove="1" noResize="1" noEditPoints="1" noAdjustHandles="1" noChangeArrowheads="1" noChangeShapeType="1" noTextEdit="1"/>
              </p:cNvSpPr>
              <p:nvPr/>
            </p:nvSpPr>
            <p:spPr>
              <a:xfrm>
                <a:off x="2225710" y="3222589"/>
                <a:ext cx="5321072" cy="888898"/>
              </a:xfrm>
              <a:prstGeom prst="rect">
                <a:avLst/>
              </a:prstGeom>
              <a:blipFill>
                <a:blip r:embed="rId5"/>
                <a:stretch>
                  <a:fillRect b="-1267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778E1726-0E8E-5CE3-914C-C5C8224D76C2}"/>
                  </a:ext>
                </a:extLst>
              </p:cNvPr>
              <p:cNvSpPr txBox="1"/>
              <p:nvPr/>
            </p:nvSpPr>
            <p:spPr>
              <a:xfrm>
                <a:off x="2225710" y="4111487"/>
                <a:ext cx="4041556" cy="13503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1</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1</m:t>
                                        </m:r>
                                      </m:sub>
                                    </m:sSub>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num>
                                  <m:den>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𝑓</m:t>
                                        </m:r>
                                      </m:e>
                                      <m:sup>
                                        <m:r>
                                          <a:rPr lang="en-US" sz="2000" b="0" i="1" smtClean="0">
                                            <a:latin typeface="Cambria Math" panose="02040503050406030204" pitchFamily="18" charset="0"/>
                                          </a:rPr>
                                          <m:t>2</m:t>
                                        </m:r>
                                      </m:sup>
                                    </m:sSup>
                                  </m:den>
                                </m:f>
                                <m:r>
                                  <m:rPr>
                                    <m:brk m:alnAt="7"/>
                                  </m:rP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num>
                                  <m:den>
                                    <m:r>
                                      <a:rPr lang="en-US" sz="2000" b="0" i="1" smtClean="0">
                                        <a:latin typeface="Cambria Math" panose="02040503050406030204" pitchFamily="18" charset="0"/>
                                      </a:rPr>
                                      <m:t>𝑓</m:t>
                                    </m:r>
                                  </m:den>
                                </m:f>
                              </m:e>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2</m:t>
                                    </m:r>
                                    <m:r>
                                      <a:rPr lang="en-US" sz="2000" b="0" i="1" smtClean="0">
                                        <a:latin typeface="Cambria Math" panose="02040503050406030204" pitchFamily="18" charset="0"/>
                                      </a:rPr>
                                      <m:t>𝐿</m:t>
                                    </m:r>
                                  </m:e>
                                  <m:sub>
                                    <m:r>
                                      <a:rPr lang="en-US" sz="2000" b="0" i="1" smtClean="0">
                                        <a:latin typeface="Cambria Math" panose="02040503050406030204" pitchFamily="18" charset="0"/>
                                      </a:rPr>
                                      <m:t>1</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𝐿</m:t>
                                        </m:r>
                                      </m:e>
                                      <m:sub>
                                        <m:r>
                                          <a:rPr lang="en-US" sz="2000" b="0" i="1" smtClean="0">
                                            <a:latin typeface="Cambria Math" panose="02040503050406030204" pitchFamily="18" charset="0"/>
                                          </a:rPr>
                                          <m:t>1</m:t>
                                        </m:r>
                                      </m:sub>
                                      <m:sup>
                                        <m:r>
                                          <a:rPr lang="en-US" sz="2000" b="0" i="1" smtClean="0">
                                            <a:latin typeface="Cambria Math" panose="02040503050406030204" pitchFamily="18" charset="0"/>
                                          </a:rPr>
                                          <m:t>2</m:t>
                                        </m:r>
                                      </m:sup>
                                    </m:sSubSup>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num>
                                  <m:den>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𝑓</m:t>
                                        </m:r>
                                      </m:e>
                                      <m:sup>
                                        <m:r>
                                          <a:rPr lang="en-US" sz="2000" b="0" i="1" smtClean="0">
                                            <a:latin typeface="Cambria Math" panose="02040503050406030204" pitchFamily="18" charset="0"/>
                                          </a:rPr>
                                          <m:t>2</m:t>
                                        </m:r>
                                      </m:sup>
                                    </m:sSup>
                                  </m:den>
                                </m:f>
                              </m:e>
                            </m:mr>
                            <m:mr>
                              <m:e>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num>
                                  <m:den>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𝑓</m:t>
                                        </m:r>
                                      </m:e>
                                      <m:sup>
                                        <m:r>
                                          <a:rPr lang="en-US" sz="2000" b="0" i="1" smtClean="0">
                                            <a:latin typeface="Cambria Math" panose="02040503050406030204" pitchFamily="18" charset="0"/>
                                          </a:rPr>
                                          <m:t>2</m:t>
                                        </m:r>
                                      </m:sup>
                                    </m:sSup>
                                  </m:den>
                                </m:f>
                              </m:e>
                              <m:e>
                                <m:r>
                                  <a:rPr lang="en-US" sz="2000" b="0" i="1" smtClean="0">
                                    <a:latin typeface="Cambria Math" panose="02040503050406030204" pitchFamily="18" charset="0"/>
                                  </a:rPr>
                                  <m:t>1</m:t>
                                </m:r>
                                <m:r>
                                  <m:rPr>
                                    <m:brk m:alnAt="7"/>
                                  </m:rPr>
                                  <a:rPr lang="en-US" sz="2000" i="1">
                                    <a:latin typeface="Cambria Math" panose="02040503050406030204" pitchFamily="18" charset="0"/>
                                  </a:rPr>
                                  <m:t>−</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𝐿</m:t>
                                        </m:r>
                                      </m:e>
                                      <m:sub>
                                        <m:r>
                                          <a:rPr lang="en-US" sz="2000" i="1">
                                            <a:latin typeface="Cambria Math" panose="02040503050406030204" pitchFamily="18" charset="0"/>
                                          </a:rPr>
                                          <m:t>1</m:t>
                                        </m:r>
                                      </m:sub>
                                    </m:sSub>
                                    <m:sSub>
                                      <m:sSubPr>
                                        <m:ctrlPr>
                                          <a:rPr lang="en-US" sz="2000" i="1">
                                            <a:latin typeface="Cambria Math" panose="02040503050406030204" pitchFamily="18" charset="0"/>
                                          </a:rPr>
                                        </m:ctrlPr>
                                      </m:sSubPr>
                                      <m:e>
                                        <m:r>
                                          <a:rPr lang="en-US" sz="2000" i="1">
                                            <a:latin typeface="Cambria Math" panose="02040503050406030204" pitchFamily="18" charset="0"/>
                                          </a:rPr>
                                          <m:t>𝐿</m:t>
                                        </m:r>
                                      </m:e>
                                      <m:sub>
                                        <m:r>
                                          <a:rPr lang="en-US" sz="2000" i="1">
                                            <a:latin typeface="Cambria Math" panose="02040503050406030204" pitchFamily="18" charset="0"/>
                                          </a:rPr>
                                          <m:t>2</m:t>
                                        </m:r>
                                      </m:sub>
                                    </m:sSub>
                                  </m:num>
                                  <m:den>
                                    <m:sSup>
                                      <m:sSupPr>
                                        <m:ctrlPr>
                                          <a:rPr lang="en-US" sz="2000" i="1">
                                            <a:latin typeface="Cambria Math" panose="02040503050406030204" pitchFamily="18" charset="0"/>
                                          </a:rPr>
                                        </m:ctrlPr>
                                      </m:sSupPr>
                                      <m:e>
                                        <m:r>
                                          <a:rPr lang="en-US" sz="2000" i="1">
                                            <a:latin typeface="Cambria Math" panose="02040503050406030204" pitchFamily="18" charset="0"/>
                                          </a:rPr>
                                          <m:t>𝑓</m:t>
                                        </m:r>
                                      </m:e>
                                      <m:sup>
                                        <m:r>
                                          <a:rPr lang="en-US" sz="2000" i="1">
                                            <a:latin typeface="Cambria Math" panose="02040503050406030204" pitchFamily="18" charset="0"/>
                                          </a:rPr>
                                          <m:t>2</m:t>
                                        </m:r>
                                      </m:sup>
                                    </m:sSup>
                                  </m:den>
                                </m:f>
                                <m:r>
                                  <a:rPr lang="en-US" sz="2000" b="0" i="1" smtClean="0">
                                    <a:latin typeface="Cambria Math" panose="02040503050406030204" pitchFamily="18" charset="0"/>
                                  </a:rPr>
                                  <m:t>−</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𝐿</m:t>
                                        </m:r>
                                      </m:e>
                                      <m:sub>
                                        <m:r>
                                          <a:rPr lang="en-US" sz="2000" i="1">
                                            <a:latin typeface="Cambria Math" panose="02040503050406030204" pitchFamily="18" charset="0"/>
                                          </a:rPr>
                                          <m:t>2</m:t>
                                        </m:r>
                                      </m:sub>
                                    </m:sSub>
                                  </m:num>
                                  <m:den>
                                    <m:r>
                                      <a:rPr lang="en-US" sz="2000" i="1">
                                        <a:latin typeface="Cambria Math" panose="02040503050406030204" pitchFamily="18" charset="0"/>
                                      </a:rPr>
                                      <m:t>𝑓</m:t>
                                    </m:r>
                                  </m:den>
                                </m:f>
                              </m:e>
                            </m:mr>
                          </m:m>
                        </m:e>
                      </m:d>
                    </m:oMath>
                  </m:oMathPara>
                </a14:m>
                <a:endParaRPr lang="en-US" sz="2000" dirty="0"/>
              </a:p>
            </p:txBody>
          </p:sp>
        </mc:Choice>
        <mc:Fallback xmlns="">
          <p:sp>
            <p:nvSpPr>
              <p:cNvPr id="14" name="TextBox 13">
                <a:extLst>
                  <a:ext uri="{FF2B5EF4-FFF2-40B4-BE49-F238E27FC236}">
                    <a16:creationId xmlns:a16="http://schemas.microsoft.com/office/drawing/2014/main" id="{778E1726-0E8E-5CE3-914C-C5C8224D76C2}"/>
                  </a:ext>
                </a:extLst>
              </p:cNvPr>
              <p:cNvSpPr txBox="1">
                <a:spLocks noRot="1" noChangeAspect="1" noMove="1" noResize="1" noEditPoints="1" noAdjustHandles="1" noChangeArrowheads="1" noChangeShapeType="1" noTextEdit="1"/>
              </p:cNvSpPr>
              <p:nvPr/>
            </p:nvSpPr>
            <p:spPr>
              <a:xfrm>
                <a:off x="2225710" y="4111487"/>
                <a:ext cx="4041556" cy="1350370"/>
              </a:xfrm>
              <a:prstGeom prst="rect">
                <a:avLst/>
              </a:prstGeom>
              <a:blipFill>
                <a:blip r:embed="rId6"/>
                <a:stretch>
                  <a:fillRect l="-313" b="-7407"/>
                </a:stretch>
              </a:blipFill>
            </p:spPr>
            <p:txBody>
              <a:bodyPr/>
              <a:lstStyle/>
              <a:p>
                <a:r>
                  <a:rPr lang="en-US">
                    <a:noFill/>
                  </a:rPr>
                  <a:t> </a:t>
                </a:r>
              </a:p>
            </p:txBody>
          </p:sp>
        </mc:Fallback>
      </mc:AlternateContent>
    </p:spTree>
    <p:extLst>
      <p:ext uri="{BB962C8B-B14F-4D97-AF65-F5344CB8AC3E}">
        <p14:creationId xmlns:p14="http://schemas.microsoft.com/office/powerpoint/2010/main" val="200018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6FA8DD51-8A70-20FB-C1F3-76E0BF15CD5A}"/>
                  </a:ext>
                </a:extLst>
              </p:cNvPr>
              <p:cNvSpPr>
                <a:spLocks noGrp="1"/>
              </p:cNvSpPr>
              <p:nvPr>
                <p:ph idx="1"/>
              </p:nvPr>
            </p:nvSpPr>
            <p:spPr>
              <a:xfrm>
                <a:off x="228600" y="679630"/>
                <a:ext cx="8672513" cy="5608876"/>
              </a:xfrm>
            </p:spPr>
            <p:txBody>
              <a:bodyPr/>
              <a:lstStyle/>
              <a:p>
                <a:pPr marL="0" indent="0" algn="l">
                  <a:buNone/>
                </a:pPr>
                <a:r>
                  <a:rPr lang="en-US" b="1" i="0" u="none" strike="noStrike" dirty="0">
                    <a:solidFill>
                      <a:schemeClr val="tx2"/>
                    </a:solidFill>
                    <a:effectLst/>
                  </a:rPr>
                  <a:t>What is a </a:t>
                </a:r>
                <a:r>
                  <a:rPr lang="en-US" b="1" i="0" u="none" strike="noStrike" dirty="0" err="1">
                    <a:solidFill>
                      <a:schemeClr val="tx2"/>
                    </a:solidFill>
                    <a:effectLst/>
                  </a:rPr>
                  <a:t>Symplectic</a:t>
                </a:r>
                <a:r>
                  <a:rPr lang="en-US" b="1" i="0" u="none" strike="noStrike" dirty="0">
                    <a:solidFill>
                      <a:schemeClr val="tx2"/>
                    </a:solidFill>
                    <a:effectLst/>
                  </a:rPr>
                  <a:t> Matrix?</a:t>
                </a:r>
              </a:p>
              <a:p>
                <a:pPr algn="l">
                  <a:buFont typeface="Arial" panose="020B0604020202020204" pitchFamily="34" charset="0"/>
                  <a:buChar char="•"/>
                </a:pPr>
                <a:r>
                  <a:rPr lang="en-US" b="0" i="0" u="none" strike="noStrike" dirty="0">
                    <a:solidFill>
                      <a:schemeClr val="tx2"/>
                    </a:solidFill>
                    <a:effectLst/>
                  </a:rPr>
                  <a:t>A 2×2 matrix is </a:t>
                </a:r>
                <a:r>
                  <a:rPr lang="en-US" b="0" i="0" u="none" strike="noStrike" dirty="0" err="1">
                    <a:solidFill>
                      <a:schemeClr val="tx2"/>
                    </a:solidFill>
                    <a:effectLst/>
                  </a:rPr>
                  <a:t>symplectic</a:t>
                </a:r>
                <a:r>
                  <a:rPr lang="en-US" b="0" i="0" u="none" strike="noStrike" dirty="0">
                    <a:solidFill>
                      <a:schemeClr val="tx2"/>
                    </a:solidFill>
                    <a:effectLst/>
                  </a:rPr>
                  <a:t> if: </a:t>
                </a:r>
                <a14:m>
                  <m:oMath xmlns:m="http://schemas.openxmlformats.org/officeDocument/2006/math">
                    <m:sSup>
                      <m:sSupPr>
                        <m:ctrlPr>
                          <a:rPr lang="en-US" b="0" i="1" u="none" strike="noStrike" smtClean="0">
                            <a:solidFill>
                              <a:schemeClr val="tx2"/>
                            </a:solidFill>
                            <a:effectLst/>
                            <a:latin typeface="Cambria Math" panose="02040503050406030204" pitchFamily="18" charset="0"/>
                          </a:rPr>
                        </m:ctrlPr>
                      </m:sSupPr>
                      <m:e>
                        <m:r>
                          <a:rPr lang="en-US" b="0" i="1" u="none" strike="noStrike" smtClean="0">
                            <a:solidFill>
                              <a:schemeClr val="tx2"/>
                            </a:solidFill>
                            <a:effectLst/>
                            <a:latin typeface="Cambria Math" panose="02040503050406030204" pitchFamily="18" charset="0"/>
                          </a:rPr>
                          <m:t>𝑀</m:t>
                        </m:r>
                      </m:e>
                      <m:sup>
                        <m:r>
                          <a:rPr lang="en-US" b="0" i="1" u="none" strike="noStrike" smtClean="0">
                            <a:solidFill>
                              <a:schemeClr val="tx2"/>
                            </a:solidFill>
                            <a:effectLst/>
                            <a:latin typeface="Cambria Math" panose="02040503050406030204" pitchFamily="18" charset="0"/>
                          </a:rPr>
                          <m:t>𝑇</m:t>
                        </m:r>
                      </m:sup>
                    </m:sSup>
                    <m:r>
                      <m:rPr>
                        <m:sty m:val="p"/>
                      </m:rPr>
                      <a:rPr lang="el-GR" b="0" i="1" u="none" strike="noStrike" smtClean="0">
                        <a:solidFill>
                          <a:schemeClr val="tx2"/>
                        </a:solidFill>
                        <a:effectLst/>
                        <a:latin typeface="Cambria Math" panose="02040503050406030204" pitchFamily="18" charset="0"/>
                        <a:ea typeface="Cambria Math" panose="02040503050406030204" pitchFamily="18" charset="0"/>
                      </a:rPr>
                      <m:t>Ω</m:t>
                    </m:r>
                    <m:r>
                      <a:rPr lang="en-US" b="0" i="1" u="none" strike="noStrike" smtClean="0">
                        <a:solidFill>
                          <a:schemeClr val="tx2"/>
                        </a:solidFill>
                        <a:effectLst/>
                        <a:latin typeface="Cambria Math" panose="02040503050406030204" pitchFamily="18" charset="0"/>
                        <a:ea typeface="Cambria Math" panose="02040503050406030204" pitchFamily="18" charset="0"/>
                      </a:rPr>
                      <m:t>𝑀</m:t>
                    </m:r>
                    <m:r>
                      <a:rPr lang="en-US" b="0" i="1" u="none" strike="noStrike" smtClean="0">
                        <a:solidFill>
                          <a:schemeClr val="tx2"/>
                        </a:solidFill>
                        <a:effectLst/>
                        <a:latin typeface="Cambria Math" panose="02040503050406030204" pitchFamily="18" charset="0"/>
                        <a:ea typeface="Cambria Math" panose="02040503050406030204" pitchFamily="18" charset="0"/>
                      </a:rPr>
                      <m:t>=</m:t>
                    </m:r>
                    <m:r>
                      <m:rPr>
                        <m:sty m:val="p"/>
                      </m:rPr>
                      <a:rPr lang="el-GR" b="0" i="1" u="none" strike="noStrike" smtClean="0">
                        <a:solidFill>
                          <a:schemeClr val="tx2"/>
                        </a:solidFill>
                        <a:effectLst/>
                        <a:latin typeface="Cambria Math" panose="02040503050406030204" pitchFamily="18" charset="0"/>
                        <a:ea typeface="Cambria Math" panose="02040503050406030204" pitchFamily="18" charset="0"/>
                      </a:rPr>
                      <m:t>Ω</m:t>
                    </m:r>
                  </m:oMath>
                </a14:m>
                <a:r>
                  <a:rPr lang="en-US" b="0" i="0" u="none" strike="noStrike" dirty="0">
                    <a:solidFill>
                      <a:schemeClr val="tx2"/>
                    </a:solidFill>
                    <a:effectLst/>
                  </a:rPr>
                  <a:t>, where </a:t>
                </a:r>
                <a14:m>
                  <m:oMath xmlns:m="http://schemas.openxmlformats.org/officeDocument/2006/math">
                    <m:r>
                      <m:rPr>
                        <m:sty m:val="p"/>
                      </m:rPr>
                      <a:rPr lang="el-GR" b="0" i="1" u="none" strike="noStrike" smtClean="0">
                        <a:solidFill>
                          <a:schemeClr val="tx2"/>
                        </a:solidFill>
                        <a:effectLst/>
                        <a:latin typeface="Cambria Math" panose="02040503050406030204" pitchFamily="18" charset="0"/>
                        <a:ea typeface="Cambria Math" panose="02040503050406030204" pitchFamily="18" charset="0"/>
                      </a:rPr>
                      <m:t>Ω</m:t>
                    </m:r>
                    <m:r>
                      <a:rPr lang="en-US" b="0" i="1" u="none" strike="noStrike" smtClean="0">
                        <a:solidFill>
                          <a:schemeClr val="tx2"/>
                        </a:solidFill>
                        <a:effectLst/>
                        <a:latin typeface="Cambria Math" panose="02040503050406030204" pitchFamily="18" charset="0"/>
                        <a:ea typeface="Cambria Math" panose="02040503050406030204" pitchFamily="18" charset="0"/>
                      </a:rPr>
                      <m:t>=</m:t>
                    </m:r>
                    <m:d>
                      <m:dPr>
                        <m:ctrlPr>
                          <a:rPr lang="en-US" b="0" i="1" u="none" strike="noStrike" smtClean="0">
                            <a:solidFill>
                              <a:schemeClr val="tx2"/>
                            </a:solidFill>
                            <a:effectLst/>
                            <a:latin typeface="Cambria Math" panose="02040503050406030204" pitchFamily="18" charset="0"/>
                            <a:ea typeface="Cambria Math" panose="02040503050406030204" pitchFamily="18" charset="0"/>
                          </a:rPr>
                        </m:ctrlPr>
                      </m:dPr>
                      <m:e>
                        <m:m>
                          <m:mPr>
                            <m:mcs>
                              <m:mc>
                                <m:mcPr>
                                  <m:count m:val="2"/>
                                  <m:mcJc m:val="center"/>
                                </m:mcPr>
                              </m:mc>
                            </m:mcs>
                            <m:ctrlPr>
                              <a:rPr lang="en-US" b="0" i="1" u="none" strike="noStrike" smtClean="0">
                                <a:solidFill>
                                  <a:schemeClr val="tx2"/>
                                </a:solidFill>
                                <a:effectLst/>
                                <a:latin typeface="Cambria Math" panose="02040503050406030204" pitchFamily="18" charset="0"/>
                                <a:ea typeface="Cambria Math" panose="02040503050406030204" pitchFamily="18" charset="0"/>
                              </a:rPr>
                            </m:ctrlPr>
                          </m:mPr>
                          <m:mr>
                            <m:e>
                              <m:r>
                                <m:rPr>
                                  <m:brk m:alnAt="7"/>
                                </m:rPr>
                                <a:rPr lang="en-US" b="0" i="1" u="none" strike="noStrike" smtClean="0">
                                  <a:solidFill>
                                    <a:schemeClr val="tx2"/>
                                  </a:solidFill>
                                  <a:effectLst/>
                                  <a:latin typeface="Cambria Math" panose="02040503050406030204" pitchFamily="18" charset="0"/>
                                  <a:ea typeface="Cambria Math" panose="02040503050406030204" pitchFamily="18" charset="0"/>
                                </a:rPr>
                                <m:t>0</m:t>
                              </m:r>
                            </m:e>
                            <m:e>
                              <m:r>
                                <a:rPr lang="en-US" b="0" i="1" u="none" strike="noStrike" smtClean="0">
                                  <a:solidFill>
                                    <a:schemeClr val="tx2"/>
                                  </a:solidFill>
                                  <a:effectLst/>
                                  <a:latin typeface="Cambria Math" panose="02040503050406030204" pitchFamily="18" charset="0"/>
                                  <a:ea typeface="Cambria Math" panose="02040503050406030204" pitchFamily="18" charset="0"/>
                                </a:rPr>
                                <m:t>1</m:t>
                              </m:r>
                            </m:e>
                          </m:mr>
                          <m:mr>
                            <m:e>
                              <m:r>
                                <a:rPr lang="en-US" b="0" i="1" u="none" strike="noStrike" smtClean="0">
                                  <a:solidFill>
                                    <a:schemeClr val="tx2"/>
                                  </a:solidFill>
                                  <a:effectLst/>
                                  <a:latin typeface="Cambria Math" panose="02040503050406030204" pitchFamily="18" charset="0"/>
                                  <a:ea typeface="Cambria Math" panose="02040503050406030204" pitchFamily="18" charset="0"/>
                                </a:rPr>
                                <m:t>−1</m:t>
                              </m:r>
                            </m:e>
                            <m:e>
                              <m:r>
                                <a:rPr lang="en-US" b="0" i="1" u="none" strike="noStrike" smtClean="0">
                                  <a:solidFill>
                                    <a:schemeClr val="tx2"/>
                                  </a:solidFill>
                                  <a:effectLst/>
                                  <a:latin typeface="Cambria Math" panose="02040503050406030204" pitchFamily="18" charset="0"/>
                                  <a:ea typeface="Cambria Math" panose="02040503050406030204" pitchFamily="18" charset="0"/>
                                </a:rPr>
                                <m:t>0</m:t>
                              </m:r>
                            </m:e>
                          </m:mr>
                        </m:m>
                      </m:e>
                    </m:d>
                  </m:oMath>
                </a14:m>
                <a:endParaRPr lang="en-US" b="0" i="0" u="none" strike="noStrike" dirty="0">
                  <a:solidFill>
                    <a:schemeClr val="tx2"/>
                  </a:solidFill>
                  <a:effectLst/>
                </a:endParaRPr>
              </a:p>
              <a:p>
                <a:pPr algn="l">
                  <a:buFont typeface="Arial" panose="020B0604020202020204" pitchFamily="34" charset="0"/>
                  <a:buChar char="•"/>
                </a:pPr>
                <a:r>
                  <a:rPr lang="en-US" b="0" i="0" u="none" strike="noStrike" dirty="0">
                    <a:solidFill>
                      <a:schemeClr val="tx2"/>
                    </a:solidFill>
                    <a:effectLst/>
                  </a:rPr>
                  <a:t>This preserves phase space area (Liouville’s theorem)</a:t>
                </a:r>
              </a:p>
              <a:p>
                <a:pPr algn="l">
                  <a:buFont typeface="Arial" panose="020B0604020202020204" pitchFamily="34" charset="0"/>
                  <a:buChar char="•"/>
                </a:pPr>
                <a:r>
                  <a:rPr lang="en-US" b="0" i="0" u="none" strike="noStrike" dirty="0">
                    <a:solidFill>
                      <a:schemeClr val="tx2"/>
                    </a:solidFill>
                    <a:effectLst/>
                  </a:rPr>
                  <a:t>Important property for transport matrices and Twiss formalism </a:t>
                </a:r>
                <a14:m>
                  <m:oMath xmlns:m="http://schemas.openxmlformats.org/officeDocument/2006/math">
                    <m:r>
                      <a:rPr lang="en-US" b="0" i="1" u="none" strike="noStrike" smtClean="0">
                        <a:solidFill>
                          <a:schemeClr val="tx2"/>
                        </a:solidFill>
                        <a:effectLst/>
                        <a:latin typeface="Cambria Math" panose="02040503050406030204" pitchFamily="18" charset="0"/>
                      </a:rPr>
                      <m:t>𝐾</m:t>
                    </m:r>
                    <m:r>
                      <a:rPr lang="en-US" b="0" i="1" u="none" strike="noStrike" smtClean="0">
                        <a:solidFill>
                          <a:schemeClr val="tx2"/>
                        </a:solidFill>
                        <a:effectLst/>
                        <a:latin typeface="Cambria Math" panose="02040503050406030204" pitchFamily="18" charset="0"/>
                      </a:rPr>
                      <m:t>=</m:t>
                    </m:r>
                    <m:d>
                      <m:dPr>
                        <m:ctrlPr>
                          <a:rPr lang="en-US" b="0" i="1" u="none" strike="noStrike" smtClean="0">
                            <a:solidFill>
                              <a:schemeClr val="tx2"/>
                            </a:solidFill>
                            <a:effectLst/>
                            <a:latin typeface="Cambria Math" panose="02040503050406030204" pitchFamily="18" charset="0"/>
                          </a:rPr>
                        </m:ctrlPr>
                      </m:dPr>
                      <m:e>
                        <m:m>
                          <m:mPr>
                            <m:mcs>
                              <m:mc>
                                <m:mcPr>
                                  <m:count m:val="2"/>
                                  <m:mcJc m:val="center"/>
                                </m:mcPr>
                              </m:mc>
                            </m:mcs>
                            <m:ctrlPr>
                              <a:rPr lang="en-US" b="0" i="1" u="none" strike="noStrike" smtClean="0">
                                <a:solidFill>
                                  <a:schemeClr val="tx2"/>
                                </a:solidFill>
                                <a:effectLst/>
                                <a:latin typeface="Cambria Math" panose="02040503050406030204" pitchFamily="18" charset="0"/>
                              </a:rPr>
                            </m:ctrlPr>
                          </m:mPr>
                          <m:mr>
                            <m:e>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ea typeface="Cambria Math" panose="02040503050406030204" pitchFamily="18" charset="0"/>
                                    </a:rPr>
                                    <m:t>𝛽</m:t>
                                  </m:r>
                                </m:e>
                              </m:acc>
                            </m:e>
                            <m:e>
                              <m:r>
                                <a:rPr lang="en-US" b="0" i="1" u="none" strike="noStrike" smtClean="0">
                                  <a:solidFill>
                                    <a:schemeClr val="tx2"/>
                                  </a:solidFill>
                                  <a:effectLst/>
                                  <a:latin typeface="Cambria Math" panose="02040503050406030204" pitchFamily="18" charset="0"/>
                                </a:rPr>
                                <m:t>−</m:t>
                              </m:r>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ea typeface="Cambria Math" panose="02040503050406030204" pitchFamily="18" charset="0"/>
                                    </a:rPr>
                                    <m:t>𝛼</m:t>
                                  </m:r>
                                </m:e>
                              </m:acc>
                            </m:e>
                          </m:mr>
                          <m:mr>
                            <m:e>
                              <m:r>
                                <a:rPr lang="en-US" b="0" i="1" u="none" strike="noStrike" smtClean="0">
                                  <a:solidFill>
                                    <a:schemeClr val="tx2"/>
                                  </a:solidFill>
                                  <a:effectLst/>
                                  <a:latin typeface="Cambria Math" panose="02040503050406030204" pitchFamily="18" charset="0"/>
                                </a:rPr>
                                <m:t>−</m:t>
                              </m:r>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ea typeface="Cambria Math" panose="02040503050406030204" pitchFamily="18" charset="0"/>
                                    </a:rPr>
                                    <m:t>𝛼</m:t>
                                  </m:r>
                                </m:e>
                              </m:acc>
                            </m:e>
                            <m:e>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ea typeface="Cambria Math" panose="02040503050406030204" pitchFamily="18" charset="0"/>
                                    </a:rPr>
                                    <m:t>𝛾</m:t>
                                  </m:r>
                                </m:e>
                              </m:acc>
                            </m:e>
                          </m:mr>
                        </m:m>
                      </m:e>
                    </m:d>
                  </m:oMath>
                </a14:m>
                <a:r>
                  <a:rPr lang="en-US" b="0" i="0" u="none" strike="noStrike" dirty="0">
                    <a:solidFill>
                      <a:schemeClr val="tx2"/>
                    </a:solidFill>
                    <a:effectLst/>
                  </a:rPr>
                  <a:t>, with </a:t>
                </a:r>
                <a14:m>
                  <m:oMath xmlns:m="http://schemas.openxmlformats.org/officeDocument/2006/math">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ea typeface="Cambria Math" panose="02040503050406030204" pitchFamily="18" charset="0"/>
                          </a:rPr>
                          <m:t>𝛽</m:t>
                        </m:r>
                      </m:e>
                    </m:acc>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ea typeface="Cambria Math" panose="02040503050406030204" pitchFamily="18" charset="0"/>
                          </a:rPr>
                          <m:t>𝛾</m:t>
                        </m:r>
                      </m:e>
                    </m:acc>
                    <m:r>
                      <a:rPr lang="en-US" b="0" i="1" u="none" strike="noStrike" smtClean="0">
                        <a:solidFill>
                          <a:schemeClr val="tx2"/>
                        </a:solidFill>
                        <a:effectLst/>
                        <a:latin typeface="Cambria Math" panose="02040503050406030204" pitchFamily="18" charset="0"/>
                      </a:rPr>
                      <m:t>−</m:t>
                    </m:r>
                    <m:sSup>
                      <m:sSupPr>
                        <m:ctrlPr>
                          <a:rPr lang="en-US" b="0" i="1" u="none" strike="noStrike" smtClean="0">
                            <a:solidFill>
                              <a:schemeClr val="tx2"/>
                            </a:solidFill>
                            <a:effectLst/>
                            <a:latin typeface="Cambria Math" panose="02040503050406030204" pitchFamily="18" charset="0"/>
                          </a:rPr>
                        </m:ctrlPr>
                      </m:sSupPr>
                      <m:e>
                        <m:acc>
                          <m:accPr>
                            <m:chr m:val="̂"/>
                            <m:ctrlPr>
                              <a:rPr lang="en-US" b="0" i="1" u="none" strike="noStrike" smtClean="0">
                                <a:solidFill>
                                  <a:schemeClr val="tx2"/>
                                </a:solidFill>
                                <a:effectLst/>
                                <a:latin typeface="Cambria Math" panose="02040503050406030204" pitchFamily="18" charset="0"/>
                              </a:rPr>
                            </m:ctrlPr>
                          </m:accPr>
                          <m:e>
                            <m:r>
                              <a:rPr lang="en-US" b="0" i="1" u="none" strike="noStrike" smtClean="0">
                                <a:solidFill>
                                  <a:schemeClr val="tx2"/>
                                </a:solidFill>
                                <a:effectLst/>
                                <a:latin typeface="Cambria Math" panose="02040503050406030204" pitchFamily="18" charset="0"/>
                                <a:ea typeface="Cambria Math" panose="02040503050406030204" pitchFamily="18" charset="0"/>
                              </a:rPr>
                              <m:t>𝛼</m:t>
                            </m:r>
                          </m:e>
                        </m:acc>
                      </m:e>
                      <m:sup>
                        <m:r>
                          <a:rPr lang="en-US" b="0" i="1" u="none" strike="noStrike" smtClean="0">
                            <a:solidFill>
                              <a:schemeClr val="tx2"/>
                            </a:solidFill>
                            <a:effectLst/>
                            <a:latin typeface="Cambria Math" panose="02040503050406030204" pitchFamily="18" charset="0"/>
                          </a:rPr>
                          <m:t>2</m:t>
                        </m:r>
                      </m:sup>
                    </m:sSup>
                    <m:r>
                      <a:rPr lang="en-US" b="0" i="1" u="none" strike="noStrike" smtClean="0">
                        <a:solidFill>
                          <a:schemeClr val="tx2"/>
                        </a:solidFill>
                        <a:effectLst/>
                        <a:latin typeface="Cambria Math" panose="02040503050406030204" pitchFamily="18" charset="0"/>
                      </a:rPr>
                      <m:t>=1</m:t>
                    </m:r>
                  </m:oMath>
                </a14:m>
                <a:endParaRPr lang="en-US" b="0" i="0" u="none" strike="noStrike" dirty="0">
                  <a:solidFill>
                    <a:schemeClr val="tx2"/>
                  </a:solidFill>
                  <a:effectLst/>
                </a:endParaRPr>
              </a:p>
              <a:p>
                <a:pPr algn="l">
                  <a:buFont typeface="Arial" panose="020B0604020202020204" pitchFamily="34" charset="0"/>
                  <a:buChar char="•"/>
                </a:pPr>
                <a:r>
                  <a:rPr lang="en-US" b="0" i="0" u="none" strike="noStrike" dirty="0">
                    <a:solidFill>
                      <a:schemeClr val="tx2"/>
                    </a:solidFill>
                    <a:effectLst/>
                  </a:rPr>
                  <a:t>This matrix is symmetric and </a:t>
                </a:r>
                <a:r>
                  <a:rPr lang="en-US" b="0" i="0" u="none" strike="noStrike" dirty="0" err="1">
                    <a:solidFill>
                      <a:schemeClr val="tx2"/>
                    </a:solidFill>
                    <a:effectLst/>
                  </a:rPr>
                  <a:t>symplectic</a:t>
                </a:r>
                <a:r>
                  <a:rPr lang="en-US" b="0" i="0" u="none" strike="noStrike" dirty="0">
                    <a:solidFill>
                      <a:schemeClr val="tx2"/>
                    </a:solidFill>
                    <a:effectLst/>
                  </a:rPr>
                  <a:t>: </a:t>
                </a:r>
                <a14:m>
                  <m:oMath xmlns:m="http://schemas.openxmlformats.org/officeDocument/2006/math">
                    <m:sSup>
                      <m:sSupPr>
                        <m:ctrlPr>
                          <a:rPr lang="en-US" b="0" i="1" u="none" strike="noStrike" smtClean="0">
                            <a:solidFill>
                              <a:schemeClr val="tx2"/>
                            </a:solidFill>
                            <a:effectLst/>
                            <a:latin typeface="Cambria Math" panose="02040503050406030204" pitchFamily="18" charset="0"/>
                          </a:rPr>
                        </m:ctrlPr>
                      </m:sSupPr>
                      <m:e>
                        <m:r>
                          <a:rPr lang="en-US" b="0" i="1" u="none" strike="noStrike" smtClean="0">
                            <a:solidFill>
                              <a:schemeClr val="tx2"/>
                            </a:solidFill>
                            <a:effectLst/>
                            <a:latin typeface="Cambria Math" panose="02040503050406030204" pitchFamily="18" charset="0"/>
                          </a:rPr>
                          <m:t>𝐾</m:t>
                        </m:r>
                      </m:e>
                      <m:sup>
                        <m:r>
                          <a:rPr lang="en-US" b="0" i="1" u="none" strike="noStrike" smtClean="0">
                            <a:solidFill>
                              <a:schemeClr val="tx2"/>
                            </a:solidFill>
                            <a:effectLst/>
                            <a:latin typeface="Cambria Math" panose="02040503050406030204" pitchFamily="18" charset="0"/>
                          </a:rPr>
                          <m:t>𝑇</m:t>
                        </m:r>
                      </m:sup>
                    </m:sSup>
                    <m:r>
                      <m:rPr>
                        <m:sty m:val="p"/>
                      </m:rPr>
                      <a:rPr lang="el-GR" b="0" i="1" u="none" strike="noStrike" smtClean="0">
                        <a:solidFill>
                          <a:schemeClr val="tx2"/>
                        </a:solidFill>
                        <a:effectLst/>
                        <a:latin typeface="Cambria Math" panose="02040503050406030204" pitchFamily="18" charset="0"/>
                        <a:ea typeface="Cambria Math" panose="02040503050406030204" pitchFamily="18" charset="0"/>
                      </a:rPr>
                      <m:t>Ω</m:t>
                    </m:r>
                    <m:r>
                      <a:rPr lang="en-US" b="0" i="1" u="none" strike="noStrike" smtClean="0">
                        <a:solidFill>
                          <a:schemeClr val="tx2"/>
                        </a:solidFill>
                        <a:effectLst/>
                        <a:latin typeface="Cambria Math" panose="02040503050406030204" pitchFamily="18" charset="0"/>
                        <a:ea typeface="Cambria Math" panose="02040503050406030204" pitchFamily="18" charset="0"/>
                      </a:rPr>
                      <m:t>𝐾</m:t>
                    </m:r>
                    <m:r>
                      <a:rPr lang="en-US" b="0" i="1" u="none" strike="noStrike" smtClean="0">
                        <a:solidFill>
                          <a:schemeClr val="tx2"/>
                        </a:solidFill>
                        <a:effectLst/>
                        <a:latin typeface="Cambria Math" panose="02040503050406030204" pitchFamily="18" charset="0"/>
                        <a:ea typeface="Cambria Math" panose="02040503050406030204" pitchFamily="18" charset="0"/>
                      </a:rPr>
                      <m:t>=</m:t>
                    </m:r>
                    <m:r>
                      <m:rPr>
                        <m:sty m:val="p"/>
                      </m:rPr>
                      <a:rPr lang="el-GR" b="0" i="1" u="none" strike="noStrike" smtClean="0">
                        <a:solidFill>
                          <a:schemeClr val="tx2"/>
                        </a:solidFill>
                        <a:effectLst/>
                        <a:latin typeface="Cambria Math" panose="02040503050406030204" pitchFamily="18" charset="0"/>
                        <a:ea typeface="Cambria Math" panose="02040503050406030204" pitchFamily="18" charset="0"/>
                      </a:rPr>
                      <m:t>Ω</m:t>
                    </m:r>
                  </m:oMath>
                </a14:m>
                <a:endParaRPr lang="en-US" dirty="0">
                  <a:solidFill>
                    <a:schemeClr val="tx2"/>
                  </a:solidFill>
                </a:endParaRPr>
              </a:p>
              <a:p>
                <a:pPr marL="0" indent="0" algn="l">
                  <a:buNone/>
                </a:pPr>
                <a:r>
                  <a:rPr lang="en-US" b="1" dirty="0">
                    <a:solidFill>
                      <a:schemeClr val="tx2"/>
                    </a:solidFill>
                  </a:rPr>
                  <a:t>Why it matters</a:t>
                </a:r>
              </a:p>
              <a:p>
                <a:pPr algn="l">
                  <a:buFont typeface="Arial" panose="020B0604020202020204" pitchFamily="34" charset="0"/>
                  <a:buChar char="•"/>
                </a:pPr>
                <a:r>
                  <a:rPr lang="en-US" dirty="0" err="1">
                    <a:solidFill>
                      <a:schemeClr val="tx2"/>
                    </a:solidFill>
                  </a:rPr>
                  <a:t>Symplecticity</a:t>
                </a:r>
                <a:r>
                  <a:rPr lang="en-US" dirty="0">
                    <a:solidFill>
                      <a:schemeClr val="tx2"/>
                    </a:solidFill>
                  </a:rPr>
                  <a:t> confirms that Twiss parameters are canonical, preserving the Hamiltonian structure of beam motion even after transformation </a:t>
                </a:r>
              </a:p>
              <a:p>
                <a:pPr algn="l">
                  <a:buFont typeface="Arial" panose="020B0604020202020204" pitchFamily="34" charset="0"/>
                  <a:buChar char="•"/>
                </a:pPr>
                <a:r>
                  <a:rPr lang="en-US" b="0" i="0" u="none" strike="noStrike" dirty="0" err="1">
                    <a:solidFill>
                      <a:schemeClr val="tx2"/>
                    </a:solidFill>
                    <a:effectLst/>
                  </a:rPr>
                  <a:t>Symplecticity</a:t>
                </a:r>
                <a:r>
                  <a:rPr lang="en-US" b="0" i="0" u="none" strike="noStrike" dirty="0">
                    <a:solidFill>
                      <a:schemeClr val="tx2"/>
                    </a:solidFill>
                    <a:effectLst/>
                  </a:rPr>
                  <a:t> also ensures that beam emittance is conserved</a:t>
                </a:r>
              </a:p>
              <a:p>
                <a:pPr marL="0" indent="0">
                  <a:buNone/>
                </a:pPr>
                <a:endParaRPr lang="en-US" dirty="0">
                  <a:solidFill>
                    <a:schemeClr val="tx2"/>
                  </a:solidFill>
                </a:endParaRPr>
              </a:p>
            </p:txBody>
          </p:sp>
        </mc:Choice>
        <mc:Fallback xmlns="">
          <p:sp>
            <p:nvSpPr>
              <p:cNvPr id="2" name="Content Placeholder 1">
                <a:extLst>
                  <a:ext uri="{FF2B5EF4-FFF2-40B4-BE49-F238E27FC236}">
                    <a16:creationId xmlns:a16="http://schemas.microsoft.com/office/drawing/2014/main" id="{6FA8DD51-8A70-20FB-C1F3-76E0BF15CD5A}"/>
                  </a:ext>
                </a:extLst>
              </p:cNvPr>
              <p:cNvSpPr>
                <a:spLocks noGrp="1" noRot="1" noChangeAspect="1" noMove="1" noResize="1" noEditPoints="1" noAdjustHandles="1" noChangeArrowheads="1" noChangeShapeType="1" noTextEdit="1"/>
              </p:cNvSpPr>
              <p:nvPr>
                <p:ph idx="1"/>
              </p:nvPr>
            </p:nvSpPr>
            <p:spPr>
              <a:xfrm>
                <a:off x="228600" y="679630"/>
                <a:ext cx="8672513" cy="5608876"/>
              </a:xfrm>
              <a:blipFill>
                <a:blip r:embed="rId2"/>
                <a:stretch>
                  <a:fillRect l="-2196" t="-1580" r="-2782"/>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EEF0F624-F038-3D47-24FA-E85F03FEE72D}"/>
              </a:ext>
            </a:extLst>
          </p:cNvPr>
          <p:cNvSpPr>
            <a:spLocks noGrp="1"/>
          </p:cNvSpPr>
          <p:nvPr>
            <p:ph type="title"/>
          </p:nvPr>
        </p:nvSpPr>
        <p:spPr/>
        <p:txBody>
          <a:bodyPr/>
          <a:lstStyle/>
          <a:p>
            <a:r>
              <a:rPr lang="en-US" b="1" i="0" u="none" strike="noStrike" dirty="0">
                <a:solidFill>
                  <a:schemeClr val="tx2"/>
                </a:solidFill>
                <a:effectLst/>
              </a:rPr>
              <a:t>Reminder on </a:t>
            </a:r>
            <a:r>
              <a:rPr lang="en-US" b="1" i="0" u="none" strike="noStrike" dirty="0" err="1">
                <a:solidFill>
                  <a:schemeClr val="tx2"/>
                </a:solidFill>
                <a:effectLst/>
              </a:rPr>
              <a:t>Symplectic</a:t>
            </a:r>
            <a:r>
              <a:rPr lang="en-US" b="1" i="0" u="none" strike="noStrike" dirty="0">
                <a:solidFill>
                  <a:schemeClr val="tx2"/>
                </a:solidFill>
                <a:effectLst/>
              </a:rPr>
              <a:t> Matrices</a:t>
            </a:r>
            <a:endParaRPr lang="en-US" dirty="0">
              <a:solidFill>
                <a:schemeClr val="tx2"/>
              </a:solidFill>
            </a:endParaRPr>
          </a:p>
        </p:txBody>
      </p:sp>
      <p:sp>
        <p:nvSpPr>
          <p:cNvPr id="4" name="Date Placeholder 3">
            <a:extLst>
              <a:ext uri="{FF2B5EF4-FFF2-40B4-BE49-F238E27FC236}">
                <a16:creationId xmlns:a16="http://schemas.microsoft.com/office/drawing/2014/main" id="{296EA779-593D-33EE-454C-70C65AB54AFA}"/>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935453C8-E430-125F-31ED-329C30A0064C}"/>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4C95DBD0-96CC-8AB8-D35F-B3BDA921B492}"/>
              </a:ext>
            </a:extLst>
          </p:cNvPr>
          <p:cNvSpPr>
            <a:spLocks noGrp="1"/>
          </p:cNvSpPr>
          <p:nvPr>
            <p:ph type="sldNum" sz="quarter" idx="4"/>
          </p:nvPr>
        </p:nvSpPr>
        <p:spPr/>
        <p:txBody>
          <a:bodyPr/>
          <a:lstStyle/>
          <a:p>
            <a:pPr>
              <a:defRPr/>
            </a:pPr>
            <a:fld id="{148C009B-CB69-E04A-B9B3-34B26D69E9CF}" type="slidenum">
              <a:rPr lang="en-US" smtClean="0"/>
              <a:pPr>
                <a:defRPr/>
              </a:pPr>
              <a:t>6</a:t>
            </a:fld>
            <a:endParaRPr lang="en-US" dirty="0"/>
          </a:p>
        </p:txBody>
      </p:sp>
    </p:spTree>
    <p:extLst>
      <p:ext uri="{BB962C8B-B14F-4D97-AF65-F5344CB8AC3E}">
        <p14:creationId xmlns:p14="http://schemas.microsoft.com/office/powerpoint/2010/main" val="25007041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F749A7-9230-38A4-DD6A-CDA0241F332E}"/>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27EA203D-1172-A14A-2335-CCF9D05D3F9A}"/>
                  </a:ext>
                </a:extLst>
              </p:cNvPr>
              <p:cNvSpPr>
                <a:spLocks noGrp="1"/>
              </p:cNvSpPr>
              <p:nvPr>
                <p:ph type="title"/>
              </p:nvPr>
            </p:nvSpPr>
            <p:spPr/>
            <p:txBody>
              <a:bodyPr/>
              <a:lstStyle/>
              <a:p>
                <a:r>
                  <a:rPr lang="en-US" dirty="0"/>
                  <a:t>Low </a:t>
                </a:r>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𝜷</m:t>
                        </m:r>
                      </m:e>
                    </m:acc>
                  </m:oMath>
                </a14:m>
                <a:r>
                  <a:rPr lang="en-US" dirty="0"/>
                  <a:t> insertion section</a:t>
                </a:r>
              </a:p>
            </p:txBody>
          </p:sp>
        </mc:Choice>
        <mc:Fallback xmlns="">
          <p:sp>
            <p:nvSpPr>
              <p:cNvPr id="3" name="Title 2">
                <a:extLst>
                  <a:ext uri="{FF2B5EF4-FFF2-40B4-BE49-F238E27FC236}">
                    <a16:creationId xmlns:a16="http://schemas.microsoft.com/office/drawing/2014/main" id="{27EA203D-1172-A14A-2335-CCF9D05D3F9A}"/>
                  </a:ext>
                </a:extLst>
              </p:cNvPr>
              <p:cNvSpPr>
                <a:spLocks noGrp="1" noRot="1" noChangeAspect="1" noMove="1" noResize="1" noEditPoints="1" noAdjustHandles="1" noChangeArrowheads="1" noChangeShapeType="1" noTextEdit="1"/>
              </p:cNvSpPr>
              <p:nvPr>
                <p:ph type="title"/>
              </p:nvPr>
            </p:nvSpPr>
            <p:spPr>
              <a:blipFill>
                <a:blip r:embed="rId2"/>
                <a:stretch>
                  <a:fillRect l="-2628" t="-25714" b="-51429"/>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77F47DCF-A18A-4D23-D854-930239B11E54}"/>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12520500-A161-6C1B-BB3E-EA4537FBBE84}"/>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8C7CC811-C958-EB07-01C7-FE8EA8B2D8D9}"/>
              </a:ext>
            </a:extLst>
          </p:cNvPr>
          <p:cNvSpPr>
            <a:spLocks noGrp="1"/>
          </p:cNvSpPr>
          <p:nvPr>
            <p:ph type="sldNum" sz="quarter" idx="4"/>
          </p:nvPr>
        </p:nvSpPr>
        <p:spPr/>
        <p:txBody>
          <a:bodyPr/>
          <a:lstStyle/>
          <a:p>
            <a:pPr>
              <a:defRPr/>
            </a:pPr>
            <a:fld id="{148C009B-CB69-E04A-B9B3-34B26D69E9CF}" type="slidenum">
              <a:rPr lang="en-US" smtClean="0"/>
              <a:pPr>
                <a:defRPr/>
              </a:pPr>
              <a:t>60</a:t>
            </a:fld>
            <a:endParaRPr lang="en-US" dirty="0"/>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C42E22F-D0FF-C42E-BF79-36570E1FFFBB}"/>
                  </a:ext>
                </a:extLst>
              </p:cNvPr>
              <p:cNvSpPr txBox="1"/>
              <p:nvPr/>
            </p:nvSpPr>
            <p:spPr>
              <a:xfrm>
                <a:off x="429419" y="771641"/>
                <a:ext cx="4613379" cy="19958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b="0" i="1" smtClean="0">
                              <a:latin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1</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1</m:t>
                                        </m:r>
                                      </m:sub>
                                    </m:sSub>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num>
                                  <m:den>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𝑓</m:t>
                                        </m:r>
                                      </m:e>
                                      <m:sup>
                                        <m:r>
                                          <a:rPr lang="en-US" sz="2000" b="0" i="1" smtClean="0">
                                            <a:latin typeface="Cambria Math" panose="02040503050406030204" pitchFamily="18" charset="0"/>
                                          </a:rPr>
                                          <m:t>2</m:t>
                                        </m:r>
                                      </m:sup>
                                    </m:sSup>
                                  </m:den>
                                </m:f>
                                <m:r>
                                  <m:rPr>
                                    <m:brk m:alnAt="7"/>
                                  </m:rP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num>
                                  <m:den>
                                    <m:r>
                                      <a:rPr lang="en-US" sz="2000" b="0" i="1" smtClean="0">
                                        <a:latin typeface="Cambria Math" panose="02040503050406030204" pitchFamily="18" charset="0"/>
                                      </a:rPr>
                                      <m:t>𝑓</m:t>
                                    </m:r>
                                  </m:den>
                                </m:f>
                              </m:e>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2</m:t>
                                    </m:r>
                                    <m:r>
                                      <a:rPr lang="en-US" sz="2000" b="0" i="1" smtClean="0">
                                        <a:latin typeface="Cambria Math" panose="02040503050406030204" pitchFamily="18" charset="0"/>
                                      </a:rPr>
                                      <m:t>𝐿</m:t>
                                    </m:r>
                                  </m:e>
                                  <m:sub>
                                    <m:r>
                                      <a:rPr lang="en-US" sz="2000" b="0" i="1" smtClean="0">
                                        <a:latin typeface="Cambria Math" panose="02040503050406030204" pitchFamily="18" charset="0"/>
                                      </a:rPr>
                                      <m:t>1</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𝐿</m:t>
                                        </m:r>
                                      </m:e>
                                      <m:sub>
                                        <m:r>
                                          <a:rPr lang="en-US" sz="2000" b="0" i="1" smtClean="0">
                                            <a:latin typeface="Cambria Math" panose="02040503050406030204" pitchFamily="18" charset="0"/>
                                          </a:rPr>
                                          <m:t>1</m:t>
                                        </m:r>
                                      </m:sub>
                                      <m:sup>
                                        <m:r>
                                          <a:rPr lang="en-US" sz="2000" b="0" i="1" smtClean="0">
                                            <a:latin typeface="Cambria Math" panose="02040503050406030204" pitchFamily="18" charset="0"/>
                                          </a:rPr>
                                          <m:t>2</m:t>
                                        </m:r>
                                      </m:sup>
                                    </m:sSubSup>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num>
                                  <m:den>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𝑓</m:t>
                                        </m:r>
                                      </m:e>
                                      <m:sup>
                                        <m:r>
                                          <a:rPr lang="en-US" sz="2000" b="0" i="1" smtClean="0">
                                            <a:latin typeface="Cambria Math" panose="02040503050406030204" pitchFamily="18" charset="0"/>
                                          </a:rPr>
                                          <m:t>2</m:t>
                                        </m:r>
                                      </m:sup>
                                    </m:sSup>
                                  </m:den>
                                </m:f>
                              </m:e>
                            </m:mr>
                            <m:mr>
                              <m:e>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num>
                                  <m:den>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𝑓</m:t>
                                        </m:r>
                                      </m:e>
                                      <m:sup>
                                        <m:r>
                                          <a:rPr lang="en-US" sz="2000" b="0" i="1" smtClean="0">
                                            <a:latin typeface="Cambria Math" panose="02040503050406030204" pitchFamily="18" charset="0"/>
                                          </a:rPr>
                                          <m:t>2</m:t>
                                        </m:r>
                                      </m:sup>
                                    </m:sSup>
                                  </m:den>
                                </m:f>
                              </m:e>
                              <m:e>
                                <m:r>
                                  <a:rPr lang="en-US" sz="2000" b="0" i="1" smtClean="0">
                                    <a:latin typeface="Cambria Math" panose="02040503050406030204" pitchFamily="18" charset="0"/>
                                  </a:rPr>
                                  <m:t>1</m:t>
                                </m:r>
                                <m:r>
                                  <m:rPr>
                                    <m:brk m:alnAt="7"/>
                                  </m:rPr>
                                  <a:rPr lang="en-US" sz="2000" i="1">
                                    <a:latin typeface="Cambria Math" panose="02040503050406030204" pitchFamily="18" charset="0"/>
                                  </a:rPr>
                                  <m:t>−</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𝐿</m:t>
                                        </m:r>
                                      </m:e>
                                      <m:sub>
                                        <m:r>
                                          <a:rPr lang="en-US" sz="2000" i="1">
                                            <a:latin typeface="Cambria Math" panose="02040503050406030204" pitchFamily="18" charset="0"/>
                                          </a:rPr>
                                          <m:t>1</m:t>
                                        </m:r>
                                      </m:sub>
                                    </m:sSub>
                                    <m:sSub>
                                      <m:sSubPr>
                                        <m:ctrlPr>
                                          <a:rPr lang="en-US" sz="2000" i="1">
                                            <a:latin typeface="Cambria Math" panose="02040503050406030204" pitchFamily="18" charset="0"/>
                                          </a:rPr>
                                        </m:ctrlPr>
                                      </m:sSubPr>
                                      <m:e>
                                        <m:r>
                                          <a:rPr lang="en-US" sz="2000" i="1">
                                            <a:latin typeface="Cambria Math" panose="02040503050406030204" pitchFamily="18" charset="0"/>
                                          </a:rPr>
                                          <m:t>𝐿</m:t>
                                        </m:r>
                                      </m:e>
                                      <m:sub>
                                        <m:r>
                                          <a:rPr lang="en-US" sz="2000" i="1">
                                            <a:latin typeface="Cambria Math" panose="02040503050406030204" pitchFamily="18" charset="0"/>
                                          </a:rPr>
                                          <m:t>2</m:t>
                                        </m:r>
                                      </m:sub>
                                    </m:sSub>
                                  </m:num>
                                  <m:den>
                                    <m:sSup>
                                      <m:sSupPr>
                                        <m:ctrlPr>
                                          <a:rPr lang="en-US" sz="2000" i="1">
                                            <a:latin typeface="Cambria Math" panose="02040503050406030204" pitchFamily="18" charset="0"/>
                                          </a:rPr>
                                        </m:ctrlPr>
                                      </m:sSupPr>
                                      <m:e>
                                        <m:r>
                                          <a:rPr lang="en-US" sz="2000" i="1">
                                            <a:latin typeface="Cambria Math" panose="02040503050406030204" pitchFamily="18" charset="0"/>
                                          </a:rPr>
                                          <m:t>𝑓</m:t>
                                        </m:r>
                                      </m:e>
                                      <m:sup>
                                        <m:r>
                                          <a:rPr lang="en-US" sz="2000" i="1">
                                            <a:latin typeface="Cambria Math" panose="02040503050406030204" pitchFamily="18" charset="0"/>
                                          </a:rPr>
                                          <m:t>2</m:t>
                                        </m:r>
                                      </m:sup>
                                    </m:sSup>
                                  </m:den>
                                </m:f>
                                <m:r>
                                  <a:rPr lang="en-US" sz="2000" b="0" i="1" smtClean="0">
                                    <a:latin typeface="Cambria Math" panose="02040503050406030204" pitchFamily="18" charset="0"/>
                                  </a:rPr>
                                  <m:t>−</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𝐿</m:t>
                                        </m:r>
                                      </m:e>
                                      <m:sub>
                                        <m:r>
                                          <a:rPr lang="en-US" sz="2000" i="1">
                                            <a:latin typeface="Cambria Math" panose="02040503050406030204" pitchFamily="18" charset="0"/>
                                          </a:rPr>
                                          <m:t>2</m:t>
                                        </m:r>
                                      </m:sub>
                                    </m:sSub>
                                  </m:num>
                                  <m:den>
                                    <m:r>
                                      <a:rPr lang="en-US" sz="2000" i="1">
                                        <a:latin typeface="Cambria Math" panose="02040503050406030204" pitchFamily="18" charset="0"/>
                                      </a:rPr>
                                      <m:t>𝑓</m:t>
                                    </m:r>
                                  </m:den>
                                </m:f>
                              </m:e>
                            </m:mr>
                          </m:m>
                        </m:e>
                      </m:d>
                    </m:oMath>
                  </m:oMathPara>
                </a14:m>
                <a:endParaRPr lang="en-US" sz="20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𝑐</m:t>
                                </m:r>
                                <m:r>
                                  <a:rPr lang="en-US" sz="2000" b="0" i="1" smtClean="0">
                                    <a:latin typeface="Cambria Math" panose="02040503050406030204" pitchFamily="18" charset="0"/>
                                  </a:rPr>
                                  <m:t>𝑜𝑠</m:t>
                                </m:r>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𝜇</m:t>
                                    </m:r>
                                  </m:e>
                                </m:d>
                                <m:r>
                                  <m:rPr>
                                    <m:brk m:alnAt="7"/>
                                  </m:rP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𝛼</m:t>
                                    </m:r>
                                  </m:e>
                                </m:acc>
                                <m:r>
                                  <a:rPr lang="en-US" sz="2000" b="0" i="1" smtClean="0">
                                    <a:latin typeface="Cambria Math" panose="02040503050406030204" pitchFamily="18" charset="0"/>
                                  </a:rPr>
                                  <m:t>𝑠𝑖𝑛</m:t>
                                </m:r>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𝜇</m:t>
                                    </m:r>
                                  </m:e>
                                </m:d>
                              </m:e>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𝛽</m:t>
                                    </m:r>
                                  </m:e>
                                </m:acc>
                                <m:r>
                                  <a:rPr lang="en-US" sz="2000" b="0" i="1" smtClean="0">
                                    <a:latin typeface="Cambria Math" panose="02040503050406030204" pitchFamily="18" charset="0"/>
                                  </a:rPr>
                                  <m:t>𝑠𝑖𝑛</m:t>
                                </m:r>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𝜇</m:t>
                                    </m:r>
                                  </m:e>
                                </m:d>
                              </m:e>
                            </m:mr>
                            <m:mr>
                              <m:e>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𝛾</m:t>
                                    </m:r>
                                  </m:e>
                                </m:acc>
                                <m:r>
                                  <a:rPr lang="en-US" sz="2000" b="0" i="1" smtClean="0">
                                    <a:latin typeface="Cambria Math" panose="02040503050406030204" pitchFamily="18" charset="0"/>
                                  </a:rPr>
                                  <m:t>𝑠𝑖𝑛</m:t>
                                </m:r>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𝜇</m:t>
                                    </m:r>
                                  </m:e>
                                </m:d>
                              </m:e>
                              <m:e>
                                <m:r>
                                  <m:rPr>
                                    <m:brk m:alnAt="7"/>
                                  </m:rPr>
                                  <a:rPr lang="en-US" sz="2000" i="1">
                                    <a:latin typeface="Cambria Math" panose="02040503050406030204" pitchFamily="18" charset="0"/>
                                  </a:rPr>
                                  <m:t>𝑐</m:t>
                                </m:r>
                                <m:r>
                                  <a:rPr lang="en-US" sz="2000" i="1">
                                    <a:latin typeface="Cambria Math" panose="02040503050406030204" pitchFamily="18" charset="0"/>
                                  </a:rPr>
                                  <m:t>𝑜𝑠</m:t>
                                </m:r>
                                <m:d>
                                  <m:dPr>
                                    <m:ctrlPr>
                                      <a:rPr lang="en-US" sz="2000" i="1">
                                        <a:latin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𝜇</m:t>
                                    </m:r>
                                  </m:e>
                                </m:d>
                                <m:r>
                                  <a:rPr lang="en-US" sz="2000" b="0" i="1" smtClean="0">
                                    <a:latin typeface="Cambria Math" panose="02040503050406030204" pitchFamily="18" charset="0"/>
                                    <a:ea typeface="Cambria Math" panose="02040503050406030204" pitchFamily="18" charset="0"/>
                                  </a:rPr>
                                  <m:t>−</m:t>
                                </m:r>
                                <m:acc>
                                  <m:accPr>
                                    <m:chr m:val="̂"/>
                                    <m:ctrlPr>
                                      <a:rPr lang="en-US" sz="2000" i="1">
                                        <a:latin typeface="Cambria Math" panose="02040503050406030204" pitchFamily="18" charset="0"/>
                                      </a:rPr>
                                    </m:ctrlPr>
                                  </m:accPr>
                                  <m:e>
                                    <m:r>
                                      <a:rPr lang="en-US" sz="2000" i="1">
                                        <a:latin typeface="Cambria Math" panose="02040503050406030204" pitchFamily="18" charset="0"/>
                                        <a:ea typeface="Cambria Math" panose="02040503050406030204" pitchFamily="18" charset="0"/>
                                      </a:rPr>
                                      <m:t>𝛼</m:t>
                                    </m:r>
                                  </m:e>
                                </m:acc>
                                <m:r>
                                  <a:rPr lang="en-US" sz="2000" i="1">
                                    <a:latin typeface="Cambria Math" panose="02040503050406030204" pitchFamily="18" charset="0"/>
                                  </a:rPr>
                                  <m:t>𝑠𝑖𝑛</m:t>
                                </m:r>
                                <m:d>
                                  <m:dPr>
                                    <m:ctrlPr>
                                      <a:rPr lang="en-US" sz="2000" i="1">
                                        <a:latin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𝜇</m:t>
                                    </m:r>
                                  </m:e>
                                </m:d>
                              </m:e>
                            </m:mr>
                          </m:m>
                        </m:e>
                      </m:d>
                    </m:oMath>
                  </m:oMathPara>
                </a14:m>
                <a:endParaRPr lang="en-US" sz="2000" dirty="0"/>
              </a:p>
            </p:txBody>
          </p:sp>
        </mc:Choice>
        <mc:Fallback xmlns="">
          <p:sp>
            <p:nvSpPr>
              <p:cNvPr id="14" name="TextBox 13">
                <a:extLst>
                  <a:ext uri="{FF2B5EF4-FFF2-40B4-BE49-F238E27FC236}">
                    <a16:creationId xmlns:a16="http://schemas.microsoft.com/office/drawing/2014/main" id="{5C42E22F-D0FF-C42E-BF79-36570E1FFFBB}"/>
                  </a:ext>
                </a:extLst>
              </p:cNvPr>
              <p:cNvSpPr txBox="1">
                <a:spLocks noRot="1" noChangeAspect="1" noMove="1" noResize="1" noEditPoints="1" noAdjustHandles="1" noChangeArrowheads="1" noChangeShapeType="1" noTextEdit="1"/>
              </p:cNvSpPr>
              <p:nvPr/>
            </p:nvSpPr>
            <p:spPr>
              <a:xfrm>
                <a:off x="429419" y="771641"/>
                <a:ext cx="4613379" cy="1995803"/>
              </a:xfrm>
              <a:prstGeom prst="rect">
                <a:avLst/>
              </a:prstGeom>
              <a:blipFill>
                <a:blip r:embed="rId3"/>
                <a:stretch>
                  <a:fillRect b="-44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BB694A9-E5B8-B931-D489-FB8EE8163E70}"/>
                  </a:ext>
                </a:extLst>
              </p:cNvPr>
              <p:cNvSpPr txBox="1"/>
              <p:nvPr/>
            </p:nvSpPr>
            <p:spPr>
              <a:xfrm>
                <a:off x="557684" y="3141799"/>
                <a:ext cx="3486852" cy="6301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000" i="1" smtClean="0">
                              <a:latin typeface="Cambria Math" panose="02040503050406030204" pitchFamily="18" charset="0"/>
                            </a:rPr>
                          </m:ctrlPr>
                        </m:fPr>
                        <m:num>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num>
                        <m:den>
                          <m:r>
                            <a:rPr lang="en-US" sz="2000" b="0" i="1" smtClean="0">
                              <a:latin typeface="Cambria Math" panose="02040503050406030204" pitchFamily="18" charset="0"/>
                            </a:rPr>
                            <m:t>𝑓</m:t>
                          </m:r>
                        </m:den>
                      </m:f>
                      <m:r>
                        <a:rPr lang="en-US" sz="2000" b="0" i="1" smtClean="0">
                          <a:latin typeface="Cambria Math" panose="02040503050406030204" pitchFamily="18" charset="0"/>
                        </a:rPr>
                        <m:t>=</m:t>
                      </m:r>
                      <m:acc>
                        <m:accPr>
                          <m:chr m:val="̂"/>
                          <m:ctrlPr>
                            <a:rPr lang="en-US" sz="2000" i="1">
                              <a:latin typeface="Cambria Math" panose="02040503050406030204" pitchFamily="18" charset="0"/>
                            </a:rPr>
                          </m:ctrlPr>
                        </m:accPr>
                        <m:e>
                          <m:r>
                            <a:rPr lang="en-US" sz="2000" i="1">
                              <a:latin typeface="Cambria Math" panose="02040503050406030204" pitchFamily="18" charset="0"/>
                              <a:ea typeface="Cambria Math" panose="02040503050406030204" pitchFamily="18" charset="0"/>
                            </a:rPr>
                            <m:t>𝛼</m:t>
                          </m:r>
                        </m:e>
                      </m:acc>
                      <m:r>
                        <a:rPr lang="en-US" sz="2000" i="1">
                          <a:latin typeface="Cambria Math" panose="02040503050406030204" pitchFamily="18" charset="0"/>
                        </a:rPr>
                        <m:t>𝑠𝑖𝑛</m:t>
                      </m:r>
                      <m:d>
                        <m:dPr>
                          <m:ctrlPr>
                            <a:rPr lang="en-US" sz="2000" i="1">
                              <a:latin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𝜇</m:t>
                          </m:r>
                        </m:e>
                      </m:d>
                      <m:r>
                        <a:rPr lang="en-US" sz="2000" i="1" smtClean="0">
                          <a:latin typeface="Cambria Math" panose="02040503050406030204" pitchFamily="18" charset="0"/>
                          <a:ea typeface="Cambria Math" panose="02040503050406030204" pitchFamily="18" charset="0"/>
                        </a:rPr>
                        <m:t>→</m:t>
                      </m:r>
                      <m:sSub>
                        <m:sSubPr>
                          <m:ctrlPr>
                            <a:rPr lang="en-US" sz="200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𝐿</m:t>
                          </m:r>
                        </m:e>
                        <m:sub>
                          <m:r>
                            <a:rPr lang="en-US" sz="2000" b="0" i="1" smtClean="0">
                              <a:latin typeface="Cambria Math" panose="02040503050406030204" pitchFamily="18" charset="0"/>
                              <a:ea typeface="Cambria Math" panose="02040503050406030204" pitchFamily="18" charset="0"/>
                            </a:rPr>
                            <m:t>2</m:t>
                          </m:r>
                        </m:sub>
                      </m:sSub>
                      <m:r>
                        <a:rPr lang="en-US" sz="2000" b="0" i="1" smtClean="0">
                          <a:latin typeface="Cambria Math" panose="02040503050406030204" pitchFamily="18" charset="0"/>
                          <a:ea typeface="Cambria Math" panose="02040503050406030204" pitchFamily="18" charset="0"/>
                        </a:rPr>
                        <m:t>=</m:t>
                      </m:r>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𝛼</m:t>
                          </m:r>
                        </m:e>
                      </m:acc>
                      <m:r>
                        <a:rPr lang="en-US" sz="2000" b="0" i="1" smtClean="0">
                          <a:latin typeface="Cambria Math" panose="02040503050406030204" pitchFamily="18" charset="0"/>
                        </a:rPr>
                        <m:t>𝑓</m:t>
                      </m:r>
                      <m:r>
                        <a:rPr lang="en-US" sz="2000" i="1">
                          <a:latin typeface="Cambria Math" panose="02040503050406030204" pitchFamily="18" charset="0"/>
                        </a:rPr>
                        <m:t>𝑠𝑖𝑛</m:t>
                      </m:r>
                      <m:d>
                        <m:dPr>
                          <m:ctrlPr>
                            <a:rPr lang="en-US" sz="2000" i="1">
                              <a:latin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𝜇</m:t>
                          </m:r>
                        </m:e>
                      </m:d>
                    </m:oMath>
                  </m:oMathPara>
                </a14:m>
                <a:endParaRPr lang="en-US" sz="2000" dirty="0"/>
              </a:p>
            </p:txBody>
          </p:sp>
        </mc:Choice>
        <mc:Fallback xmlns="">
          <p:sp>
            <p:nvSpPr>
              <p:cNvPr id="2" name="TextBox 1">
                <a:extLst>
                  <a:ext uri="{FF2B5EF4-FFF2-40B4-BE49-F238E27FC236}">
                    <a16:creationId xmlns:a16="http://schemas.microsoft.com/office/drawing/2014/main" id="{8BB694A9-E5B8-B931-D489-FB8EE8163E70}"/>
                  </a:ext>
                </a:extLst>
              </p:cNvPr>
              <p:cNvSpPr txBox="1">
                <a:spLocks noRot="1" noChangeAspect="1" noMove="1" noResize="1" noEditPoints="1" noAdjustHandles="1" noChangeArrowheads="1" noChangeShapeType="1" noTextEdit="1"/>
              </p:cNvSpPr>
              <p:nvPr/>
            </p:nvSpPr>
            <p:spPr>
              <a:xfrm>
                <a:off x="557684" y="3141799"/>
                <a:ext cx="3486852" cy="630173"/>
              </a:xfrm>
              <a:prstGeom prst="rect">
                <a:avLst/>
              </a:prstGeom>
              <a:blipFill>
                <a:blip r:embed="rId4"/>
                <a:stretch>
                  <a:fillRect l="-1087" t="-1961" b="-137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89420EA-CF8B-295C-0DED-EAD5ED1B3F1B}"/>
                  </a:ext>
                </a:extLst>
              </p:cNvPr>
              <p:cNvSpPr txBox="1"/>
              <p:nvPr/>
            </p:nvSpPr>
            <p:spPr>
              <a:xfrm>
                <a:off x="444632" y="3771972"/>
                <a:ext cx="2509085" cy="500650"/>
              </a:xfrm>
              <a:prstGeom prst="rect">
                <a:avLst/>
              </a:prstGeom>
              <a:noFill/>
            </p:spPr>
            <p:txBody>
              <a:bodyPr wrap="none" rtlCol="0">
                <a:spAutoFit/>
              </a:bodyPr>
              <a:lstStyle/>
              <a:p>
                <a:r>
                  <a:rPr lang="en-US" sz="2000" dirty="0"/>
                  <a:t>To maximize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oMath>
                </a14:m>
                <a:r>
                  <a:rPr lang="en-US" sz="2000" dirty="0"/>
                  <a:t>, </a:t>
                </a:r>
                <a14:m>
                  <m:oMath xmlns:m="http://schemas.openxmlformats.org/officeDocument/2006/math">
                    <m:r>
                      <a:rPr lang="en-US" sz="2000" i="1" smtClean="0">
                        <a:latin typeface="Cambria Math" panose="02040503050406030204" pitchFamily="18" charset="0"/>
                        <a:ea typeface="Cambria Math" panose="02040503050406030204" pitchFamily="18" charset="0"/>
                      </a:rPr>
                      <m:t>𝜇</m:t>
                    </m:r>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𝜋</m:t>
                        </m:r>
                      </m:num>
                      <m:den>
                        <m:r>
                          <a:rPr lang="en-US" sz="2000" b="0" i="1" smtClean="0">
                            <a:latin typeface="Cambria Math" panose="02040503050406030204" pitchFamily="18" charset="0"/>
                            <a:ea typeface="Cambria Math" panose="02040503050406030204" pitchFamily="18" charset="0"/>
                          </a:rPr>
                          <m:t>2</m:t>
                        </m:r>
                      </m:den>
                    </m:f>
                  </m:oMath>
                </a14:m>
                <a:endParaRPr lang="en-US" sz="2000" dirty="0"/>
              </a:p>
            </p:txBody>
          </p:sp>
        </mc:Choice>
        <mc:Fallback xmlns="">
          <p:sp>
            <p:nvSpPr>
              <p:cNvPr id="8" name="TextBox 7">
                <a:extLst>
                  <a:ext uri="{FF2B5EF4-FFF2-40B4-BE49-F238E27FC236}">
                    <a16:creationId xmlns:a16="http://schemas.microsoft.com/office/drawing/2014/main" id="{889420EA-CF8B-295C-0DED-EAD5ED1B3F1B}"/>
                  </a:ext>
                </a:extLst>
              </p:cNvPr>
              <p:cNvSpPr txBox="1">
                <a:spLocks noRot="1" noChangeAspect="1" noMove="1" noResize="1" noEditPoints="1" noAdjustHandles="1" noChangeArrowheads="1" noChangeShapeType="1" noTextEdit="1"/>
              </p:cNvSpPr>
              <p:nvPr/>
            </p:nvSpPr>
            <p:spPr>
              <a:xfrm>
                <a:off x="444632" y="3771972"/>
                <a:ext cx="2509085" cy="500650"/>
              </a:xfrm>
              <a:prstGeom prst="rect">
                <a:avLst/>
              </a:prstGeom>
              <a:blipFill>
                <a:blip r:embed="rId5"/>
                <a:stretch>
                  <a:fillRect l="-3030" b="-7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FD182FB-67E7-74C3-96F6-A99B30C0D549}"/>
                  </a:ext>
                </a:extLst>
              </p:cNvPr>
              <p:cNvSpPr txBox="1"/>
              <p:nvPr/>
            </p:nvSpPr>
            <p:spPr>
              <a:xfrm>
                <a:off x="429419" y="4211428"/>
                <a:ext cx="4547335" cy="135267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brk m:alnAt="7"/>
                        </m:rPr>
                        <a:rPr lang="en-US" sz="2000" i="1" smtClean="0">
                          <a:latin typeface="Cambria Math" panose="02040503050406030204" pitchFamily="18" charset="0"/>
                        </a:rPr>
                        <m:t>𝑐</m:t>
                      </m:r>
                      <m:r>
                        <a:rPr lang="en-US" sz="2000" i="1">
                          <a:latin typeface="Cambria Math" panose="02040503050406030204" pitchFamily="18" charset="0"/>
                        </a:rPr>
                        <m:t>𝑜𝑠</m:t>
                      </m:r>
                      <m:d>
                        <m:dPr>
                          <m:ctrlPr>
                            <a:rPr lang="en-US" sz="2000" i="1">
                              <a:latin typeface="Cambria Math" panose="02040503050406030204" pitchFamily="18" charset="0"/>
                            </a:rPr>
                          </m:ctrlPr>
                        </m:dPr>
                        <m:e>
                          <m:f>
                            <m:fPr>
                              <m:ctrlPr>
                                <a:rPr lang="en-US" sz="2000" i="1" smtClean="0">
                                  <a:latin typeface="Cambria Math" panose="02040503050406030204" pitchFamily="18" charset="0"/>
                                </a:rPr>
                              </m:ctrlPr>
                            </m:fPr>
                            <m:num>
                              <m:r>
                                <a:rPr lang="en-US" sz="2000" i="1" smtClean="0">
                                  <a:latin typeface="Cambria Math" panose="02040503050406030204" pitchFamily="18" charset="0"/>
                                  <a:ea typeface="Cambria Math" panose="02040503050406030204" pitchFamily="18" charset="0"/>
                                </a:rPr>
                                <m:t>𝜋</m:t>
                              </m:r>
                            </m:num>
                            <m:den>
                              <m:r>
                                <a:rPr lang="en-US" sz="2000" b="0" i="1" smtClean="0">
                                  <a:latin typeface="Cambria Math" panose="02040503050406030204" pitchFamily="18" charset="0"/>
                                </a:rPr>
                                <m:t>2</m:t>
                              </m:r>
                            </m:den>
                          </m:f>
                        </m:e>
                      </m:d>
                      <m:r>
                        <a:rPr lang="en-US" sz="2000" b="0" i="1" smtClean="0">
                          <a:latin typeface="Cambria Math" panose="02040503050406030204" pitchFamily="18" charset="0"/>
                          <a:ea typeface="Cambria Math" panose="02040503050406030204" pitchFamily="18" charset="0"/>
                        </a:rPr>
                        <m:t>=0→</m:t>
                      </m:r>
                      <m:r>
                        <m:rPr>
                          <m:brk m:alnAt="7"/>
                        </m:rPr>
                        <a:rPr lang="en-US" sz="2000" i="1">
                          <a:latin typeface="Cambria Math" panose="02040503050406030204" pitchFamily="18" charset="0"/>
                        </a:rPr>
                        <m:t>1</m:t>
                      </m:r>
                      <m:r>
                        <a:rPr lang="en-US" sz="2000" i="1">
                          <a:latin typeface="Cambria Math" panose="02040503050406030204" pitchFamily="18" charset="0"/>
                        </a:rPr>
                        <m:t>−</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𝐿</m:t>
                              </m:r>
                            </m:e>
                            <m:sub>
                              <m:r>
                                <a:rPr lang="en-US" sz="2000" i="1">
                                  <a:latin typeface="Cambria Math" panose="02040503050406030204" pitchFamily="18" charset="0"/>
                                </a:rPr>
                                <m:t>1</m:t>
                              </m:r>
                            </m:sub>
                          </m:sSub>
                          <m:sSub>
                            <m:sSubPr>
                              <m:ctrlPr>
                                <a:rPr lang="en-US" sz="2000" i="1">
                                  <a:latin typeface="Cambria Math" panose="02040503050406030204" pitchFamily="18" charset="0"/>
                                </a:rPr>
                              </m:ctrlPr>
                            </m:sSubPr>
                            <m:e>
                              <m:r>
                                <a:rPr lang="en-US" sz="2000" i="1">
                                  <a:latin typeface="Cambria Math" panose="02040503050406030204" pitchFamily="18" charset="0"/>
                                </a:rPr>
                                <m:t>𝐿</m:t>
                              </m:r>
                            </m:e>
                            <m:sub>
                              <m:r>
                                <a:rPr lang="en-US" sz="2000" i="1">
                                  <a:latin typeface="Cambria Math" panose="02040503050406030204" pitchFamily="18" charset="0"/>
                                </a:rPr>
                                <m:t>2</m:t>
                              </m:r>
                            </m:sub>
                          </m:sSub>
                        </m:num>
                        <m:den>
                          <m:sSup>
                            <m:sSupPr>
                              <m:ctrlPr>
                                <a:rPr lang="en-US" sz="2000" i="1">
                                  <a:latin typeface="Cambria Math" panose="02040503050406030204" pitchFamily="18" charset="0"/>
                                </a:rPr>
                              </m:ctrlPr>
                            </m:sSupPr>
                            <m:e>
                              <m:r>
                                <a:rPr lang="en-US" sz="2000" i="1">
                                  <a:latin typeface="Cambria Math" panose="02040503050406030204" pitchFamily="18" charset="0"/>
                                </a:rPr>
                                <m:t>𝑓</m:t>
                              </m:r>
                            </m:e>
                            <m:sup>
                              <m:r>
                                <a:rPr lang="en-US" sz="2000" i="1">
                                  <a:latin typeface="Cambria Math" panose="02040503050406030204" pitchFamily="18" charset="0"/>
                                </a:rPr>
                                <m:t>2</m:t>
                              </m:r>
                            </m:sup>
                          </m:sSup>
                        </m:den>
                      </m:f>
                      <m:r>
                        <a:rPr lang="en-US" sz="2000" b="0" i="0" smtClean="0">
                          <a:latin typeface="Cambria Math" panose="02040503050406030204" pitchFamily="18" charset="0"/>
                        </a:rPr>
                        <m:t>=0, </m:t>
                      </m:r>
                    </m:oMath>
                  </m:oMathPara>
                </a14:m>
                <a:endParaRPr lang="en-US" sz="2000" b="0" i="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𝑓</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1</m:t>
                          </m:r>
                        </m:sub>
                      </m:sSub>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r>
                        <a:rPr lang="en-US" sz="2000" b="0" i="1" smtClean="0">
                          <a:latin typeface="Cambria Math" panose="02040503050406030204" pitchFamily="18" charset="0"/>
                        </a:rPr>
                        <m:t>, </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𝛼</m:t>
                          </m:r>
                        </m:e>
                      </m:acc>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num>
                        <m:den>
                          <m:r>
                            <a:rPr lang="en-US" sz="2000" b="0" i="1" smtClean="0">
                              <a:latin typeface="Cambria Math" panose="02040503050406030204" pitchFamily="18" charset="0"/>
                            </a:rPr>
                            <m:t>𝑓</m:t>
                          </m:r>
                        </m:den>
                      </m:f>
                      <m:r>
                        <a:rPr lang="en-US" sz="2000" b="0" i="1" smtClean="0">
                          <a:latin typeface="Cambria Math" panose="02040503050406030204" pitchFamily="18" charset="0"/>
                        </a:rPr>
                        <m:t>, </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𝛾</m:t>
                          </m:r>
                        </m:e>
                      </m:acc>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num>
                        <m:den>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𝑓</m:t>
                              </m:r>
                            </m:e>
                            <m:sup>
                              <m:r>
                                <a:rPr lang="en-US" sz="2000" b="0" i="1" smtClean="0">
                                  <a:latin typeface="Cambria Math" panose="02040503050406030204" pitchFamily="18" charset="0"/>
                                </a:rPr>
                                <m:t>2</m:t>
                              </m:r>
                            </m:sup>
                          </m:sSup>
                        </m:den>
                      </m:f>
                      <m:r>
                        <a:rPr lang="en-US" sz="2000" b="0" i="1" smtClean="0">
                          <a:latin typeface="Cambria Math" panose="02040503050406030204" pitchFamily="18" charset="0"/>
                        </a:rPr>
                        <m:t>, </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𝛽</m:t>
                          </m:r>
                        </m:e>
                      </m:acc>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1</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2</m:t>
                          </m:r>
                        </m:sub>
                      </m:sSub>
                    </m:oMath>
                  </m:oMathPara>
                </a14:m>
                <a:endParaRPr lang="en-US" sz="2000" dirty="0"/>
              </a:p>
            </p:txBody>
          </p:sp>
        </mc:Choice>
        <mc:Fallback xmlns="">
          <p:sp>
            <p:nvSpPr>
              <p:cNvPr id="9" name="TextBox 8">
                <a:extLst>
                  <a:ext uri="{FF2B5EF4-FFF2-40B4-BE49-F238E27FC236}">
                    <a16:creationId xmlns:a16="http://schemas.microsoft.com/office/drawing/2014/main" id="{6FD182FB-67E7-74C3-96F6-A99B30C0D549}"/>
                  </a:ext>
                </a:extLst>
              </p:cNvPr>
              <p:cNvSpPr txBox="1">
                <a:spLocks noRot="1" noChangeAspect="1" noMove="1" noResize="1" noEditPoints="1" noAdjustHandles="1" noChangeArrowheads="1" noChangeShapeType="1" noTextEdit="1"/>
              </p:cNvSpPr>
              <p:nvPr/>
            </p:nvSpPr>
            <p:spPr>
              <a:xfrm>
                <a:off x="429419" y="4211428"/>
                <a:ext cx="4547335" cy="1352678"/>
              </a:xfrm>
              <a:prstGeom prst="rect">
                <a:avLst/>
              </a:prstGeom>
              <a:blipFill>
                <a:blip r:embed="rId6"/>
                <a:stretch>
                  <a:fillRect b="-4630"/>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A7966863-6EB4-799E-E051-D5DBE80F56A1}"/>
              </a:ext>
            </a:extLst>
          </p:cNvPr>
          <p:cNvPicPr>
            <a:picLocks noChangeAspect="1"/>
          </p:cNvPicPr>
          <p:nvPr/>
        </p:nvPicPr>
        <p:blipFill>
          <a:blip r:embed="rId7"/>
          <a:stretch>
            <a:fillRect/>
          </a:stretch>
        </p:blipFill>
        <p:spPr>
          <a:xfrm>
            <a:off x="5746830" y="153180"/>
            <a:ext cx="2532416" cy="6059156"/>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95273B0E-ACE2-CF82-D88D-24DAC3BE915A}"/>
                  </a:ext>
                </a:extLst>
              </p:cNvPr>
              <p:cNvSpPr txBox="1"/>
              <p:nvPr/>
            </p:nvSpPr>
            <p:spPr>
              <a:xfrm>
                <a:off x="586646" y="5565706"/>
                <a:ext cx="4547335" cy="715645"/>
              </a:xfrm>
              <a:prstGeom prst="rect">
                <a:avLst/>
              </a:prstGeom>
              <a:noFill/>
            </p:spPr>
            <p:txBody>
              <a:bodyPr wrap="square" rtlCol="0">
                <a:spAutoFit/>
              </a:bodyPr>
              <a:lstStyle/>
              <a:p>
                <a:r>
                  <a:rPr lang="en-US" sz="2000" dirty="0"/>
                  <a:t>It is worth to note that the transfer matrix at a </a:t>
                </a:r>
                <a14:m>
                  <m:oMath xmlns:m="http://schemas.openxmlformats.org/officeDocument/2006/math">
                    <m:f>
                      <m:fPr>
                        <m:type m:val="lin"/>
                        <m:ctrlPr>
                          <a:rPr lang="en-US" sz="2000" i="1" smtClean="0">
                            <a:latin typeface="Cambria Math" panose="02040503050406030204" pitchFamily="18" charset="0"/>
                          </a:rPr>
                        </m:ctrlPr>
                      </m:fPr>
                      <m:num>
                        <m:r>
                          <a:rPr lang="en-US" sz="2000" i="1" smtClean="0">
                            <a:latin typeface="Cambria Math" panose="02040503050406030204" pitchFamily="18" charset="0"/>
                            <a:ea typeface="Cambria Math" panose="02040503050406030204" pitchFamily="18" charset="0"/>
                          </a:rPr>
                          <m:t>𝜋</m:t>
                        </m:r>
                      </m:num>
                      <m:den>
                        <m:r>
                          <a:rPr lang="en-US" sz="2000" b="0" i="1" smtClean="0">
                            <a:latin typeface="Cambria Math" panose="02040503050406030204" pitchFamily="18" charset="0"/>
                          </a:rPr>
                          <m:t>2</m:t>
                        </m:r>
                      </m:den>
                    </m:f>
                  </m:oMath>
                </a14:m>
                <a:r>
                  <a:rPr lang="en-US" sz="2000" dirty="0"/>
                  <a:t> insertion is </a:t>
                </a:r>
                <a14:m>
                  <m:oMath xmlns:m="http://schemas.openxmlformats.org/officeDocument/2006/math">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𝑀</m:t>
                        </m:r>
                      </m:e>
                    </m:acc>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𝐽</m:t>
                        </m:r>
                      </m:e>
                    </m:acc>
                  </m:oMath>
                </a14:m>
                <a:endParaRPr lang="en-US" sz="2000" dirty="0"/>
              </a:p>
            </p:txBody>
          </p:sp>
        </mc:Choice>
        <mc:Fallback xmlns="">
          <p:sp>
            <p:nvSpPr>
              <p:cNvPr id="11" name="TextBox 10">
                <a:extLst>
                  <a:ext uri="{FF2B5EF4-FFF2-40B4-BE49-F238E27FC236}">
                    <a16:creationId xmlns:a16="http://schemas.microsoft.com/office/drawing/2014/main" id="{95273B0E-ACE2-CF82-D88D-24DAC3BE915A}"/>
                  </a:ext>
                </a:extLst>
              </p:cNvPr>
              <p:cNvSpPr txBox="1">
                <a:spLocks noRot="1" noChangeAspect="1" noMove="1" noResize="1" noEditPoints="1" noAdjustHandles="1" noChangeArrowheads="1" noChangeShapeType="1" noTextEdit="1"/>
              </p:cNvSpPr>
              <p:nvPr/>
            </p:nvSpPr>
            <p:spPr>
              <a:xfrm>
                <a:off x="586646" y="5565706"/>
                <a:ext cx="4547335" cy="715645"/>
              </a:xfrm>
              <a:prstGeom prst="rect">
                <a:avLst/>
              </a:prstGeom>
              <a:blipFill>
                <a:blip r:embed="rId8"/>
                <a:stretch>
                  <a:fillRect l="-1393" t="-22807" r="-1671" b="-101754"/>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63154E53-36D4-DA99-01A9-2A7DDDF86377}"/>
              </a:ext>
            </a:extLst>
          </p:cNvPr>
          <p:cNvSpPr txBox="1"/>
          <p:nvPr/>
        </p:nvSpPr>
        <p:spPr>
          <a:xfrm>
            <a:off x="6064124" y="645664"/>
            <a:ext cx="1897827" cy="307777"/>
          </a:xfrm>
          <a:prstGeom prst="rect">
            <a:avLst/>
          </a:prstGeom>
          <a:noFill/>
        </p:spPr>
        <p:txBody>
          <a:bodyPr wrap="none" rtlCol="0">
            <a:spAutoFit/>
          </a:bodyPr>
          <a:lstStyle/>
          <a:p>
            <a:r>
              <a:rPr lang="en-US" sz="1400" dirty="0"/>
              <a:t>Common for </a:t>
            </a:r>
            <a:r>
              <a:rPr lang="en-US" sz="1400" dirty="0" err="1"/>
              <a:t>ee</a:t>
            </a:r>
            <a:r>
              <a:rPr lang="en-US" sz="1400" dirty="0"/>
              <a:t> collider</a:t>
            </a:r>
          </a:p>
        </p:txBody>
      </p:sp>
    </p:spTree>
    <p:extLst>
      <p:ext uri="{BB962C8B-B14F-4D97-AF65-F5344CB8AC3E}">
        <p14:creationId xmlns:p14="http://schemas.microsoft.com/office/powerpoint/2010/main" val="226520368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7EED0FB-0302-C868-869C-9926B88E20E3}"/>
              </a:ext>
            </a:extLst>
          </p:cNvPr>
          <p:cNvSpPr>
            <a:spLocks noGrp="1"/>
          </p:cNvSpPr>
          <p:nvPr>
            <p:ph type="title"/>
          </p:nvPr>
        </p:nvSpPr>
        <p:spPr/>
        <p:txBody>
          <a:bodyPr/>
          <a:lstStyle/>
          <a:p>
            <a:r>
              <a:rPr lang="en-US" dirty="0"/>
              <a:t>Unstable condition</a:t>
            </a:r>
          </a:p>
        </p:txBody>
      </p:sp>
      <p:sp>
        <p:nvSpPr>
          <p:cNvPr id="4" name="Date Placeholder 3">
            <a:extLst>
              <a:ext uri="{FF2B5EF4-FFF2-40B4-BE49-F238E27FC236}">
                <a16:creationId xmlns:a16="http://schemas.microsoft.com/office/drawing/2014/main" id="{26E1A62F-8AD5-DC6E-9742-E2B37ECF8215}"/>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07F51AA2-EE4B-ED81-1243-A206CE454696}"/>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6D6E3244-A991-77E4-7DCD-33FBA72D4C3D}"/>
              </a:ext>
            </a:extLst>
          </p:cNvPr>
          <p:cNvSpPr>
            <a:spLocks noGrp="1"/>
          </p:cNvSpPr>
          <p:nvPr>
            <p:ph type="sldNum" sz="quarter" idx="4"/>
          </p:nvPr>
        </p:nvSpPr>
        <p:spPr/>
        <p:txBody>
          <a:bodyPr/>
          <a:lstStyle/>
          <a:p>
            <a:pPr>
              <a:defRPr/>
            </a:pPr>
            <a:fld id="{148C009B-CB69-E04A-B9B3-34B26D69E9CF}" type="slidenum">
              <a:rPr lang="en-US" smtClean="0"/>
              <a:pPr>
                <a:defRPr/>
              </a:pPr>
              <a:t>61</a:t>
            </a:fld>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0FF8CD1-7B7E-BF1A-5CDE-EFA50DB714AC}"/>
                  </a:ext>
                </a:extLst>
              </p:cNvPr>
              <p:cNvSpPr txBox="1"/>
              <p:nvPr/>
            </p:nvSpPr>
            <p:spPr>
              <a:xfrm>
                <a:off x="337456" y="903639"/>
                <a:ext cx="8410303" cy="830997"/>
              </a:xfrm>
              <a:prstGeom prst="rect">
                <a:avLst/>
              </a:prstGeom>
              <a:noFill/>
            </p:spPr>
            <p:txBody>
              <a:bodyPr wrap="square" rtlCol="0">
                <a:spAutoFit/>
              </a:bodyPr>
              <a:lstStyle/>
              <a:p>
                <a:r>
                  <a:rPr lang="en-US" dirty="0"/>
                  <a:t>If </a:t>
                </a:r>
                <a14:m>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𝑑</m:t>
                        </m:r>
                      </m:e>
                    </m:d>
                    <m:r>
                      <a:rPr lang="en-US" i="1">
                        <a:latin typeface="Cambria Math" panose="02040503050406030204" pitchFamily="18" charset="0"/>
                        <a:ea typeface="Cambria Math" panose="02040503050406030204" pitchFamily="18" charset="0"/>
                      </a:rPr>
                      <m:t>&gt;</m:t>
                    </m:r>
                    <m:r>
                      <a:rPr lang="en-US" b="0" i="1" smtClean="0">
                        <a:latin typeface="Cambria Math" panose="02040503050406030204" pitchFamily="18" charset="0"/>
                        <a:ea typeface="Cambria Math" panose="02040503050406030204" pitchFamily="18" charset="0"/>
                      </a:rPr>
                      <m:t>2</m:t>
                    </m:r>
                  </m:oMath>
                </a14:m>
                <a:r>
                  <a:rPr lang="en-US" b="0" dirty="0">
                    <a:ea typeface="Cambria Math" panose="02040503050406030204" pitchFamily="18" charset="0"/>
                  </a:rPr>
                  <a:t>, we could have different condition</a:t>
                </a:r>
              </a:p>
              <a:p>
                <a:r>
                  <a:rPr lang="en-US" dirty="0">
                    <a:ea typeface="Cambria Math" panose="02040503050406030204" pitchFamily="18" charset="0"/>
                  </a:rPr>
                  <a:t>We will use following conditions</a:t>
                </a:r>
                <a:endParaRPr lang="en-US" b="0" dirty="0">
                  <a:ea typeface="Cambria Math" panose="02040503050406030204" pitchFamily="18" charset="0"/>
                </a:endParaRPr>
              </a:p>
            </p:txBody>
          </p:sp>
        </mc:Choice>
        <mc:Fallback xmlns="">
          <p:sp>
            <p:nvSpPr>
              <p:cNvPr id="7" name="TextBox 6">
                <a:extLst>
                  <a:ext uri="{FF2B5EF4-FFF2-40B4-BE49-F238E27FC236}">
                    <a16:creationId xmlns:a16="http://schemas.microsoft.com/office/drawing/2014/main" id="{70FF8CD1-7B7E-BF1A-5CDE-EFA50DB714AC}"/>
                  </a:ext>
                </a:extLst>
              </p:cNvPr>
              <p:cNvSpPr txBox="1">
                <a:spLocks noRot="1" noChangeAspect="1" noMove="1" noResize="1" noEditPoints="1" noAdjustHandles="1" noChangeArrowheads="1" noChangeShapeType="1" noTextEdit="1"/>
              </p:cNvSpPr>
              <p:nvPr/>
            </p:nvSpPr>
            <p:spPr>
              <a:xfrm>
                <a:off x="337456" y="903639"/>
                <a:ext cx="8410303" cy="830997"/>
              </a:xfrm>
              <a:prstGeom prst="rect">
                <a:avLst/>
              </a:prstGeom>
              <a:blipFill>
                <a:blip r:embed="rId2"/>
                <a:stretch>
                  <a:fillRect l="-1056" t="-4545" b="-151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913FFB5-C8AE-11F8-4945-584FECE8DF88}"/>
                  </a:ext>
                </a:extLst>
              </p:cNvPr>
              <p:cNvSpPr txBox="1"/>
              <p:nvPr/>
            </p:nvSpPr>
            <p:spPr>
              <a:xfrm>
                <a:off x="429419" y="1807156"/>
                <a:ext cx="2618666" cy="14973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𝑑</m:t>
                      </m:r>
                      <m:r>
                        <a:rPr lang="en-US" b="0" i="1" smtClean="0">
                          <a:latin typeface="Cambria Math" panose="02040503050406030204" pitchFamily="18" charset="0"/>
                        </a:rPr>
                        <m:t>=2</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cosh</m:t>
                          </m:r>
                        </m:fName>
                        <m:e>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𝜎</m:t>
                              </m:r>
                            </m:e>
                          </m:d>
                        </m:e>
                      </m:func>
                    </m:oMath>
                  </m:oMathPara>
                </a14:m>
                <a:endParaRPr lang="en-US" b="0"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𝑑</m:t>
                      </m:r>
                      <m:r>
                        <a:rPr lang="en-US" b="0" i="1" smtClean="0">
                          <a:latin typeface="Cambria Math" panose="02040503050406030204" pitchFamily="18" charset="0"/>
                        </a:rPr>
                        <m:t>=2</m:t>
                      </m:r>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𝛼</m:t>
                          </m:r>
                        </m:e>
                      </m:acc>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sinh</m:t>
                          </m:r>
                        </m:fName>
                        <m:e>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𝜎</m:t>
                              </m:r>
                            </m:e>
                          </m:d>
                        </m:e>
                      </m:func>
                    </m:oMath>
                  </m:oMathPara>
                </a14:m>
                <a:endParaRPr lang="en-US" b="0"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𝑏</m:t>
                      </m:r>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𝛽</m:t>
                          </m:r>
                        </m:e>
                      </m:acc>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sinh</m:t>
                          </m:r>
                        </m:fName>
                        <m:e>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𝜎</m:t>
                              </m:r>
                            </m:e>
                          </m:d>
                        </m:e>
                      </m:func>
                    </m:oMath>
                  </m:oMathPara>
                </a14:m>
                <a:endParaRPr lang="en-US" b="0"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𝑐</m:t>
                      </m:r>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𝛾</m:t>
                          </m:r>
                        </m:e>
                      </m:acc>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sinh</m:t>
                          </m:r>
                        </m:fName>
                        <m:e>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𝜎</m:t>
                              </m:r>
                            </m:e>
                          </m:d>
                        </m:e>
                      </m:func>
                    </m:oMath>
                  </m:oMathPara>
                </a14:m>
                <a:endParaRPr lang="en-US" dirty="0"/>
              </a:p>
            </p:txBody>
          </p:sp>
        </mc:Choice>
        <mc:Fallback xmlns="">
          <p:sp>
            <p:nvSpPr>
              <p:cNvPr id="8" name="TextBox 7">
                <a:extLst>
                  <a:ext uri="{FF2B5EF4-FFF2-40B4-BE49-F238E27FC236}">
                    <a16:creationId xmlns:a16="http://schemas.microsoft.com/office/drawing/2014/main" id="{2913FFB5-C8AE-11F8-4945-584FECE8DF88}"/>
                  </a:ext>
                </a:extLst>
              </p:cNvPr>
              <p:cNvSpPr txBox="1">
                <a:spLocks noRot="1" noChangeAspect="1" noMove="1" noResize="1" noEditPoints="1" noAdjustHandles="1" noChangeArrowheads="1" noChangeShapeType="1" noTextEdit="1"/>
              </p:cNvSpPr>
              <p:nvPr/>
            </p:nvSpPr>
            <p:spPr>
              <a:xfrm>
                <a:off x="429419" y="1807156"/>
                <a:ext cx="2618666" cy="1497333"/>
              </a:xfrm>
              <a:prstGeom prst="rect">
                <a:avLst/>
              </a:prstGeom>
              <a:blipFill>
                <a:blip r:embed="rId3"/>
                <a:stretch>
                  <a:fillRect l="-962" b="-50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F751A1A-267B-A90D-0E61-44C78FFA78F0}"/>
                  </a:ext>
                </a:extLst>
              </p:cNvPr>
              <p:cNvSpPr txBox="1"/>
              <p:nvPr/>
            </p:nvSpPr>
            <p:spPr>
              <a:xfrm>
                <a:off x="545065" y="3437836"/>
                <a:ext cx="6594690" cy="19136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acc>
                        <m:accPr>
                          <m:chr m:val="̃"/>
                          <m:ctrlPr>
                            <a:rPr lang="en-US"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𝑀</m:t>
                          </m:r>
                        </m:e>
                      </m:acc>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m>
                            <m:mPr>
                              <m:mcs>
                                <m:mc>
                                  <m:mcPr>
                                    <m:count m:val="2"/>
                                    <m:mcJc m:val="center"/>
                                  </m:mcPr>
                                </m:mc>
                              </m:mcs>
                              <m:ctrlPr>
                                <a:rPr lang="en-US" b="0" i="1" smtClean="0">
                                  <a:latin typeface="Cambria Math" panose="02040503050406030204" pitchFamily="18" charset="0"/>
                                  <a:ea typeface="Cambria Math" panose="02040503050406030204" pitchFamily="18" charset="0"/>
                                </a:rPr>
                              </m:ctrlPr>
                            </m:mPr>
                            <m:mr>
                              <m:e>
                                <m:func>
                                  <m:funcPr>
                                    <m:ctrlPr>
                                      <a:rPr lang="en-US" b="0" i="1" smtClean="0">
                                        <a:latin typeface="Cambria Math" panose="02040503050406030204" pitchFamily="18" charset="0"/>
                                        <a:ea typeface="Cambria Math" panose="02040503050406030204" pitchFamily="18" charset="0"/>
                                      </a:rPr>
                                    </m:ctrlPr>
                                  </m:funcPr>
                                  <m:fName>
                                    <m:r>
                                      <m:rPr>
                                        <m:sty m:val="p"/>
                                        <m:brk m:alnAt="7"/>
                                      </m:rPr>
                                      <a:rPr lang="en-US" b="0" i="0" smtClean="0">
                                        <a:latin typeface="Cambria Math" panose="02040503050406030204" pitchFamily="18" charset="0"/>
                                        <a:ea typeface="Cambria Math" panose="02040503050406030204" pitchFamily="18" charset="0"/>
                                      </a:rPr>
                                      <m:t>c</m:t>
                                    </m:r>
                                    <m:r>
                                      <m:rPr>
                                        <m:sty m:val="p"/>
                                      </m:rPr>
                                      <a:rPr lang="en-US" b="0" i="0" smtClean="0">
                                        <a:latin typeface="Cambria Math" panose="02040503050406030204" pitchFamily="18" charset="0"/>
                                        <a:ea typeface="Cambria Math" panose="02040503050406030204" pitchFamily="18" charset="0"/>
                                      </a:rPr>
                                      <m:t>osh</m:t>
                                    </m:r>
                                  </m:fName>
                                  <m:e>
                                    <m:r>
                                      <a:rPr lang="en-US" b="0" i="1" smtClean="0">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ea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func>
                                      <m:funcPr>
                                        <m:ctrlPr>
                                          <a:rPr lang="en-US" i="1">
                                            <a:latin typeface="Cambria Math" panose="02040503050406030204" pitchFamily="18" charset="0"/>
                                          </a:rPr>
                                        </m:ctrlPr>
                                      </m:funcPr>
                                      <m:fName>
                                        <m:r>
                                          <m:rPr>
                                            <m:sty m:val="p"/>
                                          </m:rPr>
                                          <a:rPr lang="en-US">
                                            <a:latin typeface="Cambria Math" panose="02040503050406030204" pitchFamily="18" charset="0"/>
                                          </a:rPr>
                                          <m:t>sinh</m:t>
                                        </m:r>
                                      </m:fName>
                                      <m:e>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𝜎</m:t>
                                            </m:r>
                                          </m:e>
                                        </m:d>
                                      </m:e>
                                    </m:func>
                                  </m:e>
                                </m:func>
                              </m:e>
                              <m:e>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func>
                                  <m:funcPr>
                                    <m:ctrlPr>
                                      <a:rPr lang="en-US" i="1">
                                        <a:latin typeface="Cambria Math" panose="02040503050406030204" pitchFamily="18" charset="0"/>
                                      </a:rPr>
                                    </m:ctrlPr>
                                  </m:funcPr>
                                  <m:fName>
                                    <m:r>
                                      <m:rPr>
                                        <m:sty m:val="p"/>
                                      </m:rPr>
                                      <a:rPr lang="en-US">
                                        <a:latin typeface="Cambria Math" panose="02040503050406030204" pitchFamily="18" charset="0"/>
                                      </a:rPr>
                                      <m:t>sinh</m:t>
                                    </m:r>
                                  </m:fName>
                                  <m:e>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𝜎</m:t>
                                        </m:r>
                                      </m:e>
                                    </m:d>
                                  </m:e>
                                </m:func>
                              </m:e>
                            </m:mr>
                            <m:mr>
                              <m:e>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𝛾</m:t>
                                    </m:r>
                                  </m:e>
                                </m:acc>
                                <m:func>
                                  <m:funcPr>
                                    <m:ctrlPr>
                                      <a:rPr lang="en-US" i="1">
                                        <a:latin typeface="Cambria Math" panose="02040503050406030204" pitchFamily="18" charset="0"/>
                                      </a:rPr>
                                    </m:ctrlPr>
                                  </m:funcPr>
                                  <m:fName>
                                    <m:r>
                                      <m:rPr>
                                        <m:sty m:val="p"/>
                                      </m:rPr>
                                      <a:rPr lang="en-US">
                                        <a:latin typeface="Cambria Math" panose="02040503050406030204" pitchFamily="18" charset="0"/>
                                      </a:rPr>
                                      <m:t>sinh</m:t>
                                    </m:r>
                                  </m:fName>
                                  <m:e>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𝜎</m:t>
                                        </m:r>
                                      </m:e>
                                    </m:d>
                                  </m:e>
                                </m:func>
                              </m:e>
                              <m:e>
                                <m:func>
                                  <m:funcPr>
                                    <m:ctrlPr>
                                      <a:rPr lang="en-US" i="1">
                                        <a:latin typeface="Cambria Math" panose="02040503050406030204" pitchFamily="18" charset="0"/>
                                        <a:ea typeface="Cambria Math" panose="02040503050406030204" pitchFamily="18" charset="0"/>
                                      </a:rPr>
                                    </m:ctrlPr>
                                  </m:funcPr>
                                  <m:fName>
                                    <m:r>
                                      <m:rPr>
                                        <m:sty m:val="p"/>
                                        <m:brk m:alnAt="7"/>
                                      </m:rPr>
                                      <a:rPr lang="en-US">
                                        <a:latin typeface="Cambria Math" panose="02040503050406030204" pitchFamily="18" charset="0"/>
                                        <a:ea typeface="Cambria Math" panose="02040503050406030204" pitchFamily="18" charset="0"/>
                                      </a:rPr>
                                      <m:t>c</m:t>
                                    </m:r>
                                    <m:r>
                                      <m:rPr>
                                        <m:sty m:val="p"/>
                                      </m:rPr>
                                      <a:rPr lang="en-US">
                                        <a:latin typeface="Cambria Math" panose="02040503050406030204" pitchFamily="18" charset="0"/>
                                        <a:ea typeface="Cambria Math" panose="02040503050406030204" pitchFamily="18" charset="0"/>
                                      </a:rPr>
                                      <m:t>osh</m:t>
                                    </m:r>
                                  </m:fName>
                                  <m:e>
                                    <m:r>
                                      <a:rPr lang="en-US" i="1">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ea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func>
                                      <m:funcPr>
                                        <m:ctrlPr>
                                          <a:rPr lang="en-US" i="1">
                                            <a:latin typeface="Cambria Math" panose="02040503050406030204" pitchFamily="18" charset="0"/>
                                          </a:rPr>
                                        </m:ctrlPr>
                                      </m:funcPr>
                                      <m:fName>
                                        <m:r>
                                          <m:rPr>
                                            <m:sty m:val="p"/>
                                          </m:rPr>
                                          <a:rPr lang="en-US">
                                            <a:latin typeface="Cambria Math" panose="02040503050406030204" pitchFamily="18" charset="0"/>
                                          </a:rPr>
                                          <m:t>sinh</m:t>
                                        </m:r>
                                      </m:fName>
                                      <m:e>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𝜎</m:t>
                                            </m:r>
                                          </m:e>
                                        </m:d>
                                      </m:e>
                                    </m:func>
                                  </m:e>
                                </m:func>
                              </m:e>
                            </m:mr>
                          </m:m>
                        </m:e>
                      </m:d>
                    </m:oMath>
                  </m:oMathPara>
                </a14:m>
                <a:endParaRPr lang="en-US" dirty="0"/>
              </a:p>
              <a:p>
                <a:r>
                  <a:rPr lang="en-US" dirty="0"/>
                  <a:t>Or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𝑀</m:t>
                        </m:r>
                      </m:e>
                    </m:acc>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𝐼</m:t>
                        </m:r>
                      </m:e>
                    </m:acc>
                    <m:r>
                      <m:rPr>
                        <m:sty m:val="p"/>
                        <m:brk m:alnAt="7"/>
                      </m:rPr>
                      <a:rPr lang="en-US">
                        <a:latin typeface="Cambria Math" panose="02040503050406030204" pitchFamily="18" charset="0"/>
                        <a:ea typeface="Cambria Math" panose="02040503050406030204" pitchFamily="18" charset="0"/>
                      </a:rPr>
                      <m:t>c</m:t>
                    </m:r>
                    <m:r>
                      <m:rPr>
                        <m:sty m:val="p"/>
                      </m:rPr>
                      <a:rPr lang="en-US">
                        <a:latin typeface="Cambria Math" panose="02040503050406030204" pitchFamily="18" charset="0"/>
                        <a:ea typeface="Cambria Math" panose="02040503050406030204" pitchFamily="18" charset="0"/>
                      </a:rPr>
                      <m:t>osh</m:t>
                    </m:r>
                    <m:r>
                      <a:rPr lang="en-US" b="0" i="1" smtClean="0">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𝐽</m:t>
                        </m:r>
                      </m:e>
                    </m:acc>
                    <m:func>
                      <m:funcPr>
                        <m:ctrlPr>
                          <a:rPr lang="en-US" i="1" smtClean="0">
                            <a:latin typeface="Cambria Math" panose="02040503050406030204" pitchFamily="18" charset="0"/>
                          </a:rPr>
                        </m:ctrlPr>
                      </m:funcPr>
                      <m:fName>
                        <m:r>
                          <m:rPr>
                            <m:sty m:val="p"/>
                          </m:rPr>
                          <a:rPr lang="en-US" i="0" smtClean="0">
                            <a:latin typeface="Cambria Math" panose="02040503050406030204" pitchFamily="18" charset="0"/>
                          </a:rPr>
                          <m:t>sin</m:t>
                        </m:r>
                        <m:r>
                          <m:rPr>
                            <m:sty m:val="p"/>
                          </m:rPr>
                          <a:rPr lang="en-US" b="0" i="0" smtClean="0">
                            <a:latin typeface="Cambria Math" panose="02040503050406030204" pitchFamily="18" charset="0"/>
                          </a:rPr>
                          <m:t>h</m:t>
                        </m:r>
                      </m:fName>
                      <m:e>
                        <m:r>
                          <a:rPr lang="en-US" i="1" smtClean="0">
                            <a:latin typeface="Cambria Math" panose="02040503050406030204" pitchFamily="18" charset="0"/>
                            <a:ea typeface="Cambria Math" panose="02040503050406030204" pitchFamily="18" charset="0"/>
                          </a:rPr>
                          <m:t>𝜎</m:t>
                        </m:r>
                      </m:e>
                    </m:func>
                  </m:oMath>
                </a14:m>
                <a:endParaRPr lang="en-US" dirty="0"/>
              </a:p>
              <a:p>
                <a:r>
                  <a:rPr lang="en-US" dirty="0"/>
                  <a:t>where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𝐼</m:t>
                        </m:r>
                      </m:e>
                    </m:acc>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2"/>
                                  <m:mcJc m:val="center"/>
                                </m:mcPr>
                              </m:mc>
                            </m:mcs>
                            <m:ctrlPr>
                              <a:rPr lang="en-US" b="0" i="1" smtClean="0">
                                <a:latin typeface="Cambria Math" panose="02040503050406030204" pitchFamily="18" charset="0"/>
                              </a:rPr>
                            </m:ctrlPr>
                          </m:mPr>
                          <m:mr>
                            <m:e>
                              <m:r>
                                <m:rPr>
                                  <m:brk m:alnAt="7"/>
                                </m:rPr>
                                <a:rPr lang="en-US" b="0" i="1" smtClean="0">
                                  <a:latin typeface="Cambria Math" panose="02040503050406030204" pitchFamily="18" charset="0"/>
                                </a:rPr>
                                <m:t>1</m:t>
                              </m:r>
                            </m:e>
                            <m:e>
                              <m:r>
                                <a:rPr lang="en-US" b="0" i="1" smtClean="0">
                                  <a:latin typeface="Cambria Math" panose="02040503050406030204" pitchFamily="18" charset="0"/>
                                </a:rPr>
                                <m:t>0</m:t>
                              </m:r>
                            </m:e>
                          </m:mr>
                          <m:mr>
                            <m:e>
                              <m:r>
                                <a:rPr lang="en-US" b="0" i="1" smtClean="0">
                                  <a:latin typeface="Cambria Math" panose="02040503050406030204" pitchFamily="18" charset="0"/>
                                </a:rPr>
                                <m:t>0</m:t>
                              </m:r>
                            </m:e>
                            <m:e>
                              <m:r>
                                <a:rPr lang="en-US" b="0" i="1" smtClean="0">
                                  <a:latin typeface="Cambria Math" panose="02040503050406030204" pitchFamily="18" charset="0"/>
                                </a:rPr>
                                <m:t>1</m:t>
                              </m:r>
                            </m:e>
                          </m:mr>
                        </m:m>
                      </m:e>
                    </m:d>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𝐽</m:t>
                        </m:r>
                      </m:e>
                    </m:acc>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2"/>
                                  <m:mcJc m:val="center"/>
                                </m:mcPr>
                              </m:mc>
                            </m:mcs>
                            <m:ctrlPr>
                              <a:rPr lang="en-US" b="0" i="1" smtClean="0">
                                <a:latin typeface="Cambria Math" panose="02040503050406030204" pitchFamily="18" charset="0"/>
                              </a:rPr>
                            </m:ctrlPr>
                          </m:mPr>
                          <m:m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e>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e>
                          </m:mr>
                          <m:mr>
                            <m:e>
                              <m:r>
                                <a:rPr lang="en-US" b="0" i="1" smtClean="0">
                                  <a:latin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𝛾</m:t>
                                  </m:r>
                                </m:e>
                              </m:acc>
                            </m:e>
                            <m:e>
                              <m:r>
                                <a:rPr lang="en-US" b="0" i="1" smtClean="0">
                                  <a:latin typeface="Cambria Math" panose="02040503050406030204" pitchFamily="18" charset="0"/>
                                </a:rPr>
                                <m:t>−</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𝛼</m:t>
                                  </m:r>
                                </m:e>
                              </m:acc>
                            </m:e>
                          </m:mr>
                        </m:m>
                      </m:e>
                    </m:d>
                  </m:oMath>
                </a14:m>
                <a:endParaRPr lang="en-US" dirty="0"/>
              </a:p>
            </p:txBody>
          </p:sp>
        </mc:Choice>
        <mc:Fallback xmlns="">
          <p:sp>
            <p:nvSpPr>
              <p:cNvPr id="9" name="TextBox 8">
                <a:extLst>
                  <a:ext uri="{FF2B5EF4-FFF2-40B4-BE49-F238E27FC236}">
                    <a16:creationId xmlns:a16="http://schemas.microsoft.com/office/drawing/2014/main" id="{CF751A1A-267B-A90D-0E61-44C78FFA78F0}"/>
                  </a:ext>
                </a:extLst>
              </p:cNvPr>
              <p:cNvSpPr txBox="1">
                <a:spLocks noRot="1" noChangeAspect="1" noMove="1" noResize="1" noEditPoints="1" noAdjustHandles="1" noChangeArrowheads="1" noChangeShapeType="1" noTextEdit="1"/>
              </p:cNvSpPr>
              <p:nvPr/>
            </p:nvSpPr>
            <p:spPr>
              <a:xfrm>
                <a:off x="545065" y="3437836"/>
                <a:ext cx="6594690" cy="1913665"/>
              </a:xfrm>
              <a:prstGeom prst="rect">
                <a:avLst/>
              </a:prstGeom>
              <a:blipFill>
                <a:blip r:embed="rId4"/>
                <a:stretch>
                  <a:fillRect l="-2687" t="-3947" b="-3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A1923E3-21ED-9157-15CD-7453129DEA3A}"/>
                  </a:ext>
                </a:extLst>
              </p:cNvPr>
              <p:cNvSpPr txBox="1"/>
              <p:nvPr/>
            </p:nvSpPr>
            <p:spPr>
              <a:xfrm>
                <a:off x="4069080" y="2186490"/>
                <a:ext cx="4383957" cy="4189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𝑇𝑟</m:t>
                      </m:r>
                      <m:d>
                        <m:dPr>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𝑀</m:t>
                              </m:r>
                            </m:e>
                          </m:acc>
                        </m:e>
                      </m:d>
                      <m:r>
                        <a:rPr lang="en-US" b="0" i="1" smtClean="0">
                          <a:latin typeface="Cambria Math" panose="02040503050406030204" pitchFamily="18" charset="0"/>
                        </a:rPr>
                        <m:t>=1</m:t>
                      </m:r>
                      <m:r>
                        <a:rPr lang="en-US" b="0" i="1" smtClean="0">
                          <a:latin typeface="Cambria Math" panose="02040503050406030204" pitchFamily="18" charset="0"/>
                          <a:ea typeface="Cambria Math" panose="02040503050406030204" pitchFamily="18" charset="0"/>
                        </a:rPr>
                        <m:t>→</m:t>
                      </m:r>
                      <m:d>
                        <m:dPr>
                          <m:ctrlPr>
                            <a:rPr lang="en-US" i="1" smtClean="0">
                              <a:latin typeface="Cambria Math" panose="02040503050406030204" pitchFamily="18" charset="0"/>
                            </a:rPr>
                          </m:ctrlPr>
                        </m:dPr>
                        <m:e>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𝛼</m:t>
                                  </m:r>
                                </m:e>
                              </m:acc>
                            </m:e>
                            <m:sup>
                              <m:r>
                                <a:rPr lang="en-US" b="0" i="1" smtClean="0">
                                  <a:latin typeface="Cambria Math" panose="02040503050406030204" pitchFamily="18" charset="0"/>
                                </a:rPr>
                                <m:t>2</m:t>
                              </m:r>
                            </m:sup>
                          </m:sSup>
                        </m:e>
                      </m:d>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𝛽</m:t>
                          </m:r>
                        </m:e>
                      </m:acc>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𝛾</m:t>
                          </m:r>
                        </m:e>
                      </m:acc>
                      <m:r>
                        <a:rPr lang="en-US" b="0" i="1" smtClean="0">
                          <a:latin typeface="Cambria Math" panose="02040503050406030204" pitchFamily="18" charset="0"/>
                        </a:rPr>
                        <m:t>=0</m:t>
                      </m:r>
                    </m:oMath>
                  </m:oMathPara>
                </a14:m>
                <a:endParaRPr lang="en-US" dirty="0"/>
              </a:p>
            </p:txBody>
          </p:sp>
        </mc:Choice>
        <mc:Fallback xmlns="">
          <p:sp>
            <p:nvSpPr>
              <p:cNvPr id="10" name="TextBox 9">
                <a:extLst>
                  <a:ext uri="{FF2B5EF4-FFF2-40B4-BE49-F238E27FC236}">
                    <a16:creationId xmlns:a16="http://schemas.microsoft.com/office/drawing/2014/main" id="{7A1923E3-21ED-9157-15CD-7453129DEA3A}"/>
                  </a:ext>
                </a:extLst>
              </p:cNvPr>
              <p:cNvSpPr txBox="1">
                <a:spLocks noRot="1" noChangeAspect="1" noMove="1" noResize="1" noEditPoints="1" noAdjustHandles="1" noChangeArrowheads="1" noChangeShapeType="1" noTextEdit="1"/>
              </p:cNvSpPr>
              <p:nvPr/>
            </p:nvSpPr>
            <p:spPr>
              <a:xfrm>
                <a:off x="4069080" y="2186490"/>
                <a:ext cx="4383957" cy="418961"/>
              </a:xfrm>
              <a:prstGeom prst="rect">
                <a:avLst/>
              </a:prstGeom>
              <a:blipFill>
                <a:blip r:embed="rId5"/>
                <a:stretch>
                  <a:fillRect l="-1156" t="-21212" r="-1156" b="-27273"/>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678324C7-DEAE-7247-71DB-31E8C91078AE}"/>
              </a:ext>
            </a:extLst>
          </p:cNvPr>
          <p:cNvSpPr txBox="1"/>
          <p:nvPr/>
        </p:nvSpPr>
        <p:spPr>
          <a:xfrm>
            <a:off x="4069080" y="1800590"/>
            <a:ext cx="1764778" cy="461665"/>
          </a:xfrm>
          <a:prstGeom prst="rect">
            <a:avLst/>
          </a:prstGeom>
          <a:noFill/>
        </p:spPr>
        <p:txBody>
          <a:bodyPr wrap="none" rtlCol="0">
            <a:spAutoFit/>
          </a:bodyPr>
          <a:lstStyle/>
          <a:p>
            <a:r>
              <a:rPr lang="en-US" dirty="0"/>
              <a:t>We still have</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63B3E8C2-04D6-DAFE-17CB-E5DCFC7FCA08}"/>
                  </a:ext>
                </a:extLst>
              </p:cNvPr>
              <p:cNvSpPr txBox="1"/>
              <p:nvPr/>
            </p:nvSpPr>
            <p:spPr>
              <a:xfrm>
                <a:off x="788692" y="5489493"/>
                <a:ext cx="7745939" cy="830997"/>
              </a:xfrm>
              <a:prstGeom prst="rect">
                <a:avLst/>
              </a:prstGeom>
              <a:noFill/>
            </p:spPr>
            <p:txBody>
              <a:bodyPr wrap="square" rtlCol="0">
                <a:spAutoFit/>
              </a:bodyPr>
              <a:lstStyle/>
              <a:p>
                <a:r>
                  <a:rPr lang="en-US" dirty="0"/>
                  <a:t>Hyperbolic functions represent that particle motions are divergence along </a:t>
                </a:r>
                <a14:m>
                  <m:oMath xmlns:m="http://schemas.openxmlformats.org/officeDocument/2006/math">
                    <m:r>
                      <a:rPr lang="en-US" b="0" i="1" smtClean="0">
                        <a:latin typeface="Cambria Math" panose="02040503050406030204" pitchFamily="18" charset="0"/>
                      </a:rPr>
                      <m:t>𝑠</m:t>
                    </m:r>
                  </m:oMath>
                </a14:m>
                <a:endParaRPr lang="en-US" dirty="0"/>
              </a:p>
            </p:txBody>
          </p:sp>
        </mc:Choice>
        <mc:Fallback xmlns="">
          <p:sp>
            <p:nvSpPr>
              <p:cNvPr id="12" name="TextBox 11">
                <a:extLst>
                  <a:ext uri="{FF2B5EF4-FFF2-40B4-BE49-F238E27FC236}">
                    <a16:creationId xmlns:a16="http://schemas.microsoft.com/office/drawing/2014/main" id="{63B3E8C2-04D6-DAFE-17CB-E5DCFC7FCA08}"/>
                  </a:ext>
                </a:extLst>
              </p:cNvPr>
              <p:cNvSpPr txBox="1">
                <a:spLocks noRot="1" noChangeAspect="1" noMove="1" noResize="1" noEditPoints="1" noAdjustHandles="1" noChangeArrowheads="1" noChangeShapeType="1" noTextEdit="1"/>
              </p:cNvSpPr>
              <p:nvPr/>
            </p:nvSpPr>
            <p:spPr>
              <a:xfrm>
                <a:off x="788692" y="5489493"/>
                <a:ext cx="7745939" cy="830997"/>
              </a:xfrm>
              <a:prstGeom prst="rect">
                <a:avLst/>
              </a:prstGeom>
              <a:blipFill>
                <a:blip r:embed="rId6"/>
                <a:stretch>
                  <a:fillRect l="-1146" t="-6061" b="-151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A214033D-91F7-A693-8396-7ABCB6CA0492}"/>
                  </a:ext>
                </a:extLst>
              </p:cNvPr>
              <p:cNvSpPr txBox="1"/>
              <p:nvPr/>
            </p:nvSpPr>
            <p:spPr>
              <a:xfrm>
                <a:off x="5283200" y="4394668"/>
                <a:ext cx="3545114" cy="841128"/>
              </a:xfrm>
              <a:prstGeom prst="rect">
                <a:avLst/>
              </a:prstGeom>
              <a:noFill/>
              <a:ln>
                <a:solidFill>
                  <a:srgbClr val="FF0000"/>
                </a:solidFill>
              </a:ln>
            </p:spPr>
            <p:txBody>
              <a:bodyPr wrap="square" rtlCol="0">
                <a:spAutoFit/>
              </a:bodyPr>
              <a:lstStyle/>
              <a:p>
                <a:r>
                  <a:rPr lang="en-US" dirty="0"/>
                  <a:t>Note: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𝐽</m:t>
                        </m:r>
                      </m:e>
                    </m:acc>
                    <m:r>
                      <a:rPr lang="en-US" b="0" i="1" smtClean="0">
                        <a:latin typeface="Cambria Math" panose="02040503050406030204" pitchFamily="18" charset="0"/>
                      </a:rPr>
                      <m:t> </m:t>
                    </m:r>
                  </m:oMath>
                </a14:m>
                <a:r>
                  <a:rPr lang="en-US" dirty="0"/>
                  <a:t>is still a </a:t>
                </a:r>
                <a:r>
                  <a:rPr lang="en-US" dirty="0" err="1"/>
                  <a:t>symplectic</a:t>
                </a:r>
                <a:r>
                  <a:rPr lang="en-US" dirty="0"/>
                  <a:t> matrix, i.e. </a:t>
                </a:r>
                <a14:m>
                  <m:oMath xmlns:m="http://schemas.openxmlformats.org/officeDocument/2006/math">
                    <m:sSup>
                      <m:sSupPr>
                        <m:ctrlPr>
                          <a:rPr lang="en-US" i="1" smtClean="0">
                            <a:latin typeface="Cambria Math" panose="02040503050406030204" pitchFamily="18" charset="0"/>
                          </a:rPr>
                        </m:ctrlPr>
                      </m:sSup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𝐽</m:t>
                            </m:r>
                          </m:e>
                        </m:acc>
                      </m:e>
                      <m:sup>
                        <m:r>
                          <a:rPr lang="en-US" b="0" i="1" smtClean="0">
                            <a:latin typeface="Cambria Math" panose="02040503050406030204" pitchFamily="18" charset="0"/>
                          </a:rPr>
                          <m:t>𝑇</m:t>
                        </m:r>
                      </m:sup>
                    </m:sSup>
                    <m:r>
                      <m:rPr>
                        <m:sty m:val="p"/>
                      </m:rPr>
                      <a:rPr lang="el-GR" i="1" smtClean="0">
                        <a:latin typeface="Cambria Math" panose="02040503050406030204" pitchFamily="18" charset="0"/>
                        <a:ea typeface="Cambria Math" panose="02040503050406030204" pitchFamily="18" charset="0"/>
                      </a:rPr>
                      <m:t>Ω</m:t>
                    </m:r>
                    <m:acc>
                      <m:accPr>
                        <m:chr m:val="̃"/>
                        <m:ctrlPr>
                          <a:rPr lang="el-GR"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𝐽</m:t>
                        </m:r>
                      </m:e>
                    </m:acc>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Ω</m:t>
                    </m:r>
                  </m:oMath>
                </a14:m>
                <a:endParaRPr lang="en-US" dirty="0"/>
              </a:p>
            </p:txBody>
          </p:sp>
        </mc:Choice>
        <mc:Fallback xmlns="">
          <p:sp>
            <p:nvSpPr>
              <p:cNvPr id="2" name="TextBox 1">
                <a:extLst>
                  <a:ext uri="{FF2B5EF4-FFF2-40B4-BE49-F238E27FC236}">
                    <a16:creationId xmlns:a16="http://schemas.microsoft.com/office/drawing/2014/main" id="{A214033D-91F7-A693-8396-7ABCB6CA0492}"/>
                  </a:ext>
                </a:extLst>
              </p:cNvPr>
              <p:cNvSpPr txBox="1">
                <a:spLocks noRot="1" noChangeAspect="1" noMove="1" noResize="1" noEditPoints="1" noAdjustHandles="1" noChangeArrowheads="1" noChangeShapeType="1" noTextEdit="1"/>
              </p:cNvSpPr>
              <p:nvPr/>
            </p:nvSpPr>
            <p:spPr>
              <a:xfrm>
                <a:off x="5283200" y="4394668"/>
                <a:ext cx="3545114" cy="841128"/>
              </a:xfrm>
              <a:prstGeom prst="rect">
                <a:avLst/>
              </a:prstGeom>
              <a:blipFill>
                <a:blip r:embed="rId7"/>
                <a:stretch>
                  <a:fillRect l="-2491" t="-2941" b="-14706"/>
                </a:stretch>
              </a:blipFill>
              <a:ln>
                <a:solidFill>
                  <a:srgbClr val="FF0000"/>
                </a:solidFill>
              </a:ln>
            </p:spPr>
            <p:txBody>
              <a:bodyPr/>
              <a:lstStyle/>
              <a:p>
                <a:r>
                  <a:rPr lang="en-US">
                    <a:noFill/>
                  </a:rPr>
                  <a:t> </a:t>
                </a:r>
              </a:p>
            </p:txBody>
          </p:sp>
        </mc:Fallback>
      </mc:AlternateContent>
    </p:spTree>
    <p:extLst>
      <p:ext uri="{BB962C8B-B14F-4D97-AF65-F5344CB8AC3E}">
        <p14:creationId xmlns:p14="http://schemas.microsoft.com/office/powerpoint/2010/main" val="383672480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19B1DAA3-DBA4-7843-28CF-D46704311B57}"/>
              </a:ext>
            </a:extLst>
          </p:cNvPr>
          <p:cNvSpPr>
            <a:spLocks noGrp="1"/>
          </p:cNvSpPr>
          <p:nvPr>
            <p:ph idx="1"/>
          </p:nvPr>
        </p:nvSpPr>
        <p:spPr/>
        <p:txBody>
          <a:bodyPr/>
          <a:lstStyle/>
          <a:p>
            <a:r>
              <a:rPr lang="en-US" dirty="0"/>
              <a:t>Demonstrate analogy of harmonic oscillators</a:t>
            </a:r>
          </a:p>
          <a:p>
            <a:pPr lvl="1"/>
            <a:r>
              <a:rPr lang="en-US" dirty="0"/>
              <a:t>How the canonical transformation is useful by using an example of simple harmonic oscillator</a:t>
            </a:r>
          </a:p>
        </p:txBody>
      </p:sp>
      <p:sp>
        <p:nvSpPr>
          <p:cNvPr id="3" name="Title 2">
            <a:extLst>
              <a:ext uri="{FF2B5EF4-FFF2-40B4-BE49-F238E27FC236}">
                <a16:creationId xmlns:a16="http://schemas.microsoft.com/office/drawing/2014/main" id="{74995516-C6E3-9795-CC2A-B404F4CFAFE8}"/>
              </a:ext>
            </a:extLst>
          </p:cNvPr>
          <p:cNvSpPr>
            <a:spLocks noGrp="1"/>
          </p:cNvSpPr>
          <p:nvPr>
            <p:ph type="title"/>
          </p:nvPr>
        </p:nvSpPr>
        <p:spPr/>
        <p:txBody>
          <a:bodyPr/>
          <a:lstStyle/>
          <a:p>
            <a:r>
              <a:rPr lang="en-US" dirty="0"/>
              <a:t>Harmonic oscillator</a:t>
            </a:r>
          </a:p>
        </p:txBody>
      </p:sp>
      <p:sp>
        <p:nvSpPr>
          <p:cNvPr id="4" name="Date Placeholder 3">
            <a:extLst>
              <a:ext uri="{FF2B5EF4-FFF2-40B4-BE49-F238E27FC236}">
                <a16:creationId xmlns:a16="http://schemas.microsoft.com/office/drawing/2014/main" id="{DCAF66FA-CF5B-EB1F-F1E4-5B4ABFFD4B66}"/>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79EDB583-8354-57AD-63B7-B151B416B8BB}"/>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B18F28DD-799B-1411-DD80-B180CC3DE4CF}"/>
              </a:ext>
            </a:extLst>
          </p:cNvPr>
          <p:cNvSpPr>
            <a:spLocks noGrp="1"/>
          </p:cNvSpPr>
          <p:nvPr>
            <p:ph type="sldNum" sz="quarter" idx="4"/>
          </p:nvPr>
        </p:nvSpPr>
        <p:spPr/>
        <p:txBody>
          <a:bodyPr/>
          <a:lstStyle/>
          <a:p>
            <a:pPr>
              <a:defRPr/>
            </a:pPr>
            <a:fld id="{148C009B-CB69-E04A-B9B3-34B26D69E9CF}" type="slidenum">
              <a:rPr lang="en-US" smtClean="0"/>
              <a:pPr>
                <a:defRPr/>
              </a:pPr>
              <a:t>62</a:t>
            </a:fld>
            <a:endParaRPr lang="en-US" dirty="0"/>
          </a:p>
        </p:txBody>
      </p:sp>
    </p:spTree>
    <p:extLst>
      <p:ext uri="{BB962C8B-B14F-4D97-AF65-F5344CB8AC3E}">
        <p14:creationId xmlns:p14="http://schemas.microsoft.com/office/powerpoint/2010/main" val="132242245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78212A-4086-F146-A383-7BC1DC17346E}"/>
              </a:ext>
            </a:extLst>
          </p:cNvPr>
          <p:cNvSpPr>
            <a:spLocks noGrp="1"/>
          </p:cNvSpPr>
          <p:nvPr>
            <p:ph type="title"/>
          </p:nvPr>
        </p:nvSpPr>
        <p:spPr/>
        <p:txBody>
          <a:bodyPr/>
          <a:lstStyle/>
          <a:p>
            <a:r>
              <a:rPr lang="en-US" dirty="0"/>
              <a:t>Simple Harmonic Oscillator</a:t>
            </a:r>
          </a:p>
        </p:txBody>
      </p:sp>
      <p:sp>
        <p:nvSpPr>
          <p:cNvPr id="4" name="Date Placeholder 3">
            <a:extLst>
              <a:ext uri="{FF2B5EF4-FFF2-40B4-BE49-F238E27FC236}">
                <a16:creationId xmlns:a16="http://schemas.microsoft.com/office/drawing/2014/main" id="{CAB951B8-4BAD-E865-155B-2D9B19A9F19B}"/>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5221991C-A2DF-CAC3-C56C-87FD009A828D}"/>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B59AF4C2-0BA6-E08B-018B-0A780AF6722C}"/>
              </a:ext>
            </a:extLst>
          </p:cNvPr>
          <p:cNvSpPr>
            <a:spLocks noGrp="1"/>
          </p:cNvSpPr>
          <p:nvPr>
            <p:ph type="sldNum" sz="quarter" idx="4"/>
          </p:nvPr>
        </p:nvSpPr>
        <p:spPr/>
        <p:txBody>
          <a:bodyPr/>
          <a:lstStyle/>
          <a:p>
            <a:pPr>
              <a:defRPr/>
            </a:pPr>
            <a:fld id="{148C009B-CB69-E04A-B9B3-34B26D69E9CF}" type="slidenum">
              <a:rPr lang="en-US" smtClean="0"/>
              <a:pPr>
                <a:defRPr/>
              </a:pPr>
              <a:t>63</a:t>
            </a:fld>
            <a:endParaRPr lang="en-US" dirty="0"/>
          </a:p>
        </p:txBody>
      </p:sp>
      <p:sp>
        <p:nvSpPr>
          <p:cNvPr id="8" name="TextBox 7">
            <a:extLst>
              <a:ext uri="{FF2B5EF4-FFF2-40B4-BE49-F238E27FC236}">
                <a16:creationId xmlns:a16="http://schemas.microsoft.com/office/drawing/2014/main" id="{FDC0AE14-887E-360C-E3F3-4C017383287E}"/>
              </a:ext>
            </a:extLst>
          </p:cNvPr>
          <p:cNvSpPr txBox="1"/>
          <p:nvPr/>
        </p:nvSpPr>
        <p:spPr>
          <a:xfrm>
            <a:off x="429419" y="792480"/>
            <a:ext cx="7948458" cy="461665"/>
          </a:xfrm>
          <a:prstGeom prst="rect">
            <a:avLst/>
          </a:prstGeom>
          <a:noFill/>
        </p:spPr>
        <p:txBody>
          <a:bodyPr wrap="none" rtlCol="0">
            <a:spAutoFit/>
          </a:bodyPr>
          <a:lstStyle/>
          <a:p>
            <a:r>
              <a:rPr lang="en-US" dirty="0"/>
              <a:t>Let us begin from Hamiltonian for a simple harmonic oscillator</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31A714D-A6E0-8139-DF50-A6587B12097F}"/>
                  </a:ext>
                </a:extLst>
              </p:cNvPr>
              <p:cNvSpPr txBox="1"/>
              <p:nvPr/>
            </p:nvSpPr>
            <p:spPr>
              <a:xfrm>
                <a:off x="1412195" y="1366996"/>
                <a:ext cx="4859792" cy="14611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𝐻</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𝑝</m:t>
                              </m:r>
                            </m:e>
                            <m:sup>
                              <m:r>
                                <a:rPr lang="en-US" sz="2000" b="0" i="1" smtClean="0">
                                  <a:latin typeface="Cambria Math" panose="02040503050406030204" pitchFamily="18" charset="0"/>
                                </a:rPr>
                                <m:t>2</m:t>
                              </m:r>
                            </m:sup>
                          </m:sSup>
                        </m:num>
                        <m:den>
                          <m:r>
                            <a:rPr lang="en-US" sz="2000" b="0" i="1" smtClean="0">
                              <a:latin typeface="Cambria Math" panose="02040503050406030204" pitchFamily="18" charset="0"/>
                            </a:rPr>
                            <m:t>2</m:t>
                          </m:r>
                          <m:r>
                            <a:rPr lang="en-US" sz="2000" b="0" i="1" smtClean="0">
                              <a:latin typeface="Cambria Math" panose="02040503050406030204" pitchFamily="18" charset="0"/>
                            </a:rPr>
                            <m:t>𝑚</m:t>
                          </m:r>
                        </m:den>
                      </m:f>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𝑚</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𝜔</m:t>
                              </m:r>
                            </m:e>
                            <m:sup>
                              <m:r>
                                <a:rPr lang="en-US" sz="2000" b="0" i="1" smtClean="0">
                                  <a:latin typeface="Cambria Math" panose="02040503050406030204" pitchFamily="18" charset="0"/>
                                </a:rPr>
                                <m:t>2</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𝑥</m:t>
                              </m:r>
                            </m:e>
                            <m:sup>
                              <m:r>
                                <a:rPr lang="en-US" sz="2000" b="0" i="1" smtClean="0">
                                  <a:latin typeface="Cambria Math" panose="02040503050406030204" pitchFamily="18" charset="0"/>
                                </a:rPr>
                                <m:t>2</m:t>
                              </m:r>
                            </m:sup>
                          </m:sSup>
                        </m:num>
                        <m:den>
                          <m:r>
                            <a:rPr lang="en-US" sz="2000" b="0" i="1" smtClean="0">
                              <a:latin typeface="Cambria Math" panose="02040503050406030204" pitchFamily="18" charset="0"/>
                            </a:rPr>
                            <m:t>2</m:t>
                          </m:r>
                        </m:den>
                      </m:f>
                      <m:r>
                        <a:rPr lang="en-US" sz="2000" b="0" i="1" smtClean="0">
                          <a:latin typeface="Cambria Math" panose="02040503050406030204" pitchFamily="18" charset="0"/>
                          <a:ea typeface="Cambria Math" panose="02040503050406030204" pitchFamily="18" charset="0"/>
                        </a:rPr>
                        <m:t>→</m:t>
                      </m:r>
                      <m:d>
                        <m:dPr>
                          <m:endChr m:val=""/>
                          <m:ctrlPr>
                            <a:rPr lang="en-US" sz="2000" b="0" i="1" smtClean="0">
                              <a:latin typeface="Cambria Math" panose="02040503050406030204" pitchFamily="18" charset="0"/>
                              <a:ea typeface="Cambria Math" panose="02040503050406030204" pitchFamily="18" charset="0"/>
                            </a:rPr>
                          </m:ctrlPr>
                        </m:dPr>
                        <m:e>
                          <m:m>
                            <m:mPr>
                              <m:mcs>
                                <m:mc>
                                  <m:mcPr>
                                    <m:count m:val="1"/>
                                    <m:mcJc m:val="center"/>
                                  </m:mcPr>
                                </m:mc>
                              </m:mcs>
                              <m:ctrlPr>
                                <a:rPr lang="en-US" sz="2000" b="0" i="1" smtClean="0">
                                  <a:latin typeface="Cambria Math" panose="02040503050406030204" pitchFamily="18" charset="0"/>
                                  <a:ea typeface="Cambria Math" panose="02040503050406030204" pitchFamily="18" charset="0"/>
                                </a:rPr>
                              </m:ctrlPr>
                            </m:mPr>
                            <m:mr>
                              <m:e>
                                <m:acc>
                                  <m:accPr>
                                    <m:chr m:val="̇"/>
                                    <m:ctrlPr>
                                      <a:rPr lang="en-US" sz="2000" i="1">
                                        <a:latin typeface="Cambria Math" panose="02040503050406030204" pitchFamily="18" charset="0"/>
                                      </a:rPr>
                                    </m:ctrlPr>
                                  </m:accPr>
                                  <m:e>
                                    <m:r>
                                      <a:rPr lang="en-US" sz="2000" i="1">
                                        <a:latin typeface="Cambria Math" panose="02040503050406030204" pitchFamily="18" charset="0"/>
                                      </a:rPr>
                                      <m:t>𝑥</m:t>
                                    </m:r>
                                  </m:e>
                                </m:acc>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𝐻</m:t>
                                    </m:r>
                                  </m:num>
                                  <m:den>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𝑝</m:t>
                                    </m:r>
                                  </m:den>
                                </m:f>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𝑝</m:t>
                                    </m:r>
                                  </m:num>
                                  <m:den>
                                    <m:r>
                                      <a:rPr lang="en-US" sz="2000" i="1">
                                        <a:latin typeface="Cambria Math" panose="02040503050406030204" pitchFamily="18" charset="0"/>
                                      </a:rPr>
                                      <m:t>𝑚</m:t>
                                    </m:r>
                                  </m:den>
                                </m:f>
                              </m:e>
                            </m:mr>
                            <m:mr>
                              <m:e>
                                <m:acc>
                                  <m:accPr>
                                    <m:chr m:val="̇"/>
                                    <m:ctrlPr>
                                      <a:rPr lang="en-US" sz="2000" i="1">
                                        <a:latin typeface="Cambria Math" panose="02040503050406030204" pitchFamily="18" charset="0"/>
                                      </a:rPr>
                                    </m:ctrlPr>
                                  </m:accPr>
                                  <m:e>
                                    <m:r>
                                      <a:rPr lang="en-US" sz="2000" i="1">
                                        <a:latin typeface="Cambria Math" panose="02040503050406030204" pitchFamily="18" charset="0"/>
                                      </a:rPr>
                                      <m:t>𝑝</m:t>
                                    </m:r>
                                  </m:e>
                                </m:acc>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𝐻</m:t>
                                    </m:r>
                                  </m:num>
                                  <m:den>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𝑥</m:t>
                                    </m:r>
                                  </m:den>
                                </m:f>
                                <m:r>
                                  <a:rPr lang="en-US" sz="2000" i="1">
                                    <a:latin typeface="Cambria Math" panose="02040503050406030204" pitchFamily="18" charset="0"/>
                                  </a:rPr>
                                  <m:t>=−</m:t>
                                </m:r>
                                <m:r>
                                  <a:rPr lang="en-US" sz="2000" i="1">
                                    <a:latin typeface="Cambria Math" panose="02040503050406030204" pitchFamily="18" charset="0"/>
                                  </a:rPr>
                                  <m:t>𝑚</m:t>
                                </m:r>
                                <m:sSup>
                                  <m:sSupPr>
                                    <m:ctrlPr>
                                      <a:rPr lang="en-US" sz="2000" i="1">
                                        <a:latin typeface="Cambria Math" panose="02040503050406030204" pitchFamily="18" charset="0"/>
                                      </a:rPr>
                                    </m:ctrlPr>
                                  </m:sSupPr>
                                  <m:e>
                                    <m:r>
                                      <a:rPr lang="en-US" sz="2000" i="1">
                                        <a:latin typeface="Cambria Math" panose="02040503050406030204" pitchFamily="18" charset="0"/>
                                        <a:ea typeface="Cambria Math" panose="02040503050406030204" pitchFamily="18" charset="0"/>
                                      </a:rPr>
                                      <m:t>𝜔</m:t>
                                    </m:r>
                                  </m:e>
                                  <m:sup>
                                    <m:r>
                                      <a:rPr lang="en-US" sz="2000" i="1">
                                        <a:latin typeface="Cambria Math" panose="02040503050406030204" pitchFamily="18" charset="0"/>
                                      </a:rPr>
                                      <m:t>2</m:t>
                                    </m:r>
                                  </m:sup>
                                </m:sSup>
                                <m:r>
                                  <a:rPr lang="en-US" sz="2000" i="1">
                                    <a:latin typeface="Cambria Math" panose="02040503050406030204" pitchFamily="18" charset="0"/>
                                  </a:rPr>
                                  <m:t>𝑥</m:t>
                                </m:r>
                              </m:e>
                            </m:mr>
                          </m:m>
                        </m:e>
                      </m:d>
                    </m:oMath>
                  </m:oMathPara>
                </a14:m>
                <a:endParaRPr lang="en-US" sz="2000" dirty="0"/>
              </a:p>
            </p:txBody>
          </p:sp>
        </mc:Choice>
        <mc:Fallback xmlns="">
          <p:sp>
            <p:nvSpPr>
              <p:cNvPr id="9" name="TextBox 8">
                <a:extLst>
                  <a:ext uri="{FF2B5EF4-FFF2-40B4-BE49-F238E27FC236}">
                    <a16:creationId xmlns:a16="http://schemas.microsoft.com/office/drawing/2014/main" id="{C31A714D-A6E0-8139-DF50-A6587B12097F}"/>
                  </a:ext>
                </a:extLst>
              </p:cNvPr>
              <p:cNvSpPr txBox="1">
                <a:spLocks noRot="1" noChangeAspect="1" noMove="1" noResize="1" noEditPoints="1" noAdjustHandles="1" noChangeArrowheads="1" noChangeShapeType="1" noTextEdit="1"/>
              </p:cNvSpPr>
              <p:nvPr/>
            </p:nvSpPr>
            <p:spPr>
              <a:xfrm>
                <a:off x="1412195" y="1366996"/>
                <a:ext cx="4859792" cy="1461106"/>
              </a:xfrm>
              <a:prstGeom prst="rect">
                <a:avLst/>
              </a:prstGeom>
              <a:blipFill>
                <a:blip r:embed="rId2"/>
                <a:stretch>
                  <a:fillRect l="-783"/>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477C8692-A65D-71AE-B3BC-97A24188FD9F}"/>
              </a:ext>
            </a:extLst>
          </p:cNvPr>
          <p:cNvSpPr txBox="1"/>
          <p:nvPr/>
        </p:nvSpPr>
        <p:spPr>
          <a:xfrm>
            <a:off x="4587240" y="2271719"/>
            <a:ext cx="65" cy="738664"/>
          </a:xfrm>
          <a:prstGeom prst="rect">
            <a:avLst/>
          </a:prstGeom>
          <a:noFill/>
        </p:spPr>
        <p:txBody>
          <a:bodyPr wrap="none" lIns="0" tIns="0" rIns="0" bIns="0" rtlCol="0">
            <a:spAutoFit/>
          </a:bodyPr>
          <a:lstStyle/>
          <a:p>
            <a:endParaRPr lang="en-US" b="0" dirty="0"/>
          </a:p>
          <a:p>
            <a:endParaRPr lang="en-US"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0F411F45-0C15-F561-9E13-7429E1ED49A5}"/>
                  </a:ext>
                </a:extLst>
              </p:cNvPr>
              <p:cNvSpPr txBox="1"/>
              <p:nvPr/>
            </p:nvSpPr>
            <p:spPr>
              <a:xfrm>
                <a:off x="429418" y="3034625"/>
                <a:ext cx="8686735" cy="1200329"/>
              </a:xfrm>
              <a:prstGeom prst="rect">
                <a:avLst/>
              </a:prstGeom>
              <a:noFill/>
            </p:spPr>
            <p:txBody>
              <a:bodyPr wrap="square" rtlCol="0">
                <a:spAutoFit/>
              </a:bodyPr>
              <a:lstStyle/>
              <a:p>
                <a:r>
                  <a:rPr lang="en-US" dirty="0"/>
                  <a:t>Of course, we can solve these from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𝑥</m:t>
                        </m:r>
                      </m:e>
                    </m:acc>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0</m:t>
                            </m:r>
                          </m:sub>
                        </m:sSub>
                      </m:e>
                      <m:sup>
                        <m:r>
                          <a:rPr lang="en-US" b="0" i="1" smtClean="0">
                            <a:latin typeface="Cambria Math" panose="02040503050406030204" pitchFamily="18" charset="0"/>
                          </a:rPr>
                          <m:t>2</m:t>
                        </m:r>
                      </m:sup>
                    </m:sSup>
                    <m:r>
                      <a:rPr lang="en-US" b="0" i="1" smtClean="0">
                        <a:latin typeface="Cambria Math" panose="02040503050406030204" pitchFamily="18" charset="0"/>
                      </a:rPr>
                      <m:t>𝑥</m:t>
                    </m:r>
                    <m:r>
                      <a:rPr lang="en-US" b="0" i="1" smtClean="0">
                        <a:latin typeface="Cambria Math" panose="02040503050406030204" pitchFamily="18" charset="0"/>
                      </a:rPr>
                      <m:t>=0, </m:t>
                    </m:r>
                  </m:oMath>
                </a14:m>
                <a:endParaRPr lang="en-US" dirty="0"/>
              </a:p>
              <a:p>
                <a:r>
                  <a:rPr lang="en-US" dirty="0"/>
                  <a:t>but  </a:t>
                </a:r>
                <a14:m>
                  <m:oMath xmlns:m="http://schemas.openxmlformats.org/officeDocument/2006/math">
                    <m:r>
                      <a:rPr lang="en-US" b="0" i="1" smtClean="0">
                        <a:latin typeface="Cambria Math" panose="02040503050406030204" pitchFamily="18" charset="0"/>
                      </a:rPr>
                      <m:t>𝑥</m:t>
                    </m:r>
                  </m:oMath>
                </a14:m>
                <a:r>
                  <a:rPr lang="en-US" dirty="0"/>
                  <a:t> and </a:t>
                </a:r>
                <a14:m>
                  <m:oMath xmlns:m="http://schemas.openxmlformats.org/officeDocument/2006/math">
                    <m:r>
                      <a:rPr lang="en-US" b="0" i="1" smtClean="0">
                        <a:latin typeface="Cambria Math" panose="02040503050406030204" pitchFamily="18" charset="0"/>
                      </a:rPr>
                      <m:t>𝑝</m:t>
                    </m:r>
                  </m:oMath>
                </a14:m>
                <a:r>
                  <a:rPr lang="en-US" dirty="0"/>
                  <a:t> are coupled</a:t>
                </a:r>
              </a:p>
              <a:p>
                <a:r>
                  <a:rPr lang="en-US" dirty="0"/>
                  <a:t>We approach different way using different canonical variables</a:t>
                </a:r>
              </a:p>
            </p:txBody>
          </p:sp>
        </mc:Choice>
        <mc:Fallback xmlns="">
          <p:sp>
            <p:nvSpPr>
              <p:cNvPr id="12" name="TextBox 11">
                <a:extLst>
                  <a:ext uri="{FF2B5EF4-FFF2-40B4-BE49-F238E27FC236}">
                    <a16:creationId xmlns:a16="http://schemas.microsoft.com/office/drawing/2014/main" id="{0F411F45-0C15-F561-9E13-7429E1ED49A5}"/>
                  </a:ext>
                </a:extLst>
              </p:cNvPr>
              <p:cNvSpPr txBox="1">
                <a:spLocks noRot="1" noChangeAspect="1" noMove="1" noResize="1" noEditPoints="1" noAdjustHandles="1" noChangeArrowheads="1" noChangeShapeType="1" noTextEdit="1"/>
              </p:cNvSpPr>
              <p:nvPr/>
            </p:nvSpPr>
            <p:spPr>
              <a:xfrm>
                <a:off x="429418" y="3034625"/>
                <a:ext cx="8686735" cy="1200329"/>
              </a:xfrm>
              <a:prstGeom prst="rect">
                <a:avLst/>
              </a:prstGeom>
              <a:blipFill>
                <a:blip r:embed="rId3"/>
                <a:stretch>
                  <a:fillRect l="-1022" t="-3158" b="-105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052C5394-6A12-4A91-6897-AE2370F429A8}"/>
                  </a:ext>
                </a:extLst>
              </p:cNvPr>
              <p:cNvSpPr txBox="1"/>
              <p:nvPr/>
            </p:nvSpPr>
            <p:spPr>
              <a:xfrm>
                <a:off x="1412195" y="4353692"/>
                <a:ext cx="4584781" cy="8743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panose="02040503050406030204" pitchFamily="18" charset="0"/>
                            </a:rPr>
                            <m:t>𝑑</m:t>
                          </m:r>
                        </m:num>
                        <m:den>
                          <m:r>
                            <a:rPr lang="en-US" sz="2000" b="0" i="1" smtClean="0">
                              <a:latin typeface="Cambria Math" panose="02040503050406030204" pitchFamily="18" charset="0"/>
                            </a:rPr>
                            <m:t>𝑑𝑡</m:t>
                          </m:r>
                        </m:den>
                      </m:f>
                      <m:d>
                        <m:dPr>
                          <m:begChr m:val="["/>
                          <m:endChr m:val="]"/>
                          <m:ctrlPr>
                            <a:rPr lang="en-US" sz="2000" i="1" smtClean="0">
                              <a:latin typeface="Cambria Math" panose="02040503050406030204" pitchFamily="18" charset="0"/>
                            </a:rPr>
                          </m:ctrlPr>
                        </m:dPr>
                        <m:e>
                          <m:m>
                            <m:mPr>
                              <m:mcs>
                                <m:mc>
                                  <m:mcPr>
                                    <m:count m:val="1"/>
                                    <m:mcJc m:val="center"/>
                                  </m:mcPr>
                                </m:mc>
                              </m:mcs>
                              <m:ctrlPr>
                                <a:rPr lang="en-US" sz="2000" i="1" smtClean="0">
                                  <a:latin typeface="Cambria Math" panose="02040503050406030204" pitchFamily="18" charset="0"/>
                                </a:rPr>
                              </m:ctrlPr>
                            </m:mPr>
                            <m:mr>
                              <m:e>
                                <m:r>
                                  <m:rPr>
                                    <m:brk m:alnAt="7"/>
                                  </m:rPr>
                                  <a:rPr lang="en-US" sz="2000" b="0" i="1" smtClean="0">
                                    <a:latin typeface="Cambria Math" panose="02040503050406030204" pitchFamily="18" charset="0"/>
                                  </a:rPr>
                                  <m:t>𝑥</m:t>
                                </m:r>
                              </m:e>
                            </m:mr>
                            <m:mr>
                              <m:e>
                                <m:r>
                                  <a:rPr lang="en-US" sz="2000" b="0" i="1" smtClean="0">
                                    <a:latin typeface="Cambria Math" panose="02040503050406030204" pitchFamily="18" charset="0"/>
                                  </a:rPr>
                                  <m:t>𝑝</m:t>
                                </m:r>
                              </m:e>
                            </m:mr>
                          </m:m>
                        </m:e>
                      </m:d>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0</m:t>
                                </m:r>
                              </m:e>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𝑚</m:t>
                                    </m:r>
                                  </m:den>
                                </m:f>
                              </m:e>
                            </m:mr>
                            <m:mr>
                              <m:e>
                                <m:r>
                                  <a:rPr lang="en-US" sz="2000" b="0" i="1" smtClean="0">
                                    <a:latin typeface="Cambria Math" panose="02040503050406030204" pitchFamily="18" charset="0"/>
                                  </a:rPr>
                                  <m:t>−</m:t>
                                </m:r>
                                <m:r>
                                  <a:rPr lang="en-US" sz="2000" b="0" i="1" smtClean="0">
                                    <a:latin typeface="Cambria Math" panose="02040503050406030204" pitchFamily="18" charset="0"/>
                                  </a:rPr>
                                  <m:t>𝑚</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𝜔</m:t>
                                    </m:r>
                                  </m:e>
                                  <m:sup>
                                    <m:r>
                                      <a:rPr lang="en-US" sz="2000" b="0" i="1" smtClean="0">
                                        <a:latin typeface="Cambria Math" panose="02040503050406030204" pitchFamily="18" charset="0"/>
                                      </a:rPr>
                                      <m:t>2</m:t>
                                    </m:r>
                                  </m:sup>
                                </m:sSup>
                              </m:e>
                              <m:e>
                                <m:r>
                                  <a:rPr lang="en-US" sz="2000" b="0" i="1" smtClean="0">
                                    <a:latin typeface="Cambria Math" panose="02040503050406030204" pitchFamily="18" charset="0"/>
                                  </a:rPr>
                                  <m:t>0</m:t>
                                </m:r>
                              </m:e>
                            </m:mr>
                          </m:m>
                        </m:e>
                      </m:d>
                      <m:r>
                        <a:rPr lang="en-US" sz="2000" b="0" i="1" smtClean="0">
                          <a:latin typeface="Cambria Math" panose="02040503050406030204" pitchFamily="18" charset="0"/>
                          <a:ea typeface="Cambria Math" panose="02040503050406030204" pitchFamily="18" charset="0"/>
                        </a:rPr>
                        <m:t>∙</m:t>
                      </m:r>
                      <m:d>
                        <m:dPr>
                          <m:begChr m:val="["/>
                          <m:endChr m:val="]"/>
                          <m:ctrlPr>
                            <a:rPr lang="en-US" sz="2000" b="0" i="1" smtClean="0">
                              <a:latin typeface="Cambria Math" panose="02040503050406030204" pitchFamily="18" charset="0"/>
                              <a:ea typeface="Cambria Math" panose="02040503050406030204" pitchFamily="18" charset="0"/>
                            </a:rPr>
                          </m:ctrlPr>
                        </m:dPr>
                        <m:e>
                          <m:m>
                            <m:mPr>
                              <m:mcs>
                                <m:mc>
                                  <m:mcPr>
                                    <m:count m:val="1"/>
                                    <m:mcJc m:val="center"/>
                                  </m:mcPr>
                                </m:mc>
                              </m:mcs>
                              <m:ctrlPr>
                                <a:rPr lang="en-US" sz="2000" b="0" i="1" smtClean="0">
                                  <a:latin typeface="Cambria Math" panose="02040503050406030204" pitchFamily="18" charset="0"/>
                                  <a:ea typeface="Cambria Math" panose="02040503050406030204" pitchFamily="18" charset="0"/>
                                </a:rPr>
                              </m:ctrlPr>
                            </m:mPr>
                            <m:mr>
                              <m:e>
                                <m:r>
                                  <m:rPr>
                                    <m:brk m:alnAt="7"/>
                                  </m:rPr>
                                  <a:rPr lang="en-US" sz="2000" b="0" i="1" smtClean="0">
                                    <a:latin typeface="Cambria Math" panose="02040503050406030204" pitchFamily="18" charset="0"/>
                                    <a:ea typeface="Cambria Math" panose="02040503050406030204" pitchFamily="18" charset="0"/>
                                  </a:rPr>
                                  <m:t>𝑥</m:t>
                                </m:r>
                              </m:e>
                            </m:mr>
                            <m:mr>
                              <m:e>
                                <m:r>
                                  <a:rPr lang="en-US" sz="2000" b="0" i="1" smtClean="0">
                                    <a:latin typeface="Cambria Math" panose="02040503050406030204" pitchFamily="18" charset="0"/>
                                    <a:ea typeface="Cambria Math" panose="02040503050406030204" pitchFamily="18" charset="0"/>
                                  </a:rPr>
                                  <m:t>𝑝</m:t>
                                </m:r>
                              </m:e>
                            </m:mr>
                          </m:m>
                        </m:e>
                      </m:d>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𝑑</m:t>
                          </m:r>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𝜂</m:t>
                              </m:r>
                            </m:e>
                          </m:acc>
                        </m:num>
                        <m:den>
                          <m:r>
                            <a:rPr lang="en-US" sz="2000" b="0" i="1" smtClean="0">
                              <a:latin typeface="Cambria Math" panose="02040503050406030204" pitchFamily="18" charset="0"/>
                              <a:ea typeface="Cambria Math" panose="02040503050406030204" pitchFamily="18" charset="0"/>
                            </a:rPr>
                            <m:t>𝑑𝑡</m:t>
                          </m:r>
                        </m:den>
                      </m:f>
                      <m:r>
                        <a:rPr lang="en-US" sz="2000" b="0" i="1" smtClean="0">
                          <a:latin typeface="Cambria Math" panose="02040503050406030204" pitchFamily="18" charset="0"/>
                          <a:ea typeface="Cambria Math" panose="02040503050406030204" pitchFamily="18" charset="0"/>
                        </a:rPr>
                        <m:t>=</m:t>
                      </m:r>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𝑀</m:t>
                          </m:r>
                        </m:e>
                      </m:acc>
                      <m:r>
                        <a:rPr lang="en-US" sz="2000" i="1" smtClean="0">
                          <a:latin typeface="Cambria Math" panose="02040503050406030204" pitchFamily="18" charset="0"/>
                          <a:ea typeface="Cambria Math" panose="02040503050406030204" pitchFamily="18" charset="0"/>
                        </a:rPr>
                        <m:t>∙</m:t>
                      </m:r>
                      <m:acc>
                        <m:accPr>
                          <m:chr m:val="⃗"/>
                          <m:ctrlPr>
                            <a:rPr lang="en-US" sz="2000" i="1" smtClean="0">
                              <a:latin typeface="Cambria Math" panose="02040503050406030204" pitchFamily="18" charset="0"/>
                              <a:ea typeface="Cambria Math" panose="02040503050406030204" pitchFamily="18" charset="0"/>
                            </a:rPr>
                          </m:ctrlPr>
                        </m:accPr>
                        <m:e>
                          <m:r>
                            <a:rPr lang="en-US" sz="2000" i="1" smtClean="0">
                              <a:latin typeface="Cambria Math" panose="02040503050406030204" pitchFamily="18" charset="0"/>
                              <a:ea typeface="Cambria Math" panose="02040503050406030204" pitchFamily="18" charset="0"/>
                            </a:rPr>
                            <m:t>𝜂</m:t>
                          </m:r>
                        </m:e>
                      </m:acc>
                    </m:oMath>
                  </m:oMathPara>
                </a14:m>
                <a:endParaRPr lang="en-US" sz="2000" dirty="0"/>
              </a:p>
            </p:txBody>
          </p:sp>
        </mc:Choice>
        <mc:Fallback xmlns="">
          <p:sp>
            <p:nvSpPr>
              <p:cNvPr id="13" name="TextBox 12">
                <a:extLst>
                  <a:ext uri="{FF2B5EF4-FFF2-40B4-BE49-F238E27FC236}">
                    <a16:creationId xmlns:a16="http://schemas.microsoft.com/office/drawing/2014/main" id="{052C5394-6A12-4A91-6897-AE2370F429A8}"/>
                  </a:ext>
                </a:extLst>
              </p:cNvPr>
              <p:cNvSpPr txBox="1">
                <a:spLocks noRot="1" noChangeAspect="1" noMove="1" noResize="1" noEditPoints="1" noAdjustHandles="1" noChangeArrowheads="1" noChangeShapeType="1" noTextEdit="1"/>
              </p:cNvSpPr>
              <p:nvPr/>
            </p:nvSpPr>
            <p:spPr>
              <a:xfrm>
                <a:off x="1412195" y="4353692"/>
                <a:ext cx="4584781" cy="874342"/>
              </a:xfrm>
              <a:prstGeom prst="rect">
                <a:avLst/>
              </a:prstGeom>
              <a:blipFill>
                <a:blip r:embed="rId4"/>
                <a:stretch>
                  <a:fillRect t="-2857" b="-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473D0AD4-017B-B2F1-35DE-55026CFAE958}"/>
                  </a:ext>
                </a:extLst>
              </p:cNvPr>
              <p:cNvSpPr txBox="1"/>
              <p:nvPr/>
            </p:nvSpPr>
            <p:spPr>
              <a:xfrm>
                <a:off x="636588" y="5410200"/>
                <a:ext cx="6594434" cy="510333"/>
              </a:xfrm>
              <a:prstGeom prst="rect">
                <a:avLst/>
              </a:prstGeom>
              <a:noFill/>
            </p:spPr>
            <p:txBody>
              <a:bodyPr wrap="none" rtlCol="0">
                <a:spAutoFit/>
              </a:bodyPr>
              <a:lstStyle/>
              <a:p>
                <a:r>
                  <a:rPr lang="en-US" dirty="0"/>
                  <a:t>This shows that the matrix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𝑀</m:t>
                        </m:r>
                      </m:e>
                    </m:acc>
                  </m:oMath>
                </a14:m>
                <a:r>
                  <a:rPr lang="en-US" dirty="0"/>
                  <a:t> is transforming </a:t>
                </a:r>
                <a14:m>
                  <m:oMath xmlns:m="http://schemas.openxmlformats.org/officeDocument/2006/math">
                    <m:acc>
                      <m:accPr>
                        <m:chr m:val="⃗"/>
                        <m:ctrlPr>
                          <a:rPr lang="en-US" i="1" smtClean="0">
                            <a:latin typeface="Cambria Math" panose="02040503050406030204" pitchFamily="18" charset="0"/>
                          </a:rPr>
                        </m:ctrlPr>
                      </m:accPr>
                      <m:e>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𝜂</m:t>
                            </m:r>
                          </m:e>
                        </m:acc>
                      </m:e>
                    </m:acc>
                    <m:r>
                      <a:rPr lang="en-US" i="1" smtClean="0">
                        <a:latin typeface="Cambria Math" panose="02040503050406030204" pitchFamily="18" charset="0"/>
                        <a:ea typeface="Cambria Math" panose="02040503050406030204" pitchFamily="18" charset="0"/>
                      </a:rPr>
                      <m:t>→</m:t>
                    </m:r>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𝜂</m:t>
                        </m:r>
                      </m:e>
                    </m:acc>
                  </m:oMath>
                </a14:m>
                <a:endParaRPr lang="en-US" dirty="0"/>
              </a:p>
            </p:txBody>
          </p:sp>
        </mc:Choice>
        <mc:Fallback xmlns="">
          <p:sp>
            <p:nvSpPr>
              <p:cNvPr id="14" name="TextBox 13">
                <a:extLst>
                  <a:ext uri="{FF2B5EF4-FFF2-40B4-BE49-F238E27FC236}">
                    <a16:creationId xmlns:a16="http://schemas.microsoft.com/office/drawing/2014/main" id="{473D0AD4-017B-B2F1-35DE-55026CFAE958}"/>
                  </a:ext>
                </a:extLst>
              </p:cNvPr>
              <p:cNvSpPr txBox="1">
                <a:spLocks noRot="1" noChangeAspect="1" noMove="1" noResize="1" noEditPoints="1" noAdjustHandles="1" noChangeArrowheads="1" noChangeShapeType="1" noTextEdit="1"/>
              </p:cNvSpPr>
              <p:nvPr/>
            </p:nvSpPr>
            <p:spPr>
              <a:xfrm>
                <a:off x="636588" y="5410200"/>
                <a:ext cx="6594434" cy="510333"/>
              </a:xfrm>
              <a:prstGeom prst="rect">
                <a:avLst/>
              </a:prstGeom>
              <a:blipFill>
                <a:blip r:embed="rId5"/>
                <a:stretch>
                  <a:fillRect l="-1344" t="-24390" b="-24390"/>
                </a:stretch>
              </a:blipFill>
            </p:spPr>
            <p:txBody>
              <a:bodyPr/>
              <a:lstStyle/>
              <a:p>
                <a:r>
                  <a:rPr lang="en-US">
                    <a:noFill/>
                  </a:rPr>
                  <a:t> </a:t>
                </a:r>
              </a:p>
            </p:txBody>
          </p:sp>
        </mc:Fallback>
      </mc:AlternateContent>
    </p:spTree>
    <p:extLst>
      <p:ext uri="{BB962C8B-B14F-4D97-AF65-F5344CB8AC3E}">
        <p14:creationId xmlns:p14="http://schemas.microsoft.com/office/powerpoint/2010/main" val="39718875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9850A-9551-A00A-257C-3CBCFED3FCC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4CC2F89-DEE7-0873-595E-D716CD325588}"/>
              </a:ext>
            </a:extLst>
          </p:cNvPr>
          <p:cNvSpPr>
            <a:spLocks noGrp="1"/>
          </p:cNvSpPr>
          <p:nvPr>
            <p:ph type="title"/>
          </p:nvPr>
        </p:nvSpPr>
        <p:spPr/>
        <p:txBody>
          <a:bodyPr/>
          <a:lstStyle/>
          <a:p>
            <a:r>
              <a:rPr lang="en-US" dirty="0"/>
              <a:t>Simple Harmonic Oscillator</a:t>
            </a:r>
          </a:p>
        </p:txBody>
      </p:sp>
      <p:sp>
        <p:nvSpPr>
          <p:cNvPr id="4" name="Date Placeholder 3">
            <a:extLst>
              <a:ext uri="{FF2B5EF4-FFF2-40B4-BE49-F238E27FC236}">
                <a16:creationId xmlns:a16="http://schemas.microsoft.com/office/drawing/2014/main" id="{B83BED02-CAEB-3E02-4A1E-861B7989F607}"/>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97B4B1C1-F907-C4B5-9363-66AEFC26E0F5}"/>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F2A9A36B-7F7C-8D43-C400-6E777A213226}"/>
              </a:ext>
            </a:extLst>
          </p:cNvPr>
          <p:cNvSpPr>
            <a:spLocks noGrp="1"/>
          </p:cNvSpPr>
          <p:nvPr>
            <p:ph type="sldNum" sz="quarter" idx="4"/>
          </p:nvPr>
        </p:nvSpPr>
        <p:spPr/>
        <p:txBody>
          <a:bodyPr/>
          <a:lstStyle/>
          <a:p>
            <a:pPr>
              <a:defRPr/>
            </a:pPr>
            <a:fld id="{148C009B-CB69-E04A-B9B3-34B26D69E9CF}" type="slidenum">
              <a:rPr lang="en-US" smtClean="0"/>
              <a:pPr>
                <a:defRPr/>
              </a:pPr>
              <a:t>64</a:t>
            </a:fld>
            <a:endParaRPr lang="en-US"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2A46B92-825A-B26C-69CF-F9DD912CB70A}"/>
                  </a:ext>
                </a:extLst>
              </p:cNvPr>
              <p:cNvSpPr txBox="1"/>
              <p:nvPr/>
            </p:nvSpPr>
            <p:spPr>
              <a:xfrm>
                <a:off x="429419" y="792480"/>
                <a:ext cx="6994607" cy="509178"/>
              </a:xfrm>
              <a:prstGeom prst="rect">
                <a:avLst/>
              </a:prstGeom>
              <a:noFill/>
            </p:spPr>
            <p:txBody>
              <a:bodyPr wrap="none" rtlCol="0">
                <a:spAutoFit/>
              </a:bodyPr>
              <a:lstStyle/>
              <a:p>
                <a:r>
                  <a:rPr lang="en-US" dirty="0"/>
                  <a:t>Obtain eigenvalue of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𝑀</m:t>
                        </m:r>
                      </m:e>
                    </m:acc>
                  </m:oMath>
                </a14:m>
                <a:r>
                  <a:rPr lang="en-US" dirty="0"/>
                  <a:t> via solving </a:t>
                </a:r>
                <a14:m>
                  <m:oMath xmlns:m="http://schemas.openxmlformats.org/officeDocument/2006/math">
                    <m:r>
                      <a:rPr lang="en-US" b="0" i="1" smtClean="0">
                        <a:latin typeface="Cambria Math" panose="02040503050406030204" pitchFamily="18" charset="0"/>
                      </a:rPr>
                      <m:t>𝑑𝑒𝑡</m:t>
                    </m:r>
                    <m:d>
                      <m:dPr>
                        <m:ctrlPr>
                          <a:rPr lang="en-US" b="0" i="1" smtClean="0">
                            <a:latin typeface="Cambria Math" panose="02040503050406030204" pitchFamily="18" charset="0"/>
                          </a:rPr>
                        </m:ctrlPr>
                      </m:d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𝑀</m:t>
                            </m:r>
                          </m:e>
                        </m:acc>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𝜆</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𝐼</m:t>
                        </m:r>
                      </m:e>
                    </m:d>
                    <m:r>
                      <a:rPr lang="en-US" b="0" i="1" smtClean="0">
                        <a:latin typeface="Cambria Math" panose="02040503050406030204" pitchFamily="18" charset="0"/>
                      </a:rPr>
                      <m:t>=0</m:t>
                    </m:r>
                  </m:oMath>
                </a14:m>
                <a:endParaRPr lang="en-US" dirty="0"/>
              </a:p>
            </p:txBody>
          </p:sp>
        </mc:Choice>
        <mc:Fallback xmlns="">
          <p:sp>
            <p:nvSpPr>
              <p:cNvPr id="2" name="TextBox 1">
                <a:extLst>
                  <a:ext uri="{FF2B5EF4-FFF2-40B4-BE49-F238E27FC236}">
                    <a16:creationId xmlns:a16="http://schemas.microsoft.com/office/drawing/2014/main" id="{F2A46B92-825A-B26C-69CF-F9DD912CB70A}"/>
                  </a:ext>
                </a:extLst>
              </p:cNvPr>
              <p:cNvSpPr txBox="1">
                <a:spLocks noRot="1" noChangeAspect="1" noMove="1" noResize="1" noEditPoints="1" noAdjustHandles="1" noChangeArrowheads="1" noChangeShapeType="1" noTextEdit="1"/>
              </p:cNvSpPr>
              <p:nvPr/>
            </p:nvSpPr>
            <p:spPr>
              <a:xfrm>
                <a:off x="429419" y="792480"/>
                <a:ext cx="6994607" cy="509178"/>
              </a:xfrm>
              <a:prstGeom prst="rect">
                <a:avLst/>
              </a:prstGeom>
              <a:blipFill>
                <a:blip r:embed="rId2"/>
                <a:stretch>
                  <a:fillRect l="-1268" t="-2439" b="-219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A76F543-819A-AB21-476A-14EF92A6C5E0}"/>
                  </a:ext>
                </a:extLst>
              </p:cNvPr>
              <p:cNvSpPr txBox="1"/>
              <p:nvPr/>
            </p:nvSpPr>
            <p:spPr>
              <a:xfrm>
                <a:off x="1697458" y="1414509"/>
                <a:ext cx="3726661" cy="5782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000" i="1" smtClean="0">
                              <a:latin typeface="Cambria Math" panose="02040503050406030204" pitchFamily="18" charset="0"/>
                            </a:rPr>
                          </m:ctrlPr>
                        </m:sSupPr>
                        <m:e>
                          <m:r>
                            <a:rPr lang="en-US" sz="2000" i="1" smtClean="0">
                              <a:latin typeface="Cambria Math" panose="02040503050406030204" pitchFamily="18" charset="0"/>
                              <a:ea typeface="Cambria Math" panose="02040503050406030204" pitchFamily="18" charset="0"/>
                            </a:rPr>
                            <m:t>𝜆</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𝑚</m:t>
                          </m:r>
                        </m:den>
                      </m:f>
                      <m:r>
                        <a:rPr lang="en-US" sz="2000" b="0" i="1" smtClean="0">
                          <a:latin typeface="Cambria Math" panose="02040503050406030204" pitchFamily="18" charset="0"/>
                          <a:ea typeface="Cambria Math" panose="02040503050406030204" pitchFamily="18" charset="0"/>
                        </a:rPr>
                        <m:t>∙</m:t>
                      </m:r>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𝑚</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𝜔</m:t>
                              </m:r>
                            </m:e>
                            <m:sup>
                              <m:r>
                                <a:rPr lang="en-US" sz="2000" b="0" i="1" smtClean="0">
                                  <a:latin typeface="Cambria Math" panose="02040503050406030204" pitchFamily="18" charset="0"/>
                                  <a:ea typeface="Cambria Math" panose="02040503050406030204" pitchFamily="18" charset="0"/>
                                </a:rPr>
                                <m:t>2</m:t>
                              </m:r>
                            </m:sup>
                          </m:sSup>
                        </m:e>
                      </m:d>
                      <m:r>
                        <a:rPr lang="en-US" sz="2000" b="0" i="1" smtClean="0">
                          <a:latin typeface="Cambria Math" panose="02040503050406030204" pitchFamily="18" charset="0"/>
                          <a:ea typeface="Cambria Math" panose="02040503050406030204" pitchFamily="18" charset="0"/>
                        </a:rPr>
                        <m:t>=0→</m:t>
                      </m:r>
                      <m:r>
                        <a:rPr lang="en-US" sz="2000" b="0" i="1" smtClean="0">
                          <a:latin typeface="Cambria Math" panose="02040503050406030204" pitchFamily="18" charset="0"/>
                          <a:ea typeface="Cambria Math" panose="02040503050406030204" pitchFamily="18" charset="0"/>
                        </a:rPr>
                        <m:t>𝜆</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𝑖</m:t>
                      </m:r>
                      <m:r>
                        <a:rPr lang="en-US" sz="2000" b="0" i="1" smtClean="0">
                          <a:latin typeface="Cambria Math" panose="02040503050406030204" pitchFamily="18" charset="0"/>
                          <a:ea typeface="Cambria Math" panose="02040503050406030204" pitchFamily="18" charset="0"/>
                        </a:rPr>
                        <m:t>𝜔</m:t>
                      </m:r>
                    </m:oMath>
                  </m:oMathPara>
                </a14:m>
                <a:endParaRPr lang="en-US" sz="2000" dirty="0"/>
              </a:p>
            </p:txBody>
          </p:sp>
        </mc:Choice>
        <mc:Fallback xmlns="">
          <p:sp>
            <p:nvSpPr>
              <p:cNvPr id="7" name="TextBox 6">
                <a:extLst>
                  <a:ext uri="{FF2B5EF4-FFF2-40B4-BE49-F238E27FC236}">
                    <a16:creationId xmlns:a16="http://schemas.microsoft.com/office/drawing/2014/main" id="{0A76F543-819A-AB21-476A-14EF92A6C5E0}"/>
                  </a:ext>
                </a:extLst>
              </p:cNvPr>
              <p:cNvSpPr txBox="1">
                <a:spLocks noRot="1" noChangeAspect="1" noMove="1" noResize="1" noEditPoints="1" noAdjustHandles="1" noChangeArrowheads="1" noChangeShapeType="1" noTextEdit="1"/>
              </p:cNvSpPr>
              <p:nvPr/>
            </p:nvSpPr>
            <p:spPr>
              <a:xfrm>
                <a:off x="1697458" y="1414509"/>
                <a:ext cx="3726661" cy="578235"/>
              </a:xfrm>
              <a:prstGeom prst="rect">
                <a:avLst/>
              </a:prstGeom>
              <a:blipFill>
                <a:blip r:embed="rId3"/>
                <a:stretch>
                  <a:fillRect l="-1017" r="-678" b="-10870"/>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EFAA6A20-12D7-3FA9-2DFD-C335AEB5254C}"/>
              </a:ext>
            </a:extLst>
          </p:cNvPr>
          <p:cNvSpPr txBox="1"/>
          <p:nvPr/>
        </p:nvSpPr>
        <p:spPr>
          <a:xfrm>
            <a:off x="429418" y="2192544"/>
            <a:ext cx="3813736" cy="461665"/>
          </a:xfrm>
          <a:prstGeom prst="rect">
            <a:avLst/>
          </a:prstGeom>
          <a:noFill/>
        </p:spPr>
        <p:txBody>
          <a:bodyPr wrap="none" rtlCol="0">
            <a:spAutoFit/>
          </a:bodyPr>
          <a:lstStyle/>
          <a:p>
            <a:r>
              <a:rPr lang="en-US" dirty="0"/>
              <a:t>Corresponding eigenvector is</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18ED77C-3C35-AC5E-484E-8844CC484230}"/>
                  </a:ext>
                </a:extLst>
              </p:cNvPr>
              <p:cNvSpPr txBox="1"/>
              <p:nvPr/>
            </p:nvSpPr>
            <p:spPr>
              <a:xfrm>
                <a:off x="1828455" y="2854009"/>
                <a:ext cx="1751890" cy="5366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𝑣</m:t>
                              </m:r>
                            </m:e>
                          </m:acc>
                        </m:e>
                        <m:sub>
                          <m:r>
                            <a:rPr lang="en-US" sz="2000" i="1" smtClean="0">
                              <a:latin typeface="Cambria Math" panose="02040503050406030204" pitchFamily="18" charset="0"/>
                              <a:ea typeface="Cambria Math" panose="02040503050406030204" pitchFamily="18" charset="0"/>
                            </a:rPr>
                            <m:t>±</m:t>
                          </m:r>
                        </m:sub>
                      </m:sSub>
                      <m:r>
                        <a:rPr lang="en-US" sz="2000" b="0" i="1" smtClean="0">
                          <a:latin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𝛼</m:t>
                      </m:r>
                      <m:d>
                        <m:dPr>
                          <m:begChr m:val="["/>
                          <m:endChr m:val="]"/>
                          <m:ctrlPr>
                            <a:rPr lang="en-US" sz="2000" b="0" i="1" smtClean="0">
                              <a:latin typeface="Cambria Math" panose="02040503050406030204" pitchFamily="18" charset="0"/>
                              <a:ea typeface="Cambria Math" panose="02040503050406030204" pitchFamily="18" charset="0"/>
                            </a:rPr>
                          </m:ctrlPr>
                        </m:dPr>
                        <m:e>
                          <m:m>
                            <m:mPr>
                              <m:mcs>
                                <m:mc>
                                  <m:mcPr>
                                    <m:count m:val="1"/>
                                    <m:mcJc m:val="center"/>
                                  </m:mcPr>
                                </m:mc>
                              </m:mcs>
                              <m:ctrlPr>
                                <a:rPr lang="en-US" sz="2000" b="0" i="1" smtClean="0">
                                  <a:latin typeface="Cambria Math" panose="02040503050406030204" pitchFamily="18" charset="0"/>
                                  <a:ea typeface="Cambria Math" panose="02040503050406030204" pitchFamily="18" charset="0"/>
                                </a:rPr>
                              </m:ctrlPr>
                            </m:mPr>
                            <m:mr>
                              <m:e>
                                <m:r>
                                  <m:rPr>
                                    <m:brk m:alnAt="7"/>
                                  </m:rPr>
                                  <a:rPr lang="en-US" sz="2000" b="0" i="1" smtClean="0">
                                    <a:latin typeface="Cambria Math" panose="02040503050406030204" pitchFamily="18" charset="0"/>
                                    <a:ea typeface="Cambria Math" panose="02040503050406030204" pitchFamily="18" charset="0"/>
                                  </a:rPr>
                                  <m:t>1</m:t>
                                </m:r>
                              </m:e>
                            </m:mr>
                            <m:mr>
                              <m:e>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𝑖𝑚</m:t>
                                </m:r>
                                <m:r>
                                  <a:rPr lang="en-US" sz="2000" b="0" i="1" smtClean="0">
                                    <a:latin typeface="Cambria Math" panose="02040503050406030204" pitchFamily="18" charset="0"/>
                                    <a:ea typeface="Cambria Math" panose="02040503050406030204" pitchFamily="18" charset="0"/>
                                  </a:rPr>
                                  <m:t>𝜔</m:t>
                                </m:r>
                              </m:e>
                            </m:mr>
                          </m:m>
                        </m:e>
                      </m:d>
                    </m:oMath>
                  </m:oMathPara>
                </a14:m>
                <a:endParaRPr lang="en-US" sz="2000" dirty="0"/>
              </a:p>
            </p:txBody>
          </p:sp>
        </mc:Choice>
        <mc:Fallback xmlns="">
          <p:sp>
            <p:nvSpPr>
              <p:cNvPr id="15" name="TextBox 14">
                <a:extLst>
                  <a:ext uri="{FF2B5EF4-FFF2-40B4-BE49-F238E27FC236}">
                    <a16:creationId xmlns:a16="http://schemas.microsoft.com/office/drawing/2014/main" id="{418ED77C-3C35-AC5E-484E-8844CC484230}"/>
                  </a:ext>
                </a:extLst>
              </p:cNvPr>
              <p:cNvSpPr txBox="1">
                <a:spLocks noRot="1" noChangeAspect="1" noMove="1" noResize="1" noEditPoints="1" noAdjustHandles="1" noChangeArrowheads="1" noChangeShapeType="1" noTextEdit="1"/>
              </p:cNvSpPr>
              <p:nvPr/>
            </p:nvSpPr>
            <p:spPr>
              <a:xfrm>
                <a:off x="1828455" y="2854009"/>
                <a:ext cx="1751890" cy="536685"/>
              </a:xfrm>
              <a:prstGeom prst="rect">
                <a:avLst/>
              </a:prstGeom>
              <a:blipFill>
                <a:blip r:embed="rId4"/>
                <a:stretch>
                  <a:fillRect l="-2899" t="-2326" b="-186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DB219A0-98D1-B5BF-38B6-0564DDA50DA7}"/>
                  </a:ext>
                </a:extLst>
              </p:cNvPr>
              <p:cNvSpPr txBox="1"/>
              <p:nvPr/>
            </p:nvSpPr>
            <p:spPr>
              <a:xfrm>
                <a:off x="536342" y="3544774"/>
                <a:ext cx="7472495" cy="2065437"/>
              </a:xfrm>
              <a:prstGeom prst="rect">
                <a:avLst/>
              </a:prstGeom>
              <a:noFill/>
            </p:spPr>
            <p:txBody>
              <a:bodyPr wrap="none" rtlCol="0">
                <a:spAutoFit/>
              </a:bodyPr>
              <a:lstStyle/>
              <a:p>
                <a:r>
                  <a:rPr lang="en-US" dirty="0"/>
                  <a:t>We would like to convert the original canonical basis </a:t>
                </a:r>
              </a:p>
              <a:p>
                <a:r>
                  <a:rPr lang="en-US" dirty="0"/>
                  <a:t>from </a:t>
                </a:r>
                <a14:m>
                  <m:oMath xmlns:m="http://schemas.openxmlformats.org/officeDocument/2006/math">
                    <m:d>
                      <m:dPr>
                        <m:begChr m:val="{"/>
                        <m:endChr m:val="}"/>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𝑒</m:t>
                                </m:r>
                              </m:e>
                            </m:acc>
                          </m:e>
                          <m:sub>
                            <m:r>
                              <a:rPr lang="en-US" b="0" i="1" smtClean="0">
                                <a:latin typeface="Cambria Math" panose="02040503050406030204" pitchFamily="18" charset="0"/>
                              </a:rPr>
                              <m:t>𝑥</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𝑒</m:t>
                                </m:r>
                              </m:e>
                            </m:acc>
                          </m:e>
                          <m:sub>
                            <m:r>
                              <a:rPr lang="en-US" b="0" i="1" smtClean="0">
                                <a:latin typeface="Cambria Math" panose="02040503050406030204" pitchFamily="18" charset="0"/>
                              </a:rPr>
                              <m:t>𝑝</m:t>
                            </m:r>
                          </m:sub>
                        </m:sSub>
                      </m:e>
                    </m:d>
                  </m:oMath>
                </a14:m>
                <a:r>
                  <a:rPr lang="en-US" dirty="0"/>
                  <a:t> to eigenvector basis </a:t>
                </a:r>
                <a14:m>
                  <m:oMath xmlns:m="http://schemas.openxmlformats.org/officeDocument/2006/math">
                    <m:d>
                      <m:dPr>
                        <m:begChr m:val="{"/>
                        <m:endChr m:val="}"/>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𝑒</m:t>
                                </m:r>
                              </m:e>
                            </m:acc>
                          </m:e>
                          <m:sub>
                            <m:sSub>
                              <m:sSubPr>
                                <m:ctrlPr>
                                  <a:rPr lang="en-US"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m:t>
                                </m:r>
                              </m:sub>
                            </m:sSub>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𝑒</m:t>
                                </m:r>
                              </m:e>
                            </m:acc>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m:t>
                                </m:r>
                              </m:sub>
                            </m:sSub>
                          </m:sub>
                        </m:sSub>
                      </m:e>
                    </m:d>
                  </m:oMath>
                </a14:m>
                <a:r>
                  <a:rPr lang="en-US" dirty="0"/>
                  <a:t>, We introduce </a:t>
                </a:r>
              </a:p>
              <a:p>
                <a14:m>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𝑣</m:t>
                                </m:r>
                              </m:e>
                            </m:acc>
                          </m:e>
                          <m:sub>
                            <m:r>
                              <a:rPr lang="en-US" b="0" i="1" smtClean="0">
                                <a:latin typeface="Cambria Math" panose="02040503050406030204" pitchFamily="18" charset="0"/>
                              </a:rPr>
                              <m:t>+</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𝑣</m:t>
                                </m:r>
                              </m:e>
                            </m:acc>
                          </m:e>
                          <m:sub>
                            <m:r>
                              <a:rPr lang="en-US" b="0" i="1" smtClean="0">
                                <a:latin typeface="Cambria Math" panose="02040503050406030204" pitchFamily="18" charset="0"/>
                              </a:rPr>
                              <m:t>−</m:t>
                            </m:r>
                          </m:sub>
                        </m:sSub>
                      </m:e>
                    </m:d>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d>
                      <m:dPr>
                        <m:begChr m:val="["/>
                        <m:endChr m:val="]"/>
                        <m:ctrlPr>
                          <a:rPr lang="en-US" b="0" i="1" smtClean="0">
                            <a:latin typeface="Cambria Math" panose="02040503050406030204" pitchFamily="18" charset="0"/>
                            <a:ea typeface="Cambria Math" panose="02040503050406030204" pitchFamily="18" charset="0"/>
                          </a:rPr>
                        </m:ctrlPr>
                      </m:dPr>
                      <m:e>
                        <m:m>
                          <m:mPr>
                            <m:mcs>
                              <m:mc>
                                <m:mcPr>
                                  <m:count m:val="2"/>
                                  <m:mcJc m:val="center"/>
                                </m:mcPr>
                              </m:mc>
                            </m:mcs>
                            <m:ctrlPr>
                              <a:rPr lang="en-US" b="0" i="1" smtClean="0">
                                <a:latin typeface="Cambria Math" panose="02040503050406030204" pitchFamily="18" charset="0"/>
                                <a:ea typeface="Cambria Math" panose="02040503050406030204" pitchFamily="18" charset="0"/>
                              </a:rPr>
                            </m:ctrlPr>
                          </m:mPr>
                          <m:mr>
                            <m:e>
                              <m:r>
                                <m:rPr>
                                  <m:brk m:alnAt="7"/>
                                </m:rPr>
                                <a:rPr lang="en-US" b="0" i="1" smtClean="0">
                                  <a:latin typeface="Cambria Math" panose="02040503050406030204" pitchFamily="18" charset="0"/>
                                  <a:ea typeface="Cambria Math" panose="02040503050406030204" pitchFamily="18" charset="0"/>
                                </a:rPr>
                                <m:t>1</m:t>
                              </m:r>
                            </m:e>
                            <m:e>
                              <m:r>
                                <a:rPr lang="en-US" b="0" i="1" smtClean="0">
                                  <a:latin typeface="Cambria Math" panose="02040503050406030204" pitchFamily="18" charset="0"/>
                                  <a:ea typeface="Cambria Math" panose="02040503050406030204" pitchFamily="18" charset="0"/>
                                </a:rPr>
                                <m:t>1</m:t>
                              </m:r>
                            </m:e>
                          </m:mr>
                          <m:mr>
                            <m:e>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𝑖𝑚</m:t>
                              </m:r>
                              <m:r>
                                <a:rPr lang="en-US" b="0" i="1" smtClean="0">
                                  <a:latin typeface="Cambria Math" panose="02040503050406030204" pitchFamily="18" charset="0"/>
                                  <a:ea typeface="Cambria Math" panose="02040503050406030204" pitchFamily="18" charset="0"/>
                                </a:rPr>
                                <m:t>𝜔</m:t>
                              </m:r>
                            </m:e>
                            <m:e>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𝑖𝑚</m:t>
                              </m:r>
                              <m:r>
                                <a:rPr lang="en-US" b="0" i="1" smtClean="0">
                                  <a:latin typeface="Cambria Math" panose="02040503050406030204" pitchFamily="18" charset="0"/>
                                  <a:ea typeface="Cambria Math" panose="02040503050406030204" pitchFamily="18" charset="0"/>
                                </a:rPr>
                                <m:t>𝜔</m:t>
                              </m:r>
                            </m:e>
                          </m:mr>
                        </m:m>
                      </m:e>
                    </m:d>
                  </m:oMath>
                </a14:m>
                <a:r>
                  <a:rPr lang="en-US" dirty="0"/>
                  <a:t>,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𝑇</m:t>
                        </m:r>
                      </m:e>
                      <m:sup>
                        <m:r>
                          <a:rPr lang="en-US" b="0" i="1" smtClean="0">
                            <a:latin typeface="Cambria Math" panose="02040503050406030204" pitchFamily="18" charset="0"/>
                          </a:rPr>
                          <m:t>−1</m:t>
                        </m:r>
                      </m:sup>
                    </m:s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𝛼</m:t>
                        </m:r>
                      </m:den>
                    </m:f>
                    <m:d>
                      <m:dPr>
                        <m:begChr m:val="["/>
                        <m:endChr m:val="]"/>
                        <m:ctrlPr>
                          <a:rPr lang="en-US" b="0" i="1" smtClean="0">
                            <a:latin typeface="Cambria Math" panose="02040503050406030204" pitchFamily="18" charset="0"/>
                          </a:rPr>
                        </m:ctrlPr>
                      </m:dPr>
                      <m:e>
                        <m:m>
                          <m:mPr>
                            <m:mcs>
                              <m:mc>
                                <m:mcPr>
                                  <m:count m:val="2"/>
                                  <m:mcJc m:val="center"/>
                                </m:mcPr>
                              </m:mc>
                            </m:mcs>
                            <m:ctrlPr>
                              <a:rPr lang="en-US" b="0" i="1" smtClean="0">
                                <a:latin typeface="Cambria Math" panose="02040503050406030204" pitchFamily="18" charset="0"/>
                              </a:rPr>
                            </m:ctrlPr>
                          </m:mPr>
                          <m:mr>
                            <m:e>
                              <m:r>
                                <m:rPr>
                                  <m:brk m:alnAt="7"/>
                                </m:rPr>
                                <a:rPr lang="en-US" b="0" i="1" smtClean="0">
                                  <a:latin typeface="Cambria Math" panose="02040503050406030204" pitchFamily="18" charset="0"/>
                                </a:rPr>
                                <m:t>1</m:t>
                              </m:r>
                            </m:e>
                            <m:e>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𝑖𝑚</m:t>
                                  </m:r>
                                  <m:r>
                                    <a:rPr lang="en-US" b="0" i="1" smtClean="0">
                                      <a:latin typeface="Cambria Math" panose="02040503050406030204" pitchFamily="18" charset="0"/>
                                      <a:ea typeface="Cambria Math" panose="02040503050406030204" pitchFamily="18" charset="0"/>
                                    </a:rPr>
                                    <m:t>𝜔</m:t>
                                  </m:r>
                                </m:den>
                              </m:f>
                            </m:e>
                          </m:mr>
                          <m:mr>
                            <m:e>
                              <m:r>
                                <a:rPr lang="en-US" b="0" i="1" smtClean="0">
                                  <a:latin typeface="Cambria Math" panose="02040503050406030204" pitchFamily="18" charset="0"/>
                                </a:rPr>
                                <m:t>1</m:t>
                              </m:r>
                            </m:e>
                            <m:e>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𝑖𝑚</m:t>
                                  </m:r>
                                  <m:r>
                                    <a:rPr lang="en-US" b="0" i="1" smtClean="0">
                                      <a:latin typeface="Cambria Math" panose="02040503050406030204" pitchFamily="18" charset="0"/>
                                      <a:ea typeface="Cambria Math" panose="02040503050406030204" pitchFamily="18" charset="0"/>
                                    </a:rPr>
                                    <m:t>𝜔</m:t>
                                  </m:r>
                                </m:den>
                              </m:f>
                            </m:e>
                          </m:mr>
                        </m:m>
                      </m:e>
                    </m:d>
                  </m:oMath>
                </a14:m>
                <a:endParaRPr lang="en-US" dirty="0"/>
              </a:p>
            </p:txBody>
          </p:sp>
        </mc:Choice>
        <mc:Fallback xmlns="">
          <p:sp>
            <p:nvSpPr>
              <p:cNvPr id="16" name="TextBox 15">
                <a:extLst>
                  <a:ext uri="{FF2B5EF4-FFF2-40B4-BE49-F238E27FC236}">
                    <a16:creationId xmlns:a16="http://schemas.microsoft.com/office/drawing/2014/main" id="{1DB219A0-98D1-B5BF-38B6-0564DDA50DA7}"/>
                  </a:ext>
                </a:extLst>
              </p:cNvPr>
              <p:cNvSpPr txBox="1">
                <a:spLocks noRot="1" noChangeAspect="1" noMove="1" noResize="1" noEditPoints="1" noAdjustHandles="1" noChangeArrowheads="1" noChangeShapeType="1" noTextEdit="1"/>
              </p:cNvSpPr>
              <p:nvPr/>
            </p:nvSpPr>
            <p:spPr>
              <a:xfrm>
                <a:off x="536342" y="3544774"/>
                <a:ext cx="7472495" cy="2065437"/>
              </a:xfrm>
              <a:prstGeom prst="rect">
                <a:avLst/>
              </a:prstGeom>
              <a:blipFill>
                <a:blip r:embed="rId5"/>
                <a:stretch>
                  <a:fillRect l="-1358" t="-1829" r="-1019"/>
                </a:stretch>
              </a:blipFill>
            </p:spPr>
            <p:txBody>
              <a:bodyPr/>
              <a:lstStyle/>
              <a:p>
                <a:r>
                  <a:rPr lang="en-US">
                    <a:noFill/>
                  </a:rPr>
                  <a:t> </a:t>
                </a:r>
              </a:p>
            </p:txBody>
          </p:sp>
        </mc:Fallback>
      </mc:AlternateContent>
    </p:spTree>
    <p:extLst>
      <p:ext uri="{BB962C8B-B14F-4D97-AF65-F5344CB8AC3E}">
        <p14:creationId xmlns:p14="http://schemas.microsoft.com/office/powerpoint/2010/main" val="27381214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09411-2D50-5216-F7E1-DFF73D4C56A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7972ADC-C2EC-E89B-ED69-28F49C730617}"/>
              </a:ext>
            </a:extLst>
          </p:cNvPr>
          <p:cNvSpPr>
            <a:spLocks noGrp="1"/>
          </p:cNvSpPr>
          <p:nvPr>
            <p:ph type="title"/>
          </p:nvPr>
        </p:nvSpPr>
        <p:spPr/>
        <p:txBody>
          <a:bodyPr/>
          <a:lstStyle/>
          <a:p>
            <a:r>
              <a:rPr lang="en-US" dirty="0"/>
              <a:t>Simple Harmonic Oscillator</a:t>
            </a:r>
          </a:p>
        </p:txBody>
      </p:sp>
      <p:sp>
        <p:nvSpPr>
          <p:cNvPr id="4" name="Date Placeholder 3">
            <a:extLst>
              <a:ext uri="{FF2B5EF4-FFF2-40B4-BE49-F238E27FC236}">
                <a16:creationId xmlns:a16="http://schemas.microsoft.com/office/drawing/2014/main" id="{FD9CDC8B-D864-6B57-9F2F-46769E44AAF6}"/>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8D18B980-E83B-6C5F-4359-4BE08657B2E1}"/>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ECFFF172-E747-14B8-B2CF-998AE0760F27}"/>
              </a:ext>
            </a:extLst>
          </p:cNvPr>
          <p:cNvSpPr>
            <a:spLocks noGrp="1"/>
          </p:cNvSpPr>
          <p:nvPr>
            <p:ph type="sldNum" sz="quarter" idx="4"/>
          </p:nvPr>
        </p:nvSpPr>
        <p:spPr/>
        <p:txBody>
          <a:bodyPr/>
          <a:lstStyle/>
          <a:p>
            <a:pPr>
              <a:defRPr/>
            </a:pPr>
            <a:fld id="{148C009B-CB69-E04A-B9B3-34B26D69E9CF}" type="slidenum">
              <a:rPr lang="en-US" smtClean="0"/>
              <a:pPr>
                <a:defRPr/>
              </a:pPr>
              <a:t>65</a:t>
            </a:fld>
            <a:endParaRPr lang="en-US" dirty="0"/>
          </a:p>
        </p:txBody>
      </p:sp>
      <p:sp>
        <p:nvSpPr>
          <p:cNvPr id="2" name="TextBox 1">
            <a:extLst>
              <a:ext uri="{FF2B5EF4-FFF2-40B4-BE49-F238E27FC236}">
                <a16:creationId xmlns:a16="http://schemas.microsoft.com/office/drawing/2014/main" id="{A982FBDE-4C26-8D23-9264-AC0ADEEE6A83}"/>
              </a:ext>
            </a:extLst>
          </p:cNvPr>
          <p:cNvSpPr txBox="1"/>
          <p:nvPr/>
        </p:nvSpPr>
        <p:spPr>
          <a:xfrm>
            <a:off x="429419" y="792480"/>
            <a:ext cx="2852191" cy="461665"/>
          </a:xfrm>
          <a:prstGeom prst="rect">
            <a:avLst/>
          </a:prstGeom>
          <a:noFill/>
        </p:spPr>
        <p:txBody>
          <a:bodyPr wrap="none" rtlCol="0">
            <a:spAutoFit/>
          </a:bodyPr>
          <a:lstStyle/>
          <a:p>
            <a:r>
              <a:rPr lang="en-US" dirty="0"/>
              <a:t>Then the new basis is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DB7E4E3-1393-E57E-CE7E-58F2AD37C26D}"/>
                  </a:ext>
                </a:extLst>
              </p:cNvPr>
              <p:cNvSpPr txBox="1"/>
              <p:nvPr/>
            </p:nvSpPr>
            <p:spPr>
              <a:xfrm>
                <a:off x="1530603" y="1254145"/>
                <a:ext cx="3993722" cy="11924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𝑎</m:t>
                          </m:r>
                        </m:e>
                      </m:acc>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m>
                            <m:mPr>
                              <m:mcs>
                                <m:mc>
                                  <m:mcPr>
                                    <m:count m:val="1"/>
                                    <m:mcJc m:val="center"/>
                                  </m:mcPr>
                                </m:mc>
                              </m:mcs>
                              <m:ctrlPr>
                                <a:rPr lang="en-US" sz="2000" b="0" i="1" smtClean="0">
                                  <a:latin typeface="Cambria Math" panose="02040503050406030204" pitchFamily="18" charset="0"/>
                                </a:rPr>
                              </m:ctrlPr>
                            </m:mPr>
                            <m:mr>
                              <m:e>
                                <m:sSub>
                                  <m:sSubPr>
                                    <m:ctrlPr>
                                      <a:rPr lang="en-US" sz="2000" b="0" i="1" smtClean="0">
                                        <a:latin typeface="Cambria Math" panose="02040503050406030204" pitchFamily="18" charset="0"/>
                                      </a:rPr>
                                    </m:ctrlPr>
                                  </m:sSub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𝑎</m:t>
                                        </m:r>
                                      </m:e>
                                    </m:acc>
                                  </m:e>
                                  <m:sub>
                                    <m:r>
                                      <a:rPr lang="en-US" sz="2000" b="0" i="1" smtClean="0">
                                        <a:latin typeface="Cambria Math" panose="02040503050406030204" pitchFamily="18" charset="0"/>
                                      </a:rPr>
                                      <m:t>−</m:t>
                                    </m:r>
                                  </m:sub>
                                </m:sSub>
                              </m:e>
                            </m:mr>
                            <m:mr>
                              <m:e>
                                <m:sSub>
                                  <m:sSubPr>
                                    <m:ctrlPr>
                                      <a:rPr lang="en-US" sz="2000" b="0" i="1" smtClean="0">
                                        <a:latin typeface="Cambria Math" panose="02040503050406030204" pitchFamily="18" charset="0"/>
                                      </a:rPr>
                                    </m:ctrlPr>
                                  </m:sSub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𝑎</m:t>
                                        </m:r>
                                      </m:e>
                                    </m:acc>
                                  </m:e>
                                  <m:sub>
                                    <m:r>
                                      <a:rPr lang="en-US" sz="2000" b="0" i="1" smtClean="0">
                                        <a:latin typeface="Cambria Math" panose="02040503050406030204" pitchFamily="18" charset="0"/>
                                      </a:rPr>
                                      <m:t>+</m:t>
                                    </m:r>
                                  </m:sub>
                                </m:sSub>
                              </m:e>
                            </m:mr>
                          </m:m>
                        </m:e>
                      </m:d>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𝑇</m:t>
                          </m:r>
                        </m:e>
                        <m:sup>
                          <m:r>
                            <a:rPr lang="en-US" sz="2000" b="0" i="1" smtClean="0">
                              <a:latin typeface="Cambria Math" panose="02040503050406030204" pitchFamily="18" charset="0"/>
                            </a:rPr>
                            <m:t>−1</m:t>
                          </m:r>
                        </m:sup>
                      </m:sSup>
                      <m:r>
                        <a:rPr lang="en-US" sz="2000" b="0" i="1" smtClean="0">
                          <a:latin typeface="Cambria Math" panose="02040503050406030204" pitchFamily="18" charset="0"/>
                          <a:ea typeface="Cambria Math" panose="02040503050406030204" pitchFamily="18" charset="0"/>
                        </a:rPr>
                        <m:t>∙</m:t>
                      </m:r>
                      <m:acc>
                        <m:accPr>
                          <m:chr m:val="⃗"/>
                          <m:ctrlPr>
                            <a:rPr lang="en-US" sz="2000" b="0" i="1" smtClean="0">
                              <a:latin typeface="Cambria Math" panose="02040503050406030204" pitchFamily="18" charset="0"/>
                              <a:ea typeface="Cambria Math" panose="02040503050406030204" pitchFamily="18" charset="0"/>
                            </a:rPr>
                          </m:ctrlPr>
                        </m:accPr>
                        <m:e>
                          <m:r>
                            <a:rPr lang="en-US" sz="2000" b="0" i="1" smtClean="0">
                              <a:latin typeface="Cambria Math" panose="02040503050406030204" pitchFamily="18" charset="0"/>
                              <a:ea typeface="Cambria Math" panose="02040503050406030204" pitchFamily="18" charset="0"/>
                            </a:rPr>
                            <m:t>𝜂</m:t>
                          </m:r>
                        </m:e>
                      </m:acc>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r>
                            <a:rPr lang="en-US" sz="2000" b="0" i="1" smtClean="0">
                              <a:latin typeface="Cambria Math" panose="02040503050406030204" pitchFamily="18" charset="0"/>
                              <a:ea typeface="Cambria Math" panose="02040503050406030204" pitchFamily="18" charset="0"/>
                            </a:rPr>
                            <m:t>𝛼</m:t>
                          </m:r>
                        </m:den>
                      </m:f>
                      <m:d>
                        <m:dPr>
                          <m:begChr m:val="["/>
                          <m:endChr m:val="]"/>
                          <m:ctrlPr>
                            <a:rPr lang="en-US" sz="2000" b="0" i="1" smtClean="0">
                              <a:latin typeface="Cambria Math" panose="02040503050406030204" pitchFamily="18" charset="0"/>
                            </a:rPr>
                          </m:ctrlPr>
                        </m:dPr>
                        <m:e>
                          <m:m>
                            <m:mPr>
                              <m:mcs>
                                <m:mc>
                                  <m:mcPr>
                                    <m:count m:val="1"/>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𝑥</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𝑖𝑝</m:t>
                                    </m:r>
                                  </m:num>
                                  <m:den>
                                    <m:r>
                                      <a:rPr lang="en-US" sz="2000" b="0" i="1" smtClean="0">
                                        <a:latin typeface="Cambria Math" panose="02040503050406030204" pitchFamily="18" charset="0"/>
                                      </a:rPr>
                                      <m:t>𝑚</m:t>
                                    </m:r>
                                    <m:r>
                                      <a:rPr lang="en-US" sz="2000" b="0" i="1" smtClean="0">
                                        <a:latin typeface="Cambria Math" panose="02040503050406030204" pitchFamily="18" charset="0"/>
                                        <a:ea typeface="Cambria Math" panose="02040503050406030204" pitchFamily="18" charset="0"/>
                                      </a:rPr>
                                      <m:t>𝜔</m:t>
                                    </m:r>
                                  </m:den>
                                </m:f>
                              </m:e>
                            </m:mr>
                            <m:mr>
                              <m:e>
                                <m:r>
                                  <a:rPr lang="en-US" sz="2000" b="0" i="1" smtClean="0">
                                    <a:latin typeface="Cambria Math" panose="02040503050406030204" pitchFamily="18" charset="0"/>
                                  </a:rPr>
                                  <m:t>𝑥</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𝑖𝑝</m:t>
                                    </m:r>
                                  </m:num>
                                  <m:den>
                                    <m:r>
                                      <a:rPr lang="en-US" sz="2000" b="0" i="1" smtClean="0">
                                        <a:latin typeface="Cambria Math" panose="02040503050406030204" pitchFamily="18" charset="0"/>
                                      </a:rPr>
                                      <m:t>𝑚</m:t>
                                    </m:r>
                                    <m:r>
                                      <a:rPr lang="en-US" sz="2000" b="0" i="1" smtClean="0">
                                        <a:latin typeface="Cambria Math" panose="02040503050406030204" pitchFamily="18" charset="0"/>
                                        <a:ea typeface="Cambria Math" panose="02040503050406030204" pitchFamily="18" charset="0"/>
                                      </a:rPr>
                                      <m:t>𝜔</m:t>
                                    </m:r>
                                  </m:den>
                                </m:f>
                              </m:e>
                            </m:mr>
                          </m:m>
                        </m:e>
                      </m:d>
                    </m:oMath>
                  </m:oMathPara>
                </a14:m>
                <a:endParaRPr lang="en-US" sz="2000" dirty="0"/>
              </a:p>
            </p:txBody>
          </p:sp>
        </mc:Choice>
        <mc:Fallback xmlns="">
          <p:sp>
            <p:nvSpPr>
              <p:cNvPr id="8" name="TextBox 7">
                <a:extLst>
                  <a:ext uri="{FF2B5EF4-FFF2-40B4-BE49-F238E27FC236}">
                    <a16:creationId xmlns:a16="http://schemas.microsoft.com/office/drawing/2014/main" id="{6DB7E4E3-1393-E57E-CE7E-58F2AD37C26D}"/>
                  </a:ext>
                </a:extLst>
              </p:cNvPr>
              <p:cNvSpPr txBox="1">
                <a:spLocks noRot="1" noChangeAspect="1" noMove="1" noResize="1" noEditPoints="1" noAdjustHandles="1" noChangeArrowheads="1" noChangeShapeType="1" noTextEdit="1"/>
              </p:cNvSpPr>
              <p:nvPr/>
            </p:nvSpPr>
            <p:spPr>
              <a:xfrm>
                <a:off x="1530603" y="1254145"/>
                <a:ext cx="3993722" cy="1192442"/>
              </a:xfrm>
              <a:prstGeom prst="rect">
                <a:avLst/>
              </a:prstGeom>
              <a:blipFill>
                <a:blip r:embed="rId2"/>
                <a:stretch>
                  <a:fillRect t="-2105" b="-52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4A59520-54F4-D7B2-49C7-72F487F3E89C}"/>
                  </a:ext>
                </a:extLst>
              </p:cNvPr>
              <p:cNvSpPr txBox="1"/>
              <p:nvPr/>
            </p:nvSpPr>
            <p:spPr>
              <a:xfrm>
                <a:off x="429418" y="2677419"/>
                <a:ext cx="7996125" cy="853888"/>
              </a:xfrm>
              <a:prstGeom prst="rect">
                <a:avLst/>
              </a:prstGeom>
              <a:noFill/>
            </p:spPr>
            <p:txBody>
              <a:bodyPr wrap="square" rtlCol="0">
                <a:spAutoFit/>
              </a:bodyPr>
              <a:lstStyle/>
              <a:p>
                <a:r>
                  <a:rPr lang="en-US" dirty="0"/>
                  <a:t>Note </a:t>
                </a:r>
                <a14:m>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𝑎</m:t>
                            </m:r>
                          </m:e>
                        </m:acc>
                      </m:e>
                      <m:sub>
                        <m:r>
                          <a:rPr lang="en-US" b="0" i="1" smtClean="0">
                            <a:latin typeface="Cambria Math" panose="02040503050406030204" pitchFamily="18" charset="0"/>
                          </a:rPr>
                          <m:t>−</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𝑎</m:t>
                                </m:r>
                              </m:e>
                            </m:acc>
                          </m:e>
                          <m:sub>
                            <m:r>
                              <a:rPr lang="en-US" b="0" i="1" smtClean="0">
                                <a:latin typeface="Cambria Math" panose="02040503050406030204" pitchFamily="18" charset="0"/>
                              </a:rPr>
                              <m:t>+</m:t>
                            </m:r>
                          </m:sub>
                        </m:sSub>
                      </m:e>
                      <m:sup>
                        <m:r>
                          <a:rPr lang="en-US" b="0" i="1" smtClean="0">
                            <a:latin typeface="Cambria Math" panose="02040503050406030204" pitchFamily="18" charset="0"/>
                          </a:rPr>
                          <m:t>∗</m:t>
                        </m:r>
                      </m:sup>
                    </m:sSup>
                  </m:oMath>
                </a14:m>
                <a:r>
                  <a:rPr lang="en-US" dirty="0"/>
                  <a:t>, complex conjugate</a:t>
                </a:r>
              </a:p>
              <a:p>
                <a:r>
                  <a:rPr lang="en-US" dirty="0"/>
                  <a:t>So, let us redefine </a:t>
                </a:r>
                <a14:m>
                  <m:oMath xmlns:m="http://schemas.openxmlformats.org/officeDocument/2006/math">
                    <m:r>
                      <a:rPr lang="en-US" b="0" i="1" smtClean="0">
                        <a:latin typeface="Cambria Math" panose="02040503050406030204" pitchFamily="18" charset="0"/>
                      </a:rPr>
                      <m:t>𝑎</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m:t>
                        </m:r>
                      </m:sub>
                    </m:sSub>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𝑎</m:t>
                        </m:r>
                      </m:e>
                      <m:sup>
                        <m:r>
                          <a:rPr lang="en-US" b="0" i="1" smtClean="0">
                            <a:latin typeface="Cambria Math" panose="02040503050406030204" pitchFamily="18" charset="0"/>
                          </a:rPr>
                          <m:t>∗</m:t>
                        </m:r>
                      </m:sup>
                    </m:sSup>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m:t>
                        </m:r>
                      </m:sub>
                    </m:sSub>
                  </m:oMath>
                </a14:m>
                <a:endParaRPr lang="en-US" dirty="0"/>
              </a:p>
            </p:txBody>
          </p:sp>
        </mc:Choice>
        <mc:Fallback xmlns="">
          <p:sp>
            <p:nvSpPr>
              <p:cNvPr id="9" name="TextBox 8">
                <a:extLst>
                  <a:ext uri="{FF2B5EF4-FFF2-40B4-BE49-F238E27FC236}">
                    <a16:creationId xmlns:a16="http://schemas.microsoft.com/office/drawing/2014/main" id="{D4A59520-54F4-D7B2-49C7-72F487F3E89C}"/>
                  </a:ext>
                </a:extLst>
              </p:cNvPr>
              <p:cNvSpPr txBox="1">
                <a:spLocks noRot="1" noChangeAspect="1" noMove="1" noResize="1" noEditPoints="1" noAdjustHandles="1" noChangeArrowheads="1" noChangeShapeType="1" noTextEdit="1"/>
              </p:cNvSpPr>
              <p:nvPr/>
            </p:nvSpPr>
            <p:spPr>
              <a:xfrm>
                <a:off x="429418" y="2677419"/>
                <a:ext cx="7996125" cy="853888"/>
              </a:xfrm>
              <a:prstGeom prst="rect">
                <a:avLst/>
              </a:prstGeom>
              <a:blipFill>
                <a:blip r:embed="rId3"/>
                <a:stretch>
                  <a:fillRect l="-1109" t="-8824" b="-147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D2AAF3E-7717-A8AF-C2DC-BD56DCDDF510}"/>
                  </a:ext>
                </a:extLst>
              </p:cNvPr>
              <p:cNvSpPr txBox="1"/>
              <p:nvPr/>
            </p:nvSpPr>
            <p:spPr>
              <a:xfrm>
                <a:off x="907308" y="3637340"/>
                <a:ext cx="7665881" cy="69769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2</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𝛼</m:t>
                          </m:r>
                        </m:e>
                        <m:sup>
                          <m:r>
                            <a:rPr lang="en-US" sz="2000" b="0" i="1" smtClean="0">
                              <a:latin typeface="Cambria Math" panose="02040503050406030204" pitchFamily="18" charset="0"/>
                            </a:rPr>
                            <m:t>2</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𝑎</m:t>
                          </m:r>
                        </m:e>
                        <m:sup>
                          <m:r>
                            <a:rPr lang="en-US" sz="2000" b="0" i="1" smtClean="0">
                              <a:latin typeface="Cambria Math" panose="02040503050406030204" pitchFamily="18" charset="0"/>
                            </a:rPr>
                            <m:t>∗</m:t>
                          </m:r>
                        </m:sup>
                      </m:sSup>
                      <m:r>
                        <a:rPr lang="en-US" sz="2000" b="0" i="1" smtClean="0">
                          <a:latin typeface="Cambria Math" panose="02040503050406030204" pitchFamily="18" charset="0"/>
                        </a:rPr>
                        <m:t>𝑎</m:t>
                      </m:r>
                      <m:r>
                        <a:rPr lang="en-US" sz="2000" b="0" i="1" smtClean="0">
                          <a:latin typeface="Cambria Math" panose="02040503050406030204" pitchFamily="18" charset="0"/>
                        </a:rPr>
                        <m:t>=2</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𝛼</m:t>
                          </m:r>
                        </m:e>
                        <m:sup>
                          <m:r>
                            <a:rPr lang="en-US" sz="2000" b="0" i="1" smtClean="0">
                              <a:latin typeface="Cambria Math" panose="02040503050406030204" pitchFamily="18" charset="0"/>
                            </a:rPr>
                            <m:t>2</m:t>
                          </m:r>
                        </m:sup>
                      </m:sSup>
                      <m:d>
                        <m:dPr>
                          <m:ctrlPr>
                            <a:rPr lang="en-US" sz="2000" b="0" i="1" smtClean="0">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2</m:t>
                              </m:r>
                              <m:r>
                                <a:rPr lang="en-US" sz="2000" i="1">
                                  <a:latin typeface="Cambria Math" panose="02040503050406030204" pitchFamily="18" charset="0"/>
                                  <a:ea typeface="Cambria Math" panose="02040503050406030204" pitchFamily="18" charset="0"/>
                                </a:rPr>
                                <m:t>𝛼</m:t>
                              </m:r>
                            </m:den>
                          </m:f>
                          <m:d>
                            <m:dPr>
                              <m:ctrlPr>
                                <a:rPr lang="en-US" sz="2000" i="1" smtClean="0">
                                  <a:latin typeface="Cambria Math" panose="02040503050406030204" pitchFamily="18" charset="0"/>
                                  <a:ea typeface="Cambria Math" panose="02040503050406030204" pitchFamily="18" charset="0"/>
                                </a:rPr>
                              </m:ctrlPr>
                            </m:dPr>
                            <m:e>
                              <m:r>
                                <m:rPr>
                                  <m:brk m:alnAt="7"/>
                                </m:rPr>
                                <a:rPr lang="en-US" sz="2000" i="1">
                                  <a:latin typeface="Cambria Math" panose="02040503050406030204" pitchFamily="18" charset="0"/>
                                </a:rPr>
                                <m:t>𝑥</m:t>
                              </m:r>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𝑖𝑝</m:t>
                                  </m:r>
                                </m:num>
                                <m:den>
                                  <m:r>
                                    <a:rPr lang="en-US" sz="2000" i="1">
                                      <a:latin typeface="Cambria Math" panose="02040503050406030204" pitchFamily="18" charset="0"/>
                                    </a:rPr>
                                    <m:t>𝑚</m:t>
                                  </m:r>
                                  <m:r>
                                    <a:rPr lang="en-US" sz="2000" i="1">
                                      <a:latin typeface="Cambria Math" panose="02040503050406030204" pitchFamily="18" charset="0"/>
                                      <a:ea typeface="Cambria Math" panose="02040503050406030204" pitchFamily="18" charset="0"/>
                                    </a:rPr>
                                    <m:t>𝜔</m:t>
                                  </m:r>
                                </m:den>
                              </m:f>
                            </m:e>
                          </m:d>
                          <m:r>
                            <a:rPr lang="en-US" sz="2000" i="1" smtClean="0">
                              <a:latin typeface="Cambria Math" panose="02040503050406030204" pitchFamily="18" charset="0"/>
                              <a:ea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2</m:t>
                              </m:r>
                              <m:r>
                                <a:rPr lang="en-US" sz="2000" i="1">
                                  <a:latin typeface="Cambria Math" panose="02040503050406030204" pitchFamily="18" charset="0"/>
                                  <a:ea typeface="Cambria Math" panose="02040503050406030204" pitchFamily="18" charset="0"/>
                                </a:rPr>
                                <m:t>𝛼</m:t>
                              </m:r>
                            </m:den>
                          </m:f>
                          <m:d>
                            <m:dPr>
                              <m:ctrlPr>
                                <a:rPr lang="en-US" sz="2000" i="1" smtClean="0">
                                  <a:latin typeface="Cambria Math" panose="02040503050406030204" pitchFamily="18" charset="0"/>
                                  <a:ea typeface="Cambria Math" panose="02040503050406030204" pitchFamily="18" charset="0"/>
                                </a:rPr>
                              </m:ctrlPr>
                            </m:dPr>
                            <m:e>
                              <m:r>
                                <a:rPr lang="en-US" sz="2000" i="1">
                                  <a:latin typeface="Cambria Math" panose="02040503050406030204" pitchFamily="18" charset="0"/>
                                </a:rPr>
                                <m:t>𝑥</m:t>
                              </m:r>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𝑖𝑝</m:t>
                                  </m:r>
                                </m:num>
                                <m:den>
                                  <m:r>
                                    <a:rPr lang="en-US" sz="2000" i="1">
                                      <a:latin typeface="Cambria Math" panose="02040503050406030204" pitchFamily="18" charset="0"/>
                                    </a:rPr>
                                    <m:t>𝑚</m:t>
                                  </m:r>
                                  <m:r>
                                    <a:rPr lang="en-US" sz="2000" i="1">
                                      <a:latin typeface="Cambria Math" panose="02040503050406030204" pitchFamily="18" charset="0"/>
                                      <a:ea typeface="Cambria Math" panose="02040503050406030204" pitchFamily="18" charset="0"/>
                                    </a:rPr>
                                    <m:t>𝜔</m:t>
                                  </m:r>
                                </m:den>
                              </m:f>
                            </m:e>
                          </m:d>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𝑝</m:t>
                              </m:r>
                            </m:e>
                            <m:sup>
                              <m:r>
                                <a:rPr lang="en-US" sz="2000" b="0" i="1" smtClean="0">
                                  <a:latin typeface="Cambria Math" panose="02040503050406030204" pitchFamily="18" charset="0"/>
                                </a:rPr>
                                <m:t>2</m:t>
                              </m:r>
                            </m:sup>
                          </m:sSup>
                        </m:num>
                        <m:den>
                          <m:r>
                            <a:rPr lang="en-US" sz="2000" b="0" i="1" smtClean="0">
                              <a:latin typeface="Cambria Math" panose="02040503050406030204" pitchFamily="18" charset="0"/>
                            </a:rPr>
                            <m:t>2</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𝑚</m:t>
                              </m:r>
                            </m:e>
                            <m:sup>
                              <m:r>
                                <a:rPr lang="en-US" sz="2000" b="0" i="1" smtClean="0">
                                  <a:latin typeface="Cambria Math" panose="02040503050406030204" pitchFamily="18" charset="0"/>
                                </a:rPr>
                                <m:t>2</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𝜔</m:t>
                              </m:r>
                            </m:e>
                            <m:sup>
                              <m:r>
                                <a:rPr lang="en-US" sz="2000" b="0" i="1" smtClean="0">
                                  <a:latin typeface="Cambria Math" panose="02040503050406030204" pitchFamily="18" charset="0"/>
                                </a:rPr>
                                <m:t>2</m:t>
                              </m:r>
                            </m:sup>
                          </m:sSup>
                        </m:den>
                      </m:f>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𝑥</m:t>
                              </m:r>
                            </m:e>
                            <m:sup>
                              <m:r>
                                <a:rPr lang="en-US" sz="2000" b="0" i="1" smtClean="0">
                                  <a:latin typeface="Cambria Math" panose="02040503050406030204" pitchFamily="18" charset="0"/>
                                </a:rPr>
                                <m:t>2</m:t>
                              </m:r>
                            </m:sup>
                          </m:sSup>
                        </m:num>
                        <m:den>
                          <m:r>
                            <a:rPr lang="en-US" sz="2000" b="0" i="1" smtClean="0">
                              <a:latin typeface="Cambria Math" panose="02040503050406030204" pitchFamily="18" charset="0"/>
                            </a:rPr>
                            <m:t>2</m:t>
                          </m:r>
                        </m:den>
                      </m:f>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𝐻</m:t>
                          </m:r>
                        </m:num>
                        <m:den>
                          <m:r>
                            <a:rPr lang="en-US" sz="2000" b="0" i="1" smtClean="0">
                              <a:latin typeface="Cambria Math" panose="02040503050406030204" pitchFamily="18" charset="0"/>
                            </a:rPr>
                            <m:t>𝑚</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𝜔</m:t>
                              </m:r>
                            </m:e>
                            <m:sup>
                              <m:r>
                                <a:rPr lang="en-US" sz="2000" b="0" i="1" smtClean="0">
                                  <a:latin typeface="Cambria Math" panose="02040503050406030204" pitchFamily="18" charset="0"/>
                                </a:rPr>
                                <m:t>2</m:t>
                              </m:r>
                            </m:sup>
                          </m:sSup>
                        </m:den>
                      </m:f>
                    </m:oMath>
                  </m:oMathPara>
                </a14:m>
                <a:endParaRPr lang="en-US" sz="2000" dirty="0"/>
              </a:p>
            </p:txBody>
          </p:sp>
        </mc:Choice>
        <mc:Fallback xmlns="">
          <p:sp>
            <p:nvSpPr>
              <p:cNvPr id="11" name="TextBox 10">
                <a:extLst>
                  <a:ext uri="{FF2B5EF4-FFF2-40B4-BE49-F238E27FC236}">
                    <a16:creationId xmlns:a16="http://schemas.microsoft.com/office/drawing/2014/main" id="{6D2AAF3E-7717-A8AF-C2DC-BD56DCDDF510}"/>
                  </a:ext>
                </a:extLst>
              </p:cNvPr>
              <p:cNvSpPr txBox="1">
                <a:spLocks noRot="1" noChangeAspect="1" noMove="1" noResize="1" noEditPoints="1" noAdjustHandles="1" noChangeArrowheads="1" noChangeShapeType="1" noTextEdit="1"/>
              </p:cNvSpPr>
              <p:nvPr/>
            </p:nvSpPr>
            <p:spPr>
              <a:xfrm>
                <a:off x="907308" y="3637340"/>
                <a:ext cx="7665881" cy="697692"/>
              </a:xfrm>
              <a:prstGeom prst="rect">
                <a:avLst/>
              </a:prstGeom>
              <a:blipFill>
                <a:blip r:embed="rId4"/>
                <a:stretch>
                  <a:fillRect l="-331" b="-17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06547C4E-36D8-601C-A3E9-88427C56C5C3}"/>
                  </a:ext>
                </a:extLst>
              </p:cNvPr>
              <p:cNvSpPr txBox="1"/>
              <p:nvPr/>
            </p:nvSpPr>
            <p:spPr>
              <a:xfrm>
                <a:off x="516663" y="4447570"/>
                <a:ext cx="5247975" cy="454163"/>
              </a:xfrm>
              <a:prstGeom prst="rect">
                <a:avLst/>
              </a:prstGeom>
              <a:noFill/>
            </p:spPr>
            <p:txBody>
              <a:bodyPr wrap="none" lIns="0" tIns="0" rIns="0" bIns="0" rtlCol="0">
                <a:spAutoFit/>
              </a:bodyPr>
              <a:lstStyle/>
              <a:p>
                <a:r>
                  <a:rPr lang="en-US" b="0" dirty="0">
                    <a:ea typeface="Cambria Math" panose="02040503050406030204" pitchFamily="18" charset="0"/>
                  </a:rPr>
                  <a:t>Let us put </a:t>
                </a:r>
                <a14:m>
                  <m:oMath xmlns:m="http://schemas.openxmlformats.org/officeDocument/2006/math">
                    <m:r>
                      <a:rPr lang="en-US" sz="2000" b="0" i="1" smtClean="0">
                        <a:latin typeface="Cambria Math" panose="02040503050406030204" pitchFamily="18" charset="0"/>
                        <a:ea typeface="Cambria Math" panose="02040503050406030204" pitchFamily="18" charset="0"/>
                      </a:rPr>
                      <m:t>𝛼</m:t>
                    </m:r>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1</m:t>
                        </m:r>
                      </m:num>
                      <m:den>
                        <m:rad>
                          <m:radPr>
                            <m:degHide m:val="on"/>
                            <m:ctrlPr>
                              <a:rPr lang="en-US" sz="2000" b="0" i="1" smtClean="0">
                                <a:latin typeface="Cambria Math" panose="02040503050406030204" pitchFamily="18" charset="0"/>
                                <a:ea typeface="Cambria Math" panose="02040503050406030204" pitchFamily="18" charset="0"/>
                              </a:rPr>
                            </m:ctrlPr>
                          </m:radPr>
                          <m:deg/>
                          <m:e>
                            <m:r>
                              <a:rPr lang="en-US" sz="2000" b="0" i="1" smtClean="0">
                                <a:latin typeface="Cambria Math" panose="02040503050406030204" pitchFamily="18" charset="0"/>
                                <a:ea typeface="Cambria Math" panose="02040503050406030204" pitchFamily="18" charset="0"/>
                              </a:rPr>
                              <m:t>2</m:t>
                            </m:r>
                            <m:r>
                              <a:rPr lang="en-US" sz="2000" b="0" i="1" smtClean="0">
                                <a:latin typeface="Cambria Math" panose="02040503050406030204" pitchFamily="18" charset="0"/>
                                <a:ea typeface="Cambria Math" panose="02040503050406030204" pitchFamily="18" charset="0"/>
                              </a:rPr>
                              <m:t>𝑚</m:t>
                            </m:r>
                            <m:r>
                              <a:rPr lang="en-US" sz="2000" b="0" i="1" smtClean="0">
                                <a:latin typeface="Cambria Math" panose="02040503050406030204" pitchFamily="18" charset="0"/>
                                <a:ea typeface="Cambria Math" panose="02040503050406030204" pitchFamily="18" charset="0"/>
                              </a:rPr>
                              <m:t>𝜔</m:t>
                            </m:r>
                          </m:e>
                        </m:rad>
                      </m:den>
                    </m:f>
                  </m:oMath>
                </a14:m>
                <a:r>
                  <a:rPr lang="en-US" sz="2000" dirty="0"/>
                  <a:t>, then </a:t>
                </a:r>
                <a14:m>
                  <m:oMath xmlns:m="http://schemas.openxmlformats.org/officeDocument/2006/math">
                    <m:r>
                      <a:rPr lang="en-US" sz="2000" b="0" i="1" smtClean="0">
                        <a:latin typeface="Cambria Math" panose="02040503050406030204" pitchFamily="18" charset="0"/>
                      </a:rPr>
                      <m:t>𝐻</m:t>
                    </m:r>
                    <m:r>
                      <a:rPr lang="en-US" sz="2000" b="0" i="1" smtClean="0">
                        <a:latin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𝜔</m:t>
                    </m:r>
                    <m:r>
                      <a:rPr lang="en-US" sz="2000" b="0" i="1" smtClean="0">
                        <a:latin typeface="Cambria Math" panose="02040503050406030204" pitchFamily="18" charset="0"/>
                        <a:ea typeface="Cambria Math" panose="02040503050406030204" pitchFamily="18" charset="0"/>
                      </a:rPr>
                      <m:t>𝐽</m:t>
                    </m:r>
                    <m:r>
                      <a:rPr lang="en-US" sz="2000" b="0" i="1" smtClean="0">
                        <a:latin typeface="Cambria Math" panose="02040503050406030204" pitchFamily="18" charset="0"/>
                        <a:ea typeface="Cambria Math" panose="02040503050406030204" pitchFamily="18" charset="0"/>
                      </a:rPr>
                      <m:t>,</m:t>
                    </m:r>
                  </m:oMath>
                </a14:m>
                <a:r>
                  <a:rPr lang="en-US" sz="2000" dirty="0"/>
                  <a:t> new basis is </a:t>
                </a:r>
              </a:p>
            </p:txBody>
          </p:sp>
        </mc:Choice>
        <mc:Fallback xmlns="">
          <p:sp>
            <p:nvSpPr>
              <p:cNvPr id="12" name="TextBox 11">
                <a:extLst>
                  <a:ext uri="{FF2B5EF4-FFF2-40B4-BE49-F238E27FC236}">
                    <a16:creationId xmlns:a16="http://schemas.microsoft.com/office/drawing/2014/main" id="{06547C4E-36D8-601C-A3E9-88427C56C5C3}"/>
                  </a:ext>
                </a:extLst>
              </p:cNvPr>
              <p:cNvSpPr txBox="1">
                <a:spLocks noRot="1" noChangeAspect="1" noMove="1" noResize="1" noEditPoints="1" noAdjustHandles="1" noChangeArrowheads="1" noChangeShapeType="1" noTextEdit="1"/>
              </p:cNvSpPr>
              <p:nvPr/>
            </p:nvSpPr>
            <p:spPr>
              <a:xfrm>
                <a:off x="516663" y="4447570"/>
                <a:ext cx="5247975" cy="454163"/>
              </a:xfrm>
              <a:prstGeom prst="rect">
                <a:avLst/>
              </a:prstGeom>
              <a:blipFill>
                <a:blip r:embed="rId5"/>
                <a:stretch>
                  <a:fillRect l="-3614" t="-16667" r="-1928" b="-277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7E06F29-379E-5EC3-7BE9-D4D8BF9C615C}"/>
                  </a:ext>
                </a:extLst>
              </p:cNvPr>
              <p:cNvSpPr txBox="1"/>
              <p:nvPr/>
            </p:nvSpPr>
            <p:spPr>
              <a:xfrm>
                <a:off x="2240016" y="5014271"/>
                <a:ext cx="2331984" cy="13150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endChr m:val=""/>
                          <m:ctrlPr>
                            <a:rPr lang="en-US" sz="1800" i="1" smtClean="0">
                              <a:latin typeface="Cambria Math" panose="02040503050406030204" pitchFamily="18" charset="0"/>
                            </a:rPr>
                          </m:ctrlPr>
                        </m:dPr>
                        <m:e>
                          <m:m>
                            <m:mPr>
                              <m:mcs>
                                <m:mc>
                                  <m:mcPr>
                                    <m:count m:val="1"/>
                                    <m:mcJc m:val="center"/>
                                  </m:mcPr>
                                </m:mc>
                              </m:mcs>
                              <m:ctrlPr>
                                <a:rPr lang="en-US" sz="1800" i="1" smtClean="0">
                                  <a:latin typeface="Cambria Math" panose="02040503050406030204" pitchFamily="18" charset="0"/>
                                </a:rPr>
                              </m:ctrlPr>
                            </m:mPr>
                            <m:mr>
                              <m:e>
                                <m:r>
                                  <m:rPr>
                                    <m:brk m:alnAt="7"/>
                                  </m:rPr>
                                  <a:rPr lang="en-US" sz="1800" b="0" i="1" smtClean="0">
                                    <a:latin typeface="Cambria Math" panose="02040503050406030204" pitchFamily="18" charset="0"/>
                                  </a:rPr>
                                  <m:t>𝑎</m:t>
                                </m:r>
                                <m:r>
                                  <a:rPr lang="en-US" sz="1800" b="0" i="1" smtClean="0">
                                    <a:latin typeface="Cambria Math" panose="02040503050406030204" pitchFamily="18" charset="0"/>
                                  </a:rPr>
                                  <m:t>=</m:t>
                                </m:r>
                                <m:rad>
                                  <m:radPr>
                                    <m:degHide m:val="on"/>
                                    <m:ctrlPr>
                                      <a:rPr lang="en-US" sz="1800" b="0" i="1" smtClean="0">
                                        <a:latin typeface="Cambria Math" panose="02040503050406030204" pitchFamily="18" charset="0"/>
                                      </a:rPr>
                                    </m:ctrlPr>
                                  </m:radPr>
                                  <m:deg/>
                                  <m:e>
                                    <m:f>
                                      <m:fPr>
                                        <m:ctrlPr>
                                          <a:rPr lang="en-US" sz="1800" b="0" i="1" smtClean="0">
                                            <a:latin typeface="Cambria Math" panose="02040503050406030204" pitchFamily="18" charset="0"/>
                                          </a:rPr>
                                        </m:ctrlPr>
                                      </m:fPr>
                                      <m:num>
                                        <m:r>
                                          <a:rPr lang="en-US" sz="1800" b="0" i="1" smtClean="0">
                                            <a:latin typeface="Cambria Math" panose="02040503050406030204" pitchFamily="18" charset="0"/>
                                          </a:rPr>
                                          <m:t>𝑚</m:t>
                                        </m:r>
                                        <m:r>
                                          <a:rPr lang="en-US" sz="1800" b="0" i="1" smtClean="0">
                                            <a:latin typeface="Cambria Math" panose="02040503050406030204" pitchFamily="18" charset="0"/>
                                            <a:ea typeface="Cambria Math" panose="02040503050406030204" pitchFamily="18" charset="0"/>
                                          </a:rPr>
                                          <m:t>𝜔</m:t>
                                        </m:r>
                                      </m:num>
                                      <m:den>
                                        <m:r>
                                          <a:rPr lang="en-US" sz="1800" b="0" i="1" smtClean="0">
                                            <a:latin typeface="Cambria Math" panose="02040503050406030204" pitchFamily="18" charset="0"/>
                                          </a:rPr>
                                          <m:t>2</m:t>
                                        </m:r>
                                      </m:den>
                                    </m:f>
                                  </m:e>
                                </m:rad>
                                <m:d>
                                  <m:dPr>
                                    <m:ctrlPr>
                                      <a:rPr lang="en-US" sz="1800" b="0" i="1" smtClean="0">
                                        <a:latin typeface="Cambria Math" panose="02040503050406030204" pitchFamily="18" charset="0"/>
                                      </a:rPr>
                                    </m:ctrlPr>
                                  </m:dPr>
                                  <m:e>
                                    <m:r>
                                      <a:rPr lang="en-US" sz="1800" i="1">
                                        <a:latin typeface="Cambria Math" panose="02040503050406030204" pitchFamily="18" charset="0"/>
                                      </a:rPr>
                                      <m:t>𝑥</m:t>
                                    </m:r>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𝑖𝑝</m:t>
                                        </m:r>
                                      </m:num>
                                      <m:den>
                                        <m:r>
                                          <a:rPr lang="en-US" sz="1800" i="1">
                                            <a:latin typeface="Cambria Math" panose="02040503050406030204" pitchFamily="18" charset="0"/>
                                          </a:rPr>
                                          <m:t>𝑚</m:t>
                                        </m:r>
                                        <m:r>
                                          <a:rPr lang="en-US" sz="1800" i="1">
                                            <a:latin typeface="Cambria Math" panose="02040503050406030204" pitchFamily="18" charset="0"/>
                                            <a:ea typeface="Cambria Math" panose="02040503050406030204" pitchFamily="18" charset="0"/>
                                          </a:rPr>
                                          <m:t>𝜔</m:t>
                                        </m:r>
                                      </m:den>
                                    </m:f>
                                  </m:e>
                                </m:d>
                              </m:e>
                            </m:mr>
                            <m:mr>
                              <m:e>
                                <m:sSup>
                                  <m:sSupPr>
                                    <m:ctrlPr>
                                      <a:rPr lang="en-US" sz="1800" i="1" smtClean="0">
                                        <a:latin typeface="Cambria Math" panose="02040503050406030204" pitchFamily="18" charset="0"/>
                                      </a:rPr>
                                    </m:ctrlPr>
                                  </m:sSupPr>
                                  <m:e>
                                    <m:r>
                                      <a:rPr lang="en-US" sz="1800" b="0" i="1" smtClean="0">
                                        <a:latin typeface="Cambria Math" panose="02040503050406030204" pitchFamily="18" charset="0"/>
                                      </a:rPr>
                                      <m:t>𝑎</m:t>
                                    </m:r>
                                  </m:e>
                                  <m:sup>
                                    <m:r>
                                      <a:rPr lang="en-US" sz="1800" b="0" i="1" smtClean="0">
                                        <a:latin typeface="Cambria Math" panose="02040503050406030204" pitchFamily="18" charset="0"/>
                                      </a:rPr>
                                      <m:t>∗</m:t>
                                    </m:r>
                                  </m:sup>
                                </m:sSup>
                                <m:r>
                                  <a:rPr lang="en-US" sz="1800" b="0" i="1" smtClean="0">
                                    <a:latin typeface="Cambria Math" panose="02040503050406030204" pitchFamily="18" charset="0"/>
                                  </a:rPr>
                                  <m:t>=</m:t>
                                </m:r>
                                <m:rad>
                                  <m:radPr>
                                    <m:degHide m:val="on"/>
                                    <m:ctrlPr>
                                      <a:rPr lang="en-US" sz="1800" i="1">
                                        <a:latin typeface="Cambria Math" panose="02040503050406030204" pitchFamily="18" charset="0"/>
                                      </a:rPr>
                                    </m:ctrlPr>
                                  </m:radPr>
                                  <m:deg/>
                                  <m:e>
                                    <m:f>
                                      <m:fPr>
                                        <m:ctrlPr>
                                          <a:rPr lang="en-US" sz="1800" i="1">
                                            <a:latin typeface="Cambria Math" panose="02040503050406030204" pitchFamily="18" charset="0"/>
                                          </a:rPr>
                                        </m:ctrlPr>
                                      </m:fPr>
                                      <m:num>
                                        <m:r>
                                          <a:rPr lang="en-US" sz="1800" i="1">
                                            <a:latin typeface="Cambria Math" panose="02040503050406030204" pitchFamily="18" charset="0"/>
                                          </a:rPr>
                                          <m:t>𝑚</m:t>
                                        </m:r>
                                        <m:r>
                                          <a:rPr lang="en-US" sz="1800" i="1">
                                            <a:latin typeface="Cambria Math" panose="02040503050406030204" pitchFamily="18" charset="0"/>
                                            <a:ea typeface="Cambria Math" panose="02040503050406030204" pitchFamily="18" charset="0"/>
                                          </a:rPr>
                                          <m:t>𝜔</m:t>
                                        </m:r>
                                      </m:num>
                                      <m:den>
                                        <m:r>
                                          <a:rPr lang="en-US" sz="1800" i="1">
                                            <a:latin typeface="Cambria Math" panose="02040503050406030204" pitchFamily="18" charset="0"/>
                                          </a:rPr>
                                          <m:t>2</m:t>
                                        </m:r>
                                      </m:den>
                                    </m:f>
                                  </m:e>
                                </m:rad>
                                <m:d>
                                  <m:dPr>
                                    <m:ctrlPr>
                                      <a:rPr lang="en-US" sz="1800" i="1">
                                        <a:latin typeface="Cambria Math" panose="02040503050406030204" pitchFamily="18" charset="0"/>
                                      </a:rPr>
                                    </m:ctrlPr>
                                  </m:dPr>
                                  <m:e>
                                    <m:r>
                                      <a:rPr lang="en-US" sz="1800" i="1">
                                        <a:latin typeface="Cambria Math" panose="02040503050406030204" pitchFamily="18" charset="0"/>
                                      </a:rPr>
                                      <m:t>𝑥</m:t>
                                    </m:r>
                                    <m:r>
                                      <a:rPr lang="en-US" sz="1800" b="0" i="1" smtClean="0">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𝑖𝑝</m:t>
                                        </m:r>
                                      </m:num>
                                      <m:den>
                                        <m:r>
                                          <a:rPr lang="en-US" sz="1800" i="1">
                                            <a:latin typeface="Cambria Math" panose="02040503050406030204" pitchFamily="18" charset="0"/>
                                          </a:rPr>
                                          <m:t>𝑚</m:t>
                                        </m:r>
                                        <m:r>
                                          <a:rPr lang="en-US" sz="1800" i="1">
                                            <a:latin typeface="Cambria Math" panose="02040503050406030204" pitchFamily="18" charset="0"/>
                                            <a:ea typeface="Cambria Math" panose="02040503050406030204" pitchFamily="18" charset="0"/>
                                          </a:rPr>
                                          <m:t>𝜔</m:t>
                                        </m:r>
                                      </m:den>
                                    </m:f>
                                  </m:e>
                                </m:d>
                              </m:e>
                            </m:mr>
                          </m:m>
                        </m:e>
                      </m:d>
                    </m:oMath>
                  </m:oMathPara>
                </a14:m>
                <a:endParaRPr lang="en-US" sz="1800" dirty="0"/>
              </a:p>
            </p:txBody>
          </p:sp>
        </mc:Choice>
        <mc:Fallback xmlns="">
          <p:sp>
            <p:nvSpPr>
              <p:cNvPr id="13" name="TextBox 12">
                <a:extLst>
                  <a:ext uri="{FF2B5EF4-FFF2-40B4-BE49-F238E27FC236}">
                    <a16:creationId xmlns:a16="http://schemas.microsoft.com/office/drawing/2014/main" id="{27E06F29-379E-5EC3-7BE9-D4D8BF9C615C}"/>
                  </a:ext>
                </a:extLst>
              </p:cNvPr>
              <p:cNvSpPr txBox="1">
                <a:spLocks noRot="1" noChangeAspect="1" noMove="1" noResize="1" noEditPoints="1" noAdjustHandles="1" noChangeArrowheads="1" noChangeShapeType="1" noTextEdit="1"/>
              </p:cNvSpPr>
              <p:nvPr/>
            </p:nvSpPr>
            <p:spPr>
              <a:xfrm>
                <a:off x="2240016" y="5014271"/>
                <a:ext cx="2331984" cy="1315040"/>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434820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A2EBBE-DD98-EF59-D3DF-5471836470F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6212C46-CC04-0B5A-54B1-B7A053DDC905}"/>
              </a:ext>
            </a:extLst>
          </p:cNvPr>
          <p:cNvSpPr>
            <a:spLocks noGrp="1"/>
          </p:cNvSpPr>
          <p:nvPr>
            <p:ph type="title"/>
          </p:nvPr>
        </p:nvSpPr>
        <p:spPr/>
        <p:txBody>
          <a:bodyPr/>
          <a:lstStyle/>
          <a:p>
            <a:r>
              <a:rPr lang="en-US" dirty="0"/>
              <a:t>Simple Harmonic Oscillator</a:t>
            </a:r>
          </a:p>
        </p:txBody>
      </p:sp>
      <p:sp>
        <p:nvSpPr>
          <p:cNvPr id="4" name="Date Placeholder 3">
            <a:extLst>
              <a:ext uri="{FF2B5EF4-FFF2-40B4-BE49-F238E27FC236}">
                <a16:creationId xmlns:a16="http://schemas.microsoft.com/office/drawing/2014/main" id="{58EEB8C6-C601-8621-664F-8CF02ACFDA1D}"/>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74344BE3-E537-8E5B-317E-50E8E0621C69}"/>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1FBE05CB-CAC8-D4C8-194B-DDCF226585A3}"/>
              </a:ext>
            </a:extLst>
          </p:cNvPr>
          <p:cNvSpPr>
            <a:spLocks noGrp="1"/>
          </p:cNvSpPr>
          <p:nvPr>
            <p:ph type="sldNum" sz="quarter" idx="4"/>
          </p:nvPr>
        </p:nvSpPr>
        <p:spPr/>
        <p:txBody>
          <a:bodyPr/>
          <a:lstStyle/>
          <a:p>
            <a:pPr>
              <a:defRPr/>
            </a:pPr>
            <a:fld id="{148C009B-CB69-E04A-B9B3-34B26D69E9CF}" type="slidenum">
              <a:rPr lang="en-US" smtClean="0"/>
              <a:pPr>
                <a:defRPr/>
              </a:pPr>
              <a:t>66</a:t>
            </a:fld>
            <a:endParaRPr lang="en-US" dirty="0"/>
          </a:p>
        </p:txBody>
      </p:sp>
      <p:sp>
        <p:nvSpPr>
          <p:cNvPr id="2" name="TextBox 1">
            <a:extLst>
              <a:ext uri="{FF2B5EF4-FFF2-40B4-BE49-F238E27FC236}">
                <a16:creationId xmlns:a16="http://schemas.microsoft.com/office/drawing/2014/main" id="{62C49075-5477-1419-FBDD-B1C575752E83}"/>
              </a:ext>
            </a:extLst>
          </p:cNvPr>
          <p:cNvSpPr txBox="1"/>
          <p:nvPr/>
        </p:nvSpPr>
        <p:spPr>
          <a:xfrm>
            <a:off x="429419" y="792480"/>
            <a:ext cx="5120056" cy="461665"/>
          </a:xfrm>
          <a:prstGeom prst="rect">
            <a:avLst/>
          </a:prstGeom>
          <a:noFill/>
        </p:spPr>
        <p:txBody>
          <a:bodyPr wrap="none" rtlCol="0">
            <a:spAutoFit/>
          </a:bodyPr>
          <a:lstStyle/>
          <a:p>
            <a:r>
              <a:rPr lang="en-US" dirty="0"/>
              <a:t>The time evolution of the new basis are</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1741CAE-F341-7B19-E7A5-12B184080897}"/>
                  </a:ext>
                </a:extLst>
              </p:cNvPr>
              <p:cNvSpPr txBox="1"/>
              <p:nvPr/>
            </p:nvSpPr>
            <p:spPr>
              <a:xfrm>
                <a:off x="1412195" y="1366996"/>
                <a:ext cx="2428934" cy="615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𝑎</m:t>
                          </m:r>
                        </m:e>
                      </m:acc>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𝑎</m:t>
                          </m:r>
                          <m:r>
                            <a:rPr lang="en-US" sz="2000" b="0" i="1" smtClean="0">
                              <a:latin typeface="Cambria Math" panose="02040503050406030204" pitchFamily="18" charset="0"/>
                            </a:rPr>
                            <m:t>,</m:t>
                          </m:r>
                          <m:r>
                            <a:rPr lang="en-US" sz="2000" b="0" i="1" smtClean="0">
                              <a:latin typeface="Cambria Math" panose="02040503050406030204" pitchFamily="18" charset="0"/>
                            </a:rPr>
                            <m:t>𝐻</m:t>
                          </m:r>
                        </m:e>
                      </m:d>
                      <m:r>
                        <a:rPr lang="en-US" sz="2000" b="0" i="1" smtClean="0">
                          <a:latin typeface="Cambria Math" panose="02040503050406030204" pitchFamily="18" charset="0"/>
                        </a:rPr>
                        <m:t>=−</m:t>
                      </m:r>
                      <m:r>
                        <a:rPr lang="en-US" sz="2000" b="0" i="1" smtClean="0">
                          <a:latin typeface="Cambria Math" panose="02040503050406030204" pitchFamily="18" charset="0"/>
                        </a:rPr>
                        <m:t>𝑖</m:t>
                      </m:r>
                      <m:r>
                        <a:rPr lang="en-US" sz="2000" b="0" i="1" smtClean="0">
                          <a:latin typeface="Cambria Math" panose="02040503050406030204" pitchFamily="18" charset="0"/>
                          <a:ea typeface="Cambria Math" panose="02040503050406030204" pitchFamily="18" charset="0"/>
                        </a:rPr>
                        <m:t>𝜔</m:t>
                      </m:r>
                      <m:r>
                        <a:rPr lang="en-US" sz="2000" b="0" i="1" smtClean="0">
                          <a:latin typeface="Cambria Math" panose="02040503050406030204" pitchFamily="18" charset="0"/>
                          <a:ea typeface="Cambria Math" panose="02040503050406030204" pitchFamily="18" charset="0"/>
                        </a:rPr>
                        <m:t>𝑎</m:t>
                      </m:r>
                    </m:oMath>
                  </m:oMathPara>
                </a14:m>
                <a:endParaRPr lang="en-US" sz="2000"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p>
                        <m:sSupPr>
                          <m:ctrlPr>
                            <a:rPr lang="en-US" sz="2000" i="1" smtClean="0">
                              <a:latin typeface="Cambria Math" panose="02040503050406030204" pitchFamily="18" charset="0"/>
                            </a:rPr>
                          </m:ctrlPr>
                        </m:sSupPr>
                        <m:e>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𝑎</m:t>
                              </m:r>
                            </m:e>
                          </m:acc>
                        </m:e>
                        <m:sup>
                          <m:r>
                            <a:rPr lang="en-US" sz="2000" b="0" i="1" smtClean="0">
                              <a:latin typeface="Cambria Math" panose="02040503050406030204" pitchFamily="18" charset="0"/>
                            </a:rPr>
                            <m:t>∗</m:t>
                          </m:r>
                        </m:sup>
                      </m:sSup>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𝑎</m:t>
                              </m:r>
                            </m:e>
                            <m:sup>
                              <m:r>
                                <a:rPr lang="en-US" sz="2000" b="0" i="1" smtClean="0">
                                  <a:latin typeface="Cambria Math" panose="02040503050406030204" pitchFamily="18" charset="0"/>
                                </a:rPr>
                                <m:t>∗</m:t>
                              </m:r>
                            </m:sup>
                          </m:sSup>
                          <m:r>
                            <a:rPr lang="en-US" sz="2000" b="0" i="1" smtClean="0">
                              <a:latin typeface="Cambria Math" panose="02040503050406030204" pitchFamily="18" charset="0"/>
                            </a:rPr>
                            <m:t>,</m:t>
                          </m:r>
                          <m:r>
                            <a:rPr lang="en-US" sz="2000" b="0" i="1" smtClean="0">
                              <a:latin typeface="Cambria Math" panose="02040503050406030204" pitchFamily="18" charset="0"/>
                            </a:rPr>
                            <m:t>𝐻</m:t>
                          </m:r>
                        </m:e>
                      </m:d>
                      <m:r>
                        <a:rPr lang="en-US" sz="2000" b="0" i="1" smtClean="0">
                          <a:latin typeface="Cambria Math" panose="02040503050406030204" pitchFamily="18" charset="0"/>
                        </a:rPr>
                        <m:t>=+</m:t>
                      </m:r>
                      <m:r>
                        <a:rPr lang="en-US" sz="2000" b="0" i="1" smtClean="0">
                          <a:latin typeface="Cambria Math" panose="02040503050406030204" pitchFamily="18" charset="0"/>
                        </a:rPr>
                        <m:t>𝑖</m:t>
                      </m:r>
                      <m:r>
                        <a:rPr lang="en-US" sz="2000" b="0" i="1" smtClean="0">
                          <a:latin typeface="Cambria Math" panose="02040503050406030204" pitchFamily="18" charset="0"/>
                          <a:ea typeface="Cambria Math" panose="02040503050406030204" pitchFamily="18" charset="0"/>
                        </a:rPr>
                        <m:t>𝜔</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𝑎</m:t>
                          </m:r>
                        </m:e>
                        <m:sup>
                          <m:r>
                            <a:rPr lang="en-US" sz="2000" b="0" i="1" smtClean="0">
                              <a:latin typeface="Cambria Math" panose="02040503050406030204" pitchFamily="18" charset="0"/>
                              <a:ea typeface="Cambria Math" panose="02040503050406030204" pitchFamily="18" charset="0"/>
                            </a:rPr>
                            <m:t>∗</m:t>
                          </m:r>
                        </m:sup>
                      </m:sSup>
                    </m:oMath>
                  </m:oMathPara>
                </a14:m>
                <a:endParaRPr lang="en-US" sz="2000" dirty="0"/>
              </a:p>
            </p:txBody>
          </p:sp>
        </mc:Choice>
        <mc:Fallback xmlns="">
          <p:sp>
            <p:nvSpPr>
              <p:cNvPr id="7" name="TextBox 6">
                <a:extLst>
                  <a:ext uri="{FF2B5EF4-FFF2-40B4-BE49-F238E27FC236}">
                    <a16:creationId xmlns:a16="http://schemas.microsoft.com/office/drawing/2014/main" id="{71741CAE-F341-7B19-E7A5-12B184080897}"/>
                  </a:ext>
                </a:extLst>
              </p:cNvPr>
              <p:cNvSpPr txBox="1">
                <a:spLocks noRot="1" noChangeAspect="1" noMove="1" noResize="1" noEditPoints="1" noAdjustHandles="1" noChangeArrowheads="1" noChangeShapeType="1" noTextEdit="1"/>
              </p:cNvSpPr>
              <p:nvPr/>
            </p:nvSpPr>
            <p:spPr>
              <a:xfrm>
                <a:off x="1412195" y="1366996"/>
                <a:ext cx="2428934" cy="615553"/>
              </a:xfrm>
              <a:prstGeom prst="rect">
                <a:avLst/>
              </a:prstGeom>
              <a:blipFill>
                <a:blip r:embed="rId2"/>
                <a:stretch>
                  <a:fillRect l="-1563" b="-61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B9C597D-83FD-E3C9-E54E-F0CAC0F12314}"/>
                  </a:ext>
                </a:extLst>
              </p:cNvPr>
              <p:cNvSpPr txBox="1"/>
              <p:nvPr/>
            </p:nvSpPr>
            <p:spPr>
              <a:xfrm>
                <a:off x="4332517" y="1490106"/>
                <a:ext cx="4185954" cy="369332"/>
              </a:xfrm>
              <a:prstGeom prst="rect">
                <a:avLst/>
              </a:prstGeom>
              <a:noFill/>
            </p:spPr>
            <p:txBody>
              <a:bodyPr wrap="none" rtlCol="0">
                <a:spAutoFit/>
              </a:bodyPr>
              <a:lstStyle/>
              <a:p>
                <a:r>
                  <a:rPr lang="en-US" sz="1800" dirty="0"/>
                  <a:t>where we use </a:t>
                </a:r>
                <a14:m>
                  <m:oMath xmlns:m="http://schemas.openxmlformats.org/officeDocument/2006/math">
                    <m:r>
                      <a:rPr lang="en-US" sz="1800" b="0" i="1" smtClean="0">
                        <a:latin typeface="Cambria Math" panose="02040503050406030204" pitchFamily="18" charset="0"/>
                      </a:rPr>
                      <m:t>𝐻</m:t>
                    </m:r>
                    <m:r>
                      <a:rPr lang="en-US" sz="1800" b="0" i="1" smtClean="0">
                        <a:latin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𝜔</m:t>
                    </m:r>
                    <m:r>
                      <a:rPr lang="en-US" sz="1800" b="0" i="1" smtClean="0">
                        <a:latin typeface="Cambria Math" panose="02040503050406030204" pitchFamily="18" charset="0"/>
                        <a:ea typeface="Cambria Math" panose="02040503050406030204" pitchFamily="18" charset="0"/>
                      </a:rPr>
                      <m:t>𝑎</m:t>
                    </m:r>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𝑎</m:t>
                        </m:r>
                      </m:e>
                      <m:sup>
                        <m:r>
                          <a:rPr lang="en-US" sz="1800" b="0" i="1" smtClean="0">
                            <a:latin typeface="Cambria Math" panose="02040503050406030204" pitchFamily="18" charset="0"/>
                            <a:ea typeface="Cambria Math" panose="02040503050406030204" pitchFamily="18" charset="0"/>
                          </a:rPr>
                          <m:t>∗</m:t>
                        </m:r>
                      </m:sup>
                    </m:sSup>
                  </m:oMath>
                </a14:m>
                <a:r>
                  <a:rPr lang="en-US" sz="1800" dirty="0"/>
                  <a:t> and </a:t>
                </a:r>
                <a14:m>
                  <m:oMath xmlns:m="http://schemas.openxmlformats.org/officeDocument/2006/math">
                    <m:d>
                      <m:dPr>
                        <m:begChr m:val="{"/>
                        <m:endChr m:val="}"/>
                        <m:ctrlPr>
                          <a:rPr lang="en-US" sz="1800" i="1" smtClean="0">
                            <a:latin typeface="Cambria Math" panose="02040503050406030204" pitchFamily="18" charset="0"/>
                          </a:rPr>
                        </m:ctrlPr>
                      </m:dPr>
                      <m:e>
                        <m:r>
                          <a:rPr lang="en-US" sz="1800" b="0" i="1" smtClean="0">
                            <a:latin typeface="Cambria Math" panose="02040503050406030204" pitchFamily="18" charset="0"/>
                          </a:rPr>
                          <m:t>𝑎</m:t>
                        </m:r>
                        <m:r>
                          <a:rPr lang="en-US" sz="1800" b="0" i="1" smtClean="0">
                            <a:latin typeface="Cambria Math" panose="02040503050406030204" pitchFamily="18" charset="0"/>
                          </a:rPr>
                          <m:t>,</m:t>
                        </m:r>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𝑎</m:t>
                            </m:r>
                          </m:e>
                          <m:sup>
                            <m:r>
                              <a:rPr lang="en-US" sz="1800" b="0" i="1" smtClean="0">
                                <a:latin typeface="Cambria Math" panose="02040503050406030204" pitchFamily="18" charset="0"/>
                              </a:rPr>
                              <m:t>∗</m:t>
                            </m:r>
                          </m:sup>
                        </m:sSup>
                      </m:e>
                    </m:d>
                    <m:r>
                      <a:rPr lang="en-US" sz="1800" b="0" i="1" smtClean="0">
                        <a:latin typeface="Cambria Math" panose="02040503050406030204" pitchFamily="18" charset="0"/>
                      </a:rPr>
                      <m:t>=−</m:t>
                    </m:r>
                    <m:r>
                      <a:rPr lang="en-US" sz="1800" b="0" i="1" smtClean="0">
                        <a:latin typeface="Cambria Math" panose="02040503050406030204" pitchFamily="18" charset="0"/>
                      </a:rPr>
                      <m:t>𝑖</m:t>
                    </m:r>
                  </m:oMath>
                </a14:m>
                <a:endParaRPr lang="en-US" sz="1800" dirty="0"/>
              </a:p>
            </p:txBody>
          </p:sp>
        </mc:Choice>
        <mc:Fallback xmlns="">
          <p:sp>
            <p:nvSpPr>
              <p:cNvPr id="10" name="TextBox 9">
                <a:extLst>
                  <a:ext uri="{FF2B5EF4-FFF2-40B4-BE49-F238E27FC236}">
                    <a16:creationId xmlns:a16="http://schemas.microsoft.com/office/drawing/2014/main" id="{6B9C597D-83FD-E3C9-E54E-F0CAC0F12314}"/>
                  </a:ext>
                </a:extLst>
              </p:cNvPr>
              <p:cNvSpPr txBox="1">
                <a:spLocks noRot="1" noChangeAspect="1" noMove="1" noResize="1" noEditPoints="1" noAdjustHandles="1" noChangeArrowheads="1" noChangeShapeType="1" noTextEdit="1"/>
              </p:cNvSpPr>
              <p:nvPr/>
            </p:nvSpPr>
            <p:spPr>
              <a:xfrm>
                <a:off x="4332517" y="1490106"/>
                <a:ext cx="4185954" cy="369332"/>
              </a:xfrm>
              <a:prstGeom prst="rect">
                <a:avLst/>
              </a:prstGeom>
              <a:blipFill>
                <a:blip r:embed="rId3"/>
                <a:stretch>
                  <a:fillRect l="-1515" t="-6667"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9F1DECB-D482-6B7F-30FC-EA8ECDBB6C38}"/>
                  </a:ext>
                </a:extLst>
              </p:cNvPr>
              <p:cNvSpPr txBox="1"/>
              <p:nvPr/>
            </p:nvSpPr>
            <p:spPr>
              <a:xfrm>
                <a:off x="1308602" y="2055323"/>
                <a:ext cx="3361690" cy="614592"/>
              </a:xfrm>
              <a:prstGeom prst="rect">
                <a:avLst/>
              </a:prstGeom>
              <a:noFill/>
            </p:spPr>
            <p:txBody>
              <a:bodyPr wrap="none" rtlCol="0">
                <a:spAutoFit/>
              </a:bodyPr>
              <a:lstStyle/>
              <a:p>
                <a14:m>
                  <m:oMath xmlns:m="http://schemas.openxmlformats.org/officeDocument/2006/math">
                    <m:r>
                      <a:rPr lang="en-US" sz="2000" i="1" smtClean="0">
                        <a:latin typeface="Cambria Math" panose="02040503050406030204" pitchFamily="18" charset="0"/>
                        <a:ea typeface="Cambria Math" panose="02040503050406030204" pitchFamily="18" charset="0"/>
                      </a:rPr>
                      <m:t>→</m:t>
                    </m:r>
                    <m:f>
                      <m:fPr>
                        <m:ctrlPr>
                          <a:rPr lang="en-US" sz="2000" i="1" smtClean="0">
                            <a:latin typeface="Cambria Math" panose="02040503050406030204" pitchFamily="18" charset="0"/>
                          </a:rPr>
                        </m:ctrlPr>
                      </m:fPr>
                      <m:num>
                        <m:r>
                          <a:rPr lang="en-US" sz="2000" b="0" i="1" smtClean="0">
                            <a:latin typeface="Cambria Math" panose="02040503050406030204" pitchFamily="18" charset="0"/>
                          </a:rPr>
                          <m:t>𝑑</m:t>
                        </m:r>
                      </m:num>
                      <m:den>
                        <m:r>
                          <a:rPr lang="en-US" sz="2000" b="0" i="1" smtClean="0">
                            <a:latin typeface="Cambria Math" panose="02040503050406030204" pitchFamily="18" charset="0"/>
                          </a:rPr>
                          <m:t>𝑑𝑡</m:t>
                        </m:r>
                      </m:den>
                    </m:f>
                    <m:d>
                      <m:dPr>
                        <m:begChr m:val="["/>
                        <m:endChr m:val="]"/>
                        <m:ctrlPr>
                          <a:rPr lang="en-US" sz="2000" i="1" smtClean="0">
                            <a:latin typeface="Cambria Math" panose="02040503050406030204" pitchFamily="18" charset="0"/>
                          </a:rPr>
                        </m:ctrlPr>
                      </m:dPr>
                      <m:e>
                        <m:m>
                          <m:mPr>
                            <m:mcs>
                              <m:mc>
                                <m:mcPr>
                                  <m:count m:val="1"/>
                                  <m:mcJc m:val="center"/>
                                </m:mcPr>
                              </m:mc>
                            </m:mcs>
                            <m:ctrlPr>
                              <a:rPr lang="en-US" sz="2000" i="1" smtClean="0">
                                <a:latin typeface="Cambria Math" panose="02040503050406030204" pitchFamily="18" charset="0"/>
                              </a:rPr>
                            </m:ctrlPr>
                          </m:mPr>
                          <m:mr>
                            <m:e>
                              <m:sSup>
                                <m:sSupPr>
                                  <m:ctrlPr>
                                    <a:rPr lang="en-US" sz="2000" i="1" smtClean="0">
                                      <a:latin typeface="Cambria Math" panose="02040503050406030204" pitchFamily="18" charset="0"/>
                                    </a:rPr>
                                  </m:ctrlPr>
                                </m:sSupPr>
                                <m:e>
                                  <m:r>
                                    <a:rPr lang="en-US" sz="2000" b="0" i="1" smtClean="0">
                                      <a:latin typeface="Cambria Math" panose="02040503050406030204" pitchFamily="18" charset="0"/>
                                    </a:rPr>
                                    <m:t>𝑎</m:t>
                                  </m:r>
                                </m:e>
                                <m:sup>
                                  <m:r>
                                    <a:rPr lang="en-US" sz="2000" b="0" i="1" smtClean="0">
                                      <a:latin typeface="Cambria Math" panose="02040503050406030204" pitchFamily="18" charset="0"/>
                                    </a:rPr>
                                    <m:t>∗</m:t>
                                  </m:r>
                                </m:sup>
                              </m:sSup>
                            </m:e>
                          </m:mr>
                          <m:mr>
                            <m:e>
                              <m:r>
                                <a:rPr lang="en-US" sz="2000" b="0" i="1" smtClean="0">
                                  <a:latin typeface="Cambria Math" panose="02040503050406030204" pitchFamily="18" charset="0"/>
                                </a:rPr>
                                <m:t>𝑎</m:t>
                              </m:r>
                            </m:e>
                          </m:mr>
                        </m:m>
                      </m:e>
                    </m:d>
                    <m:r>
                      <a:rPr lang="en-US" sz="2000" b="0" i="1" smtClean="0">
                        <a:latin typeface="Cambria Math" panose="02040503050406030204" pitchFamily="18" charset="0"/>
                      </a:rPr>
                      <m:t>=</m:t>
                    </m:r>
                    <m:d>
                      <m:dPr>
                        <m:begChr m:val="["/>
                        <m:endChr m:val="]"/>
                        <m:ctrlPr>
                          <a:rPr lang="en-US" sz="2000" b="0" i="1" smtClean="0">
                            <a:latin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rPr>
                            </m:ctrlPr>
                          </m:mPr>
                          <m:mr>
                            <m:e>
                              <m:r>
                                <m:rPr>
                                  <m:brk m:alnAt="7"/>
                                </m:rPr>
                                <a:rPr lang="en-US" sz="2000" b="0" i="1" smtClean="0">
                                  <a:latin typeface="Cambria Math" panose="02040503050406030204" pitchFamily="18" charset="0"/>
                                </a:rPr>
                                <m:t>+</m:t>
                              </m:r>
                              <m:r>
                                <a:rPr lang="en-US" sz="2000" b="0" i="1" smtClean="0">
                                  <a:latin typeface="Cambria Math" panose="02040503050406030204" pitchFamily="18" charset="0"/>
                                </a:rPr>
                                <m:t>𝑖</m:t>
                              </m:r>
                              <m:r>
                                <a:rPr lang="en-US" sz="2000" b="0" i="1" smtClean="0">
                                  <a:latin typeface="Cambria Math" panose="02040503050406030204" pitchFamily="18" charset="0"/>
                                  <a:ea typeface="Cambria Math" panose="02040503050406030204" pitchFamily="18" charset="0"/>
                                </a:rPr>
                                <m:t>𝜔</m:t>
                              </m:r>
                            </m:e>
                            <m:e>
                              <m:r>
                                <a:rPr lang="en-US" sz="2000" b="0" i="1" smtClean="0">
                                  <a:latin typeface="Cambria Math" panose="02040503050406030204" pitchFamily="18" charset="0"/>
                                </a:rPr>
                                <m:t>0</m:t>
                              </m:r>
                            </m:e>
                          </m:mr>
                          <m:mr>
                            <m:e>
                              <m:r>
                                <a:rPr lang="en-US" sz="2000" b="0" i="1" smtClean="0">
                                  <a:latin typeface="Cambria Math" panose="02040503050406030204" pitchFamily="18" charset="0"/>
                                </a:rPr>
                                <m:t>0</m:t>
                              </m:r>
                            </m:e>
                            <m:e>
                              <m:r>
                                <a:rPr lang="en-US" sz="2000" b="0" i="1" smtClean="0">
                                  <a:latin typeface="Cambria Math" panose="02040503050406030204" pitchFamily="18" charset="0"/>
                                </a:rPr>
                                <m:t>−</m:t>
                              </m:r>
                              <m:r>
                                <a:rPr lang="en-US" sz="2000" b="0" i="1" smtClean="0">
                                  <a:latin typeface="Cambria Math" panose="02040503050406030204" pitchFamily="18" charset="0"/>
                                </a:rPr>
                                <m:t>𝑖</m:t>
                              </m:r>
                              <m:r>
                                <a:rPr lang="en-US" sz="2000" b="0" i="1" smtClean="0">
                                  <a:latin typeface="Cambria Math" panose="02040503050406030204" pitchFamily="18" charset="0"/>
                                  <a:ea typeface="Cambria Math" panose="02040503050406030204" pitchFamily="18" charset="0"/>
                                </a:rPr>
                                <m:t>𝜔</m:t>
                              </m:r>
                            </m:e>
                          </m:mr>
                        </m:m>
                      </m:e>
                    </m:d>
                  </m:oMath>
                </a14:m>
                <a:r>
                  <a:rPr lang="en-US" sz="2000" dirty="0"/>
                  <a:t> </a:t>
                </a:r>
                <a14:m>
                  <m:oMath xmlns:m="http://schemas.openxmlformats.org/officeDocument/2006/math">
                    <m:d>
                      <m:dPr>
                        <m:begChr m:val="["/>
                        <m:endChr m:val="]"/>
                        <m:ctrlPr>
                          <a:rPr lang="en-US" sz="2000" i="1">
                            <a:latin typeface="Cambria Math" panose="02040503050406030204" pitchFamily="18" charset="0"/>
                          </a:rPr>
                        </m:ctrlPr>
                      </m:dPr>
                      <m:e>
                        <m:m>
                          <m:mPr>
                            <m:mcs>
                              <m:mc>
                                <m:mcPr>
                                  <m:count m:val="1"/>
                                  <m:mcJc m:val="center"/>
                                </m:mcPr>
                              </m:mc>
                            </m:mcs>
                            <m:ctrlPr>
                              <a:rPr lang="en-US" sz="2000" i="1">
                                <a:latin typeface="Cambria Math" panose="02040503050406030204" pitchFamily="18" charset="0"/>
                              </a:rPr>
                            </m:ctrlPr>
                          </m:mPr>
                          <m:mr>
                            <m:e>
                              <m:sSup>
                                <m:sSupPr>
                                  <m:ctrlPr>
                                    <a:rPr lang="en-US" sz="2000" i="1">
                                      <a:latin typeface="Cambria Math" panose="02040503050406030204" pitchFamily="18" charset="0"/>
                                    </a:rPr>
                                  </m:ctrlPr>
                                </m:sSupPr>
                                <m:e>
                                  <m:r>
                                    <a:rPr lang="en-US" sz="2000" i="1">
                                      <a:latin typeface="Cambria Math" panose="02040503050406030204" pitchFamily="18" charset="0"/>
                                    </a:rPr>
                                    <m:t>𝑎</m:t>
                                  </m:r>
                                </m:e>
                                <m:sup>
                                  <m:r>
                                    <a:rPr lang="en-US" sz="2000" i="1">
                                      <a:latin typeface="Cambria Math" panose="02040503050406030204" pitchFamily="18" charset="0"/>
                                    </a:rPr>
                                    <m:t>∗</m:t>
                                  </m:r>
                                </m:sup>
                              </m:sSup>
                            </m:e>
                          </m:mr>
                          <m:mr>
                            <m:e>
                              <m:r>
                                <a:rPr lang="en-US" sz="2000" i="1">
                                  <a:latin typeface="Cambria Math" panose="02040503050406030204" pitchFamily="18" charset="0"/>
                                </a:rPr>
                                <m:t>𝑎</m:t>
                              </m:r>
                            </m:e>
                          </m:mr>
                        </m:m>
                      </m:e>
                    </m:d>
                  </m:oMath>
                </a14:m>
                <a:endParaRPr lang="en-US" sz="2000" dirty="0"/>
              </a:p>
            </p:txBody>
          </p:sp>
        </mc:Choice>
        <mc:Fallback xmlns="">
          <p:sp>
            <p:nvSpPr>
              <p:cNvPr id="14" name="TextBox 13">
                <a:extLst>
                  <a:ext uri="{FF2B5EF4-FFF2-40B4-BE49-F238E27FC236}">
                    <a16:creationId xmlns:a16="http://schemas.microsoft.com/office/drawing/2014/main" id="{39F1DECB-D482-6B7F-30FC-EA8ECDBB6C38}"/>
                  </a:ext>
                </a:extLst>
              </p:cNvPr>
              <p:cNvSpPr txBox="1">
                <a:spLocks noRot="1" noChangeAspect="1" noMove="1" noResize="1" noEditPoints="1" noAdjustHandles="1" noChangeArrowheads="1" noChangeShapeType="1" noTextEdit="1"/>
              </p:cNvSpPr>
              <p:nvPr/>
            </p:nvSpPr>
            <p:spPr>
              <a:xfrm>
                <a:off x="1308602" y="2055323"/>
                <a:ext cx="3361690" cy="614592"/>
              </a:xfrm>
              <a:prstGeom prst="rect">
                <a:avLst/>
              </a:prstGeom>
              <a:blipFill>
                <a:blip r:embed="rId4"/>
                <a:stretch>
                  <a:fillRect b="-4000"/>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C8E628E3-F018-7520-6C57-28078BFA2B8C}"/>
              </a:ext>
            </a:extLst>
          </p:cNvPr>
          <p:cNvSpPr txBox="1"/>
          <p:nvPr/>
        </p:nvSpPr>
        <p:spPr>
          <a:xfrm>
            <a:off x="429419" y="2784917"/>
            <a:ext cx="3460434" cy="461665"/>
          </a:xfrm>
          <a:prstGeom prst="rect">
            <a:avLst/>
          </a:prstGeom>
          <a:noFill/>
        </p:spPr>
        <p:txBody>
          <a:bodyPr wrap="none" rtlCol="0">
            <a:spAutoFit/>
          </a:bodyPr>
          <a:lstStyle/>
          <a:p>
            <a:r>
              <a:rPr lang="en-US" dirty="0"/>
              <a:t>These can be easily solved</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4DD9E1F-FB04-4B5C-162D-19685BE10925}"/>
                  </a:ext>
                </a:extLst>
              </p:cNvPr>
              <p:cNvSpPr txBox="1"/>
              <p:nvPr/>
            </p:nvSpPr>
            <p:spPr>
              <a:xfrm>
                <a:off x="1218385" y="3361584"/>
                <a:ext cx="2866233" cy="7954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endChr m:val=""/>
                          <m:ctrlPr>
                            <a:rPr lang="en-US" sz="2000" i="1" smtClean="0">
                              <a:latin typeface="Cambria Math" panose="02040503050406030204" pitchFamily="18" charset="0"/>
                            </a:rPr>
                          </m:ctrlPr>
                        </m:dPr>
                        <m:e>
                          <m:m>
                            <m:mPr>
                              <m:mcs>
                                <m:mc>
                                  <m:mcPr>
                                    <m:count m:val="1"/>
                                    <m:mcJc m:val="center"/>
                                  </m:mcPr>
                                </m:mc>
                              </m:mcs>
                              <m:ctrlPr>
                                <a:rPr lang="en-US" sz="2000" i="1" smtClean="0">
                                  <a:latin typeface="Cambria Math" panose="02040503050406030204" pitchFamily="18" charset="0"/>
                                </a:rPr>
                              </m:ctrlPr>
                            </m:mPr>
                            <m:mr>
                              <m:e>
                                <m:r>
                                  <m:rPr>
                                    <m:brk m:alnAt="7"/>
                                  </m:rPr>
                                  <a:rPr lang="en-US" sz="2000" b="0" i="1" smtClean="0">
                                    <a:latin typeface="Cambria Math" panose="02040503050406030204" pitchFamily="18" charset="0"/>
                                  </a:rPr>
                                  <m:t>𝑎</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r>
                                  <m:rPr>
                                    <m:brk m:alnAt="7"/>
                                  </m:rPr>
                                  <a:rPr lang="en-US" sz="2000" b="0" i="1" smtClean="0">
                                    <a:latin typeface="Cambria Math" panose="02040503050406030204" pitchFamily="18" charset="0"/>
                                  </a:rPr>
                                  <m:t>=</m:t>
                                </m:r>
                                <m:r>
                                  <a:rPr lang="en-US" sz="2000" b="0" i="1" smtClean="0">
                                    <a:latin typeface="Cambria Math" panose="02040503050406030204" pitchFamily="18" charset="0"/>
                                  </a:rPr>
                                  <m:t>𝑎</m:t>
                                </m:r>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𝑡</m:t>
                                        </m:r>
                                      </m:e>
                                      <m:sub>
                                        <m:r>
                                          <a:rPr lang="en-US" sz="2000" b="0" i="1" smtClean="0">
                                            <a:latin typeface="Cambria Math" panose="02040503050406030204" pitchFamily="18" charset="0"/>
                                          </a:rPr>
                                          <m:t>0</m:t>
                                        </m:r>
                                      </m:sub>
                                    </m:sSub>
                                  </m:e>
                                </m:d>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m:t>
                                    </m:r>
                                    <m:r>
                                      <a:rPr lang="en-US" sz="2000" b="0" i="1" smtClean="0">
                                        <a:latin typeface="Cambria Math" panose="02040503050406030204" pitchFamily="18" charset="0"/>
                                      </a:rPr>
                                      <m:t>𝑖</m:t>
                                    </m:r>
                                    <m:r>
                                      <a:rPr lang="en-US" sz="2000" b="0" i="1" smtClean="0">
                                        <a:latin typeface="Cambria Math" panose="02040503050406030204" pitchFamily="18" charset="0"/>
                                        <a:ea typeface="Cambria Math" panose="02040503050406030204" pitchFamily="18" charset="0"/>
                                      </a:rPr>
                                      <m:t>𝜔</m:t>
                                    </m:r>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𝑡</m:t>
                                        </m:r>
                                        <m:r>
                                          <a:rPr lang="en-US" sz="2000" b="0" i="1" smtClean="0">
                                            <a:latin typeface="Cambria Math" panose="02040503050406030204" pitchFamily="18" charset="0"/>
                                            <a:ea typeface="Cambria Math" panose="02040503050406030204" pitchFamily="18" charset="0"/>
                                          </a:rPr>
                                          <m:t>−</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𝑡</m:t>
                                            </m:r>
                                          </m:e>
                                          <m:sub>
                                            <m:r>
                                              <a:rPr lang="en-US" sz="2000" b="0" i="1" smtClean="0">
                                                <a:latin typeface="Cambria Math" panose="02040503050406030204" pitchFamily="18" charset="0"/>
                                                <a:ea typeface="Cambria Math" panose="02040503050406030204" pitchFamily="18" charset="0"/>
                                              </a:rPr>
                                              <m:t>0</m:t>
                                            </m:r>
                                          </m:sub>
                                        </m:sSub>
                                      </m:e>
                                    </m:d>
                                  </m:sup>
                                </m:sSup>
                              </m:e>
                            </m:mr>
                            <m:mr>
                              <m:e>
                                <m:sSup>
                                  <m:sSupPr>
                                    <m:ctrlPr>
                                      <a:rPr lang="en-US" sz="2000" i="1" smtClean="0">
                                        <a:latin typeface="Cambria Math" panose="02040503050406030204" pitchFamily="18" charset="0"/>
                                      </a:rPr>
                                    </m:ctrlPr>
                                  </m:sSupPr>
                                  <m:e>
                                    <m:r>
                                      <a:rPr lang="en-US" sz="2000" b="0" i="1" smtClean="0">
                                        <a:latin typeface="Cambria Math" panose="02040503050406030204" pitchFamily="18" charset="0"/>
                                      </a:rPr>
                                      <m:t>𝑎</m:t>
                                    </m:r>
                                  </m:e>
                                  <m:sup>
                                    <m:r>
                                      <a:rPr lang="en-US" sz="2000" b="0" i="1" smtClean="0">
                                        <a:latin typeface="Cambria Math" panose="02040503050406030204" pitchFamily="18" charset="0"/>
                                      </a:rPr>
                                      <m:t>∗</m:t>
                                    </m:r>
                                  </m:sup>
                                </m:sSup>
                                <m:d>
                                  <m:dPr>
                                    <m:ctrlPr>
                                      <a:rPr lang="en-US" sz="2000" i="1" smtClean="0">
                                        <a:latin typeface="Cambria Math" panose="02040503050406030204" pitchFamily="18" charset="0"/>
                                      </a:rPr>
                                    </m:ctrlPr>
                                  </m:dPr>
                                  <m:e>
                                    <m:r>
                                      <a:rPr lang="en-US" sz="2000" b="0" i="1" smtClean="0">
                                        <a:latin typeface="Cambria Math" panose="02040503050406030204" pitchFamily="18" charset="0"/>
                                      </a:rPr>
                                      <m:t>𝑡</m:t>
                                    </m:r>
                                  </m:e>
                                </m:d>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𝑎</m:t>
                                    </m:r>
                                  </m:e>
                                  <m:sup>
                                    <m:r>
                                      <a:rPr lang="en-US" sz="2000" b="0" i="1" smtClean="0">
                                        <a:latin typeface="Cambria Math" panose="02040503050406030204" pitchFamily="18" charset="0"/>
                                      </a:rPr>
                                      <m:t>∗</m:t>
                                    </m:r>
                                  </m:sup>
                                </m:sSup>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i="1">
                                            <a:latin typeface="Cambria Math" panose="02040503050406030204" pitchFamily="18" charset="0"/>
                                          </a:rPr>
                                          <m:t>𝑡</m:t>
                                        </m:r>
                                      </m:e>
                                      <m:sub>
                                        <m:r>
                                          <a:rPr lang="en-US" sz="2000" i="1">
                                            <a:latin typeface="Cambria Math" panose="02040503050406030204" pitchFamily="18" charset="0"/>
                                          </a:rPr>
                                          <m:t>0</m:t>
                                        </m:r>
                                      </m:sub>
                                    </m:sSub>
                                  </m:e>
                                </m:d>
                                <m:sSup>
                                  <m:sSupPr>
                                    <m:ctrlPr>
                                      <a:rPr lang="en-US" sz="2000" i="1">
                                        <a:latin typeface="Cambria Math" panose="02040503050406030204" pitchFamily="18" charset="0"/>
                                      </a:rPr>
                                    </m:ctrlPr>
                                  </m:sSupPr>
                                  <m:e>
                                    <m:r>
                                      <a:rPr lang="en-US" sz="2000" i="1">
                                        <a:latin typeface="Cambria Math" panose="02040503050406030204" pitchFamily="18" charset="0"/>
                                      </a:rPr>
                                      <m:t>𝑒</m:t>
                                    </m:r>
                                  </m:e>
                                  <m:sup>
                                    <m:r>
                                      <a:rPr lang="en-US" sz="2000" i="1">
                                        <a:latin typeface="Cambria Math" panose="02040503050406030204" pitchFamily="18" charset="0"/>
                                      </a:rPr>
                                      <m:t>−</m:t>
                                    </m:r>
                                    <m:r>
                                      <a:rPr lang="en-US" sz="2000" i="1">
                                        <a:latin typeface="Cambria Math" panose="02040503050406030204" pitchFamily="18" charset="0"/>
                                      </a:rPr>
                                      <m:t>𝑖</m:t>
                                    </m:r>
                                    <m:r>
                                      <a:rPr lang="en-US" sz="2000" i="1">
                                        <a:latin typeface="Cambria Math" panose="02040503050406030204" pitchFamily="18" charset="0"/>
                                        <a:ea typeface="Cambria Math" panose="02040503050406030204" pitchFamily="18" charset="0"/>
                                      </a:rPr>
                                      <m:t>𝜔</m:t>
                                    </m:r>
                                    <m:d>
                                      <m:dPr>
                                        <m:ctrlPr>
                                          <a:rPr lang="en-US" sz="2000" i="1">
                                            <a:latin typeface="Cambria Math" panose="02040503050406030204" pitchFamily="18" charset="0"/>
                                            <a:ea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𝑡</m:t>
                                        </m:r>
                                        <m:r>
                                          <a:rPr lang="en-US" sz="2000" i="1">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𝑡</m:t>
                                            </m:r>
                                          </m:e>
                                          <m:sub>
                                            <m:r>
                                              <a:rPr lang="en-US" sz="2000" i="1">
                                                <a:latin typeface="Cambria Math" panose="02040503050406030204" pitchFamily="18" charset="0"/>
                                                <a:ea typeface="Cambria Math" panose="02040503050406030204" pitchFamily="18" charset="0"/>
                                              </a:rPr>
                                              <m:t>0</m:t>
                                            </m:r>
                                          </m:sub>
                                        </m:sSub>
                                      </m:e>
                                    </m:d>
                                  </m:sup>
                                </m:sSup>
                              </m:e>
                            </m:mr>
                          </m:m>
                        </m:e>
                      </m:d>
                    </m:oMath>
                  </m:oMathPara>
                </a14:m>
                <a:endParaRPr lang="en-US" sz="2000" dirty="0"/>
              </a:p>
            </p:txBody>
          </p:sp>
        </mc:Choice>
        <mc:Fallback xmlns="">
          <p:sp>
            <p:nvSpPr>
              <p:cNvPr id="16" name="TextBox 15">
                <a:extLst>
                  <a:ext uri="{FF2B5EF4-FFF2-40B4-BE49-F238E27FC236}">
                    <a16:creationId xmlns:a16="http://schemas.microsoft.com/office/drawing/2014/main" id="{14DD9E1F-FB04-4B5C-162D-19685BE10925}"/>
                  </a:ext>
                </a:extLst>
              </p:cNvPr>
              <p:cNvSpPr txBox="1">
                <a:spLocks noRot="1" noChangeAspect="1" noMove="1" noResize="1" noEditPoints="1" noAdjustHandles="1" noChangeArrowheads="1" noChangeShapeType="1" noTextEdit="1"/>
              </p:cNvSpPr>
              <p:nvPr/>
            </p:nvSpPr>
            <p:spPr>
              <a:xfrm>
                <a:off x="1218385" y="3361584"/>
                <a:ext cx="2866233" cy="795474"/>
              </a:xfrm>
              <a:prstGeom prst="rect">
                <a:avLst/>
              </a:prstGeom>
              <a:blipFill>
                <a:blip r:embed="rId5"/>
                <a:stretch>
                  <a:fillRect l="-51327" t="-225000" b="-3218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37969B3-852E-AF87-2142-3C28D7D446C0}"/>
                  </a:ext>
                </a:extLst>
              </p:cNvPr>
              <p:cNvSpPr txBox="1"/>
              <p:nvPr/>
            </p:nvSpPr>
            <p:spPr>
              <a:xfrm>
                <a:off x="429419" y="4387062"/>
                <a:ext cx="3089500" cy="461665"/>
              </a:xfrm>
              <a:prstGeom prst="rect">
                <a:avLst/>
              </a:prstGeom>
              <a:noFill/>
            </p:spPr>
            <p:txBody>
              <a:bodyPr wrap="none" rtlCol="0">
                <a:spAutoFit/>
              </a:bodyPr>
              <a:lstStyle/>
              <a:p>
                <a:r>
                  <a:rPr lang="en-US" dirty="0"/>
                  <a:t>Let us put back </a:t>
                </a:r>
                <a14:m>
                  <m:oMath xmlns:m="http://schemas.openxmlformats.org/officeDocument/2006/math">
                    <m:r>
                      <a:rPr lang="en-US" b="0" i="1" smtClean="0">
                        <a:latin typeface="Cambria Math" panose="02040503050406030204" pitchFamily="18" charset="0"/>
                      </a:rPr>
                      <m:t>𝑥</m:t>
                    </m:r>
                  </m:oMath>
                </a14:m>
                <a:r>
                  <a:rPr lang="en-US" dirty="0"/>
                  <a:t> and </a:t>
                </a:r>
                <a14:m>
                  <m:oMath xmlns:m="http://schemas.openxmlformats.org/officeDocument/2006/math">
                    <m:r>
                      <a:rPr lang="en-US" b="0" i="1" smtClean="0">
                        <a:latin typeface="Cambria Math" panose="02040503050406030204" pitchFamily="18" charset="0"/>
                      </a:rPr>
                      <m:t>𝑝</m:t>
                    </m:r>
                  </m:oMath>
                </a14:m>
                <a:endParaRPr lang="en-US" dirty="0"/>
              </a:p>
            </p:txBody>
          </p:sp>
        </mc:Choice>
        <mc:Fallback xmlns="">
          <p:sp>
            <p:nvSpPr>
              <p:cNvPr id="17" name="TextBox 16">
                <a:extLst>
                  <a:ext uri="{FF2B5EF4-FFF2-40B4-BE49-F238E27FC236}">
                    <a16:creationId xmlns:a16="http://schemas.microsoft.com/office/drawing/2014/main" id="{E37969B3-852E-AF87-2142-3C28D7D446C0}"/>
                  </a:ext>
                </a:extLst>
              </p:cNvPr>
              <p:cNvSpPr txBox="1">
                <a:spLocks noRot="1" noChangeAspect="1" noMove="1" noResize="1" noEditPoints="1" noAdjustHandles="1" noChangeArrowheads="1" noChangeShapeType="1" noTextEdit="1"/>
              </p:cNvSpPr>
              <p:nvPr/>
            </p:nvSpPr>
            <p:spPr>
              <a:xfrm>
                <a:off x="429419" y="4387062"/>
                <a:ext cx="3089500" cy="461665"/>
              </a:xfrm>
              <a:prstGeom prst="rect">
                <a:avLst/>
              </a:prstGeom>
              <a:blipFill>
                <a:blip r:embed="rId6"/>
                <a:stretch>
                  <a:fillRect l="-2869" t="-8108" b="-297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1AC8DFA7-9184-ED54-3C76-6E3FC0FF06B5}"/>
                  </a:ext>
                </a:extLst>
              </p:cNvPr>
              <p:cNvSpPr txBox="1"/>
              <p:nvPr/>
            </p:nvSpPr>
            <p:spPr>
              <a:xfrm>
                <a:off x="3743871" y="4325401"/>
                <a:ext cx="4259371" cy="19698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endChr m:val=""/>
                          <m:ctrlPr>
                            <a:rPr lang="en-US" sz="2000" i="1" smtClean="0">
                              <a:latin typeface="Cambria Math" panose="02040503050406030204" pitchFamily="18" charset="0"/>
                            </a:rPr>
                          </m:ctrlPr>
                        </m:dPr>
                        <m:e>
                          <m:m>
                            <m:mPr>
                              <m:mcs>
                                <m:mc>
                                  <m:mcPr>
                                    <m:count m:val="1"/>
                                    <m:mcJc m:val="center"/>
                                  </m:mcPr>
                                </m:mc>
                              </m:mcs>
                              <m:ctrlPr>
                                <a:rPr lang="en-US" sz="2000" i="1" smtClean="0">
                                  <a:latin typeface="Cambria Math" panose="02040503050406030204" pitchFamily="18" charset="0"/>
                                </a:rPr>
                              </m:ctrlPr>
                            </m:mPr>
                            <m:mr>
                              <m:e>
                                <m:r>
                                  <a:rPr lang="en-US" sz="2000" b="0" i="1" smtClean="0">
                                    <a:latin typeface="Cambria Math" panose="02040503050406030204" pitchFamily="18" charset="0"/>
                                  </a:rPr>
                                  <m:t>𝑥</m:t>
                                </m:r>
                                <m:r>
                                  <a:rPr lang="en-US" sz="2000" b="0" i="1" smtClean="0">
                                    <a:latin typeface="Cambria Math" panose="02040503050406030204" pitchFamily="18" charset="0"/>
                                  </a:rPr>
                                  <m:t>=</m:t>
                                </m:r>
                                <m:rad>
                                  <m:radPr>
                                    <m:degHide m:val="on"/>
                                    <m:ctrlPr>
                                      <a:rPr lang="en-US" sz="2000" b="0" i="1" smtClean="0">
                                        <a:latin typeface="Cambria Math" panose="02040503050406030204" pitchFamily="18" charset="0"/>
                                      </a:rPr>
                                    </m:ctrlPr>
                                  </m:radPr>
                                  <m:deg/>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r>
                                          <a:rPr lang="en-US" sz="2000" b="0" i="1" smtClean="0">
                                            <a:latin typeface="Cambria Math" panose="02040503050406030204" pitchFamily="18" charset="0"/>
                                          </a:rPr>
                                          <m:t>𝑚</m:t>
                                        </m:r>
                                        <m:r>
                                          <a:rPr lang="en-US" sz="2000" b="0" i="1" smtClean="0">
                                            <a:latin typeface="Cambria Math" panose="02040503050406030204" pitchFamily="18" charset="0"/>
                                            <a:ea typeface="Cambria Math" panose="02040503050406030204" pitchFamily="18" charset="0"/>
                                          </a:rPr>
                                          <m:t>𝜔</m:t>
                                        </m:r>
                                      </m:den>
                                    </m:f>
                                  </m:e>
                                </m:rad>
                                <m:d>
                                  <m:dPr>
                                    <m:ctrlPr>
                                      <a:rPr lang="en-US" sz="2000" b="0" i="1" smtClean="0">
                                        <a:latin typeface="Cambria Math" panose="02040503050406030204" pitchFamily="18" charset="0"/>
                                      </a:rPr>
                                    </m:ctrlPr>
                                  </m:dPr>
                                  <m:e>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𝑎</m:t>
                                        </m:r>
                                      </m:e>
                                      <m:sup>
                                        <m:r>
                                          <a:rPr lang="en-US" sz="2000" b="0" i="1" smtClean="0">
                                            <a:latin typeface="Cambria Math" panose="02040503050406030204" pitchFamily="18" charset="0"/>
                                          </a:rPr>
                                          <m:t>∗</m:t>
                                        </m:r>
                                      </m:sup>
                                    </m:sSup>
                                    <m:r>
                                      <a:rPr lang="en-US" sz="2000" b="0" i="1" smtClean="0">
                                        <a:latin typeface="Cambria Math" panose="02040503050406030204" pitchFamily="18" charset="0"/>
                                      </a:rPr>
                                      <m:t>+</m:t>
                                    </m:r>
                                    <m:r>
                                      <a:rPr lang="en-US" sz="2000" b="0" i="1" smtClean="0">
                                        <a:latin typeface="Cambria Math" panose="02040503050406030204" pitchFamily="18" charset="0"/>
                                      </a:rPr>
                                      <m:t>𝑎</m:t>
                                    </m:r>
                                  </m:e>
                                </m:d>
                                <m:r>
                                  <a:rPr lang="en-US" sz="2000" b="0" i="1" smtClean="0">
                                    <a:latin typeface="Cambria Math" panose="02040503050406030204" pitchFamily="18" charset="0"/>
                                  </a:rPr>
                                  <m:t>=</m:t>
                                </m:r>
                                <m:rad>
                                  <m:radPr>
                                    <m:degHide m:val="on"/>
                                    <m:ctrlPr>
                                      <a:rPr lang="en-US" sz="2000" b="0" i="1" smtClean="0">
                                        <a:latin typeface="Cambria Math" panose="02040503050406030204" pitchFamily="18" charset="0"/>
                                      </a:rPr>
                                    </m:ctrlPr>
                                  </m:radPr>
                                  <m:deg/>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2</m:t>
                                        </m:r>
                                      </m:num>
                                      <m:den>
                                        <m:r>
                                          <a:rPr lang="en-US" sz="2000" b="0" i="1" smtClean="0">
                                            <a:latin typeface="Cambria Math" panose="02040503050406030204" pitchFamily="18" charset="0"/>
                                          </a:rPr>
                                          <m:t>𝑚</m:t>
                                        </m:r>
                                        <m:r>
                                          <a:rPr lang="en-US" sz="2000" b="0" i="1" smtClean="0">
                                            <a:latin typeface="Cambria Math" panose="02040503050406030204" pitchFamily="18" charset="0"/>
                                            <a:ea typeface="Cambria Math" panose="02040503050406030204" pitchFamily="18" charset="0"/>
                                          </a:rPr>
                                          <m:t>𝜔</m:t>
                                        </m:r>
                                      </m:den>
                                    </m:f>
                                  </m:e>
                                </m:rad>
                                <m:r>
                                  <a:rPr lang="en-US" sz="2000" b="0" i="1" smtClean="0">
                                    <a:latin typeface="Cambria Math" panose="02040503050406030204" pitchFamily="18" charset="0"/>
                                  </a:rPr>
                                  <m:t>𝑅𝑒</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𝑎</m:t>
                                    </m:r>
                                  </m:e>
                                </m:d>
                              </m:e>
                            </m:mr>
                            <m:mr>
                              <m:e>
                                <m:r>
                                  <a:rPr lang="en-US" sz="2000" b="0" i="1" smtClean="0">
                                    <a:latin typeface="Cambria Math" panose="02040503050406030204" pitchFamily="18" charset="0"/>
                                  </a:rPr>
                                  <m:t>𝑝</m:t>
                                </m:r>
                                <m:r>
                                  <a:rPr lang="en-US" sz="2000" i="1">
                                    <a:latin typeface="Cambria Math" panose="02040503050406030204" pitchFamily="18" charset="0"/>
                                  </a:rPr>
                                  <m:t>=</m:t>
                                </m:r>
                                <m:r>
                                  <a:rPr lang="en-US" sz="2000" b="0" i="1" smtClean="0">
                                    <a:latin typeface="Cambria Math" panose="02040503050406030204" pitchFamily="18" charset="0"/>
                                  </a:rPr>
                                  <m:t>𝑖</m:t>
                                </m:r>
                                <m:rad>
                                  <m:radPr>
                                    <m:degHide m:val="on"/>
                                    <m:ctrlPr>
                                      <a:rPr lang="en-US" sz="2000" i="1">
                                        <a:latin typeface="Cambria Math" panose="02040503050406030204" pitchFamily="18" charset="0"/>
                                      </a:rPr>
                                    </m:ctrlPr>
                                  </m:radPr>
                                  <m:deg/>
                                  <m:e>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2</m:t>
                                        </m:r>
                                        <m:r>
                                          <a:rPr lang="en-US" sz="2000" i="1">
                                            <a:latin typeface="Cambria Math" panose="02040503050406030204" pitchFamily="18" charset="0"/>
                                          </a:rPr>
                                          <m:t>𝑚</m:t>
                                        </m:r>
                                        <m:r>
                                          <a:rPr lang="en-US" sz="2000" i="1">
                                            <a:latin typeface="Cambria Math" panose="02040503050406030204" pitchFamily="18" charset="0"/>
                                            <a:ea typeface="Cambria Math" panose="02040503050406030204" pitchFamily="18" charset="0"/>
                                          </a:rPr>
                                          <m:t>𝜔</m:t>
                                        </m:r>
                                      </m:den>
                                    </m:f>
                                  </m:e>
                                </m:rad>
                                <m:d>
                                  <m:dPr>
                                    <m:ctrlPr>
                                      <a:rPr lang="en-US" sz="2000" i="1">
                                        <a:latin typeface="Cambria Math" panose="02040503050406030204" pitchFamily="18" charset="0"/>
                                      </a:rPr>
                                    </m:ctrlPr>
                                  </m:dPr>
                                  <m:e>
                                    <m:sSup>
                                      <m:sSupPr>
                                        <m:ctrlPr>
                                          <a:rPr lang="en-US" sz="2000" i="1">
                                            <a:latin typeface="Cambria Math" panose="02040503050406030204" pitchFamily="18" charset="0"/>
                                          </a:rPr>
                                        </m:ctrlPr>
                                      </m:sSupPr>
                                      <m:e>
                                        <m:r>
                                          <a:rPr lang="en-US" sz="2000" i="1">
                                            <a:latin typeface="Cambria Math" panose="02040503050406030204" pitchFamily="18" charset="0"/>
                                          </a:rPr>
                                          <m:t>𝑎</m:t>
                                        </m:r>
                                      </m:e>
                                      <m:sup>
                                        <m:r>
                                          <a:rPr lang="en-US" sz="2000" i="1">
                                            <a:latin typeface="Cambria Math" panose="02040503050406030204" pitchFamily="18" charset="0"/>
                                          </a:rPr>
                                          <m:t>∗</m:t>
                                        </m:r>
                                      </m:sup>
                                    </m:sSup>
                                    <m:r>
                                      <a:rPr lang="en-US" sz="2000" b="0" i="1" smtClean="0">
                                        <a:latin typeface="Cambria Math" panose="02040503050406030204" pitchFamily="18" charset="0"/>
                                      </a:rPr>
                                      <m:t>−</m:t>
                                    </m:r>
                                    <m:r>
                                      <a:rPr lang="en-US" sz="2000" i="1">
                                        <a:latin typeface="Cambria Math" panose="02040503050406030204" pitchFamily="18" charset="0"/>
                                      </a:rPr>
                                      <m:t>𝑎</m:t>
                                    </m:r>
                                  </m:e>
                                </m:d>
                                <m:r>
                                  <a:rPr lang="en-US" sz="2000" i="1">
                                    <a:latin typeface="Cambria Math" panose="02040503050406030204" pitchFamily="18" charset="0"/>
                                  </a:rPr>
                                  <m:t>=</m:t>
                                </m:r>
                                <m:rad>
                                  <m:radPr>
                                    <m:degHide m:val="on"/>
                                    <m:ctrlPr>
                                      <a:rPr lang="en-US" sz="2000" i="1">
                                        <a:latin typeface="Cambria Math" panose="02040503050406030204" pitchFamily="18" charset="0"/>
                                      </a:rPr>
                                    </m:ctrlPr>
                                  </m:radPr>
                                  <m:deg/>
                                  <m:e>
                                    <m:r>
                                      <a:rPr lang="en-US" sz="2000" b="0" i="1" smtClean="0">
                                        <a:latin typeface="Cambria Math" panose="02040503050406030204" pitchFamily="18" charset="0"/>
                                      </a:rPr>
                                      <m:t>2</m:t>
                                    </m:r>
                                    <m:r>
                                      <a:rPr lang="en-US" sz="2000" i="1">
                                        <a:latin typeface="Cambria Math" panose="02040503050406030204" pitchFamily="18" charset="0"/>
                                      </a:rPr>
                                      <m:t>𝑚</m:t>
                                    </m:r>
                                    <m:r>
                                      <a:rPr lang="en-US" sz="2000" i="1" smtClean="0">
                                        <a:latin typeface="Cambria Math" panose="02040503050406030204" pitchFamily="18" charset="0"/>
                                        <a:ea typeface="Cambria Math" panose="02040503050406030204" pitchFamily="18" charset="0"/>
                                      </a:rPr>
                                      <m:t>𝜔</m:t>
                                    </m:r>
                                  </m:e>
                                </m:rad>
                                <m:r>
                                  <a:rPr lang="en-US" sz="2000" b="0" i="1" smtClean="0">
                                    <a:latin typeface="Cambria Math" panose="02040503050406030204" pitchFamily="18" charset="0"/>
                                    <a:ea typeface="Cambria Math" panose="02040503050406030204" pitchFamily="18" charset="0"/>
                                  </a:rPr>
                                  <m:t>𝐼𝑚</m:t>
                                </m:r>
                                <m:d>
                                  <m:dPr>
                                    <m:ctrlPr>
                                      <a:rPr lang="en-US" sz="2000" i="1">
                                        <a:latin typeface="Cambria Math" panose="02040503050406030204" pitchFamily="18" charset="0"/>
                                      </a:rPr>
                                    </m:ctrlPr>
                                  </m:dPr>
                                  <m:e>
                                    <m:r>
                                      <a:rPr lang="en-US" sz="2000" i="1">
                                        <a:latin typeface="Cambria Math" panose="02040503050406030204" pitchFamily="18" charset="0"/>
                                      </a:rPr>
                                      <m:t>𝑎</m:t>
                                    </m:r>
                                  </m:e>
                                </m:d>
                              </m:e>
                            </m:mr>
                          </m:m>
                        </m:e>
                      </m:d>
                    </m:oMath>
                  </m:oMathPara>
                </a14:m>
                <a:endParaRPr lang="en-US" sz="2000" dirty="0"/>
              </a:p>
            </p:txBody>
          </p:sp>
        </mc:Choice>
        <mc:Fallback xmlns="">
          <p:sp>
            <p:nvSpPr>
              <p:cNvPr id="18" name="TextBox 17">
                <a:extLst>
                  <a:ext uri="{FF2B5EF4-FFF2-40B4-BE49-F238E27FC236}">
                    <a16:creationId xmlns:a16="http://schemas.microsoft.com/office/drawing/2014/main" id="{1AC8DFA7-9184-ED54-3C76-6E3FC0FF06B5}"/>
                  </a:ext>
                </a:extLst>
              </p:cNvPr>
              <p:cNvSpPr txBox="1">
                <a:spLocks noRot="1" noChangeAspect="1" noMove="1" noResize="1" noEditPoints="1" noAdjustHandles="1" noChangeArrowheads="1" noChangeShapeType="1" noTextEdit="1"/>
              </p:cNvSpPr>
              <p:nvPr/>
            </p:nvSpPr>
            <p:spPr>
              <a:xfrm>
                <a:off x="3743871" y="4325401"/>
                <a:ext cx="4259371" cy="1969835"/>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3915778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935AE3-45E9-D522-310A-24D50FAD7EB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89A66EB-B3BD-636D-41B8-73EE5E98B7CE}"/>
              </a:ext>
            </a:extLst>
          </p:cNvPr>
          <p:cNvSpPr>
            <a:spLocks noGrp="1"/>
          </p:cNvSpPr>
          <p:nvPr>
            <p:ph type="title"/>
          </p:nvPr>
        </p:nvSpPr>
        <p:spPr/>
        <p:txBody>
          <a:bodyPr/>
          <a:lstStyle/>
          <a:p>
            <a:r>
              <a:rPr lang="en-US" dirty="0"/>
              <a:t>Simple Harmonic Oscillator</a:t>
            </a:r>
          </a:p>
        </p:txBody>
      </p:sp>
      <p:sp>
        <p:nvSpPr>
          <p:cNvPr id="4" name="Date Placeholder 3">
            <a:extLst>
              <a:ext uri="{FF2B5EF4-FFF2-40B4-BE49-F238E27FC236}">
                <a16:creationId xmlns:a16="http://schemas.microsoft.com/office/drawing/2014/main" id="{338AA331-0BA7-F8FE-32B1-1DF70DF7CEF7}"/>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AE8F0D59-4F2B-9FEC-264C-CF00BBF7E5D8}"/>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51708D7D-A53D-0D32-4E8A-98EDBDB6C8E1}"/>
              </a:ext>
            </a:extLst>
          </p:cNvPr>
          <p:cNvSpPr>
            <a:spLocks noGrp="1"/>
          </p:cNvSpPr>
          <p:nvPr>
            <p:ph type="sldNum" sz="quarter" idx="4"/>
          </p:nvPr>
        </p:nvSpPr>
        <p:spPr/>
        <p:txBody>
          <a:bodyPr/>
          <a:lstStyle/>
          <a:p>
            <a:pPr>
              <a:defRPr/>
            </a:pPr>
            <a:fld id="{148C009B-CB69-E04A-B9B3-34B26D69E9CF}" type="slidenum">
              <a:rPr lang="en-US" smtClean="0"/>
              <a:pPr>
                <a:defRPr/>
              </a:pPr>
              <a:t>67</a:t>
            </a:fld>
            <a:endParaRPr lang="en-US" dirty="0"/>
          </a:p>
        </p:txBody>
      </p:sp>
      <p:sp>
        <p:nvSpPr>
          <p:cNvPr id="2" name="TextBox 1">
            <a:extLst>
              <a:ext uri="{FF2B5EF4-FFF2-40B4-BE49-F238E27FC236}">
                <a16:creationId xmlns:a16="http://schemas.microsoft.com/office/drawing/2014/main" id="{B871028D-0409-1946-6426-15C1E659C789}"/>
              </a:ext>
            </a:extLst>
          </p:cNvPr>
          <p:cNvSpPr txBox="1"/>
          <p:nvPr/>
        </p:nvSpPr>
        <p:spPr>
          <a:xfrm>
            <a:off x="429419" y="792480"/>
            <a:ext cx="4090543" cy="461665"/>
          </a:xfrm>
          <a:prstGeom prst="rect">
            <a:avLst/>
          </a:prstGeom>
          <a:noFill/>
        </p:spPr>
        <p:txBody>
          <a:bodyPr wrap="none" rtlCol="0">
            <a:spAutoFit/>
          </a:bodyPr>
          <a:lstStyle/>
          <a:p>
            <a:r>
              <a:rPr lang="en-US" dirty="0"/>
              <a:t>Implement an initial condition, </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48F48A4-DE45-01D5-583B-24E87F0CCC2E}"/>
                  </a:ext>
                </a:extLst>
              </p:cNvPr>
              <p:cNvSpPr txBox="1"/>
              <p:nvPr/>
            </p:nvSpPr>
            <p:spPr>
              <a:xfrm>
                <a:off x="1412195" y="1366996"/>
                <a:ext cx="2963182" cy="6263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𝑎</m:t>
                      </m:r>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𝑡</m:t>
                              </m:r>
                            </m:e>
                            <m:sub>
                              <m:r>
                                <a:rPr lang="en-US" sz="2000" b="0" i="1" smtClean="0">
                                  <a:latin typeface="Cambria Math" panose="02040503050406030204" pitchFamily="18" charset="0"/>
                                </a:rPr>
                                <m:t>0</m:t>
                              </m:r>
                            </m:sub>
                          </m:sSub>
                        </m:e>
                      </m:d>
                      <m:r>
                        <a:rPr lang="en-US" sz="2000" b="0" i="1" smtClean="0">
                          <a:latin typeface="Cambria Math" panose="02040503050406030204" pitchFamily="18" charset="0"/>
                        </a:rPr>
                        <m:t>=</m:t>
                      </m:r>
                      <m:rad>
                        <m:radPr>
                          <m:degHide m:val="on"/>
                          <m:ctrlPr>
                            <a:rPr lang="en-US" sz="2000" b="0" i="1" smtClean="0">
                              <a:latin typeface="Cambria Math" panose="02040503050406030204" pitchFamily="18" charset="0"/>
                            </a:rPr>
                          </m:ctrlPr>
                        </m:radPr>
                        <m:deg/>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𝑚</m:t>
                              </m:r>
                              <m:r>
                                <a:rPr lang="en-US" sz="2000" b="0" i="1" smtClean="0">
                                  <a:latin typeface="Cambria Math" panose="02040503050406030204" pitchFamily="18" charset="0"/>
                                  <a:ea typeface="Cambria Math" panose="02040503050406030204" pitchFamily="18" charset="0"/>
                                </a:rPr>
                                <m:t>𝜔</m:t>
                              </m:r>
                            </m:num>
                            <m:den>
                              <m:r>
                                <a:rPr lang="en-US" sz="2000" b="0" i="1" smtClean="0">
                                  <a:latin typeface="Cambria Math" panose="02040503050406030204" pitchFamily="18" charset="0"/>
                                </a:rPr>
                                <m:t>2</m:t>
                              </m:r>
                            </m:den>
                          </m:f>
                        </m:e>
                      </m:rad>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0</m:t>
                              </m:r>
                            </m:sub>
                          </m:sSub>
                          <m:r>
                            <a:rPr lang="en-US" sz="2000" b="0" i="1" smtClean="0">
                              <a:latin typeface="Cambria Math" panose="02040503050406030204" pitchFamily="18" charset="0"/>
                            </a:rPr>
                            <m:t>+</m:t>
                          </m:r>
                          <m:r>
                            <a:rPr lang="en-US" sz="2000" b="0" i="1" smtClean="0">
                              <a:latin typeface="Cambria Math" panose="02040503050406030204" pitchFamily="18" charset="0"/>
                            </a:rPr>
                            <m:t>𝑖</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0</m:t>
                                  </m:r>
                                </m:sub>
                              </m:sSub>
                            </m:num>
                            <m:den>
                              <m:r>
                                <a:rPr lang="en-US" sz="2000" b="0" i="1" smtClean="0">
                                  <a:latin typeface="Cambria Math" panose="02040503050406030204" pitchFamily="18" charset="0"/>
                                </a:rPr>
                                <m:t>𝑚</m:t>
                              </m:r>
                              <m:r>
                                <a:rPr lang="en-US" sz="2000" b="0" i="1" smtClean="0">
                                  <a:latin typeface="Cambria Math" panose="02040503050406030204" pitchFamily="18" charset="0"/>
                                  <a:ea typeface="Cambria Math" panose="02040503050406030204" pitchFamily="18" charset="0"/>
                                </a:rPr>
                                <m:t>𝜔</m:t>
                              </m:r>
                            </m:den>
                          </m:f>
                        </m:e>
                      </m:d>
                    </m:oMath>
                  </m:oMathPara>
                </a14:m>
                <a:endParaRPr lang="en-US" sz="2000" dirty="0"/>
              </a:p>
            </p:txBody>
          </p:sp>
        </mc:Choice>
        <mc:Fallback xmlns="">
          <p:sp>
            <p:nvSpPr>
              <p:cNvPr id="8" name="TextBox 7">
                <a:extLst>
                  <a:ext uri="{FF2B5EF4-FFF2-40B4-BE49-F238E27FC236}">
                    <a16:creationId xmlns:a16="http://schemas.microsoft.com/office/drawing/2014/main" id="{948F48A4-DE45-01D5-583B-24E87F0CCC2E}"/>
                  </a:ext>
                </a:extLst>
              </p:cNvPr>
              <p:cNvSpPr txBox="1">
                <a:spLocks noRot="1" noChangeAspect="1" noMove="1" noResize="1" noEditPoints="1" noAdjustHandles="1" noChangeArrowheads="1" noChangeShapeType="1" noTextEdit="1"/>
              </p:cNvSpPr>
              <p:nvPr/>
            </p:nvSpPr>
            <p:spPr>
              <a:xfrm>
                <a:off x="1412195" y="1366996"/>
                <a:ext cx="2963182" cy="626325"/>
              </a:xfrm>
              <a:prstGeom prst="rect">
                <a:avLst/>
              </a:prstGeom>
              <a:blipFill>
                <a:blip r:embed="rId2"/>
                <a:stretch>
                  <a:fillRect l="-855" b="-12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73BAD5B-00D2-403F-6C47-2CE6FB3B462F}"/>
                  </a:ext>
                </a:extLst>
              </p:cNvPr>
              <p:cNvSpPr txBox="1"/>
              <p:nvPr/>
            </p:nvSpPr>
            <p:spPr>
              <a:xfrm>
                <a:off x="1074511" y="2106172"/>
                <a:ext cx="5344412" cy="198073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m:t>
                      </m:r>
                      <m:d>
                        <m:dPr>
                          <m:endChr m:val=""/>
                          <m:ctrlPr>
                            <a:rPr lang="en-US" sz="2000" i="1" smtClean="0">
                              <a:latin typeface="Cambria Math" panose="02040503050406030204" pitchFamily="18" charset="0"/>
                            </a:rPr>
                          </m:ctrlPr>
                        </m:dPr>
                        <m:e>
                          <m:m>
                            <m:mPr>
                              <m:mcs>
                                <m:mc>
                                  <m:mcPr>
                                    <m:count m:val="1"/>
                                    <m:mcJc m:val="center"/>
                                  </m:mcPr>
                                </m:mc>
                              </m:mcs>
                              <m:ctrlPr>
                                <a:rPr lang="en-US" sz="2000" i="1" smtClean="0">
                                  <a:latin typeface="Cambria Math" panose="02040503050406030204" pitchFamily="18" charset="0"/>
                                </a:rPr>
                              </m:ctrlPr>
                            </m:mPr>
                            <m:mr>
                              <m:e>
                                <m:r>
                                  <m:rPr>
                                    <m:brk m:alnAt="7"/>
                                  </m:rPr>
                                  <a:rPr lang="en-US" sz="2000" b="0" i="1" smtClean="0">
                                    <a:latin typeface="Cambria Math" panose="02040503050406030204" pitchFamily="18" charset="0"/>
                                  </a:rPr>
                                  <m:t>𝑥</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r>
                                  <m:rPr>
                                    <m:brk m:alnAt="7"/>
                                  </m:rP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𝑥</m:t>
                                    </m:r>
                                  </m:e>
                                  <m:sub>
                                    <m:r>
                                      <a:rPr lang="en-US" sz="2000" b="0" i="1" smtClean="0">
                                        <a:latin typeface="Cambria Math" panose="02040503050406030204" pitchFamily="18" charset="0"/>
                                      </a:rPr>
                                      <m:t>0</m:t>
                                    </m:r>
                                  </m:sub>
                                </m:sSub>
                                <m:func>
                                  <m:funcPr>
                                    <m:ctrlPr>
                                      <a:rPr lang="en-US" sz="2000" b="0" i="1" smtClean="0">
                                        <a:latin typeface="Cambria Math" panose="02040503050406030204" pitchFamily="18" charset="0"/>
                                      </a:rPr>
                                    </m:ctrlPr>
                                  </m:funcPr>
                                  <m:fName>
                                    <m:r>
                                      <m:rPr>
                                        <m:sty m:val="p"/>
                                        <m:brk m:alnAt="7"/>
                                      </m:rPr>
                                      <a:rPr lang="en-US" sz="2000" b="0" i="0" smtClean="0">
                                        <a:latin typeface="Cambria Math" panose="02040503050406030204" pitchFamily="18" charset="0"/>
                                      </a:rPr>
                                      <m:t>c</m:t>
                                    </m:r>
                                    <m:r>
                                      <m:rPr>
                                        <m:sty m:val="p"/>
                                      </m:rPr>
                                      <a:rPr lang="en-US" sz="2000" b="0" i="0" smtClean="0">
                                        <a:latin typeface="Cambria Math" panose="02040503050406030204" pitchFamily="18" charset="0"/>
                                      </a:rPr>
                                      <m:t>os</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𝜔</m:t>
                                        </m:r>
                                        <m:r>
                                          <a:rPr lang="en-US" sz="2000" b="0" i="1" smtClean="0">
                                            <a:latin typeface="Cambria Math" panose="02040503050406030204" pitchFamily="18" charset="0"/>
                                            <a:ea typeface="Cambria Math" panose="02040503050406030204" pitchFamily="18" charset="0"/>
                                          </a:rPr>
                                          <m:t>𝑡</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0</m:t>
                                            </m:r>
                                          </m:sub>
                                        </m:sSub>
                                      </m:num>
                                      <m:den>
                                        <m:r>
                                          <a:rPr lang="en-US" sz="2000" b="0" i="1" smtClean="0">
                                            <a:latin typeface="Cambria Math" panose="02040503050406030204" pitchFamily="18" charset="0"/>
                                          </a:rPr>
                                          <m:t>𝑚</m:t>
                                        </m:r>
                                        <m:r>
                                          <a:rPr lang="en-US" sz="2000" b="0" i="1" smtClean="0">
                                            <a:latin typeface="Cambria Math" panose="02040503050406030204" pitchFamily="18" charset="0"/>
                                            <a:ea typeface="Cambria Math" panose="02040503050406030204" pitchFamily="18" charset="0"/>
                                          </a:rPr>
                                          <m:t>𝜔</m:t>
                                        </m:r>
                                      </m:den>
                                    </m:f>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sin</m:t>
                                        </m:r>
                                      </m:fName>
                                      <m:e>
                                        <m:d>
                                          <m:dPr>
                                            <m:ctrlPr>
                                              <a:rPr lang="en-US" sz="2000" i="1">
                                                <a:latin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𝜔</m:t>
                                            </m:r>
                                            <m:r>
                                              <a:rPr lang="en-US" sz="2000" i="1">
                                                <a:latin typeface="Cambria Math" panose="02040503050406030204" pitchFamily="18" charset="0"/>
                                                <a:ea typeface="Cambria Math" panose="02040503050406030204" pitchFamily="18" charset="0"/>
                                              </a:rPr>
                                              <m:t>𝑡</m:t>
                                            </m:r>
                                          </m:e>
                                        </m:d>
                                      </m:e>
                                    </m:func>
                                  </m:e>
                                </m:func>
                              </m:e>
                            </m:mr>
                            <m:mr>
                              <m:e>
                                <m:r>
                                  <a:rPr lang="en-US" sz="2000" b="0" i="1" smtClean="0">
                                    <a:latin typeface="Cambria Math" panose="02040503050406030204" pitchFamily="18" charset="0"/>
                                  </a:rPr>
                                  <m:t>𝑝</m:t>
                                </m:r>
                                <m:d>
                                  <m:dPr>
                                    <m:ctrlPr>
                                      <a:rPr lang="en-US" sz="2000" i="1">
                                        <a:latin typeface="Cambria Math" panose="02040503050406030204" pitchFamily="18" charset="0"/>
                                      </a:rPr>
                                    </m:ctrlPr>
                                  </m:dPr>
                                  <m:e>
                                    <m:r>
                                      <a:rPr lang="en-US" sz="2000" i="1">
                                        <a:latin typeface="Cambria Math" panose="02040503050406030204" pitchFamily="18" charset="0"/>
                                      </a:rPr>
                                      <m:t>𝑡</m:t>
                                    </m:r>
                                  </m:e>
                                </m:d>
                                <m:r>
                                  <m:rPr>
                                    <m:brk m:alnAt="7"/>
                                  </m:rP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b="0" i="1" smtClean="0">
                                        <a:latin typeface="Cambria Math" panose="02040503050406030204" pitchFamily="18" charset="0"/>
                                      </a:rPr>
                                      <m:t>𝑝</m:t>
                                    </m:r>
                                  </m:e>
                                  <m:sub>
                                    <m:r>
                                      <a:rPr lang="en-US" sz="2000" i="1">
                                        <a:latin typeface="Cambria Math" panose="02040503050406030204" pitchFamily="18" charset="0"/>
                                      </a:rPr>
                                      <m:t>0</m:t>
                                    </m:r>
                                  </m:sub>
                                </m:sSub>
                                <m:func>
                                  <m:funcPr>
                                    <m:ctrlPr>
                                      <a:rPr lang="en-US" sz="2000" i="1">
                                        <a:latin typeface="Cambria Math" panose="02040503050406030204" pitchFamily="18" charset="0"/>
                                      </a:rPr>
                                    </m:ctrlPr>
                                  </m:funcPr>
                                  <m:fName>
                                    <m:r>
                                      <m:rPr>
                                        <m:sty m:val="p"/>
                                        <m:brk m:alnAt="7"/>
                                      </m:rPr>
                                      <a:rPr lang="en-US" sz="2000">
                                        <a:latin typeface="Cambria Math" panose="02040503050406030204" pitchFamily="18" charset="0"/>
                                      </a:rPr>
                                      <m:t>c</m:t>
                                    </m:r>
                                    <m:r>
                                      <m:rPr>
                                        <m:sty m:val="p"/>
                                      </m:rPr>
                                      <a:rPr lang="en-US" sz="2000">
                                        <a:latin typeface="Cambria Math" panose="02040503050406030204" pitchFamily="18" charset="0"/>
                                      </a:rPr>
                                      <m:t>os</m:t>
                                    </m:r>
                                  </m:fName>
                                  <m:e>
                                    <m:d>
                                      <m:dPr>
                                        <m:ctrlPr>
                                          <a:rPr lang="en-US" sz="2000" i="1">
                                            <a:latin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𝜔</m:t>
                                        </m:r>
                                        <m:r>
                                          <a:rPr lang="en-US" sz="2000" i="1">
                                            <a:latin typeface="Cambria Math" panose="02040503050406030204" pitchFamily="18" charset="0"/>
                                            <a:ea typeface="Cambria Math" panose="02040503050406030204" pitchFamily="18" charset="0"/>
                                          </a:rPr>
                                          <m:t>𝑡</m:t>
                                        </m:r>
                                      </m:e>
                                    </m:d>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𝑚</m:t>
                                    </m:r>
                                    <m:r>
                                      <a:rPr lang="en-US" sz="2000" b="0" i="1" smtClean="0">
                                        <a:latin typeface="Cambria Math" panose="02040503050406030204" pitchFamily="18" charset="0"/>
                                        <a:ea typeface="Cambria Math" panose="02040503050406030204" pitchFamily="18" charset="0"/>
                                      </a:rPr>
                                      <m:t>𝜔</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𝑥</m:t>
                                        </m:r>
                                      </m:e>
                                      <m:sub>
                                        <m:r>
                                          <a:rPr lang="en-US" sz="2000" b="0" i="1" smtClean="0">
                                            <a:latin typeface="Cambria Math" panose="02040503050406030204" pitchFamily="18" charset="0"/>
                                            <a:ea typeface="Cambria Math" panose="02040503050406030204" pitchFamily="18" charset="0"/>
                                          </a:rPr>
                                          <m:t>0</m:t>
                                        </m:r>
                                      </m:sub>
                                    </m:sSub>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sin</m:t>
                                        </m:r>
                                      </m:fName>
                                      <m:e>
                                        <m:d>
                                          <m:dPr>
                                            <m:ctrlPr>
                                              <a:rPr lang="en-US" sz="2000" i="1">
                                                <a:latin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𝜔</m:t>
                                            </m:r>
                                            <m:r>
                                              <a:rPr lang="en-US" sz="2000" i="1">
                                                <a:latin typeface="Cambria Math" panose="02040503050406030204" pitchFamily="18" charset="0"/>
                                                <a:ea typeface="Cambria Math" panose="02040503050406030204" pitchFamily="18" charset="0"/>
                                              </a:rPr>
                                              <m:t>𝑡</m:t>
                                            </m:r>
                                          </m:e>
                                        </m:d>
                                      </m:e>
                                    </m:func>
                                  </m:e>
                                </m:func>
                              </m:e>
                            </m:mr>
                          </m:m>
                        </m:e>
                      </m:d>
                    </m:oMath>
                  </m:oMathPara>
                </a14:m>
                <a:endParaRPr lang="en-US" sz="2000" dirty="0"/>
              </a:p>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m:t>
                      </m:r>
                      <m:d>
                        <m:dPr>
                          <m:begChr m:val="["/>
                          <m:endChr m:val="]"/>
                          <m:ctrlPr>
                            <a:rPr lang="en-US" sz="2000" i="1" smtClean="0">
                              <a:latin typeface="Cambria Math" panose="02040503050406030204" pitchFamily="18" charset="0"/>
                              <a:ea typeface="Cambria Math" panose="02040503050406030204" pitchFamily="18" charset="0"/>
                            </a:rPr>
                          </m:ctrlPr>
                        </m:dPr>
                        <m:e>
                          <m:m>
                            <m:mPr>
                              <m:mcs>
                                <m:mc>
                                  <m:mcPr>
                                    <m:count m:val="1"/>
                                    <m:mcJc m:val="center"/>
                                  </m:mcPr>
                                </m:mc>
                              </m:mcs>
                              <m:ctrlPr>
                                <a:rPr lang="en-US" sz="2000" i="1" smtClean="0">
                                  <a:latin typeface="Cambria Math" panose="02040503050406030204" pitchFamily="18" charset="0"/>
                                  <a:ea typeface="Cambria Math" panose="02040503050406030204" pitchFamily="18" charset="0"/>
                                </a:rPr>
                              </m:ctrlPr>
                            </m:mPr>
                            <m:mr>
                              <m:e>
                                <m:r>
                                  <m:rPr>
                                    <m:brk m:alnAt="7"/>
                                  </m:rPr>
                                  <a:rPr lang="en-US" sz="2000" b="0" i="1" smtClean="0">
                                    <a:latin typeface="Cambria Math" panose="02040503050406030204" pitchFamily="18" charset="0"/>
                                    <a:ea typeface="Cambria Math" panose="02040503050406030204" pitchFamily="18" charset="0"/>
                                  </a:rPr>
                                  <m:t>𝑥</m:t>
                                </m:r>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𝑡</m:t>
                                    </m:r>
                                  </m:e>
                                </m:d>
                              </m:e>
                            </m:mr>
                            <m:mr>
                              <m:e>
                                <m:r>
                                  <a:rPr lang="en-US" sz="2000" b="0" i="1" smtClean="0">
                                    <a:latin typeface="Cambria Math" panose="02040503050406030204" pitchFamily="18" charset="0"/>
                                    <a:ea typeface="Cambria Math" panose="02040503050406030204" pitchFamily="18" charset="0"/>
                                  </a:rPr>
                                  <m:t>𝑝</m:t>
                                </m:r>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𝑡</m:t>
                                    </m:r>
                                  </m:e>
                                </m:d>
                              </m:e>
                            </m:mr>
                          </m:m>
                        </m:e>
                      </m:d>
                      <m:r>
                        <a:rPr lang="en-US" sz="2000" b="0" i="1" smtClean="0">
                          <a:latin typeface="Cambria Math" panose="02040503050406030204" pitchFamily="18" charset="0"/>
                          <a:ea typeface="Cambria Math" panose="02040503050406030204" pitchFamily="18" charset="0"/>
                        </a:rPr>
                        <m:t>=</m:t>
                      </m:r>
                      <m:d>
                        <m:dPr>
                          <m:begChr m:val="["/>
                          <m:endChr m:val="]"/>
                          <m:ctrlPr>
                            <a:rPr lang="en-US" sz="2000" b="0" i="1" smtClean="0">
                              <a:latin typeface="Cambria Math" panose="02040503050406030204" pitchFamily="18" charset="0"/>
                              <a:ea typeface="Cambria Math" panose="02040503050406030204" pitchFamily="18" charset="0"/>
                            </a:rPr>
                          </m:ctrlPr>
                        </m:dPr>
                        <m:e>
                          <m:m>
                            <m:mPr>
                              <m:mcs>
                                <m:mc>
                                  <m:mcPr>
                                    <m:count m:val="2"/>
                                    <m:mcJc m:val="center"/>
                                  </m:mcPr>
                                </m:mc>
                              </m:mcs>
                              <m:ctrlPr>
                                <a:rPr lang="en-US" sz="2000" b="0" i="1" smtClean="0">
                                  <a:latin typeface="Cambria Math" panose="02040503050406030204" pitchFamily="18" charset="0"/>
                                  <a:ea typeface="Cambria Math" panose="02040503050406030204" pitchFamily="18" charset="0"/>
                                </a:rPr>
                              </m:ctrlPr>
                            </m:mPr>
                            <m:mr>
                              <m:e>
                                <m:func>
                                  <m:funcPr>
                                    <m:ctrlPr>
                                      <a:rPr lang="en-US" sz="2000" b="0" i="1" smtClean="0">
                                        <a:latin typeface="Cambria Math" panose="02040503050406030204" pitchFamily="18" charset="0"/>
                                        <a:ea typeface="Cambria Math" panose="02040503050406030204" pitchFamily="18" charset="0"/>
                                      </a:rPr>
                                    </m:ctrlPr>
                                  </m:funcPr>
                                  <m:fName>
                                    <m:r>
                                      <m:rPr>
                                        <m:sty m:val="p"/>
                                        <m:brk m:alnAt="7"/>
                                      </m:rPr>
                                      <a:rPr lang="en-US" sz="2000" b="0" i="0" smtClean="0">
                                        <a:latin typeface="Cambria Math" panose="02040503050406030204" pitchFamily="18" charset="0"/>
                                        <a:ea typeface="Cambria Math" panose="02040503050406030204" pitchFamily="18" charset="0"/>
                                      </a:rPr>
                                      <m:t>c</m:t>
                                    </m:r>
                                    <m:r>
                                      <m:rPr>
                                        <m:sty m:val="p"/>
                                      </m:rPr>
                                      <a:rPr lang="en-US" sz="2000" b="0" i="0" smtClean="0">
                                        <a:latin typeface="Cambria Math" panose="02040503050406030204" pitchFamily="18" charset="0"/>
                                        <a:ea typeface="Cambria Math" panose="02040503050406030204" pitchFamily="18" charset="0"/>
                                      </a:rPr>
                                      <m:t>os</m:t>
                                    </m:r>
                                  </m:fName>
                                  <m:e>
                                    <m:d>
                                      <m:dPr>
                                        <m:ctrlPr>
                                          <a:rPr lang="en-US" sz="2000" i="1">
                                            <a:latin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𝜔</m:t>
                                        </m:r>
                                        <m:r>
                                          <a:rPr lang="en-US" sz="2000" i="1">
                                            <a:latin typeface="Cambria Math" panose="02040503050406030204" pitchFamily="18" charset="0"/>
                                            <a:ea typeface="Cambria Math" panose="02040503050406030204" pitchFamily="18" charset="0"/>
                                          </a:rPr>
                                          <m:t>𝑡</m:t>
                                        </m:r>
                                      </m:e>
                                    </m:d>
                                  </m:e>
                                </m:func>
                              </m:e>
                              <m:e>
                                <m:f>
                                  <m:fPr>
                                    <m:ctrlPr>
                                      <a:rPr lang="en-US" sz="2000" i="1">
                                        <a:latin typeface="Cambria Math" panose="02040503050406030204" pitchFamily="18" charset="0"/>
                                      </a:rPr>
                                    </m:ctrlPr>
                                  </m:fPr>
                                  <m:num>
                                    <m:r>
                                      <a:rPr lang="en-US" sz="2000" b="0" i="1" smtClean="0">
                                        <a:latin typeface="Cambria Math" panose="02040503050406030204" pitchFamily="18" charset="0"/>
                                      </a:rPr>
                                      <m:t>1</m:t>
                                    </m:r>
                                  </m:num>
                                  <m:den>
                                    <m:r>
                                      <a:rPr lang="en-US" sz="2000" i="1">
                                        <a:latin typeface="Cambria Math" panose="02040503050406030204" pitchFamily="18" charset="0"/>
                                      </a:rPr>
                                      <m:t>𝑚</m:t>
                                    </m:r>
                                    <m:r>
                                      <a:rPr lang="en-US" sz="2000" i="1">
                                        <a:latin typeface="Cambria Math" panose="02040503050406030204" pitchFamily="18" charset="0"/>
                                        <a:ea typeface="Cambria Math" panose="02040503050406030204" pitchFamily="18" charset="0"/>
                                      </a:rPr>
                                      <m:t>𝜔</m:t>
                                    </m:r>
                                  </m:den>
                                </m:f>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sin</m:t>
                                    </m:r>
                                  </m:fName>
                                  <m:e>
                                    <m:d>
                                      <m:dPr>
                                        <m:ctrlPr>
                                          <a:rPr lang="en-US" sz="2000" i="1">
                                            <a:latin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𝜔</m:t>
                                        </m:r>
                                        <m:r>
                                          <a:rPr lang="en-US" sz="2000" i="1">
                                            <a:latin typeface="Cambria Math" panose="02040503050406030204" pitchFamily="18" charset="0"/>
                                            <a:ea typeface="Cambria Math" panose="02040503050406030204" pitchFamily="18" charset="0"/>
                                          </a:rPr>
                                          <m:t>𝑡</m:t>
                                        </m:r>
                                      </m:e>
                                    </m:d>
                                  </m:e>
                                </m:func>
                              </m:e>
                            </m:mr>
                            <m:m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𝑚</m:t>
                                </m:r>
                                <m:r>
                                  <a:rPr lang="en-US" sz="2000" i="1">
                                    <a:latin typeface="Cambria Math" panose="02040503050406030204" pitchFamily="18" charset="0"/>
                                    <a:ea typeface="Cambria Math" panose="02040503050406030204" pitchFamily="18" charset="0"/>
                                  </a:rPr>
                                  <m:t>𝜔</m:t>
                                </m:r>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sin</m:t>
                                    </m:r>
                                  </m:fName>
                                  <m:e>
                                    <m:d>
                                      <m:dPr>
                                        <m:ctrlPr>
                                          <a:rPr lang="en-US" sz="2000" i="1">
                                            <a:latin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𝜔</m:t>
                                        </m:r>
                                        <m:r>
                                          <a:rPr lang="en-US" sz="2000" i="1">
                                            <a:latin typeface="Cambria Math" panose="02040503050406030204" pitchFamily="18" charset="0"/>
                                            <a:ea typeface="Cambria Math" panose="02040503050406030204" pitchFamily="18" charset="0"/>
                                          </a:rPr>
                                          <m:t>𝑡</m:t>
                                        </m:r>
                                      </m:e>
                                    </m:d>
                                  </m:e>
                                </m:func>
                              </m:e>
                              <m:e>
                                <m:func>
                                  <m:funcPr>
                                    <m:ctrlPr>
                                      <a:rPr lang="en-US" sz="2000" i="1">
                                        <a:latin typeface="Cambria Math" panose="02040503050406030204" pitchFamily="18" charset="0"/>
                                        <a:ea typeface="Cambria Math" panose="02040503050406030204" pitchFamily="18" charset="0"/>
                                      </a:rPr>
                                    </m:ctrlPr>
                                  </m:funcPr>
                                  <m:fName>
                                    <m:r>
                                      <m:rPr>
                                        <m:sty m:val="p"/>
                                        <m:brk m:alnAt="7"/>
                                      </m:rPr>
                                      <a:rPr lang="en-US" sz="2000">
                                        <a:latin typeface="Cambria Math" panose="02040503050406030204" pitchFamily="18" charset="0"/>
                                        <a:ea typeface="Cambria Math" panose="02040503050406030204" pitchFamily="18" charset="0"/>
                                      </a:rPr>
                                      <m:t>c</m:t>
                                    </m:r>
                                    <m:r>
                                      <m:rPr>
                                        <m:sty m:val="p"/>
                                      </m:rPr>
                                      <a:rPr lang="en-US" sz="2000">
                                        <a:latin typeface="Cambria Math" panose="02040503050406030204" pitchFamily="18" charset="0"/>
                                        <a:ea typeface="Cambria Math" panose="02040503050406030204" pitchFamily="18" charset="0"/>
                                      </a:rPr>
                                      <m:t>os</m:t>
                                    </m:r>
                                  </m:fName>
                                  <m:e>
                                    <m:d>
                                      <m:dPr>
                                        <m:ctrlPr>
                                          <a:rPr lang="en-US" sz="2000" i="1">
                                            <a:latin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𝜔</m:t>
                                        </m:r>
                                        <m:r>
                                          <a:rPr lang="en-US" sz="2000" i="1">
                                            <a:latin typeface="Cambria Math" panose="02040503050406030204" pitchFamily="18" charset="0"/>
                                            <a:ea typeface="Cambria Math" panose="02040503050406030204" pitchFamily="18" charset="0"/>
                                          </a:rPr>
                                          <m:t>𝑡</m:t>
                                        </m:r>
                                      </m:e>
                                    </m:d>
                                  </m:e>
                                </m:func>
                              </m:e>
                            </m:mr>
                          </m:m>
                        </m:e>
                      </m:d>
                      <m:r>
                        <a:rPr lang="en-US" sz="2000" b="0" i="1" smtClean="0">
                          <a:latin typeface="Cambria Math" panose="02040503050406030204" pitchFamily="18" charset="0"/>
                          <a:ea typeface="Cambria Math" panose="02040503050406030204" pitchFamily="18" charset="0"/>
                        </a:rPr>
                        <m:t>∙</m:t>
                      </m:r>
                      <m:d>
                        <m:dPr>
                          <m:begChr m:val="["/>
                          <m:endChr m:val="]"/>
                          <m:ctrlPr>
                            <a:rPr lang="en-US" sz="2000" b="0" i="1" smtClean="0">
                              <a:latin typeface="Cambria Math" panose="02040503050406030204" pitchFamily="18" charset="0"/>
                              <a:ea typeface="Cambria Math" panose="02040503050406030204" pitchFamily="18" charset="0"/>
                            </a:rPr>
                          </m:ctrlPr>
                        </m:dPr>
                        <m:e>
                          <m:m>
                            <m:mPr>
                              <m:mcs>
                                <m:mc>
                                  <m:mcPr>
                                    <m:count m:val="1"/>
                                    <m:mcJc m:val="center"/>
                                  </m:mcPr>
                                </m:mc>
                              </m:mcs>
                              <m:ctrlPr>
                                <a:rPr lang="en-US" sz="2000" b="0" i="1" smtClean="0">
                                  <a:latin typeface="Cambria Math" panose="02040503050406030204" pitchFamily="18" charset="0"/>
                                  <a:ea typeface="Cambria Math" panose="02040503050406030204" pitchFamily="18" charset="0"/>
                                </a:rPr>
                              </m:ctrlPr>
                            </m:mPr>
                            <m:mr>
                              <m:e>
                                <m:sSub>
                                  <m:sSubPr>
                                    <m:ctrlPr>
                                      <a:rPr lang="en-US" sz="2000" i="1">
                                        <a:latin typeface="Cambria Math" panose="02040503050406030204" pitchFamily="18" charset="0"/>
                                      </a:rPr>
                                    </m:ctrlPr>
                                  </m:sSubPr>
                                  <m:e>
                                    <m:r>
                                      <a:rPr lang="en-US" sz="2000" i="1">
                                        <a:latin typeface="Cambria Math" panose="02040503050406030204" pitchFamily="18" charset="0"/>
                                      </a:rPr>
                                      <m:t>𝑥</m:t>
                                    </m:r>
                                  </m:e>
                                  <m:sub>
                                    <m:r>
                                      <a:rPr lang="en-US" sz="2000" i="1">
                                        <a:latin typeface="Cambria Math" panose="02040503050406030204" pitchFamily="18" charset="0"/>
                                      </a:rPr>
                                      <m:t>0</m:t>
                                    </m:r>
                                  </m:sub>
                                </m:sSub>
                              </m:e>
                            </m:mr>
                            <m:mr>
                              <m:e>
                                <m:sSub>
                                  <m:sSubPr>
                                    <m:ctrlPr>
                                      <a:rPr lang="en-US" sz="2000" i="1">
                                        <a:latin typeface="Cambria Math" panose="02040503050406030204" pitchFamily="18" charset="0"/>
                                      </a:rPr>
                                    </m:ctrlPr>
                                  </m:sSubPr>
                                  <m:e>
                                    <m:r>
                                      <a:rPr lang="en-US" sz="2000" i="1">
                                        <a:latin typeface="Cambria Math" panose="02040503050406030204" pitchFamily="18" charset="0"/>
                                      </a:rPr>
                                      <m:t>𝑝</m:t>
                                    </m:r>
                                  </m:e>
                                  <m:sub>
                                    <m:r>
                                      <a:rPr lang="en-US" sz="2000" i="1">
                                        <a:latin typeface="Cambria Math" panose="02040503050406030204" pitchFamily="18" charset="0"/>
                                      </a:rPr>
                                      <m:t>0</m:t>
                                    </m:r>
                                  </m:sub>
                                </m:sSub>
                              </m:e>
                            </m:mr>
                          </m:m>
                        </m:e>
                      </m:d>
                    </m:oMath>
                  </m:oMathPara>
                </a14:m>
                <a:endParaRPr lang="en-US" sz="2000" dirty="0"/>
              </a:p>
            </p:txBody>
          </p:sp>
        </mc:Choice>
        <mc:Fallback xmlns="">
          <p:sp>
            <p:nvSpPr>
              <p:cNvPr id="9" name="TextBox 8">
                <a:extLst>
                  <a:ext uri="{FF2B5EF4-FFF2-40B4-BE49-F238E27FC236}">
                    <a16:creationId xmlns:a16="http://schemas.microsoft.com/office/drawing/2014/main" id="{C73BAD5B-00D2-403F-6C47-2CE6FB3B462F}"/>
                  </a:ext>
                </a:extLst>
              </p:cNvPr>
              <p:cNvSpPr txBox="1">
                <a:spLocks noRot="1" noChangeAspect="1" noMove="1" noResize="1" noEditPoints="1" noAdjustHandles="1" noChangeArrowheads="1" noChangeShapeType="1" noTextEdit="1"/>
              </p:cNvSpPr>
              <p:nvPr/>
            </p:nvSpPr>
            <p:spPr>
              <a:xfrm>
                <a:off x="1074511" y="2106172"/>
                <a:ext cx="5344412" cy="1980735"/>
              </a:xfrm>
              <a:prstGeom prst="rect">
                <a:avLst/>
              </a:prstGeom>
              <a:blipFill>
                <a:blip r:embed="rId3"/>
                <a:stretch>
                  <a:fillRect l="-19431" t="-114744" b="-1179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BE2B9D1-4387-E9D6-F604-E985C5020021}"/>
                  </a:ext>
                </a:extLst>
              </p:cNvPr>
              <p:cNvSpPr txBox="1"/>
              <p:nvPr/>
            </p:nvSpPr>
            <p:spPr>
              <a:xfrm>
                <a:off x="429419" y="4218349"/>
                <a:ext cx="8485981" cy="1016689"/>
              </a:xfrm>
              <a:prstGeom prst="rect">
                <a:avLst/>
              </a:prstGeom>
              <a:noFill/>
            </p:spPr>
            <p:txBody>
              <a:bodyPr wrap="square" rtlCol="0">
                <a:spAutoFit/>
              </a:bodyPr>
              <a:lstStyle/>
              <a:p>
                <a:r>
                  <a:rPr lang="en-US" dirty="0"/>
                  <a:t>For 2</a:t>
                </a:r>
                <a:r>
                  <a:rPr lang="en-US" baseline="30000" dirty="0"/>
                  <a:t>nd</a:t>
                </a:r>
                <a:r>
                  <a:rPr lang="en-US" dirty="0"/>
                  <a:t> order quantization (quantize field) in Quantum mechanics, </a:t>
                </a:r>
                <a14:m>
                  <m:oMath xmlns:m="http://schemas.openxmlformats.org/officeDocument/2006/math">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𝑎</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𝑎</m:t>
                            </m:r>
                          </m:e>
                          <m:sup>
                            <m:r>
                              <a:rPr lang="en-US" b="0" i="1" smtClean="0">
                                <a:latin typeface="Cambria Math" panose="02040503050406030204" pitchFamily="18" charset="0"/>
                              </a:rPr>
                              <m:t>∗</m:t>
                            </m:r>
                          </m:sup>
                        </m:sSup>
                      </m:e>
                    </m:d>
                    <m:r>
                      <a:rPr lang="en-US" b="0" i="1" smtClean="0">
                        <a:latin typeface="Cambria Math" panose="02040503050406030204" pitchFamily="18" charset="0"/>
                      </a:rPr>
                      <m:t>=−</m:t>
                    </m:r>
                    <m:r>
                      <a:rPr lang="en-US" b="0" i="1" smtClean="0">
                        <a:latin typeface="Cambria Math" panose="02040503050406030204" pitchFamily="18" charset="0"/>
                      </a:rPr>
                      <m:t>𝑖</m:t>
                    </m:r>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𝑎</m:t>
                            </m:r>
                          </m:e>
                        </m:acc>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𝑎</m:t>
                                </m:r>
                              </m:e>
                            </m:acc>
                          </m:e>
                          <m:sup>
                            <m:r>
                              <a:rPr lang="en-US" b="0" i="1" smtClean="0">
                                <a:latin typeface="Cambria Math" panose="02040503050406030204" pitchFamily="18" charset="0"/>
                                <a:ea typeface="Cambria Math" panose="02040503050406030204" pitchFamily="18" charset="0"/>
                              </a:rPr>
                              <m:t>†</m:t>
                            </m:r>
                          </m:sup>
                        </m:sSup>
                      </m:e>
                    </m:d>
                    <m:r>
                      <a:rPr lang="en-US" b="0" i="0"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h</m:t>
                        </m:r>
                      </m:num>
                      <m:den>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den>
                    </m:f>
                  </m:oMath>
                </a14:m>
                <a:endParaRPr lang="en-US" dirty="0"/>
              </a:p>
            </p:txBody>
          </p:sp>
        </mc:Choice>
        <mc:Fallback xmlns="">
          <p:sp>
            <p:nvSpPr>
              <p:cNvPr id="12" name="TextBox 11">
                <a:extLst>
                  <a:ext uri="{FF2B5EF4-FFF2-40B4-BE49-F238E27FC236}">
                    <a16:creationId xmlns:a16="http://schemas.microsoft.com/office/drawing/2014/main" id="{CBE2B9D1-4387-E9D6-F604-E985C5020021}"/>
                  </a:ext>
                </a:extLst>
              </p:cNvPr>
              <p:cNvSpPr txBox="1">
                <a:spLocks noRot="1" noChangeAspect="1" noMove="1" noResize="1" noEditPoints="1" noAdjustHandles="1" noChangeArrowheads="1" noChangeShapeType="1" noTextEdit="1"/>
              </p:cNvSpPr>
              <p:nvPr/>
            </p:nvSpPr>
            <p:spPr>
              <a:xfrm>
                <a:off x="429419" y="4218349"/>
                <a:ext cx="8485981" cy="1016689"/>
              </a:xfrm>
              <a:prstGeom prst="rect">
                <a:avLst/>
              </a:prstGeom>
              <a:blipFill>
                <a:blip r:embed="rId4"/>
                <a:stretch>
                  <a:fillRect l="-1045" t="-49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8A2FD31F-BE45-0B73-8CCC-66269DD6B64A}"/>
                  </a:ext>
                </a:extLst>
              </p:cNvPr>
              <p:cNvSpPr txBox="1"/>
              <p:nvPr/>
            </p:nvSpPr>
            <p:spPr>
              <a:xfrm>
                <a:off x="1246961" y="5371936"/>
                <a:ext cx="1204882" cy="379206"/>
              </a:xfrm>
              <a:prstGeom prst="rect">
                <a:avLst/>
              </a:prstGeom>
              <a:noFill/>
            </p:spPr>
            <p:txBody>
              <a:bodyPr wrap="none" lIns="0" tIns="0" rIns="0" bIns="0" rtlCol="0">
                <a:spAutoFit/>
              </a:bodyPr>
              <a:lstStyle/>
              <a:p>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𝑁</m:t>
                        </m:r>
                      </m:e>
                    </m:acc>
                    <m:r>
                      <a:rPr lang="en-US" b="0" i="1" smtClean="0">
                        <a:latin typeface="Cambria Math" panose="02040503050406030204" pitchFamily="18" charset="0"/>
                      </a:rPr>
                      <m:t>=</m:t>
                    </m:r>
                    <m:sSup>
                      <m:sSupPr>
                        <m:ctrlPr>
                          <a:rPr lang="en-US" i="1">
                            <a:latin typeface="Cambria Math" panose="02040503050406030204" pitchFamily="18" charset="0"/>
                          </a:rPr>
                        </m:ctrlPr>
                      </m:sSupPr>
                      <m:e>
                        <m:acc>
                          <m:accPr>
                            <m:chr m:val="̂"/>
                            <m:ctrlPr>
                              <a:rPr lang="en-US" i="1">
                                <a:latin typeface="Cambria Math" panose="02040503050406030204" pitchFamily="18" charset="0"/>
                              </a:rPr>
                            </m:ctrlPr>
                          </m:accPr>
                          <m:e>
                            <m:r>
                              <a:rPr lang="en-US" i="1">
                                <a:latin typeface="Cambria Math" panose="02040503050406030204" pitchFamily="18" charset="0"/>
                              </a:rPr>
                              <m:t>𝑎</m:t>
                            </m:r>
                          </m:e>
                        </m:acc>
                      </m:e>
                      <m:sup>
                        <m:r>
                          <a:rPr lang="en-US" i="1">
                            <a:latin typeface="Cambria Math" panose="02040503050406030204" pitchFamily="18" charset="0"/>
                            <a:ea typeface="Cambria Math" panose="02040503050406030204" pitchFamily="18" charset="0"/>
                          </a:rPr>
                          <m:t>†</m:t>
                        </m:r>
                      </m:sup>
                    </m:sSup>
                  </m:oMath>
                </a14:m>
                <a:r>
                  <a:rPr lang="en-US" dirty="0">
                    <a:ea typeface="Cambria Math" panose="02040503050406030204" pitchFamily="18" charset="0"/>
                  </a:rPr>
                  <a:t> </a:t>
                </a:r>
                <a14:m>
                  <m:oMath xmlns:m="http://schemas.openxmlformats.org/officeDocument/2006/math">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𝑎</m:t>
                        </m:r>
                      </m:e>
                    </m:acc>
                  </m:oMath>
                </a14:m>
                <a:endParaRPr lang="en-US" dirty="0">
                  <a:ea typeface="Cambria Math" panose="02040503050406030204" pitchFamily="18" charset="0"/>
                </a:endParaRPr>
              </a:p>
            </p:txBody>
          </p:sp>
        </mc:Choice>
        <mc:Fallback xmlns="">
          <p:sp>
            <p:nvSpPr>
              <p:cNvPr id="19" name="TextBox 18">
                <a:extLst>
                  <a:ext uri="{FF2B5EF4-FFF2-40B4-BE49-F238E27FC236}">
                    <a16:creationId xmlns:a16="http://schemas.microsoft.com/office/drawing/2014/main" id="{8A2FD31F-BE45-0B73-8CCC-66269DD6B64A}"/>
                  </a:ext>
                </a:extLst>
              </p:cNvPr>
              <p:cNvSpPr txBox="1">
                <a:spLocks noRot="1" noChangeAspect="1" noMove="1" noResize="1" noEditPoints="1" noAdjustHandles="1" noChangeArrowheads="1" noChangeShapeType="1" noTextEdit="1"/>
              </p:cNvSpPr>
              <p:nvPr/>
            </p:nvSpPr>
            <p:spPr>
              <a:xfrm>
                <a:off x="1246961" y="5371936"/>
                <a:ext cx="1204882" cy="379206"/>
              </a:xfrm>
              <a:prstGeom prst="rect">
                <a:avLst/>
              </a:prstGeom>
              <a:blipFill>
                <a:blip r:embed="rId5"/>
                <a:stretch>
                  <a:fillRect l="-9474" t="-22581" r="-5263" b="-6452"/>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1186BD06-2C83-B6A0-9D7A-3A72F7D56448}"/>
              </a:ext>
            </a:extLst>
          </p:cNvPr>
          <p:cNvSpPr txBox="1"/>
          <p:nvPr/>
        </p:nvSpPr>
        <p:spPr>
          <a:xfrm>
            <a:off x="7443054" y="4720149"/>
            <a:ext cx="1323889" cy="646331"/>
          </a:xfrm>
          <a:prstGeom prst="rect">
            <a:avLst/>
          </a:prstGeom>
          <a:noFill/>
        </p:spPr>
        <p:txBody>
          <a:bodyPr wrap="none" rtlCol="0">
            <a:spAutoFit/>
          </a:bodyPr>
          <a:lstStyle/>
          <a:p>
            <a:r>
              <a:rPr lang="en-US" sz="1800" dirty="0"/>
              <a:t>Annihilation</a:t>
            </a:r>
          </a:p>
          <a:p>
            <a:r>
              <a:rPr lang="en-US" sz="1800" dirty="0"/>
              <a:t>operator</a:t>
            </a:r>
          </a:p>
        </p:txBody>
      </p:sp>
      <p:sp>
        <p:nvSpPr>
          <p:cNvPr id="10" name="TextBox 9">
            <a:extLst>
              <a:ext uri="{FF2B5EF4-FFF2-40B4-BE49-F238E27FC236}">
                <a16:creationId xmlns:a16="http://schemas.microsoft.com/office/drawing/2014/main" id="{B993908D-E4B6-A45F-C756-EA89B93A4EDF}"/>
              </a:ext>
            </a:extLst>
          </p:cNvPr>
          <p:cNvSpPr txBox="1"/>
          <p:nvPr/>
        </p:nvSpPr>
        <p:spPr>
          <a:xfrm>
            <a:off x="7443054" y="5513450"/>
            <a:ext cx="1027333" cy="646331"/>
          </a:xfrm>
          <a:prstGeom prst="rect">
            <a:avLst/>
          </a:prstGeom>
          <a:noFill/>
        </p:spPr>
        <p:txBody>
          <a:bodyPr wrap="none" rtlCol="0">
            <a:spAutoFit/>
          </a:bodyPr>
          <a:lstStyle/>
          <a:p>
            <a:r>
              <a:rPr lang="en-US" sz="1800" dirty="0"/>
              <a:t>Creation</a:t>
            </a:r>
          </a:p>
          <a:p>
            <a:r>
              <a:rPr lang="en-US" sz="1800" dirty="0"/>
              <a:t>operator</a:t>
            </a:r>
          </a:p>
        </p:txBody>
      </p:sp>
      <p:pic>
        <p:nvPicPr>
          <p:cNvPr id="14" name="Picture 13">
            <a:extLst>
              <a:ext uri="{FF2B5EF4-FFF2-40B4-BE49-F238E27FC236}">
                <a16:creationId xmlns:a16="http://schemas.microsoft.com/office/drawing/2014/main" id="{1EEEDFAF-91C2-9914-BEB7-22B733204DE2}"/>
              </a:ext>
            </a:extLst>
          </p:cNvPr>
          <p:cNvPicPr>
            <a:picLocks noChangeAspect="1"/>
          </p:cNvPicPr>
          <p:nvPr/>
        </p:nvPicPr>
        <p:blipFill>
          <a:blip r:embed="rId6"/>
          <a:stretch>
            <a:fillRect/>
          </a:stretch>
        </p:blipFill>
        <p:spPr>
          <a:xfrm>
            <a:off x="1246961" y="5833397"/>
            <a:ext cx="1600200" cy="381000"/>
          </a:xfrm>
          <a:prstGeom prst="rect">
            <a:avLst/>
          </a:prstGeom>
        </p:spPr>
      </p:pic>
      <p:pic>
        <p:nvPicPr>
          <p:cNvPr id="15" name="Picture 14">
            <a:extLst>
              <a:ext uri="{FF2B5EF4-FFF2-40B4-BE49-F238E27FC236}">
                <a16:creationId xmlns:a16="http://schemas.microsoft.com/office/drawing/2014/main" id="{1619525E-126A-357F-22BD-1384442634F2}"/>
              </a:ext>
            </a:extLst>
          </p:cNvPr>
          <p:cNvPicPr>
            <a:picLocks noChangeAspect="1"/>
          </p:cNvPicPr>
          <p:nvPr/>
        </p:nvPicPr>
        <p:blipFill>
          <a:blip r:embed="rId7"/>
          <a:stretch>
            <a:fillRect/>
          </a:stretch>
        </p:blipFill>
        <p:spPr>
          <a:xfrm>
            <a:off x="4409922" y="4662314"/>
            <a:ext cx="2921000" cy="762000"/>
          </a:xfrm>
          <a:prstGeom prst="rect">
            <a:avLst/>
          </a:prstGeom>
        </p:spPr>
      </p:pic>
      <p:pic>
        <p:nvPicPr>
          <p:cNvPr id="16" name="Picture 15">
            <a:extLst>
              <a:ext uri="{FF2B5EF4-FFF2-40B4-BE49-F238E27FC236}">
                <a16:creationId xmlns:a16="http://schemas.microsoft.com/office/drawing/2014/main" id="{7B9203EB-9A2D-5A75-109A-ABF6015F11CF}"/>
              </a:ext>
            </a:extLst>
          </p:cNvPr>
          <p:cNvPicPr>
            <a:picLocks noChangeAspect="1"/>
          </p:cNvPicPr>
          <p:nvPr/>
        </p:nvPicPr>
        <p:blipFill>
          <a:blip r:embed="rId8"/>
          <a:stretch>
            <a:fillRect/>
          </a:stretch>
        </p:blipFill>
        <p:spPr>
          <a:xfrm>
            <a:off x="4375377" y="5537397"/>
            <a:ext cx="3048000" cy="762000"/>
          </a:xfrm>
          <a:prstGeom prst="rect">
            <a:avLst/>
          </a:prstGeom>
        </p:spPr>
      </p:pic>
      <p:sp>
        <p:nvSpPr>
          <p:cNvPr id="11" name="Rectangle 10">
            <a:extLst>
              <a:ext uri="{FF2B5EF4-FFF2-40B4-BE49-F238E27FC236}">
                <a16:creationId xmlns:a16="http://schemas.microsoft.com/office/drawing/2014/main" id="{A3DDD091-5005-490F-15E3-2301CEDEDD78}"/>
              </a:ext>
            </a:extLst>
          </p:cNvPr>
          <p:cNvSpPr/>
          <p:nvPr/>
        </p:nvSpPr>
        <p:spPr>
          <a:xfrm>
            <a:off x="429419" y="4173406"/>
            <a:ext cx="8603370" cy="2212490"/>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5763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26EB25-3941-FB84-ACD4-AA6647C76A54}"/>
              </a:ext>
            </a:extLst>
          </p:cNvPr>
          <p:cNvSpPr>
            <a:spLocks noGrp="1"/>
          </p:cNvSpPr>
          <p:nvPr>
            <p:ph idx="1"/>
          </p:nvPr>
        </p:nvSpPr>
        <p:spPr/>
        <p:txBody>
          <a:bodyPr/>
          <a:lstStyle/>
          <a:p>
            <a:r>
              <a:rPr lang="en-US" dirty="0"/>
              <a:t>Emittance evolution in Ionization cooling</a:t>
            </a:r>
          </a:p>
          <a:p>
            <a:r>
              <a:rPr lang="en-US" dirty="0"/>
              <a:t>Transverse phase space stability</a:t>
            </a:r>
          </a:p>
          <a:p>
            <a:r>
              <a:rPr lang="en-US" dirty="0"/>
              <a:t>Thin lens &amp; paraxial approximations</a:t>
            </a:r>
          </a:p>
          <a:p>
            <a:r>
              <a:rPr lang="en-US" dirty="0"/>
              <a:t>Longitudinal phase space stability</a:t>
            </a:r>
          </a:p>
          <a:p>
            <a:pPr marL="0" indent="0">
              <a:buNone/>
            </a:pPr>
            <a:endParaRPr lang="en-US" dirty="0"/>
          </a:p>
        </p:txBody>
      </p:sp>
      <p:sp>
        <p:nvSpPr>
          <p:cNvPr id="3" name="Title 2">
            <a:extLst>
              <a:ext uri="{FF2B5EF4-FFF2-40B4-BE49-F238E27FC236}">
                <a16:creationId xmlns:a16="http://schemas.microsoft.com/office/drawing/2014/main" id="{73FC7864-4FDB-ECBF-C0AA-53BC2DA38090}"/>
              </a:ext>
            </a:extLst>
          </p:cNvPr>
          <p:cNvSpPr>
            <a:spLocks noGrp="1"/>
          </p:cNvSpPr>
          <p:nvPr>
            <p:ph type="title"/>
          </p:nvPr>
        </p:nvSpPr>
        <p:spPr/>
        <p:txBody>
          <a:bodyPr/>
          <a:lstStyle/>
          <a:p>
            <a:r>
              <a:rPr lang="en-US" dirty="0"/>
              <a:t>Discussion item for lecture 2</a:t>
            </a:r>
          </a:p>
        </p:txBody>
      </p:sp>
      <p:sp>
        <p:nvSpPr>
          <p:cNvPr id="4" name="Date Placeholder 3">
            <a:extLst>
              <a:ext uri="{FF2B5EF4-FFF2-40B4-BE49-F238E27FC236}">
                <a16:creationId xmlns:a16="http://schemas.microsoft.com/office/drawing/2014/main" id="{2F1F9CE8-991F-F8CC-8C77-E42BA2E3E5B7}"/>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A3D52950-9DAE-FD48-8B12-F5F6C3EA58E9}"/>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B11C2FF3-E4D0-1F33-BB0A-5477589D2DE6}"/>
              </a:ext>
            </a:extLst>
          </p:cNvPr>
          <p:cNvSpPr>
            <a:spLocks noGrp="1"/>
          </p:cNvSpPr>
          <p:nvPr>
            <p:ph type="sldNum" sz="quarter" idx="4"/>
          </p:nvPr>
        </p:nvSpPr>
        <p:spPr/>
        <p:txBody>
          <a:bodyPr/>
          <a:lstStyle/>
          <a:p>
            <a:pPr>
              <a:defRPr/>
            </a:pPr>
            <a:fld id="{148C009B-CB69-E04A-B9B3-34B26D69E9CF}" type="slidenum">
              <a:rPr lang="en-US" smtClean="0"/>
              <a:pPr>
                <a:defRPr/>
              </a:pPr>
              <a:t>7</a:t>
            </a:fld>
            <a:endParaRPr lang="en-US" dirty="0"/>
          </a:p>
        </p:txBody>
      </p:sp>
    </p:spTree>
    <p:extLst>
      <p:ext uri="{BB962C8B-B14F-4D97-AF65-F5344CB8AC3E}">
        <p14:creationId xmlns:p14="http://schemas.microsoft.com/office/powerpoint/2010/main" val="2095588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F2FFD9-868A-8E92-9288-69E8819FB5ED}"/>
              </a:ext>
            </a:extLst>
          </p:cNvPr>
          <p:cNvSpPr>
            <a:spLocks noGrp="1"/>
          </p:cNvSpPr>
          <p:nvPr>
            <p:ph type="title"/>
          </p:nvPr>
        </p:nvSpPr>
        <p:spPr/>
        <p:txBody>
          <a:bodyPr/>
          <a:lstStyle/>
          <a:p>
            <a:r>
              <a:rPr lang="en-US" dirty="0"/>
              <a:t>Normalized emittance</a:t>
            </a:r>
          </a:p>
        </p:txBody>
      </p:sp>
      <p:sp>
        <p:nvSpPr>
          <p:cNvPr id="4" name="Date Placeholder 3">
            <a:extLst>
              <a:ext uri="{FF2B5EF4-FFF2-40B4-BE49-F238E27FC236}">
                <a16:creationId xmlns:a16="http://schemas.microsoft.com/office/drawing/2014/main" id="{97B9C52E-0DD8-1014-1716-9ADC63E10123}"/>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687FA653-9827-716E-4FFD-A9230F162A8E}"/>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23CFB5CF-C020-BD1F-3043-00A7EA787860}"/>
              </a:ext>
            </a:extLst>
          </p:cNvPr>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F918544-11ED-FBB7-412C-8A96FA7C2574}"/>
                  </a:ext>
                </a:extLst>
              </p:cNvPr>
              <p:cNvSpPr txBox="1"/>
              <p:nvPr/>
            </p:nvSpPr>
            <p:spPr>
              <a:xfrm>
                <a:off x="1074511" y="993057"/>
                <a:ext cx="2498683"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sub>
                      </m:sSub>
                      <m:r>
                        <a:rPr lang="en-US" i="0">
                          <a:latin typeface="Cambria Math" panose="02040503050406030204" pitchFamily="18" charset="0"/>
                        </a:rPr>
                        <m:t>=</m:t>
                      </m:r>
                      <m:r>
                        <a:rPr lang="en-US" i="1">
                          <a:latin typeface="Cambria Math" panose="02040503050406030204" pitchFamily="18" charset="0"/>
                        </a:rPr>
                        <m:t>𝛽𝛾</m:t>
                      </m:r>
                      <m:r>
                        <a:rPr lang="en-US" i="0">
                          <a:latin typeface="Cambria Math" panose="02040503050406030204" pitchFamily="18" charset="0"/>
                        </a:rPr>
                        <m:t>∙</m:t>
                      </m:r>
                      <m:r>
                        <a:rPr lang="en-US" i="1">
                          <a:latin typeface="Cambria Math" panose="02040503050406030204" pitchFamily="18" charset="0"/>
                        </a:rPr>
                        <m:t>𝜀</m:t>
                      </m:r>
                    </m:oMath>
                  </m:oMathPara>
                </a14:m>
                <a:endParaRPr lang="en-US" dirty="0"/>
              </a:p>
            </p:txBody>
          </p:sp>
        </mc:Choice>
        <mc:Fallback xmlns="">
          <p:sp>
            <p:nvSpPr>
              <p:cNvPr id="9" name="TextBox 8">
                <a:extLst>
                  <a:ext uri="{FF2B5EF4-FFF2-40B4-BE49-F238E27FC236}">
                    <a16:creationId xmlns:a16="http://schemas.microsoft.com/office/drawing/2014/main" id="{CF918544-11ED-FBB7-412C-8A96FA7C2574}"/>
                  </a:ext>
                </a:extLst>
              </p:cNvPr>
              <p:cNvSpPr txBox="1">
                <a:spLocks noRot="1" noChangeAspect="1" noMove="1" noResize="1" noEditPoints="1" noAdjustHandles="1" noChangeArrowheads="1" noChangeShapeType="1" noTextEdit="1"/>
              </p:cNvSpPr>
              <p:nvPr/>
            </p:nvSpPr>
            <p:spPr>
              <a:xfrm>
                <a:off x="1074511" y="993057"/>
                <a:ext cx="2498683" cy="461665"/>
              </a:xfrm>
              <a:prstGeom prst="rect">
                <a:avLst/>
              </a:prstGeom>
              <a:blipFill>
                <a:blip r:embed="rId2"/>
                <a:stretch>
                  <a:fillRect b="-162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B1E5DAF6-E245-3197-67F9-88946A2E220D}"/>
                  </a:ext>
                </a:extLst>
              </p:cNvPr>
              <p:cNvSpPr txBox="1"/>
              <p:nvPr/>
            </p:nvSpPr>
            <p:spPr>
              <a:xfrm>
                <a:off x="4171072" y="910829"/>
                <a:ext cx="2302810" cy="553998"/>
              </a:xfrm>
              <a:prstGeom prst="rect">
                <a:avLst/>
              </a:prstGeom>
              <a:noFill/>
            </p:spPr>
            <p:txBody>
              <a:bodyPr wrap="none" lIns="0" tIns="0" rIns="0" bIns="0" rtlCol="0">
                <a:spAutoFit/>
              </a:bodyPr>
              <a:lstStyle/>
              <a:p>
                <a14:m>
                  <m:oMath xmlns:m="http://schemas.openxmlformats.org/officeDocument/2006/math">
                    <m:r>
                      <a:rPr lang="en-US" sz="1800" i="1" smtClean="0">
                        <a:latin typeface="Cambria Math" panose="02040503050406030204" pitchFamily="18" charset="0"/>
                        <a:ea typeface="Cambria Math" panose="02040503050406030204" pitchFamily="18" charset="0"/>
                      </a:rPr>
                      <m:t>𝜀</m:t>
                    </m:r>
                    <m:r>
                      <a:rPr lang="en-US" sz="1800" b="0" i="1" smtClean="0">
                        <a:latin typeface="Cambria Math" panose="02040503050406030204" pitchFamily="18" charset="0"/>
                        <a:ea typeface="Cambria Math" panose="02040503050406030204" pitchFamily="18" charset="0"/>
                      </a:rPr>
                      <m:t>:</m:t>
                    </m:r>
                  </m:oMath>
                </a14:m>
                <a:r>
                  <a:rPr lang="en-US" sz="1800" dirty="0"/>
                  <a:t> Mechanical emittance</a:t>
                </a:r>
              </a:p>
              <a:p>
                <a14:m>
                  <m:oMath xmlns:m="http://schemas.openxmlformats.org/officeDocument/2006/math">
                    <m:r>
                      <a:rPr lang="en-US" sz="1800" i="1" smtClean="0">
                        <a:latin typeface="Cambria Math" panose="02040503050406030204" pitchFamily="18" charset="0"/>
                        <a:ea typeface="Cambria Math" panose="02040503050406030204" pitchFamily="18" charset="0"/>
                      </a:rPr>
                      <m:t>𝛽</m:t>
                    </m:r>
                    <m:r>
                      <a:rPr lang="en-US" sz="1800" b="0" i="1" smtClean="0">
                        <a:latin typeface="Cambria Math" panose="02040503050406030204" pitchFamily="18" charset="0"/>
                        <a:ea typeface="Cambria Math" panose="02040503050406030204" pitchFamily="18" charset="0"/>
                      </a:rPr>
                      <m:t>, </m:t>
                    </m:r>
                    <m:r>
                      <a:rPr lang="en-US" sz="1800" b="0" i="1" smtClean="0">
                        <a:latin typeface="Cambria Math" panose="02040503050406030204" pitchFamily="18" charset="0"/>
                        <a:ea typeface="Cambria Math" panose="02040503050406030204" pitchFamily="18" charset="0"/>
                      </a:rPr>
                      <m:t>𝛾</m:t>
                    </m:r>
                  </m:oMath>
                </a14:m>
                <a:r>
                  <a:rPr lang="en-US" sz="1800" dirty="0"/>
                  <a:t>: Lorentz factors</a:t>
                </a:r>
              </a:p>
            </p:txBody>
          </p:sp>
        </mc:Choice>
        <mc:Fallback xmlns="">
          <p:sp>
            <p:nvSpPr>
              <p:cNvPr id="10" name="TextBox 9">
                <a:extLst>
                  <a:ext uri="{FF2B5EF4-FFF2-40B4-BE49-F238E27FC236}">
                    <a16:creationId xmlns:a16="http://schemas.microsoft.com/office/drawing/2014/main" id="{B1E5DAF6-E245-3197-67F9-88946A2E220D}"/>
                  </a:ext>
                </a:extLst>
              </p:cNvPr>
              <p:cNvSpPr txBox="1">
                <a:spLocks noRot="1" noChangeAspect="1" noMove="1" noResize="1" noEditPoints="1" noAdjustHandles="1" noChangeArrowheads="1" noChangeShapeType="1" noTextEdit="1"/>
              </p:cNvSpPr>
              <p:nvPr/>
            </p:nvSpPr>
            <p:spPr>
              <a:xfrm>
                <a:off x="4171072" y="910829"/>
                <a:ext cx="2302810" cy="553998"/>
              </a:xfrm>
              <a:prstGeom prst="rect">
                <a:avLst/>
              </a:prstGeom>
              <a:blipFill>
                <a:blip r:embed="rId3"/>
                <a:stretch>
                  <a:fillRect l="-4945" t="-13333" r="-5495" b="-2444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B0D00503-F197-C80B-CD03-728C7E9E44DB}"/>
                  </a:ext>
                </a:extLst>
              </p:cNvPr>
              <p:cNvSpPr txBox="1"/>
              <p:nvPr/>
            </p:nvSpPr>
            <p:spPr>
              <a:xfrm>
                <a:off x="1074511" y="2032646"/>
                <a:ext cx="7284398" cy="193508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𝑥</m:t>
                          </m:r>
                          <m:r>
                            <a:rPr lang="en-US" i="0">
                              <a:latin typeface="Cambria Math" panose="02040503050406030204" pitchFamily="18" charset="0"/>
                            </a:rPr>
                            <m:t>,</m:t>
                          </m:r>
                          <m:r>
                            <a:rPr lang="en-US" i="1">
                              <a:latin typeface="Cambria Math" panose="02040503050406030204" pitchFamily="18" charset="0"/>
                            </a:rPr>
                            <m:t>𝑟𝑚𝑠</m:t>
                          </m:r>
                        </m:sub>
                      </m:sSub>
                      <m:r>
                        <a:rPr lang="en-US" i="0">
                          <a:latin typeface="Cambria Math" panose="02040503050406030204" pitchFamily="18" charset="0"/>
                        </a:rPr>
                        <m:t>=</m:t>
                      </m:r>
                      <m:rad>
                        <m:radPr>
                          <m:degHide m:val="on"/>
                          <m:ctrlPr>
                            <a:rPr lang="en-US" i="1" smtClean="0">
                              <a:latin typeface="Cambria Math" panose="02040503050406030204" pitchFamily="18" charset="0"/>
                            </a:rPr>
                          </m:ctrlPr>
                        </m:radPr>
                        <m:deg/>
                        <m:e>
                          <m:m>
                            <m:mPr>
                              <m:mcs>
                                <m:mc>
                                  <m:mcPr>
                                    <m:count m:val="2"/>
                                    <m:mcJc m:val="center"/>
                                  </m:mcPr>
                                </m:mc>
                              </m:mcs>
                              <m:ctrlPr>
                                <a:rPr lang="en-US" i="1" smtClean="0">
                                  <a:latin typeface="Cambria Math" panose="02040503050406030204" pitchFamily="18" charset="0"/>
                                </a:rPr>
                              </m:ctrlPr>
                            </m:mPr>
                            <m:m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e>
                                </m:d>
                              </m:e>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e>
                                </m:d>
                              </m:e>
                            </m:mr>
                            <m:m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e>
                                </m:d>
                              </m:e>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e>
                                </m:d>
                              </m:e>
                            </m:mr>
                          </m:m>
                        </m:e>
                      </m:rad>
                      <m:r>
                        <a:rPr lang="en-US" b="0" i="1" smtClean="0">
                          <a:latin typeface="Cambria Math" panose="02040503050406030204" pitchFamily="18" charset="0"/>
                        </a:rPr>
                        <m:t>=</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𝑟𝑚𝑠</m:t>
                          </m:r>
                        </m:sub>
                      </m:sSub>
                      <m:d>
                        <m:dPr>
                          <m:ctrlPr>
                            <a:rPr lang="en-US" i="1">
                              <a:solidFill>
                                <a:srgbClr val="836967"/>
                              </a:solidFill>
                              <a:latin typeface="Cambria Math" panose="02040503050406030204" pitchFamily="18" charset="0"/>
                            </a:rPr>
                          </m:ctrlPr>
                        </m:dPr>
                        <m:e>
                          <m:m>
                            <m:mPr>
                              <m:plcHide m:val="on"/>
                              <m:mcs>
                                <m:mc>
                                  <m:mcPr>
                                    <m:count m:val="2"/>
                                    <m:mcJc m:val="center"/>
                                  </m:mcPr>
                                </m:mc>
                              </m:mcs>
                              <m:ctrlPr>
                                <a:rPr lang="en-US" i="1">
                                  <a:solidFill>
                                    <a:srgbClr val="836967"/>
                                  </a:solidFill>
                                  <a:latin typeface="Cambria Math" panose="02040503050406030204" pitchFamily="18" charset="0"/>
                                </a:rPr>
                              </m:ctrlPr>
                            </m:mPr>
                            <m:mr>
                              <m:e>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e>
                              <m:e>
                                <m:r>
                                  <a:rPr lang="en-US">
                                    <a:latin typeface="Cambria Math" panose="02040503050406030204" pitchFamily="18" charset="0"/>
                                  </a:rPr>
                                  <m:t>−</m:t>
                                </m:r>
                                <m:acc>
                                  <m:accPr>
                                    <m:chr m:val="̂"/>
                                    <m:ctrlPr>
                                      <a:rPr lang="en-US" i="1">
                                        <a:solidFill>
                                          <a:schemeClr val="tx2"/>
                                        </a:solidFill>
                                        <a:latin typeface="Cambria Math" panose="02040503050406030204" pitchFamily="18" charset="0"/>
                                      </a:rPr>
                                    </m:ctrlPr>
                                  </m:accPr>
                                  <m:e>
                                    <m:r>
                                      <a:rPr lang="en-US" i="1">
                                        <a:solidFill>
                                          <a:schemeClr val="tx2"/>
                                        </a:solidFill>
                                        <a:latin typeface="Cambria Math" panose="02040503050406030204" pitchFamily="18" charset="0"/>
                                        <a:ea typeface="Cambria Math" panose="02040503050406030204" pitchFamily="18" charset="0"/>
                                      </a:rPr>
                                      <m:t>𝛼</m:t>
                                    </m:r>
                                  </m:e>
                                </m:acc>
                              </m:e>
                            </m:mr>
                            <m:mr>
                              <m:e>
                                <m:r>
                                  <a:rPr lang="en-US">
                                    <a:latin typeface="Cambria Math" panose="02040503050406030204" pitchFamily="18" charset="0"/>
                                  </a:rPr>
                                  <m:t>−</m:t>
                                </m:r>
                                <m:acc>
                                  <m:accPr>
                                    <m:chr m:val="̂"/>
                                    <m:ctrlPr>
                                      <a:rPr lang="en-US" i="1">
                                        <a:solidFill>
                                          <a:schemeClr val="tx2"/>
                                        </a:solidFill>
                                        <a:latin typeface="Cambria Math" panose="02040503050406030204" pitchFamily="18" charset="0"/>
                                      </a:rPr>
                                    </m:ctrlPr>
                                  </m:accPr>
                                  <m:e>
                                    <m:r>
                                      <a:rPr lang="en-US" i="1">
                                        <a:solidFill>
                                          <a:schemeClr val="tx2"/>
                                        </a:solidFill>
                                        <a:latin typeface="Cambria Math" panose="02040503050406030204" pitchFamily="18" charset="0"/>
                                        <a:ea typeface="Cambria Math" panose="02040503050406030204" pitchFamily="18" charset="0"/>
                                      </a:rPr>
                                      <m:t>𝛼</m:t>
                                    </m:r>
                                  </m:e>
                                </m:acc>
                              </m:e>
                              <m:e>
                                <m:acc>
                                  <m:accPr>
                                    <m:chr m:val="̂"/>
                                    <m:ctrlPr>
                                      <a:rPr lang="en-US" i="1">
                                        <a:solidFill>
                                          <a:schemeClr val="tx2"/>
                                        </a:solidFill>
                                        <a:latin typeface="Cambria Math" panose="02040503050406030204" pitchFamily="18" charset="0"/>
                                      </a:rPr>
                                    </m:ctrlPr>
                                  </m:accPr>
                                  <m:e>
                                    <m:r>
                                      <a:rPr lang="en-US" i="1">
                                        <a:solidFill>
                                          <a:schemeClr val="tx2"/>
                                        </a:solidFill>
                                        <a:latin typeface="Cambria Math" panose="02040503050406030204" pitchFamily="18" charset="0"/>
                                        <a:ea typeface="Cambria Math" panose="02040503050406030204" pitchFamily="18" charset="0"/>
                                      </a:rPr>
                                      <m:t>𝛾</m:t>
                                    </m:r>
                                  </m:e>
                                </m:acc>
                              </m:e>
                            </m:mr>
                          </m:m>
                        </m:e>
                      </m:d>
                      <m:r>
                        <a:rPr lang="en-US" b="0" i="1" smtClean="0">
                          <a:solidFill>
                            <a:schemeClr val="tx2"/>
                          </a:solidFill>
                          <a:latin typeface="Cambria Math" panose="02040503050406030204" pitchFamily="18" charset="0"/>
                          <a:ea typeface="Cambria Math" panose="02040503050406030204" pitchFamily="18" charset="0"/>
                        </a:rPr>
                        <m:t>=</m:t>
                      </m:r>
                      <m:rad>
                        <m:radPr>
                          <m:degHide m:val="on"/>
                          <m:ctrlPr>
                            <a:rPr lang="en-US" i="1">
                              <a:solidFill>
                                <a:srgbClr val="836967"/>
                              </a:solidFill>
                              <a:latin typeface="Cambria Math" panose="02040503050406030204" pitchFamily="18" charset="0"/>
                            </a:rPr>
                          </m:ctrlPr>
                        </m:radPr>
                        <m:deg/>
                        <m:e>
                          <m:r>
                            <a:rPr lang="en-US" i="1">
                              <a:latin typeface="Cambria Math" panose="02040503050406030204" pitchFamily="18" charset="0"/>
                            </a:rPr>
                            <m:t>𝐷𝑒𝑡</m:t>
                          </m:r>
                          <m:d>
                            <m:dPr>
                              <m:begChr m:val="["/>
                              <m:endChr m:val="]"/>
                              <m:ctrlPr>
                                <a:rPr lang="en-US" i="1">
                                  <a:solidFill>
                                    <a:srgbClr val="836967"/>
                                  </a:solidFill>
                                  <a:latin typeface="Cambria Math" panose="02040503050406030204" pitchFamily="18" charset="0"/>
                                </a:rPr>
                              </m:ctrlPr>
                            </m:dPr>
                            <m:e>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𝜎</m:t>
                                  </m:r>
                                </m:e>
                                <m:sup>
                                  <m:r>
                                    <a:rPr lang="en-US" i="0">
                                      <a:latin typeface="Cambria Math" panose="02040503050406030204" pitchFamily="18" charset="0"/>
                                    </a:rPr>
                                    <m:t>2</m:t>
                                  </m:r>
                                </m:sup>
                              </m:sSup>
                            </m:e>
                          </m:d>
                        </m:e>
                      </m:rad>
                      <m:r>
                        <a:rPr lang="en-US" i="0">
                          <a:latin typeface="Cambria Math" panose="02040503050406030204" pitchFamily="18" charset="0"/>
                        </a:rPr>
                        <m:t>=</m:t>
                      </m:r>
                      <m:rad>
                        <m:radPr>
                          <m:degHide m:val="on"/>
                          <m:ctrlPr>
                            <a:rPr lang="en-US" i="1">
                              <a:solidFill>
                                <a:srgbClr val="836967"/>
                              </a:solidFill>
                              <a:latin typeface="Cambria Math" panose="02040503050406030204" pitchFamily="18" charset="0"/>
                            </a:rPr>
                          </m:ctrlPr>
                        </m:radPr>
                        <m:deg/>
                        <m:e>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𝑥</m:t>
                              </m:r>
                            </m:sub>
                            <m:sup>
                              <m:r>
                                <a:rPr lang="en-US" i="0">
                                  <a:latin typeface="Cambria Math" panose="02040503050406030204" pitchFamily="18" charset="0"/>
                                </a:rPr>
                                <m:t>2</m:t>
                              </m:r>
                            </m:sup>
                          </m:sSubSup>
                          <m:r>
                            <a:rPr lang="en-US" i="0">
                              <a:latin typeface="Cambria Math" panose="02040503050406030204" pitchFamily="18" charset="0"/>
                            </a:rPr>
                            <m:t>∙</m:t>
                          </m:r>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𝜎</m:t>
                              </m:r>
                            </m:e>
                            <m:sub>
                              <m:sSup>
                                <m:sSupPr>
                                  <m:ctrlPr>
                                    <a:rPr lang="en-US" i="1">
                                      <a:solidFill>
                                        <a:srgbClr val="836967"/>
                                      </a:solidFill>
                                      <a:latin typeface="Cambria Math" panose="02040503050406030204" pitchFamily="18" charset="0"/>
                                    </a:rPr>
                                  </m:ctrlPr>
                                </m:sSupPr>
                                <m:e>
                                  <m:r>
                                    <a:rPr lang="en-US" i="1">
                                      <a:latin typeface="Cambria Math" panose="02040503050406030204" pitchFamily="18" charset="0"/>
                                    </a:rPr>
                                    <m:t>𝑥</m:t>
                                  </m:r>
                                </m:e>
                                <m:sup>
                                  <m:r>
                                    <a:rPr lang="en-US" i="0">
                                      <a:latin typeface="Cambria Math" panose="02040503050406030204" pitchFamily="18" charset="0"/>
                                    </a:rPr>
                                    <m:t>′</m:t>
                                  </m:r>
                                </m:sup>
                              </m:sSup>
                            </m:sub>
                            <m:sup>
                              <m:r>
                                <a:rPr lang="en-US" i="0">
                                  <a:latin typeface="Cambria Math" panose="02040503050406030204" pitchFamily="18" charset="0"/>
                                </a:rPr>
                                <m:t>2</m:t>
                              </m:r>
                            </m:sup>
                          </m:sSubSup>
                          <m:r>
                            <a:rPr lang="en-US" i="0">
                              <a:latin typeface="Cambria Math" panose="02040503050406030204" pitchFamily="18" charset="0"/>
                            </a:rPr>
                            <m:t>−</m:t>
                          </m:r>
                          <m:sSubSup>
                            <m:sSubSupPr>
                              <m:ctrlPr>
                                <a:rPr lang="en-US" i="1">
                                  <a:solidFill>
                                    <a:srgbClr val="836967"/>
                                  </a:solidFill>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𝑥𝑥</m:t>
                              </m:r>
                              <m:r>
                                <a:rPr lang="en-US" i="0">
                                  <a:latin typeface="Cambria Math" panose="02040503050406030204" pitchFamily="18" charset="0"/>
                                </a:rPr>
                                <m:t>′</m:t>
                              </m:r>
                            </m:sub>
                            <m:sup>
                              <m:r>
                                <a:rPr lang="en-US" i="0">
                                  <a:latin typeface="Cambria Math" panose="02040503050406030204" pitchFamily="18" charset="0"/>
                                </a:rPr>
                                <m:t>2</m:t>
                              </m:r>
                            </m:sup>
                          </m:sSubSup>
                        </m:e>
                      </m:rad>
                      <m:r>
                        <a:rPr lang="en-US" i="0">
                          <a:latin typeface="Cambria Math" panose="02040503050406030204" pitchFamily="18" charset="0"/>
                        </a:rPr>
                        <m:t>.</m:t>
                      </m:r>
                    </m:oMath>
                  </m:oMathPara>
                </a14:m>
                <a:endParaRPr lang="en-US" dirty="0"/>
              </a:p>
            </p:txBody>
          </p:sp>
        </mc:Choice>
        <mc:Fallback>
          <p:sp>
            <p:nvSpPr>
              <p:cNvPr id="12" name="TextBox 11">
                <a:extLst>
                  <a:ext uri="{FF2B5EF4-FFF2-40B4-BE49-F238E27FC236}">
                    <a16:creationId xmlns:a16="http://schemas.microsoft.com/office/drawing/2014/main" id="{B0D00503-F197-C80B-CD03-728C7E9E44DB}"/>
                  </a:ext>
                </a:extLst>
              </p:cNvPr>
              <p:cNvSpPr txBox="1">
                <a:spLocks noRot="1" noChangeAspect="1" noMove="1" noResize="1" noEditPoints="1" noAdjustHandles="1" noChangeArrowheads="1" noChangeShapeType="1" noTextEdit="1"/>
              </p:cNvSpPr>
              <p:nvPr/>
            </p:nvSpPr>
            <p:spPr>
              <a:xfrm>
                <a:off x="1074511" y="2032646"/>
                <a:ext cx="7284398" cy="1935082"/>
              </a:xfrm>
              <a:prstGeom prst="rect">
                <a:avLst/>
              </a:prstGeom>
              <a:blipFill>
                <a:blip r:embed="rId4"/>
                <a:stretch>
                  <a:fillRect/>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A6863EBE-7A7E-D60A-C16B-D7DC6415AEAD}"/>
              </a:ext>
            </a:extLst>
          </p:cNvPr>
          <p:cNvSpPr txBox="1"/>
          <p:nvPr/>
        </p:nvSpPr>
        <p:spPr>
          <a:xfrm>
            <a:off x="1223919" y="1610615"/>
            <a:ext cx="6095964" cy="461665"/>
          </a:xfrm>
          <a:prstGeom prst="rect">
            <a:avLst/>
          </a:prstGeom>
          <a:noFill/>
        </p:spPr>
        <p:txBody>
          <a:bodyPr wrap="none" rtlCol="0">
            <a:spAutoFit/>
          </a:bodyPr>
          <a:lstStyle/>
          <a:p>
            <a:r>
              <a:rPr lang="en-US" dirty="0"/>
              <a:t>Mechanical emittance (kinetic energy included)</a:t>
            </a:r>
          </a:p>
        </p:txBody>
      </p:sp>
      <p:sp>
        <p:nvSpPr>
          <p:cNvPr id="14" name="TextBox 13">
            <a:extLst>
              <a:ext uri="{FF2B5EF4-FFF2-40B4-BE49-F238E27FC236}">
                <a16:creationId xmlns:a16="http://schemas.microsoft.com/office/drawing/2014/main" id="{A584B679-FCC7-86F0-FAA5-6682A74302A8}"/>
              </a:ext>
            </a:extLst>
          </p:cNvPr>
          <p:cNvSpPr txBox="1"/>
          <p:nvPr/>
        </p:nvSpPr>
        <p:spPr>
          <a:xfrm>
            <a:off x="1223919" y="3967202"/>
            <a:ext cx="6680675" cy="461665"/>
          </a:xfrm>
          <a:prstGeom prst="rect">
            <a:avLst/>
          </a:prstGeom>
          <a:noFill/>
        </p:spPr>
        <p:txBody>
          <a:bodyPr wrap="none" rtlCol="0">
            <a:spAutoFit/>
          </a:bodyPr>
          <a:lstStyle/>
          <a:p>
            <a:r>
              <a:rPr lang="en-US" dirty="0"/>
              <a:t>Normalized emittance (no change by kinetic energy)</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EBB3C2A-6A40-ACC1-65BE-7C5249394079}"/>
                  </a:ext>
                </a:extLst>
              </p:cNvPr>
              <p:cNvSpPr txBox="1"/>
              <p:nvPr/>
            </p:nvSpPr>
            <p:spPr>
              <a:xfrm>
                <a:off x="471623" y="4428867"/>
                <a:ext cx="5735053" cy="118352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𝑥</m:t>
                          </m:r>
                          <m:r>
                            <a:rPr lang="en-US" i="0">
                              <a:latin typeface="Cambria Math" panose="02040503050406030204" pitchFamily="18" charset="0"/>
                            </a:rPr>
                            <m:t>,</m:t>
                          </m:r>
                          <m:r>
                            <a:rPr lang="en-US" b="0" i="1" smtClean="0">
                              <a:latin typeface="Cambria Math" panose="02040503050406030204" pitchFamily="18" charset="0"/>
                            </a:rPr>
                            <m:t>𝑛</m:t>
                          </m:r>
                        </m:sub>
                      </m:sSub>
                      <m:r>
                        <a:rPr lang="en-US" i="0">
                          <a:latin typeface="Cambria Math" panose="02040503050406030204" pitchFamily="18" charset="0"/>
                        </a:rPr>
                        <m:t>=</m:t>
                      </m:r>
                      <m:rad>
                        <m:radPr>
                          <m:degHide m:val="on"/>
                          <m:ctrlPr>
                            <a:rPr lang="en-US" i="1" smtClean="0">
                              <a:latin typeface="Cambria Math" panose="02040503050406030204" pitchFamily="18" charset="0"/>
                            </a:rPr>
                          </m:ctrlPr>
                        </m:radPr>
                        <m:deg/>
                        <m:e>
                          <m:m>
                            <m:mPr>
                              <m:mcs>
                                <m:mc>
                                  <m:mcPr>
                                    <m:count m:val="2"/>
                                    <m:mcJc m:val="center"/>
                                  </m:mcPr>
                                </m:mc>
                              </m:mcs>
                              <m:ctrlPr>
                                <a:rPr lang="en-US" i="1" smtClean="0">
                                  <a:latin typeface="Cambria Math" panose="02040503050406030204" pitchFamily="18" charset="0"/>
                                </a:rPr>
                              </m:ctrlPr>
                            </m:mPr>
                            <m:m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e>
                                </m:d>
                              </m:e>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𝛾</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𝑥</m:t>
                                        </m:r>
                                      </m:sub>
                                    </m:sSub>
                                  </m:e>
                                </m:d>
                              </m:e>
                            </m:mr>
                            <m:mr>
                              <m:e>
                                <m:d>
                                  <m:dPr>
                                    <m:begChr m:val="⟨"/>
                                    <m:endChr m:val="⟩"/>
                                    <m:ctrlPr>
                                      <a:rPr lang="en-US"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𝛾</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𝑥</m:t>
                                        </m:r>
                                      </m:sub>
                                    </m:sSub>
                                  </m:e>
                                </m:d>
                              </m:e>
                              <m:e>
                                <m:d>
                                  <m:dPr>
                                    <m:begChr m:val="⟨"/>
                                    <m:endChr m:val="⟩"/>
                                    <m:ctrlPr>
                                      <a:rPr lang="en-US" i="1" smtClean="0">
                                        <a:latin typeface="Cambria Math" panose="02040503050406030204" pitchFamily="18" charset="0"/>
                                      </a:rPr>
                                    </m:ctrlPr>
                                  </m:dPr>
                                  <m:e>
                                    <m:r>
                                      <a:rPr lang="en-US" i="1" smtClean="0">
                                        <a:latin typeface="Cambria Math" panose="02040503050406030204" pitchFamily="18" charset="0"/>
                                        <a:ea typeface="Cambria Math" panose="02040503050406030204" pitchFamily="18" charset="0"/>
                                      </a:rPr>
                                      <m:t>𝛾</m:t>
                                    </m:r>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𝑥</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𝛾</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𝑥</m:t>
                                        </m:r>
                                      </m:sub>
                                    </m:sSub>
                                  </m:e>
                                </m:d>
                              </m:e>
                            </m:mr>
                          </m:m>
                        </m:e>
                      </m:rad>
                    </m:oMath>
                  </m:oMathPara>
                </a14:m>
                <a:endParaRPr lang="en-US" dirty="0"/>
              </a:p>
            </p:txBody>
          </p:sp>
        </mc:Choice>
        <mc:Fallback xmlns="">
          <p:sp>
            <p:nvSpPr>
              <p:cNvPr id="15" name="TextBox 14">
                <a:extLst>
                  <a:ext uri="{FF2B5EF4-FFF2-40B4-BE49-F238E27FC236}">
                    <a16:creationId xmlns:a16="http://schemas.microsoft.com/office/drawing/2014/main" id="{2EBB3C2A-6A40-ACC1-65BE-7C5249394079}"/>
                  </a:ext>
                </a:extLst>
              </p:cNvPr>
              <p:cNvSpPr txBox="1">
                <a:spLocks noRot="1" noChangeAspect="1" noMove="1" noResize="1" noEditPoints="1" noAdjustHandles="1" noChangeArrowheads="1" noChangeShapeType="1" noTextEdit="1"/>
              </p:cNvSpPr>
              <p:nvPr/>
            </p:nvSpPr>
            <p:spPr>
              <a:xfrm>
                <a:off x="471623" y="4428867"/>
                <a:ext cx="5735053" cy="1183529"/>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55FF18FF-953E-B563-5ED0-0A81D00FEC4F}"/>
                  </a:ext>
                </a:extLst>
              </p:cNvPr>
              <p:cNvSpPr txBox="1"/>
              <p:nvPr/>
            </p:nvSpPr>
            <p:spPr>
              <a:xfrm>
                <a:off x="289449" y="5706336"/>
                <a:ext cx="8625951" cy="481670"/>
              </a:xfrm>
              <a:prstGeom prst="rect">
                <a:avLst/>
              </a:prstGeom>
              <a:noFill/>
              <a:ln>
                <a:solidFill>
                  <a:srgbClr val="FF0000"/>
                </a:solidFill>
              </a:ln>
            </p:spPr>
            <p:txBody>
              <a:bodyPr wrap="none" rtlCol="0">
                <a:spAutoFit/>
              </a:bodyPr>
              <a:lstStyle/>
              <a:p>
                <a:r>
                  <a:rPr lang="en-US" u="sng" dirty="0"/>
                  <a:t>NB: we extract </a:t>
                </a:r>
                <a14:m>
                  <m:oMath xmlns:m="http://schemas.openxmlformats.org/officeDocument/2006/math">
                    <m:acc>
                      <m:accPr>
                        <m:chr m:val="̂"/>
                        <m:ctrlPr>
                          <a:rPr lang="en-US" i="1" u="sng" smtClean="0">
                            <a:latin typeface="Cambria Math" panose="02040503050406030204" pitchFamily="18" charset="0"/>
                          </a:rPr>
                        </m:ctrlPr>
                      </m:accPr>
                      <m:e>
                        <m:r>
                          <a:rPr lang="en-US" i="1" u="sng" smtClean="0">
                            <a:latin typeface="Cambria Math" panose="02040503050406030204" pitchFamily="18" charset="0"/>
                            <a:ea typeface="Cambria Math" panose="02040503050406030204" pitchFamily="18" charset="0"/>
                          </a:rPr>
                          <m:t>𝛽</m:t>
                        </m:r>
                      </m:e>
                    </m:acc>
                    <m:r>
                      <a:rPr lang="en-US" b="0" i="1" u="sng" smtClean="0">
                        <a:latin typeface="Cambria Math" panose="02040503050406030204" pitchFamily="18" charset="0"/>
                      </a:rPr>
                      <m:t>,</m:t>
                    </m:r>
                  </m:oMath>
                </a14:m>
                <a:r>
                  <a:rPr lang="en-US" u="sng" dirty="0"/>
                  <a:t> </a:t>
                </a:r>
                <a14:m>
                  <m:oMath xmlns:m="http://schemas.openxmlformats.org/officeDocument/2006/math">
                    <m:acc>
                      <m:accPr>
                        <m:chr m:val="̂"/>
                        <m:ctrlPr>
                          <a:rPr lang="en-US" i="1" u="sng" dirty="0" smtClean="0">
                            <a:latin typeface="Cambria Math" panose="02040503050406030204" pitchFamily="18" charset="0"/>
                          </a:rPr>
                        </m:ctrlPr>
                      </m:accPr>
                      <m:e>
                        <m:r>
                          <a:rPr lang="en-US" i="1" u="sng" dirty="0" smtClean="0">
                            <a:latin typeface="Cambria Math" panose="02040503050406030204" pitchFamily="18" charset="0"/>
                            <a:ea typeface="Cambria Math" panose="02040503050406030204" pitchFamily="18" charset="0"/>
                          </a:rPr>
                          <m:t>𝛼</m:t>
                        </m:r>
                      </m:e>
                    </m:acc>
                  </m:oMath>
                </a14:m>
                <a:r>
                  <a:rPr lang="en-US" u="sng" dirty="0"/>
                  <a:t>, </a:t>
                </a:r>
                <a14:m>
                  <m:oMath xmlns:m="http://schemas.openxmlformats.org/officeDocument/2006/math">
                    <m:acc>
                      <m:accPr>
                        <m:chr m:val="̂"/>
                        <m:ctrlPr>
                          <a:rPr lang="en-US" i="1" u="sng" smtClean="0">
                            <a:latin typeface="Cambria Math" panose="02040503050406030204" pitchFamily="18" charset="0"/>
                          </a:rPr>
                        </m:ctrlPr>
                      </m:accPr>
                      <m:e>
                        <m:r>
                          <a:rPr lang="en-US" i="1" u="sng" smtClean="0">
                            <a:latin typeface="Cambria Math" panose="02040503050406030204" pitchFamily="18" charset="0"/>
                            <a:ea typeface="Cambria Math" panose="02040503050406030204" pitchFamily="18" charset="0"/>
                          </a:rPr>
                          <m:t>𝛾</m:t>
                        </m:r>
                      </m:e>
                    </m:acc>
                  </m:oMath>
                </a14:m>
                <a:r>
                  <a:rPr lang="en-US" u="sng" dirty="0"/>
                  <a:t> (Twiss parameter) from mechanical emittance</a:t>
                </a:r>
              </a:p>
            </p:txBody>
          </p:sp>
        </mc:Choice>
        <mc:Fallback>
          <p:sp>
            <p:nvSpPr>
              <p:cNvPr id="7" name="TextBox 6">
                <a:extLst>
                  <a:ext uri="{FF2B5EF4-FFF2-40B4-BE49-F238E27FC236}">
                    <a16:creationId xmlns:a16="http://schemas.microsoft.com/office/drawing/2014/main" id="{55FF18FF-953E-B563-5ED0-0A81D00FEC4F}"/>
                  </a:ext>
                </a:extLst>
              </p:cNvPr>
              <p:cNvSpPr txBox="1">
                <a:spLocks noRot="1" noChangeAspect="1" noMove="1" noResize="1" noEditPoints="1" noAdjustHandles="1" noChangeArrowheads="1" noChangeShapeType="1" noTextEdit="1"/>
              </p:cNvSpPr>
              <p:nvPr/>
            </p:nvSpPr>
            <p:spPr>
              <a:xfrm>
                <a:off x="289449" y="5706336"/>
                <a:ext cx="8625951" cy="481670"/>
              </a:xfrm>
              <a:prstGeom prst="rect">
                <a:avLst/>
              </a:prstGeom>
              <a:blipFill>
                <a:blip r:embed="rId6"/>
                <a:stretch>
                  <a:fillRect l="-1028" t="-7500" r="-1028" b="-25000"/>
                </a:stretch>
              </a:blipFill>
              <a:ln>
                <a:solidFill>
                  <a:srgbClr val="FF0000"/>
                </a:solidFill>
              </a:ln>
            </p:spPr>
            <p:txBody>
              <a:bodyPr/>
              <a:lstStyle/>
              <a:p>
                <a:r>
                  <a:rPr lang="en-US">
                    <a:noFill/>
                  </a:rPr>
                  <a:t> </a:t>
                </a:r>
              </a:p>
            </p:txBody>
          </p:sp>
        </mc:Fallback>
      </mc:AlternateContent>
      <p:sp>
        <p:nvSpPr>
          <p:cNvPr id="2" name="TextBox 1">
            <a:extLst>
              <a:ext uri="{FF2B5EF4-FFF2-40B4-BE49-F238E27FC236}">
                <a16:creationId xmlns:a16="http://schemas.microsoft.com/office/drawing/2014/main" id="{FCB63965-1FD1-F252-FB27-6438E4680AB3}"/>
              </a:ext>
            </a:extLst>
          </p:cNvPr>
          <p:cNvSpPr txBox="1"/>
          <p:nvPr/>
        </p:nvSpPr>
        <p:spPr>
          <a:xfrm>
            <a:off x="6550690" y="287176"/>
            <a:ext cx="2593310" cy="1323439"/>
          </a:xfrm>
          <a:prstGeom prst="rect">
            <a:avLst/>
          </a:prstGeom>
          <a:noFill/>
          <a:ln>
            <a:solidFill>
              <a:srgbClr val="FF0000"/>
            </a:solidFill>
          </a:ln>
        </p:spPr>
        <p:txBody>
          <a:bodyPr wrap="square" rtlCol="0">
            <a:spAutoFit/>
          </a:bodyPr>
          <a:lstStyle/>
          <a:p>
            <a:r>
              <a:rPr lang="en-US" sz="1600" dirty="0"/>
              <a:t>NB: </a:t>
            </a:r>
            <a:r>
              <a:rPr lang="en-US" sz="1600" b="1" dirty="0"/>
              <a:t>Normalized emittance</a:t>
            </a:r>
            <a:r>
              <a:rPr lang="en-US" sz="1600" dirty="0"/>
              <a:t> is invariant under acceleration, whereas mechanical emittance shrinks with increasing beam energy</a:t>
            </a:r>
          </a:p>
        </p:txBody>
      </p:sp>
    </p:spTree>
    <p:extLst>
      <p:ext uri="{BB962C8B-B14F-4D97-AF65-F5344CB8AC3E}">
        <p14:creationId xmlns:p14="http://schemas.microsoft.com/office/powerpoint/2010/main" val="1496024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1D6D6B-C096-4210-EE40-7ECEFF2C8929}"/>
              </a:ext>
            </a:extLst>
          </p:cNvPr>
          <p:cNvSpPr>
            <a:spLocks noGrp="1"/>
          </p:cNvSpPr>
          <p:nvPr>
            <p:ph type="title"/>
          </p:nvPr>
        </p:nvSpPr>
        <p:spPr/>
        <p:txBody>
          <a:bodyPr/>
          <a:lstStyle/>
          <a:p>
            <a:r>
              <a:rPr lang="en-US" dirty="0"/>
              <a:t>Emittance evolution (Transverse)</a:t>
            </a:r>
          </a:p>
        </p:txBody>
      </p:sp>
      <p:sp>
        <p:nvSpPr>
          <p:cNvPr id="4" name="Date Placeholder 3">
            <a:extLst>
              <a:ext uri="{FF2B5EF4-FFF2-40B4-BE49-F238E27FC236}">
                <a16:creationId xmlns:a16="http://schemas.microsoft.com/office/drawing/2014/main" id="{47F80632-D1B1-B611-C4E2-6076AB3764E5}"/>
              </a:ext>
            </a:extLst>
          </p:cNvPr>
          <p:cNvSpPr>
            <a:spLocks noGrp="1"/>
          </p:cNvSpPr>
          <p:nvPr>
            <p:ph type="dt" sz="half" idx="2"/>
          </p:nvPr>
        </p:nvSpPr>
        <p:spPr/>
        <p:txBody>
          <a:bodyPr/>
          <a:lstStyle/>
          <a:p>
            <a:pPr>
              <a:defRPr/>
            </a:pPr>
            <a:r>
              <a:rPr lang="en-US"/>
              <a:t>4/28/25</a:t>
            </a:r>
            <a:endParaRPr lang="en-US" dirty="0"/>
          </a:p>
        </p:txBody>
      </p:sp>
      <p:sp>
        <p:nvSpPr>
          <p:cNvPr id="5" name="Footer Placeholder 4">
            <a:extLst>
              <a:ext uri="{FF2B5EF4-FFF2-40B4-BE49-F238E27FC236}">
                <a16:creationId xmlns:a16="http://schemas.microsoft.com/office/drawing/2014/main" id="{2A4CC669-1F43-EF0D-7302-5DC559E8A0CD}"/>
              </a:ext>
            </a:extLst>
          </p:cNvPr>
          <p:cNvSpPr>
            <a:spLocks noGrp="1"/>
          </p:cNvSpPr>
          <p:nvPr>
            <p:ph type="ftr" sz="quarter" idx="3"/>
          </p:nvPr>
        </p:nvSpPr>
        <p:spPr/>
        <p:txBody>
          <a:bodyPr/>
          <a:lstStyle/>
          <a:p>
            <a:pPr>
              <a:defRPr/>
            </a:pPr>
            <a:r>
              <a:rPr lang="en-US" b="1"/>
              <a:t>Lecture 2: Phase stability, Yonehara</a:t>
            </a:r>
            <a:endParaRPr lang="en-US" b="1" dirty="0"/>
          </a:p>
        </p:txBody>
      </p:sp>
      <p:sp>
        <p:nvSpPr>
          <p:cNvPr id="6" name="Slide Number Placeholder 5">
            <a:extLst>
              <a:ext uri="{FF2B5EF4-FFF2-40B4-BE49-F238E27FC236}">
                <a16:creationId xmlns:a16="http://schemas.microsoft.com/office/drawing/2014/main" id="{FD74374E-2089-407D-E8D0-07B2F099C1F0}"/>
              </a:ext>
            </a:extLst>
          </p:cNvPr>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92F9523-A25C-44D4-452C-07420D7E4FC5}"/>
                  </a:ext>
                </a:extLst>
              </p:cNvPr>
              <p:cNvSpPr txBox="1"/>
              <p:nvPr/>
            </p:nvSpPr>
            <p:spPr>
              <a:xfrm>
                <a:off x="1355923" y="1025786"/>
                <a:ext cx="4572000" cy="81823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836967"/>
                              </a:solidFill>
                              <a:latin typeface="Cambria Math" panose="02040503050406030204" pitchFamily="18" charset="0"/>
                            </a:rPr>
                          </m:ctrlPr>
                        </m:fPr>
                        <m:num>
                          <m:r>
                            <a:rPr lang="en-US" i="1">
                              <a:latin typeface="Cambria Math" panose="02040503050406030204" pitchFamily="18" charset="0"/>
                            </a:rPr>
                            <m:t>𝑑</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𝜀</m:t>
                              </m:r>
                            </m:e>
                            <m:sub>
                              <m:r>
                                <a:rPr lang="en-US" i="1">
                                  <a:latin typeface="Cambria Math" panose="02040503050406030204" pitchFamily="18" charset="0"/>
                                </a:rPr>
                                <m:t>𝑛</m:t>
                              </m:r>
                            </m:sub>
                          </m:sSub>
                        </m:num>
                        <m:den>
                          <m:r>
                            <a:rPr lang="en-US" i="1">
                              <a:latin typeface="Cambria Math" panose="02040503050406030204" pitchFamily="18" charset="0"/>
                            </a:rPr>
                            <m:t>𝑑𝑠</m:t>
                          </m:r>
                        </m:den>
                      </m:f>
                      <m:r>
                        <a:rPr lang="en-US" i="0">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𝑑</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𝛽𝛾</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𝜀</m:t>
                              </m:r>
                            </m:e>
                          </m:d>
                        </m:num>
                        <m:den>
                          <m:r>
                            <a:rPr lang="en-US" b="0" i="1" smtClean="0">
                              <a:latin typeface="Cambria Math" panose="02040503050406030204" pitchFamily="18" charset="0"/>
                            </a:rPr>
                            <m:t>𝑑𝑠</m:t>
                          </m:r>
                        </m:den>
                      </m:f>
                      <m:r>
                        <a:rPr lang="en-US" b="0" i="1" smtClean="0">
                          <a:latin typeface="Cambria Math" panose="02040503050406030204" pitchFamily="18" charset="0"/>
                        </a:rPr>
                        <m:t>=</m:t>
                      </m:r>
                      <m:r>
                        <a:rPr lang="en-US" i="1">
                          <a:latin typeface="Cambria Math" panose="02040503050406030204" pitchFamily="18" charset="0"/>
                        </a:rPr>
                        <m:t>𝛽𝛾</m:t>
                      </m:r>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𝜀</m:t>
                          </m:r>
                        </m:num>
                        <m:den>
                          <m:r>
                            <a:rPr lang="en-US" i="1">
                              <a:latin typeface="Cambria Math" panose="02040503050406030204" pitchFamily="18" charset="0"/>
                            </a:rPr>
                            <m:t>𝑑𝑠</m:t>
                          </m:r>
                        </m:den>
                      </m:f>
                      <m:r>
                        <a:rPr lang="en-US" i="0">
                          <a:latin typeface="Cambria Math" panose="02040503050406030204" pitchFamily="18" charset="0"/>
                        </a:rPr>
                        <m:t>+</m:t>
                      </m:r>
                      <m:r>
                        <a:rPr lang="en-US" i="1">
                          <a:latin typeface="Cambria Math" panose="02040503050406030204" pitchFamily="18" charset="0"/>
                        </a:rPr>
                        <m:t>𝜀</m:t>
                      </m:r>
                      <m:f>
                        <m:fPr>
                          <m:ctrlPr>
                            <a:rPr lang="en-US" i="1">
                              <a:solidFill>
                                <a:srgbClr val="836967"/>
                              </a:solidFill>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𝛽𝛾</m:t>
                          </m:r>
                        </m:num>
                        <m:den>
                          <m:r>
                            <a:rPr lang="en-US" i="1">
                              <a:latin typeface="Cambria Math" panose="02040503050406030204" pitchFamily="18" charset="0"/>
                            </a:rPr>
                            <m:t>𝑑𝑠</m:t>
                          </m:r>
                        </m:den>
                      </m:f>
                      <m:r>
                        <a:rPr lang="en-US" i="0">
                          <a:latin typeface="Cambria Math" panose="02040503050406030204" pitchFamily="18" charset="0"/>
                        </a:rPr>
                        <m:t>.</m:t>
                      </m:r>
                    </m:oMath>
                  </m:oMathPara>
                </a14:m>
                <a:endParaRPr lang="en-US" dirty="0"/>
              </a:p>
            </p:txBody>
          </p:sp>
        </mc:Choice>
        <mc:Fallback xmlns="">
          <p:sp>
            <p:nvSpPr>
              <p:cNvPr id="8" name="TextBox 7">
                <a:extLst>
                  <a:ext uri="{FF2B5EF4-FFF2-40B4-BE49-F238E27FC236}">
                    <a16:creationId xmlns:a16="http://schemas.microsoft.com/office/drawing/2014/main" id="{B92F9523-A25C-44D4-452C-07420D7E4FC5}"/>
                  </a:ext>
                </a:extLst>
              </p:cNvPr>
              <p:cNvSpPr txBox="1">
                <a:spLocks noRot="1" noChangeAspect="1" noMove="1" noResize="1" noEditPoints="1" noAdjustHandles="1" noChangeArrowheads="1" noChangeShapeType="1" noTextEdit="1"/>
              </p:cNvSpPr>
              <p:nvPr/>
            </p:nvSpPr>
            <p:spPr>
              <a:xfrm>
                <a:off x="1355923" y="1025786"/>
                <a:ext cx="4572000" cy="818237"/>
              </a:xfrm>
              <a:prstGeom prst="rect">
                <a:avLst/>
              </a:prstGeom>
              <a:blipFill>
                <a:blip r:embed="rId2"/>
                <a:stretch>
                  <a:fillRect b="-7692"/>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C522BBA5-F396-0E52-AF9F-DF57A551B583}"/>
              </a:ext>
            </a:extLst>
          </p:cNvPr>
          <p:cNvSpPr txBox="1"/>
          <p:nvPr/>
        </p:nvSpPr>
        <p:spPr>
          <a:xfrm>
            <a:off x="919767" y="1979161"/>
            <a:ext cx="1469441" cy="461665"/>
          </a:xfrm>
          <a:prstGeom prst="rect">
            <a:avLst/>
          </a:prstGeom>
          <a:noFill/>
        </p:spPr>
        <p:txBody>
          <a:bodyPr wrap="none" rtlCol="0">
            <a:spAutoFit/>
          </a:bodyPr>
          <a:lstStyle/>
          <a:p>
            <a:r>
              <a:rPr lang="en-US" dirty="0"/>
              <a:t>First term,</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A02A79D9-4B64-D769-E607-0311CEEA4162}"/>
                  </a:ext>
                </a:extLst>
              </p:cNvPr>
              <p:cNvSpPr txBox="1"/>
              <p:nvPr/>
            </p:nvSpPr>
            <p:spPr>
              <a:xfrm>
                <a:off x="1074510" y="2356455"/>
                <a:ext cx="7436443" cy="81669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rPr>
                        <m:t>𝛽𝛾</m:t>
                      </m:r>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𝑑</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𝜀</m:t>
                              </m:r>
                            </m:e>
                            <m:sub>
                              <m:r>
                                <a:rPr lang="en-US" sz="2000" i="1">
                                  <a:latin typeface="Cambria Math" panose="02040503050406030204" pitchFamily="18" charset="0"/>
                                </a:rPr>
                                <m:t>𝑥</m:t>
                              </m:r>
                            </m:sub>
                          </m:sSub>
                        </m:num>
                        <m:den>
                          <m:r>
                            <a:rPr lang="en-US" sz="2000" i="1">
                              <a:latin typeface="Cambria Math" panose="02040503050406030204" pitchFamily="18" charset="0"/>
                            </a:rPr>
                            <m:t>𝑑𝑠</m:t>
                          </m:r>
                        </m:den>
                      </m:f>
                      <m:r>
                        <a:rPr lang="en-US" sz="2000" i="0">
                          <a:latin typeface="Cambria Math" panose="02040503050406030204" pitchFamily="18" charset="0"/>
                        </a:rPr>
                        <m:t>=</m:t>
                      </m:r>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𝛽𝛾</m:t>
                          </m:r>
                        </m:num>
                        <m:den>
                          <m:r>
                            <a:rPr lang="en-US" sz="2000" i="0">
                              <a:latin typeface="Cambria Math" panose="02040503050406030204" pitchFamily="18" charset="0"/>
                            </a:rPr>
                            <m:t>2</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𝜀</m:t>
                              </m:r>
                            </m:e>
                            <m:sub>
                              <m:r>
                                <a:rPr lang="en-US" sz="2000" i="1">
                                  <a:latin typeface="Cambria Math" panose="02040503050406030204" pitchFamily="18" charset="0"/>
                                </a:rPr>
                                <m:t>𝑥</m:t>
                              </m:r>
                            </m:sub>
                          </m:sSub>
                        </m:den>
                      </m:f>
                      <m:r>
                        <a:rPr lang="en-US" sz="2000" i="0">
                          <a:latin typeface="Cambria Math" panose="02040503050406030204" pitchFamily="18" charset="0"/>
                        </a:rPr>
                        <m:t>∙</m:t>
                      </m:r>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𝑑</m:t>
                          </m:r>
                          <m:sSup>
                            <m:sSupPr>
                              <m:ctrlPr>
                                <a:rPr lang="en-US" sz="2000" i="1">
                                  <a:solidFill>
                                    <a:srgbClr val="836967"/>
                                  </a:solidFill>
                                  <a:latin typeface="Cambria Math" panose="02040503050406030204" pitchFamily="18" charset="0"/>
                                </a:rPr>
                              </m:ctrlPr>
                            </m:sSupPr>
                            <m:e>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𝜀</m:t>
                                  </m:r>
                                </m:e>
                                <m:sub>
                                  <m:r>
                                    <a:rPr lang="en-US" sz="2000" i="1">
                                      <a:latin typeface="Cambria Math" panose="02040503050406030204" pitchFamily="18" charset="0"/>
                                    </a:rPr>
                                    <m:t>𝑥</m:t>
                                  </m:r>
                                </m:sub>
                              </m:sSub>
                            </m:e>
                            <m:sup>
                              <m:r>
                                <a:rPr lang="en-US" sz="2000" i="0">
                                  <a:latin typeface="Cambria Math" panose="02040503050406030204" pitchFamily="18" charset="0"/>
                                </a:rPr>
                                <m:t>2</m:t>
                              </m:r>
                            </m:sup>
                          </m:sSup>
                        </m:num>
                        <m:den>
                          <m:r>
                            <a:rPr lang="en-US" sz="2000" i="1">
                              <a:latin typeface="Cambria Math" panose="02040503050406030204" pitchFamily="18" charset="0"/>
                            </a:rPr>
                            <m:t>𝑑𝑠</m:t>
                          </m:r>
                        </m:den>
                      </m:f>
                      <m:r>
                        <a:rPr lang="en-US" sz="2000" i="0">
                          <a:latin typeface="Cambria Math" panose="02040503050406030204" pitchFamily="18" charset="0"/>
                        </a:rPr>
                        <m:t>=</m:t>
                      </m:r>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𝛽𝛾</m:t>
                          </m:r>
                        </m:num>
                        <m:den>
                          <m:r>
                            <a:rPr lang="en-US" sz="2000" i="0">
                              <a:latin typeface="Cambria Math" panose="02040503050406030204" pitchFamily="18" charset="0"/>
                            </a:rPr>
                            <m:t>2</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𝜀</m:t>
                              </m:r>
                            </m:e>
                            <m:sub>
                              <m:r>
                                <a:rPr lang="en-US" sz="2000" i="1">
                                  <a:latin typeface="Cambria Math" panose="02040503050406030204" pitchFamily="18" charset="0"/>
                                </a:rPr>
                                <m:t>𝑥</m:t>
                              </m:r>
                            </m:sub>
                          </m:sSub>
                        </m:den>
                      </m:f>
                      <m:d>
                        <m:dPr>
                          <m:ctrlPr>
                            <a:rPr lang="en-US" sz="2000" i="1">
                              <a:solidFill>
                                <a:srgbClr val="836967"/>
                              </a:solidFill>
                              <a:latin typeface="Cambria Math" panose="02040503050406030204" pitchFamily="18" charset="0"/>
                            </a:rPr>
                          </m:ctrlPr>
                        </m:dPr>
                        <m:e>
                          <m:sSubSup>
                            <m:sSubSupPr>
                              <m:ctrlPr>
                                <a:rPr lang="en-US" sz="2000" i="1">
                                  <a:solidFill>
                                    <a:srgbClr val="836967"/>
                                  </a:solidFill>
                                  <a:latin typeface="Cambria Math" panose="02040503050406030204" pitchFamily="18" charset="0"/>
                                </a:rPr>
                              </m:ctrlPr>
                            </m:sSubSupPr>
                            <m:e>
                              <m:r>
                                <a:rPr lang="en-US" sz="2000" i="1">
                                  <a:latin typeface="Cambria Math" panose="02040503050406030204" pitchFamily="18" charset="0"/>
                                </a:rPr>
                                <m:t>𝜎</m:t>
                              </m:r>
                            </m:e>
                            <m:sub>
                              <m:r>
                                <a:rPr lang="en-US" sz="2000" i="1">
                                  <a:latin typeface="Cambria Math" panose="02040503050406030204" pitchFamily="18" charset="0"/>
                                </a:rPr>
                                <m:t>𝑥</m:t>
                              </m:r>
                            </m:sub>
                            <m:sup>
                              <m:r>
                                <a:rPr lang="en-US" sz="2000" i="0">
                                  <a:latin typeface="Cambria Math" panose="02040503050406030204" pitchFamily="18" charset="0"/>
                                </a:rPr>
                                <m:t>2</m:t>
                              </m:r>
                            </m:sup>
                          </m:sSubSup>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𝑑</m:t>
                              </m:r>
                              <m:sSubSup>
                                <m:sSubSupPr>
                                  <m:ctrlPr>
                                    <a:rPr lang="en-US" sz="2000" i="1">
                                      <a:solidFill>
                                        <a:srgbClr val="836967"/>
                                      </a:solidFill>
                                      <a:latin typeface="Cambria Math" panose="02040503050406030204" pitchFamily="18" charset="0"/>
                                    </a:rPr>
                                  </m:ctrlPr>
                                </m:sSubSupPr>
                                <m:e>
                                  <m:r>
                                    <a:rPr lang="en-US" sz="2000" i="1">
                                      <a:latin typeface="Cambria Math" panose="02040503050406030204" pitchFamily="18" charset="0"/>
                                    </a:rPr>
                                    <m:t>𝜎</m:t>
                                  </m:r>
                                </m:e>
                                <m:sub>
                                  <m:sSup>
                                    <m:sSupPr>
                                      <m:ctrlPr>
                                        <a:rPr lang="en-US" sz="2000" i="1">
                                          <a:solidFill>
                                            <a:srgbClr val="836967"/>
                                          </a:solidFill>
                                          <a:latin typeface="Cambria Math" panose="02040503050406030204" pitchFamily="18" charset="0"/>
                                        </a:rPr>
                                      </m:ctrlPr>
                                    </m:sSupPr>
                                    <m:e>
                                      <m:r>
                                        <a:rPr lang="en-US" sz="2000" i="1">
                                          <a:latin typeface="Cambria Math" panose="02040503050406030204" pitchFamily="18" charset="0"/>
                                        </a:rPr>
                                        <m:t>𝑥</m:t>
                                      </m:r>
                                    </m:e>
                                    <m:sup>
                                      <m:r>
                                        <a:rPr lang="en-US" sz="2000" i="0">
                                          <a:latin typeface="Cambria Math" panose="02040503050406030204" pitchFamily="18" charset="0"/>
                                        </a:rPr>
                                        <m:t>′</m:t>
                                      </m:r>
                                    </m:sup>
                                  </m:sSup>
                                </m:sub>
                                <m:sup>
                                  <m:r>
                                    <a:rPr lang="en-US" sz="2000" i="0">
                                      <a:latin typeface="Cambria Math" panose="02040503050406030204" pitchFamily="18" charset="0"/>
                                    </a:rPr>
                                    <m:t>2</m:t>
                                  </m:r>
                                </m:sup>
                              </m:sSubSup>
                            </m:num>
                            <m:den>
                              <m:r>
                                <a:rPr lang="en-US" sz="2000" i="1">
                                  <a:latin typeface="Cambria Math" panose="02040503050406030204" pitchFamily="18" charset="0"/>
                                </a:rPr>
                                <m:t>𝑑𝑠</m:t>
                              </m:r>
                            </m:den>
                          </m:f>
                          <m:r>
                            <a:rPr lang="en-US" sz="2000" i="0">
                              <a:latin typeface="Cambria Math" panose="02040503050406030204" pitchFamily="18" charset="0"/>
                            </a:rPr>
                            <m:t>+</m:t>
                          </m:r>
                          <m:sSubSup>
                            <m:sSubSupPr>
                              <m:ctrlPr>
                                <a:rPr lang="en-US" sz="2000" i="1">
                                  <a:solidFill>
                                    <a:srgbClr val="836967"/>
                                  </a:solidFill>
                                  <a:latin typeface="Cambria Math" panose="02040503050406030204" pitchFamily="18" charset="0"/>
                                </a:rPr>
                              </m:ctrlPr>
                            </m:sSubSupPr>
                            <m:e>
                              <m:r>
                                <a:rPr lang="en-US" sz="2000" i="1">
                                  <a:latin typeface="Cambria Math" panose="02040503050406030204" pitchFamily="18" charset="0"/>
                                </a:rPr>
                                <m:t>𝜎</m:t>
                              </m:r>
                            </m:e>
                            <m:sub>
                              <m:sSup>
                                <m:sSupPr>
                                  <m:ctrlPr>
                                    <a:rPr lang="en-US" sz="2000" i="1">
                                      <a:solidFill>
                                        <a:srgbClr val="836967"/>
                                      </a:solidFill>
                                      <a:latin typeface="Cambria Math" panose="02040503050406030204" pitchFamily="18" charset="0"/>
                                    </a:rPr>
                                  </m:ctrlPr>
                                </m:sSupPr>
                                <m:e>
                                  <m:r>
                                    <a:rPr lang="en-US" sz="2000" i="1">
                                      <a:latin typeface="Cambria Math" panose="02040503050406030204" pitchFamily="18" charset="0"/>
                                    </a:rPr>
                                    <m:t>𝑥</m:t>
                                  </m:r>
                                </m:e>
                                <m:sup>
                                  <m:r>
                                    <a:rPr lang="en-US" sz="2000" i="0">
                                      <a:latin typeface="Cambria Math" panose="02040503050406030204" pitchFamily="18" charset="0"/>
                                    </a:rPr>
                                    <m:t>′</m:t>
                                  </m:r>
                                </m:sup>
                              </m:sSup>
                            </m:sub>
                            <m:sup>
                              <m:r>
                                <a:rPr lang="en-US" sz="2000" i="0">
                                  <a:latin typeface="Cambria Math" panose="02040503050406030204" pitchFamily="18" charset="0"/>
                                </a:rPr>
                                <m:t>2</m:t>
                              </m:r>
                            </m:sup>
                          </m:sSubSup>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𝑑</m:t>
                              </m:r>
                              <m:sSubSup>
                                <m:sSubSupPr>
                                  <m:ctrlPr>
                                    <a:rPr lang="en-US" sz="2000" i="1">
                                      <a:solidFill>
                                        <a:srgbClr val="836967"/>
                                      </a:solidFill>
                                      <a:latin typeface="Cambria Math" panose="02040503050406030204" pitchFamily="18" charset="0"/>
                                    </a:rPr>
                                  </m:ctrlPr>
                                </m:sSubSupPr>
                                <m:e>
                                  <m:r>
                                    <a:rPr lang="en-US" sz="2000" i="1">
                                      <a:latin typeface="Cambria Math" panose="02040503050406030204" pitchFamily="18" charset="0"/>
                                    </a:rPr>
                                    <m:t>𝜎</m:t>
                                  </m:r>
                                </m:e>
                                <m:sub>
                                  <m:r>
                                    <a:rPr lang="en-US" sz="2000" i="1">
                                      <a:latin typeface="Cambria Math" panose="02040503050406030204" pitchFamily="18" charset="0"/>
                                    </a:rPr>
                                    <m:t>𝑥</m:t>
                                  </m:r>
                                </m:sub>
                                <m:sup>
                                  <m:r>
                                    <a:rPr lang="en-US" sz="2000" i="0">
                                      <a:latin typeface="Cambria Math" panose="02040503050406030204" pitchFamily="18" charset="0"/>
                                    </a:rPr>
                                    <m:t>2</m:t>
                                  </m:r>
                                </m:sup>
                              </m:sSubSup>
                            </m:num>
                            <m:den>
                              <m:r>
                                <a:rPr lang="en-US" sz="2000" i="1">
                                  <a:latin typeface="Cambria Math" panose="02040503050406030204" pitchFamily="18" charset="0"/>
                                </a:rPr>
                                <m:t>𝑑𝑠</m:t>
                              </m:r>
                            </m:den>
                          </m:f>
                          <m:r>
                            <a:rPr lang="en-US" sz="2000" i="0">
                              <a:latin typeface="Cambria Math" panose="02040503050406030204" pitchFamily="18" charset="0"/>
                            </a:rPr>
                            <m:t>−2</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𝜎</m:t>
                              </m:r>
                            </m:e>
                            <m:sub>
                              <m:r>
                                <a:rPr lang="en-US" sz="2000" i="1">
                                  <a:latin typeface="Cambria Math" panose="02040503050406030204" pitchFamily="18" charset="0"/>
                                </a:rPr>
                                <m:t>𝑥</m:t>
                              </m:r>
                              <m:sSup>
                                <m:sSupPr>
                                  <m:ctrlPr>
                                    <a:rPr lang="en-US" sz="2000" i="1">
                                      <a:solidFill>
                                        <a:srgbClr val="836967"/>
                                      </a:solidFill>
                                      <a:latin typeface="Cambria Math" panose="02040503050406030204" pitchFamily="18" charset="0"/>
                                    </a:rPr>
                                  </m:ctrlPr>
                                </m:sSupPr>
                                <m:e>
                                  <m:r>
                                    <a:rPr lang="en-US" sz="2000" i="1">
                                      <a:latin typeface="Cambria Math" panose="02040503050406030204" pitchFamily="18" charset="0"/>
                                    </a:rPr>
                                    <m:t>𝑥</m:t>
                                  </m:r>
                                </m:e>
                                <m:sup>
                                  <m:r>
                                    <a:rPr lang="en-US" sz="2000" i="0">
                                      <a:latin typeface="Cambria Math" panose="02040503050406030204" pitchFamily="18" charset="0"/>
                                    </a:rPr>
                                    <m:t>′</m:t>
                                  </m:r>
                                </m:sup>
                              </m:sSup>
                            </m:sub>
                          </m:sSub>
                          <m:f>
                            <m:fPr>
                              <m:ctrlPr>
                                <a:rPr lang="en-US" sz="2000" i="1">
                                  <a:solidFill>
                                    <a:srgbClr val="836967"/>
                                  </a:solidFill>
                                  <a:latin typeface="Cambria Math" panose="02040503050406030204" pitchFamily="18" charset="0"/>
                                </a:rPr>
                              </m:ctrlPr>
                            </m:fPr>
                            <m:num>
                              <m:r>
                                <a:rPr lang="en-US" sz="2000" i="1">
                                  <a:latin typeface="Cambria Math" panose="02040503050406030204" pitchFamily="18" charset="0"/>
                                </a:rPr>
                                <m:t>𝑑</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𝜎</m:t>
                                  </m:r>
                                </m:e>
                                <m:sub>
                                  <m:r>
                                    <a:rPr lang="en-US" sz="2000" i="1">
                                      <a:latin typeface="Cambria Math" panose="02040503050406030204" pitchFamily="18" charset="0"/>
                                    </a:rPr>
                                    <m:t>𝑥</m:t>
                                  </m:r>
                                  <m:sSup>
                                    <m:sSupPr>
                                      <m:ctrlPr>
                                        <a:rPr lang="en-US" sz="2000" i="1">
                                          <a:solidFill>
                                            <a:srgbClr val="836967"/>
                                          </a:solidFill>
                                          <a:latin typeface="Cambria Math" panose="02040503050406030204" pitchFamily="18" charset="0"/>
                                        </a:rPr>
                                      </m:ctrlPr>
                                    </m:sSupPr>
                                    <m:e>
                                      <m:r>
                                        <a:rPr lang="en-US" sz="2000" i="1">
                                          <a:latin typeface="Cambria Math" panose="02040503050406030204" pitchFamily="18" charset="0"/>
                                        </a:rPr>
                                        <m:t>𝑥</m:t>
                                      </m:r>
                                    </m:e>
                                    <m:sup>
                                      <m:r>
                                        <a:rPr lang="en-US" sz="2000" i="0">
                                          <a:latin typeface="Cambria Math" panose="02040503050406030204" pitchFamily="18" charset="0"/>
                                        </a:rPr>
                                        <m:t>′</m:t>
                                      </m:r>
                                    </m:sup>
                                  </m:sSup>
                                </m:sub>
                              </m:sSub>
                            </m:num>
                            <m:den>
                              <m:r>
                                <a:rPr lang="en-US" sz="2000" i="1">
                                  <a:latin typeface="Cambria Math" panose="02040503050406030204" pitchFamily="18" charset="0"/>
                                </a:rPr>
                                <m:t>𝑑𝑠</m:t>
                              </m:r>
                            </m:den>
                          </m:f>
                        </m:e>
                      </m:d>
                    </m:oMath>
                  </m:oMathPara>
                </a14:m>
                <a:endParaRPr lang="en-US" sz="2000" dirty="0"/>
              </a:p>
            </p:txBody>
          </p:sp>
        </mc:Choice>
        <mc:Fallback xmlns="">
          <p:sp>
            <p:nvSpPr>
              <p:cNvPr id="11" name="TextBox 10">
                <a:extLst>
                  <a:ext uri="{FF2B5EF4-FFF2-40B4-BE49-F238E27FC236}">
                    <a16:creationId xmlns:a16="http://schemas.microsoft.com/office/drawing/2014/main" id="{A02A79D9-4B64-D769-E607-0311CEEA4162}"/>
                  </a:ext>
                </a:extLst>
              </p:cNvPr>
              <p:cNvSpPr txBox="1">
                <a:spLocks noRot="1" noChangeAspect="1" noMove="1" noResize="1" noEditPoints="1" noAdjustHandles="1" noChangeArrowheads="1" noChangeShapeType="1" noTextEdit="1"/>
              </p:cNvSpPr>
              <p:nvPr/>
            </p:nvSpPr>
            <p:spPr>
              <a:xfrm>
                <a:off x="1074510" y="2356455"/>
                <a:ext cx="7436443" cy="816698"/>
              </a:xfrm>
              <a:prstGeom prst="rect">
                <a:avLst/>
              </a:prstGeom>
              <a:blipFill>
                <a:blip r:embed="rId3"/>
                <a:stretch>
                  <a:fillRect/>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EC6B12BC-9BED-98F4-7856-D6F3945183EA}"/>
              </a:ext>
            </a:extLst>
          </p:cNvPr>
          <p:cNvSpPr txBox="1"/>
          <p:nvPr/>
        </p:nvSpPr>
        <p:spPr>
          <a:xfrm>
            <a:off x="1074510" y="3187133"/>
            <a:ext cx="7436443" cy="461665"/>
          </a:xfrm>
          <a:prstGeom prst="rect">
            <a:avLst/>
          </a:prstGeom>
          <a:noFill/>
        </p:spPr>
        <p:txBody>
          <a:bodyPr wrap="square" rtlCol="0">
            <a:spAutoFit/>
          </a:bodyPr>
          <a:lstStyle/>
          <a:p>
            <a:r>
              <a:rPr lang="en-US" dirty="0"/>
              <a:t>Assume there is no beam spot size variation  </a:t>
            </a:r>
          </a:p>
        </p:txBody>
      </p: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E7CED512-F068-25BD-935B-C9020B16C039}"/>
                  </a:ext>
                </a:extLst>
              </p:cNvPr>
              <p:cNvSpPr txBox="1"/>
              <p:nvPr/>
            </p:nvSpPr>
            <p:spPr>
              <a:xfrm>
                <a:off x="1412195" y="3770025"/>
                <a:ext cx="2928069" cy="82779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2000" i="1" smtClean="0">
                              <a:solidFill>
                                <a:srgbClr val="836967"/>
                              </a:solidFill>
                              <a:latin typeface="Cambria Math" panose="02040503050406030204" pitchFamily="18" charset="0"/>
                            </a:rPr>
                          </m:ctrlPr>
                        </m:fPr>
                        <m:num>
                          <m:r>
                            <a:rPr lang="en-US" sz="2000" i="1">
                              <a:latin typeface="Cambria Math" panose="02040503050406030204" pitchFamily="18" charset="0"/>
                            </a:rPr>
                            <m:t>𝑑</m:t>
                          </m:r>
                          <m:sSubSup>
                            <m:sSubSupPr>
                              <m:ctrlPr>
                                <a:rPr lang="en-US" sz="2000" i="1">
                                  <a:solidFill>
                                    <a:srgbClr val="836967"/>
                                  </a:solidFill>
                                  <a:latin typeface="Cambria Math" panose="02040503050406030204" pitchFamily="18" charset="0"/>
                                </a:rPr>
                              </m:ctrlPr>
                            </m:sSubSupPr>
                            <m:e>
                              <m:r>
                                <a:rPr lang="en-US" sz="2000" i="1">
                                  <a:latin typeface="Cambria Math" panose="02040503050406030204" pitchFamily="18" charset="0"/>
                                </a:rPr>
                                <m:t>𝜎</m:t>
                              </m:r>
                            </m:e>
                            <m:sub>
                              <m:r>
                                <a:rPr lang="en-US" sz="2000" i="1">
                                  <a:latin typeface="Cambria Math" panose="02040503050406030204" pitchFamily="18" charset="0"/>
                                </a:rPr>
                                <m:t>𝑥</m:t>
                              </m:r>
                            </m:sub>
                            <m:sup>
                              <m:r>
                                <a:rPr lang="en-US" sz="2000" i="0">
                                  <a:latin typeface="Cambria Math" panose="02040503050406030204" pitchFamily="18" charset="0"/>
                                </a:rPr>
                                <m:t>2</m:t>
                              </m:r>
                            </m:sup>
                          </m:sSubSup>
                        </m:num>
                        <m:den>
                          <m:r>
                            <a:rPr lang="en-US" sz="2000" i="1">
                              <a:latin typeface="Cambria Math" panose="02040503050406030204" pitchFamily="18" charset="0"/>
                            </a:rPr>
                            <m:t>𝑑𝑠</m:t>
                          </m:r>
                        </m:den>
                      </m:f>
                      <m:r>
                        <a:rPr lang="en-US" sz="2000" i="0">
                          <a:latin typeface="Cambria Math" panose="02040503050406030204" pitchFamily="18" charset="0"/>
                        </a:rPr>
                        <m:t>~0</m:t>
                      </m:r>
                      <m:r>
                        <a:rPr lang="en-US" sz="2000" b="0" i="0" smtClean="0">
                          <a:latin typeface="Cambria Math" panose="02040503050406030204" pitchFamily="18" charset="0"/>
                        </a:rPr>
                        <m:t> </m:t>
                      </m:r>
                      <m:d>
                        <m:dPr>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𝑑</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𝜀</m:t>
                                  </m:r>
                                </m:e>
                                <m:sub>
                                  <m:r>
                                    <a:rPr lang="en-US" sz="2000" b="0" i="1" smtClean="0">
                                      <a:latin typeface="Cambria Math" panose="02040503050406030204" pitchFamily="18" charset="0"/>
                                      <a:ea typeface="Cambria Math" panose="02040503050406030204" pitchFamily="18" charset="0"/>
                                    </a:rPr>
                                    <m:t>𝑥</m:t>
                                  </m:r>
                                </m:sub>
                              </m:sSub>
                              <m:acc>
                                <m:accPr>
                                  <m:chr m:val="̂"/>
                                  <m:ctrlPr>
                                    <a:rPr lang="en-US" sz="2000" b="0" i="1" smtClean="0">
                                      <a:solidFill>
                                        <a:schemeClr val="tx2"/>
                                      </a:solidFill>
                                      <a:latin typeface="Cambria Math" panose="02040503050406030204" pitchFamily="18" charset="0"/>
                                      <a:ea typeface="Cambria Math" panose="02040503050406030204" pitchFamily="18" charset="0"/>
                                    </a:rPr>
                                  </m:ctrlPr>
                                </m:accPr>
                                <m:e>
                                  <m:r>
                                    <a:rPr lang="en-US" sz="2000" b="0" i="1" smtClean="0">
                                      <a:solidFill>
                                        <a:schemeClr val="tx2"/>
                                      </a:solidFill>
                                      <a:latin typeface="Cambria Math" panose="02040503050406030204" pitchFamily="18" charset="0"/>
                                      <a:ea typeface="Cambria Math" panose="02040503050406030204" pitchFamily="18" charset="0"/>
                                    </a:rPr>
                                    <m:t>𝛽</m:t>
                                  </m:r>
                                </m:e>
                              </m:acc>
                            </m:num>
                            <m:den>
                              <m:r>
                                <a:rPr lang="en-US" sz="2000" b="0" i="1" smtClean="0">
                                  <a:latin typeface="Cambria Math" panose="02040503050406030204" pitchFamily="18" charset="0"/>
                                  <a:ea typeface="Cambria Math" panose="02040503050406030204" pitchFamily="18" charset="0"/>
                                </a:rPr>
                                <m:t>𝑑𝑠</m:t>
                              </m:r>
                            </m:den>
                          </m:f>
                          <m:r>
                            <a:rPr lang="en-US" sz="2000" b="0" i="1" smtClean="0">
                              <a:latin typeface="Cambria Math" panose="02040503050406030204" pitchFamily="18" charset="0"/>
                              <a:ea typeface="Cambria Math" panose="02040503050406030204" pitchFamily="18" charset="0"/>
                            </a:rPr>
                            <m:t>~0</m:t>
                          </m:r>
                        </m:e>
                      </m:d>
                    </m:oMath>
                  </m:oMathPara>
                </a14:m>
                <a:endParaRPr lang="en-US" sz="2000" dirty="0"/>
              </a:p>
            </p:txBody>
          </p:sp>
        </mc:Choice>
        <mc:Fallback>
          <p:sp>
            <p:nvSpPr>
              <p:cNvPr id="14" name="TextBox 13">
                <a:extLst>
                  <a:ext uri="{FF2B5EF4-FFF2-40B4-BE49-F238E27FC236}">
                    <a16:creationId xmlns:a16="http://schemas.microsoft.com/office/drawing/2014/main" id="{E7CED512-F068-25BD-935B-C9020B16C039}"/>
                  </a:ext>
                </a:extLst>
              </p:cNvPr>
              <p:cNvSpPr txBox="1">
                <a:spLocks noRot="1" noChangeAspect="1" noMove="1" noResize="1" noEditPoints="1" noAdjustHandles="1" noChangeArrowheads="1" noChangeShapeType="1" noTextEdit="1"/>
              </p:cNvSpPr>
              <p:nvPr/>
            </p:nvSpPr>
            <p:spPr>
              <a:xfrm>
                <a:off x="1412195" y="3770025"/>
                <a:ext cx="2928069" cy="82779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7ECE2F12-DEAE-5F7E-67AD-4F9957E88ECC}"/>
                  </a:ext>
                </a:extLst>
              </p:cNvPr>
              <p:cNvSpPr txBox="1"/>
              <p:nvPr/>
            </p:nvSpPr>
            <p:spPr>
              <a:xfrm>
                <a:off x="1074509" y="4659566"/>
                <a:ext cx="7436443" cy="830997"/>
              </a:xfrm>
              <a:prstGeom prst="rect">
                <a:avLst/>
              </a:prstGeom>
              <a:noFill/>
            </p:spPr>
            <p:txBody>
              <a:bodyPr wrap="square" rtlCol="0">
                <a:spAutoFit/>
              </a:bodyPr>
              <a:lstStyle/>
              <a:p>
                <a:r>
                  <a:rPr lang="en-US" dirty="0"/>
                  <a:t>We further assume that there is no coupling between </a:t>
                </a:r>
                <a14:m>
                  <m:oMath xmlns:m="http://schemas.openxmlformats.org/officeDocument/2006/math">
                    <m:r>
                      <a:rPr lang="en-US" b="0" i="1" smtClean="0">
                        <a:latin typeface="Cambria Math" panose="02040503050406030204" pitchFamily="18" charset="0"/>
                      </a:rPr>
                      <m:t>𝑥</m:t>
                    </m:r>
                  </m:oMath>
                </a14:m>
                <a:r>
                  <a:rPr lang="en-US" dirty="0"/>
                  <a:t> and </a:t>
                </a:r>
                <a14:m>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oMath>
                </a14:m>
                <a:r>
                  <a:rPr lang="en-US" dirty="0"/>
                  <a:t> during ionization cooling </a:t>
                </a:r>
              </a:p>
            </p:txBody>
          </p:sp>
        </mc:Choice>
        <mc:Fallback>
          <p:sp>
            <p:nvSpPr>
              <p:cNvPr id="15" name="TextBox 14">
                <a:extLst>
                  <a:ext uri="{FF2B5EF4-FFF2-40B4-BE49-F238E27FC236}">
                    <a16:creationId xmlns:a16="http://schemas.microsoft.com/office/drawing/2014/main" id="{7ECE2F12-DEAE-5F7E-67AD-4F9957E88ECC}"/>
                  </a:ext>
                </a:extLst>
              </p:cNvPr>
              <p:cNvSpPr txBox="1">
                <a:spLocks noRot="1" noChangeAspect="1" noMove="1" noResize="1" noEditPoints="1" noAdjustHandles="1" noChangeArrowheads="1" noChangeShapeType="1" noTextEdit="1"/>
              </p:cNvSpPr>
              <p:nvPr/>
            </p:nvSpPr>
            <p:spPr>
              <a:xfrm>
                <a:off x="1074509" y="4659566"/>
                <a:ext cx="7436443" cy="830997"/>
              </a:xfrm>
              <a:prstGeom prst="rect">
                <a:avLst/>
              </a:prstGeom>
              <a:blipFill>
                <a:blip r:embed="rId5"/>
                <a:stretch>
                  <a:fillRect l="-1193" t="-4478" b="-1492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A0F0772D-5AEB-4131-38B1-9375F649FC1F}"/>
                  </a:ext>
                </a:extLst>
              </p:cNvPr>
              <p:cNvSpPr txBox="1"/>
              <p:nvPr/>
            </p:nvSpPr>
            <p:spPr>
              <a:xfrm>
                <a:off x="1209822" y="5433659"/>
                <a:ext cx="3627094" cy="68461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2000" i="1" smtClean="0">
                              <a:solidFill>
                                <a:srgbClr val="836967"/>
                              </a:solidFill>
                              <a:latin typeface="Cambria Math" panose="02040503050406030204" pitchFamily="18" charset="0"/>
                            </a:rPr>
                          </m:ctrlPr>
                        </m:fPr>
                        <m:num>
                          <m:r>
                            <a:rPr lang="en-US" sz="2000" i="1">
                              <a:latin typeface="Cambria Math" panose="02040503050406030204" pitchFamily="18" charset="0"/>
                            </a:rPr>
                            <m:t>𝑑</m:t>
                          </m:r>
                          <m:sSub>
                            <m:sSubPr>
                              <m:ctrlPr>
                                <a:rPr lang="en-US" sz="2000" i="1">
                                  <a:solidFill>
                                    <a:srgbClr val="836967"/>
                                  </a:solidFill>
                                  <a:latin typeface="Cambria Math" panose="02040503050406030204" pitchFamily="18" charset="0"/>
                                </a:rPr>
                              </m:ctrlPr>
                            </m:sSubPr>
                            <m:e>
                              <m:r>
                                <a:rPr lang="en-US" sz="2000" i="1">
                                  <a:latin typeface="Cambria Math" panose="02040503050406030204" pitchFamily="18" charset="0"/>
                                </a:rPr>
                                <m:t>𝜎</m:t>
                              </m:r>
                            </m:e>
                            <m:sub>
                              <m:r>
                                <a:rPr lang="en-US" sz="2000" i="1">
                                  <a:latin typeface="Cambria Math" panose="02040503050406030204" pitchFamily="18" charset="0"/>
                                </a:rPr>
                                <m:t>𝑥</m:t>
                              </m:r>
                              <m:sSup>
                                <m:sSupPr>
                                  <m:ctrlPr>
                                    <a:rPr lang="en-US" sz="2000" i="1">
                                      <a:solidFill>
                                        <a:srgbClr val="836967"/>
                                      </a:solidFill>
                                      <a:latin typeface="Cambria Math" panose="02040503050406030204" pitchFamily="18" charset="0"/>
                                    </a:rPr>
                                  </m:ctrlPr>
                                </m:sSupPr>
                                <m:e>
                                  <m:r>
                                    <a:rPr lang="en-US" sz="2000" i="1">
                                      <a:latin typeface="Cambria Math" panose="02040503050406030204" pitchFamily="18" charset="0"/>
                                    </a:rPr>
                                    <m:t>𝑥</m:t>
                                  </m:r>
                                </m:e>
                                <m:sup>
                                  <m:r>
                                    <a:rPr lang="en-US" sz="2000" i="0">
                                      <a:latin typeface="Cambria Math" panose="02040503050406030204" pitchFamily="18" charset="0"/>
                                    </a:rPr>
                                    <m:t>′</m:t>
                                  </m:r>
                                </m:sup>
                              </m:sSup>
                            </m:sub>
                          </m:sSub>
                        </m:num>
                        <m:den>
                          <m:r>
                            <a:rPr lang="en-US" sz="2000" i="1">
                              <a:latin typeface="Cambria Math" panose="02040503050406030204" pitchFamily="18" charset="0"/>
                            </a:rPr>
                            <m:t>𝑑𝑠</m:t>
                          </m:r>
                        </m:den>
                      </m:f>
                      <m:r>
                        <a:rPr lang="en-US" sz="2000" i="0">
                          <a:latin typeface="Cambria Math" panose="02040503050406030204" pitchFamily="18" charset="0"/>
                        </a:rPr>
                        <m:t>~0</m:t>
                      </m:r>
                      <m:d>
                        <m:dPr>
                          <m:ctrlPr>
                            <a:rPr lang="en-US" sz="2000" i="1" smtClean="0">
                              <a:latin typeface="Cambria Math" panose="02040503050406030204" pitchFamily="18" charset="0"/>
                            </a:rPr>
                          </m:ctrlPr>
                        </m:dPr>
                        <m:e>
                          <m:r>
                            <a:rPr lang="en-US" sz="200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m:t>
                          </m:r>
                          <m:f>
                            <m:fPr>
                              <m:ctrlPr>
                                <a:rPr lang="en-US" sz="200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𝑑</m:t>
                              </m:r>
                              <m:sSub>
                                <m:sSubPr>
                                  <m:ctrlPr>
                                    <a:rPr lang="en-US" sz="2000" b="0" i="1" smtClean="0">
                                      <a:solidFill>
                                        <a:schemeClr val="tx2"/>
                                      </a:solidFill>
                                      <a:latin typeface="Cambria Math" panose="02040503050406030204" pitchFamily="18" charset="0"/>
                                      <a:ea typeface="Cambria Math" panose="02040503050406030204" pitchFamily="18" charset="0"/>
                                    </a:rPr>
                                  </m:ctrlPr>
                                </m:sSubPr>
                                <m:e>
                                  <m:r>
                                    <a:rPr lang="en-US" sz="2000" b="0" i="1" smtClean="0">
                                      <a:solidFill>
                                        <a:schemeClr val="tx2"/>
                                      </a:solidFill>
                                      <a:latin typeface="Cambria Math" panose="02040503050406030204" pitchFamily="18" charset="0"/>
                                      <a:ea typeface="Cambria Math" panose="02040503050406030204" pitchFamily="18" charset="0"/>
                                    </a:rPr>
                                    <m:t>𝜀</m:t>
                                  </m:r>
                                </m:e>
                                <m:sub>
                                  <m:r>
                                    <a:rPr lang="en-US" sz="2000" b="0" i="1" smtClean="0">
                                      <a:solidFill>
                                        <a:schemeClr val="tx2"/>
                                      </a:solidFill>
                                      <a:latin typeface="Cambria Math" panose="02040503050406030204" pitchFamily="18" charset="0"/>
                                      <a:ea typeface="Cambria Math" panose="02040503050406030204" pitchFamily="18" charset="0"/>
                                    </a:rPr>
                                    <m:t>𝑥</m:t>
                                  </m:r>
                                </m:sub>
                              </m:sSub>
                              <m:acc>
                                <m:accPr>
                                  <m:chr m:val="̂"/>
                                  <m:ctrlPr>
                                    <a:rPr lang="en-US" sz="2000" b="0" i="1" smtClean="0">
                                      <a:solidFill>
                                        <a:schemeClr val="tx2"/>
                                      </a:solidFill>
                                      <a:latin typeface="Cambria Math" panose="02040503050406030204" pitchFamily="18" charset="0"/>
                                      <a:ea typeface="Cambria Math" panose="02040503050406030204" pitchFamily="18" charset="0"/>
                                    </a:rPr>
                                  </m:ctrlPr>
                                </m:accPr>
                                <m:e>
                                  <m:r>
                                    <a:rPr lang="en-US" sz="2000" b="0" i="1" smtClean="0">
                                      <a:solidFill>
                                        <a:schemeClr val="tx2"/>
                                      </a:solidFill>
                                      <a:latin typeface="Cambria Math" panose="02040503050406030204" pitchFamily="18" charset="0"/>
                                      <a:ea typeface="Cambria Math" panose="02040503050406030204" pitchFamily="18" charset="0"/>
                                    </a:rPr>
                                    <m:t>𝛼</m:t>
                                  </m:r>
                                </m:e>
                              </m:acc>
                            </m:num>
                            <m:den>
                              <m:r>
                                <a:rPr lang="en-US" sz="2000" b="0" i="1" smtClean="0">
                                  <a:latin typeface="Cambria Math" panose="02040503050406030204" pitchFamily="18" charset="0"/>
                                  <a:ea typeface="Cambria Math" panose="02040503050406030204" pitchFamily="18" charset="0"/>
                                </a:rPr>
                                <m:t>𝑑𝑠</m:t>
                              </m:r>
                            </m:den>
                          </m:f>
                          <m:r>
                            <a:rPr lang="en-US" sz="200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0</m:t>
                          </m:r>
                        </m:e>
                      </m:d>
                      <m:r>
                        <a:rPr lang="en-US" sz="2000" i="0">
                          <a:latin typeface="Cambria Math" panose="02040503050406030204" pitchFamily="18" charset="0"/>
                        </a:rPr>
                        <m:t>.</m:t>
                      </m:r>
                    </m:oMath>
                  </m:oMathPara>
                </a14:m>
                <a:endParaRPr lang="en-US" sz="2000" dirty="0"/>
              </a:p>
            </p:txBody>
          </p:sp>
        </mc:Choice>
        <mc:Fallback>
          <p:sp>
            <p:nvSpPr>
              <p:cNvPr id="17" name="TextBox 16">
                <a:extLst>
                  <a:ext uri="{FF2B5EF4-FFF2-40B4-BE49-F238E27FC236}">
                    <a16:creationId xmlns:a16="http://schemas.microsoft.com/office/drawing/2014/main" id="{A0F0772D-5AEB-4131-38B1-9375F649FC1F}"/>
                  </a:ext>
                </a:extLst>
              </p:cNvPr>
              <p:cNvSpPr txBox="1">
                <a:spLocks noRot="1" noChangeAspect="1" noMove="1" noResize="1" noEditPoints="1" noAdjustHandles="1" noChangeArrowheads="1" noChangeShapeType="1" noTextEdit="1"/>
              </p:cNvSpPr>
              <p:nvPr/>
            </p:nvSpPr>
            <p:spPr>
              <a:xfrm>
                <a:off x="1209822" y="5433659"/>
                <a:ext cx="3627094" cy="684611"/>
              </a:xfrm>
              <a:prstGeom prst="rect">
                <a:avLst/>
              </a:prstGeom>
              <a:blipFill>
                <a:blip r:embed="rId6"/>
                <a:stretch>
                  <a:fillRect t="-7273" b="-3636"/>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4B1E3B1E-6C24-8667-05AD-8475431AC9ED}"/>
              </a:ext>
            </a:extLst>
          </p:cNvPr>
          <p:cNvSpPr txBox="1"/>
          <p:nvPr/>
        </p:nvSpPr>
        <p:spPr>
          <a:xfrm>
            <a:off x="4488046" y="3684848"/>
            <a:ext cx="4265990" cy="1015663"/>
          </a:xfrm>
          <a:prstGeom prst="rect">
            <a:avLst/>
          </a:prstGeom>
          <a:noFill/>
          <a:ln>
            <a:solidFill>
              <a:srgbClr val="FF0000"/>
            </a:solidFill>
          </a:ln>
        </p:spPr>
        <p:txBody>
          <a:bodyPr wrap="square" rtlCol="0">
            <a:spAutoFit/>
          </a:bodyPr>
          <a:lstStyle/>
          <a:p>
            <a:r>
              <a:rPr lang="en-US" sz="2000" dirty="0"/>
              <a:t>NB: We assume that Liouville's theorem is adiabatically preserved during ionization cooling (slide 18)</a:t>
            </a:r>
          </a:p>
        </p:txBody>
      </p:sp>
    </p:spTree>
    <p:extLst>
      <p:ext uri="{BB962C8B-B14F-4D97-AF65-F5344CB8AC3E}">
        <p14:creationId xmlns:p14="http://schemas.microsoft.com/office/powerpoint/2010/main" val="2879446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4" grpId="0"/>
      <p:bldP spid="15" grpId="0"/>
      <p:bldP spid="17" grpId="0"/>
      <p:bldP spid="7" grpId="0" animBg="1"/>
    </p:bldLst>
  </p:timing>
</p:sld>
</file>

<file path=ppt/theme/theme1.xml><?xml version="1.0" encoding="utf-8"?>
<a:theme xmlns:a="http://schemas.openxmlformats.org/drawingml/2006/main" name="Fermilab_PowerPoint_Template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Fermilab_PowerPoint_Template_090915.potx</Template>
  <TotalTime>81086</TotalTime>
  <Words>5123</Words>
  <Application>Microsoft Macintosh PowerPoint</Application>
  <PresentationFormat>On-screen Show (4:3)</PresentationFormat>
  <Paragraphs>839</Paragraphs>
  <Slides>67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67</vt:i4>
      </vt:variant>
    </vt:vector>
  </HeadingPairs>
  <TitlesOfParts>
    <vt:vector size="73" baseType="lpstr">
      <vt:lpstr>Arial</vt:lpstr>
      <vt:lpstr>Calibri</vt:lpstr>
      <vt:lpstr>Cambria Math</vt:lpstr>
      <vt:lpstr>Helvetica</vt:lpstr>
      <vt:lpstr>Wingdings</vt:lpstr>
      <vt:lpstr>Fermilab_PowerPoint_Template_090915</vt:lpstr>
      <vt:lpstr>PowerPoint Presentation</vt:lpstr>
      <vt:lpstr>Harmonic Oscillation Refresher</vt:lpstr>
      <vt:lpstr>Phase Space Area and Action Variable</vt:lpstr>
      <vt:lpstr>Hamiltonian and Canonical Transformation</vt:lpstr>
      <vt:lpstr>Transition to Beam Optics</vt:lpstr>
      <vt:lpstr>Reminder on Symplectic Matrices</vt:lpstr>
      <vt:lpstr>Discussion item for lecture 2</vt:lpstr>
      <vt:lpstr>Normalized emittance</vt:lpstr>
      <vt:lpstr>Emittance evolution (Transverse)</vt:lpstr>
      <vt:lpstr>Emittance evolution (Transverse)</vt:lpstr>
      <vt:lpstr>Emittance evolution (Transverse)</vt:lpstr>
      <vt:lpstr>Emittance evolution (Transverse)</vt:lpstr>
      <vt:lpstr>Emittance evolution (Longitudinal)</vt:lpstr>
      <vt:lpstr>Emittance evolution (Dispersion coupling)</vt:lpstr>
      <vt:lpstr>Emittance exchange with Dispersion</vt:lpstr>
      <vt:lpstr>Longitudinal cooling with emittance exchange</vt:lpstr>
      <vt:lpstr>Emittance evolution</vt:lpstr>
      <vt:lpstr>How do we treat Liouville's theorem in cooling?</vt:lpstr>
      <vt:lpstr>Transverse Phase Space Stability</vt:lpstr>
      <vt:lpstr>Beam dynamics and stability condition</vt:lpstr>
      <vt:lpstr>Beam dynamics and stability condition</vt:lpstr>
      <vt:lpstr>Beam dynamics and stability condition</vt:lpstr>
      <vt:lpstr>Beam dynamics and stability condition</vt:lpstr>
      <vt:lpstr>Stability of Periodic Phase Space from Mathieu equation</vt:lpstr>
      <vt:lpstr>Floquet function </vt:lpstr>
      <vt:lpstr>Mathieu equation with Floquet’s theorem</vt:lpstr>
      <vt:lpstr>Envelope equation</vt:lpstr>
      <vt:lpstr>Phase amplitude form</vt:lpstr>
      <vt:lpstr>Envelope equation</vt:lpstr>
      <vt:lpstr>Envelope equation</vt:lpstr>
      <vt:lpstr>Summary</vt:lpstr>
      <vt:lpstr>Longitudinal beam dynamics</vt:lpstr>
      <vt:lpstr>RF acceleration (I) (General concept)</vt:lpstr>
      <vt:lpstr>RF acceleration (II) (General concept)</vt:lpstr>
      <vt:lpstr>Synchrotron motion (General concept)</vt:lpstr>
      <vt:lpstr>Analogy of Pedram (General concept)</vt:lpstr>
      <vt:lpstr>Separatrix </vt:lpstr>
      <vt:lpstr>Traveling path length variation with momentum </vt:lpstr>
      <vt:lpstr>Dispersion, Momentum compaction and Slip factor</vt:lpstr>
      <vt:lpstr>Dispersion, Momentum compaction and Slip factor</vt:lpstr>
      <vt:lpstr>Interpret momentum compaction and slip factor</vt:lpstr>
      <vt:lpstr>Longitudinal phase space</vt:lpstr>
      <vt:lpstr>Longitudinal phase space</vt:lpstr>
      <vt:lpstr>Longitudinal phase space</vt:lpstr>
      <vt:lpstr>Longitudinal phase space</vt:lpstr>
      <vt:lpstr>Longitudinal phase space</vt:lpstr>
      <vt:lpstr>Longitudinal phase space</vt:lpstr>
      <vt:lpstr>Longitudinal phase space</vt:lpstr>
      <vt:lpstr>Longitudinal phase space</vt:lpstr>
      <vt:lpstr>Longitudinal phase space</vt:lpstr>
      <vt:lpstr>Longitudinal phase space</vt:lpstr>
      <vt:lpstr>Extra slide</vt:lpstr>
      <vt:lpstr>Thin lens &amp; paraxial approximations</vt:lpstr>
      <vt:lpstr>FODO cell in collider ring</vt:lpstr>
      <vt:lpstr>FODO cell in collider ring</vt:lpstr>
      <vt:lpstr>FODO cell in collider ring</vt:lpstr>
      <vt:lpstr>FODO cell in collider ring</vt:lpstr>
      <vt:lpstr>Low β ̂ insertion section</vt:lpstr>
      <vt:lpstr>Low β ̂ insertion section</vt:lpstr>
      <vt:lpstr>Low β ̂ insertion section</vt:lpstr>
      <vt:lpstr>Unstable condition</vt:lpstr>
      <vt:lpstr>Harmonic oscillator</vt:lpstr>
      <vt:lpstr>Simple Harmonic Oscillator</vt:lpstr>
      <vt:lpstr>Simple Harmonic Oscillator</vt:lpstr>
      <vt:lpstr>Simple Harmonic Oscillator</vt:lpstr>
      <vt:lpstr>Simple Harmonic Oscillator</vt:lpstr>
      <vt:lpstr>Simple Harmonic Oscillator</vt:lpstr>
    </vt:vector>
  </TitlesOfParts>
  <Company>Sandbox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Sandbox Studio</dc:creator>
  <cp:lastModifiedBy>Katsuya Yonehara</cp:lastModifiedBy>
  <cp:revision>2551</cp:revision>
  <cp:lastPrinted>2019-10-08T19:10:15Z</cp:lastPrinted>
  <dcterms:created xsi:type="dcterms:W3CDTF">2014-01-03T20:18:13Z</dcterms:created>
  <dcterms:modified xsi:type="dcterms:W3CDTF">2025-04-28T15:09:29Z</dcterms:modified>
</cp:coreProperties>
</file>