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0" r:id="rId1"/>
    <p:sldMasterId id="2147483969" r:id="rId2"/>
  </p:sldMasterIdLst>
  <p:notesMasterIdLst>
    <p:notesMasterId r:id="rId36"/>
  </p:notesMasterIdLst>
  <p:sldIdLst>
    <p:sldId id="374" r:id="rId3"/>
    <p:sldId id="375" r:id="rId4"/>
    <p:sldId id="376" r:id="rId5"/>
    <p:sldId id="377" r:id="rId6"/>
    <p:sldId id="378" r:id="rId7"/>
    <p:sldId id="379" r:id="rId8"/>
    <p:sldId id="380" r:id="rId9"/>
    <p:sldId id="390" r:id="rId10"/>
    <p:sldId id="381" r:id="rId11"/>
    <p:sldId id="382" r:id="rId12"/>
    <p:sldId id="383" r:id="rId13"/>
    <p:sldId id="386" r:id="rId14"/>
    <p:sldId id="384" r:id="rId15"/>
    <p:sldId id="385" r:id="rId16"/>
    <p:sldId id="388" r:id="rId17"/>
    <p:sldId id="387" r:id="rId18"/>
    <p:sldId id="389" r:id="rId19"/>
    <p:sldId id="391" r:id="rId20"/>
    <p:sldId id="392" r:id="rId21"/>
    <p:sldId id="396" r:id="rId22"/>
    <p:sldId id="394" r:id="rId23"/>
    <p:sldId id="397" r:id="rId24"/>
    <p:sldId id="398" r:id="rId25"/>
    <p:sldId id="399" r:id="rId26"/>
    <p:sldId id="400" r:id="rId27"/>
    <p:sldId id="401" r:id="rId28"/>
    <p:sldId id="402" r:id="rId29"/>
    <p:sldId id="403" r:id="rId30"/>
    <p:sldId id="404" r:id="rId31"/>
    <p:sldId id="405" r:id="rId32"/>
    <p:sldId id="406" r:id="rId33"/>
    <p:sldId id="408" r:id="rId34"/>
    <p:sldId id="407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  <a:srgbClr val="00FDFF"/>
    <a:srgbClr val="FFFC00"/>
    <a:srgbClr val="0432FF"/>
    <a:srgbClr val="00FA00"/>
    <a:srgbClr val="FF9300"/>
    <a:srgbClr val="FED141"/>
    <a:srgbClr val="000000"/>
    <a:srgbClr val="002855"/>
    <a:srgbClr val="3657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35"/>
    <p:restoredTop sz="93023"/>
  </p:normalViewPr>
  <p:slideViewPr>
    <p:cSldViewPr snapToGrid="0">
      <p:cViewPr varScale="1">
        <p:scale>
          <a:sx n="59" d="100"/>
          <a:sy n="59" d="100"/>
        </p:scale>
        <p:origin x="7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F2451-84DD-1F4B-8AC6-346741B30F1F}" type="datetimeFigureOut">
              <a:rPr lang="en-US" smtClean="0"/>
              <a:t>5/28/25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B986E1-723D-3E4A-B2D8-02370382B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7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B986E1-723D-3E4A-B2D8-02370382B7B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092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56F1D6D-26C8-AC5C-A07B-69301038733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2530888"/>
            <a:ext cx="10003536" cy="2388558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lvl1pPr>
              <a:lnSpc>
                <a:spcPct val="90000"/>
              </a:lnSpc>
              <a:defRPr sz="6300" b="1" i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r>
              <a:rPr lang="en-US" dirty="0"/>
              <a:t>Presentation title</a:t>
            </a:r>
            <a:br>
              <a:rPr lang="en-US" dirty="0"/>
            </a:br>
            <a:r>
              <a:rPr lang="en-US" dirty="0"/>
              <a:t>placeholder text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90BF925A-4769-8F5E-E189-BA9570FDBF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1" y="5115756"/>
            <a:ext cx="10003536" cy="27847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11113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2000" b="1" i="0" kern="1200" spc="0" baseline="0" dirty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AD9049D-EF89-EE33-32BB-A63D80B3DF9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5394233"/>
            <a:ext cx="10003537" cy="27847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E7453D-6C1B-3ABD-39FF-9C11A644112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2175056"/>
            <a:ext cx="10003536" cy="23632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>
            <a:noAutofit/>
          </a:bodyPr>
          <a:lstStyle>
            <a:lvl1pPr marL="0" indent="7938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1600" b="0" i="0" kern="1200" spc="-20" baseline="0" dirty="0">
                <a:solidFill>
                  <a:schemeClr val="tx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Month Day, Year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578A7C-428E-4D58-E4FB-CC0CFCB97EDB}"/>
              </a:ext>
            </a:extLst>
          </p:cNvPr>
          <p:cNvSpPr/>
          <p:nvPr userDrawn="1"/>
        </p:nvSpPr>
        <p:spPr>
          <a:xfrm>
            <a:off x="914399" y="2484850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8D5A5C-8820-F08B-5D55-E18FD6A1FD2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FA22FE4-143F-235A-C05B-B6F9FCECE2C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2536FDB-A745-3D4B-9E72-E4EFB3DA237F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8A4EDC5-97BE-4275-C308-190517A9A21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673A42-E09C-6821-C950-C083FE88087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366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26064E41-DF59-6301-DE38-F0DFE24D71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79" b="4126"/>
          <a:stretch/>
        </p:blipFill>
        <p:spPr>
          <a:xfrm>
            <a:off x="8362184" y="2425441"/>
            <a:ext cx="3464835" cy="4432559"/>
          </a:xfrm>
          <a:prstGeom prst="rect">
            <a:avLst/>
          </a:prstGeom>
        </p:spPr>
      </p:pic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CE716CA-F3AD-BE9A-11EE-F4AE1FACBE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36021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2D2C341C-5226-C6B0-870F-B3DA04CF8C0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904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D21E25E-D547-BB0C-056B-1E4BED8276A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7216" y="1700784"/>
            <a:ext cx="5760720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6AA105-7DBD-9DF3-02C8-4B214942C5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4FF79C2B-39DB-F0FC-1C09-C45F7AF4D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9">
            <a:extLst>
              <a:ext uri="{FF2B5EF4-FFF2-40B4-BE49-F238E27FC236}">
                <a16:creationId xmlns:a16="http://schemas.microsoft.com/office/drawing/2014/main" id="{B81A79C8-47D1-87B1-E39F-8BE75767B4A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5802CF21-D793-E9E0-76EE-6C64625C2F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47A82C0C-F619-67C1-0650-12EB4F6E4C92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748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dea-with-support-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AI-generated content may be incorrect.">
            <a:extLst>
              <a:ext uri="{FF2B5EF4-FFF2-40B4-BE49-F238E27FC236}">
                <a16:creationId xmlns:a16="http://schemas.microsoft.com/office/drawing/2014/main" id="{D026C6A1-CA77-A75B-8DF4-FCBEBEF63B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2103" y="2365732"/>
            <a:ext cx="4496423" cy="44922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355CF2-BE45-5D15-57AB-87A35BEE8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5923" y="775504"/>
            <a:ext cx="10003536" cy="2223125"/>
          </a:xfrm>
          <a:prstGeom prst="rect">
            <a:avLst/>
          </a:prstGeom>
        </p:spPr>
        <p:txBody>
          <a:bodyPr lIns="0" rIns="0" bIns="0"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4121150"/>
            <a:ext cx="10003536" cy="1690335"/>
          </a:xfrm>
          <a:solidFill>
            <a:schemeClr val="tx2"/>
          </a:solidFill>
        </p:spPr>
        <p:txBody>
          <a:bodyPr wrap="square" lIns="548640" tIns="365760" rIns="548640" bIns="365760" anchor="ctr">
            <a:spAutoFit/>
          </a:bodyPr>
          <a:lstStyle>
            <a:lvl1pPr marL="0" indent="0">
              <a:lnSpc>
                <a:spcPct val="110000"/>
              </a:lnSpc>
              <a:buNone/>
              <a:defRPr sz="19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Ineter</a:t>
            </a:r>
            <a:r>
              <a:rPr lang="en-US" dirty="0"/>
              <a:t> nec </a:t>
            </a:r>
            <a:r>
              <a:rPr lang="en-US" dirty="0" err="1"/>
              <a:t>odio</a:t>
            </a:r>
            <a:r>
              <a:rPr lang="en-US" dirty="0"/>
              <a:t>. </a:t>
            </a:r>
            <a:r>
              <a:rPr lang="en-US" dirty="0" err="1"/>
              <a:t>Praesent</a:t>
            </a:r>
            <a:r>
              <a:rPr lang="en-US" dirty="0"/>
              <a:t> </a:t>
            </a:r>
            <a:r>
              <a:rPr lang="en-US" dirty="0" err="1"/>
              <a:t>suspendisse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purus</a:t>
            </a:r>
            <a:r>
              <a:rPr lang="en-US" dirty="0"/>
              <a:t> et </a:t>
            </a:r>
            <a:r>
              <a:rPr lang="en-US" dirty="0" err="1"/>
              <a:t>enim</a:t>
            </a:r>
            <a:r>
              <a:rPr lang="en-US" dirty="0"/>
              <a:t> auctor, vel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Donec </a:t>
            </a:r>
            <a:r>
              <a:rPr lang="en-US" dirty="0" err="1"/>
              <a:t>eleifend</a:t>
            </a:r>
            <a:r>
              <a:rPr lang="en-US" dirty="0"/>
              <a:t> </a:t>
            </a:r>
            <a:r>
              <a:rPr lang="en-US" dirty="0" err="1"/>
              <a:t>orci</a:t>
            </a:r>
            <a:r>
              <a:rPr lang="en-US" dirty="0"/>
              <a:t> non </a:t>
            </a:r>
            <a:r>
              <a:rPr lang="en-US" dirty="0" err="1"/>
              <a:t>porttitor</a:t>
            </a:r>
            <a:r>
              <a:rPr lang="en-US" dirty="0"/>
              <a:t> </a:t>
            </a:r>
            <a:r>
              <a:rPr lang="en-US" dirty="0" err="1"/>
              <a:t>scelerisque</a:t>
            </a:r>
            <a:r>
              <a:rPr lang="en-US" dirty="0"/>
              <a:t>.</a:t>
            </a:r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65BE62F-E256-0F4F-4A42-36112DA347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399" y="2998629"/>
            <a:ext cx="10003536" cy="1122521"/>
          </a:xfrm>
        </p:spPr>
        <p:txBody>
          <a:bodyPr anchor="ctr"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44B288-869E-FEF3-B2A3-5706671738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42FD863-F4B6-B6D1-BAFB-D52DC4E044F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B2EEDEF-8C67-0FEE-7A5A-F9872906BB70}"/>
              </a:ext>
            </a:extLst>
          </p:cNvPr>
          <p:cNvSpPr/>
          <p:nvPr userDrawn="1"/>
        </p:nvSpPr>
        <p:spPr>
          <a:xfrm rot="10800000">
            <a:off x="912875" y="3123596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13611B-0AEB-E25E-602A-8BA07E7C7F3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D33B04F-5D43-F748-9BEF-D5C038B77991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F78E56C-649B-84D7-883E-399BED309F9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4FCBB44-51F9-6FA3-085E-EB9F2164541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26928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0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4400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4105656"/>
            <a:ext cx="11830050" cy="2752344"/>
          </a:xfrm>
          <a:solidFill>
            <a:srgbClr val="C3CAD1"/>
          </a:solidFill>
          <a:ln>
            <a:noFill/>
          </a:ln>
        </p:spPr>
        <p:txBody>
          <a:bodyPr tIns="164592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825B179B-754F-E075-416F-58FDF815CA2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0" y="6400799"/>
            <a:ext cx="11529391" cy="457201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F14AD5D-B2B5-2D86-5607-F93500D5A829}"/>
              </a:ext>
            </a:extLst>
          </p:cNvPr>
          <p:cNvSpPr/>
          <p:nvPr userDrawn="1"/>
        </p:nvSpPr>
        <p:spPr>
          <a:xfrm rot="16200000">
            <a:off x="466342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B44406A-7064-09CD-0D32-B50A4C2A47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Text Placeholder 19">
            <a:extLst>
              <a:ext uri="{FF2B5EF4-FFF2-40B4-BE49-F238E27FC236}">
                <a16:creationId xmlns:a16="http://schemas.microsoft.com/office/drawing/2014/main" id="{B1451569-253C-B587-A86F-4D190EF1B24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7" name="Picture 16" descr="Logo, company name&#10;&#10;AI-generated content may be incorrect.">
            <a:extLst>
              <a:ext uri="{FF2B5EF4-FFF2-40B4-BE49-F238E27FC236}">
                <a16:creationId xmlns:a16="http://schemas.microsoft.com/office/drawing/2014/main" id="{809A0A5D-5886-4562-448A-83FC8512D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B38B5940-D626-697E-1DE2-483ADD73F4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5550671B-40D3-6B53-A651-02217D09EBC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117335" y="1873983"/>
            <a:ext cx="4791456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57650E2F-D63F-64A0-264F-AB6835C748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2543085"/>
            <a:ext cx="4791456" cy="119786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9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368FBFD-4E2A-68B9-526C-938F5B7C839F}"/>
              </a:ext>
            </a:extLst>
          </p:cNvPr>
          <p:cNvSpPr/>
          <p:nvPr userDrawn="1"/>
        </p:nvSpPr>
        <p:spPr>
          <a:xfrm rot="16200000">
            <a:off x="5669277" y="229487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5474D73-F9BE-8323-9710-2D943D074AA7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894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ideas-with-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E73DE767-6E27-2F6D-9DFB-476DFBA08AC4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562FBDD1-DD88-5129-A1B4-F8213B472B8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0A7BBE-ABB8-C2EC-5680-6576FD9F3FC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A20E4B7D-A2F4-E2C0-B651-BA709ADA79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A5343729-79AD-1ED6-768D-6A792503B3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7A6A44F0-F202-67D2-AA06-2C6B93FCC065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400" y="820351"/>
            <a:ext cx="653256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sp>
        <p:nvSpPr>
          <p:cNvPr id="39" name="Text Placeholder 11">
            <a:extLst>
              <a:ext uri="{FF2B5EF4-FFF2-40B4-BE49-F238E27FC236}">
                <a16:creationId xmlns:a16="http://schemas.microsoft.com/office/drawing/2014/main" id="{18B7F31E-5DA9-AE9E-946C-DBEDE553E35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0" name="Text Placeholder 13">
            <a:extLst>
              <a:ext uri="{FF2B5EF4-FFF2-40B4-BE49-F238E27FC236}">
                <a16:creationId xmlns:a16="http://schemas.microsoft.com/office/drawing/2014/main" id="{E2CB8A18-7CC3-DC44-09AA-C5930608CB7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C8724181-2302-5B6D-8D9A-0FDFFA0EAC2A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 Placeholder 11">
            <a:extLst>
              <a:ext uri="{FF2B5EF4-FFF2-40B4-BE49-F238E27FC236}">
                <a16:creationId xmlns:a16="http://schemas.microsoft.com/office/drawing/2014/main" id="{E8C39114-AC4E-397F-2083-2D7D594E888D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E47A550C-93F7-8A24-C26C-808BEFCFC57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F2D36219-087B-419B-9E96-63D476258513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6096CCA3-6EF5-DABE-B6E8-DC02967800A7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F561A6E-CA30-68DE-C30C-E3D04D574F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393A29F-FA2C-9EBB-AEC6-3930FE314D14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 Placeholder 11">
            <a:extLst>
              <a:ext uri="{FF2B5EF4-FFF2-40B4-BE49-F238E27FC236}">
                <a16:creationId xmlns:a16="http://schemas.microsoft.com/office/drawing/2014/main" id="{D6464A17-58FF-1CEF-5B44-C332EEA11FA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8E44891D-B952-10F7-E744-374B1A1B2307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52E0381-ADF4-8D24-C867-C900E35689E9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B2213-C7AE-6BAB-99BE-3FEB3626C9CD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0F0FC391-7050-F644-A3A3-A6FF6098AF9D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49E7BE-854D-1C7F-9ED9-A488BDBEA629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444157-9DBF-C378-F538-F7840483133D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50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idea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7813F2B-33D1-CE0E-E387-D5B3B86BB6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DCD67CB5-6160-A440-ED55-AD32D8B18E3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D7722649-BB7F-E00B-2BFE-CAA6645192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221A7E90-F175-1CC3-CCD9-CBD10099A0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9385C64-D0FC-E300-55DA-BCF7F9AE2D7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4398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23E6B3B-1082-004A-1ACD-E7066B97F006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914398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544981-8CC8-FD66-5962-8360F99F4D54}"/>
              </a:ext>
            </a:extLst>
          </p:cNvPr>
          <p:cNvSpPr/>
          <p:nvPr userDrawn="1"/>
        </p:nvSpPr>
        <p:spPr>
          <a:xfrm rot="16200000">
            <a:off x="462533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 Placeholder 11">
            <a:extLst>
              <a:ext uri="{FF2B5EF4-FFF2-40B4-BE49-F238E27FC236}">
                <a16:creationId xmlns:a16="http://schemas.microsoft.com/office/drawing/2014/main" id="{30F32B04-69CD-6970-1192-E9622B2A14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7838061" y="1874670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5686534F-895A-175D-9ECA-69644D7DB84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7838061" y="2543772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9C5E80-2D6A-7B81-F349-81A6C92D8B1B}"/>
              </a:ext>
            </a:extLst>
          </p:cNvPr>
          <p:cNvSpPr/>
          <p:nvPr userDrawn="1"/>
        </p:nvSpPr>
        <p:spPr>
          <a:xfrm rot="16200000">
            <a:off x="7386196" y="2309010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11">
            <a:extLst>
              <a:ext uri="{FF2B5EF4-FFF2-40B4-BE49-F238E27FC236}">
                <a16:creationId xmlns:a16="http://schemas.microsoft.com/office/drawing/2014/main" id="{8B364BB1-2F03-07C5-EAB7-CB49A1EC32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4376229" y="1880783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459A5D6D-C5DE-C8EE-F37F-3367BBA9F840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376229" y="2549885"/>
            <a:ext cx="3070730" cy="1380744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9DD49-1A8D-76CC-A4AF-D0AD5C195FB8}"/>
              </a:ext>
            </a:extLst>
          </p:cNvPr>
          <p:cNvSpPr/>
          <p:nvPr userDrawn="1"/>
        </p:nvSpPr>
        <p:spPr>
          <a:xfrm rot="16200000">
            <a:off x="3924364" y="231512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B29C255B-11E7-E49D-1EDD-C2F6FB66D083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914398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32E0527-0C17-B229-AE53-082144E5EC6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914398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38D1526-CCB8-95A3-3CF3-B935126F6D3B}"/>
              </a:ext>
            </a:extLst>
          </p:cNvPr>
          <p:cNvSpPr/>
          <p:nvPr userDrawn="1"/>
        </p:nvSpPr>
        <p:spPr>
          <a:xfrm rot="16200000">
            <a:off x="462533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 Placeholder 11">
            <a:extLst>
              <a:ext uri="{FF2B5EF4-FFF2-40B4-BE49-F238E27FC236}">
                <a16:creationId xmlns:a16="http://schemas.microsoft.com/office/drawing/2014/main" id="{8F94305F-ACC4-02B6-29A1-4EFF95BB5331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7838061" y="4318318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F4292675-527D-A6B4-E4DC-2415844F85F2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7838061" y="4987420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4085E3D5-CA56-CDAB-FA38-F7ED7B165DA8}"/>
              </a:ext>
            </a:extLst>
          </p:cNvPr>
          <p:cNvSpPr/>
          <p:nvPr userDrawn="1"/>
        </p:nvSpPr>
        <p:spPr>
          <a:xfrm rot="16200000">
            <a:off x="7386196" y="475265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 Placeholder 11">
            <a:extLst>
              <a:ext uri="{FF2B5EF4-FFF2-40B4-BE49-F238E27FC236}">
                <a16:creationId xmlns:a16="http://schemas.microsoft.com/office/drawing/2014/main" id="{F81F7DBF-CBB6-1C17-14EC-49A4683D985E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4376229" y="4324431"/>
            <a:ext cx="3070730" cy="625033"/>
          </a:xfrm>
          <a:noFill/>
        </p:spPr>
        <p:txBody>
          <a:bodyPr lIns="274320" rIns="0" anchor="b">
            <a:noAutofit/>
          </a:bodyPr>
          <a:lstStyle>
            <a:lvl1pPr marL="0" indent="0">
              <a:lnSpc>
                <a:spcPct val="80000"/>
              </a:lnSpc>
              <a:spcBef>
                <a:spcPts val="0"/>
              </a:spcBef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155C0AAD-ABA7-E72D-77DF-67C494E98156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376229" y="4993533"/>
            <a:ext cx="3070730" cy="1362817"/>
          </a:xfrm>
          <a:noFill/>
          <a:ln>
            <a:noFill/>
          </a:ln>
        </p:spPr>
        <p:txBody>
          <a:bodyPr lIns="27432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048C6CE-4BDC-C393-A7CE-46A7BDCD6840}"/>
              </a:ext>
            </a:extLst>
          </p:cNvPr>
          <p:cNvSpPr/>
          <p:nvPr userDrawn="1"/>
        </p:nvSpPr>
        <p:spPr>
          <a:xfrm rot="16200000">
            <a:off x="3924364" y="4758771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5FDBA3-89C7-4621-B40D-7DE83FA22F5A}"/>
              </a:ext>
            </a:extLst>
          </p:cNvPr>
          <p:cNvSpPr>
            <a:spLocks noGrp="1"/>
          </p:cNvSpPr>
          <p:nvPr>
            <p:ph type="dt" sz="half" idx="59"/>
          </p:nvPr>
        </p:nvSpPr>
        <p:spPr/>
        <p:txBody>
          <a:bodyPr/>
          <a:lstStyle/>
          <a:p>
            <a:pPr>
              <a:defRPr/>
            </a:pPr>
            <a:fld id="{7CD339AD-7025-CC4E-8705-3600855D375A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7AF3A4-EAA0-74A8-537D-7B63527E0231}"/>
              </a:ext>
            </a:extLst>
          </p:cNvPr>
          <p:cNvSpPr>
            <a:spLocks noGrp="1"/>
          </p:cNvSpPr>
          <p:nvPr>
            <p:ph type="ftr" sz="quarter" idx="6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8D8A77-0A01-BA2F-A32E-706B0FA90008}"/>
              </a:ext>
            </a:extLst>
          </p:cNvPr>
          <p:cNvSpPr>
            <a:spLocks noGrp="1"/>
          </p:cNvSpPr>
          <p:nvPr>
            <p:ph type="sldNum" sz="quarter" idx="6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3942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342CFCE2-B4C8-ABC2-3278-6BDD1A6BA4D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5563" y="3940021"/>
            <a:ext cx="2920677" cy="2917979"/>
          </a:xfrm>
          <a:prstGeom prst="rect">
            <a:avLst/>
          </a:prstGeom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5760" y="5938577"/>
            <a:ext cx="11091672" cy="383991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34CFE70-A9DA-519B-846A-B0978C9FFD7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1826240" cy="5509547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5760" y="6289556"/>
            <a:ext cx="11091672" cy="238244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2EC6AD6-BD59-A2C2-2F3A-CEF4E0667B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44B6D53A-92C9-55F9-0CA2-68EF8475BEA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573D6D-30D5-5B7B-90C2-D7583296043C}"/>
              </a:ext>
            </a:extLst>
          </p:cNvPr>
          <p:cNvSpPr/>
          <p:nvPr userDrawn="1"/>
        </p:nvSpPr>
        <p:spPr>
          <a:xfrm rot="10800000">
            <a:off x="365061" y="5782203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6984-9DED-F33B-C04F-1C29849539A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7278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-with-caption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3C11AC4-3132-DF00-E861-4EC706C3EB2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5924" y="640080"/>
            <a:ext cx="9994392" cy="5577840"/>
          </a:xfrm>
          <a:solidFill>
            <a:srgbClr val="C3CAD1"/>
          </a:solidFill>
          <a:ln>
            <a:noFill/>
          </a:ln>
        </p:spPr>
        <p:txBody>
          <a:bodyPr lIns="457200" tIns="3108960" rIns="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F600118-8BF4-999C-96D0-38800692B13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5925" y="6245352"/>
            <a:ext cx="9994392" cy="310783"/>
          </a:xfr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D2A2E3-C451-68BF-12DA-0C5129B0694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1" name="Picture 10" descr="Logo, company name&#10;&#10;AI-generated content may be incorrect.">
            <a:extLst>
              <a:ext uri="{FF2B5EF4-FFF2-40B4-BE49-F238E27FC236}">
                <a16:creationId xmlns:a16="http://schemas.microsoft.com/office/drawing/2014/main" id="{E4E71F28-8E11-F8BF-0A77-7AAFA42184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BDFC97-7800-F5CC-5EBB-5D892475A33F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874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-figu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702F704-D87B-DF16-D937-0C5723A4D346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187AF-3341-8854-383A-CA20D59A0AFD}"/>
              </a:ext>
            </a:extLst>
          </p:cNvPr>
          <p:cNvSpPr/>
          <p:nvPr userDrawn="1"/>
        </p:nvSpPr>
        <p:spPr>
          <a:xfrm>
            <a:off x="0" y="1678988"/>
            <a:ext cx="11830050" cy="35000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5C63DE5-8138-0D72-CE3E-25C89680D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257" y="2379072"/>
            <a:ext cx="10003536" cy="1668997"/>
          </a:xfrm>
          <a:prstGeom prst="rect">
            <a:avLst/>
          </a:prstGeom>
          <a:noFill/>
        </p:spPr>
        <p:txBody>
          <a:bodyPr lIns="0" tIns="0" rIns="0" bIns="0" anchor="b">
            <a:noAutofit/>
          </a:bodyPr>
          <a:lstStyle>
            <a:lvl1pPr algn="ctr">
              <a:defRPr sz="9600" spc="-1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A07A8EC1-93D3-3D5B-9385-0BA6453AF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257" y="4048069"/>
            <a:ext cx="10003536" cy="709159"/>
          </a:xfrm>
        </p:spPr>
        <p:txBody>
          <a:bodyPr anchor="t">
            <a:noAutofit/>
          </a:bodyPr>
          <a:lstStyle>
            <a:lvl1pPr marL="0" indent="0" algn="ctr">
              <a:spcAft>
                <a:spcPts val="0"/>
              </a:spcAft>
              <a:buNone/>
              <a:defRPr sz="2800" spc="-50" baseline="0">
                <a:solidFill>
                  <a:schemeClr val="tx1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5F9F77-9433-0FA9-9CAB-50F819017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0C5114-E7F3-FF3D-A850-564CA25BD4AA}"/>
              </a:ext>
            </a:extLst>
          </p:cNvPr>
          <p:cNvSpPr/>
          <p:nvPr userDrawn="1"/>
        </p:nvSpPr>
        <p:spPr>
          <a:xfrm rot="10800000">
            <a:off x="5215509" y="233303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D10C01-E502-C2A8-611B-3019CF9DFA7F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>
              <a:defRPr/>
            </a:pPr>
            <a:fld id="{AFB0BF89-A491-6D43-8423-98DC6BEFD7AF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1728D-2C4C-4424-EC7C-F41CFAB91F3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AA6709-2DAE-D574-74A9-6F2352BB8C6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5553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-key-fig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ABAEBB0B-FC49-0C96-1CA9-8CBAB514550D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4399" y="820757"/>
            <a:ext cx="5000626" cy="5216486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tIns="283464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75CE5CA-6E88-5554-567E-566D0F3702C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97155" y="1520328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253F5A24-61CC-6326-2F0B-D0B2CD80549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14399" y="6144322"/>
            <a:ext cx="5000625" cy="21202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ext Placeholder 17">
            <a:extLst>
              <a:ext uri="{FF2B5EF4-FFF2-40B4-BE49-F238E27FC236}">
                <a16:creationId xmlns:a16="http://schemas.microsoft.com/office/drawing/2014/main" id="{7C79F1A4-8D7A-2A2A-13B1-007CC4DA4DD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290710" y="512899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E4A9EC7-0A22-2867-5A93-04C549C7B24D}"/>
              </a:ext>
            </a:extLst>
          </p:cNvPr>
          <p:cNvSpPr/>
          <p:nvPr userDrawn="1"/>
        </p:nvSpPr>
        <p:spPr>
          <a:xfrm rot="16200000">
            <a:off x="5595766" y="1504465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C9AF806-A69B-CC52-7882-68CBACA47FA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20" name="Picture 19" descr="Logo, company name&#10;&#10;AI-generated content may be incorrect.">
            <a:extLst>
              <a:ext uri="{FF2B5EF4-FFF2-40B4-BE49-F238E27FC236}">
                <a16:creationId xmlns:a16="http://schemas.microsoft.com/office/drawing/2014/main" id="{71A5B106-9DEE-8AB6-D922-D48EB8DF9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47C90278-399F-D985-B545-7DCF0DA7A63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97155" y="5337672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17">
            <a:extLst>
              <a:ext uri="{FF2B5EF4-FFF2-40B4-BE49-F238E27FC236}">
                <a16:creationId xmlns:a16="http://schemas.microsoft.com/office/drawing/2014/main" id="{819A7FF5-547E-A603-F63A-B893DB8702C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90710" y="4330243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CF14232-891E-BF84-C925-6BB3EFCEB08D}"/>
              </a:ext>
            </a:extLst>
          </p:cNvPr>
          <p:cNvSpPr/>
          <p:nvPr userDrawn="1"/>
        </p:nvSpPr>
        <p:spPr>
          <a:xfrm rot="16200000">
            <a:off x="5595766" y="5321809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Placeholder 12">
            <a:extLst>
              <a:ext uri="{FF2B5EF4-FFF2-40B4-BE49-F238E27FC236}">
                <a16:creationId xmlns:a16="http://schemas.microsoft.com/office/drawing/2014/main" id="{C5B0C835-92D5-EBA9-F2A4-BC31B439CFE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297155" y="3427735"/>
            <a:ext cx="4617720" cy="694062"/>
          </a:xfrm>
          <a:solidFill>
            <a:schemeClr val="tx1"/>
          </a:solidFill>
        </p:spPr>
        <p:txBody>
          <a:bodyPr lIns="274320" tIns="45720" rIns="274320" anchor="ctr">
            <a:noAutofit/>
          </a:bodyPr>
          <a:lstStyle>
            <a:lvl1pPr marL="0" indent="0">
              <a:buClr>
                <a:schemeClr val="bg1"/>
              </a:buClr>
              <a:buNone/>
              <a:defRPr sz="19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8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6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7">
            <a:extLst>
              <a:ext uri="{FF2B5EF4-FFF2-40B4-BE49-F238E27FC236}">
                <a16:creationId xmlns:a16="http://schemas.microsoft.com/office/drawing/2014/main" id="{AFF8EEAA-8354-850E-1A0B-1EADAA1D7EB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90710" y="2420306"/>
            <a:ext cx="4617720" cy="914400"/>
          </a:xfrm>
        </p:spPr>
        <p:txBody>
          <a:bodyPr lIns="274320" anchor="b">
            <a:normAutofit/>
          </a:bodyPr>
          <a:lstStyle>
            <a:lvl1pPr marL="0" indent="0">
              <a:lnSpc>
                <a:spcPts val="3600"/>
              </a:lnSpc>
              <a:spcAft>
                <a:spcPts val="0"/>
              </a:spcAft>
              <a:buNone/>
              <a:defRPr lang="en-US" sz="3600" b="1" i="0" kern="1200" spc="-100" baseline="0" dirty="0" smtClean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Key figure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C30FE6C-CF61-D9B0-ABF1-6B526A2786D8}"/>
              </a:ext>
            </a:extLst>
          </p:cNvPr>
          <p:cNvSpPr/>
          <p:nvPr userDrawn="1"/>
        </p:nvSpPr>
        <p:spPr>
          <a:xfrm rot="16200000">
            <a:off x="5595766" y="3411872"/>
            <a:ext cx="1389888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FDCF037-3F22-455A-C167-1B9773617782}"/>
              </a:ext>
            </a:extLst>
          </p:cNvPr>
          <p:cNvSpPr>
            <a:spLocks noGrp="1"/>
          </p:cNvSpPr>
          <p:nvPr>
            <p:ph type="dt" sz="half" idx="26"/>
          </p:nvPr>
        </p:nvSpPr>
        <p:spPr/>
        <p:txBody>
          <a:bodyPr/>
          <a:lstStyle/>
          <a:p>
            <a:pPr>
              <a:defRPr/>
            </a:pPr>
            <a:fld id="{E617349E-1407-C04E-8754-1AC9BDDDF313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B849831-55D4-65FF-A7B1-CC84E9B252F7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D6637D-9A02-B205-EF0A-87C0E8B5D314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9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03E171D5-30FC-537F-A514-48CD3674FC3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610466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1349D683-9A3C-3B31-0359-463DB290E72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400" y="2852018"/>
            <a:ext cx="2298325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B2E158B-F6B7-4699-6081-B2D57ABF91B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440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Subhead</a:t>
            </a:r>
          </a:p>
          <a:p>
            <a:pPr lvl="0"/>
            <a:endParaRPr lang="en-US" dirty="0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EF49033D-66CB-33E0-1DBC-8928201CE7F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14400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F1CDCE25-1734-8F15-F850-140D20AC47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10466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85289A2-5BDF-BFB7-0DE2-786AE926515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610466" y="4226948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3CFA5C77-3A47-8088-7D44-41FA177B055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45110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0" name="Text Placeholder 13">
            <a:extLst>
              <a:ext uri="{FF2B5EF4-FFF2-40B4-BE49-F238E27FC236}">
                <a16:creationId xmlns:a16="http://schemas.microsoft.com/office/drawing/2014/main" id="{4BF923C8-904E-4223-3EB4-4B31AAE44E0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45110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DCF14EF-4C7F-F7FF-B974-B74AEA466A8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479755" y="3775583"/>
            <a:ext cx="2298325" cy="358688"/>
          </a:xfrm>
        </p:spPr>
        <p:txBody>
          <a:bodyPr>
            <a:noAutofit/>
          </a:bodyPr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Subhead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73055581-1076-7DDA-CB8D-C153A93551A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479755" y="4240724"/>
            <a:ext cx="2298325" cy="1018572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1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98675C6D-0B35-795C-843D-D60026C9B8E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479756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CF0A98D3-24F3-B6FB-0C8A-5A659B80362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45111" y="2852018"/>
            <a:ext cx="2298324" cy="744247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2"/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Year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6845F05-CCE2-6A85-D3D4-65931BF036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6610B6D6-299C-0418-0AF3-619B25B544C1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68DB6E35-74D5-6385-15A7-D3FFFECBE6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16BD9F2-83FA-DEE1-828F-C0131BE688D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C08987A-C4D8-24A2-0633-7FD0D0BFD8F2}"/>
              </a:ext>
            </a:extLst>
          </p:cNvPr>
          <p:cNvSpPr/>
          <p:nvPr userDrawn="1"/>
        </p:nvSpPr>
        <p:spPr>
          <a:xfrm rot="10800000" flipV="1">
            <a:off x="2892132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A1AF7D8-F39D-5D62-4B8B-A1E2D2280514}"/>
              </a:ext>
            </a:extLst>
          </p:cNvPr>
          <p:cNvSpPr/>
          <p:nvPr userDrawn="1"/>
        </p:nvSpPr>
        <p:spPr>
          <a:xfrm rot="10800000" flipV="1">
            <a:off x="5455268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7AEB230-F944-F682-5C1A-0056FBFB52AB}"/>
              </a:ext>
            </a:extLst>
          </p:cNvPr>
          <p:cNvSpPr/>
          <p:nvPr userDrawn="1"/>
        </p:nvSpPr>
        <p:spPr>
          <a:xfrm rot="10800000" flipV="1">
            <a:off x="8024323" y="3194302"/>
            <a:ext cx="90525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FE7C9-EB8A-1A48-5F36-AEE87BC4EFFB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B040D19C-4966-0A41-B3E7-57A8DF9C8819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CA788-9E66-27E4-B8B2-1B3DD9A0061C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826E5-1E41-AE20-24CB-69936FA1646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102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0A1F3CE8-9651-FEC3-BFB0-E0F6D74A4D2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700784"/>
            <a:ext cx="9994392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FD6FBCE-D66A-AFBF-8265-C096B00333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AA0D5227-39A3-34BF-7B1F-230DE38C9D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6" name="Picture 15" descr="Logo, company name&#10;&#10;AI-generated content may be incorrect.">
            <a:extLst>
              <a:ext uri="{FF2B5EF4-FFF2-40B4-BE49-F238E27FC236}">
                <a16:creationId xmlns:a16="http://schemas.microsoft.com/office/drawing/2014/main" id="{F528FF9F-A7C8-348A-D84B-6A3C28FC966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8DEB94-273B-912E-C99B-C8948C839955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D67232FB-15EA-1643-9842-4C2AA8FD0F5D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CB675-206F-B425-823E-69FCB814786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4605C8-61D0-BA61-5EC6-6DB9D3BA2EF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329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4" name="Text Placeholder 11">
            <a:extLst>
              <a:ext uri="{FF2B5EF4-FFF2-40B4-BE49-F238E27FC236}">
                <a16:creationId xmlns:a16="http://schemas.microsoft.com/office/drawing/2014/main" id="{B97A8FFA-98C0-7619-912E-7DE6824B8E0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3702" y="1700784"/>
            <a:ext cx="5000626" cy="625033"/>
          </a:xfrm>
          <a:solidFill>
            <a:schemeClr val="tx2"/>
          </a:solidFill>
        </p:spPr>
        <p:txBody>
          <a:bodyPr lIns="182880" tIns="0" rIns="0" anchor="ctr">
            <a:noAutofit/>
          </a:bodyPr>
          <a:lstStyle>
            <a:lvl1pPr marL="0" indent="0">
              <a:buFont typeface="Arial" panose="020B0604020202020204" pitchFamily="34" charset="0"/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Segment 1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E709C570-D515-D5C2-A7C9-873D4FB05DB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913702" y="2416667"/>
            <a:ext cx="5000626" cy="700720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8D0D5251-ED14-8221-23B5-C338B9B136E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913703" y="3126912"/>
            <a:ext cx="5000626" cy="625033"/>
          </a:xfrm>
          <a:solidFill>
            <a:schemeClr val="tx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2</a:t>
            </a:r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E80E855E-4FDC-9D49-7BC5-49761978BA5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13703" y="3841747"/>
            <a:ext cx="5000625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1">
            <a:extLst>
              <a:ext uri="{FF2B5EF4-FFF2-40B4-BE49-F238E27FC236}">
                <a16:creationId xmlns:a16="http://schemas.microsoft.com/office/drawing/2014/main" id="{34349A97-5971-2B65-B59E-1C98524A4FB0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3702" y="4567235"/>
            <a:ext cx="5000626" cy="631032"/>
          </a:xfrm>
          <a:solidFill>
            <a:schemeClr val="accent1"/>
          </a:solidFill>
        </p:spPr>
        <p:txBody>
          <a:bodyPr lIns="182880" tIns="0" rIns="0" anchor="ctr">
            <a:noAutofit/>
          </a:bodyPr>
          <a:lstStyle>
            <a:lvl1pPr marL="0" indent="0">
              <a:buNone/>
              <a:defRPr sz="2400" b="0" i="0" spc="-100" baseline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Segment 3</a:t>
            </a:r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56E30477-B529-728A-AA86-F0BF32CC2C9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3702" y="5283162"/>
            <a:ext cx="5000626" cy="70408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416009" y="5727814"/>
            <a:ext cx="3984937" cy="81402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EA2963-9726-4063-E7DA-0AB9CA39091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3" name="Text Placeholder 19">
            <a:extLst>
              <a:ext uri="{FF2B5EF4-FFF2-40B4-BE49-F238E27FC236}">
                <a16:creationId xmlns:a16="http://schemas.microsoft.com/office/drawing/2014/main" id="{74F00707-099E-FCA0-E7DE-AF763D1AF91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1E87DF5B-EBD1-93B2-E7F8-9194FC8AC7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B92F8742-82D1-BB4D-234D-76D87357F9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6" name="Chart Placeholder 33">
            <a:extLst>
              <a:ext uri="{FF2B5EF4-FFF2-40B4-BE49-F238E27FC236}">
                <a16:creationId xmlns:a16="http://schemas.microsoft.com/office/drawing/2014/main" id="{52C864BF-BCE8-AF09-5C28-6FB7C48C3E8E}"/>
              </a:ext>
            </a:extLst>
          </p:cNvPr>
          <p:cNvSpPr>
            <a:spLocks noGrp="1"/>
          </p:cNvSpPr>
          <p:nvPr>
            <p:ph type="chart" sz="quarter" idx="38"/>
          </p:nvPr>
        </p:nvSpPr>
        <p:spPr>
          <a:xfrm>
            <a:off x="6564303" y="1691264"/>
            <a:ext cx="3718252" cy="3820420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6F6407B-2069-A156-F136-165066B97BB0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9FBDF87-C79C-7B46-A6D2-641F3B70B173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5B8EB51C-6380-2192-1894-4C5355440D79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2A945B-BEEF-183C-ECC0-6AA2D38FD9C8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519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5997" y="4281534"/>
            <a:ext cx="5074467" cy="89010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2CD14E77-F429-15B1-F9A5-C98656B05D4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9" y="5910199"/>
            <a:ext cx="9994392" cy="37118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insert caption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5F47B5-4761-5144-F10D-D22CD753FB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4E7EC1F8-3C79-96EA-BAC5-4A16390EF4F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0" name="Picture 9" descr="Logo, company name&#10;&#10;AI-generated content may be incorrect.">
            <a:extLst>
              <a:ext uri="{FF2B5EF4-FFF2-40B4-BE49-F238E27FC236}">
                <a16:creationId xmlns:a16="http://schemas.microsoft.com/office/drawing/2014/main" id="{BA36F6E8-B09C-D7C6-E26B-D0323BCA25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80C1E4F0-DFA5-E9B1-59B4-18ECD9C9BF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able Placeholder 5">
            <a:extLst>
              <a:ext uri="{FF2B5EF4-FFF2-40B4-BE49-F238E27FC236}">
                <a16:creationId xmlns:a16="http://schemas.microsoft.com/office/drawing/2014/main" id="{D2EDDB05-1AF6-97B9-8468-040314ECE410}"/>
              </a:ext>
            </a:extLst>
          </p:cNvPr>
          <p:cNvSpPr>
            <a:spLocks noGrp="1"/>
          </p:cNvSpPr>
          <p:nvPr>
            <p:ph type="tbl" sz="quarter" idx="25"/>
          </p:nvPr>
        </p:nvSpPr>
        <p:spPr>
          <a:xfrm>
            <a:off x="915924" y="1700784"/>
            <a:ext cx="9992867" cy="4105656"/>
          </a:xfr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088B00D-9B35-DB46-C790-1D78D3C30D91}"/>
              </a:ext>
            </a:extLst>
          </p:cNvPr>
          <p:cNvSpPr>
            <a:spLocks noGrp="1"/>
          </p:cNvSpPr>
          <p:nvPr>
            <p:ph type="dt" sz="half" idx="38"/>
          </p:nvPr>
        </p:nvSpPr>
        <p:spPr/>
        <p:txBody>
          <a:bodyPr/>
          <a:lstStyle/>
          <a:p>
            <a:pPr>
              <a:defRPr/>
            </a:pPr>
            <a:fld id="{2F439EB7-34CC-E644-AA79-7E15C5BDF09C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423629E-9729-19B2-D18F-696FC5DF7C80}"/>
              </a:ext>
            </a:extLst>
          </p:cNvPr>
          <p:cNvSpPr>
            <a:spLocks noGrp="1"/>
          </p:cNvSpPr>
          <p:nvPr>
            <p:ph type="ftr" sz="quarter" idx="39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F7ECEAE-4F90-EAE6-417B-EE2AEE8EB75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080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e-ligh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599776E6-5838-C63E-68C8-E3EF99F46087}"/>
              </a:ext>
            </a:extLst>
          </p:cNvPr>
          <p:cNvSpPr txBox="1">
            <a:spLocks/>
          </p:cNvSpPr>
          <p:nvPr userDrawn="1"/>
        </p:nvSpPr>
        <p:spPr>
          <a:xfrm>
            <a:off x="6096000" y="4361861"/>
            <a:ext cx="5029200" cy="882168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i="0" kern="1200" spc="-100" baseline="0">
                <a:solidFill>
                  <a:schemeClr val="accent1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C95878C-4EDF-38C4-5287-2AEA2144FD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04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5CCE765-81F2-BAC8-4594-F05A8A98B209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5A81A3-EC67-4A3B-9F41-F416DA9AD7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F45B20B8-EF94-AE94-949A-2FB6A948075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C440DD-C83E-5818-8D0D-4307DEB14634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88DA3D-6125-4849-EF5D-E55FDE01FE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F10B25E9-94DA-16D3-13E3-CAE2BEA2F4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534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28A2BF2-AEE9-3696-E274-55C9E049409F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bg1">
              <a:alpha val="5020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BA279D5-65D1-7EB0-3505-17CC33D880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D0D56A39-C31F-0835-F346-AB4267AB2A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40C43A-6B15-0F57-3682-C2FEC305D74B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DEA090-8736-22FF-0799-B9DD33028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CA4B4A60-8351-BF40-3841-F41FCE9B2F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954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-title-3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B0E3FA5-DE31-AB6D-9B62-28830D79E1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4775545"/>
            <a:ext cx="10003536" cy="834011"/>
          </a:xfrm>
          <a:prstGeom prst="rect">
            <a:avLst/>
          </a:prstGeom>
          <a:noFill/>
        </p:spPr>
        <p:txBody>
          <a:bodyPr wrap="square" lIns="0" tIns="0" rIns="0" bIns="274320" anchor="t">
            <a:spAutoFit/>
          </a:bodyPr>
          <a:lstStyle>
            <a:lvl1pPr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9F93DB2B-C096-0CA2-8B73-EC9DE94D29F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3429001"/>
            <a:ext cx="1772454" cy="1114088"/>
          </a:xfrm>
          <a:prstGeom prst="rect">
            <a:avLst/>
          </a:prstGeom>
          <a:noFill/>
        </p:spPr>
        <p:txBody>
          <a:bodyPr lIns="0" tIns="182880" bIns="0" anchor="ctr">
            <a:noAutofit/>
          </a:bodyPr>
          <a:lstStyle>
            <a:lvl1pPr marL="0" indent="127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lang="en-US" sz="7200" b="0" i="0" kern="1200" spc="-100" baseline="0" dirty="0">
                <a:solidFill>
                  <a:schemeClr val="tx2"/>
                </a:solidFill>
                <a:latin typeface="Helvetica" pitchFamily="2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3C7BFC-CC60-7A87-8EC8-5BDBA55CAEAE}"/>
              </a:ext>
            </a:extLst>
          </p:cNvPr>
          <p:cNvSpPr/>
          <p:nvPr userDrawn="1"/>
        </p:nvSpPr>
        <p:spPr>
          <a:xfrm>
            <a:off x="914400" y="4543089"/>
            <a:ext cx="1773936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0D6175-3B5A-99BF-50CA-438C19FF1B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C0A3FD-7314-8193-36AD-C546C75B7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286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Logo, company name&#10;&#10;AI-generated content may be incorrect.">
            <a:extLst>
              <a:ext uri="{FF2B5EF4-FFF2-40B4-BE49-F238E27FC236}">
                <a16:creationId xmlns:a16="http://schemas.microsoft.com/office/drawing/2014/main" id="{F458E46B-0C39-CD93-F76B-90E76DC35E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4" name="Title Placeholder 1">
            <a:extLst>
              <a:ext uri="{FF2B5EF4-FFF2-40B4-BE49-F238E27FC236}">
                <a16:creationId xmlns:a16="http://schemas.microsoft.com/office/drawing/2014/main" id="{A226F5EF-54EF-597D-C9E0-363980318B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653256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2" name="Text Placeholder 11">
            <a:extLst>
              <a:ext uri="{FF2B5EF4-FFF2-40B4-BE49-F238E27FC236}">
                <a16:creationId xmlns:a16="http://schemas.microsoft.com/office/drawing/2014/main" id="{7D25E6A6-20DF-4816-1517-8509EB288B9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14A01821-D46E-3D52-4CAD-F7DBDCABE77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4" name="Text Placeholder 11">
            <a:extLst>
              <a:ext uri="{FF2B5EF4-FFF2-40B4-BE49-F238E27FC236}">
                <a16:creationId xmlns:a16="http://schemas.microsoft.com/office/drawing/2014/main" id="{FD54C57D-8418-C7FC-C13C-73DFB5188821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A7ED865A-D8C1-84B1-ED7B-E4FD0EB527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ED5B529-78BB-F29E-18B0-971B1535E859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C04014A3-4C06-C81A-AC8E-980793F74342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11">
            <a:extLst>
              <a:ext uri="{FF2B5EF4-FFF2-40B4-BE49-F238E27FC236}">
                <a16:creationId xmlns:a16="http://schemas.microsoft.com/office/drawing/2014/main" id="{4B74B708-A762-7133-2651-04F12E11F8A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59" name="Text Placeholder 13">
            <a:extLst>
              <a:ext uri="{FF2B5EF4-FFF2-40B4-BE49-F238E27FC236}">
                <a16:creationId xmlns:a16="http://schemas.microsoft.com/office/drawing/2014/main" id="{435E90AA-1C85-A9E4-87BC-C1AF24C3621F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0" name="Text Placeholder 11">
            <a:extLst>
              <a:ext uri="{FF2B5EF4-FFF2-40B4-BE49-F238E27FC236}">
                <a16:creationId xmlns:a16="http://schemas.microsoft.com/office/drawing/2014/main" id="{492F2493-8216-CD88-FA44-CC9A10608AF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61" name="Text Placeholder 13">
            <a:extLst>
              <a:ext uri="{FF2B5EF4-FFF2-40B4-BE49-F238E27FC236}">
                <a16:creationId xmlns:a16="http://schemas.microsoft.com/office/drawing/2014/main" id="{94974B5A-8E34-7804-BAF6-077E87EED7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92AD98F0-4E6C-4977-7D6D-0539C61129D5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EEA28208-467D-4A45-BC0C-0BC9588893EB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Picture Placeholder 5">
            <a:extLst>
              <a:ext uri="{FF2B5EF4-FFF2-40B4-BE49-F238E27FC236}">
                <a16:creationId xmlns:a16="http://schemas.microsoft.com/office/drawing/2014/main" id="{4FBFB9DE-AE2D-A7B7-4DB4-6859D9D5BC4B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8378952" y="0"/>
            <a:ext cx="3447288" cy="6858001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45720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65" name="Text Placeholder 13">
            <a:extLst>
              <a:ext uri="{FF2B5EF4-FFF2-40B4-BE49-F238E27FC236}">
                <a16:creationId xmlns:a16="http://schemas.microsoft.com/office/drawing/2014/main" id="{D2A65777-78A4-1122-070C-13C5CC391FE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740140" y="6251713"/>
            <a:ext cx="2724912" cy="606288"/>
          </a:xfrm>
          <a:noFill/>
          <a:ln>
            <a:noFill/>
          </a:ln>
        </p:spPr>
        <p:txBody>
          <a:bodyPr lIns="182880" tIns="0" rIns="18288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2F3BB497-B176-4CA5-ECD7-4F398D8B4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3D427B-7FC7-1359-C26B-EE4E88413334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C19A5026-B52B-C147-B440-9EBB996BA922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6283E2-A570-ED3B-DFD5-070DE6D5FDE8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E33E59-3BC3-A711-E10E-552D2E1F77B5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3332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1BB2EFC9-1306-610A-7472-F5A409DAF8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84078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03</a:t>
            </a:r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8DA22153-3FAA-4073-D5F7-B56934A1295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840789" y="2705790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5" name="Text Placeholder 11">
            <a:extLst>
              <a:ext uri="{FF2B5EF4-FFF2-40B4-BE49-F238E27FC236}">
                <a16:creationId xmlns:a16="http://schemas.microsoft.com/office/drawing/2014/main" id="{34F7C635-74F3-E319-79C6-11DF58432BC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1166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01</a:t>
            </a:r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0CB3ED8D-E886-FF54-5A83-1729951016D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400" y="2705790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37" name="Text Placeholder 11">
            <a:extLst>
              <a:ext uri="{FF2B5EF4-FFF2-40B4-BE49-F238E27FC236}">
                <a16:creationId xmlns:a16="http://schemas.microsoft.com/office/drawing/2014/main" id="{FEC18E3E-7D1C-8D3A-FA66-09B9E8AF96E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4376229" y="1700784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02</a:t>
            </a:r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F46C368A-CAE6-AB12-45DE-8C9AC108152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79746" y="2705790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81A30D-A0A7-8F72-0DB2-BAA0EF2037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2" name="Picture 11" descr="Logo, company name&#10;&#10;AI-generated content may be incorrect.">
            <a:extLst>
              <a:ext uri="{FF2B5EF4-FFF2-40B4-BE49-F238E27FC236}">
                <a16:creationId xmlns:a16="http://schemas.microsoft.com/office/drawing/2014/main" id="{6BC60E22-555E-863E-A95E-1F364397E9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C8268B68-5038-1850-9129-6EBE6E73F9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F851C4B-EE7A-A84C-0FEB-76E839BCE7AE}"/>
              </a:ext>
            </a:extLst>
          </p:cNvPr>
          <p:cNvSpPr/>
          <p:nvPr userDrawn="1"/>
        </p:nvSpPr>
        <p:spPr>
          <a:xfrm rot="10800000">
            <a:off x="907074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079CC64-0203-C898-B985-39FB41EBBF57}"/>
              </a:ext>
            </a:extLst>
          </p:cNvPr>
          <p:cNvSpPr/>
          <p:nvPr userDrawn="1"/>
        </p:nvSpPr>
        <p:spPr>
          <a:xfrm rot="10800000">
            <a:off x="436968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B46FE0-DD6E-5635-0172-E4462AC6960A}"/>
              </a:ext>
            </a:extLst>
          </p:cNvPr>
          <p:cNvSpPr/>
          <p:nvPr userDrawn="1"/>
        </p:nvSpPr>
        <p:spPr>
          <a:xfrm rot="10800000">
            <a:off x="7844307" y="2559377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 Placeholder 11">
            <a:extLst>
              <a:ext uri="{FF2B5EF4-FFF2-40B4-BE49-F238E27FC236}">
                <a16:creationId xmlns:a16="http://schemas.microsoft.com/office/drawing/2014/main" id="{6E39647A-7DAB-491C-D78A-700609AE592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84078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06</a:t>
            </a:r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A2EE3EC-6F0A-04AA-D8CE-ACD79EC10DF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840789" y="4754927"/>
            <a:ext cx="3070730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5" name="Text Placeholder 11">
            <a:extLst>
              <a:ext uri="{FF2B5EF4-FFF2-40B4-BE49-F238E27FC236}">
                <a16:creationId xmlns:a16="http://schemas.microsoft.com/office/drawing/2014/main" id="{34257359-AC31-56B7-8B18-5EA207F7A42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166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04</a:t>
            </a:r>
          </a:p>
        </p:txBody>
      </p:sp>
      <p:sp>
        <p:nvSpPr>
          <p:cNvPr id="56" name="Text Placeholder 13">
            <a:extLst>
              <a:ext uri="{FF2B5EF4-FFF2-40B4-BE49-F238E27FC236}">
                <a16:creationId xmlns:a16="http://schemas.microsoft.com/office/drawing/2014/main" id="{572C6531-6F1F-27C2-65C9-244BA7ADFA5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14400" y="4754927"/>
            <a:ext cx="3070728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7" name="Text Placeholder 11">
            <a:extLst>
              <a:ext uri="{FF2B5EF4-FFF2-40B4-BE49-F238E27FC236}">
                <a16:creationId xmlns:a16="http://schemas.microsoft.com/office/drawing/2014/main" id="{595E9E59-1788-1106-6D6E-4588D5BFC42E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4376229" y="3749921"/>
            <a:ext cx="1400978" cy="904631"/>
          </a:xfrm>
          <a:noFill/>
        </p:spPr>
        <p:txBody>
          <a:bodyPr lIns="0" rIns="0" anchor="b">
            <a:noAutofit/>
          </a:bodyPr>
          <a:lstStyle>
            <a:lvl1pPr marL="0" indent="0">
              <a:buNone/>
              <a:defRPr sz="6000" b="0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05</a:t>
            </a:r>
          </a:p>
        </p:txBody>
      </p:sp>
      <p:sp>
        <p:nvSpPr>
          <p:cNvPr id="58" name="Text Placeholder 13">
            <a:extLst>
              <a:ext uri="{FF2B5EF4-FFF2-40B4-BE49-F238E27FC236}">
                <a16:creationId xmlns:a16="http://schemas.microsoft.com/office/drawing/2014/main" id="{8199CACE-BEE2-2F7F-88AC-1185972B2BBA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379746" y="4754927"/>
            <a:ext cx="3067213" cy="818421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4F7BEFD-FB17-76F4-D1C3-A86A0C5DF431}"/>
              </a:ext>
            </a:extLst>
          </p:cNvPr>
          <p:cNvSpPr/>
          <p:nvPr userDrawn="1"/>
        </p:nvSpPr>
        <p:spPr>
          <a:xfrm rot="10800000">
            <a:off x="907074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9098B664-2217-1188-9827-8BE49302AAB0}"/>
              </a:ext>
            </a:extLst>
          </p:cNvPr>
          <p:cNvSpPr/>
          <p:nvPr userDrawn="1"/>
        </p:nvSpPr>
        <p:spPr>
          <a:xfrm rot="10800000">
            <a:off x="436968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D3E24A18-BE76-EFAD-8000-E51E5AB8B18D}"/>
              </a:ext>
            </a:extLst>
          </p:cNvPr>
          <p:cNvSpPr/>
          <p:nvPr userDrawn="1"/>
        </p:nvSpPr>
        <p:spPr>
          <a:xfrm rot="10800000">
            <a:off x="7844307" y="4608514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06B98-6C7B-5D9C-EB22-ADFE1D599AAB}"/>
              </a:ext>
            </a:extLst>
          </p:cNvPr>
          <p:cNvSpPr>
            <a:spLocks noGrp="1"/>
          </p:cNvSpPr>
          <p:nvPr>
            <p:ph type="dt" sz="half" idx="41"/>
          </p:nvPr>
        </p:nvSpPr>
        <p:spPr/>
        <p:txBody>
          <a:bodyPr/>
          <a:lstStyle/>
          <a:p>
            <a:pPr>
              <a:defRPr/>
            </a:pPr>
            <a:fld id="{A788AAE1-B61E-D541-B0EB-77D2B81022F4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5E37-5D32-15DD-E450-FB2064F63D72}"/>
              </a:ext>
            </a:extLst>
          </p:cNvPr>
          <p:cNvSpPr>
            <a:spLocks noGrp="1"/>
          </p:cNvSpPr>
          <p:nvPr>
            <p:ph type="ftr" sz="quarter" idx="4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AC6AA05-64AA-7F74-3379-4487B7FD1272}"/>
              </a:ext>
            </a:extLst>
          </p:cNvPr>
          <p:cNvSpPr>
            <a:spLocks noGrp="1"/>
          </p:cNvSpPr>
          <p:nvPr>
            <p:ph type="sldNum" sz="quarter" idx="4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642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24D2F47F-A82C-896B-9074-0218039BA50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4399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064871" y="1700784"/>
            <a:ext cx="3639311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3" name="Text Placeholder 13">
            <a:extLst>
              <a:ext uri="{FF2B5EF4-FFF2-40B4-BE49-F238E27FC236}">
                <a16:creationId xmlns:a16="http://schemas.microsoft.com/office/drawing/2014/main" id="{879203E9-4594-555A-231B-491719F4150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4398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114" name="Text Placeholder 13">
            <a:extLst>
              <a:ext uri="{FF2B5EF4-FFF2-40B4-BE49-F238E27FC236}">
                <a16:creationId xmlns:a16="http://schemas.microsoft.com/office/drawing/2014/main" id="{84230C28-B165-EFA0-B74F-E666A786A99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64872" y="2439376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6" name="Text Placeholder 13">
            <a:extLst>
              <a:ext uri="{FF2B5EF4-FFF2-40B4-BE49-F238E27FC236}">
                <a16:creationId xmlns:a16="http://schemas.microsoft.com/office/drawing/2014/main" id="{2DF69C14-5330-E3B1-3493-6E4B64446AB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14398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17" name="Text Placeholder 13">
            <a:extLst>
              <a:ext uri="{FF2B5EF4-FFF2-40B4-BE49-F238E27FC236}">
                <a16:creationId xmlns:a16="http://schemas.microsoft.com/office/drawing/2014/main" id="{64FAB876-1E16-E235-990A-914CADA69D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064872" y="3177663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9" name="Text Placeholder 13">
            <a:extLst>
              <a:ext uri="{FF2B5EF4-FFF2-40B4-BE49-F238E27FC236}">
                <a16:creationId xmlns:a16="http://schemas.microsoft.com/office/drawing/2014/main" id="{932D7BD1-6785-E0E5-A294-8699619E073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14398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20" name="Text Placeholder 13">
            <a:extLst>
              <a:ext uri="{FF2B5EF4-FFF2-40B4-BE49-F238E27FC236}">
                <a16:creationId xmlns:a16="http://schemas.microsoft.com/office/drawing/2014/main" id="{09FE5F1D-177D-3BC0-A83F-F3A8B841764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064872" y="3909185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2" name="Text Placeholder 13">
            <a:extLst>
              <a:ext uri="{FF2B5EF4-FFF2-40B4-BE49-F238E27FC236}">
                <a16:creationId xmlns:a16="http://schemas.microsoft.com/office/drawing/2014/main" id="{737A7788-0B5B-A35E-C701-E199CC87D2F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14398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05</a:t>
            </a:r>
          </a:p>
        </p:txBody>
      </p:sp>
      <p:sp>
        <p:nvSpPr>
          <p:cNvPr id="123" name="Text Placeholder 13">
            <a:extLst>
              <a:ext uri="{FF2B5EF4-FFF2-40B4-BE49-F238E27FC236}">
                <a16:creationId xmlns:a16="http://schemas.microsoft.com/office/drawing/2014/main" id="{CA244C11-B490-6C58-227E-AAE993D5763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2064872" y="4640707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FB3C5B8D-511D-4620-D6C2-29244AE5A3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4398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06</a:t>
            </a:r>
          </a:p>
        </p:txBody>
      </p:sp>
      <p:sp>
        <p:nvSpPr>
          <p:cNvPr id="126" name="Text Placeholder 13">
            <a:extLst>
              <a:ext uri="{FF2B5EF4-FFF2-40B4-BE49-F238E27FC236}">
                <a16:creationId xmlns:a16="http://schemas.microsoft.com/office/drawing/2014/main" id="{74E73A5C-9587-3638-1849-529EF20DA4A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064872" y="5372229"/>
            <a:ext cx="3640983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28" name="Text Placeholder 13">
            <a:extLst>
              <a:ext uri="{FF2B5EF4-FFF2-40B4-BE49-F238E27FC236}">
                <a16:creationId xmlns:a16="http://schemas.microsoft.com/office/drawing/2014/main" id="{D9958F8C-F86C-8945-339F-91C4B192BB78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121941" y="1700784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07</a:t>
            </a: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CF1D7A50-7443-E633-DD41-F6B79C3FF56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271056" y="1700784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CFA56BDA-D236-1449-791D-D67B3432FAB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121941" y="2439376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08</a:t>
            </a:r>
          </a:p>
        </p:txBody>
      </p:sp>
      <p:sp>
        <p:nvSpPr>
          <p:cNvPr id="132" name="Text Placeholder 13">
            <a:extLst>
              <a:ext uri="{FF2B5EF4-FFF2-40B4-BE49-F238E27FC236}">
                <a16:creationId xmlns:a16="http://schemas.microsoft.com/office/drawing/2014/main" id="{EA4D9A6A-DBB7-348C-F89D-164E7413004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7271056" y="2439376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4" name="Text Placeholder 13">
            <a:extLst>
              <a:ext uri="{FF2B5EF4-FFF2-40B4-BE49-F238E27FC236}">
                <a16:creationId xmlns:a16="http://schemas.microsoft.com/office/drawing/2014/main" id="{AF2C1657-B89C-2EE0-35F8-B79BD539AEF4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121941" y="3177663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09</a:t>
            </a: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3AE3BE8C-2311-FEC2-AEAF-F66929C7421A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271056" y="3177663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6BC6E3D7-C604-65BA-0EF3-149FD797F8F9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6121941" y="3909185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10</a:t>
            </a:r>
          </a:p>
        </p:txBody>
      </p:sp>
      <p:sp>
        <p:nvSpPr>
          <p:cNvPr id="138" name="Text Placeholder 13">
            <a:extLst>
              <a:ext uri="{FF2B5EF4-FFF2-40B4-BE49-F238E27FC236}">
                <a16:creationId xmlns:a16="http://schemas.microsoft.com/office/drawing/2014/main" id="{614D7BFE-8E61-2980-FCFD-07D72FEFE890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271056" y="3909185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0" name="Text Placeholder 13">
            <a:extLst>
              <a:ext uri="{FF2B5EF4-FFF2-40B4-BE49-F238E27FC236}">
                <a16:creationId xmlns:a16="http://schemas.microsoft.com/office/drawing/2014/main" id="{BFE1C3D8-A28B-308B-4E0D-6BF5775ABE48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6121941" y="4640707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11</a:t>
            </a: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FB732F29-504E-1261-3F0E-602CAADDCECE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271056" y="4640707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35021FF4-3C1D-61CB-EC24-10046EF84155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6121941" y="5372229"/>
            <a:ext cx="923544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4800" b="0" spc="-3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12</a:t>
            </a:r>
          </a:p>
        </p:txBody>
      </p:sp>
      <p:sp>
        <p:nvSpPr>
          <p:cNvPr id="144" name="Text Placeholder 13">
            <a:extLst>
              <a:ext uri="{FF2B5EF4-FFF2-40B4-BE49-F238E27FC236}">
                <a16:creationId xmlns:a16="http://schemas.microsoft.com/office/drawing/2014/main" id="{4E6D8817-7253-7DDF-DC41-DEB37620B21C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271056" y="5372229"/>
            <a:ext cx="3637736" cy="685800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800" b="0"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title</a:t>
            </a:r>
          </a:p>
        </p:txBody>
      </p:sp>
      <p:pic>
        <p:nvPicPr>
          <p:cNvPr id="22" name="Picture 21" descr="Logo, company name&#10;&#10;AI-generated content may be incorrect.">
            <a:extLst>
              <a:ext uri="{FF2B5EF4-FFF2-40B4-BE49-F238E27FC236}">
                <a16:creationId xmlns:a16="http://schemas.microsoft.com/office/drawing/2014/main" id="{A9E6E4F7-0584-EF34-FFFB-B4D12342ED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69F255-D28D-EFC0-3ADC-C571145687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7966263-F5BA-1B96-DFF6-A810CFE6ED65}"/>
              </a:ext>
            </a:extLst>
          </p:cNvPr>
          <p:cNvSpPr/>
          <p:nvPr userDrawn="1"/>
        </p:nvSpPr>
        <p:spPr>
          <a:xfrm rot="16200000">
            <a:off x="-333761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375657B-DD59-499B-29D6-ECC94C0CBF3A}"/>
              </a:ext>
            </a:extLst>
          </p:cNvPr>
          <p:cNvSpPr/>
          <p:nvPr userDrawn="1"/>
        </p:nvSpPr>
        <p:spPr>
          <a:xfrm rot="16200000">
            <a:off x="4865768" y="3861980"/>
            <a:ext cx="43708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001167-2535-4E93-B518-3CECA51A2C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B6BFD8A-E7E0-527A-5D21-8D9C31BEC308}"/>
              </a:ext>
            </a:extLst>
          </p:cNvPr>
          <p:cNvSpPr>
            <a:spLocks noGrp="1"/>
          </p:cNvSpPr>
          <p:nvPr>
            <p:ph type="dt" sz="half" idx="46"/>
          </p:nvPr>
        </p:nvSpPr>
        <p:spPr/>
        <p:txBody>
          <a:bodyPr/>
          <a:lstStyle/>
          <a:p>
            <a:pPr>
              <a:defRPr/>
            </a:pPr>
            <a:fld id="{DBE10A3E-5D67-BD4E-AC54-1B7A19DBB21C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496E824-EFBF-1849-35E8-7D21ECBB3B68}"/>
              </a:ext>
            </a:extLst>
          </p:cNvPr>
          <p:cNvSpPr>
            <a:spLocks noGrp="1"/>
          </p:cNvSpPr>
          <p:nvPr>
            <p:ph type="ftr" sz="quarter" idx="47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743B2D2-A2A5-B0BB-78FD-0E231C66EFC6}"/>
              </a:ext>
            </a:extLst>
          </p:cNvPr>
          <p:cNvSpPr>
            <a:spLocks noGrp="1"/>
          </p:cNvSpPr>
          <p:nvPr>
            <p:ph type="sldNum" sz="quarter" idx="48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4791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-section-agenda_not-numbere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EAC7C6E1-81A7-9044-9434-4D88EFE87D8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14399" y="1777100"/>
            <a:ext cx="4789783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4CED7749-8D25-A90A-BC06-69A433AA0BF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14399" y="2466808"/>
            <a:ext cx="4789783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1DDFE44E-2ABA-6773-6AFE-A057849A0C5C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6121942" y="1777100"/>
            <a:ext cx="4786850" cy="499564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3200" b="0" i="0" spc="-2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285926F5-51C9-C767-8B1C-05A48BEC44AE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6121942" y="2439375"/>
            <a:ext cx="4786850" cy="361865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342900" indent="-342900">
              <a:lnSpc>
                <a:spcPct val="100000"/>
              </a:lnSpc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ü"/>
              <a:defRPr sz="24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Topic 1</a:t>
            </a:r>
          </a:p>
          <a:p>
            <a:pPr lvl="0"/>
            <a:r>
              <a:rPr lang="en-US" dirty="0"/>
              <a:t>Topic 2</a:t>
            </a:r>
          </a:p>
          <a:p>
            <a:pPr lvl="0"/>
            <a:r>
              <a:rPr lang="en-US" dirty="0"/>
              <a:t>Topic 3</a:t>
            </a:r>
          </a:p>
          <a:p>
            <a:pPr lvl="0"/>
            <a:r>
              <a:rPr lang="en-US" dirty="0"/>
              <a:t>Topic 4</a:t>
            </a:r>
          </a:p>
          <a:p>
            <a:pPr lvl="0"/>
            <a:r>
              <a:rPr lang="en-US" dirty="0"/>
              <a:t>Topic 5</a:t>
            </a:r>
          </a:p>
          <a:p>
            <a:pPr lvl="0"/>
            <a:r>
              <a:rPr lang="en-US" dirty="0"/>
              <a:t>Topic 6</a:t>
            </a:r>
          </a:p>
        </p:txBody>
      </p:sp>
      <p:pic>
        <p:nvPicPr>
          <p:cNvPr id="14" name="Picture 13" descr="Logo, company name&#10;&#10;AI-generated content may be incorrect.">
            <a:extLst>
              <a:ext uri="{FF2B5EF4-FFF2-40B4-BE49-F238E27FC236}">
                <a16:creationId xmlns:a16="http://schemas.microsoft.com/office/drawing/2014/main" id="{0A38FBEF-D968-BAAB-2F1A-C33DF1090A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5C332878-8208-7EAA-4DB9-C54CF85EBF0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91C4DF3-48EC-B58B-4268-5C15BF40467E}"/>
              </a:ext>
            </a:extLst>
          </p:cNvPr>
          <p:cNvSpPr/>
          <p:nvPr userDrawn="1"/>
        </p:nvSpPr>
        <p:spPr>
          <a:xfrm rot="10800000">
            <a:off x="910883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AC22AE-2868-1667-3C38-222AE62A0E83}"/>
              </a:ext>
            </a:extLst>
          </p:cNvPr>
          <p:cNvSpPr/>
          <p:nvPr userDrawn="1"/>
        </p:nvSpPr>
        <p:spPr>
          <a:xfrm rot="10800000">
            <a:off x="6121941" y="2292645"/>
            <a:ext cx="139903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6D8D20-04D8-0306-5B9D-6596477A20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1CB0B1E-5470-943A-A864-22A82A8FAB55}"/>
              </a:ext>
            </a:extLst>
          </p:cNvPr>
          <p:cNvSpPr>
            <a:spLocks noGrp="1"/>
          </p:cNvSpPr>
          <p:nvPr>
            <p:ph type="dt" sz="half" idx="49"/>
          </p:nvPr>
        </p:nvSpPr>
        <p:spPr/>
        <p:txBody>
          <a:bodyPr/>
          <a:lstStyle/>
          <a:p>
            <a:pPr>
              <a:defRPr/>
            </a:pPr>
            <a:fld id="{7DEFCF59-11E7-FF4E-AF72-246FC4293452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551ADB85-A509-E663-36AB-0B56E0503B7D}"/>
              </a:ext>
            </a:extLst>
          </p:cNvPr>
          <p:cNvSpPr>
            <a:spLocks noGrp="1"/>
          </p:cNvSpPr>
          <p:nvPr>
            <p:ph type="ftr" sz="quarter" idx="5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7D4987D2-BA74-5186-0602-DCCC94E6057E}"/>
              </a:ext>
            </a:extLst>
          </p:cNvPr>
          <p:cNvSpPr>
            <a:spLocks noGrp="1"/>
          </p:cNvSpPr>
          <p:nvPr>
            <p:ph type="sldNum" sz="quarter" idx="5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30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96AD0045-D845-5F01-C7D1-73624895ED8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12">
            <a:extLst>
              <a:ext uri="{FF2B5EF4-FFF2-40B4-BE49-F238E27FC236}">
                <a16:creationId xmlns:a16="http://schemas.microsoft.com/office/drawing/2014/main" id="{86F0B1F9-C5B9-05EE-C328-8433B1CD3C6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117335" y="1700784"/>
            <a:ext cx="4791456" cy="465556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C62B43F-73DD-AD6A-8550-717E576350B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Text Placeholder 19">
            <a:extLst>
              <a:ext uri="{FF2B5EF4-FFF2-40B4-BE49-F238E27FC236}">
                <a16:creationId xmlns:a16="http://schemas.microsoft.com/office/drawing/2014/main" id="{39E46303-DDA0-E56A-9B85-5B9068E3010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9994393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5" name="Picture 14" descr="Logo, company name&#10;&#10;AI-generated content may be incorrect.">
            <a:extLst>
              <a:ext uri="{FF2B5EF4-FFF2-40B4-BE49-F238E27FC236}">
                <a16:creationId xmlns:a16="http://schemas.microsoft.com/office/drawing/2014/main" id="{F23D0862-E3D5-559F-AB95-10F87934BC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EF36A026-F926-E3B5-8678-139BA7B31C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9994393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E50458-8D3F-2099-2356-3CA8793ECC7F}"/>
              </a:ext>
            </a:extLst>
          </p:cNvPr>
          <p:cNvSpPr>
            <a:spLocks noGrp="1"/>
          </p:cNvSpPr>
          <p:nvPr>
            <p:ph type="dt" sz="half" idx="40"/>
          </p:nvPr>
        </p:nvSpPr>
        <p:spPr/>
        <p:txBody>
          <a:bodyPr/>
          <a:lstStyle/>
          <a:p>
            <a:pPr>
              <a:defRPr/>
            </a:pPr>
            <a:fld id="{9AD83970-39EF-9A40-9D50-921919239528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1D48277-7A9B-6144-ED79-9AA496F6D464}"/>
              </a:ext>
            </a:extLst>
          </p:cNvPr>
          <p:cNvSpPr>
            <a:spLocks noGrp="1"/>
          </p:cNvSpPr>
          <p:nvPr>
            <p:ph type="ftr" sz="quarter" idx="4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BAB409-4206-E91C-1666-096D894399D9}"/>
              </a:ext>
            </a:extLst>
          </p:cNvPr>
          <p:cNvSpPr>
            <a:spLocks noGrp="1"/>
          </p:cNvSpPr>
          <p:nvPr>
            <p:ph type="sldNum" sz="quarter" idx="42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9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agraph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AI-generated content may be incorrect.">
            <a:extLst>
              <a:ext uri="{FF2B5EF4-FFF2-40B4-BE49-F238E27FC236}">
                <a16:creationId xmlns:a16="http://schemas.microsoft.com/office/drawing/2014/main" id="{CD38736F-0F40-792B-DD69-DC16A93816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E1356232-B7CE-B95F-FC29-52A07458583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743200" y="3072384"/>
            <a:ext cx="6345935" cy="1909208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sed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Nam </a:t>
            </a:r>
            <a:r>
              <a:rPr lang="en-US" dirty="0" err="1"/>
              <a:t>sapien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porta pulvinar. </a:t>
            </a:r>
            <a:r>
              <a:rPr lang="en-US" dirty="0" err="1"/>
              <a:t>Phasellus</a:t>
            </a:r>
            <a:r>
              <a:rPr lang="en-US" dirty="0"/>
              <a:t>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mollis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vulputate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.</a:t>
            </a:r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11D5F7C7-6AB1-79FE-EEB4-285A6CD6FAB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743199" y="2368296"/>
            <a:ext cx="6345936" cy="625033"/>
          </a:xfrm>
        </p:spPr>
        <p:txBody>
          <a:bodyPr lIns="0" rIns="0" anchor="b">
            <a:noAutofit/>
          </a:bodyPr>
          <a:lstStyle>
            <a:lvl1pPr marL="0" indent="0">
              <a:buNone/>
              <a:defRPr sz="3600" b="1" i="0" spc="-10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A8D461-DD73-1CF7-34F5-9277A6C8D7C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16C105B6-4985-4A72-86A8-294F7A2F107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43DF65BB-D822-C07B-7887-79A08BCDCDA2}"/>
              </a:ext>
            </a:extLst>
          </p:cNvPr>
          <p:cNvSpPr/>
          <p:nvPr userDrawn="1"/>
        </p:nvSpPr>
        <p:spPr>
          <a:xfrm rot="16200000">
            <a:off x="2023503" y="2800073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3017B2-0EE7-AFCB-DDA3-603399951CA8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pPr>
              <a:defRPr/>
            </a:pPr>
            <a:fld id="{96A8F361-ADC9-B146-85A3-12EECE6FE39C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0F08A-229C-A4A7-860F-0A688687054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4AD9F66-40DA-7542-0013-4B7B9B9BDCE9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47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-paragrap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AI-generated content may be incorrect.">
            <a:extLst>
              <a:ext uri="{FF2B5EF4-FFF2-40B4-BE49-F238E27FC236}">
                <a16:creationId xmlns:a16="http://schemas.microsoft.com/office/drawing/2014/main" id="{0F638F81-B8FB-5EFF-DFB1-9D0FF030B3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3626" y="2365733"/>
            <a:ext cx="4496423" cy="4492268"/>
          </a:xfrm>
          <a:prstGeom prst="rect">
            <a:avLst/>
          </a:prstGeom>
        </p:spPr>
      </p:pic>
      <p:sp>
        <p:nvSpPr>
          <p:cNvPr id="2" name="Text Placeholder 11">
            <a:extLst>
              <a:ext uri="{FF2B5EF4-FFF2-40B4-BE49-F238E27FC236}">
                <a16:creationId xmlns:a16="http://schemas.microsoft.com/office/drawing/2014/main" id="{8F21E745-BBC4-24D2-2D10-C3B2CD1C4B40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38401" y="2680962"/>
            <a:ext cx="2971800" cy="1496075"/>
          </a:xfrm>
        </p:spPr>
        <p:txBody>
          <a:bodyPr lIns="0" rIns="0" anchor="t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This is a placeholder headline. Lorem ipsum dolor sit </a:t>
            </a:r>
            <a:r>
              <a:rPr lang="en-US" dirty="0" err="1"/>
              <a:t>amet</a:t>
            </a:r>
            <a:r>
              <a:rPr lang="en-US" dirty="0"/>
              <a:t>, nec cu </a:t>
            </a:r>
            <a:r>
              <a:rPr lang="en-US" dirty="0" err="1"/>
              <a:t>legimus</a:t>
            </a:r>
            <a:r>
              <a:rPr lang="en-US" dirty="0"/>
              <a:t>.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3DC7DBDA-7A10-5E60-3F1B-555A97E684B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5866544" y="2680962"/>
            <a:ext cx="3887056" cy="1496075"/>
          </a:xfr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 algn="just">
              <a:lnSpc>
                <a:spcPct val="100000"/>
              </a:lnSpc>
              <a:buNone/>
              <a:defRPr lang="en-US" sz="1600" kern="1200" spc="-20" baseline="0" dirty="0">
                <a:solidFill>
                  <a:schemeClr val="tx1"/>
                </a:solidFill>
                <a:latin typeface="Helvetica" pitchFamily="2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This is placeholder paragraph text.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Aenean </a:t>
            </a:r>
            <a:r>
              <a:rPr lang="en-US" dirty="0" err="1"/>
              <a:t>sagittis</a:t>
            </a:r>
            <a:r>
              <a:rPr lang="en-US" dirty="0"/>
              <a:t> ipsum non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efficitur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sed ex </a:t>
            </a:r>
            <a:r>
              <a:rPr lang="en-US" dirty="0" err="1"/>
              <a:t>molestie</a:t>
            </a:r>
            <a:r>
              <a:rPr lang="en-US" dirty="0"/>
              <a:t>, a gravida </a:t>
            </a:r>
            <a:r>
              <a:rPr lang="en-US" dirty="0" err="1"/>
              <a:t>urna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. Sed diam </a:t>
            </a:r>
            <a:r>
              <a:rPr lang="en-US" dirty="0" err="1"/>
              <a:t>purus</a:t>
            </a:r>
            <a:r>
              <a:rPr lang="en-US" dirty="0"/>
              <a:t>, gravida vel </a:t>
            </a:r>
            <a:r>
              <a:rPr lang="en-US" dirty="0" err="1"/>
              <a:t>lacus</a:t>
            </a:r>
            <a:r>
              <a:rPr lang="en-US" dirty="0"/>
              <a:t> ac, </a:t>
            </a:r>
            <a:r>
              <a:rPr lang="en-US" dirty="0" err="1"/>
              <a:t>condimentum</a:t>
            </a:r>
            <a:r>
              <a:rPr lang="en-US" dirty="0"/>
              <a:t> gravida </a:t>
            </a:r>
            <a:r>
              <a:rPr lang="en-US" dirty="0" err="1"/>
              <a:t>risus</a:t>
            </a:r>
            <a:r>
              <a:rPr lang="en-US" dirty="0"/>
              <a:t>.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254DA6B-25F8-FB7A-310E-7B22616358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400B4D35-0B5E-5B93-DE8C-2ECCF2153C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1A3DA0C6-B1B1-9AB4-A879-03547B4E875C}"/>
              </a:ext>
            </a:extLst>
          </p:cNvPr>
          <p:cNvSpPr/>
          <p:nvPr userDrawn="1"/>
        </p:nvSpPr>
        <p:spPr>
          <a:xfrm rot="16200000">
            <a:off x="4495372" y="3415280"/>
            <a:ext cx="2286000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E461A5B-FD12-3D01-3752-09D39717EAB1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pPr>
              <a:defRPr/>
            </a:pPr>
            <a:fld id="{173AAD05-B77F-D646-9C15-80CE425910A0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2E9858C-0A87-39AF-9E78-4100CB3488A8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0D434DA-FA5F-A3F0-73D1-B7D59CAE5539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279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and-photo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5EDF766-7C4F-8198-CC00-1629745BA55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833104" y="820351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426E1C92-EEF8-8158-7DFA-25D472890BE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833104" y="2449165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1E4BB0C1-1719-763D-2504-E6EAD0B6EF05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833104" y="4457874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5F91DEBF-3B80-EC21-CD0E-574925D5D20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33104" y="6463327"/>
            <a:ext cx="2630312" cy="290296"/>
          </a:xfrm>
          <a:noFill/>
          <a:ln>
            <a:noFill/>
          </a:ln>
        </p:spPr>
        <p:txBody>
          <a:bodyPr lIns="0" tIns="0" rIns="0" bIns="0" anchor="ctr" anchorCtr="0">
            <a:noAutofit/>
          </a:bodyPr>
          <a:lstStyle>
            <a:lvl1pPr marL="0" indent="0">
              <a:lnSpc>
                <a:spcPct val="110000"/>
              </a:lnSpc>
              <a:buNone/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31" name="Picture Placeholder 5">
            <a:extLst>
              <a:ext uri="{FF2B5EF4-FFF2-40B4-BE49-F238E27FC236}">
                <a16:creationId xmlns:a16="http://schemas.microsoft.com/office/drawing/2014/main" id="{F2081C81-0D31-1D33-D5C7-E800F20CAB35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833104" y="2829060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33" name="Picture Placeholder 5">
            <a:extLst>
              <a:ext uri="{FF2B5EF4-FFF2-40B4-BE49-F238E27FC236}">
                <a16:creationId xmlns:a16="http://schemas.microsoft.com/office/drawing/2014/main" id="{CB5F92BD-A331-2033-6414-32DA4139D141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8833104" y="4834513"/>
            <a:ext cx="2630312" cy="1628814"/>
          </a:xfrm>
          <a:solidFill>
            <a:srgbClr val="C3CAD1"/>
          </a:solidFill>
          <a:ln>
            <a:noFill/>
          </a:ln>
        </p:spPr>
        <p:txBody>
          <a:bodyPr lIns="0" tIns="1005840" rIns="0" anchor="t">
            <a:normAutofit/>
          </a:bodyPr>
          <a:lstStyle>
            <a:lvl1pPr marL="0" indent="0" algn="ctr">
              <a:buNone/>
              <a:defRPr sz="14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8BB65541-22E1-1824-D211-5F662B02BC9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4399" y="1700783"/>
            <a:ext cx="7552944" cy="4655567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2BA73D7-8F26-022A-C605-75C6FA96D3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FA4F7EE0-B642-86A5-1F51-02D846ED29B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7552071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D6098F5F-613F-6068-B8EF-8517C054C55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7552071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5" name="Picture 24" descr="Logo, company name&#10;&#10;AI-generated content may be incorrect.">
            <a:extLst>
              <a:ext uri="{FF2B5EF4-FFF2-40B4-BE49-F238E27FC236}">
                <a16:creationId xmlns:a16="http://schemas.microsoft.com/office/drawing/2014/main" id="{33D8ACCB-93FC-A368-F65D-A1E0123459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533E998-2B0C-F60B-FC6D-4335AB2165DC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72AFC3B8-B505-2049-B838-6AB77D7A949C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CDED783-2E63-0F10-1566-F3BA680D7FF5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97FAA85-5895-B226-0E08-685A13E158F0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264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49909F63-04B4-4552-4C9B-34944CE8067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126"/>
          <a:stretch/>
        </p:blipFill>
        <p:spPr>
          <a:xfrm>
            <a:off x="4103005" y="2425441"/>
            <a:ext cx="4423870" cy="4432559"/>
          </a:xfrm>
          <a:prstGeom prst="rect">
            <a:avLst/>
          </a:prstGeom>
        </p:spPr>
      </p:pic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184D948-D65A-DC1D-AFEC-EB3C91F2BAC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F6A6E3EA-A830-B168-79DF-164310C3A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95460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6E38EC1-AABA-F606-16BC-2EE60350226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195462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7C443C6E-C1D0-5FAA-AA07-CD776BA07A3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29948ED-E27D-5F98-EACD-DCAF63A45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8DD8DAC1-7288-EEB9-267E-4FABB681DE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7" name="Text Placeholder 19">
            <a:extLst>
              <a:ext uri="{FF2B5EF4-FFF2-40B4-BE49-F238E27FC236}">
                <a16:creationId xmlns:a16="http://schemas.microsoft.com/office/drawing/2014/main" id="{69F9AB23-23AD-4331-6F10-124422E7587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28" name="Picture 27" descr="Logo, company name&#10;&#10;AI-generated content may be incorrect.">
            <a:extLst>
              <a:ext uri="{FF2B5EF4-FFF2-40B4-BE49-F238E27FC236}">
                <a16:creationId xmlns:a16="http://schemas.microsoft.com/office/drawing/2014/main" id="{A9F6B776-108B-4A96-9AA6-9F1EE6A1E8E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BF053A70-0654-457C-4676-5169A063CE3E}"/>
              </a:ext>
            </a:extLst>
          </p:cNvPr>
          <p:cNvSpPr/>
          <p:nvPr userDrawn="1"/>
        </p:nvSpPr>
        <p:spPr>
          <a:xfrm rot="16200000">
            <a:off x="462533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8B4756C2-06F2-8784-8F5F-FB522EFBA23C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1195460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345E30FA-B5D6-5E04-EF60-A0A70B81F99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195462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EB0A-DB5D-B73A-3BDF-3A92FEB693B6}"/>
              </a:ext>
            </a:extLst>
          </p:cNvPr>
          <p:cNvSpPr/>
          <p:nvPr userDrawn="1"/>
        </p:nvSpPr>
        <p:spPr>
          <a:xfrm rot="16200000">
            <a:off x="462533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655DBDA5-637B-7431-81F3-8CC97736658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195460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E1BBFC49-6774-CB5D-A10C-1E64228B47E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195462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D3945AA-519A-1380-1CC1-79AE3549B70C}"/>
              </a:ext>
            </a:extLst>
          </p:cNvPr>
          <p:cNvSpPr/>
          <p:nvPr userDrawn="1"/>
        </p:nvSpPr>
        <p:spPr>
          <a:xfrm rot="16200000">
            <a:off x="462533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820F791-B55A-8DF3-E9C3-DEA9E9C0BEC0}"/>
              </a:ext>
            </a:extLst>
          </p:cNvPr>
          <p:cNvSpPr>
            <a:spLocks noGrp="1"/>
          </p:cNvSpPr>
          <p:nvPr>
            <p:ph type="dt" sz="half" idx="42"/>
          </p:nvPr>
        </p:nvSpPr>
        <p:spPr/>
        <p:txBody>
          <a:bodyPr/>
          <a:lstStyle/>
          <a:p>
            <a:pPr>
              <a:defRPr/>
            </a:pPr>
            <a:fld id="{289D0A07-E2F3-D948-A266-456AF711A3C7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C0729F27-36E7-35AC-B79B-23F12C3C0496}"/>
              </a:ext>
            </a:extLst>
          </p:cNvPr>
          <p:cNvSpPr>
            <a:spLocks noGrp="1"/>
          </p:cNvSpPr>
          <p:nvPr>
            <p:ph type="ftr" sz="quarter" idx="4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E949B0-53E8-8ECF-9332-CAC08FBE7E60}"/>
              </a:ext>
            </a:extLst>
          </p:cNvPr>
          <p:cNvSpPr>
            <a:spLocks noGrp="1"/>
          </p:cNvSpPr>
          <p:nvPr>
            <p:ph type="sldNum" sz="quarter" idx="44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245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left-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, company name&#10;&#10;Description automatically generated">
            <a:extLst>
              <a:ext uri="{FF2B5EF4-FFF2-40B4-BE49-F238E27FC236}">
                <a16:creationId xmlns:a16="http://schemas.microsoft.com/office/drawing/2014/main" id="{5698E98C-5EF4-E02E-4D04-D17E225EFB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429" b="4126"/>
          <a:stretch/>
        </p:blipFill>
        <p:spPr>
          <a:xfrm>
            <a:off x="8362184" y="2425441"/>
            <a:ext cx="3829816" cy="4432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84E48D-8A24-7C48-B59C-D2F648C00A2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C79311F-2C3F-C507-E765-5D7DA5DEDA8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B9480AD7-FFD4-EBEA-C887-D6921331046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1856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l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614BAE17-7F11-EB6F-1C51-5B3FF6C652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57217" y="365760"/>
            <a:ext cx="5760720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7" name="Text Placeholder 19">
            <a:extLst>
              <a:ext uri="{FF2B5EF4-FFF2-40B4-BE49-F238E27FC236}">
                <a16:creationId xmlns:a16="http://schemas.microsoft.com/office/drawing/2014/main" id="{B8A6A485-675C-EE94-911E-0B54B90E6832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57217" y="822960"/>
            <a:ext cx="5760720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8" name="Picture 17" descr="Logo, company name&#10;&#10;AI-generated content may be incorrect.">
            <a:extLst>
              <a:ext uri="{FF2B5EF4-FFF2-40B4-BE49-F238E27FC236}">
                <a16:creationId xmlns:a16="http://schemas.microsoft.com/office/drawing/2014/main" id="{3A04F070-8450-0E87-18DD-3192DA8CDC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576" y="347472"/>
            <a:ext cx="415981" cy="415981"/>
          </a:xfrm>
          <a:prstGeom prst="rect">
            <a:avLst/>
          </a:prstGeom>
        </p:spPr>
      </p:pic>
      <p:sp>
        <p:nvSpPr>
          <p:cNvPr id="3" name="Text Placeholder 11">
            <a:extLst>
              <a:ext uri="{FF2B5EF4-FFF2-40B4-BE49-F238E27FC236}">
                <a16:creationId xmlns:a16="http://schemas.microsoft.com/office/drawing/2014/main" id="{08F951B0-68BF-2192-D399-475E494C0592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47424" y="17007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B9827FE2-9D0B-A5AD-BAFA-F72DC18F31CD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447426" y="23258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041A4D8-AE7D-2DE6-B0CA-43D09F97FEC4}"/>
              </a:ext>
            </a:extLst>
          </p:cNvPr>
          <p:cNvSpPr/>
          <p:nvPr userDrawn="1"/>
        </p:nvSpPr>
        <p:spPr>
          <a:xfrm rot="16200000">
            <a:off x="4714497" y="21021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600CE08-B13C-E59B-FBAD-E6C38D06A2B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447424" y="4668584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AD938516-005A-EF48-88B3-4A3A61AF594C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5447426" y="5293617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F86095-AE0D-275B-D134-0696CF70918D}"/>
              </a:ext>
            </a:extLst>
          </p:cNvPr>
          <p:cNvSpPr/>
          <p:nvPr userDrawn="1"/>
        </p:nvSpPr>
        <p:spPr>
          <a:xfrm rot="16200000">
            <a:off x="4714497" y="5069908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9B698B8A-3C1A-BCD7-104F-5ED3C11432B0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5447424" y="3188408"/>
            <a:ext cx="5470513" cy="596900"/>
          </a:xfrm>
          <a:prstGeom prst="rect">
            <a:avLst/>
          </a:prstGeom>
        </p:spPr>
        <p:txBody>
          <a:bodyPr lIns="0" rIns="0" anchor="b">
            <a:noAutofit/>
          </a:bodyPr>
          <a:lstStyle>
            <a:lvl1pPr marL="0" indent="0">
              <a:buNone/>
              <a:defRPr sz="2400" b="1" i="0" spc="-50" baseline="0">
                <a:solidFill>
                  <a:schemeClr val="tx2"/>
                </a:solidFill>
                <a:latin typeface="Helvetica" pitchFamily="2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9402C06F-000D-03EE-5EF2-6F903053076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5447426" y="3813441"/>
            <a:ext cx="5470511" cy="69638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>
            <a:lvl1pPr marL="0" indent="0">
              <a:lnSpc>
                <a:spcPct val="100000"/>
              </a:lnSpc>
              <a:spcAft>
                <a:spcPts val="0"/>
              </a:spcAft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BA60C1D-8AE1-014F-A846-87B67F7C9205}"/>
              </a:ext>
            </a:extLst>
          </p:cNvPr>
          <p:cNvSpPr/>
          <p:nvPr userDrawn="1"/>
        </p:nvSpPr>
        <p:spPr>
          <a:xfrm rot="16200000">
            <a:off x="4714497" y="3589732"/>
            <a:ext cx="896112" cy="274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77705BBE-9146-D4F3-393A-D16CB1EA85F1}"/>
              </a:ext>
            </a:extLst>
          </p:cNvPr>
          <p:cNvSpPr>
            <a:spLocks noGrp="1"/>
          </p:cNvSpPr>
          <p:nvPr>
            <p:ph type="sldNum" sz="quarter" idx="46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883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photo-right-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05AC3D5-5EFB-46A1-48B0-7DE42AE17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r="21412" b="3671"/>
          <a:stretch/>
        </p:blipFill>
        <p:spPr>
          <a:xfrm>
            <a:off x="4103005" y="2425441"/>
            <a:ext cx="3476609" cy="4453623"/>
          </a:xfrm>
          <a:prstGeom prst="rect">
            <a:avLst/>
          </a:prstGeom>
        </p:spPr>
      </p:pic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E4092E7B-EB81-9C0D-8F1F-0FB83D8AC767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913702" y="1700784"/>
            <a:ext cx="5751575" cy="4242816"/>
          </a:xfrm>
        </p:spPr>
        <p:txBody>
          <a:bodyPr>
            <a:noAutofit/>
          </a:bodyPr>
          <a:lstStyle>
            <a:lvl1pPr>
              <a:defRPr spc="-20" baseline="0">
                <a:solidFill>
                  <a:schemeClr val="tx1"/>
                </a:solidFill>
              </a:defRPr>
            </a:lvl1pPr>
            <a:lvl2pPr>
              <a:defRPr sz="1600" spc="-20" baseline="0">
                <a:solidFill>
                  <a:schemeClr val="tx1"/>
                </a:solidFill>
              </a:defRPr>
            </a:lvl2pPr>
            <a:lvl3pPr>
              <a:defRPr spc="-20" baseline="0">
                <a:solidFill>
                  <a:schemeClr val="tx1"/>
                </a:solidFill>
              </a:defRPr>
            </a:lvl3pPr>
            <a:lvl4pPr>
              <a:defRPr spc="-20" baseline="0">
                <a:solidFill>
                  <a:schemeClr val="tx1"/>
                </a:solidFill>
              </a:defRPr>
            </a:lvl4pPr>
            <a:lvl5pPr>
              <a:defRPr spc="-20"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BB331D-3283-1926-DB5A-5D22443CFE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B5F61D50-E0EA-DD3E-9A15-5F1540B2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398" y="365760"/>
            <a:ext cx="5751575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C589D903-C7CC-24AC-FE3E-DBF6FBD21EA4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14399" y="820351"/>
            <a:ext cx="5751575" cy="596900"/>
          </a:xfrm>
        </p:spPr>
        <p:txBody>
          <a:bodyPr/>
          <a:lstStyle>
            <a:lvl1pPr marL="0" indent="0">
              <a:buNone/>
              <a:defRPr spc="-2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subheading (optional)</a:t>
            </a:r>
          </a:p>
        </p:txBody>
      </p:sp>
      <p:pic>
        <p:nvPicPr>
          <p:cNvPr id="13" name="Picture 12" descr="Logo, company name&#10;&#10;AI-generated content may be incorrect.">
            <a:extLst>
              <a:ext uri="{FF2B5EF4-FFF2-40B4-BE49-F238E27FC236}">
                <a16:creationId xmlns:a16="http://schemas.microsoft.com/office/drawing/2014/main" id="{1D58EF1F-7C81-3196-E6F7-D0C92C5218E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" y="345185"/>
            <a:ext cx="415981" cy="415981"/>
          </a:xfrm>
          <a:prstGeom prst="rect">
            <a:avLst/>
          </a:prstGeom>
        </p:spPr>
      </p:pic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FC8B54C3-472A-4B45-CECF-57ABE3B649A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83424" y="0"/>
            <a:ext cx="4242816" cy="6858000"/>
          </a:xfrm>
          <a:prstGeom prst="rect">
            <a:avLst/>
          </a:prstGeom>
          <a:solidFill>
            <a:srgbClr val="C3CAD1"/>
          </a:solidFill>
          <a:ln>
            <a:noFill/>
          </a:ln>
        </p:spPr>
        <p:txBody>
          <a:bodyPr lIns="0" tIns="3657600" anchor="t"/>
          <a:lstStyle>
            <a:lvl1pPr marL="0" indent="0" algn="ctr">
              <a:buNone/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Click icon to add image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4AA3BFD7-9096-F068-222A-2881944B7BB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55280" y="6254496"/>
            <a:ext cx="3502152" cy="603504"/>
          </a:xfrm>
          <a:noFill/>
          <a:ln>
            <a:noFill/>
          </a:ln>
        </p:spPr>
        <p:txBody>
          <a:bodyPr lIns="0" tIns="0" rIns="0" bIns="137160" anchor="b" anchorCtr="0">
            <a:noAutofit/>
          </a:bodyPr>
          <a:lstStyle>
            <a:lvl1pPr marL="0" indent="0" algn="r">
              <a:lnSpc>
                <a:spcPct val="110000"/>
              </a:lnSpc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optional caption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B91485E-E19F-6302-348B-C0C66564B455}"/>
              </a:ext>
            </a:extLst>
          </p:cNvPr>
          <p:cNvSpPr>
            <a:spLocks noGrp="1"/>
          </p:cNvSpPr>
          <p:nvPr>
            <p:ph type="dt" sz="half" idx="39"/>
          </p:nvPr>
        </p:nvSpPr>
        <p:spPr/>
        <p:txBody>
          <a:bodyPr/>
          <a:lstStyle/>
          <a:p>
            <a:pPr>
              <a:defRPr/>
            </a:pPr>
            <a:fld id="{E883AD41-F0AC-594A-9FEC-EA2967E22ED7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72EDEEF-46E0-9A6F-15BB-EA74A6A8B232}"/>
              </a:ext>
            </a:extLst>
          </p:cNvPr>
          <p:cNvSpPr>
            <a:spLocks noGrp="1"/>
          </p:cNvSpPr>
          <p:nvPr>
            <p:ph type="ftr" sz="quarter" idx="4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F5603C5-F7E9-135D-08CF-E5B794439925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64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786C5C5-BA40-ED91-0B8F-3E5B695BC2FA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6" name="Slide Number Placeholder 9">
            <a:extLst>
              <a:ext uri="{FF2B5EF4-FFF2-40B4-BE49-F238E27FC236}">
                <a16:creationId xmlns:a16="http://schemas.microsoft.com/office/drawing/2014/main" id="{4394AAFE-E3DF-B28D-63BF-3EFB9EF59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CE553BB-E886-DE6F-F16C-696C36EA85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2696730-93A2-1C40-A288-6C0ADF526623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12" name="Footer Placeholder 8">
            <a:extLst>
              <a:ext uri="{FF2B5EF4-FFF2-40B4-BE49-F238E27FC236}">
                <a16:creationId xmlns:a16="http://schemas.microsoft.com/office/drawing/2014/main" id="{7D89A822-DC7D-79CA-3EF6-AF26B05C5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206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747" r:id="rId2"/>
    <p:sldLayoutId id="2147483748" r:id="rId3"/>
    <p:sldLayoutId id="2147483964" r:id="rId4"/>
    <p:sldLayoutId id="2147483965" r:id="rId5"/>
    <p:sldLayoutId id="2147483785" r:id="rId6"/>
    <p:sldLayoutId id="2147483814" r:id="rId7"/>
    <p:sldLayoutId id="2147483816" r:id="rId8"/>
    <p:sldLayoutId id="2147483786" r:id="rId9"/>
    <p:sldLayoutId id="2147483787" r:id="rId10"/>
    <p:sldLayoutId id="2147483742" r:id="rId11"/>
    <p:sldLayoutId id="2147483744" r:id="rId12"/>
    <p:sldLayoutId id="2147483781" r:id="rId13"/>
    <p:sldLayoutId id="2147483784" r:id="rId14"/>
    <p:sldLayoutId id="2147483756" r:id="rId15"/>
    <p:sldLayoutId id="2147483759" r:id="rId16"/>
    <p:sldLayoutId id="2147483791" r:id="rId17"/>
    <p:sldLayoutId id="2147483788" r:id="rId18"/>
    <p:sldLayoutId id="2147483778" r:id="rId19"/>
    <p:sldLayoutId id="2147483813" r:id="rId20"/>
    <p:sldLayoutId id="2147483815" r:id="rId21"/>
    <p:sldLayoutId id="2147483864" r:id="rId22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B04058F-D2D1-26D0-EB49-9010DA20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9264" y="306022"/>
            <a:ext cx="10853928" cy="43352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9889ED-333F-2A3E-CA42-C76F3A9D86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5924" y="1700784"/>
            <a:ext cx="10360152" cy="42976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DF5A06-F641-5EC3-D719-B34F1834A66B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30050" y="0"/>
            <a:ext cx="361950" cy="6858000"/>
          </a:xfrm>
          <a:prstGeom prst="rect">
            <a:avLst/>
          </a:prstGeom>
        </p:spPr>
      </p:pic>
      <p:sp>
        <p:nvSpPr>
          <p:cNvPr id="9" name="Slide Number Placeholder 9">
            <a:extLst>
              <a:ext uri="{FF2B5EF4-FFF2-40B4-BE49-F238E27FC236}">
                <a16:creationId xmlns:a16="http://schemas.microsoft.com/office/drawing/2014/main" id="{F04EE99E-B369-AEF4-31C2-D04F8CDD0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ctr">
              <a:defRPr sz="900" b="1" i="0">
                <a:solidFill>
                  <a:schemeClr val="bg1"/>
                </a:solidFill>
                <a:latin typeface="Helvetica" pitchFamily="2" charset="0"/>
              </a:defRPr>
            </a:lvl1pPr>
          </a:lstStyle>
          <a:p>
            <a:fld id="{F4BAA12D-5F28-3140-935A-44BF4B54B6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FD664DD-4B4F-B6F9-44D8-026688A69C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65760" y="6357618"/>
            <a:ext cx="675368" cy="365760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chemeClr val="accent1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C968A07-0B94-C142-9CC9-B25991A27E9B}" type="datetime1">
              <a:rPr lang="en-US" smtClean="0"/>
              <a:t>5/28/25</a:t>
            </a:fld>
            <a:endParaRPr lang="en-US" dirty="0"/>
          </a:p>
        </p:txBody>
      </p:sp>
      <p:sp>
        <p:nvSpPr>
          <p:cNvPr id="11" name="Footer Placeholder 8">
            <a:extLst>
              <a:ext uri="{FF2B5EF4-FFF2-40B4-BE49-F238E27FC236}">
                <a16:creationId xmlns:a16="http://schemas.microsoft.com/office/drawing/2014/main" id="{E736E786-2843-9B52-0847-6BFC3D1CBC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63212" y="6356350"/>
            <a:ext cx="4542643" cy="365760"/>
          </a:xfrm>
          <a:prstGeom prst="rect">
            <a:avLst/>
          </a:prstGeom>
        </p:spPr>
        <p:txBody>
          <a:bodyPr lIns="0" tIns="0" rIns="0" bIns="0" anchor="b"/>
          <a:lstStyle>
            <a:lvl1pPr marL="0" algn="l" defTabSz="914400" rtl="0" eaLnBrk="1" latinLnBrk="0" hangingPunct="1">
              <a:defRPr lang="en-US" sz="900" kern="1200" smtClean="0">
                <a:solidFill>
                  <a:schemeClr val="accent1"/>
                </a:solidFill>
                <a:latin typeface="Helvetica" charset="0"/>
                <a:ea typeface="+mn-ea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Name | Presentation Title or Meeting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64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5" r:id="rId2"/>
    <p:sldLayoutId id="2147483716" r:id="rId3"/>
    <p:sldLayoutId id="2147483970" r:id="rId4"/>
    <p:sldLayoutId id="2147483971" r:id="rId5"/>
    <p:sldLayoutId id="2147483972" r:id="rId6"/>
    <p:sldLayoutId id="2147483973" r:id="rId7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b="1" i="0" kern="1200" spc="-50" baseline="0">
          <a:solidFill>
            <a:schemeClr val="tx1"/>
          </a:solidFill>
          <a:latin typeface="Helvetica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20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6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defRPr sz="1400" kern="1200" spc="-20" baseline="0">
          <a:solidFill>
            <a:schemeClr val="tx1"/>
          </a:solidFill>
          <a:latin typeface="Helvetica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160.png"/><Relationship Id="rId4" Type="http://schemas.openxmlformats.org/officeDocument/2006/relationships/image" Target="../media/image6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3.gif"/><Relationship Id="rId7" Type="http://schemas.openxmlformats.org/officeDocument/2006/relationships/image" Target="../media/image2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65.png"/><Relationship Id="rId4" Type="http://schemas.openxmlformats.org/officeDocument/2006/relationships/image" Target="../media/image64.gif"/><Relationship Id="rId9" Type="http://schemas.openxmlformats.org/officeDocument/2006/relationships/image" Target="../media/image6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gif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10" Type="http://schemas.openxmlformats.org/officeDocument/2006/relationships/image" Target="../media/image76.gif"/><Relationship Id="rId4" Type="http://schemas.openxmlformats.org/officeDocument/2006/relationships/image" Target="../media/image70.gif"/><Relationship Id="rId9" Type="http://schemas.openxmlformats.org/officeDocument/2006/relationships/image" Target="../media/image75.gi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8.png"/><Relationship Id="rId7" Type="http://schemas.openxmlformats.org/officeDocument/2006/relationships/image" Target="../media/image82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Relationship Id="rId9" Type="http://schemas.openxmlformats.org/officeDocument/2006/relationships/image" Target="../media/image8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gif"/><Relationship Id="rId2" Type="http://schemas.openxmlformats.org/officeDocument/2006/relationships/image" Target="../media/image9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gif"/><Relationship Id="rId2" Type="http://schemas.openxmlformats.org/officeDocument/2006/relationships/image" Target="../media/image9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png"/><Relationship Id="rId7" Type="http://schemas.openxmlformats.org/officeDocument/2006/relationships/image" Target="../media/image108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gif"/><Relationship Id="rId2" Type="http://schemas.openxmlformats.org/officeDocument/2006/relationships/image" Target="../media/image1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gif"/><Relationship Id="rId2" Type="http://schemas.openxmlformats.org/officeDocument/2006/relationships/image" Target="../media/image11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6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gif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3.png"/><Relationship Id="rId5" Type="http://schemas.openxmlformats.org/officeDocument/2006/relationships/image" Target="../media/image132.png"/><Relationship Id="rId4" Type="http://schemas.openxmlformats.org/officeDocument/2006/relationships/image" Target="../media/image1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7" Type="http://schemas.openxmlformats.org/officeDocument/2006/relationships/image" Target="../media/image141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5" Type="http://schemas.openxmlformats.org/officeDocument/2006/relationships/image" Target="../media/image139.png"/><Relationship Id="rId4" Type="http://schemas.openxmlformats.org/officeDocument/2006/relationships/image" Target="../media/image13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6.png"/><Relationship Id="rId5" Type="http://schemas.openxmlformats.org/officeDocument/2006/relationships/image" Target="../media/image145.png"/><Relationship Id="rId4" Type="http://schemas.openxmlformats.org/officeDocument/2006/relationships/image" Target="../media/image144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C9EA7-4287-6D04-62E1-63AD0BECCB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4401" y="5115756"/>
            <a:ext cx="10003536" cy="278477"/>
          </a:xfrm>
        </p:spPr>
        <p:txBody>
          <a:bodyPr/>
          <a:lstStyle/>
          <a:p>
            <a:r>
              <a:rPr lang="en-US" dirty="0"/>
              <a:t>Katsuya Yonehara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95ACB3-3E13-857E-398C-1BB7A3C1FF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399" y="5394233"/>
            <a:ext cx="10003537" cy="278476"/>
          </a:xfrm>
        </p:spPr>
        <p:txBody>
          <a:bodyPr/>
          <a:lstStyle/>
          <a:p>
            <a:r>
              <a:rPr lang="en-US"/>
              <a:t>Senior Scientist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4DF9DFB-54E9-184A-7F50-BF325F79EAD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14400" y="2175056"/>
            <a:ext cx="10003536" cy="236324"/>
          </a:xfrm>
        </p:spPr>
        <p:txBody>
          <a:bodyPr/>
          <a:lstStyle/>
          <a:p>
            <a:r>
              <a:rPr lang="en-US" dirty="0"/>
              <a:t>June 9, 2025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CF69230-1F0C-F08B-F8D1-4F09BE9827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530888"/>
            <a:ext cx="10003536" cy="2388558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Mini Lecture Course: Accelerator Design for a Multi-TeV Muon Collider</a:t>
            </a:r>
            <a:br>
              <a:rPr lang="en-US" dirty="0"/>
            </a:br>
            <a:r>
              <a:rPr lang="en-US" sz="3100" i="1" dirty="0"/>
              <a:t>Lecture 3: Characterize Solenoid-based cooling channels</a:t>
            </a:r>
            <a:br>
              <a:rPr lang="en-US" sz="4400" i="1" dirty="0"/>
            </a:b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934308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EF998D8-0C1A-8B82-9559-3E40273FBEA1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400" y="1101217"/>
                <a:ext cx="4775052" cy="4655566"/>
              </a:xfrm>
            </p:spPr>
            <p:txBody>
              <a:bodyPr/>
              <a:lstStyle/>
              <a:p>
                <a:r>
                  <a:rPr lang="en-US" dirty="0"/>
                  <a:t>Conventional Solenoid Focusing Model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den>
                    </m:f>
                  </m:oMath>
                </a14:m>
                <a:endParaRPr lang="en-US" dirty="0"/>
              </a:p>
              <a:p>
                <a:r>
                  <a:rPr lang="en-US" dirty="0"/>
                  <a:t>As the formula shows, the focusing length is independent from the coil geometry </a:t>
                </a:r>
              </a:p>
              <a:p>
                <a:pPr marL="0" indent="0">
                  <a:buNone/>
                </a:pPr>
                <a:r>
                  <a:rPr lang="en-US" dirty="0">
                    <a:sym typeface="Wingdings" pitchFamily="2" charset="2"/>
                  </a:rPr>
                  <a:t> Thin lens approximation</a:t>
                </a:r>
              </a:p>
              <a:p>
                <a:r>
                  <a:rPr lang="en-US" dirty="0">
                    <a:sym typeface="Wingdings" pitchFamily="2" charset="2"/>
                  </a:rPr>
                  <a:t>The estimated focusing length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𝑓</m:t>
                    </m:r>
                  </m:oMath>
                </a14:m>
                <a:r>
                  <a:rPr lang="en-US" dirty="0">
                    <a:sym typeface="Wingdings" pitchFamily="2" charset="2"/>
                  </a:rPr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EF998D8-0C1A-8B82-9559-3E40273FBE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400" y="1101217"/>
                <a:ext cx="4775052" cy="4655566"/>
              </a:xfrm>
              <a:blipFill>
                <a:blip r:embed="rId2"/>
                <a:stretch>
                  <a:fillRect l="-3191" t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E4AF1CB-3C31-1617-F445-407C3F36C2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Single Solenoid Coil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356DE4-B8F4-ED78-07B5-63F1A5712A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900" b="1" i="0" kern="120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BAA12D-5F28-3140-935A-44BF4B54B6B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F537E4-B14A-FAE8-3568-29F556344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2549" y="2265272"/>
            <a:ext cx="4572000" cy="29464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85C5C04-F10D-5E78-946F-82835B1AC0CC}"/>
              </a:ext>
            </a:extLst>
          </p:cNvPr>
          <p:cNvCxnSpPr/>
          <p:nvPr/>
        </p:nvCxnSpPr>
        <p:spPr>
          <a:xfrm>
            <a:off x="7977243" y="1972238"/>
            <a:ext cx="0" cy="389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EBA9FD5-8478-E806-FED7-0FCFDD5545E5}"/>
              </a:ext>
            </a:extLst>
          </p:cNvPr>
          <p:cNvSpPr txBox="1"/>
          <p:nvPr/>
        </p:nvSpPr>
        <p:spPr>
          <a:xfrm>
            <a:off x="6471647" y="1320834"/>
            <a:ext cx="3575979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Solenoid center (z = 500 mm)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EB9E9B7-CBC2-C06D-4CBB-898A5B4E32DA}"/>
                  </a:ext>
                </a:extLst>
              </p:cNvPr>
              <p:cNvSpPr txBox="1"/>
              <p:nvPr/>
            </p:nvSpPr>
            <p:spPr>
              <a:xfrm>
                <a:off x="8074789" y="2630626"/>
                <a:ext cx="3053913" cy="1149033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𝑩</m:t>
                        </m:r>
                      </m:e>
                      <m:sub>
                        <m:r>
                          <a:rPr lang="en-US" sz="1600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</m:oMath>
                </a14:m>
                <a:r>
                  <a:rPr lang="en-US" sz="1600" b="1" dirty="0">
                    <a:latin typeface="Helvetica" pitchFamily="2" charset="0"/>
                  </a:rPr>
                  <a:t> profile on coil axis z </a:t>
                </a:r>
              </a:p>
              <a:p>
                <a:pPr algn="ctr">
                  <a:spcAft>
                    <a:spcPts val="800"/>
                  </a:spcAft>
                </a:pPr>
                <a:r>
                  <a:rPr lang="en-US" sz="1600" b="1" dirty="0">
                    <a:latin typeface="Helvetica" pitchFamily="2" charset="0"/>
                  </a:rPr>
                  <a:t>(Tesla)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EB9E9B7-CBC2-C06D-4CBB-898A5B4E32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4789" y="2630626"/>
                <a:ext cx="3053913" cy="114903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6C2BB1D-A1AD-B3AD-9158-7675396B8E13}"/>
                  </a:ext>
                </a:extLst>
              </p:cNvPr>
              <p:cNvSpPr txBox="1"/>
              <p:nvPr/>
            </p:nvSpPr>
            <p:spPr>
              <a:xfrm>
                <a:off x="2084998" y="4207263"/>
                <a:ext cx="1846018" cy="846386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19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9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19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9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1900" b="1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900" b="1" dirty="0">
                    <a:solidFill>
                      <a:schemeClr val="bg1"/>
                    </a:solidFill>
                    <a:latin typeface="Helvetica" pitchFamily="2" charset="0"/>
                  </a:rPr>
                  <a:t>m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6C2BB1D-A1AD-B3AD-9158-7675396B8E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4998" y="4207263"/>
                <a:ext cx="1846018" cy="84638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9E5EC7-E2A0-BC90-BEBD-CB3F235DA779}"/>
                  </a:ext>
                </a:extLst>
              </p:cNvPr>
              <p:cNvSpPr txBox="1"/>
              <p:nvPr/>
            </p:nvSpPr>
            <p:spPr>
              <a:xfrm>
                <a:off x="795642" y="3828375"/>
                <a:ext cx="5115952" cy="2893100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Coil length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400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Coil inner radius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= 400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Coil thickness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100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Current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100 Amp/mm2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Observed peak magnetic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5.1 Tesla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300 mm@ 200 MeV/c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NB: </a:t>
                </a:r>
                <a14:m>
                  <m:oMath xmlns:m="http://schemas.openxmlformats.org/officeDocument/2006/math">
                    <m:r>
                      <a:rPr lang="en-US" sz="1600" b="0" i="1" u="sng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u="sng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600" b="0" i="1" u="sng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endParaRPr lang="en-US" sz="1600" u="sng" dirty="0">
                  <a:solidFill>
                    <a:schemeClr val="tx2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9E5EC7-E2A0-BC90-BEBD-CB3F235DA7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642" y="3828375"/>
                <a:ext cx="5115952" cy="289310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7B5FD157-D19B-BB15-C2C1-1F2A086D107D}"/>
              </a:ext>
            </a:extLst>
          </p:cNvPr>
          <p:cNvSpPr txBox="1"/>
          <p:nvPr/>
        </p:nvSpPr>
        <p:spPr>
          <a:xfrm>
            <a:off x="8638261" y="-35053"/>
            <a:ext cx="3199274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fofocell_fernow_focus_05220060.nb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1FA241-F0F5-6A0A-48C5-5067FA1728FE}"/>
              </a:ext>
            </a:extLst>
          </p:cNvPr>
          <p:cNvSpPr txBox="1"/>
          <p:nvPr/>
        </p:nvSpPr>
        <p:spPr>
          <a:xfrm>
            <a:off x="5808210" y="5377586"/>
            <a:ext cx="5624060" cy="1431161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solidFill>
                  <a:schemeClr val="tx2"/>
                </a:solidFill>
                <a:latin typeface="Helvetica" pitchFamily="2" charset="0"/>
              </a:rPr>
              <a:t>NB: Solenoid field calculation may depend on the simulator; We use G4Beamline which may differ from ICOOL</a:t>
            </a:r>
          </a:p>
        </p:txBody>
      </p:sp>
    </p:spTree>
    <p:extLst>
      <p:ext uri="{BB962C8B-B14F-4D97-AF65-F5344CB8AC3E}">
        <p14:creationId xmlns:p14="http://schemas.microsoft.com/office/powerpoint/2010/main" val="386459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2DED01-4021-30F1-C00E-AB1818B0E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Single Solenoid Coil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C5DE1F-C01F-09E8-05AB-578C3C8D27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30050" y="6356350"/>
            <a:ext cx="358919" cy="365125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ctr" defTabSz="914400" rtl="0" eaLnBrk="1" latinLnBrk="0" hangingPunct="1">
              <a:defRPr sz="900" b="1" i="0" kern="1200">
                <a:solidFill>
                  <a:schemeClr val="bg1"/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BAA12D-5F28-3140-935A-44BF4B54B6B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00A958-2D74-9C96-52F6-FBE318ED5D3B}"/>
              </a:ext>
            </a:extLst>
          </p:cNvPr>
          <p:cNvSpPr txBox="1"/>
          <p:nvPr/>
        </p:nvSpPr>
        <p:spPr>
          <a:xfrm>
            <a:off x="1797911" y="3691401"/>
            <a:ext cx="3575979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Solenoid center (z = 500 mm)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43FB1B-42CC-5C89-0356-03AF5296F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892" y="1033458"/>
            <a:ext cx="4572000" cy="2755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3E0DA1-9B73-D2AC-A84E-0942B7F63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1847" y="1059816"/>
            <a:ext cx="4449365" cy="27009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AF4E379-DAE2-9475-E8E1-AA3347652010}"/>
              </a:ext>
            </a:extLst>
          </p:cNvPr>
          <p:cNvSpPr txBox="1"/>
          <p:nvPr/>
        </p:nvSpPr>
        <p:spPr>
          <a:xfrm>
            <a:off x="6629903" y="2410301"/>
            <a:ext cx="3575979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Solenoid center (z = 500 mm)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CBB4FD3-2ED7-6E4D-160A-E9229D425EE2}"/>
              </a:ext>
            </a:extLst>
          </p:cNvPr>
          <p:cNvCxnSpPr>
            <a:cxnSpLocks/>
          </p:cNvCxnSpPr>
          <p:nvPr/>
        </p:nvCxnSpPr>
        <p:spPr>
          <a:xfrm flipV="1">
            <a:off x="8447890" y="1621314"/>
            <a:ext cx="0" cy="7889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204B070-5B64-BC12-23DC-DD15F0BF4B47}"/>
              </a:ext>
            </a:extLst>
          </p:cNvPr>
          <p:cNvCxnSpPr>
            <a:cxnSpLocks/>
          </p:cNvCxnSpPr>
          <p:nvPr/>
        </p:nvCxnSpPr>
        <p:spPr>
          <a:xfrm flipV="1">
            <a:off x="3423172" y="3637613"/>
            <a:ext cx="0" cy="2620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A170424-ED62-4033-3F40-D7E80F863E5F}"/>
                  </a:ext>
                </a:extLst>
              </p:cNvPr>
              <p:cNvSpPr txBox="1"/>
              <p:nvPr/>
            </p:nvSpPr>
            <p:spPr>
              <a:xfrm>
                <a:off x="1707945" y="4529821"/>
                <a:ext cx="8529953" cy="2031325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solidFill>
                      <a:schemeClr val="tx2"/>
                    </a:solidFill>
                    <a:latin typeface="Helvetica" pitchFamily="2" charset="0"/>
                  </a:rPr>
                  <a:t>NB: 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solidFill>
                      <a:schemeClr val="tx2"/>
                    </a:solidFill>
                    <a:latin typeface="Helvetica" pitchFamily="2" charset="0"/>
                  </a:rPr>
                  <a:t>Beam is rotated in the coil (Larmor motion)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solidFill>
                      <a:schemeClr val="tx2"/>
                    </a:solidFill>
                    <a:latin typeface="Helvetica" pitchFamily="2" charset="0"/>
                  </a:rPr>
                  <a:t>Focusing strength seems too strong to focus particle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b="1" dirty="0">
                    <a:solidFill>
                      <a:schemeClr val="tx2"/>
                    </a:solidFill>
                    <a:latin typeface="Helvetica" pitchFamily="2" charset="0"/>
                  </a:rPr>
                  <a:t>Focusing length should be longer than coil length (</a:t>
                </a:r>
                <a14:m>
                  <m:oMath xmlns:m="http://schemas.openxmlformats.org/officeDocument/2006/math">
                    <m:r>
                      <a:rPr lang="en-US" sz="19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𝒇</m:t>
                    </m:r>
                    <m:r>
                      <a:rPr lang="en-US" sz="19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19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𝑳</m:t>
                    </m:r>
                  </m:oMath>
                </a14:m>
                <a:r>
                  <a:rPr lang="en-US" sz="1900" b="1" dirty="0">
                    <a:solidFill>
                      <a:schemeClr val="tx2"/>
                    </a:solidFill>
                    <a:latin typeface="Helvetica" pitchFamily="2" charset="0"/>
                  </a:rPr>
                  <a:t>)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A170424-ED62-4033-3F40-D7E80F863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7945" y="4529821"/>
                <a:ext cx="8529953" cy="20313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E7BC0FC-E116-F906-B135-3B93A6BA5993}"/>
                  </a:ext>
                </a:extLst>
              </p:cNvPr>
              <p:cNvSpPr txBox="1"/>
              <p:nvPr/>
            </p:nvSpPr>
            <p:spPr>
              <a:xfrm>
                <a:off x="2395637" y="1059816"/>
                <a:ext cx="915315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𝒎𝒎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E7BC0FC-E116-F906-B135-3B93A6BA59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637" y="1059816"/>
                <a:ext cx="915315" cy="394980"/>
              </a:xfrm>
              <a:prstGeom prst="rect">
                <a:avLst/>
              </a:prstGeom>
              <a:blipFill>
                <a:blip r:embed="rId6"/>
                <a:stretch>
                  <a:fillRect l="-5479" t="-6250" r="-4110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4EBD639-421B-D8A2-214E-96773DA4A0A8}"/>
                  </a:ext>
                </a:extLst>
              </p:cNvPr>
              <p:cNvSpPr txBox="1"/>
              <p:nvPr/>
            </p:nvSpPr>
            <p:spPr>
              <a:xfrm>
                <a:off x="7572716" y="1023267"/>
                <a:ext cx="920124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𝒚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𝒎𝒎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4EBD639-421B-D8A2-214E-96773DA4A0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2716" y="1023267"/>
                <a:ext cx="920124" cy="394980"/>
              </a:xfrm>
              <a:prstGeom prst="rect">
                <a:avLst/>
              </a:prstGeom>
              <a:blipFill>
                <a:blip r:embed="rId7"/>
                <a:stretch>
                  <a:fillRect l="-9589" t="-6250" r="-4110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2E11DEEF-B36B-FCF4-2FB9-C620B7A0E1C2}"/>
              </a:ext>
            </a:extLst>
          </p:cNvPr>
          <p:cNvSpPr txBox="1"/>
          <p:nvPr/>
        </p:nvSpPr>
        <p:spPr>
          <a:xfrm>
            <a:off x="8638261" y="-35053"/>
            <a:ext cx="3199274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fofocell_fernow_focus_05220060.nb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3F5D11D-C327-B55E-7DF7-29A642C35EFB}"/>
                  </a:ext>
                </a:extLst>
              </p:cNvPr>
              <p:cNvSpPr txBox="1"/>
              <p:nvPr/>
            </p:nvSpPr>
            <p:spPr>
              <a:xfrm>
                <a:off x="5263624" y="3179336"/>
                <a:ext cx="900888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𝒎𝒎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3F5D11D-C327-B55E-7DF7-29A642C35E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3624" y="3179336"/>
                <a:ext cx="900888" cy="394980"/>
              </a:xfrm>
              <a:prstGeom prst="rect">
                <a:avLst/>
              </a:prstGeom>
              <a:blipFill>
                <a:blip r:embed="rId8"/>
                <a:stretch>
                  <a:fillRect l="-6944" t="-6250" r="-4167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CD8326B-D454-EF86-433F-14A1D291FACC}"/>
                  </a:ext>
                </a:extLst>
              </p:cNvPr>
              <p:cNvSpPr txBox="1"/>
              <p:nvPr/>
            </p:nvSpPr>
            <p:spPr>
              <a:xfrm>
                <a:off x="10017800" y="962134"/>
                <a:ext cx="900888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𝒎𝒎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CD8326B-D454-EF86-433F-14A1D291FA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17800" y="962134"/>
                <a:ext cx="900888" cy="394980"/>
              </a:xfrm>
              <a:prstGeom prst="rect">
                <a:avLst/>
              </a:prstGeom>
              <a:blipFill>
                <a:blip r:embed="rId9"/>
                <a:stretch>
                  <a:fillRect l="-5556" t="-6061" r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46402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A07188-2050-8C8D-F7EF-D65817674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Single Solenoid Coil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4054D3-E92D-9774-57F9-6E6D3DB75F0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12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F289DF-8195-1FD9-848D-1F71DC6DA043}"/>
                  </a:ext>
                </a:extLst>
              </p:cNvPr>
              <p:cNvSpPr txBox="1"/>
              <p:nvPr/>
            </p:nvSpPr>
            <p:spPr>
              <a:xfrm>
                <a:off x="279827" y="799287"/>
                <a:ext cx="5115952" cy="2544286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Coil length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200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Coil inner radius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= 400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Coil thickness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100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Current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100 Amp/mm2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Observed peak magnetic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2.7 Tesla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550 mm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0F289DF-8195-1FD9-848D-1F71DC6DA0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827" y="799287"/>
                <a:ext cx="5115952" cy="254428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28851A12-0184-AAB0-321E-2D409B6D88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4963" y="1502443"/>
            <a:ext cx="2837793" cy="1828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03B4F9-152A-3570-3F7E-C861282749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2285" y="1027471"/>
            <a:ext cx="3514016" cy="22860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C7D6A4-CB9B-3237-8346-CD1049EF2195}"/>
              </a:ext>
            </a:extLst>
          </p:cNvPr>
          <p:cNvCxnSpPr/>
          <p:nvPr/>
        </p:nvCxnSpPr>
        <p:spPr>
          <a:xfrm>
            <a:off x="6160166" y="1186792"/>
            <a:ext cx="0" cy="389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B7D8478-FF53-0CBE-E931-54367360B356}"/>
              </a:ext>
            </a:extLst>
          </p:cNvPr>
          <p:cNvSpPr txBox="1"/>
          <p:nvPr/>
        </p:nvSpPr>
        <p:spPr>
          <a:xfrm>
            <a:off x="4654570" y="535388"/>
            <a:ext cx="3575979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Solenoid center (z = 500 mm)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1290375-BCC4-A1B6-06BD-18CCA8B83EF2}"/>
                  </a:ext>
                </a:extLst>
              </p:cNvPr>
              <p:cNvSpPr txBox="1"/>
              <p:nvPr/>
            </p:nvSpPr>
            <p:spPr>
              <a:xfrm>
                <a:off x="6442559" y="1760501"/>
                <a:ext cx="1681231" cy="902811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</m:oMath>
                  </m:oMathPara>
                </a14:m>
                <a:endParaRPr lang="en-US" sz="1600" b="1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1290375-BCC4-A1B6-06BD-18CCA8B83E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2559" y="1760501"/>
                <a:ext cx="1681231" cy="90281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973D01-D146-739E-7994-87E85C198377}"/>
                  </a:ext>
                </a:extLst>
              </p:cNvPr>
              <p:cNvSpPr txBox="1"/>
              <p:nvPr/>
            </p:nvSpPr>
            <p:spPr>
              <a:xfrm>
                <a:off x="9049217" y="738007"/>
                <a:ext cx="915315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𝒎𝒎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1973D01-D146-739E-7994-87E85C198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49217" y="738007"/>
                <a:ext cx="915315" cy="394980"/>
              </a:xfrm>
              <a:prstGeom prst="rect">
                <a:avLst/>
              </a:prstGeom>
              <a:blipFill>
                <a:blip r:embed="rId6"/>
                <a:stretch>
                  <a:fillRect l="-5479" t="-6250" r="-4110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67010BC-CB77-BD18-6F4F-1EE349282157}"/>
                  </a:ext>
                </a:extLst>
              </p:cNvPr>
              <p:cNvSpPr txBox="1"/>
              <p:nvPr/>
            </p:nvSpPr>
            <p:spPr>
              <a:xfrm>
                <a:off x="11011285" y="2759080"/>
                <a:ext cx="900888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𝒛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𝒎𝒎</m:t>
                      </m:r>
                      <m:r>
                        <a:rPr lang="en-US" sz="19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900" b="1" dirty="0">
                  <a:solidFill>
                    <a:schemeClr val="tx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67010BC-CB77-BD18-6F4F-1EE3492821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11285" y="2759080"/>
                <a:ext cx="900888" cy="394980"/>
              </a:xfrm>
              <a:prstGeom prst="rect">
                <a:avLst/>
              </a:prstGeom>
              <a:blipFill>
                <a:blip r:embed="rId7"/>
                <a:stretch>
                  <a:fillRect l="-5556" t="-6250" r="-5556" b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41B8C9F-912A-46C7-BDC0-CC40688E28BD}"/>
              </a:ext>
            </a:extLst>
          </p:cNvPr>
          <p:cNvCxnSpPr/>
          <p:nvPr/>
        </p:nvCxnSpPr>
        <p:spPr>
          <a:xfrm>
            <a:off x="9665366" y="2025445"/>
            <a:ext cx="0" cy="389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982BF8B-AE66-64C5-FABE-F12907D54EE6}"/>
              </a:ext>
            </a:extLst>
          </p:cNvPr>
          <p:cNvSpPr txBox="1"/>
          <p:nvPr/>
        </p:nvSpPr>
        <p:spPr>
          <a:xfrm>
            <a:off x="8519237" y="3333120"/>
            <a:ext cx="2942492" cy="1046440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Observed focusing length is ~500 mm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F873394-6543-B334-27D0-9F0FB90C3C42}"/>
              </a:ext>
            </a:extLst>
          </p:cNvPr>
          <p:cNvCxnSpPr>
            <a:cxnSpLocks/>
          </p:cNvCxnSpPr>
          <p:nvPr/>
        </p:nvCxnSpPr>
        <p:spPr>
          <a:xfrm flipV="1">
            <a:off x="9913677" y="3157275"/>
            <a:ext cx="0" cy="3887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749125F-7239-F5F1-9F2B-15966045EF67}"/>
                  </a:ext>
                </a:extLst>
              </p:cNvPr>
              <p:cNvSpPr txBox="1"/>
              <p:nvPr/>
            </p:nvSpPr>
            <p:spPr>
              <a:xfrm>
                <a:off x="287298" y="3994626"/>
                <a:ext cx="5115952" cy="2544286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Coil length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100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Coil inner radius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= 400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Coil thickness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100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Current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100 Amp/mm2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Observed peak magnetic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= 1.4 Tesla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  <a:latin typeface="Helvetica" pitchFamily="2" charset="0"/>
                  </a:rPr>
                  <a:t> 1076 mm</a:t>
                </a:r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749125F-7239-F5F1-9F2B-15966045EF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298" y="3994626"/>
                <a:ext cx="5115952" cy="254428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>
            <a:extLst>
              <a:ext uri="{FF2B5EF4-FFF2-40B4-BE49-F238E27FC236}">
                <a16:creationId xmlns:a16="http://schemas.microsoft.com/office/drawing/2014/main" id="{432C83BE-B706-D353-807A-E32B90ADB8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86593" y="4635123"/>
            <a:ext cx="2858299" cy="1828800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ADAC6A5-A92F-A271-605B-984B65C95328}"/>
              </a:ext>
            </a:extLst>
          </p:cNvPr>
          <p:cNvCxnSpPr/>
          <p:nvPr/>
        </p:nvCxnSpPr>
        <p:spPr>
          <a:xfrm>
            <a:off x="6100299" y="4281369"/>
            <a:ext cx="0" cy="389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E3B87EEE-572B-9BDE-B664-678D4619F787}"/>
              </a:ext>
            </a:extLst>
          </p:cNvPr>
          <p:cNvSpPr txBox="1"/>
          <p:nvPr/>
        </p:nvSpPr>
        <p:spPr>
          <a:xfrm>
            <a:off x="4594703" y="3629965"/>
            <a:ext cx="3575979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Solenoid center (z = 500 mm)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5FB7C85-BD49-D276-45F5-411EFD9D16F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69979" y="4341548"/>
            <a:ext cx="3681351" cy="2286000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CD7277-161E-AB13-CC62-615A31333654}"/>
              </a:ext>
            </a:extLst>
          </p:cNvPr>
          <p:cNvCxnSpPr/>
          <p:nvPr/>
        </p:nvCxnSpPr>
        <p:spPr>
          <a:xfrm>
            <a:off x="9495151" y="4212790"/>
            <a:ext cx="0" cy="3899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21F2415-52E0-77FA-D0E0-758EBABF579C}"/>
              </a:ext>
            </a:extLst>
          </p:cNvPr>
          <p:cNvSpPr txBox="1"/>
          <p:nvPr/>
        </p:nvSpPr>
        <p:spPr>
          <a:xfrm>
            <a:off x="8899281" y="5752945"/>
            <a:ext cx="2942492" cy="1046440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Observed focusing length is ~1800 mm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6E94869-330E-1F14-D0DA-8A3FE1C50D66}"/>
              </a:ext>
            </a:extLst>
          </p:cNvPr>
          <p:cNvCxnSpPr>
            <a:cxnSpLocks/>
          </p:cNvCxnSpPr>
          <p:nvPr/>
        </p:nvCxnSpPr>
        <p:spPr>
          <a:xfrm flipV="1">
            <a:off x="10293721" y="5577100"/>
            <a:ext cx="0" cy="38876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6156375-288E-7DFB-F09C-81BCEE0FFF14}"/>
              </a:ext>
            </a:extLst>
          </p:cNvPr>
          <p:cNvSpPr txBox="1"/>
          <p:nvPr/>
        </p:nvSpPr>
        <p:spPr>
          <a:xfrm>
            <a:off x="202739" y="2942264"/>
            <a:ext cx="5007460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Focusing length agrees well with prediction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5F8FB1-34BB-470C-4BD3-100252A3D732}"/>
              </a:ext>
            </a:extLst>
          </p:cNvPr>
          <p:cNvSpPr txBox="1"/>
          <p:nvPr/>
        </p:nvSpPr>
        <p:spPr>
          <a:xfrm>
            <a:off x="904490" y="6145626"/>
            <a:ext cx="3556744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Prediction is underestimated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595E04-5CF8-321B-A24B-28D7497B9243}"/>
              </a:ext>
            </a:extLst>
          </p:cNvPr>
          <p:cNvSpPr txBox="1"/>
          <p:nvPr/>
        </p:nvSpPr>
        <p:spPr>
          <a:xfrm>
            <a:off x="8638261" y="-35053"/>
            <a:ext cx="3199274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fofocell_fernow_focus_05220070.nb</a:t>
            </a:r>
          </a:p>
        </p:txBody>
      </p:sp>
    </p:spTree>
    <p:extLst>
      <p:ext uri="{BB962C8B-B14F-4D97-AF65-F5344CB8AC3E}">
        <p14:creationId xmlns:p14="http://schemas.microsoft.com/office/powerpoint/2010/main" val="2008290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1A64C4-4759-03AD-F577-7E3930647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Induced Angular Momentum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5C608E-9C58-3034-7DFF-0D5EF342126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BDB7F34-EAAA-BFD7-C60E-EDD03B5B99A8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914398" y="819865"/>
            <a:ext cx="9994392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Set the Larmor rotation frame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The linearized equations of motion is given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Twiss parameters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Introduce the normalized canonical angular momentum</a:t>
            </a:r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F91D5F-4DC3-47FF-FDCD-2DBAF0476388}"/>
                  </a:ext>
                </a:extLst>
              </p:cNvPr>
              <p:cNvSpPr txBox="1"/>
              <p:nvPr/>
            </p:nvSpPr>
            <p:spPr>
              <a:xfrm>
                <a:off x="1464080" y="1719978"/>
                <a:ext cx="3593740" cy="6117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</m:d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𝑞𝐵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𝑚𝑐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𝛾𝛽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F91D5F-4DC3-47FF-FDCD-2DBAF04763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4080" y="1719978"/>
                <a:ext cx="3593740" cy="611706"/>
              </a:xfrm>
              <a:prstGeom prst="rect">
                <a:avLst/>
              </a:prstGeom>
              <a:blipFill>
                <a:blip r:embed="rId2"/>
                <a:stretch>
                  <a:fillRect b="-8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CCB003E-040E-C0F9-2AFC-9251E83FFD58}"/>
                  </a:ext>
                </a:extLst>
              </p:cNvPr>
              <p:cNvSpPr txBox="1"/>
              <p:nvPr/>
            </p:nvSpPr>
            <p:spPr>
              <a:xfrm>
                <a:off x="1557864" y="1200399"/>
                <a:ext cx="2228752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𝑥𝑐𝑜𝑠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𝑦𝑠𝑖𝑛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</m:oMath>
                  </m:oMathPara>
                </a14:m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𝑥𝑠𝑖𝑛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𝑦𝑐𝑜𝑠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CCB003E-040E-C0F9-2AFC-9251E83FFD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7864" y="1200399"/>
                <a:ext cx="2228752" cy="492443"/>
              </a:xfrm>
              <a:prstGeom prst="rect">
                <a:avLst/>
              </a:prstGeom>
              <a:blipFill>
                <a:blip r:embed="rId3"/>
                <a:stretch>
                  <a:fillRect l="-1695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23257B7-4E86-A579-114B-FDA61B333E0F}"/>
                  </a:ext>
                </a:extLst>
              </p:cNvPr>
              <p:cNvSpPr txBox="1"/>
              <p:nvPr/>
            </p:nvSpPr>
            <p:spPr>
              <a:xfrm>
                <a:off x="5452708" y="1856554"/>
                <a:ext cx="288437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600" dirty="0"/>
                  <a:t> is a Larmor angular velocity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23257B7-4E86-A579-114B-FDA61B333E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2708" y="1856554"/>
                <a:ext cx="2884379" cy="338554"/>
              </a:xfrm>
              <a:prstGeom prst="rect">
                <a:avLst/>
              </a:prstGeom>
              <a:blipFill>
                <a:blip r:embed="rId4"/>
                <a:stretch>
                  <a:fillRect t="-7407" b="-2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EEEE3CB-2BC6-BBBF-3A4D-D455A9C6E8E5}"/>
                  </a:ext>
                </a:extLst>
              </p:cNvPr>
              <p:cNvSpPr txBox="1"/>
              <p:nvPr/>
            </p:nvSpPr>
            <p:spPr>
              <a:xfrm>
                <a:off x="8248170" y="1764328"/>
                <a:ext cx="951222" cy="4995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𝑞𝐵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EEEE3CB-2BC6-BBBF-3A4D-D455A9C6E8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8170" y="1764328"/>
                <a:ext cx="951222" cy="499560"/>
              </a:xfrm>
              <a:prstGeom prst="rect">
                <a:avLst/>
              </a:prstGeom>
              <a:blipFill>
                <a:blip r:embed="rId5"/>
                <a:stretch>
                  <a:fillRect l="-2632" t="-2439" r="-3947" b="-9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A86BA9-78C0-6CD8-32E3-84B230373CCE}"/>
                  </a:ext>
                </a:extLst>
              </p:cNvPr>
              <p:cNvSpPr txBox="1"/>
              <p:nvPr/>
            </p:nvSpPr>
            <p:spPr>
              <a:xfrm>
                <a:off x="1505176" y="2851186"/>
                <a:ext cx="292522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  <m:r>
                        <a:rPr lang="en-US" sz="16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′′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4A86BA9-78C0-6CD8-32E3-84B230373C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5176" y="2851186"/>
                <a:ext cx="2925223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494438B-F521-90AD-8D91-5BC0F1B3858D}"/>
                  </a:ext>
                </a:extLst>
              </p:cNvPr>
              <p:cNvSpPr txBox="1"/>
              <p:nvPr/>
            </p:nvSpPr>
            <p:spPr>
              <a:xfrm>
                <a:off x="1536897" y="3528193"/>
                <a:ext cx="2270685" cy="10021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ra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</m:rad>
                      <m:r>
                        <a:rPr lang="en-US" sz="1600" i="1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494438B-F521-90AD-8D91-5BC0F1B38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6897" y="3528193"/>
                <a:ext cx="2270685" cy="1002197"/>
              </a:xfrm>
              <a:prstGeom prst="rect">
                <a:avLst/>
              </a:prstGeom>
              <a:blipFill>
                <a:blip r:embed="rId7"/>
                <a:stretch>
                  <a:fillRect l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3DD35E0-3209-F623-C5AA-2AAFE5D2100B}"/>
                  </a:ext>
                </a:extLst>
              </p:cNvPr>
              <p:cNvSpPr txBox="1"/>
              <p:nvPr/>
            </p:nvSpPr>
            <p:spPr>
              <a:xfrm>
                <a:off x="1522695" y="4657016"/>
                <a:ext cx="3039101" cy="33272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Sup>
                        <m:sSub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b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+4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𝜅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−4=0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3DD35E0-3209-F623-C5AA-2AAFE5D210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2695" y="4657016"/>
                <a:ext cx="3039101" cy="332720"/>
              </a:xfrm>
              <a:prstGeom prst="rect">
                <a:avLst/>
              </a:prstGeom>
              <a:blipFill>
                <a:blip r:embed="rId8"/>
                <a:stretch>
                  <a:fillRect l="-1250" t="-3571" r="-833" b="-10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B0444D8-5004-EACE-8945-5C2332DE8C0B}"/>
                  </a:ext>
                </a:extLst>
              </p:cNvPr>
              <p:cNvSpPr txBox="1"/>
              <p:nvPr/>
            </p:nvSpPr>
            <p:spPr>
              <a:xfrm>
                <a:off x="1491939" y="5693295"/>
                <a:ext cx="202036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𝑐𝑎𝑛𝑜𝑛𝑖𝑐𝑎𝑙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𝑚𝑐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B0444D8-5004-EACE-8945-5C2332DE8C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1939" y="5693295"/>
                <a:ext cx="2020361" cy="246221"/>
              </a:xfrm>
              <a:prstGeom prst="rect">
                <a:avLst/>
              </a:prstGeom>
              <a:blipFill>
                <a:blip r:embed="rId9"/>
                <a:stretch>
                  <a:fillRect l="-1875" r="-1875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4036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3FA8F-DB71-F639-D30A-5D8B0916D5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50BF48-B376-9443-733E-FB76CABE6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Induced Angular Momentum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133A36-C6A1-EA7E-5952-0CE3DA134A1E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B4E947A-23EA-A296-82DD-729AF5361662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914398" y="1089494"/>
            <a:ext cx="9994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transverse covariance matrix includes angular momentum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772AC16-447E-55E9-2798-4C1D3B7CD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146" y="1566229"/>
            <a:ext cx="5067300" cy="10287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B997198-86B9-7176-9936-6C4C2B8D2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146" y="3733947"/>
            <a:ext cx="3225800" cy="5334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57EA487-76DC-EF3D-0C79-9F542025C78B}"/>
                  </a:ext>
                </a:extLst>
              </p:cNvPr>
              <p:cNvSpPr txBox="1"/>
              <p:nvPr/>
            </p:nvSpPr>
            <p:spPr>
              <a:xfrm>
                <a:off x="1121249" y="2902692"/>
                <a:ext cx="4309641" cy="4622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𝑑𝑒𝑡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d>
                            <m:dPr>
                              <m:begChr m:val="⟨"/>
                              <m:endChr m:val="⟩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sSub>
                                    <m:sSubPr>
                                      <m:ctrlP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i="1">
                                          <a:latin typeface="Cambria Math" panose="02040503050406030204" pitchFamily="18" charset="0"/>
                                        </a:rPr>
                                        <m:t>𝑃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57EA487-76DC-EF3D-0C79-9F542025C7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249" y="2902692"/>
                <a:ext cx="4309641" cy="462242"/>
              </a:xfrm>
              <a:prstGeom prst="rect">
                <a:avLst/>
              </a:prstGeom>
              <a:blipFill>
                <a:blip r:embed="rId4"/>
                <a:stretch>
                  <a:fillRect l="-1176" b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3BE2B204-7BB7-1C98-9982-0598B05E49F0}"/>
              </a:ext>
            </a:extLst>
          </p:cNvPr>
          <p:cNvSpPr txBox="1"/>
          <p:nvPr/>
        </p:nvSpPr>
        <p:spPr>
          <a:xfrm>
            <a:off x="5715864" y="2888972"/>
            <a:ext cx="5705857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/>
                </a:solidFill>
                <a:latin typeface="Helvetica" pitchFamily="2" charset="0"/>
              </a:rPr>
              <a:t>Or, taking 4x4 matrix to estimate emittance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8663D5-CB2E-F625-F6D6-B056E3C563DE}"/>
                  </a:ext>
                </a:extLst>
              </p:cNvPr>
              <p:cNvSpPr txBox="1"/>
              <p:nvPr/>
            </p:nvSpPr>
            <p:spPr>
              <a:xfrm>
                <a:off x="6308590" y="3604993"/>
                <a:ext cx="3024931" cy="1056123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𝜺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sub>
                      </m:sSub>
                      <m:r>
                        <a:rPr lang="en-US" sz="19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9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9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9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𝑫𝒆𝒕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1900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9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sz="1900" b="1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900" b="1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𝑴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19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  <m:r>
                                        <a:rPr lang="en-US" sz="19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×</m:t>
                                      </m:r>
                                      <m:r>
                                        <a:rPr lang="en-US" sz="1900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𝟒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sz="19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9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9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</m:oMath>
                  </m:oMathPara>
                </a14:m>
                <a:endParaRPr lang="en-US" sz="1900" b="1" dirty="0">
                  <a:solidFill>
                    <a:schemeClr val="tx2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18663D5-CB2E-F625-F6D6-B056E3C56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8590" y="3604993"/>
                <a:ext cx="3024931" cy="105612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435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857FE5-00DA-D203-3E21-9A93FC154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FOFO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B6B317-0BA3-0369-1A85-142D10A829C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976C27-A307-ACD6-C25A-10C9E8A46E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953" y="924560"/>
            <a:ext cx="7772400" cy="59334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3DDA3F6-1F92-78E7-17F2-16CF732A0750}"/>
              </a:ext>
            </a:extLst>
          </p:cNvPr>
          <p:cNvSpPr txBox="1"/>
          <p:nvPr/>
        </p:nvSpPr>
        <p:spPr>
          <a:xfrm>
            <a:off x="4947137" y="614621"/>
            <a:ext cx="64711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en-US" sz="1800" b="1" dirty="0" err="1">
                <a:solidFill>
                  <a:schemeClr val="tx2"/>
                </a:solidFill>
                <a:latin typeface="Helvetica" pitchFamily="2" charset="0"/>
              </a:rPr>
              <a:t>Fernow’s</a:t>
            </a:r>
            <a:r>
              <a:rPr lang="en-US" sz="1800" b="1" dirty="0">
                <a:solidFill>
                  <a:schemeClr val="tx2"/>
                </a:solidFill>
                <a:latin typeface="Helvetica" pitchFamily="2" charset="0"/>
              </a:rPr>
              <a:t> coil (referred from PRSTAB 10, 064001 (2007))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CC62D3-5444-5DA3-F61A-BA4CDA529B91}"/>
              </a:ext>
            </a:extLst>
          </p:cNvPr>
          <p:cNvSpPr txBox="1"/>
          <p:nvPr/>
        </p:nvSpPr>
        <p:spPr>
          <a:xfrm>
            <a:off x="7983778" y="1240071"/>
            <a:ext cx="4290284" cy="2513509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marL="457200" indent="-457200">
              <a:spcAft>
                <a:spcPts val="800"/>
              </a:spcAft>
              <a:buAutoNum type="alphaLcParenBoth"/>
            </a:pPr>
            <a:r>
              <a:rPr lang="en-US" sz="1900" b="1" dirty="0">
                <a:solidFill>
                  <a:schemeClr val="tx2"/>
                </a:solidFill>
                <a:latin typeface="Helvetica" pitchFamily="2" charset="0"/>
              </a:rPr>
              <a:t>and (b)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solidFill>
                  <a:schemeClr val="tx2"/>
                </a:solidFill>
                <a:latin typeface="Helvetica" pitchFamily="2" charset="0"/>
              </a:rPr>
              <a:t>Non-flipping solenoid coil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solidFill>
                  <a:schemeClr val="tx2"/>
                </a:solidFill>
                <a:latin typeface="Helvetica" pitchFamily="2" charset="0"/>
              </a:rPr>
              <a:t>Difference between (a) and (b) is an initial beam condition whether beam starts from coil center or in the coil gap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7968236-569A-581A-E95C-9EBE4D8B8986}"/>
                  </a:ext>
                </a:extLst>
              </p:cNvPr>
              <p:cNvSpPr txBox="1"/>
              <p:nvPr/>
            </p:nvSpPr>
            <p:spPr>
              <a:xfrm>
                <a:off x="1691385" y="1072663"/>
                <a:ext cx="345159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9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9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sz="19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</m:oMath>
                  </m:oMathPara>
                </a14:m>
                <a:endParaRPr lang="en-US" sz="1900" b="1" dirty="0">
                  <a:solidFill>
                    <a:schemeClr val="tx2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7968236-569A-581A-E95C-9EBE4D8B89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385" y="1072663"/>
                <a:ext cx="345159" cy="394980"/>
              </a:xfrm>
              <a:prstGeom prst="rect">
                <a:avLst/>
              </a:prstGeom>
              <a:blipFill>
                <a:blip r:embed="rId3"/>
                <a:stretch>
                  <a:fillRect l="-206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DE8F878-3FC8-D485-F3A8-43FC29138375}"/>
                  </a:ext>
                </a:extLst>
              </p:cNvPr>
              <p:cNvSpPr txBox="1"/>
              <p:nvPr/>
            </p:nvSpPr>
            <p:spPr>
              <a:xfrm>
                <a:off x="1691385" y="1804396"/>
                <a:ext cx="232436" cy="3949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9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</m:oMath>
                  </m:oMathPara>
                </a14:m>
                <a:endParaRPr lang="en-US" sz="1900" b="1" dirty="0">
                  <a:solidFill>
                    <a:srgbClr val="FF0000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DE8F878-3FC8-D485-F3A8-43FC291383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1385" y="1804396"/>
                <a:ext cx="232436" cy="394980"/>
              </a:xfrm>
              <a:prstGeom prst="rect">
                <a:avLst/>
              </a:prstGeom>
              <a:blipFill>
                <a:blip r:embed="rId4"/>
                <a:stretch>
                  <a:fillRect l="-40000" r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157314F3-603A-F6B8-80FC-2FA03ACFB71E}"/>
              </a:ext>
            </a:extLst>
          </p:cNvPr>
          <p:cNvSpPr txBox="1"/>
          <p:nvPr/>
        </p:nvSpPr>
        <p:spPr>
          <a:xfrm>
            <a:off x="1285681" y="2527376"/>
            <a:ext cx="1126590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00FDFF"/>
                </a:solidFill>
                <a:latin typeface="Helvetica" pitchFamily="2" charset="0"/>
              </a:rPr>
              <a:t>Coil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F37BCCC-DCFB-898A-39C5-7553E9F30A74}"/>
              </a:ext>
            </a:extLst>
          </p:cNvPr>
          <p:cNvSpPr txBox="1"/>
          <p:nvPr/>
        </p:nvSpPr>
        <p:spPr>
          <a:xfrm>
            <a:off x="1343390" y="3687957"/>
            <a:ext cx="1011174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FF40FF"/>
                </a:solidFill>
                <a:latin typeface="Helvetica" pitchFamily="2" charset="0"/>
              </a:rPr>
              <a:t>RF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B9EE6B-AA44-9B85-4CC4-356378E73A2F}"/>
              </a:ext>
            </a:extLst>
          </p:cNvPr>
          <p:cNvSpPr txBox="1"/>
          <p:nvPr/>
        </p:nvSpPr>
        <p:spPr>
          <a:xfrm>
            <a:off x="1807603" y="3653441"/>
            <a:ext cx="1649169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latin typeface="Helvetica" pitchFamily="2" charset="0"/>
              </a:rPr>
              <a:t>Absorber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F3C6D3-59E9-EFB7-5F7E-99CEC18A1991}"/>
              </a:ext>
            </a:extLst>
          </p:cNvPr>
          <p:cNvSpPr txBox="1"/>
          <p:nvPr/>
        </p:nvSpPr>
        <p:spPr>
          <a:xfrm>
            <a:off x="8096977" y="4488176"/>
            <a:ext cx="3244158" cy="1241365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solidFill>
                  <a:schemeClr val="tx2"/>
                </a:solidFill>
                <a:latin typeface="Helvetica" pitchFamily="2" charset="0"/>
              </a:rPr>
              <a:t>(c) and (d)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solidFill>
                  <a:schemeClr val="tx2"/>
                </a:solidFill>
                <a:latin typeface="Helvetica" pitchFamily="2" charset="0"/>
              </a:rPr>
              <a:t>Flipping solenoid coil</a:t>
            </a:r>
          </a:p>
        </p:txBody>
      </p:sp>
    </p:spTree>
    <p:extLst>
      <p:ext uri="{BB962C8B-B14F-4D97-AF65-F5344CB8AC3E}">
        <p14:creationId xmlns:p14="http://schemas.microsoft.com/office/powerpoint/2010/main" val="40948695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4676535-372B-79A7-89CF-0031C56B2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FOFO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BD1221-2D7D-38A5-5A76-733BF4CEC40F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B4EFCC-5080-2DCA-5A42-6CAA75F174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15" y="1033756"/>
            <a:ext cx="5588515" cy="34444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DEB2B8-7BBB-13F4-2276-DF961E5F3598}"/>
              </a:ext>
            </a:extLst>
          </p:cNvPr>
          <p:cNvSpPr txBox="1"/>
          <p:nvPr/>
        </p:nvSpPr>
        <p:spPr>
          <a:xfrm>
            <a:off x="5765690" y="1583491"/>
            <a:ext cx="6078074" cy="25442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 err="1">
                <a:solidFill>
                  <a:schemeClr val="tx2"/>
                </a:solidFill>
                <a:latin typeface="Helvetica" pitchFamily="2" charset="0"/>
              </a:rPr>
              <a:t>Fernow’s</a:t>
            </a: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 coil (referred from PRSTAB 10, 064001 (2007)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Coil length = 400 mm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Coil inner radius = 400 mm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Coil thickness = 100 mm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Current = 100 Amp/mm2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Period = 1000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F1E51F-B757-6AEF-1B0D-F2CF1DBA6E80}"/>
              </a:ext>
            </a:extLst>
          </p:cNvPr>
          <p:cNvSpPr txBox="1"/>
          <p:nvPr/>
        </p:nvSpPr>
        <p:spPr>
          <a:xfrm>
            <a:off x="422393" y="3236850"/>
            <a:ext cx="3733073" cy="1241365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marL="457200" indent="-457200">
              <a:spcAft>
                <a:spcPts val="800"/>
              </a:spcAft>
              <a:buAutoNum type="alphaLcParenBoth"/>
            </a:pPr>
            <a:r>
              <a:rPr lang="en-US" sz="1900" b="1" dirty="0">
                <a:solidFill>
                  <a:schemeClr val="bg1"/>
                </a:solidFill>
                <a:latin typeface="Helvetica" pitchFamily="2" charset="0"/>
              </a:rPr>
              <a:t>and (b)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solidFill>
                  <a:schemeClr val="bg1"/>
                </a:solidFill>
                <a:latin typeface="Helvetica" pitchFamily="2" charset="0"/>
              </a:rPr>
              <a:t>Non-flipping solenoid coil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6AF7EE-AF32-D1F1-4171-8144A73B54AC}"/>
              </a:ext>
            </a:extLst>
          </p:cNvPr>
          <p:cNvSpPr txBox="1"/>
          <p:nvPr/>
        </p:nvSpPr>
        <p:spPr>
          <a:xfrm>
            <a:off x="7958104" y="15322"/>
            <a:ext cx="3301866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fofostudy_fernow_fig1a_05280140.nb</a:t>
            </a:r>
          </a:p>
        </p:txBody>
      </p:sp>
    </p:spTree>
    <p:extLst>
      <p:ext uri="{BB962C8B-B14F-4D97-AF65-F5344CB8AC3E}">
        <p14:creationId xmlns:p14="http://schemas.microsoft.com/office/powerpoint/2010/main" val="249987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E80080B-3E44-6F4A-AB8D-A075FE8AF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FOFO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50FAB-FDEF-5D03-35C3-6FF0700CE462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98A50C-54A3-EB41-260B-C8F373B5E0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444" y="3429000"/>
            <a:ext cx="4572000" cy="2794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EDDFE4-F023-2D54-25E5-DFCE6EA17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4600" y="3429000"/>
            <a:ext cx="4572000" cy="28321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CE514EF-B757-36D4-1A18-9A566833C680}"/>
              </a:ext>
            </a:extLst>
          </p:cNvPr>
          <p:cNvSpPr txBox="1"/>
          <p:nvPr/>
        </p:nvSpPr>
        <p:spPr>
          <a:xfrm>
            <a:off x="7958104" y="15322"/>
            <a:ext cx="3301866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fofostudy_fernow_fig1a_05280140.nb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7E11A02-0D8F-F6BF-8836-5142C9E9B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398" y="805149"/>
            <a:ext cx="3380330" cy="2743200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3E5472D-FAA1-61EE-7DD3-4A1B7F01A869}"/>
              </a:ext>
            </a:extLst>
          </p:cNvPr>
          <p:cNvCxnSpPr/>
          <p:nvPr/>
        </p:nvCxnSpPr>
        <p:spPr>
          <a:xfrm>
            <a:off x="4325816" y="2708031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42157E4-1F9D-941D-1D90-E95C875D6FF2}"/>
              </a:ext>
            </a:extLst>
          </p:cNvPr>
          <p:cNvCxnSpPr/>
          <p:nvPr/>
        </p:nvCxnSpPr>
        <p:spPr>
          <a:xfrm>
            <a:off x="4900248" y="2696308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B1F9000-1653-8E57-33DA-CFBF8543387D}"/>
              </a:ext>
            </a:extLst>
          </p:cNvPr>
          <p:cNvCxnSpPr/>
          <p:nvPr/>
        </p:nvCxnSpPr>
        <p:spPr>
          <a:xfrm flipH="1">
            <a:off x="4032738" y="3589600"/>
            <a:ext cx="293078" cy="255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7FB7265-325C-90BE-475B-D7A63610F113}"/>
              </a:ext>
            </a:extLst>
          </p:cNvPr>
          <p:cNvCxnSpPr>
            <a:cxnSpLocks/>
          </p:cNvCxnSpPr>
          <p:nvPr/>
        </p:nvCxnSpPr>
        <p:spPr>
          <a:xfrm>
            <a:off x="4890563" y="3571795"/>
            <a:ext cx="1076481" cy="4574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AF0E113-ABD7-9002-1623-E4353DBF398F}"/>
                  </a:ext>
                </a:extLst>
              </p:cNvPr>
              <p:cNvSpPr txBox="1"/>
              <p:nvPr/>
            </p:nvSpPr>
            <p:spPr>
              <a:xfrm>
                <a:off x="958943" y="5692344"/>
                <a:ext cx="2112501" cy="1251625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=4.5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=0.70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AF0E113-ABD7-9002-1623-E4353DBF39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943" y="5692344"/>
                <a:ext cx="2112501" cy="12516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AC067E0C-2429-E920-2707-2B4C6C9B9B33}"/>
              </a:ext>
            </a:extLst>
          </p:cNvPr>
          <p:cNvSpPr txBox="1"/>
          <p:nvPr/>
        </p:nvSpPr>
        <p:spPr>
          <a:xfrm>
            <a:off x="1941618" y="2913696"/>
            <a:ext cx="153965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x’ (rad)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81800B-5C0C-051C-CBDA-015A0F099D79}"/>
              </a:ext>
            </a:extLst>
          </p:cNvPr>
          <p:cNvSpPr txBox="1"/>
          <p:nvPr/>
        </p:nvSpPr>
        <p:spPr>
          <a:xfrm>
            <a:off x="4498819" y="4409569"/>
            <a:ext cx="153856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 (mm)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E691F69-D0F5-9B15-7270-16CB681315F8}"/>
              </a:ext>
            </a:extLst>
          </p:cNvPr>
          <p:cNvSpPr txBox="1"/>
          <p:nvPr/>
        </p:nvSpPr>
        <p:spPr>
          <a:xfrm>
            <a:off x="7310792" y="2834470"/>
            <a:ext cx="153965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x’ (rad)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0BA1A7C-2BC5-CB5A-1AF4-7886AB431F55}"/>
              </a:ext>
            </a:extLst>
          </p:cNvPr>
          <p:cNvSpPr txBox="1"/>
          <p:nvPr/>
        </p:nvSpPr>
        <p:spPr>
          <a:xfrm>
            <a:off x="9867993" y="4330343"/>
            <a:ext cx="153856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 (mm)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B881DFA-0C94-BB28-CA4E-EDFE5EDCE381}"/>
                  </a:ext>
                </a:extLst>
              </p:cNvPr>
              <p:cNvSpPr txBox="1"/>
              <p:nvPr/>
            </p:nvSpPr>
            <p:spPr>
              <a:xfrm>
                <a:off x="8680496" y="5606375"/>
                <a:ext cx="2112501" cy="1251625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=5.0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=0.13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4B881DFA-0C94-BB28-CA4E-EDFE5EDCE3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0496" y="5606375"/>
                <a:ext cx="2112501" cy="12516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Oval 29">
            <a:extLst>
              <a:ext uri="{FF2B5EF4-FFF2-40B4-BE49-F238E27FC236}">
                <a16:creationId xmlns:a16="http://schemas.microsoft.com/office/drawing/2014/main" id="{AA1BD608-7ECC-8E70-F261-FF3CDD51755A}"/>
              </a:ext>
            </a:extLst>
          </p:cNvPr>
          <p:cNvSpPr/>
          <p:nvPr/>
        </p:nvSpPr>
        <p:spPr>
          <a:xfrm>
            <a:off x="7958104" y="3429000"/>
            <a:ext cx="1185896" cy="980569"/>
          </a:xfrm>
          <a:prstGeom prst="ellipse">
            <a:avLst/>
          </a:prstGeom>
          <a:noFill/>
          <a:ln>
            <a:solidFill>
              <a:srgbClr val="FF4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6BF725A-401C-3EEF-A54A-FAD0123F9F1B}"/>
              </a:ext>
            </a:extLst>
          </p:cNvPr>
          <p:cNvSpPr txBox="1"/>
          <p:nvPr/>
        </p:nvSpPr>
        <p:spPr>
          <a:xfrm>
            <a:off x="8660742" y="2706396"/>
            <a:ext cx="2745814" cy="113877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dirty="0">
                <a:solidFill>
                  <a:srgbClr val="FF40FF"/>
                </a:solidFill>
                <a:latin typeface="Helvetica" pitchFamily="2" charset="0"/>
              </a:rPr>
              <a:t>Filamentation due to mismatching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CD6919-A413-96B6-3253-50908B14BCB8}"/>
              </a:ext>
            </a:extLst>
          </p:cNvPr>
          <p:cNvSpPr txBox="1"/>
          <p:nvPr/>
        </p:nvSpPr>
        <p:spPr>
          <a:xfrm>
            <a:off x="2877155" y="5371981"/>
            <a:ext cx="3077445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Red: Initial phase space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3A5A43F-ECAD-FA98-B1F5-28ADB3E3E5E8}"/>
              </a:ext>
            </a:extLst>
          </p:cNvPr>
          <p:cNvSpPr txBox="1"/>
          <p:nvPr/>
        </p:nvSpPr>
        <p:spPr>
          <a:xfrm>
            <a:off x="8129252" y="5041975"/>
            <a:ext cx="3077445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Red: Initial phase space</a:t>
            </a:r>
          </a:p>
        </p:txBody>
      </p:sp>
    </p:spTree>
    <p:extLst>
      <p:ext uri="{BB962C8B-B14F-4D97-AF65-F5344CB8AC3E}">
        <p14:creationId xmlns:p14="http://schemas.microsoft.com/office/powerpoint/2010/main" val="3678014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DB33D1-1279-CE66-1937-7011BFE84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00037C3-5BEE-716B-F52C-28509F95F9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9075" y="3473862"/>
            <a:ext cx="4572000" cy="2806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0AAA79-4F5D-DF43-A115-CF1A231A98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86" y="3473862"/>
            <a:ext cx="4572000" cy="27178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D1F24B7-0A8C-689D-EA1C-F85C321EB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FOFO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DD1C45-1E0D-1615-E863-B51C525967A7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603564-C737-D584-2CAA-6BB281501043}"/>
              </a:ext>
            </a:extLst>
          </p:cNvPr>
          <p:cNvSpPr txBox="1"/>
          <p:nvPr/>
        </p:nvSpPr>
        <p:spPr>
          <a:xfrm>
            <a:off x="7958104" y="15322"/>
            <a:ext cx="3301866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fofostudy_fernow_fig1b_05280150.nb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FF2904-9C4B-3CE3-5EE3-88718EBFB5B8}"/>
              </a:ext>
            </a:extLst>
          </p:cNvPr>
          <p:cNvCxnSpPr/>
          <p:nvPr/>
        </p:nvCxnSpPr>
        <p:spPr>
          <a:xfrm>
            <a:off x="4325816" y="2708031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5846C33-A7EF-DC99-8B38-0004956594A8}"/>
              </a:ext>
            </a:extLst>
          </p:cNvPr>
          <p:cNvCxnSpPr/>
          <p:nvPr/>
        </p:nvCxnSpPr>
        <p:spPr>
          <a:xfrm>
            <a:off x="4935417" y="2708031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1AA87DF-4044-B958-5C68-D9EEF631B420}"/>
              </a:ext>
            </a:extLst>
          </p:cNvPr>
          <p:cNvCxnSpPr/>
          <p:nvPr/>
        </p:nvCxnSpPr>
        <p:spPr>
          <a:xfrm flipH="1">
            <a:off x="4032738" y="3589600"/>
            <a:ext cx="293078" cy="255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15FE8C-F76C-9EB0-E1D3-D253D88C48A7}"/>
              </a:ext>
            </a:extLst>
          </p:cNvPr>
          <p:cNvCxnSpPr>
            <a:cxnSpLocks/>
          </p:cNvCxnSpPr>
          <p:nvPr/>
        </p:nvCxnSpPr>
        <p:spPr>
          <a:xfrm>
            <a:off x="4934925" y="3589600"/>
            <a:ext cx="1043842" cy="404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CD0E793-CAB2-A36C-8CB8-2E2E4C1B72BB}"/>
                  </a:ext>
                </a:extLst>
              </p:cNvPr>
              <p:cNvSpPr txBox="1"/>
              <p:nvPr/>
            </p:nvSpPr>
            <p:spPr>
              <a:xfrm>
                <a:off x="958943" y="5692344"/>
                <a:ext cx="2112501" cy="1251625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2.1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13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CD0E793-CAB2-A36C-8CB8-2E2E4C1B72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943" y="5692344"/>
                <a:ext cx="2112501" cy="12516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93D41907-37C3-4CEA-DEAF-7A41EDBA8874}"/>
              </a:ext>
            </a:extLst>
          </p:cNvPr>
          <p:cNvSpPr txBox="1"/>
          <p:nvPr/>
        </p:nvSpPr>
        <p:spPr>
          <a:xfrm>
            <a:off x="1941618" y="2913696"/>
            <a:ext cx="153965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x’ (rad)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880036-E890-9821-1DF8-18E1D9C66BE6}"/>
              </a:ext>
            </a:extLst>
          </p:cNvPr>
          <p:cNvSpPr txBox="1"/>
          <p:nvPr/>
        </p:nvSpPr>
        <p:spPr>
          <a:xfrm>
            <a:off x="4498819" y="4409569"/>
            <a:ext cx="153856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 (mm)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8FBEA5F-7006-831A-689D-1824AB92430A}"/>
              </a:ext>
            </a:extLst>
          </p:cNvPr>
          <p:cNvSpPr txBox="1"/>
          <p:nvPr/>
        </p:nvSpPr>
        <p:spPr>
          <a:xfrm>
            <a:off x="7310792" y="2834470"/>
            <a:ext cx="153965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x’ (rad)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FA5DCF0-C8BC-85E9-7F50-7843379D933D}"/>
              </a:ext>
            </a:extLst>
          </p:cNvPr>
          <p:cNvSpPr txBox="1"/>
          <p:nvPr/>
        </p:nvSpPr>
        <p:spPr>
          <a:xfrm>
            <a:off x="9867993" y="4330343"/>
            <a:ext cx="153856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 (mm)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94FCF08-D462-9782-B8DE-7C7841D70185}"/>
                  </a:ext>
                </a:extLst>
              </p:cNvPr>
              <p:cNvSpPr txBox="1"/>
              <p:nvPr/>
            </p:nvSpPr>
            <p:spPr>
              <a:xfrm>
                <a:off x="8680496" y="5606375"/>
                <a:ext cx="2112501" cy="1251625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2.1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73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394FCF08-D462-9782-B8DE-7C7841D701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0496" y="5606375"/>
                <a:ext cx="2112501" cy="12516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F09200FE-72EB-AE41-BDF4-E0174EE453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1767" y="774155"/>
            <a:ext cx="3445164" cy="274320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E79E1A2-651D-5724-7841-15727EA9E619}"/>
              </a:ext>
            </a:extLst>
          </p:cNvPr>
          <p:cNvCxnSpPr/>
          <p:nvPr/>
        </p:nvCxnSpPr>
        <p:spPr>
          <a:xfrm>
            <a:off x="4325816" y="2708031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EE08A1F-DEE9-5477-F86B-61AD20C09E55}"/>
              </a:ext>
            </a:extLst>
          </p:cNvPr>
          <p:cNvCxnSpPr/>
          <p:nvPr/>
        </p:nvCxnSpPr>
        <p:spPr>
          <a:xfrm>
            <a:off x="4935417" y="2696308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A90AC51-043A-3A4A-95A2-86899D7EACA0}"/>
              </a:ext>
            </a:extLst>
          </p:cNvPr>
          <p:cNvCxnSpPr/>
          <p:nvPr/>
        </p:nvCxnSpPr>
        <p:spPr>
          <a:xfrm flipH="1">
            <a:off x="4032738" y="3589600"/>
            <a:ext cx="293078" cy="255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CD17E2CE-C4D5-1EC4-58C3-A93F08E0B655}"/>
              </a:ext>
            </a:extLst>
          </p:cNvPr>
          <p:cNvSpPr txBox="1"/>
          <p:nvPr/>
        </p:nvSpPr>
        <p:spPr>
          <a:xfrm>
            <a:off x="3251767" y="5443644"/>
            <a:ext cx="3077445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Red: Initial phase space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38C828-8BBD-008A-2854-1E365593576F}"/>
              </a:ext>
            </a:extLst>
          </p:cNvPr>
          <p:cNvSpPr txBox="1"/>
          <p:nvPr/>
        </p:nvSpPr>
        <p:spPr>
          <a:xfrm>
            <a:off x="8198023" y="3095460"/>
            <a:ext cx="3077445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Red: Initial phase space</a:t>
            </a:r>
          </a:p>
        </p:txBody>
      </p:sp>
    </p:spTree>
    <p:extLst>
      <p:ext uri="{BB962C8B-B14F-4D97-AF65-F5344CB8AC3E}">
        <p14:creationId xmlns:p14="http://schemas.microsoft.com/office/powerpoint/2010/main" val="15448484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550A978-A3FB-AB08-D633-4296879730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8" y="890954"/>
            <a:ext cx="3681515" cy="5371612"/>
          </a:xfrm>
        </p:spPr>
        <p:txBody>
          <a:bodyPr/>
          <a:lstStyle/>
          <a:p>
            <a:r>
              <a:rPr lang="en-US" dirty="0"/>
              <a:t>Stability condition for solenoid-based channel is quite different from FODO channel because the FOFO solenoid magnet does not follow the thin lens approximation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Instead, the stability condition can be predicted from Mathieu equation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60B87E-3F28-D13B-BBC3-B30AB37CC5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398" y="365760"/>
            <a:ext cx="10808679" cy="433527"/>
          </a:xfrm>
        </p:spPr>
        <p:txBody>
          <a:bodyPr/>
          <a:lstStyle/>
          <a:p>
            <a:r>
              <a:rPr lang="en-US" dirty="0"/>
              <a:t>Beta function and passband (stability condition)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19745C-7199-5387-5764-B274215BF76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41CBCB-F272-E35F-A5DE-AA0D753A9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1944" y="2802217"/>
            <a:ext cx="5058976" cy="40364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8FCC63F-7659-0365-F7A3-B92930090F62}"/>
                  </a:ext>
                </a:extLst>
              </p:cNvPr>
              <p:cNvSpPr txBox="1"/>
              <p:nvPr/>
            </p:nvSpPr>
            <p:spPr>
              <a:xfrm>
                <a:off x="1283209" y="3125358"/>
                <a:ext cx="1721304" cy="5511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𝑚𝑐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𝛾𝛽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8FCC63F-7659-0365-F7A3-B92930090F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209" y="3125358"/>
                <a:ext cx="1721304" cy="551113"/>
              </a:xfrm>
              <a:prstGeom prst="rect">
                <a:avLst/>
              </a:prstGeom>
              <a:blipFill>
                <a:blip r:embed="rId3"/>
                <a:stretch>
                  <a:fillRect l="-2206" r="-2941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9AE41B1B-876B-FFDF-38FC-03F2C842025C}"/>
              </a:ext>
            </a:extLst>
          </p:cNvPr>
          <p:cNvSpPr txBox="1"/>
          <p:nvPr/>
        </p:nvSpPr>
        <p:spPr>
          <a:xfrm>
            <a:off x="940095" y="2516714"/>
            <a:ext cx="2319225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dirty="0">
                <a:latin typeface="Helvetica" pitchFamily="2" charset="0"/>
              </a:rPr>
              <a:t>Thin solenoid coil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54D54E-F610-A74B-F0BA-870D98670A3D}"/>
              </a:ext>
            </a:extLst>
          </p:cNvPr>
          <p:cNvSpPr txBox="1"/>
          <p:nvPr/>
        </p:nvSpPr>
        <p:spPr>
          <a:xfrm>
            <a:off x="973731" y="4788766"/>
            <a:ext cx="2410596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dirty="0">
                <a:latin typeface="Helvetica" pitchFamily="2" charset="0"/>
              </a:rPr>
              <a:t>Thick solenoid coil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FEE2DEE-0C40-3C3A-3BF0-04174A08258C}"/>
                  </a:ext>
                </a:extLst>
              </p:cNvPr>
              <p:cNvSpPr txBox="1"/>
              <p:nvPr/>
            </p:nvSpPr>
            <p:spPr>
              <a:xfrm>
                <a:off x="1419615" y="5400189"/>
                <a:ext cx="142276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𝑘𝑧</m:t>
                          </m:r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FEE2DEE-0C40-3C3A-3BF0-04174A0825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9615" y="5400189"/>
                <a:ext cx="1422761" cy="246221"/>
              </a:xfrm>
              <a:prstGeom prst="rect">
                <a:avLst/>
              </a:prstGeom>
              <a:blipFill>
                <a:blip r:embed="rId4"/>
                <a:stretch>
                  <a:fillRect l="-2655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DDDB64-F7C1-FA32-D7EF-59D917AD03C7}"/>
                  </a:ext>
                </a:extLst>
              </p:cNvPr>
              <p:cNvSpPr txBox="1"/>
              <p:nvPr/>
            </p:nvSpPr>
            <p:spPr>
              <a:xfrm>
                <a:off x="1419208" y="5679968"/>
                <a:ext cx="2849242" cy="5511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̈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𝑟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𝑚𝑐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𝛾𝛽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𝑘𝑧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b="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0DDDB64-F7C1-FA32-D7EF-59D917AD03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19208" y="5679968"/>
                <a:ext cx="2849242" cy="551113"/>
              </a:xfrm>
              <a:prstGeom prst="rect">
                <a:avLst/>
              </a:prstGeom>
              <a:blipFill>
                <a:blip r:embed="rId5"/>
                <a:stretch>
                  <a:fillRect l="-444" r="-1333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A6038AB-E97D-5A5D-67D4-AF57CFA7EB41}"/>
                  </a:ext>
                </a:extLst>
              </p:cNvPr>
              <p:cNvSpPr txBox="1"/>
              <p:nvPr/>
            </p:nvSpPr>
            <p:spPr>
              <a:xfrm>
                <a:off x="1371080" y="6207170"/>
                <a:ext cx="2552750" cy="4941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𝜐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𝑞𝑐𝑜𝑠</m:t>
                          </m:r>
                          <m:d>
                            <m:d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𝜐</m:t>
                              </m:r>
                            </m:e>
                          </m:d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A6038AB-E97D-5A5D-67D4-AF57CFA7EB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080" y="6207170"/>
                <a:ext cx="2552750" cy="494110"/>
              </a:xfrm>
              <a:prstGeom prst="rect">
                <a:avLst/>
              </a:prstGeom>
              <a:blipFill>
                <a:blip r:embed="rId6"/>
                <a:stretch>
                  <a:fillRect l="-1980" r="-990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141FF4E4-8A1E-2660-86E9-7ADED053231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8746" y="903054"/>
            <a:ext cx="4014685" cy="1601714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091C2B-75E1-C6B8-2512-B2EC74523F4F}"/>
              </a:ext>
            </a:extLst>
          </p:cNvPr>
          <p:cNvCxnSpPr/>
          <p:nvPr/>
        </p:nvCxnSpPr>
        <p:spPr>
          <a:xfrm flipV="1">
            <a:off x="8745415" y="4478216"/>
            <a:ext cx="0" cy="1834461"/>
          </a:xfrm>
          <a:prstGeom prst="line">
            <a:avLst/>
          </a:prstGeom>
          <a:ln>
            <a:solidFill>
              <a:srgbClr val="FF4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3B486C6-EE43-A7E4-979A-17359540EBB8}"/>
              </a:ext>
            </a:extLst>
          </p:cNvPr>
          <p:cNvSpPr txBox="1"/>
          <p:nvPr/>
        </p:nvSpPr>
        <p:spPr>
          <a:xfrm>
            <a:off x="6434027" y="2439888"/>
            <a:ext cx="4981813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Matheu equation can be solved numerically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74303C4-E98F-477A-C110-6D7D7172AFD0}"/>
              </a:ext>
            </a:extLst>
          </p:cNvPr>
          <p:cNvCxnSpPr>
            <a:cxnSpLocks/>
          </p:cNvCxnSpPr>
          <p:nvPr/>
        </p:nvCxnSpPr>
        <p:spPr>
          <a:xfrm flipH="1">
            <a:off x="6096000" y="5128646"/>
            <a:ext cx="4044461" cy="0"/>
          </a:xfrm>
          <a:prstGeom prst="line">
            <a:avLst/>
          </a:prstGeom>
          <a:ln>
            <a:solidFill>
              <a:srgbClr val="FF4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E4190E3-F10A-F3CA-F9FE-14A4F23FCACE}"/>
              </a:ext>
            </a:extLst>
          </p:cNvPr>
          <p:cNvCxnSpPr>
            <a:cxnSpLocks/>
          </p:cNvCxnSpPr>
          <p:nvPr/>
        </p:nvCxnSpPr>
        <p:spPr>
          <a:xfrm flipH="1">
            <a:off x="6101393" y="6119045"/>
            <a:ext cx="4044461" cy="0"/>
          </a:xfrm>
          <a:prstGeom prst="line">
            <a:avLst/>
          </a:prstGeom>
          <a:ln>
            <a:solidFill>
              <a:srgbClr val="FF4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337DD1DF-BE2D-BFB1-E723-4FFB98547A59}"/>
              </a:ext>
            </a:extLst>
          </p:cNvPr>
          <p:cNvSpPr txBox="1"/>
          <p:nvPr/>
        </p:nvSpPr>
        <p:spPr>
          <a:xfrm>
            <a:off x="9977465" y="4694387"/>
            <a:ext cx="1378262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FF40FF"/>
                </a:solidFill>
                <a:latin typeface="Helvetica" pitchFamily="2" charset="0"/>
              </a:rPr>
              <a:t>0.73 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5660FE-7DDB-F398-D743-4C0BAE01F109}"/>
              </a:ext>
            </a:extLst>
          </p:cNvPr>
          <p:cNvSpPr txBox="1"/>
          <p:nvPr/>
        </p:nvSpPr>
        <p:spPr>
          <a:xfrm>
            <a:off x="9888546" y="5766546"/>
            <a:ext cx="1378262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FF40FF"/>
                </a:solidFill>
                <a:latin typeface="Helvetica" pitchFamily="2" charset="0"/>
              </a:rPr>
              <a:t>0.13 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32A2739-AA76-FBFA-4F82-C5B5134C514A}"/>
              </a:ext>
            </a:extLst>
          </p:cNvPr>
          <p:cNvSpPr txBox="1"/>
          <p:nvPr/>
        </p:nvSpPr>
        <p:spPr>
          <a:xfrm>
            <a:off x="9494524" y="4110650"/>
            <a:ext cx="2474716" cy="1149033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>
                <a:solidFill>
                  <a:srgbClr val="FF40FF"/>
                </a:solidFill>
                <a:latin typeface="Helvetica" pitchFamily="2" charset="0"/>
              </a:rPr>
              <a:t>Our simulation</a:t>
            </a:r>
          </a:p>
          <a:p>
            <a:pPr>
              <a:spcAft>
                <a:spcPts val="800"/>
              </a:spcAft>
            </a:pPr>
            <a:r>
              <a:rPr lang="en-US" sz="1600" b="1" dirty="0">
                <a:solidFill>
                  <a:srgbClr val="FF40FF"/>
                </a:solidFill>
                <a:latin typeface="Helvetica" pitchFamily="2" charset="0"/>
              </a:rPr>
              <a:t>(agreed very well)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A0EFABD-EE66-B0B3-9ABE-68B5D627D04E}"/>
                  </a:ext>
                </a:extLst>
              </p:cNvPr>
              <p:cNvSpPr txBox="1"/>
              <p:nvPr/>
            </p:nvSpPr>
            <p:spPr>
              <a:xfrm>
                <a:off x="9429238" y="847328"/>
                <a:ext cx="2474716" cy="2031325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600" b="1" dirty="0">
                    <a:latin typeface="Helvetica" pitchFamily="2" charset="0"/>
                  </a:rPr>
                  <a:t>NB: Table shows passband in different coil configurations from us (e.g.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𝑰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𝟒𝟎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𝑨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𝒎𝒎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600" b="1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A0EFABD-EE66-B0B3-9ABE-68B5D627D0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29238" y="847328"/>
                <a:ext cx="2474716" cy="203132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6572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97D5155-3EF2-CE8B-B232-3ECBB014E1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101216"/>
            <a:ext cx="9994392" cy="5255133"/>
          </a:xfrm>
        </p:spPr>
        <p:txBody>
          <a:bodyPr/>
          <a:lstStyle/>
          <a:p>
            <a:r>
              <a:rPr lang="en-US" dirty="0"/>
              <a:t>Review previous lectures</a:t>
            </a:r>
          </a:p>
          <a:p>
            <a:r>
              <a:rPr lang="en-US" dirty="0"/>
              <a:t>Explore solenoid-based cooling channel using simplified toy models</a:t>
            </a:r>
          </a:p>
          <a:p>
            <a:pPr lvl="1"/>
            <a:r>
              <a:rPr lang="en-US" dirty="0"/>
              <a:t>Single Solenoid Coil</a:t>
            </a:r>
          </a:p>
          <a:p>
            <a:pPr lvl="1"/>
            <a:r>
              <a:rPr lang="en-US" dirty="0"/>
              <a:t>Multiple Solenoid Coils</a:t>
            </a:r>
          </a:p>
          <a:p>
            <a:pPr lvl="1"/>
            <a:r>
              <a:rPr lang="en-US" dirty="0"/>
              <a:t>Multiple Solenoid Coils and alternating polarity configuration</a:t>
            </a:r>
          </a:p>
          <a:p>
            <a:r>
              <a:rPr lang="en-US" dirty="0"/>
              <a:t>Review key theoretical analysis of FOFO channels</a:t>
            </a:r>
          </a:p>
          <a:p>
            <a:pPr lvl="1"/>
            <a:r>
              <a:rPr lang="en-US" dirty="0"/>
              <a:t>K.J. Kim and </a:t>
            </a:r>
            <a:r>
              <a:rPr lang="en-US" dirty="0" err="1"/>
              <a:t>C.Wang</a:t>
            </a:r>
            <a:r>
              <a:rPr lang="en-US" dirty="0"/>
              <a:t>, PRL85, 760 (2000)</a:t>
            </a:r>
          </a:p>
          <a:p>
            <a:pPr lvl="1"/>
            <a:r>
              <a:rPr lang="en-US" dirty="0"/>
              <a:t>G. Penn and J. Wurtele, PRL85, 764 (2000)</a:t>
            </a:r>
          </a:p>
          <a:p>
            <a:pPr lvl="1"/>
            <a:r>
              <a:rPr lang="en-US" dirty="0"/>
              <a:t>G. Dugan, PRAB4, 104001 (2001)</a:t>
            </a:r>
          </a:p>
          <a:p>
            <a:r>
              <a:rPr lang="en-US" dirty="0"/>
              <a:t>Introduction to specific solenoid-based cooling channel designs</a:t>
            </a:r>
          </a:p>
          <a:p>
            <a:pPr lvl="1"/>
            <a:r>
              <a:rPr lang="en-US" dirty="0"/>
              <a:t>Rectilinear channel (</a:t>
            </a:r>
            <a:r>
              <a:rPr lang="en-US" dirty="0" err="1"/>
              <a:t>Stratakis</a:t>
            </a:r>
            <a:r>
              <a:rPr lang="en-US" dirty="0"/>
              <a:t> et al.)</a:t>
            </a:r>
          </a:p>
          <a:p>
            <a:pPr lvl="1"/>
            <a:r>
              <a:rPr lang="en-US" dirty="0"/>
              <a:t>Helical channel using (</a:t>
            </a:r>
            <a:r>
              <a:rPr lang="en-US" dirty="0" err="1"/>
              <a:t>Derbenev</a:t>
            </a:r>
            <a:r>
              <a:rPr lang="en-US" dirty="0"/>
              <a:t> et al.)</a:t>
            </a:r>
          </a:p>
          <a:p>
            <a:pPr lvl="1"/>
            <a:r>
              <a:rPr lang="en-US" dirty="0"/>
              <a:t>HFOFO channel (no formal theoretical paper published)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71BC097-F598-562A-C474-6FCD5D48F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today’s lecture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3A68E-83A0-E3DA-6A98-4BCAE947B9D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80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AD9C8E-74CE-1144-2820-EA6647DEB9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C45A92-57CF-4B45-024A-CB40E52CE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904" y="1149725"/>
            <a:ext cx="5765690" cy="401829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8872989-4A0C-28F0-5142-21C0B818E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FOFO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40CB64-DF36-00DC-AA71-C85E116678F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20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6358BF-7AE0-208E-7F72-2428086ECBB8}"/>
                  </a:ext>
                </a:extLst>
              </p:cNvPr>
              <p:cNvSpPr txBox="1"/>
              <p:nvPr/>
            </p:nvSpPr>
            <p:spPr>
              <a:xfrm>
                <a:off x="5765690" y="1583491"/>
                <a:ext cx="6078074" cy="2544286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600" b="1" dirty="0" err="1">
                    <a:solidFill>
                      <a:schemeClr val="tx2"/>
                    </a:solidFill>
                    <a:latin typeface="Helvetica" pitchFamily="2" charset="0"/>
                  </a:rPr>
                  <a:t>Fernow’s</a:t>
                </a:r>
                <a:r>
                  <a:rPr lang="en-US" sz="1600" b="1" dirty="0">
                    <a:solidFill>
                      <a:schemeClr val="tx2"/>
                    </a:solidFill>
                    <a:latin typeface="Helvetica" pitchFamily="2" charset="0"/>
                  </a:rPr>
                  <a:t> coil (referred from PRSTAB 10, 064001 (2007)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chemeClr val="tx2"/>
                    </a:solidFill>
                    <a:latin typeface="Helvetica" pitchFamily="2" charset="0"/>
                  </a:rPr>
                  <a:t>Coil length = 400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chemeClr val="tx2"/>
                    </a:solidFill>
                    <a:latin typeface="Helvetica" pitchFamily="2" charset="0"/>
                  </a:rPr>
                  <a:t>Coil inner radius = 400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chemeClr val="tx2"/>
                    </a:solidFill>
                    <a:latin typeface="Helvetica" pitchFamily="2" charset="0"/>
                  </a:rPr>
                  <a:t>Coil thickness = 100 mm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chemeClr val="tx2"/>
                    </a:solidFill>
                    <a:latin typeface="Helvetica" pitchFamily="2" charset="0"/>
                  </a:rPr>
                  <a:t>Current =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</m:oMath>
                </a14:m>
                <a:r>
                  <a:rPr lang="en-US" sz="1600" b="1" dirty="0">
                    <a:solidFill>
                      <a:schemeClr val="tx2"/>
                    </a:solidFill>
                    <a:latin typeface="Helvetica" pitchFamily="2" charset="0"/>
                  </a:rPr>
                  <a:t>100 Amp/mm2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solidFill>
                      <a:schemeClr val="tx2"/>
                    </a:solidFill>
                    <a:latin typeface="Helvetica" pitchFamily="2" charset="0"/>
                  </a:rPr>
                  <a:t>Period = 1000 mm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36358BF-7AE0-208E-7F72-2428086ECB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5690" y="1583491"/>
                <a:ext cx="6078074" cy="254428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5D13C15B-FADE-749B-1B5E-130B5BE4C721}"/>
              </a:ext>
            </a:extLst>
          </p:cNvPr>
          <p:cNvSpPr txBox="1"/>
          <p:nvPr/>
        </p:nvSpPr>
        <p:spPr>
          <a:xfrm>
            <a:off x="348236" y="3764389"/>
            <a:ext cx="3244158" cy="1241365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900" b="1" dirty="0">
                <a:solidFill>
                  <a:schemeClr val="bg1"/>
                </a:solidFill>
                <a:latin typeface="Helvetica" pitchFamily="2" charset="0"/>
              </a:rPr>
              <a:t>(c) and (d)</a:t>
            </a:r>
          </a:p>
          <a:p>
            <a:pPr>
              <a:spcAft>
                <a:spcPts val="800"/>
              </a:spcAft>
            </a:pPr>
            <a:r>
              <a:rPr lang="en-US" sz="1900" b="1" dirty="0">
                <a:solidFill>
                  <a:schemeClr val="bg1"/>
                </a:solidFill>
                <a:latin typeface="Helvetica" pitchFamily="2" charset="0"/>
              </a:rPr>
              <a:t>Flipping solenoid coil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2F3DCD-F5EB-5F75-8244-5E6A3717D09E}"/>
              </a:ext>
            </a:extLst>
          </p:cNvPr>
          <p:cNvSpPr txBox="1"/>
          <p:nvPr/>
        </p:nvSpPr>
        <p:spPr>
          <a:xfrm>
            <a:off x="7958104" y="15322"/>
            <a:ext cx="3301866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fofostudy_fernow_fig1a_05280140.nb</a:t>
            </a:r>
          </a:p>
        </p:txBody>
      </p:sp>
    </p:spTree>
    <p:extLst>
      <p:ext uri="{BB962C8B-B14F-4D97-AF65-F5344CB8AC3E}">
        <p14:creationId xmlns:p14="http://schemas.microsoft.com/office/powerpoint/2010/main" val="26909173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81158E-9B39-BAE2-8A57-3AD3D7133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6F831AF-9CBA-EF7D-109B-2D9D3D131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9454" y="3388286"/>
            <a:ext cx="4572000" cy="2730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88E3D0-59B8-DA0B-39E8-24675B6DC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28" y="3429000"/>
            <a:ext cx="4572000" cy="2730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874A2CC-D885-F707-01B9-BA449A1E38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672" y="1171929"/>
            <a:ext cx="3844800" cy="27432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11A7463-2952-12C8-7ED3-FC5CED8A5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FOFO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408397-478C-3D8C-B384-A42A9E4830FF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7B6844-D843-AF06-A6D3-C902B6064EFC}"/>
              </a:ext>
            </a:extLst>
          </p:cNvPr>
          <p:cNvSpPr txBox="1"/>
          <p:nvPr/>
        </p:nvSpPr>
        <p:spPr>
          <a:xfrm>
            <a:off x="7958104" y="15322"/>
            <a:ext cx="3301866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fofostudy_fernow_fig1c_05290160.nb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DF9C5F0-002E-4E91-BDA0-1ED024E29294}"/>
              </a:ext>
            </a:extLst>
          </p:cNvPr>
          <p:cNvCxnSpPr/>
          <p:nvPr/>
        </p:nvCxnSpPr>
        <p:spPr>
          <a:xfrm>
            <a:off x="4325816" y="2708031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4A5D327-B18A-6757-FA29-854016B5CB39}"/>
              </a:ext>
            </a:extLst>
          </p:cNvPr>
          <p:cNvCxnSpPr/>
          <p:nvPr/>
        </p:nvCxnSpPr>
        <p:spPr>
          <a:xfrm>
            <a:off x="4970586" y="2708031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147FBBB-00F8-6DA4-9A88-A4F63D3DB53D}"/>
              </a:ext>
            </a:extLst>
          </p:cNvPr>
          <p:cNvCxnSpPr/>
          <p:nvPr/>
        </p:nvCxnSpPr>
        <p:spPr>
          <a:xfrm flipH="1">
            <a:off x="4032738" y="3589600"/>
            <a:ext cx="293078" cy="255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40BDD0F-3480-FB0D-D42C-3B94BAAF35F5}"/>
              </a:ext>
            </a:extLst>
          </p:cNvPr>
          <p:cNvCxnSpPr>
            <a:cxnSpLocks/>
          </p:cNvCxnSpPr>
          <p:nvPr/>
        </p:nvCxnSpPr>
        <p:spPr>
          <a:xfrm>
            <a:off x="4981817" y="3589600"/>
            <a:ext cx="1043842" cy="404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CA68B62-C1DF-928D-1509-F2F489ED6213}"/>
                  </a:ext>
                </a:extLst>
              </p:cNvPr>
              <p:cNvSpPr txBox="1"/>
              <p:nvPr/>
            </p:nvSpPr>
            <p:spPr>
              <a:xfrm>
                <a:off x="958943" y="5692344"/>
                <a:ext cx="2112501" cy="1251625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1.6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.08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CA68B62-C1DF-928D-1509-F2F489ED62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943" y="5692344"/>
                <a:ext cx="2112501" cy="12516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557D7603-8A6A-A4F2-FAA8-EEADB9F6FD91}"/>
              </a:ext>
            </a:extLst>
          </p:cNvPr>
          <p:cNvSpPr txBox="1"/>
          <p:nvPr/>
        </p:nvSpPr>
        <p:spPr>
          <a:xfrm>
            <a:off x="1941618" y="2913696"/>
            <a:ext cx="153965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x’ (rad)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188C1AD-BDAF-B7E6-D9C1-DE7078814602}"/>
              </a:ext>
            </a:extLst>
          </p:cNvPr>
          <p:cNvSpPr txBox="1"/>
          <p:nvPr/>
        </p:nvSpPr>
        <p:spPr>
          <a:xfrm>
            <a:off x="4498819" y="4409569"/>
            <a:ext cx="153856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 (mm)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CEFEB71-8729-41DE-58CA-BA7229332D2B}"/>
              </a:ext>
            </a:extLst>
          </p:cNvPr>
          <p:cNvSpPr txBox="1"/>
          <p:nvPr/>
        </p:nvSpPr>
        <p:spPr>
          <a:xfrm>
            <a:off x="7310792" y="2834470"/>
            <a:ext cx="153965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x’ (rad)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C37F42-6213-BC30-D228-838B46A02750}"/>
              </a:ext>
            </a:extLst>
          </p:cNvPr>
          <p:cNvSpPr txBox="1"/>
          <p:nvPr/>
        </p:nvSpPr>
        <p:spPr>
          <a:xfrm>
            <a:off x="9867993" y="4330343"/>
            <a:ext cx="153856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 (mm)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DD43F53-663A-B222-888F-0ADF3CDE2DBE}"/>
                  </a:ext>
                </a:extLst>
              </p:cNvPr>
              <p:cNvSpPr txBox="1"/>
              <p:nvPr/>
            </p:nvSpPr>
            <p:spPr>
              <a:xfrm>
                <a:off x="8680496" y="5606375"/>
                <a:ext cx="2112501" cy="1251625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.6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18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DD43F53-663A-B222-888F-0ADF3CDE2D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0496" y="5606375"/>
                <a:ext cx="2112501" cy="12516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0D7BEAB-2D65-1E38-7715-A29B88413034}"/>
              </a:ext>
            </a:extLst>
          </p:cNvPr>
          <p:cNvCxnSpPr/>
          <p:nvPr/>
        </p:nvCxnSpPr>
        <p:spPr>
          <a:xfrm>
            <a:off x="4325816" y="2708031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5356D-866D-D83D-CEC1-A95DDF5AA884}"/>
              </a:ext>
            </a:extLst>
          </p:cNvPr>
          <p:cNvCxnSpPr/>
          <p:nvPr/>
        </p:nvCxnSpPr>
        <p:spPr>
          <a:xfrm flipH="1">
            <a:off x="4032738" y="3589600"/>
            <a:ext cx="293078" cy="255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64601D3-C217-5BB6-A8F0-BC3350F894C2}"/>
              </a:ext>
            </a:extLst>
          </p:cNvPr>
          <p:cNvSpPr txBox="1"/>
          <p:nvPr/>
        </p:nvSpPr>
        <p:spPr>
          <a:xfrm>
            <a:off x="2877155" y="5371981"/>
            <a:ext cx="3077445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Red: Initial phase space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1F3541-A332-585F-9990-1C08C03261D7}"/>
              </a:ext>
            </a:extLst>
          </p:cNvPr>
          <p:cNvSpPr txBox="1"/>
          <p:nvPr/>
        </p:nvSpPr>
        <p:spPr>
          <a:xfrm>
            <a:off x="8129252" y="5041975"/>
            <a:ext cx="3077445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Red: Initial phase space</a:t>
            </a:r>
          </a:p>
        </p:txBody>
      </p:sp>
    </p:spTree>
    <p:extLst>
      <p:ext uri="{BB962C8B-B14F-4D97-AF65-F5344CB8AC3E}">
        <p14:creationId xmlns:p14="http://schemas.microsoft.com/office/powerpoint/2010/main" val="34227933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A2AA6-0574-D768-5E28-A872CD53E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2AF7D70-6829-3437-3CE5-0C73E50344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228" y="3400087"/>
            <a:ext cx="4572000" cy="28321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40FB1C-E699-5C99-C266-2C9D32B31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175" y="3486056"/>
            <a:ext cx="4572000" cy="28321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69AC10-E28D-6668-27FC-416665D29E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3937" y="1262246"/>
            <a:ext cx="4130936" cy="27432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E6D87CF-9C76-6DB5-D41D-BA6461C5F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FOFO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9B8D5A-362E-0862-4339-BE91E0D2747A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A1D2CA-75D0-097B-9B80-53E37E9A1C31}"/>
              </a:ext>
            </a:extLst>
          </p:cNvPr>
          <p:cNvSpPr txBox="1"/>
          <p:nvPr/>
        </p:nvSpPr>
        <p:spPr>
          <a:xfrm>
            <a:off x="7958104" y="15322"/>
            <a:ext cx="3301866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fofostudy_fernow_fig1d_05280170.nb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2B1D66B-4F00-727B-9E87-07B20B8048CA}"/>
              </a:ext>
            </a:extLst>
          </p:cNvPr>
          <p:cNvCxnSpPr/>
          <p:nvPr/>
        </p:nvCxnSpPr>
        <p:spPr>
          <a:xfrm>
            <a:off x="4325816" y="2708031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F17A71-4A2B-B925-9524-D7C7CD186B32}"/>
              </a:ext>
            </a:extLst>
          </p:cNvPr>
          <p:cNvCxnSpPr/>
          <p:nvPr/>
        </p:nvCxnSpPr>
        <p:spPr>
          <a:xfrm>
            <a:off x="5058022" y="2696308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3B21DEE-6A81-C4FC-187A-CDEFDD420FB5}"/>
              </a:ext>
            </a:extLst>
          </p:cNvPr>
          <p:cNvCxnSpPr/>
          <p:nvPr/>
        </p:nvCxnSpPr>
        <p:spPr>
          <a:xfrm flipH="1">
            <a:off x="4032738" y="3589600"/>
            <a:ext cx="293078" cy="255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A3B9AFD-56AD-EA02-04C6-F8C00B93C4A8}"/>
              </a:ext>
            </a:extLst>
          </p:cNvPr>
          <p:cNvCxnSpPr>
            <a:cxnSpLocks/>
          </p:cNvCxnSpPr>
          <p:nvPr/>
        </p:nvCxnSpPr>
        <p:spPr>
          <a:xfrm>
            <a:off x="5063878" y="3589600"/>
            <a:ext cx="1043842" cy="40444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1EF7F1F-85B8-A83E-B6F5-F0CD7DDC3503}"/>
                  </a:ext>
                </a:extLst>
              </p:cNvPr>
              <p:cNvSpPr txBox="1"/>
              <p:nvPr/>
            </p:nvSpPr>
            <p:spPr>
              <a:xfrm>
                <a:off x="958943" y="5692344"/>
                <a:ext cx="2146678" cy="1251625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=1.6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0.97 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1EF7F1F-85B8-A83E-B6F5-F0CD7DDC35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943" y="5692344"/>
                <a:ext cx="2146678" cy="125162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936FA3BC-F06A-1530-2F11-CA4847A85AC1}"/>
              </a:ext>
            </a:extLst>
          </p:cNvPr>
          <p:cNvSpPr txBox="1"/>
          <p:nvPr/>
        </p:nvSpPr>
        <p:spPr>
          <a:xfrm>
            <a:off x="1941618" y="2913696"/>
            <a:ext cx="153965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x’ (rad)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D66CE88-88F8-8445-DF36-26F18A47981B}"/>
              </a:ext>
            </a:extLst>
          </p:cNvPr>
          <p:cNvSpPr txBox="1"/>
          <p:nvPr/>
        </p:nvSpPr>
        <p:spPr>
          <a:xfrm>
            <a:off x="4498819" y="4409569"/>
            <a:ext cx="153856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 (mm)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D9F772A-4384-4791-AB74-D38A1DA433B2}"/>
              </a:ext>
            </a:extLst>
          </p:cNvPr>
          <p:cNvSpPr txBox="1"/>
          <p:nvPr/>
        </p:nvSpPr>
        <p:spPr>
          <a:xfrm>
            <a:off x="7310792" y="2834470"/>
            <a:ext cx="153965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x’ (rad)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AAD7624-9ABE-B510-B21E-B64BF4C2FA3F}"/>
              </a:ext>
            </a:extLst>
          </p:cNvPr>
          <p:cNvSpPr txBox="1"/>
          <p:nvPr/>
        </p:nvSpPr>
        <p:spPr>
          <a:xfrm>
            <a:off x="9867993" y="4330343"/>
            <a:ext cx="153856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 (mm)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2890345-8A49-A351-8E83-ADA0BDE8C762}"/>
                  </a:ext>
                </a:extLst>
              </p:cNvPr>
              <p:cNvSpPr txBox="1"/>
              <p:nvPr/>
            </p:nvSpPr>
            <p:spPr>
              <a:xfrm>
                <a:off x="8680496" y="5606375"/>
                <a:ext cx="2112501" cy="1251625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=1.6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=0.18 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sz="16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2890345-8A49-A351-8E83-ADA0BDE8C7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80496" y="5606375"/>
                <a:ext cx="2112501" cy="125162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C74349E-7441-AE25-1B25-A313F05B7AA6}"/>
              </a:ext>
            </a:extLst>
          </p:cNvPr>
          <p:cNvCxnSpPr/>
          <p:nvPr/>
        </p:nvCxnSpPr>
        <p:spPr>
          <a:xfrm>
            <a:off x="4325816" y="2708031"/>
            <a:ext cx="0" cy="89329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0B5AF6D-F753-A43C-0D52-EA0157FB0D91}"/>
              </a:ext>
            </a:extLst>
          </p:cNvPr>
          <p:cNvCxnSpPr/>
          <p:nvPr/>
        </p:nvCxnSpPr>
        <p:spPr>
          <a:xfrm flipH="1">
            <a:off x="4032738" y="3589600"/>
            <a:ext cx="293078" cy="25556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6700A3D-83E9-EF5B-6CA3-809F52ACF450}"/>
              </a:ext>
            </a:extLst>
          </p:cNvPr>
          <p:cNvSpPr txBox="1"/>
          <p:nvPr/>
        </p:nvSpPr>
        <p:spPr>
          <a:xfrm>
            <a:off x="2877155" y="5371981"/>
            <a:ext cx="3077445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Red: Initial phase space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E2CB58-227F-CCB7-5468-42AFD6B66214}"/>
              </a:ext>
            </a:extLst>
          </p:cNvPr>
          <p:cNvSpPr txBox="1"/>
          <p:nvPr/>
        </p:nvSpPr>
        <p:spPr>
          <a:xfrm>
            <a:off x="8129252" y="5041975"/>
            <a:ext cx="3077445" cy="800219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600" b="1" dirty="0">
                <a:solidFill>
                  <a:srgbClr val="FF0000"/>
                </a:solidFill>
                <a:latin typeface="Helvetica" pitchFamily="2" charset="0"/>
              </a:rPr>
              <a:t>Red: Initial phase space</a:t>
            </a:r>
          </a:p>
        </p:txBody>
      </p:sp>
    </p:spTree>
    <p:extLst>
      <p:ext uri="{BB962C8B-B14F-4D97-AF65-F5344CB8AC3E}">
        <p14:creationId xmlns:p14="http://schemas.microsoft.com/office/powerpoint/2010/main" val="2087609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6E3D17-2917-C39E-F389-B01C7894A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FOFO Bandpass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E9FB33-438D-8B01-37E6-2FEE013D69A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38ECE3-4362-52BF-AB40-CBD897219C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272" y="1413539"/>
            <a:ext cx="4889500" cy="40005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BA14EEA-E204-139C-9969-9019EE67677A}"/>
              </a:ext>
            </a:extLst>
          </p:cNvPr>
          <p:cNvCxnSpPr/>
          <p:nvPr/>
        </p:nvCxnSpPr>
        <p:spPr>
          <a:xfrm flipV="1">
            <a:off x="3356962" y="3366790"/>
            <a:ext cx="0" cy="135685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B4CA34CC-62C6-3C1B-F998-970AB3B9C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8969" y="1780013"/>
            <a:ext cx="5865021" cy="373080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ACEB43D-ECB6-0793-9428-CE218CFA89A3}"/>
              </a:ext>
            </a:extLst>
          </p:cNvPr>
          <p:cNvCxnSpPr>
            <a:cxnSpLocks/>
          </p:cNvCxnSpPr>
          <p:nvPr/>
        </p:nvCxnSpPr>
        <p:spPr>
          <a:xfrm>
            <a:off x="7186248" y="1817644"/>
            <a:ext cx="0" cy="336641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C194864-1F16-CD8A-D330-4FC0DD8E1FC7}"/>
              </a:ext>
            </a:extLst>
          </p:cNvPr>
          <p:cNvCxnSpPr>
            <a:cxnSpLocks/>
          </p:cNvCxnSpPr>
          <p:nvPr/>
        </p:nvCxnSpPr>
        <p:spPr>
          <a:xfrm>
            <a:off x="9588840" y="1817644"/>
            <a:ext cx="0" cy="336641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4BF43B0-54B1-4005-DB6B-F8D226D5DE8A}"/>
              </a:ext>
            </a:extLst>
          </p:cNvPr>
          <p:cNvCxnSpPr>
            <a:cxnSpLocks/>
          </p:cNvCxnSpPr>
          <p:nvPr/>
        </p:nvCxnSpPr>
        <p:spPr>
          <a:xfrm>
            <a:off x="7186248" y="4883106"/>
            <a:ext cx="2402592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1668D4D-C948-BB6E-265B-1B2D032BC9B1}"/>
              </a:ext>
            </a:extLst>
          </p:cNvPr>
          <p:cNvSpPr txBox="1"/>
          <p:nvPr/>
        </p:nvSpPr>
        <p:spPr>
          <a:xfrm>
            <a:off x="7322568" y="4115105"/>
            <a:ext cx="1931299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00B050"/>
                </a:solidFill>
                <a:latin typeface="Helvetica" pitchFamily="2" charset="0"/>
              </a:rPr>
              <a:t>Stop band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FB4E44E-8DB1-FCAE-1F0C-9086B9B5174D}"/>
              </a:ext>
            </a:extLst>
          </p:cNvPr>
          <p:cNvCxnSpPr/>
          <p:nvPr/>
        </p:nvCxnSpPr>
        <p:spPr>
          <a:xfrm>
            <a:off x="3827420" y="3301197"/>
            <a:ext cx="0" cy="142244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E2D538-2E7D-C015-CA7D-71E06EDA26EF}"/>
              </a:ext>
            </a:extLst>
          </p:cNvPr>
          <p:cNvCxnSpPr>
            <a:cxnSpLocks/>
          </p:cNvCxnSpPr>
          <p:nvPr/>
        </p:nvCxnSpPr>
        <p:spPr>
          <a:xfrm>
            <a:off x="3356962" y="4115105"/>
            <a:ext cx="470458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D62CB58-159B-AF21-79BF-7887A5927AA0}"/>
              </a:ext>
            </a:extLst>
          </p:cNvPr>
          <p:cNvCxnSpPr>
            <a:cxnSpLocks/>
          </p:cNvCxnSpPr>
          <p:nvPr/>
        </p:nvCxnSpPr>
        <p:spPr>
          <a:xfrm flipH="1">
            <a:off x="3944651" y="3071446"/>
            <a:ext cx="3241597" cy="1043659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F6E3497-55AC-0FB9-461F-8CE9B6E291B4}"/>
              </a:ext>
            </a:extLst>
          </p:cNvPr>
          <p:cNvSpPr txBox="1"/>
          <p:nvPr/>
        </p:nvSpPr>
        <p:spPr>
          <a:xfrm>
            <a:off x="4716602" y="940358"/>
            <a:ext cx="3354956" cy="830997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b="1" dirty="0">
                <a:latin typeface="Helvetica" pitchFamily="2" charset="0"/>
              </a:rPr>
              <a:t>Transmission efficiency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BE781F1-BC16-CCF3-A093-8E363F1D6C83}"/>
              </a:ext>
            </a:extLst>
          </p:cNvPr>
          <p:cNvSpPr txBox="1"/>
          <p:nvPr/>
        </p:nvSpPr>
        <p:spPr>
          <a:xfrm>
            <a:off x="1760944" y="5581616"/>
            <a:ext cx="6626600" cy="1292662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>
                <a:latin typeface="Helvetica" pitchFamily="2" charset="0"/>
              </a:rPr>
              <a:t>It seems that the stop band momentum range is different from </a:t>
            </a:r>
            <a:r>
              <a:rPr lang="en-US" sz="1600" b="1" dirty="0" err="1">
                <a:latin typeface="Helvetica" pitchFamily="2" charset="0"/>
              </a:rPr>
              <a:t>Fernow’s</a:t>
            </a:r>
            <a:r>
              <a:rPr lang="en-US" sz="1600" b="1" dirty="0">
                <a:latin typeface="Helvetica" pitchFamily="2" charset="0"/>
              </a:rPr>
              <a:t> paper; This may be because g4beamline uses different field calculation formula from ICOOL (?)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D14F8B3-44DC-B70A-294F-5CD2F8F46C39}"/>
                  </a:ext>
                </a:extLst>
              </p:cNvPr>
              <p:cNvSpPr txBox="1"/>
              <p:nvPr/>
            </p:nvSpPr>
            <p:spPr>
              <a:xfrm>
                <a:off x="9939768" y="4545992"/>
                <a:ext cx="1740541" cy="830997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𝒑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latin typeface="Helvetica" pitchFamily="2" charset="0"/>
                  </a:rPr>
                  <a:t>(GeV/c)</a:t>
                </a: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D14F8B3-44DC-B70A-294F-5CD2F8F46C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39768" y="4545992"/>
                <a:ext cx="1740541" cy="83099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041249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1B28A2-AB04-157C-4426-5670BED9A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Rectilinear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D25D21-9A1A-0C6C-E49B-9C0EED52B51F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AE5101-EB50-B93E-A876-C7022AE65F36}"/>
              </a:ext>
            </a:extLst>
          </p:cNvPr>
          <p:cNvSpPr txBox="1"/>
          <p:nvPr/>
        </p:nvSpPr>
        <p:spPr>
          <a:xfrm>
            <a:off x="429419" y="887708"/>
            <a:ext cx="81662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Stratakis</a:t>
            </a:r>
            <a:r>
              <a:rPr lang="en-US" dirty="0"/>
              <a:t> demonstrated the advanced FOFO channel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So called Rectilinear channel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en-US" dirty="0">
                <a:sym typeface="Wingdings" pitchFamily="2" charset="2"/>
              </a:rPr>
              <a:t>Solenoid coil is tilted in vertical direction to induce dispersion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E9683D1-A0BB-286F-E8FE-2D7C9003A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352101"/>
            <a:ext cx="7772400" cy="21537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037BE5C-C65F-E3AE-9638-DB62ACE8D4B2}"/>
              </a:ext>
            </a:extLst>
          </p:cNvPr>
          <p:cNvSpPr txBox="1"/>
          <p:nvPr/>
        </p:nvSpPr>
        <p:spPr>
          <a:xfrm>
            <a:off x="222250" y="5139294"/>
            <a:ext cx="28813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Solenoid coil</a:t>
            </a:r>
          </a:p>
          <a:p>
            <a:r>
              <a:rPr lang="en-US" dirty="0"/>
              <a:t>(coil is slightly tilted in vertical direction)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DAF9E1-A927-612A-2861-F03FC775BD7E}"/>
              </a:ext>
            </a:extLst>
          </p:cNvPr>
          <p:cNvSpPr txBox="1"/>
          <p:nvPr/>
        </p:nvSpPr>
        <p:spPr>
          <a:xfrm>
            <a:off x="1530603" y="4591764"/>
            <a:ext cx="14882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cavities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CD1911-3107-05E3-07CE-6E08A07E314E}"/>
              </a:ext>
            </a:extLst>
          </p:cNvPr>
          <p:cNvSpPr txBox="1"/>
          <p:nvPr/>
        </p:nvSpPr>
        <p:spPr>
          <a:xfrm>
            <a:off x="5692078" y="4908461"/>
            <a:ext cx="133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Absorber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8894D7-E94A-E617-D8BD-C43130B0F372}"/>
              </a:ext>
            </a:extLst>
          </p:cNvPr>
          <p:cNvSpPr txBox="1"/>
          <p:nvPr/>
        </p:nvSpPr>
        <p:spPr>
          <a:xfrm>
            <a:off x="3930638" y="3051764"/>
            <a:ext cx="128272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Top view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6755B9-6E35-B70E-DA8A-C19925C6C426}"/>
              </a:ext>
            </a:extLst>
          </p:cNvPr>
          <p:cNvSpPr txBox="1"/>
          <p:nvPr/>
        </p:nvSpPr>
        <p:spPr>
          <a:xfrm>
            <a:off x="3930637" y="4263754"/>
            <a:ext cx="136300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Side view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8DC23E2-FE00-004C-E00D-2391FFB00639}"/>
              </a:ext>
            </a:extLst>
          </p:cNvPr>
          <p:cNvCxnSpPr/>
          <p:nvPr/>
        </p:nvCxnSpPr>
        <p:spPr>
          <a:xfrm flipV="1">
            <a:off x="898634" y="4263754"/>
            <a:ext cx="0" cy="78967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1EA0906-8769-957A-B53A-34168B4BE4A2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2274717" y="4100218"/>
            <a:ext cx="0" cy="491546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690C3E8-E98F-DC5B-1E3C-49DF234FA64B}"/>
              </a:ext>
            </a:extLst>
          </p:cNvPr>
          <p:cNvCxnSpPr>
            <a:cxnSpLocks/>
          </p:cNvCxnSpPr>
          <p:nvPr/>
        </p:nvCxnSpPr>
        <p:spPr>
          <a:xfrm flipV="1">
            <a:off x="6210841" y="3922727"/>
            <a:ext cx="0" cy="985734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55271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D509F1-5E01-4C38-763B-13CCEB20C7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B8CFE6-F32A-7830-1630-6752A14DE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Rectilinear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2379E3-4495-21BB-42CD-63FC7ED540CB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2" name="Picture 1" descr="Chart&#10;&#10;Description automatically generated">
            <a:extLst>
              <a:ext uri="{FF2B5EF4-FFF2-40B4-BE49-F238E27FC236}">
                <a16:creationId xmlns:a16="http://schemas.microsoft.com/office/drawing/2014/main" id="{B5DDB72C-603E-BC45-F9C4-05C342B2F0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3066" y="1609814"/>
            <a:ext cx="6477172" cy="4955036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4E10F70-89DA-C90D-7EA9-6C830F0AE5DD}"/>
                  </a:ext>
                </a:extLst>
              </p:cNvPr>
              <p:cNvSpPr txBox="1"/>
              <p:nvPr/>
            </p:nvSpPr>
            <p:spPr>
              <a:xfrm>
                <a:off x="1813065" y="799287"/>
                <a:ext cx="5383205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Initial cooling channel use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b>
                    </m:sSub>
                  </m:oMath>
                </a14:m>
                <a:r>
                  <a:rPr lang="en-US" dirty="0"/>
                  <a:t> region</a:t>
                </a:r>
              </a:p>
              <a:p>
                <a:r>
                  <a:rPr lang="en-US" dirty="0">
                    <a:sym typeface="Wingdings" pitchFamily="2" charset="2"/>
                  </a:rPr>
                  <a:t> Benefit a large momentum acceptance</a:t>
                </a:r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4E10F70-89DA-C90D-7EA9-6C830F0AE5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13065" y="799287"/>
                <a:ext cx="5383205" cy="830997"/>
              </a:xfrm>
              <a:prstGeom prst="rect">
                <a:avLst/>
              </a:prstGeom>
              <a:blipFill>
                <a:blip r:embed="rId3"/>
                <a:stretch>
                  <a:fillRect l="-941" t="-2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02988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88CC64-3111-8A71-EB41-F99AD49FE9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323F2E-F2C5-FC24-F774-ED7223218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Rectilinear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B0FEC9-5F42-FAC8-63DC-ADAF5856136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26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F98C87A-42D1-1399-4299-D2CDD45AE4E8}"/>
                  </a:ext>
                </a:extLst>
              </p:cNvPr>
              <p:cNvSpPr txBox="1"/>
              <p:nvPr/>
            </p:nvSpPr>
            <p:spPr>
              <a:xfrm>
                <a:off x="1508265" y="799287"/>
                <a:ext cx="5816272" cy="851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Later cooling channel use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region</a:t>
                </a:r>
              </a:p>
              <a:p>
                <a:r>
                  <a:rPr lang="en-US" dirty="0"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  <m:t>𝛽</m:t>
                        </m:r>
                      </m:e>
                    </m:acc>
                  </m:oMath>
                </a14:m>
                <a:r>
                  <a:rPr lang="en-US" dirty="0"/>
                  <a:t> is flat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itchFamily="2" charset="2"/>
                  </a:rPr>
                  <a:t> Good for advanced cooling</a:t>
                </a:r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F98C87A-42D1-1399-4299-D2CDD45AE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8265" y="799287"/>
                <a:ext cx="5816272" cy="851002"/>
              </a:xfrm>
              <a:prstGeom prst="rect">
                <a:avLst/>
              </a:prstGeom>
              <a:blipFill>
                <a:blip r:embed="rId2"/>
                <a:stretch>
                  <a:fillRect l="-871" t="-2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93C404F-F65C-A7C7-2557-CE0878CC6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265" y="1630284"/>
            <a:ext cx="6335424" cy="495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4819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372023-205F-B966-463B-86FC1AA8D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Helical Cooling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1EC38A-ADB4-A50E-56A4-4B827C097B4D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46E0283-A042-E1B4-9374-021A58763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27" y="2169989"/>
            <a:ext cx="5250789" cy="26517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2AA576A-ED16-EB5A-4009-50FBBD1B4D2E}"/>
              </a:ext>
            </a:extLst>
          </p:cNvPr>
          <p:cNvSpPr txBox="1"/>
          <p:nvPr/>
        </p:nvSpPr>
        <p:spPr>
          <a:xfrm>
            <a:off x="429419" y="887708"/>
            <a:ext cx="81943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Use continuous combined magnet (straight solenoid + helical dipole &amp; quadrupole magnets) </a:t>
            </a:r>
          </a:p>
          <a:p>
            <a:r>
              <a:rPr lang="en-US" dirty="0">
                <a:sym typeface="Wingdings" pitchFamily="2" charset="2"/>
              </a:rPr>
              <a:t> No stop band due to a periodic focusing channel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AF44493-ED70-79BC-F742-AD68F7A74883}"/>
                  </a:ext>
                </a:extLst>
              </p:cNvPr>
              <p:cNvSpPr txBox="1"/>
              <p:nvPr/>
            </p:nvSpPr>
            <p:spPr>
              <a:xfrm>
                <a:off x="869559" y="5076579"/>
                <a:ext cx="4489562" cy="7923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acc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AF44493-ED70-79BC-F742-AD68F7A748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559" y="5076579"/>
                <a:ext cx="4489562" cy="7923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ED37CE6-0959-81DA-DFA1-1FA91E5DF93A}"/>
                  </a:ext>
                </a:extLst>
              </p:cNvPr>
              <p:cNvSpPr txBox="1"/>
              <p:nvPr/>
            </p:nvSpPr>
            <p:spPr>
              <a:xfrm>
                <a:off x="859773" y="5868975"/>
                <a:ext cx="500489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ED37CE6-0959-81DA-DFA1-1FA91E5DF9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773" y="5868975"/>
                <a:ext cx="5004896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8B0952A9-F980-DFF2-BAFD-C03498BAC08C}"/>
              </a:ext>
            </a:extLst>
          </p:cNvPr>
          <p:cNvSpPr txBox="1"/>
          <p:nvPr/>
        </p:nvSpPr>
        <p:spPr>
          <a:xfrm>
            <a:off x="636588" y="4730405"/>
            <a:ext cx="56732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Equations of motion on the reference frame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045FFF-7608-B6EA-E746-AD5F4C0177B8}"/>
              </a:ext>
            </a:extLst>
          </p:cNvPr>
          <p:cNvSpPr txBox="1"/>
          <p:nvPr/>
        </p:nvSpPr>
        <p:spPr>
          <a:xfrm>
            <a:off x="6235700" y="2362200"/>
            <a:ext cx="2908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Rotation of reference particle (red line), which is based on  cyclotron motion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FE609F5-772F-0961-5996-D7E81EF8CA94}"/>
                  </a:ext>
                </a:extLst>
              </p:cNvPr>
              <p:cNvSpPr txBox="1"/>
              <p:nvPr/>
            </p:nvSpPr>
            <p:spPr>
              <a:xfrm>
                <a:off x="5987616" y="5190973"/>
                <a:ext cx="2660665" cy="5604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̂"/>
                              <m:ctrlPr>
                                <a:rPr lang="en-US" sz="18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</m:acc>
                        </m:e>
                        <m: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𝜅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𝜅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𝑔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FE609F5-772F-0961-5996-D7E81EF8C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7616" y="5190973"/>
                <a:ext cx="2660665" cy="560410"/>
              </a:xfrm>
              <a:prstGeom prst="rect">
                <a:avLst/>
              </a:prstGeom>
              <a:blipFill>
                <a:blip r:embed="rId5"/>
                <a:stretch>
                  <a:fillRect l="-1422" r="-1422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8F871B-2C03-F733-41D6-3EE99D249093}"/>
                  </a:ext>
                </a:extLst>
              </p:cNvPr>
              <p:cNvSpPr txBox="1"/>
              <p:nvPr/>
            </p:nvSpPr>
            <p:spPr>
              <a:xfrm>
                <a:off x="5987616" y="5803797"/>
                <a:ext cx="2100126" cy="6136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sSup>
                                    <m:sSupPr>
                                      <m:ctrlP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𝜅</m:t>
                                      </m:r>
                                    </m:e>
                                    <m:sup>
                                      <m:r>
                                        <a:rPr lang="en-US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3/2</m:t>
                              </m:r>
                            </m:sup>
                          </m:sSup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sSup>
                            <m:sSup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p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</m:num>
                        <m:den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8F871B-2C03-F733-41D6-3EE99D2490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7616" y="5803797"/>
                <a:ext cx="2100126" cy="613630"/>
              </a:xfrm>
              <a:prstGeom prst="rect">
                <a:avLst/>
              </a:prstGeom>
              <a:blipFill>
                <a:blip r:embed="rId6"/>
                <a:stretch>
                  <a:fillRect l="-2410" r="-2410"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560388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D272E-BECD-1954-02D2-3A480B6D5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034396-EE16-0FD7-27ED-145289F0D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Helical Cooling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837A56-E275-E774-74B6-C13B18D8F40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44EF3C-13E4-BB15-C6D6-F1BB6095D289}"/>
              </a:ext>
            </a:extLst>
          </p:cNvPr>
          <p:cNvSpPr txBox="1"/>
          <p:nvPr/>
        </p:nvSpPr>
        <p:spPr>
          <a:xfrm>
            <a:off x="429419" y="887708"/>
            <a:ext cx="819431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Challenge of designing helical cooling channel is following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Helical magnet is complicated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RF cavities must be inserted into a helical magnet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If helical channel is used, the matching has to flip sign of the momentum compaction factor from positive to negative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8BC22F7-3600-C751-9B04-3601B354A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76" y="2826700"/>
            <a:ext cx="5714283" cy="32554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7FCCE85-E7B1-7B6F-4621-8C8EC9F9A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1348" y="3890356"/>
            <a:ext cx="3612652" cy="2399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1381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9BB33B-2421-35E8-B583-1A9402980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Helical FOFO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EACAA2-9710-B93F-5CFA-4DBBEE1E236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C07989-043F-243B-F4C2-2813A929C82F}"/>
              </a:ext>
            </a:extLst>
          </p:cNvPr>
          <p:cNvSpPr txBox="1"/>
          <p:nvPr/>
        </p:nvSpPr>
        <p:spPr>
          <a:xfrm>
            <a:off x="1074511" y="2844800"/>
            <a:ext cx="7974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His concept starts from a periodic orbit with near pi resonance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D2F67A-F576-28DE-77CC-C649067CD12F}"/>
                  </a:ext>
                </a:extLst>
              </p:cNvPr>
              <p:cNvSpPr txBox="1"/>
              <p:nvPr/>
            </p:nvSpPr>
            <p:spPr>
              <a:xfrm>
                <a:off x="1468211" y="3306465"/>
                <a:ext cx="2234458" cy="7562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D2F67A-F576-28DE-77CC-C649067CD1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211" y="3306465"/>
                <a:ext cx="2234458" cy="756297"/>
              </a:xfrm>
              <a:prstGeom prst="rect">
                <a:avLst/>
              </a:prstGeom>
              <a:blipFill>
                <a:blip r:embed="rId2"/>
                <a:stretch>
                  <a:fillRect t="-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5C7DF63-8D96-402C-AEBB-62ABC0C69114}"/>
                  </a:ext>
                </a:extLst>
              </p:cNvPr>
              <p:cNvSpPr txBox="1"/>
              <p:nvPr/>
            </p:nvSpPr>
            <p:spPr>
              <a:xfrm>
                <a:off x="1234622" y="4256305"/>
                <a:ext cx="5993628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</m:oMath>
                </a14:m>
                <a:r>
                  <a:rPr lang="en-US" dirty="0"/>
                  <a:t> is a periodic orbit,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is a tune, then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5C7DF63-8D96-402C-AEBB-62ABC0C691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4622" y="4256305"/>
                <a:ext cx="5993628" cy="397866"/>
              </a:xfrm>
              <a:prstGeom prst="rect">
                <a:avLst/>
              </a:prstGeom>
              <a:blipFill>
                <a:blip r:embed="rId3"/>
                <a:stretch>
                  <a:fillRect l="-2537" t="-18750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C49DB9-0A11-8026-1D6E-4BC7FACC19BF}"/>
                  </a:ext>
                </a:extLst>
              </p:cNvPr>
              <p:cNvSpPr txBox="1"/>
              <p:nvPr/>
            </p:nvSpPr>
            <p:spPr>
              <a:xfrm>
                <a:off x="1468211" y="4819333"/>
                <a:ext cx="7437164" cy="7791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Sup>
                        <m:sSub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𝑠𝑖𝑛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𝑐𝑜𝑡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3C49DB9-0A11-8026-1D6E-4BC7FACC19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8211" y="4819333"/>
                <a:ext cx="7437164" cy="779188"/>
              </a:xfrm>
              <a:prstGeom prst="rect">
                <a:avLst/>
              </a:prstGeom>
              <a:blipFill>
                <a:blip r:embed="rId4"/>
                <a:stretch>
                  <a:fillRect t="-1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E15D27D-ADAE-90B7-5139-166BF43F6A9E}"/>
                  </a:ext>
                </a:extLst>
              </p:cNvPr>
              <p:cNvSpPr txBox="1"/>
              <p:nvPr/>
            </p:nvSpPr>
            <p:spPr>
              <a:xfrm>
                <a:off x="1074511" y="882989"/>
                <a:ext cx="7437165" cy="8510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Yuri claims that FOFO has an issue to produce low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acc>
                  </m:oMath>
                </a14:m>
                <a:r>
                  <a:rPr lang="en-US" dirty="0"/>
                  <a:t> and high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(which is ideal for ionization cooling) because 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E15D27D-ADAE-90B7-5139-166BF43F6A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511" y="882989"/>
                <a:ext cx="7437165" cy="851002"/>
              </a:xfrm>
              <a:prstGeom prst="rect">
                <a:avLst/>
              </a:prstGeom>
              <a:blipFill>
                <a:blip r:embed="rId5"/>
                <a:stretch>
                  <a:fillRect l="-681" t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D0BACA-CCF2-AEBD-8540-B18C5971A2B6}"/>
                  </a:ext>
                </a:extLst>
              </p:cNvPr>
              <p:cNvSpPr txBox="1"/>
              <p:nvPr/>
            </p:nvSpPr>
            <p:spPr>
              <a:xfrm>
                <a:off x="1530603" y="1714798"/>
                <a:ext cx="2502673" cy="8261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𝑅𝐹𝑂𝐹𝑂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acc>
                                <m:accPr>
                                  <m:chr m:val="̅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8D0BACA-CCF2-AEBD-8540-B18C5971A2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0603" y="1714798"/>
                <a:ext cx="2502673" cy="82618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F621E8-881D-ADD4-786D-297DD2BD50D9}"/>
                  </a:ext>
                </a:extLst>
              </p:cNvPr>
              <p:cNvSpPr txBox="1"/>
              <p:nvPr/>
            </p:nvSpPr>
            <p:spPr>
              <a:xfrm>
                <a:off x="4793093" y="1792723"/>
                <a:ext cx="401587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sz="1800" dirty="0"/>
                  <a:t>: circumference of RFOFO, or the length of one cell period of rectilinear channel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6F621E8-881D-ADD4-786D-297DD2BD50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093" y="1792723"/>
                <a:ext cx="4015875" cy="646331"/>
              </a:xfrm>
              <a:prstGeom prst="rect">
                <a:avLst/>
              </a:prstGeom>
              <a:blipFill>
                <a:blip r:embed="rId7"/>
                <a:stretch>
                  <a:fillRect l="-1262" t="-3922" b="-56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9038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E9553C96-293E-BD91-9405-0C15BD0ECCE2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945931"/>
                <a:ext cx="9994392" cy="5410419"/>
              </a:xfrm>
            </p:spPr>
            <p:txBody>
              <a:bodyPr/>
              <a:lstStyle/>
              <a:p>
                <a:r>
                  <a:rPr lang="en-US" dirty="0"/>
                  <a:t>Beam dynamics is analogous to the dynamics of a simple harmonic motion</a:t>
                </a:r>
              </a:p>
              <a:p>
                <a:pPr lvl="1"/>
                <a:r>
                  <a:rPr lang="en-US" dirty="0"/>
                  <a:t>Solving harmonic oscillator via canonical transformation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Harmonic motion </a:t>
                </a:r>
                <a:r>
                  <a:rPr lang="en-US" dirty="0">
                    <a:sym typeface="Wingdings" pitchFamily="2" charset="2"/>
                  </a:rPr>
                  <a:t></a:t>
                </a:r>
                <a:r>
                  <a:rPr lang="en-US" dirty="0"/>
                  <a:t> Hill’s equation (translate the differentiation from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E9553C96-293E-BD91-9405-0C15BD0ECC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945931"/>
                <a:ext cx="9994392" cy="5410419"/>
              </a:xfrm>
              <a:blipFill>
                <a:blip r:embed="rId2"/>
                <a:stretch>
                  <a:fillRect l="-1525" t="-1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4A6DB7E-8ECB-2FCA-A3A3-1A3F9F20F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 of Previous Lecture (I)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E2BB99-27A2-F8CD-42CC-B114F6E995B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129C979-79A7-F59C-A588-0B1FABB2E5D7}"/>
                  </a:ext>
                </a:extLst>
              </p:cNvPr>
              <p:cNvSpPr txBox="1"/>
              <p:nvPr/>
            </p:nvSpPr>
            <p:spPr>
              <a:xfrm>
                <a:off x="1283210" y="1664431"/>
                <a:ext cx="5243714" cy="28627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endChr m:val="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p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acc>
                                <m:accPr>
                                  <m:chr m:val="̇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𝑑𝐻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𝑑𝑞</m:t>
                                  </m:r>
                                </m:den>
                              </m:f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=−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𝑘𝑞</m:t>
                              </m:r>
                            </m:e>
                          </m:mr>
                        </m:m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d>
                      <m:dPr>
                        <m:endChr m:val="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f>
                                    <m:f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num>
                                    <m:den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sSup>
                                        <m:sSup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𝜔</m:t>
                                          </m:r>
                                        </m:e>
                                        <m:sup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den>
                                  </m:f>
                                </m:e>
                              </m:rad>
                              <m:func>
                                <m:func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𝜑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mr>
                          <m:m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𝑚𝐸</m:t>
                                  </m:r>
                                </m:e>
                              </m:rad>
                              <m:func>
                                <m:func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s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𝜔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𝜑</m:t>
                                          </m:r>
                                        </m:e>
                                        <m:sub>
                                          <m:r>
                                            <a:rPr lang="en-US" sz="16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func>
                            </m:e>
                          </m:mr>
                        </m:m>
                      </m:e>
                    </m:d>
                  </m:oMath>
                </a14:m>
                <a:endParaRPr lang="en-US" sz="1600" dirty="0"/>
              </a:p>
              <a:p>
                <a:r>
                  <a:rPr lang="en-US" sz="1600" dirty="0"/>
                  <a:t>Or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ℋ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acc>
                      <m:accPr>
                        <m:chr m:val="̇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𝜔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rad>
                  </m:oMath>
                </a14:m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endChr m:val=""/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𝐸</m:t>
                                        </m:r>
                                      </m:num>
                                      <m:den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  <m:sSup>
                                          <m:sSupPr>
                                            <m:ctrlPr>
                                              <a:rPr lang="en-US" sz="16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6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𝜔</m:t>
                                            </m:r>
                                          </m:e>
                                          <m:sup>
                                            <m:r>
                                              <a:rPr lang="en-US" sz="1600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rad>
                                <m:func>
                                  <m:func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𝜙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𝑚𝐸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 sz="1600">
                                        <a:latin typeface="Cambria Math" panose="02040503050406030204" pitchFamily="18" charset="0"/>
                                      </a:rPr>
                                      <m:t>s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 panose="02040503050406030204" pitchFamily="18" charset="0"/>
                                      </a:rPr>
                                      <m:t>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𝜙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d>
                        <m:dPr>
                          <m:endChr m:val=""/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f>
                                      <m:f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𝑃</m:t>
                                        </m:r>
                                      </m:num>
                                      <m:den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  <m:acc>
                                          <m:accPr>
                                            <m:chr m:val="̇"/>
                                            <m:ctrlPr>
                                              <a:rPr lang="en-US" sz="16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16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𝑄</m:t>
                                            </m:r>
                                          </m:e>
                                        </m:acc>
                                      </m:den>
                                    </m:f>
                                  </m:e>
                                </m:rad>
                                <m:func>
                                  <m:func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cos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𝜙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  <m:acc>
                                      <m:accPr>
                                        <m:chr m:val="̇"/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𝑄</m:t>
                                        </m:r>
                                      </m:e>
                                    </m:acc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𝑃</m:t>
                                    </m:r>
                                  </m:e>
                                </m:rad>
                                <m:func>
                                  <m:func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1600" b="0" i="0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𝜔</m:t>
                                        </m:r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𝑡</m:t>
                                        </m:r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>
                                          <m:sSubPr>
                                            <m:ctrlP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𝜙</m:t>
                                            </m:r>
                                          </m:e>
                                          <m:sub>
                                            <m:r>
                                              <a:rPr lang="en-US" sz="16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sub>
                                        </m:sSub>
                                      </m:e>
                                    </m:d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129C979-79A7-F59C-A588-0B1FABB2E5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210" y="1664431"/>
                <a:ext cx="5243714" cy="2862707"/>
              </a:xfrm>
              <a:prstGeom prst="rect">
                <a:avLst/>
              </a:prstGeom>
              <a:blipFill>
                <a:blip r:embed="rId3"/>
                <a:stretch>
                  <a:fillRect l="-31643" t="-73451" b="-407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D15031F-8DC4-53D9-1F24-EA71ECFF1A15}"/>
                  </a:ext>
                </a:extLst>
              </p:cNvPr>
              <p:cNvSpPr txBox="1"/>
              <p:nvPr/>
            </p:nvSpPr>
            <p:spPr>
              <a:xfrm>
                <a:off x="1166647" y="4754670"/>
                <a:ext cx="3573519" cy="6013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𝑑𝐻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𝑑𝑞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𝑘𝑞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′′</m:t>
                          </m:r>
                        </m:sup>
                      </m:sSup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𝐾𝑥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D15031F-8DC4-53D9-1F24-EA71ECFF1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6647" y="4754670"/>
                <a:ext cx="3573519" cy="601318"/>
              </a:xfrm>
              <a:prstGeom prst="rect">
                <a:avLst/>
              </a:prstGeom>
              <a:blipFill>
                <a:blip r:embed="rId4"/>
                <a:stretch>
                  <a:fillRect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669BC65-DBE2-BDB5-C368-F1CBC085C248}"/>
                  </a:ext>
                </a:extLst>
              </p:cNvPr>
              <p:cNvSpPr txBox="1"/>
              <p:nvPr/>
            </p:nvSpPr>
            <p:spPr>
              <a:xfrm>
                <a:off x="1396835" y="5286804"/>
                <a:ext cx="2950488" cy="5934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i="1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669BC65-DBE2-BDB5-C368-F1CBC085C2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835" y="5286804"/>
                <a:ext cx="2950488" cy="5934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0A78EAE-F390-C14D-1546-D41D0689B8B1}"/>
                  </a:ext>
                </a:extLst>
              </p:cNvPr>
              <p:cNvSpPr txBox="1"/>
              <p:nvPr/>
            </p:nvSpPr>
            <p:spPr>
              <a:xfrm>
                <a:off x="1396835" y="5888122"/>
                <a:ext cx="3209661" cy="5934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Comparing </a:t>
                </a:r>
                <a14:m>
                  <m:oMath xmlns:m="http://schemas.openxmlformats.org/officeDocument/2006/math">
                    <m:r>
                      <m:rPr>
                        <m:brk m:alnAt="7"/>
                      </m:rP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</m:t>
                            </m:r>
                            <m:acc>
                              <m:accPr>
                                <m:chr m:val="̇"/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</m:acc>
                          </m:den>
                        </m:f>
                      </m:e>
                    </m:rad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0A78EAE-F390-C14D-1546-D41D0689B8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835" y="5888122"/>
                <a:ext cx="3209661" cy="593432"/>
              </a:xfrm>
              <a:prstGeom prst="rect">
                <a:avLst/>
              </a:prstGeom>
              <a:blipFill>
                <a:blip r:embed="rId6"/>
                <a:stretch>
                  <a:fillRect l="-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8E3DC7C-675E-7EAA-E77A-2642B63FD7A3}"/>
                  </a:ext>
                </a:extLst>
              </p:cNvPr>
              <p:cNvSpPr txBox="1"/>
              <p:nvPr/>
            </p:nvSpPr>
            <p:spPr>
              <a:xfrm>
                <a:off x="5664674" y="5739193"/>
                <a:ext cx="4050211" cy="61715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acc>
                        <m:accPr>
                          <m:chr m:val="̇"/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sz="1600" dirty="0"/>
                            <m:t>)</m:t>
                          </m:r>
                          <m:r>
                            <m:rPr>
                              <m:nor/>
                            </m:rPr>
                            <a:rPr lang="en-US" sz="1600" b="0" i="0" dirty="0" smtClean="0"/>
                            <m:t>,</m:t>
                          </m:r>
                          <m:r>
                            <m:rPr>
                              <m:nor/>
                            </m:rPr>
                            <a:rPr lang="en-US" sz="1600" dirty="0"/>
                            <m:t> 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8E3DC7C-675E-7EAA-E77A-2642B63FD7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4674" y="5739193"/>
                <a:ext cx="4050211" cy="617157"/>
              </a:xfrm>
              <a:prstGeom prst="rect">
                <a:avLst/>
              </a:prstGeom>
              <a:blipFill>
                <a:blip r:embed="rId7"/>
                <a:stretch>
                  <a:fillRect b="-6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BE7A0FA3-4D6F-0B10-4F64-D987A91DAA5D}"/>
              </a:ext>
            </a:extLst>
          </p:cNvPr>
          <p:cNvSpPr txBox="1"/>
          <p:nvPr/>
        </p:nvSpPr>
        <p:spPr>
          <a:xfrm>
            <a:off x="5118113" y="4741463"/>
            <a:ext cx="5038844" cy="113877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Translation from harmonic oscillation to beam dynamics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167E4648-7E16-2070-3C25-229FB825298D}"/>
              </a:ext>
            </a:extLst>
          </p:cNvPr>
          <p:cNvSpPr/>
          <p:nvPr/>
        </p:nvSpPr>
        <p:spPr>
          <a:xfrm>
            <a:off x="7233138" y="1828800"/>
            <a:ext cx="257908" cy="246184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B39770-F09F-584A-2426-BF1076F11E23}"/>
              </a:ext>
            </a:extLst>
          </p:cNvPr>
          <p:cNvSpPr txBox="1"/>
          <p:nvPr/>
        </p:nvSpPr>
        <p:spPr>
          <a:xfrm>
            <a:off x="7291753" y="2490336"/>
            <a:ext cx="4185055" cy="1138773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/>
                </a:solidFill>
                <a:latin typeface="Helvetica" pitchFamily="2" charset="0"/>
              </a:rPr>
              <a:t>Mechanical harmonic oscillation framework</a:t>
            </a:r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4DAF1B92-1140-D593-537F-950BE59DFE84}"/>
              </a:ext>
            </a:extLst>
          </p:cNvPr>
          <p:cNvSpPr/>
          <p:nvPr/>
        </p:nvSpPr>
        <p:spPr>
          <a:xfrm>
            <a:off x="5010674" y="4953915"/>
            <a:ext cx="211928" cy="152763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364C44B-3491-CB5B-215B-247F5D4C421E}"/>
                  </a:ext>
                </a:extLst>
              </p:cNvPr>
              <p:cNvSpPr txBox="1"/>
              <p:nvPr/>
            </p:nvSpPr>
            <p:spPr>
              <a:xfrm>
                <a:off x="9182573" y="4083321"/>
                <a:ext cx="1802160" cy="1124347"/>
              </a:xfrm>
              <a:prstGeom prst="rect">
                <a:avLst/>
              </a:prstGeom>
              <a:noFill/>
            </p:spPr>
            <p:txBody>
              <a:bodyPr wrap="non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𝒅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en-US" sz="16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𝒅𝒔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f>
                        <m:fPr>
                          <m:ctrlP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𝒅𝒔</m:t>
                          </m:r>
                        </m:den>
                      </m:f>
                    </m:oMath>
                  </m:oMathPara>
                </a14:m>
                <a:endParaRPr lang="en-US" sz="1600" b="1" dirty="0">
                  <a:solidFill>
                    <a:schemeClr val="tx2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364C44B-3491-CB5B-215B-247F5D4C4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2573" y="4083321"/>
                <a:ext cx="1802160" cy="112434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43842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7A70A5-7758-9979-01F5-10A840B12B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HFOFO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DE3F6-FDBF-DCB8-8F5A-A0175BFA96EC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30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A66FF38-5CD9-7C43-BA16-FE6B337D5185}"/>
                  </a:ext>
                </a:extLst>
              </p:cNvPr>
              <p:cNvSpPr txBox="1"/>
              <p:nvPr/>
            </p:nvSpPr>
            <p:spPr>
              <a:xfrm>
                <a:off x="1353682" y="1102140"/>
                <a:ext cx="4575291" cy="7738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</m:sub>
                          </m:sSub>
                        </m:num>
                        <m:den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Sup>
                        <m:sSub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𝑜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𝑐𝑜𝑡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A66FF38-5CD9-7C43-BA16-FE6B337D51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3682" y="1102140"/>
                <a:ext cx="4575291" cy="77380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497C686-7D71-7B99-B340-480F3539637A}"/>
                  </a:ext>
                </a:extLst>
              </p:cNvPr>
              <p:cNvSpPr txBox="1"/>
              <p:nvPr/>
            </p:nvSpPr>
            <p:spPr>
              <a:xfrm>
                <a:off x="914398" y="2040546"/>
                <a:ext cx="8178573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This is good since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dirty="0"/>
                  <a:t> can be extremely large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is integer</a:t>
                </a:r>
              </a:p>
              <a:p>
                <a:r>
                  <a:rPr lang="en-US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is called a chromaticity)</a:t>
                </a:r>
              </a:p>
              <a:p>
                <a:r>
                  <a:rPr lang="en-US" dirty="0"/>
                  <a:t>Making integer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en-US" dirty="0"/>
                  <a:t> channel means making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 phase advanced FOFO channel </a:t>
                </a:r>
                <a:r>
                  <a:rPr lang="en-US" dirty="0">
                    <a:sym typeface="Wingdings" pitchFamily="2" charset="2"/>
                  </a:rPr>
                  <a:t> Helical FOFO channel</a:t>
                </a:r>
                <a:endParaRPr lang="en-US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497C686-7D71-7B99-B340-480F353963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398" y="2040546"/>
                <a:ext cx="8178573" cy="1569660"/>
              </a:xfrm>
              <a:prstGeom prst="rect">
                <a:avLst/>
              </a:prstGeom>
              <a:blipFill>
                <a:blip r:embed="rId3"/>
                <a:stretch>
                  <a:fillRect l="-620" t="-1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500F1DB-E2F2-B48B-1A41-1C75FDDE8A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6271" y="408596"/>
            <a:ext cx="2682658" cy="163195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7F17955-6F5F-E59B-6A32-7AEE0B9D2377}"/>
                  </a:ext>
                </a:extLst>
              </p:cNvPr>
              <p:cNvSpPr txBox="1"/>
              <p:nvPr/>
            </p:nvSpPr>
            <p:spPr>
              <a:xfrm>
                <a:off x="5436060" y="252091"/>
                <a:ext cx="10538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𝑐𝑜𝑡</m:t>
                      </m:r>
                      <m:d>
                        <m:dPr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7F17955-6F5F-E59B-6A32-7AEE0B9D23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6060" y="252091"/>
                <a:ext cx="1053878" cy="369332"/>
              </a:xfrm>
              <a:prstGeom prst="rect">
                <a:avLst/>
              </a:prstGeom>
              <a:blipFill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880085-3976-587C-D5A4-0C2A739EC34F}"/>
                  </a:ext>
                </a:extLst>
              </p:cNvPr>
              <p:cNvSpPr txBox="1"/>
              <p:nvPr/>
            </p:nvSpPr>
            <p:spPr>
              <a:xfrm>
                <a:off x="8372976" y="812158"/>
                <a:ext cx="399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1880085-3976-587C-D5A4-0C2A739EC3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2976" y="812158"/>
                <a:ext cx="399788" cy="369332"/>
              </a:xfrm>
              <a:prstGeom prst="rect">
                <a:avLst/>
              </a:prstGeom>
              <a:blipFill>
                <a:blip r:embed="rId6"/>
                <a:stretch>
                  <a:fillRect b="-6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0D27C78-37AB-F68F-8EB0-D8672098A019}"/>
              </a:ext>
            </a:extLst>
          </p:cNvPr>
          <p:cNvSpPr txBox="1"/>
          <p:nvPr/>
        </p:nvSpPr>
        <p:spPr>
          <a:xfrm>
            <a:off x="1252082" y="4048523"/>
            <a:ext cx="6988575" cy="20621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Helical FOFO channel could have a large momentum acceptance by tuning higher order chromaticity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Helical orbit permits a large acceptance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Alternative solenoid eliminates angular momentum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Forming one period with multiple solenoid cells induces a weak focusing (6 solenoid coils induce one period)</a:t>
            </a:r>
          </a:p>
        </p:txBody>
      </p:sp>
    </p:spTree>
    <p:extLst>
      <p:ext uri="{BB962C8B-B14F-4D97-AF65-F5344CB8AC3E}">
        <p14:creationId xmlns:p14="http://schemas.microsoft.com/office/powerpoint/2010/main" val="30389006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E6A359-980B-C3BA-08DE-EF15EE917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95D54F-2129-25C3-8973-311532BB7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HFOFO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2723A0-0764-5A55-0AE5-789557C328B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B4895A-00FA-B733-7147-7321D9E78E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19150"/>
            <a:ext cx="5588000" cy="52197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709BC8D-9DF2-C187-D26E-2648D8940344}"/>
                  </a:ext>
                </a:extLst>
              </p:cNvPr>
              <p:cNvSpPr txBox="1"/>
              <p:nvPr/>
            </p:nvSpPr>
            <p:spPr>
              <a:xfrm>
                <a:off x="5816600" y="679629"/>
                <a:ext cx="3098800" cy="411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Initial HFOFO channel has 6 solenoid coils to induce one beta oscillation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Reference particle has a position offset from solenoid coil center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Absorber is located low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acc>
                  </m:oMath>
                </a14:m>
                <a:r>
                  <a:rPr lang="en-US" sz="2000" dirty="0"/>
                  <a:t> and high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sz="2000" dirty="0"/>
                  <a:t> region while RF cavities are located other regions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Tilted solenoid induces dispersion 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709BC8D-9DF2-C187-D26E-2648D89403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6600" y="679629"/>
                <a:ext cx="3098800" cy="4110164"/>
              </a:xfrm>
              <a:prstGeom prst="rect">
                <a:avLst/>
              </a:prstGeom>
              <a:blipFill>
                <a:blip r:embed="rId3"/>
                <a:stretch>
                  <a:fillRect l="-1220" t="-923" r="-2846" b="-1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75962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3C41E1-6E9A-89B4-2E1A-41E8E585DA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14399" y="1045029"/>
            <a:ext cx="9994392" cy="5311321"/>
          </a:xfrm>
        </p:spPr>
        <p:txBody>
          <a:bodyPr/>
          <a:lstStyle/>
          <a:p>
            <a:r>
              <a:rPr lang="en-US" dirty="0"/>
              <a:t>Channel requires strong magnetic fields</a:t>
            </a:r>
          </a:p>
          <a:p>
            <a:r>
              <a:rPr lang="en-US" dirty="0"/>
              <a:t>Channel requires high gradient RF fields</a:t>
            </a:r>
          </a:p>
          <a:p>
            <a:r>
              <a:rPr lang="en-US" dirty="0"/>
              <a:t>Channel should be compact, so that integration is challenging</a:t>
            </a:r>
          </a:p>
          <a:p>
            <a:r>
              <a:rPr lang="en-US" dirty="0"/>
              <a:t>Channel should be accessible and replaceable</a:t>
            </a:r>
          </a:p>
          <a:p>
            <a:r>
              <a:rPr lang="en-US" dirty="0"/>
              <a:t>Channel should have a large tolerance</a:t>
            </a:r>
          </a:p>
          <a:p>
            <a:r>
              <a:rPr lang="en-US" dirty="0"/>
              <a:t>Channel should be radiation hard</a:t>
            </a:r>
          </a:p>
          <a:p>
            <a:r>
              <a:rPr lang="en-US" dirty="0"/>
              <a:t>Channel requires high resolution beam instrumentation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E2F10A-09B9-C250-DECB-33891D1EF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Feasibility of Cooling Channel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329672-5446-9FA1-9B2F-B406C0FCAF63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0025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853A35-260A-9137-DC0F-1E2031B9498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4516" y="1066800"/>
            <a:ext cx="2435238" cy="5289550"/>
          </a:xfrm>
        </p:spPr>
        <p:txBody>
          <a:bodyPr/>
          <a:lstStyle/>
          <a:p>
            <a:r>
              <a:rPr lang="en-US" sz="1800" dirty="0"/>
              <a:t>VCC</a:t>
            </a:r>
            <a:r>
              <a:rPr lang="en-US" sz="1800" dirty="0">
                <a:sym typeface="Wingdings" pitchFamily="2" charset="2"/>
              </a:rPr>
              <a:t> Rectilinear Cooling Channel</a:t>
            </a:r>
          </a:p>
          <a:p>
            <a:r>
              <a:rPr lang="en-US" sz="1800" dirty="0">
                <a:sym typeface="Wingdings" pitchFamily="2" charset="2"/>
              </a:rPr>
              <a:t>HCC Helical Cooling Channel</a:t>
            </a:r>
          </a:p>
          <a:p>
            <a:r>
              <a:rPr lang="en-US" sz="1800" dirty="0">
                <a:sym typeface="Wingdings" pitchFamily="2" charset="2"/>
              </a:rPr>
              <a:t>HFOFO is not shown this plot but it has similar as Initial (x) </a:t>
            </a:r>
          </a:p>
          <a:p>
            <a:r>
              <a:rPr lang="en-US" sz="1800" dirty="0">
                <a:sym typeface="Wingdings" pitchFamily="2" charset="2"/>
              </a:rPr>
              <a:t>Final Cooling Channel expected to be High Field Solenoid Channel</a:t>
            </a:r>
          </a:p>
          <a:p>
            <a:r>
              <a:rPr lang="en-US" sz="1800" dirty="0">
                <a:sym typeface="Wingdings" pitchFamily="2" charset="2"/>
              </a:rPr>
              <a:t>Bunch merge transforms multi-bunched beam into single bunched beam</a:t>
            </a:r>
            <a:endParaRPr lang="en-US" sz="1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85FC5E-CBA1-EEE6-9DFD-C05EE1F2F4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AE31AA-F667-3AF1-987C-D683B3FC027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80C5247-D035-EAD5-7F79-20881F7AE8A8}"/>
              </a:ext>
            </a:extLst>
          </p:cNvPr>
          <p:cNvSpPr/>
          <p:nvPr/>
        </p:nvSpPr>
        <p:spPr>
          <a:xfrm>
            <a:off x="2887481" y="856756"/>
            <a:ext cx="8973581" cy="5456325"/>
          </a:xfrm>
          <a:prstGeom prst="rect">
            <a:avLst/>
          </a:prstGeom>
          <a:solidFill>
            <a:schemeClr val="bg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5" descr="Screen Shot 2014-01-02 at 11.54.34 AM.png">
            <a:extLst>
              <a:ext uri="{FF2B5EF4-FFF2-40B4-BE49-F238E27FC236}">
                <a16:creationId xmlns:a16="http://schemas.microsoft.com/office/drawing/2014/main" id="{52AA6FC4-6CFC-299E-FE61-460683A4F0A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8" t="26981" r="5151" b="5647"/>
          <a:stretch/>
        </p:blipFill>
        <p:spPr>
          <a:xfrm>
            <a:off x="3316520" y="1110028"/>
            <a:ext cx="7924790" cy="494667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1BBD35B-DB45-A773-06D0-D44276B58E0A}"/>
              </a:ext>
            </a:extLst>
          </p:cNvPr>
          <p:cNvSpPr/>
          <p:nvPr/>
        </p:nvSpPr>
        <p:spPr>
          <a:xfrm>
            <a:off x="4511039" y="942183"/>
            <a:ext cx="6929756" cy="449240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173C2E-D0F5-2DA4-72FD-69DD9E17F960}"/>
              </a:ext>
            </a:extLst>
          </p:cNvPr>
          <p:cNvSpPr txBox="1"/>
          <p:nvPr/>
        </p:nvSpPr>
        <p:spPr>
          <a:xfrm rot="16200000">
            <a:off x="1570557" y="3178822"/>
            <a:ext cx="31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Longitudinal Emittance (mm)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F8679D3-4416-910F-B4E9-7F9D09EB7C96}"/>
              </a:ext>
            </a:extLst>
          </p:cNvPr>
          <p:cNvSpPr/>
          <p:nvPr/>
        </p:nvSpPr>
        <p:spPr>
          <a:xfrm>
            <a:off x="10805940" y="1110028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6C2258E-63F6-3A46-9E18-90BF4DD6F5EE}"/>
              </a:ext>
            </a:extLst>
          </p:cNvPr>
          <p:cNvCxnSpPr>
            <a:stCxn id="10" idx="4"/>
          </p:cNvCxnSpPr>
          <p:nvPr/>
        </p:nvCxnSpPr>
        <p:spPr>
          <a:xfrm flipH="1">
            <a:off x="10900396" y="1288561"/>
            <a:ext cx="4756" cy="127004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FE912F5-F95E-A4DE-3D50-80301049ADF3}"/>
              </a:ext>
            </a:extLst>
          </p:cNvPr>
          <p:cNvCxnSpPr/>
          <p:nvPr/>
        </p:nvCxnSpPr>
        <p:spPr>
          <a:xfrm flipH="1">
            <a:off x="8759362" y="2558610"/>
            <a:ext cx="2141034" cy="2235705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3E4AF1E-2A23-F610-8BBF-7BD3E008BF9F}"/>
              </a:ext>
            </a:extLst>
          </p:cNvPr>
          <p:cNvCxnSpPr/>
          <p:nvPr/>
        </p:nvCxnSpPr>
        <p:spPr>
          <a:xfrm flipV="1">
            <a:off x="8759363" y="3681710"/>
            <a:ext cx="797641" cy="1112604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0F96AB3-31B1-D22B-9BDE-8FE0BBFF763E}"/>
              </a:ext>
            </a:extLst>
          </p:cNvPr>
          <p:cNvCxnSpPr>
            <a:stCxn id="22" idx="1"/>
            <a:endCxn id="26" idx="5"/>
          </p:cNvCxnSpPr>
          <p:nvPr/>
        </p:nvCxnSpPr>
        <p:spPr>
          <a:xfrm flipH="1" flipV="1">
            <a:off x="5093201" y="2480662"/>
            <a:ext cx="2185694" cy="2240178"/>
          </a:xfrm>
          <a:prstGeom prst="line">
            <a:avLst/>
          </a:pr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9AA2863D-875C-D908-BF50-4EAE92663DF1}"/>
              </a:ext>
            </a:extLst>
          </p:cNvPr>
          <p:cNvSpPr/>
          <p:nvPr/>
        </p:nvSpPr>
        <p:spPr>
          <a:xfrm>
            <a:off x="4298874" y="2380173"/>
            <a:ext cx="196530" cy="1784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8AC179B-8A81-F200-71C5-DF2E52753468}"/>
              </a:ext>
            </a:extLst>
          </p:cNvPr>
          <p:cNvSpPr/>
          <p:nvPr/>
        </p:nvSpPr>
        <p:spPr>
          <a:xfrm>
            <a:off x="4298874" y="2821016"/>
            <a:ext cx="196530" cy="1574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FB2EA786-91DA-F884-8D73-3D55FC7E5656}"/>
              </a:ext>
            </a:extLst>
          </p:cNvPr>
          <p:cNvSpPr/>
          <p:nvPr/>
        </p:nvSpPr>
        <p:spPr>
          <a:xfrm>
            <a:off x="7278896" y="3692205"/>
            <a:ext cx="2257117" cy="1091756"/>
          </a:xfrm>
          <a:custGeom>
            <a:avLst/>
            <a:gdLst>
              <a:gd name="connsiteX0" fmla="*/ 2378911 w 2378911"/>
              <a:gd name="connsiteY0" fmla="*/ 0 h 1082190"/>
              <a:gd name="connsiteX1" fmla="*/ 1140470 w 2378911"/>
              <a:gd name="connsiteY1" fmla="*/ 766228 h 1082190"/>
              <a:gd name="connsiteX2" fmla="*/ 699669 w 2378911"/>
              <a:gd name="connsiteY2" fmla="*/ 902679 h 1082190"/>
              <a:gd name="connsiteX3" fmla="*/ 6981 w 2378911"/>
              <a:gd name="connsiteY3" fmla="*/ 1039131 h 1082190"/>
              <a:gd name="connsiteX0" fmla="*/ 2378911 w 2378911"/>
              <a:gd name="connsiteY0" fmla="*/ 0 h 1092200"/>
              <a:gd name="connsiteX1" fmla="*/ 1140470 w 2378911"/>
              <a:gd name="connsiteY1" fmla="*/ 766228 h 1092200"/>
              <a:gd name="connsiteX2" fmla="*/ 699669 w 2378911"/>
              <a:gd name="connsiteY2" fmla="*/ 965657 h 1092200"/>
              <a:gd name="connsiteX3" fmla="*/ 6981 w 2378911"/>
              <a:gd name="connsiteY3" fmla="*/ 1039131 h 1092200"/>
              <a:gd name="connsiteX0" fmla="*/ 2379283 w 2379283"/>
              <a:gd name="connsiteY0" fmla="*/ 0 h 1097360"/>
              <a:gd name="connsiteX1" fmla="*/ 1340252 w 2379283"/>
              <a:gd name="connsiteY1" fmla="*/ 598288 h 1097360"/>
              <a:gd name="connsiteX2" fmla="*/ 700041 w 2379283"/>
              <a:gd name="connsiteY2" fmla="*/ 965657 h 1097360"/>
              <a:gd name="connsiteX3" fmla="*/ 7353 w 2379283"/>
              <a:gd name="connsiteY3" fmla="*/ 1039131 h 1097360"/>
              <a:gd name="connsiteX0" fmla="*/ 2378810 w 2378810"/>
              <a:gd name="connsiteY0" fmla="*/ 0 h 1087354"/>
              <a:gd name="connsiteX1" fmla="*/ 1339779 w 2378810"/>
              <a:gd name="connsiteY1" fmla="*/ 598288 h 1087354"/>
              <a:gd name="connsiteX2" fmla="*/ 741549 w 2378810"/>
              <a:gd name="connsiteY2" fmla="*/ 913176 h 1087354"/>
              <a:gd name="connsiteX3" fmla="*/ 6880 w 2378810"/>
              <a:gd name="connsiteY3" fmla="*/ 1039131 h 1087354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734669 w 2371930"/>
              <a:gd name="connsiteY2" fmla="*/ 913176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32899 w 2371930"/>
              <a:gd name="connsiteY1" fmla="*/ 598288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  <a:gd name="connsiteX0" fmla="*/ 2371930 w 2371930"/>
              <a:gd name="connsiteY0" fmla="*/ 0 h 1039131"/>
              <a:gd name="connsiteX1" fmla="*/ 1364385 w 2371930"/>
              <a:gd name="connsiteY1" fmla="*/ 608784 h 1039131"/>
              <a:gd name="connsiteX2" fmla="*/ 818631 w 2371930"/>
              <a:gd name="connsiteY2" fmla="*/ 881687 h 1039131"/>
              <a:gd name="connsiteX3" fmla="*/ 0 w 2371930"/>
              <a:gd name="connsiteY3" fmla="*/ 1039131 h 10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1930" h="1039131">
                <a:moveTo>
                  <a:pt x="2371930" y="0"/>
                </a:moveTo>
                <a:cubicBezTo>
                  <a:pt x="1892646" y="307890"/>
                  <a:pt x="1623268" y="461836"/>
                  <a:pt x="1364385" y="608784"/>
                </a:cubicBezTo>
                <a:cubicBezTo>
                  <a:pt x="1105502" y="755732"/>
                  <a:pt x="1046029" y="809963"/>
                  <a:pt x="818631" y="881687"/>
                </a:cubicBezTo>
                <a:cubicBezTo>
                  <a:pt x="591234" y="953412"/>
                  <a:pt x="395322" y="997146"/>
                  <a:pt x="0" y="1039131"/>
                </a:cubicBezTo>
              </a:path>
            </a:pathLst>
          </a:custGeom>
          <a:ln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93C7825-E18B-AEDF-EFB5-65F51B8EB0D4}"/>
              </a:ext>
            </a:extLst>
          </p:cNvPr>
          <p:cNvGrpSpPr/>
          <p:nvPr/>
        </p:nvGrpSpPr>
        <p:grpSpPr>
          <a:xfrm>
            <a:off x="9221354" y="4164077"/>
            <a:ext cx="1326910" cy="1330063"/>
            <a:chOff x="6486274" y="4324001"/>
            <a:chExt cx="1326910" cy="133006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7156E50-3F4A-4A86-725C-AD9040AC2D27}"/>
                </a:ext>
              </a:extLst>
            </p:cNvPr>
            <p:cNvSpPr txBox="1"/>
            <p:nvPr/>
          </p:nvSpPr>
          <p:spPr>
            <a:xfrm>
              <a:off x="6757917" y="5007733"/>
              <a:ext cx="10552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Bunch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Merge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69426559-955B-4AD2-8012-8E8A4E3C2B2F}"/>
                </a:ext>
              </a:extLst>
            </p:cNvPr>
            <p:cNvCxnSpPr/>
            <p:nvPr/>
          </p:nvCxnSpPr>
          <p:spPr>
            <a:xfrm flipH="1" flipV="1">
              <a:off x="6486274" y="4324001"/>
              <a:ext cx="573732" cy="7607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9F4598F-DE95-1EFA-2CD7-980142D19F0F}"/>
              </a:ext>
            </a:extLst>
          </p:cNvPr>
          <p:cNvGrpSpPr/>
          <p:nvPr/>
        </p:nvGrpSpPr>
        <p:grpSpPr>
          <a:xfrm>
            <a:off x="4926947" y="4460796"/>
            <a:ext cx="2521315" cy="646331"/>
            <a:chOff x="2191866" y="4620720"/>
            <a:chExt cx="2521315" cy="646331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28E53D30-F7C8-E677-3748-75519A596A04}"/>
                </a:ext>
              </a:extLst>
            </p:cNvPr>
            <p:cNvSpPr/>
            <p:nvPr/>
          </p:nvSpPr>
          <p:spPr>
            <a:xfrm>
              <a:off x="4514756" y="4854620"/>
              <a:ext cx="198425" cy="17853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8DFB73E-6BE7-9E3C-8565-2B30C94A6184}"/>
                </a:ext>
              </a:extLst>
            </p:cNvPr>
            <p:cNvSpPr txBox="1"/>
            <p:nvPr/>
          </p:nvSpPr>
          <p:spPr>
            <a:xfrm>
              <a:off x="2191866" y="4620720"/>
              <a:ext cx="18605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</a:rPr>
                <a:t>For acceleration</a:t>
              </a:r>
            </a:p>
            <a:p>
              <a:r>
                <a:rPr lang="en-US" dirty="0">
                  <a:solidFill>
                    <a:srgbClr val="FF00FF"/>
                  </a:solidFill>
                </a:rPr>
                <a:t>to Higgs Factory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B1EDFFFB-5E26-009F-ACA4-C5029668ADE7}"/>
                </a:ext>
              </a:extLst>
            </p:cNvPr>
            <p:cNvCxnSpPr>
              <a:endCxn id="22" idx="3"/>
            </p:cNvCxnSpPr>
            <p:nvPr/>
          </p:nvCxnSpPr>
          <p:spPr>
            <a:xfrm flipV="1">
              <a:off x="3985259" y="5007007"/>
              <a:ext cx="558556" cy="14082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3C75FC2-4412-150A-AF39-C4E165C095E2}"/>
              </a:ext>
            </a:extLst>
          </p:cNvPr>
          <p:cNvGrpSpPr/>
          <p:nvPr/>
        </p:nvGrpSpPr>
        <p:grpSpPr>
          <a:xfrm>
            <a:off x="4428968" y="1506218"/>
            <a:ext cx="2342330" cy="1003905"/>
            <a:chOff x="1693888" y="1542356"/>
            <a:chExt cx="2342330" cy="1132923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C15B7181-2FE5-4291-9C07-E09A9DEEAC6C}"/>
                </a:ext>
              </a:extLst>
            </p:cNvPr>
            <p:cNvSpPr/>
            <p:nvPr/>
          </p:nvSpPr>
          <p:spPr>
            <a:xfrm>
              <a:off x="2188755" y="2448258"/>
              <a:ext cx="198425" cy="22702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70F3D34-35B2-654B-8B42-E88A30A48B41}"/>
                </a:ext>
              </a:extLst>
            </p:cNvPr>
            <p:cNvSpPr txBox="1"/>
            <p:nvPr/>
          </p:nvSpPr>
          <p:spPr>
            <a:xfrm>
              <a:off x="1693888" y="1542356"/>
              <a:ext cx="2342330" cy="729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FF"/>
                  </a:solidFill>
                </a:rPr>
                <a:t>For acceleration to</a:t>
              </a:r>
              <a:br>
                <a:rPr lang="en-US" dirty="0">
                  <a:solidFill>
                    <a:srgbClr val="FF00FF"/>
                  </a:solidFill>
                </a:rPr>
              </a:br>
              <a:r>
                <a:rPr lang="en-US" dirty="0">
                  <a:solidFill>
                    <a:srgbClr val="FF00FF"/>
                  </a:solidFill>
                </a:rPr>
                <a:t>multi-</a:t>
              </a:r>
              <a:r>
                <a:rPr lang="en-US" dirty="0" err="1">
                  <a:solidFill>
                    <a:srgbClr val="FF00FF"/>
                  </a:solidFill>
                </a:rPr>
                <a:t>TeV</a:t>
              </a:r>
              <a:r>
                <a:rPr lang="en-US" dirty="0">
                  <a:solidFill>
                    <a:srgbClr val="FF00FF"/>
                  </a:solidFill>
                </a:rPr>
                <a:t> collider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E14E83F1-8E8A-57A6-D98B-4BFCBD0C72D3}"/>
                </a:ext>
              </a:extLst>
            </p:cNvPr>
            <p:cNvCxnSpPr/>
            <p:nvPr/>
          </p:nvCxnSpPr>
          <p:spPr>
            <a:xfrm>
              <a:off x="2292356" y="2153553"/>
              <a:ext cx="0" cy="32342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1674D402-FF32-2E2A-BF80-9E13257F9760}"/>
              </a:ext>
            </a:extLst>
          </p:cNvPr>
          <p:cNvSpPr/>
          <p:nvPr/>
        </p:nvSpPr>
        <p:spPr>
          <a:xfrm>
            <a:off x="10805940" y="2469343"/>
            <a:ext cx="198425" cy="17853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A9AB4E-C80B-BCF7-14C7-64E861D71E71}"/>
              </a:ext>
            </a:extLst>
          </p:cNvPr>
          <p:cNvGrpSpPr/>
          <p:nvPr/>
        </p:nvGrpSpPr>
        <p:grpSpPr>
          <a:xfrm>
            <a:off x="4863550" y="3475080"/>
            <a:ext cx="1292911" cy="646331"/>
            <a:chOff x="1846995" y="3731907"/>
            <a:chExt cx="1292911" cy="646331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304B115-356C-1886-E16B-ED646EDF35C0}"/>
                </a:ext>
              </a:extLst>
            </p:cNvPr>
            <p:cNvSpPr txBox="1"/>
            <p:nvPr/>
          </p:nvSpPr>
          <p:spPr>
            <a:xfrm>
              <a:off x="1846995" y="3731907"/>
              <a:ext cx="10857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Final</a:t>
              </a:r>
            </a:p>
            <a:p>
              <a:r>
                <a:rPr lang="en-US" dirty="0">
                  <a:solidFill>
                    <a:srgbClr val="0000FF"/>
                  </a:solidFill>
                </a:rPr>
                <a:t>Cooling</a:t>
              </a: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4A89AA1-4EDB-B8D9-9FAA-E4C8B9B13A74}"/>
                </a:ext>
              </a:extLst>
            </p:cNvPr>
            <p:cNvCxnSpPr/>
            <p:nvPr/>
          </p:nvCxnSpPr>
          <p:spPr>
            <a:xfrm flipV="1">
              <a:off x="2636520" y="3870406"/>
              <a:ext cx="503386" cy="1792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A3E4208-9284-1647-2A34-CB75DF3F75C1}"/>
              </a:ext>
            </a:extLst>
          </p:cNvPr>
          <p:cNvGrpSpPr/>
          <p:nvPr/>
        </p:nvGrpSpPr>
        <p:grpSpPr>
          <a:xfrm>
            <a:off x="7252800" y="3739489"/>
            <a:ext cx="1521813" cy="953384"/>
            <a:chOff x="4040634" y="2724736"/>
            <a:chExt cx="1521813" cy="953384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F4C364E-97FC-558E-B624-B30C6B1AF448}"/>
                </a:ext>
              </a:extLst>
            </p:cNvPr>
            <p:cNvSpPr txBox="1"/>
            <p:nvPr/>
          </p:nvSpPr>
          <p:spPr>
            <a:xfrm>
              <a:off x="4040634" y="2724736"/>
              <a:ext cx="15218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00FF"/>
                  </a:solidFill>
                </a:rPr>
                <a:t>post-merge 6D Cooling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CC03CE2E-AA46-6505-6296-A8998E0183FF}"/>
                </a:ext>
              </a:extLst>
            </p:cNvPr>
            <p:cNvCxnSpPr/>
            <p:nvPr/>
          </p:nvCxnSpPr>
          <p:spPr>
            <a:xfrm>
              <a:off x="4610316" y="3345775"/>
              <a:ext cx="153436" cy="33234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C2BD4B6-8569-AE87-A851-D1EEF2F0C03F}"/>
              </a:ext>
            </a:extLst>
          </p:cNvPr>
          <p:cNvGrpSpPr/>
          <p:nvPr/>
        </p:nvGrpSpPr>
        <p:grpSpPr>
          <a:xfrm>
            <a:off x="6428930" y="1635279"/>
            <a:ext cx="3631361" cy="1448144"/>
            <a:chOff x="3693849" y="1795204"/>
            <a:chExt cx="3631361" cy="1448144"/>
          </a:xfrm>
        </p:grpSpPr>
        <p:sp>
          <p:nvSpPr>
            <p:cNvPr id="37" name="Isosceles Triangle 9">
              <a:extLst>
                <a:ext uri="{FF2B5EF4-FFF2-40B4-BE49-F238E27FC236}">
                  <a16:creationId xmlns:a16="http://schemas.microsoft.com/office/drawing/2014/main" id="{907E2C9A-5633-FCFE-584B-A0422EC0A9E4}"/>
                </a:ext>
              </a:extLst>
            </p:cNvPr>
            <p:cNvSpPr/>
            <p:nvPr/>
          </p:nvSpPr>
          <p:spPr>
            <a:xfrm>
              <a:off x="6674648" y="2980941"/>
              <a:ext cx="294550" cy="262407"/>
            </a:xfrm>
            <a:prstGeom prst="triangle">
              <a:avLst/>
            </a:prstGeom>
            <a:solidFill>
              <a:srgbClr val="FF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FF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1229DC8-053A-2EF2-CDAC-23ADB079F748}"/>
                </a:ext>
              </a:extLst>
            </p:cNvPr>
            <p:cNvSpPr txBox="1"/>
            <p:nvPr/>
          </p:nvSpPr>
          <p:spPr>
            <a:xfrm>
              <a:off x="3693849" y="1795204"/>
              <a:ext cx="3631361" cy="92333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FF"/>
                  </a:solidFill>
                </a:rPr>
                <a:t>For acceleration to </a:t>
              </a:r>
              <a:r>
                <a:rPr lang="en-US" dirty="0" err="1">
                  <a:solidFill>
                    <a:srgbClr val="FF00FF"/>
                  </a:solidFill>
                </a:rPr>
                <a:t>NuMAX</a:t>
              </a:r>
              <a:r>
                <a:rPr lang="en-US" dirty="0">
                  <a:solidFill>
                    <a:srgbClr val="FF00FF"/>
                  </a:solidFill>
                </a:rPr>
                <a:t> (325MHz injector acceptance 3mm,24mm)</a:t>
              </a: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DD1E94D-8B16-92E0-6F75-600884923F58}"/>
                </a:ext>
              </a:extLst>
            </p:cNvPr>
            <p:cNvCxnSpPr>
              <a:endCxn id="37" idx="1"/>
            </p:cNvCxnSpPr>
            <p:nvPr/>
          </p:nvCxnSpPr>
          <p:spPr>
            <a:xfrm>
              <a:off x="6024282" y="2629268"/>
              <a:ext cx="724004" cy="48287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7BD1F89-54FF-86CC-7F5E-0517EC320423}"/>
              </a:ext>
            </a:extLst>
          </p:cNvPr>
          <p:cNvCxnSpPr>
            <a:stCxn id="29" idx="6"/>
            <a:endCxn id="37" idx="5"/>
          </p:cNvCxnSpPr>
          <p:nvPr/>
        </p:nvCxnSpPr>
        <p:spPr>
          <a:xfrm flipH="1">
            <a:off x="9630642" y="2558610"/>
            <a:ext cx="1373723" cy="39361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7C99CE1-226C-4EE9-DE26-8C5D68E17CDC}"/>
              </a:ext>
            </a:extLst>
          </p:cNvPr>
          <p:cNvGrpSpPr/>
          <p:nvPr/>
        </p:nvGrpSpPr>
        <p:grpSpPr>
          <a:xfrm>
            <a:off x="10295814" y="2797750"/>
            <a:ext cx="1501709" cy="646331"/>
            <a:chOff x="5752925" y="1770275"/>
            <a:chExt cx="1501709" cy="64633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FE717F1-81ED-022C-6AB5-3AEC435BC710}"/>
                </a:ext>
              </a:extLst>
            </p:cNvPr>
            <p:cNvSpPr txBox="1"/>
            <p:nvPr/>
          </p:nvSpPr>
          <p:spPr>
            <a:xfrm>
              <a:off x="5836652" y="1770275"/>
              <a:ext cx="141798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Initial Cooling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7A041E3-9B67-16BE-BE45-517D8FAACD50}"/>
                </a:ext>
              </a:extLst>
            </p:cNvPr>
            <p:cNvCxnSpPr/>
            <p:nvPr/>
          </p:nvCxnSpPr>
          <p:spPr>
            <a:xfrm flipH="1" flipV="1">
              <a:off x="5752925" y="1793620"/>
              <a:ext cx="510126" cy="16414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52533C5-228B-25EE-B9C4-EC77BF54D21A}"/>
              </a:ext>
            </a:extLst>
          </p:cNvPr>
          <p:cNvGrpSpPr/>
          <p:nvPr/>
        </p:nvGrpSpPr>
        <p:grpSpPr>
          <a:xfrm>
            <a:off x="9956521" y="824851"/>
            <a:ext cx="1904540" cy="1609101"/>
            <a:chOff x="3870811" y="2203444"/>
            <a:chExt cx="1904540" cy="1691957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DB331666-9301-D4BB-9B02-37A5784B399C}"/>
                </a:ext>
              </a:extLst>
            </p:cNvPr>
            <p:cNvSpPr/>
            <p:nvPr/>
          </p:nvSpPr>
          <p:spPr>
            <a:xfrm>
              <a:off x="3886200" y="2203444"/>
              <a:ext cx="1828799" cy="1691957"/>
            </a:xfrm>
            <a:prstGeom prst="rect">
              <a:avLst/>
            </a:prstGeom>
            <a:solidFill>
              <a:schemeClr val="bg1">
                <a:lumMod val="50000"/>
                <a:alpha val="4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2342AF6-43C3-7D47-0713-9F5340DE0F98}"/>
                </a:ext>
              </a:extLst>
            </p:cNvPr>
            <p:cNvSpPr txBox="1"/>
            <p:nvPr/>
          </p:nvSpPr>
          <p:spPr>
            <a:xfrm>
              <a:off x="4756324" y="2236992"/>
              <a:ext cx="1019027" cy="38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Target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C4E0F58-3ED4-A0D7-7B54-EE53B64DDEF2}"/>
                </a:ext>
              </a:extLst>
            </p:cNvPr>
            <p:cNvSpPr txBox="1"/>
            <p:nvPr/>
          </p:nvSpPr>
          <p:spPr>
            <a:xfrm>
              <a:off x="4736316" y="3166214"/>
              <a:ext cx="978684" cy="6796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Phase</a:t>
              </a:r>
            </a:p>
            <a:p>
              <a:r>
                <a:rPr lang="en-US" dirty="0"/>
                <a:t>Rotator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C1B411A-5C8B-3E0F-D1D4-7899B8E102FB}"/>
                </a:ext>
              </a:extLst>
            </p:cNvPr>
            <p:cNvSpPr txBox="1"/>
            <p:nvPr/>
          </p:nvSpPr>
          <p:spPr>
            <a:xfrm rot="16200000">
              <a:off x="3284160" y="2790095"/>
              <a:ext cx="157341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Front End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E29A33D-C3ED-032D-5CD1-6628280AEAFC}"/>
                </a:ext>
              </a:extLst>
            </p:cNvPr>
            <p:cNvSpPr txBox="1"/>
            <p:nvPr/>
          </p:nvSpPr>
          <p:spPr>
            <a:xfrm>
              <a:off x="5044835" y="2550567"/>
              <a:ext cx="266420" cy="7766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</a:p>
            <a:p>
              <a:r>
                <a:rPr lang="en-US" sz="1400" dirty="0">
                  <a:latin typeface="Wingdings"/>
                  <a:ea typeface="Wingdings"/>
                  <a:cs typeface="Wingdings"/>
                  <a:sym typeface="Wingdings"/>
                </a:rPr>
                <a:t></a:t>
              </a:r>
              <a:endParaRPr lang="en-US" sz="1400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1609588-5180-54D0-BA63-5288B5EF2A81}"/>
              </a:ext>
            </a:extLst>
          </p:cNvPr>
          <p:cNvGrpSpPr/>
          <p:nvPr/>
        </p:nvGrpSpPr>
        <p:grpSpPr>
          <a:xfrm>
            <a:off x="9483367" y="3949897"/>
            <a:ext cx="2178193" cy="923330"/>
            <a:chOff x="6705145" y="3989598"/>
            <a:chExt cx="2178193" cy="923330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DFDE1C9-F803-E82F-D33E-FD80F5CDA8E7}"/>
                </a:ext>
              </a:extLst>
            </p:cNvPr>
            <p:cNvSpPr txBox="1"/>
            <p:nvPr/>
          </p:nvSpPr>
          <p:spPr>
            <a:xfrm>
              <a:off x="6757791" y="3989598"/>
              <a:ext cx="212554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00FF"/>
                  </a:solidFill>
                </a:rPr>
                <a:t>pre-merge</a:t>
              </a:r>
              <a:br>
                <a:rPr lang="en-US" dirty="0">
                  <a:solidFill>
                    <a:srgbClr val="0000FF"/>
                  </a:solidFill>
                </a:rPr>
              </a:br>
              <a:r>
                <a:rPr lang="en-US" dirty="0">
                  <a:solidFill>
                    <a:srgbClr val="0000FF"/>
                  </a:solidFill>
                </a:rPr>
                <a:t>6D Cooling (original design)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111AC20B-CC02-2B9A-351F-3FBB877A9979}"/>
                </a:ext>
              </a:extLst>
            </p:cNvPr>
            <p:cNvCxnSpPr/>
            <p:nvPr/>
          </p:nvCxnSpPr>
          <p:spPr>
            <a:xfrm flipH="1" flipV="1">
              <a:off x="6705145" y="4019945"/>
              <a:ext cx="587907" cy="27966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3A7780FE-0C59-BBD0-31BE-DE015AC4AF3D}"/>
              </a:ext>
            </a:extLst>
          </p:cNvPr>
          <p:cNvSpPr txBox="1"/>
          <p:nvPr/>
        </p:nvSpPr>
        <p:spPr>
          <a:xfrm>
            <a:off x="10568797" y="2337060"/>
            <a:ext cx="1345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Exit Front End</a:t>
            </a:r>
          </a:p>
          <a:p>
            <a:pPr algn="ctr"/>
            <a:r>
              <a:rPr lang="en-US" sz="1400" dirty="0"/>
              <a:t>(15mm,45mm)</a:t>
            </a:r>
          </a:p>
        </p:txBody>
      </p:sp>
      <p:sp>
        <p:nvSpPr>
          <p:cNvPr id="54" name="5-Point Star 53">
            <a:extLst>
              <a:ext uri="{FF2B5EF4-FFF2-40B4-BE49-F238E27FC236}">
                <a16:creationId xmlns:a16="http://schemas.microsoft.com/office/drawing/2014/main" id="{277B5AB9-DE8E-9E33-D16D-3EF6BB1B863A}"/>
              </a:ext>
            </a:extLst>
          </p:cNvPr>
          <p:cNvSpPr/>
          <p:nvPr/>
        </p:nvSpPr>
        <p:spPr>
          <a:xfrm>
            <a:off x="8804803" y="3628542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5-Point Star 54">
            <a:extLst>
              <a:ext uri="{FF2B5EF4-FFF2-40B4-BE49-F238E27FC236}">
                <a16:creationId xmlns:a16="http://schemas.microsoft.com/office/drawing/2014/main" id="{FDCC411E-CB0F-A594-3ECE-D6B6F32A04FF}"/>
              </a:ext>
            </a:extLst>
          </p:cNvPr>
          <p:cNvSpPr/>
          <p:nvPr/>
        </p:nvSpPr>
        <p:spPr>
          <a:xfrm>
            <a:off x="9600853" y="3610913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A38BD55-6CF0-330D-A83E-E87A3ACC549D}"/>
              </a:ext>
            </a:extLst>
          </p:cNvPr>
          <p:cNvSpPr txBox="1"/>
          <p:nvPr/>
        </p:nvSpPr>
        <p:spPr>
          <a:xfrm>
            <a:off x="8638748" y="3083424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(X)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88FF1FE-7A51-ABBE-BD00-4FE5B296CA4F}"/>
              </a:ext>
            </a:extLst>
          </p:cNvPr>
          <p:cNvSpPr txBox="1"/>
          <p:nvPr/>
        </p:nvSpPr>
        <p:spPr>
          <a:xfrm>
            <a:off x="9369181" y="3093159"/>
            <a:ext cx="7873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Initial</a:t>
            </a:r>
          </a:p>
          <a:p>
            <a:r>
              <a:rPr lang="en-US" b="1" dirty="0">
                <a:solidFill>
                  <a:srgbClr val="008000"/>
                </a:solidFill>
              </a:rPr>
              <a:t> (Y)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58" name="5-Point Star 57">
            <a:extLst>
              <a:ext uri="{FF2B5EF4-FFF2-40B4-BE49-F238E27FC236}">
                <a16:creationId xmlns:a16="http://schemas.microsoft.com/office/drawing/2014/main" id="{EE21D564-7CF5-0CC3-136F-F2BC11E2314A}"/>
              </a:ext>
            </a:extLst>
          </p:cNvPr>
          <p:cNvSpPr/>
          <p:nvPr/>
        </p:nvSpPr>
        <p:spPr>
          <a:xfrm>
            <a:off x="6848830" y="4615663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A1468CE-9E65-E7F2-57E3-AAC305AFF6DA}"/>
              </a:ext>
            </a:extLst>
          </p:cNvPr>
          <p:cNvSpPr txBox="1"/>
          <p:nvPr/>
        </p:nvSpPr>
        <p:spPr>
          <a:xfrm>
            <a:off x="6585246" y="4898879"/>
            <a:ext cx="9156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VCC &amp;</a:t>
            </a:r>
          </a:p>
          <a:p>
            <a:pPr algn="ctr"/>
            <a:r>
              <a:rPr lang="en-US" b="1" dirty="0">
                <a:solidFill>
                  <a:srgbClr val="008000"/>
                </a:solidFill>
              </a:rPr>
              <a:t>Hybrid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60" name="5-Point Star 59">
            <a:extLst>
              <a:ext uri="{FF2B5EF4-FFF2-40B4-BE49-F238E27FC236}">
                <a16:creationId xmlns:a16="http://schemas.microsoft.com/office/drawing/2014/main" id="{F85771CA-6C46-0931-1929-2AB0E9BCB197}"/>
              </a:ext>
            </a:extLst>
          </p:cNvPr>
          <p:cNvSpPr/>
          <p:nvPr/>
        </p:nvSpPr>
        <p:spPr>
          <a:xfrm>
            <a:off x="7801819" y="4987906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18E99CA-9B58-5A26-537F-09679690E8DD}"/>
              </a:ext>
            </a:extLst>
          </p:cNvPr>
          <p:cNvSpPr txBox="1"/>
          <p:nvPr/>
        </p:nvSpPr>
        <p:spPr>
          <a:xfrm>
            <a:off x="7677716" y="473282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HCC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62" name="5-Point Star 61">
            <a:extLst>
              <a:ext uri="{FF2B5EF4-FFF2-40B4-BE49-F238E27FC236}">
                <a16:creationId xmlns:a16="http://schemas.microsoft.com/office/drawing/2014/main" id="{EF12161E-219B-EB97-F56B-5C354ACB350B}"/>
              </a:ext>
            </a:extLst>
          </p:cNvPr>
          <p:cNvSpPr/>
          <p:nvPr/>
        </p:nvSpPr>
        <p:spPr>
          <a:xfrm>
            <a:off x="5600133" y="2181027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346B6CE-22CE-660E-1485-668EA1BF5553}"/>
              </a:ext>
            </a:extLst>
          </p:cNvPr>
          <p:cNvSpPr txBox="1"/>
          <p:nvPr/>
        </p:nvSpPr>
        <p:spPr>
          <a:xfrm>
            <a:off x="5432729" y="246943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Final</a:t>
            </a:r>
            <a:endParaRPr lang="en-GB" b="1" dirty="0">
              <a:solidFill>
                <a:srgbClr val="008000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6F80C65E-543E-124F-677F-5A49B01B4F13}"/>
              </a:ext>
            </a:extLst>
          </p:cNvPr>
          <p:cNvSpPr/>
          <p:nvPr/>
        </p:nvSpPr>
        <p:spPr>
          <a:xfrm>
            <a:off x="4582728" y="1113064"/>
            <a:ext cx="201168" cy="20116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8F8607F5-BB2C-D1CA-05EA-6220E0F1A43C}"/>
              </a:ext>
            </a:extLst>
          </p:cNvPr>
          <p:cNvSpPr txBox="1"/>
          <p:nvPr/>
        </p:nvSpPr>
        <p:spPr>
          <a:xfrm>
            <a:off x="4748558" y="973877"/>
            <a:ext cx="5545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Specification </a:t>
            </a:r>
            <a:r>
              <a:rPr lang="en-US" sz="2000" b="1" dirty="0"/>
              <a:t>          </a:t>
            </a:r>
            <a:r>
              <a:rPr lang="en-US" sz="2000" b="1" dirty="0">
                <a:solidFill>
                  <a:srgbClr val="008000"/>
                </a:solidFill>
              </a:rPr>
              <a:t>Achieved (simulations)</a:t>
            </a:r>
            <a:r>
              <a:rPr lang="en-US" sz="2000" b="1" dirty="0"/>
              <a:t>                                                                        </a:t>
            </a:r>
            <a:endParaRPr lang="en-GB" sz="2000" b="1" dirty="0"/>
          </a:p>
        </p:txBody>
      </p:sp>
      <p:sp>
        <p:nvSpPr>
          <p:cNvPr id="66" name="5-Point Star 65">
            <a:extLst>
              <a:ext uri="{FF2B5EF4-FFF2-40B4-BE49-F238E27FC236}">
                <a16:creationId xmlns:a16="http://schemas.microsoft.com/office/drawing/2014/main" id="{4782B7B3-A6F5-3C87-2F27-327CF028368A}"/>
              </a:ext>
            </a:extLst>
          </p:cNvPr>
          <p:cNvSpPr/>
          <p:nvPr/>
        </p:nvSpPr>
        <p:spPr>
          <a:xfrm>
            <a:off x="6697480" y="1018696"/>
            <a:ext cx="388466" cy="301831"/>
          </a:xfrm>
          <a:prstGeom prst="star5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15B0B78A-A69E-A21F-FF45-4406E60F82DF}"/>
              </a:ext>
            </a:extLst>
          </p:cNvPr>
          <p:cNvSpPr/>
          <p:nvPr/>
        </p:nvSpPr>
        <p:spPr>
          <a:xfrm>
            <a:off x="6621281" y="4259911"/>
            <a:ext cx="980235" cy="1796788"/>
          </a:xfrm>
          <a:prstGeom prst="ellipse">
            <a:avLst/>
          </a:prstGeom>
          <a:noFill/>
          <a:ln w="38100" cmpd="sng">
            <a:solidFill>
              <a:srgbClr val="DE5D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00B09E1-24F1-464F-3940-7EDDA90C50F7}"/>
              </a:ext>
            </a:extLst>
          </p:cNvPr>
          <p:cNvSpPr txBox="1"/>
          <p:nvPr/>
        </p:nvSpPr>
        <p:spPr>
          <a:xfrm>
            <a:off x="4584163" y="143031"/>
            <a:ext cx="6492355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M. Palmer, Muon Collider Workshop 2019 in CERN</a:t>
            </a:r>
          </a:p>
        </p:txBody>
      </p:sp>
    </p:spTree>
    <p:extLst>
      <p:ext uri="{BB962C8B-B14F-4D97-AF65-F5344CB8AC3E}">
        <p14:creationId xmlns:p14="http://schemas.microsoft.com/office/powerpoint/2010/main" val="3777135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284455-928E-BD39-8102-E1D6D6C0D3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C6EBAC9D-331E-DD5D-5322-D5C48D072093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945931"/>
                <a:ext cx="5854263" cy="5410419"/>
              </a:xfrm>
            </p:spPr>
            <p:txBody>
              <a:bodyPr/>
              <a:lstStyle/>
              <a:p>
                <a:r>
                  <a:rPr lang="en-US" dirty="0"/>
                  <a:t>Introduce new canonical momentum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beam (gaussian) distribution function is a function of the Courant-Snyder invariant;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-matrix is given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C6EBAC9D-331E-DD5D-5322-D5C48D07209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945931"/>
                <a:ext cx="5854263" cy="5410419"/>
              </a:xfrm>
              <a:blipFill>
                <a:blip r:embed="rId2"/>
                <a:stretch>
                  <a:fillRect l="-2603" t="-1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2E526BDE-1184-6E60-D239-41E507D15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 of Previous Lecture (II)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6F866E-7BFD-76FD-4CF7-3B54EA7825F0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31E21FC-C6B8-504A-AADF-2D3B722C56AC}"/>
                  </a:ext>
                </a:extLst>
              </p:cNvPr>
              <p:cNvSpPr txBox="1"/>
              <p:nvPr/>
            </p:nvSpPr>
            <p:spPr>
              <a:xfrm>
                <a:off x="1283209" y="1202557"/>
                <a:ext cx="3582925" cy="5934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16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=−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func>
                      <m:r>
                        <a:rPr lang="en-US" sz="1600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31E21FC-C6B8-504A-AADF-2D3B722C56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3209" y="1202557"/>
                <a:ext cx="3582925" cy="5934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4AE1910-360E-7DB4-2D3F-C02A19647716}"/>
                  </a:ext>
                </a:extLst>
              </p:cNvPr>
              <p:cNvSpPr txBox="1"/>
              <p:nvPr/>
            </p:nvSpPr>
            <p:spPr>
              <a:xfrm>
                <a:off x="1337271" y="1755899"/>
                <a:ext cx="1966299" cy="5934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rad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i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𝜓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4AE1910-360E-7DB4-2D3F-C02A196477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37271" y="1755899"/>
                <a:ext cx="1966299" cy="5934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D943787D-E2C0-236D-4E65-FB4D337D03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3215" y="799287"/>
            <a:ext cx="5198875" cy="43891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B405E19-9480-54C5-0FFA-31F795479B3F}"/>
                  </a:ext>
                </a:extLst>
              </p:cNvPr>
              <p:cNvSpPr txBox="1"/>
              <p:nvPr/>
            </p:nvSpPr>
            <p:spPr>
              <a:xfrm>
                <a:off x="820910" y="2555522"/>
                <a:ext cx="5359173" cy="8766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̂"/>
                                          <m:ctrlP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sz="1600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i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16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i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≡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B405E19-9480-54C5-0FFA-31F795479B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910" y="2555522"/>
                <a:ext cx="5359173" cy="876650"/>
              </a:xfrm>
              <a:prstGeom prst="rect">
                <a:avLst/>
              </a:prstGeom>
              <a:blipFill>
                <a:blip r:embed="rId6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5D13B3C-E474-E29A-E03B-8D96CEDFAC33}"/>
                  </a:ext>
                </a:extLst>
              </p:cNvPr>
              <p:cNvSpPr txBox="1"/>
              <p:nvPr/>
            </p:nvSpPr>
            <p:spPr>
              <a:xfrm>
                <a:off x="919480" y="3552224"/>
                <a:ext cx="55958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 is called the Courant-Snyder invariant, or emittance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5D13B3C-E474-E29A-E03B-8D96CEDFAC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9480" y="3552224"/>
                <a:ext cx="5595830" cy="369332"/>
              </a:xfrm>
              <a:prstGeom prst="rect">
                <a:avLst/>
              </a:prstGeom>
              <a:blipFill>
                <a:blip r:embed="rId7"/>
                <a:stretch>
                  <a:fillRect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8FA08EA-AB7E-EB90-F1B3-7AB20A25609A}"/>
                  </a:ext>
                </a:extLst>
              </p:cNvPr>
              <p:cNvSpPr txBox="1"/>
              <p:nvPr/>
            </p:nvSpPr>
            <p:spPr>
              <a:xfrm>
                <a:off x="1193073" y="5138714"/>
                <a:ext cx="3234706" cy="6455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  <m:sup>
                                    <m:r>
                                      <a:rPr lang="en-US" sz="1600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𝑥𝑥</m:t>
                                    </m:r>
                                    <m:r>
                                      <a:rPr lang="en-US" sz="1600" i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𝑥𝑥</m:t>
                                    </m:r>
                                    <m:r>
                                      <a:rPr lang="en-US" sz="1600" i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b>
                                </m:sSub>
                              </m:e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1600" i="0">
                                        <a:latin typeface="Cambria Math" panose="02040503050406030204" pitchFamily="18" charset="0"/>
                                      </a:rPr>
                                      <m:t>′</m:t>
                                    </m:r>
                                  </m:sub>
                                  <m:sup>
                                    <m:r>
                                      <a:rPr lang="en-US" sz="1600" i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d>
                        <m:d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</m:acc>
                              </m:e>
                              <m:e>
                                <m:r>
                                  <a:rPr lang="en-US" sz="16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6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acc>
                              </m:e>
                            </m:mr>
                            <m:mr>
                              <m:e>
                                <m:r>
                                  <a:rPr lang="en-US" sz="1600" i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acc>
                                  <m:accPr>
                                    <m:chr m:val="̂"/>
                                    <m:ctrlPr>
                                      <a:rPr lang="en-US" sz="16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e>
                                </m:acc>
                              </m:e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16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600" i="1">
                                        <a:solidFill>
                                          <a:schemeClr val="tx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</m:acc>
                              </m:e>
                            </m:mr>
                          </m:m>
                        </m:e>
                      </m:d>
                      <m:r>
                        <a:rPr lang="en-US" sz="1600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8FA08EA-AB7E-EB90-F1B3-7AB20A2560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073" y="5138714"/>
                <a:ext cx="3234706" cy="64556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8E9BEA1-EF01-6ED1-C9F2-6CB0CDDEFFB2}"/>
                  </a:ext>
                </a:extLst>
              </p:cNvPr>
              <p:cNvSpPr txBox="1"/>
              <p:nvPr/>
            </p:nvSpPr>
            <p:spPr>
              <a:xfrm>
                <a:off x="1220547" y="5775823"/>
                <a:ext cx="3754263" cy="5934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𝑟𝑚𝑠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𝐷𝑒𝑡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rad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∙</m:t>
                          </m:r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1600" i="0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sub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𝑥𝑥</m:t>
                              </m:r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b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en-US" sz="1600" i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28E9BEA1-EF01-6ED1-C9F2-6CB0CDDEFF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0547" y="5775823"/>
                <a:ext cx="3754263" cy="5934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B58F5C2-B9E2-F424-B1B7-44B4C48D08E1}"/>
                  </a:ext>
                </a:extLst>
              </p:cNvPr>
              <p:cNvSpPr txBox="1"/>
              <p:nvPr/>
            </p:nvSpPr>
            <p:spPr>
              <a:xfrm>
                <a:off x="7242020" y="5414303"/>
                <a:ext cx="976742" cy="6217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𝑟𝑚𝑠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B58F5C2-B9E2-F424-B1B7-44B4C48D08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020" y="5414303"/>
                <a:ext cx="976742" cy="621773"/>
              </a:xfrm>
              <a:prstGeom prst="rect">
                <a:avLst/>
              </a:prstGeom>
              <a:blipFill>
                <a:blip r:embed="rId10"/>
                <a:stretch>
                  <a:fillRect l="-1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EB9B7E4-6686-47D3-A960-7FA31571D2F9}"/>
                  </a:ext>
                </a:extLst>
              </p:cNvPr>
              <p:cNvSpPr txBox="1"/>
              <p:nvPr/>
            </p:nvSpPr>
            <p:spPr>
              <a:xfrm>
                <a:off x="8485283" y="5418100"/>
                <a:ext cx="1275221" cy="6299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𝑥𝑥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𝑟𝑚𝑠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EB9B7E4-6686-47D3-A960-7FA31571D2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5283" y="5418100"/>
                <a:ext cx="1275221" cy="629916"/>
              </a:xfrm>
              <a:prstGeom prst="rect">
                <a:avLst/>
              </a:prstGeom>
              <a:blipFill>
                <a:blip r:embed="rId11"/>
                <a:stretch>
                  <a:fillRect l="-49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085A4AD-1969-5293-AE2C-9805C9380B51}"/>
                  </a:ext>
                </a:extLst>
              </p:cNvPr>
              <p:cNvSpPr txBox="1"/>
              <p:nvPr/>
            </p:nvSpPr>
            <p:spPr>
              <a:xfrm>
                <a:off x="10007468" y="5410231"/>
                <a:ext cx="942822" cy="6299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b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𝑟𝑚𝑠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085A4AD-1969-5293-AE2C-9805C9380B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7468" y="5410231"/>
                <a:ext cx="942822" cy="629916"/>
              </a:xfrm>
              <a:prstGeom prst="rect">
                <a:avLst/>
              </a:prstGeom>
              <a:blipFill>
                <a:blip r:embed="rId12"/>
                <a:stretch>
                  <a:fillRect l="-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B310B333-D8CA-2A7C-AAA3-E813B65417E5}"/>
              </a:ext>
            </a:extLst>
          </p:cNvPr>
          <p:cNvSpPr txBox="1"/>
          <p:nvPr/>
        </p:nvSpPr>
        <p:spPr>
          <a:xfrm>
            <a:off x="6328845" y="4773296"/>
            <a:ext cx="5038844" cy="846386"/>
          </a:xfrm>
          <a:prstGeom prst="rect">
            <a:avLst/>
          </a:prstGeom>
          <a:noFill/>
        </p:spPr>
        <p:txBody>
          <a:bodyPr wrap="squar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Twiss parameters from phase space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D3150EA-82A4-E299-573C-17E9556C32B8}"/>
                  </a:ext>
                </a:extLst>
              </p:cNvPr>
              <p:cNvSpPr txBox="1"/>
              <p:nvPr/>
            </p:nvSpPr>
            <p:spPr>
              <a:xfrm>
                <a:off x="6914864" y="5941783"/>
                <a:ext cx="4416058" cy="6718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1600" i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1+</m:t>
                          </m:r>
                          <m:sSup>
                            <m:sSup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16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̂"/>
                                      <m:ctrlPr>
                                        <a:rPr lang="en-US" sz="160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e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i="0">
                          <a:latin typeface="Cambria Math" panose="02040503050406030204" pitchFamily="18" charset="0"/>
                        </a:rPr>
                        <m:t>=1,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D3150EA-82A4-E299-573C-17E9556C32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4864" y="5941783"/>
                <a:ext cx="4416058" cy="671851"/>
              </a:xfrm>
              <a:prstGeom prst="rect">
                <a:avLst/>
              </a:prstGeom>
              <a:blipFill>
                <a:blip r:embed="rId13"/>
                <a:stretch>
                  <a:fillRect b="-75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DAAA99F-C6B1-150C-84A6-216011E91B91}"/>
                  </a:ext>
                </a:extLst>
              </p:cNvPr>
              <p:cNvSpPr txBox="1"/>
              <p:nvPr/>
            </p:nvSpPr>
            <p:spPr>
              <a:xfrm>
                <a:off x="5021026" y="1407086"/>
                <a:ext cx="1252779" cy="3488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acc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1600" dirty="0">
                  <a:solidFill>
                    <a:schemeClr val="tx2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DAAA99F-C6B1-150C-84A6-216011E91B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026" y="1407086"/>
                <a:ext cx="1252779" cy="348813"/>
              </a:xfrm>
              <a:prstGeom prst="rect">
                <a:avLst/>
              </a:prstGeom>
              <a:blipFill>
                <a:blip r:embed="rId14"/>
                <a:stretch>
                  <a:fillRect l="-7071" t="-10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5413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E076491-CE8C-7308-E1C5-EAFED58892CC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030014"/>
                <a:ext cx="9994392" cy="5326336"/>
              </a:xfrm>
            </p:spPr>
            <p:txBody>
              <a:bodyPr/>
              <a:lstStyle/>
              <a:p>
                <a:r>
                  <a:rPr lang="en-US" dirty="0"/>
                  <a:t>Solution of Hill’s equation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′′</m:t>
                        </m:r>
                      </m:sup>
                    </m:s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𝜅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Tr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2,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0" dirty="0">
                    <a:ea typeface="Cambria Math" panose="02040503050406030204" pitchFamily="18" charset="0"/>
                  </a:rPr>
                  <a:t>is a periodic solution </a:t>
                </a:r>
                <a:r>
                  <a:rPr lang="en-US" b="0" dirty="0">
                    <a:ea typeface="Cambria Math" panose="02040503050406030204" pitchFamily="18" charset="0"/>
                    <a:sym typeface="Wingdings" pitchFamily="2" charset="2"/>
                  </a:rPr>
                  <a:t> </a:t>
                </a:r>
                <a:r>
                  <a:rPr lang="en-US" u="sng" dirty="0">
                    <a:ea typeface="Cambria Math" panose="02040503050406030204" pitchFamily="18" charset="0"/>
                    <a:sym typeface="Wingdings" pitchFamily="2" charset="2"/>
                  </a:rPr>
                  <a:t>B</a:t>
                </a:r>
                <a:r>
                  <a:rPr lang="en-US" b="0" u="sng" dirty="0">
                    <a:ea typeface="Cambria Math" panose="02040503050406030204" pitchFamily="18" charset="0"/>
                  </a:rPr>
                  <a:t>eam motion is stable</a:t>
                </a:r>
              </a:p>
              <a:p>
                <a:endParaRPr lang="en-US" u="sng" dirty="0">
                  <a:ea typeface="Cambria Math" panose="02040503050406030204" pitchFamily="18" charset="0"/>
                </a:endParaRPr>
              </a:p>
              <a:p>
                <a:endParaRPr lang="en-US" b="0" u="sng" dirty="0">
                  <a:ea typeface="Cambria Math" panose="02040503050406030204" pitchFamily="18" charset="0"/>
                </a:endParaRPr>
              </a:p>
              <a:p>
                <a:r>
                  <a:rPr lang="en-US" dirty="0">
                    <a:ea typeface="Cambria Math" panose="02040503050406030204" pitchFamily="18" charset="0"/>
                  </a:rPr>
                  <a:t>Thin lens and paraxial approximation</a:t>
                </a: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E076491-CE8C-7308-E1C5-EAFED58892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030014"/>
                <a:ext cx="9994392" cy="5326336"/>
              </a:xfrm>
              <a:blipFill>
                <a:blip r:embed="rId2"/>
                <a:stretch>
                  <a:fillRect l="-1525" t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072F060-C887-E1CF-4D61-3C94655DD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 of Previous Lecture (III)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611599-29BE-86D4-D68C-3DDD64C59AF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5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2D0989-725C-4C51-0B8C-9281879B391E}"/>
                  </a:ext>
                </a:extLst>
              </p:cNvPr>
              <p:cNvSpPr txBox="1"/>
              <p:nvPr/>
            </p:nvSpPr>
            <p:spPr>
              <a:xfrm>
                <a:off x="1884014" y="1508017"/>
                <a:ext cx="3193117" cy="47910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′</m:t>
                                </m:r>
                                <m:d>
                                  <m:d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e>
                                </m:d>
                              </m:e>
                            </m:mr>
                          </m:m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acc>
                        <m:accPr>
                          <m:chr m:val="̃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</m:acc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𝑋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22D0989-725C-4C51-0B8C-9281879B39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4014" y="1508017"/>
                <a:ext cx="3193117" cy="479106"/>
              </a:xfrm>
              <a:prstGeom prst="rect">
                <a:avLst/>
              </a:prstGeom>
              <a:blipFill>
                <a:blip r:embed="rId3"/>
                <a:stretch>
                  <a:fillRect l="-1190" r="-397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F952A84-17B8-3844-078F-CAE4C1B11178}"/>
                  </a:ext>
                </a:extLst>
              </p:cNvPr>
              <p:cNvSpPr txBox="1"/>
              <p:nvPr/>
            </p:nvSpPr>
            <p:spPr>
              <a:xfrm>
                <a:off x="1884014" y="2114490"/>
                <a:ext cx="3087384" cy="4156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𝑑𝑒𝑡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</m:acc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F952A84-17B8-3844-078F-CAE4C1B111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4014" y="2114490"/>
                <a:ext cx="3087384" cy="415691"/>
              </a:xfrm>
              <a:prstGeom prst="rect">
                <a:avLst/>
              </a:prstGeom>
              <a:blipFill>
                <a:blip r:embed="rId4"/>
                <a:stretch>
                  <a:fillRect l="-1230" t="-2941" r="-1230" b="-14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C80CDF6-6EEE-F71D-341A-C8C9227CB56E}"/>
                  </a:ext>
                </a:extLst>
              </p:cNvPr>
              <p:cNvSpPr txBox="1"/>
              <p:nvPr/>
            </p:nvSpPr>
            <p:spPr>
              <a:xfrm>
                <a:off x="5077131" y="2149659"/>
                <a:ext cx="5259645" cy="3096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1,2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e>
                      </m:func>
                      <m:rad>
                        <m:radPr>
                          <m:degHide m:val="on"/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𝑐𝑜𝑠</m:t>
                              </m:r>
                            </m:e>
                            <m:sup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rad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func>
                            <m:funcPr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6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d>
                            </m:e>
                          </m:func>
                        </m:e>
                      </m:func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7C80CDF6-6EEE-F71D-341A-C8C9227CB5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7131" y="2149659"/>
                <a:ext cx="5259645" cy="309637"/>
              </a:xfrm>
              <a:prstGeom prst="rect">
                <a:avLst/>
              </a:prstGeom>
              <a:blipFill>
                <a:blip r:embed="rId5"/>
                <a:stretch>
                  <a:fillRect b="-1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A04449-1657-75D0-FA5A-7D7E041D2173}"/>
                  </a:ext>
                </a:extLst>
              </p:cNvPr>
              <p:cNvSpPr txBox="1"/>
              <p:nvPr/>
            </p:nvSpPr>
            <p:spPr>
              <a:xfrm>
                <a:off x="1989212" y="3126189"/>
                <a:ext cx="8919579" cy="5070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unc>
                                <m:func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acc>
                                  <m:func>
                                    <m:funcPr>
                                      <m:ctrlP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60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func>
                                </m:e>
                              </m:func>
                            </m:e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  <m:func>
                                <m:func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func>
                            </m:e>
                          </m:mr>
                          <m:m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</m:acc>
                              <m:func>
                                <m:funcPr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60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</m:func>
                            </m:e>
                            <m:e>
                              <m:func>
                                <m:func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os</m:t>
                                  </m:r>
                                </m:fName>
                                <m:e>
                                  <m:r>
                                    <a:rPr lang="en-US" sz="16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acc>
                                    <m:accPr>
                                      <m:chr m:val="̂"/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acc>
                                  <m:func>
                                    <m:funcPr>
                                      <m:ctrlPr>
                                        <a:rPr lang="en-US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r>
                                        <a:rPr lang="en-US" sz="160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</m:func>
                                </m:e>
                              </m:func>
                            </m:e>
                          </m:mr>
                        </m:m>
                      </m:e>
                    </m:d>
                  </m:oMath>
                </a14:m>
                <a:r>
                  <a:rPr lang="en-US" sz="1600" dirty="0"/>
                  <a:t> Or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̃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acc>
                    <m:func>
                      <m:func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i="0" smtClean="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fun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̃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acc>
                    <m:func>
                      <m:func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1600" i="0" smtClean="0"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func>
                  </m:oMath>
                </a14:m>
                <a:r>
                  <a:rPr lang="en-US" sz="1600" dirty="0"/>
                  <a:t>, where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̃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  <m:e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acc>
                            </m:e>
                          </m:mr>
                          <m:m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</m:acc>
                            </m:e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acc>
                                <m:accPr>
                                  <m:chr m:val="̂"/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</m:e>
                          </m:mr>
                        </m:m>
                      </m:e>
                    </m:d>
                  </m:oMath>
                </a14:m>
                <a:endParaRPr lang="en-US" sz="16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AA04449-1657-75D0-FA5A-7D7E041D21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9212" y="3126189"/>
                <a:ext cx="8919579" cy="507062"/>
              </a:xfrm>
              <a:prstGeom prst="rect">
                <a:avLst/>
              </a:prstGeom>
              <a:blipFill>
                <a:blip r:embed="rId6"/>
                <a:stretch>
                  <a:fillRect l="-853" t="-7317" b="-12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>
            <a:extLst>
              <a:ext uri="{FF2B5EF4-FFF2-40B4-BE49-F238E27FC236}">
                <a16:creationId xmlns:a16="http://schemas.microsoft.com/office/drawing/2014/main" id="{CB7A5A3F-ECC9-7FE6-9942-199D19AC868E}"/>
              </a:ext>
            </a:extLst>
          </p:cNvPr>
          <p:cNvSpPr/>
          <p:nvPr/>
        </p:nvSpPr>
        <p:spPr>
          <a:xfrm>
            <a:off x="2901754" y="5011535"/>
            <a:ext cx="152400" cy="84512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8EA2B24-D6C7-42D7-65FB-104D2BA36E01}"/>
              </a:ext>
            </a:extLst>
          </p:cNvPr>
          <p:cNvCxnSpPr/>
          <p:nvPr/>
        </p:nvCxnSpPr>
        <p:spPr>
          <a:xfrm>
            <a:off x="1903258" y="5434099"/>
            <a:ext cx="2882714" cy="0"/>
          </a:xfrm>
          <a:prstGeom prst="line">
            <a:avLst/>
          </a:prstGeom>
          <a:ln w="127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eform 15">
            <a:extLst>
              <a:ext uri="{FF2B5EF4-FFF2-40B4-BE49-F238E27FC236}">
                <a16:creationId xmlns:a16="http://schemas.microsoft.com/office/drawing/2014/main" id="{11F7AAA6-0BD9-1A8A-AFD2-A7B11F1DF5B8}"/>
              </a:ext>
            </a:extLst>
          </p:cNvPr>
          <p:cNvSpPr/>
          <p:nvPr/>
        </p:nvSpPr>
        <p:spPr>
          <a:xfrm>
            <a:off x="2239733" y="5165377"/>
            <a:ext cx="2157273" cy="328475"/>
          </a:xfrm>
          <a:custGeom>
            <a:avLst/>
            <a:gdLst>
              <a:gd name="connsiteX0" fmla="*/ 0 w 2157273"/>
              <a:gd name="connsiteY0" fmla="*/ 0 h 346230"/>
              <a:gd name="connsiteX1" fmla="*/ 745724 w 2157273"/>
              <a:gd name="connsiteY1" fmla="*/ 17756 h 346230"/>
              <a:gd name="connsiteX2" fmla="*/ 2157273 w 2157273"/>
              <a:gd name="connsiteY2" fmla="*/ 346230 h 346230"/>
              <a:gd name="connsiteX3" fmla="*/ 2157273 w 2157273"/>
              <a:gd name="connsiteY3" fmla="*/ 346230 h 346230"/>
              <a:gd name="connsiteX0" fmla="*/ 0 w 2157273"/>
              <a:gd name="connsiteY0" fmla="*/ 0 h 328475"/>
              <a:gd name="connsiteX1" fmla="*/ 745724 w 2157273"/>
              <a:gd name="connsiteY1" fmla="*/ 1 h 328475"/>
              <a:gd name="connsiteX2" fmla="*/ 2157273 w 2157273"/>
              <a:gd name="connsiteY2" fmla="*/ 328475 h 328475"/>
              <a:gd name="connsiteX3" fmla="*/ 2157273 w 2157273"/>
              <a:gd name="connsiteY3" fmla="*/ 328475 h 328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7273" h="328475">
                <a:moveTo>
                  <a:pt x="0" y="0"/>
                </a:moveTo>
                <a:lnTo>
                  <a:pt x="745724" y="1"/>
                </a:lnTo>
                <a:lnTo>
                  <a:pt x="2157273" y="328475"/>
                </a:lnTo>
                <a:lnTo>
                  <a:pt x="2157273" y="328475"/>
                </a:lnTo>
              </a:path>
            </a:pathLst>
          </a:cu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6201CD8-6D51-43BA-8D84-155AD740E4D9}"/>
              </a:ext>
            </a:extLst>
          </p:cNvPr>
          <p:cNvCxnSpPr>
            <a:cxnSpLocks/>
          </p:cNvCxnSpPr>
          <p:nvPr/>
        </p:nvCxnSpPr>
        <p:spPr>
          <a:xfrm>
            <a:off x="2971607" y="5600384"/>
            <a:ext cx="1162976" cy="0"/>
          </a:xfrm>
          <a:prstGeom prst="straightConnector1">
            <a:avLst/>
          </a:prstGeom>
          <a:ln w="12700">
            <a:solidFill>
              <a:srgbClr val="00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1311040-25F4-ABF0-D25B-FB8F7630BCC6}"/>
              </a:ext>
            </a:extLst>
          </p:cNvPr>
          <p:cNvCxnSpPr>
            <a:cxnSpLocks/>
          </p:cNvCxnSpPr>
          <p:nvPr/>
        </p:nvCxnSpPr>
        <p:spPr>
          <a:xfrm flipH="1" flipV="1">
            <a:off x="2971607" y="4919146"/>
            <a:ext cx="0" cy="914400"/>
          </a:xfrm>
          <a:prstGeom prst="straightConnector1">
            <a:avLst/>
          </a:prstGeom>
          <a:ln w="12700">
            <a:solidFill>
              <a:srgbClr val="000000"/>
            </a:solidFill>
            <a:prstDash val="sysDot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4D601B3-BA87-B27A-E5F6-12B5B1A649E9}"/>
              </a:ext>
            </a:extLst>
          </p:cNvPr>
          <p:cNvCxnSpPr>
            <a:cxnSpLocks/>
          </p:cNvCxnSpPr>
          <p:nvPr/>
        </p:nvCxnSpPr>
        <p:spPr>
          <a:xfrm flipH="1" flipV="1">
            <a:off x="4134583" y="4904428"/>
            <a:ext cx="0" cy="914400"/>
          </a:xfrm>
          <a:prstGeom prst="straightConnector1">
            <a:avLst/>
          </a:prstGeom>
          <a:ln w="12700">
            <a:solidFill>
              <a:srgbClr val="000000"/>
            </a:solidFill>
            <a:prstDash val="sysDot"/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0F82DD3-80CF-C3B7-B98A-CD91382D03A9}"/>
                  </a:ext>
                </a:extLst>
              </p:cNvPr>
              <p:cNvSpPr txBox="1"/>
              <p:nvPr/>
            </p:nvSpPr>
            <p:spPr>
              <a:xfrm>
                <a:off x="1585330" y="4947924"/>
                <a:ext cx="1188595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Parallel beam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r>
                        <a:rPr lang="en-US" sz="1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sSub>
                        <m:sSubPr>
                          <m:ctrlPr>
                            <a:rPr lang="en-US" sz="1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,0)</m:t>
                      </m:r>
                    </m:oMath>
                  </m:oMathPara>
                </a14:m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0F82DD3-80CF-C3B7-B98A-CD91382D03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5330" y="4947924"/>
                <a:ext cx="1188595" cy="43088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954092F-9377-806F-9AED-01C5EB91710C}"/>
                  </a:ext>
                </a:extLst>
              </p:cNvPr>
              <p:cNvSpPr txBox="1"/>
              <p:nvPr/>
            </p:nvSpPr>
            <p:spPr>
              <a:xfrm>
                <a:off x="3391868" y="5645044"/>
                <a:ext cx="12471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𝑓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954092F-9377-806F-9AED-01C5EB9171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1868" y="5645044"/>
                <a:ext cx="124714" cy="184666"/>
              </a:xfrm>
              <a:prstGeom prst="rect">
                <a:avLst/>
              </a:prstGeom>
              <a:blipFill>
                <a:blip r:embed="rId8"/>
                <a:stretch>
                  <a:fillRect l="-36364" r="-36364" b="-4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F2A6BCB-D7B6-98C8-E799-D551DA549166}"/>
                  </a:ext>
                </a:extLst>
              </p:cNvPr>
              <p:cNvSpPr txBox="1"/>
              <p:nvPr/>
            </p:nvSpPr>
            <p:spPr>
              <a:xfrm>
                <a:off x="2798240" y="5210697"/>
                <a:ext cx="184089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F2A6BCB-D7B6-98C8-E799-D551DA5491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8240" y="5210697"/>
                <a:ext cx="184089" cy="184666"/>
              </a:xfrm>
              <a:prstGeom prst="rect">
                <a:avLst/>
              </a:prstGeom>
              <a:blipFill>
                <a:blip r:embed="rId9"/>
                <a:stretch>
                  <a:fillRect l="-13333" r="-13333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A86EA38-AFA2-71D3-F60E-8ECB5EF56D9C}"/>
                  </a:ext>
                </a:extLst>
              </p:cNvPr>
              <p:cNvSpPr txBox="1"/>
              <p:nvPr/>
            </p:nvSpPr>
            <p:spPr>
              <a:xfrm>
                <a:off x="4227155" y="5220669"/>
                <a:ext cx="473591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A86EA38-AFA2-71D3-F60E-8ECB5EF56D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7155" y="5220669"/>
                <a:ext cx="473591" cy="184666"/>
              </a:xfrm>
              <a:prstGeom prst="rect">
                <a:avLst/>
              </a:prstGeom>
              <a:blipFill>
                <a:blip r:embed="rId10"/>
                <a:stretch>
                  <a:fillRect l="-2564" r="-5128"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A488C1-03C1-5F97-1E59-FA2A837CB7B2}"/>
                  </a:ext>
                </a:extLst>
              </p:cNvPr>
              <p:cNvSpPr txBox="1"/>
              <p:nvPr/>
            </p:nvSpPr>
            <p:spPr>
              <a:xfrm>
                <a:off x="4202506" y="5473218"/>
                <a:ext cx="122187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solidFill>
                      <a:srgbClr val="FF0000"/>
                    </a:solidFill>
                  </a:rPr>
                  <a:t>focused beam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0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d>
                      <m:r>
                        <a:rPr lang="en-US" sz="1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=(0,</m:t>
                      </m:r>
                      <m:sSub>
                        <m:sSubPr>
                          <m:ctrlPr>
                            <a:rPr lang="en-US" sz="1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0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′)</m:t>
                      </m:r>
                    </m:oMath>
                  </m:oMathPara>
                </a14:m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2A488C1-03C1-5F97-1E59-FA2A837CB7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2506" y="5473218"/>
                <a:ext cx="1221873" cy="43088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7C8442E3-CB5F-1AD4-5F78-DDF1D2E7B338}"/>
              </a:ext>
            </a:extLst>
          </p:cNvPr>
          <p:cNvSpPr/>
          <p:nvPr/>
        </p:nvSpPr>
        <p:spPr>
          <a:xfrm>
            <a:off x="1486789" y="4651000"/>
            <a:ext cx="4962212" cy="1359198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CD98DC73-DA0C-09C1-73DB-05E0DAF2FEEF}"/>
              </a:ext>
            </a:extLst>
          </p:cNvPr>
          <p:cNvSpPr/>
          <p:nvPr/>
        </p:nvSpPr>
        <p:spPr>
          <a:xfrm>
            <a:off x="3797293" y="5355867"/>
            <a:ext cx="10216" cy="71518"/>
          </a:xfrm>
          <a:custGeom>
            <a:avLst/>
            <a:gdLst>
              <a:gd name="connsiteX0" fmla="*/ 10216 w 10216"/>
              <a:gd name="connsiteY0" fmla="*/ 0 h 71518"/>
              <a:gd name="connsiteX1" fmla="*/ 0 w 10216"/>
              <a:gd name="connsiteY1" fmla="*/ 71518 h 71518"/>
              <a:gd name="connsiteX2" fmla="*/ 0 w 10216"/>
              <a:gd name="connsiteY2" fmla="*/ 71518 h 71518"/>
              <a:gd name="connsiteX3" fmla="*/ 0 w 10216"/>
              <a:gd name="connsiteY3" fmla="*/ 71518 h 71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16" h="71518">
                <a:moveTo>
                  <a:pt x="10216" y="0"/>
                </a:moveTo>
                <a:lnTo>
                  <a:pt x="0" y="71518"/>
                </a:lnTo>
                <a:lnTo>
                  <a:pt x="0" y="71518"/>
                </a:lnTo>
                <a:lnTo>
                  <a:pt x="0" y="71518"/>
                </a:lnTo>
              </a:path>
            </a:pathLst>
          </a:cu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629BD16-0F7C-D7D4-6BA4-B8C717F0C25E}"/>
                  </a:ext>
                </a:extLst>
              </p:cNvPr>
              <p:cNvSpPr txBox="1"/>
              <p:nvPr/>
            </p:nvSpPr>
            <p:spPr>
              <a:xfrm>
                <a:off x="3579666" y="5270119"/>
                <a:ext cx="132922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sz="1200" dirty="0"/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629BD16-0F7C-D7D4-6BA4-B8C717F0C2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9666" y="5270119"/>
                <a:ext cx="132922" cy="184666"/>
              </a:xfrm>
              <a:prstGeom prst="rect">
                <a:avLst/>
              </a:prstGeom>
              <a:blipFill>
                <a:blip r:embed="rId12"/>
                <a:stretch>
                  <a:fillRect l="-16667" r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A862273-217B-5E67-4D5C-D61F5DC18105}"/>
                  </a:ext>
                </a:extLst>
              </p:cNvPr>
              <p:cNvSpPr txBox="1"/>
              <p:nvPr/>
            </p:nvSpPr>
            <p:spPr>
              <a:xfrm>
                <a:off x="6945341" y="4827727"/>
                <a:ext cx="2476319" cy="1028936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′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1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US" sz="14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400" b="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sz="1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𝑡𝑎𝑛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A862273-217B-5E67-4D5C-D61F5DC181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5341" y="4827727"/>
                <a:ext cx="2476319" cy="1028936"/>
              </a:xfrm>
              <a:prstGeom prst="rect">
                <a:avLst/>
              </a:prstGeom>
              <a:blipFill>
                <a:blip r:embed="rId13"/>
                <a:stretch>
                  <a:fillRect t="-1205" b="-7229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414A5A8C-8D3A-335D-855B-47BF2584516D}"/>
              </a:ext>
            </a:extLst>
          </p:cNvPr>
          <p:cNvSpPr txBox="1"/>
          <p:nvPr/>
        </p:nvSpPr>
        <p:spPr>
          <a:xfrm>
            <a:off x="1079160" y="4070607"/>
            <a:ext cx="3741088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dirty="0">
                <a:solidFill>
                  <a:schemeClr val="tx2"/>
                </a:solidFill>
                <a:latin typeface="Helvetica" pitchFamily="2" charset="0"/>
              </a:rPr>
              <a:t>Definition of focusing length</a:t>
            </a:r>
          </a:p>
        </p:txBody>
      </p:sp>
    </p:spTree>
    <p:extLst>
      <p:ext uri="{BB962C8B-B14F-4D97-AF65-F5344CB8AC3E}">
        <p14:creationId xmlns:p14="http://schemas.microsoft.com/office/powerpoint/2010/main" val="3928062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4891C7-7BBF-788E-5BCF-8463B784F9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0041A7B-CC82-C413-D41B-3FD7ABA7DB11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030014"/>
                <a:ext cx="9994392" cy="5326336"/>
              </a:xfrm>
            </p:spPr>
            <p:txBody>
              <a:bodyPr/>
              <a:lstStyle/>
              <a:p>
                <a:r>
                  <a:rPr lang="en-US" dirty="0">
                    <a:ea typeface="Cambria Math" panose="02040503050406030204" pitchFamily="18" charset="0"/>
                  </a:rPr>
                  <a:t>Thin lens and paraxial approximation</a:t>
                </a: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Stability condition,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𝑇𝑟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̃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</m:acc>
                          </m:e>
                        </m:d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0041A7B-CC82-C413-D41B-3FD7ABA7DB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030014"/>
                <a:ext cx="9994392" cy="5326336"/>
              </a:xfrm>
              <a:blipFill>
                <a:blip r:embed="rId2"/>
                <a:stretch>
                  <a:fillRect l="-1525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9FE37FB-E29B-F128-5183-D220ED772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Review of Previous Lecture (IV)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1A3306-B439-04B9-CE25-C2577F1BEB9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50DC44C-F6CE-9736-AFC1-639EB4DF87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715" y="859563"/>
            <a:ext cx="3423920" cy="12801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3DA16B9-1054-5A5A-3252-4E4677174000}"/>
                  </a:ext>
                </a:extLst>
              </p:cNvPr>
              <p:cNvSpPr txBox="1"/>
              <p:nvPr/>
            </p:nvSpPr>
            <p:spPr>
              <a:xfrm>
                <a:off x="1421357" y="1576846"/>
                <a:ext cx="4674643" cy="20658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𝐹𝑂𝐷𝑂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h𝑎𝑙𝑓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𝑑𝑟𝑖𝑓𝑡</m:t>
                        </m:r>
                      </m:sub>
                    </m:sSub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sz="1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𝐷𝑒𝑓𝑜𝑐𝑢𝑠</m:t>
                        </m:r>
                      </m:sub>
                    </m:sSub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h𝑎𝑙𝑓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𝑑𝑟𝑖𝑓𝑡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m:rPr>
                        <m:nor/>
                      </m:rPr>
                      <a:rPr lang="en-US" sz="1600" dirty="0"/>
                      <m:t> 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𝑓𝑜𝑐𝑢𝑠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f>
                                  <m:fPr>
                                    <m:ctrlPr>
                                      <a:rPr lang="en-US" sz="16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</m:e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600" dirty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  <m:r>
                                  <m:rPr>
                                    <m:brk m:alnAt="7"/>
                                  </m:r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𝐿</m:t>
                                </m:r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</m:e>
                            </m:mr>
                            <m:m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sSup>
                                      <m:sSup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𝑓</m:t>
                                        </m:r>
                                      </m:e>
                                      <m:sup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e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̃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</m:acc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acc>
                        <m:accPr>
                          <m:chr m:val="̃"/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</m:acc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3DA16B9-1054-5A5A-3252-4E46771740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1357" y="1576846"/>
                <a:ext cx="4674643" cy="2065822"/>
              </a:xfrm>
              <a:prstGeom prst="rect">
                <a:avLst/>
              </a:prstGeom>
              <a:blipFill>
                <a:blip r:embed="rId4"/>
                <a:stretch>
                  <a:fillRect l="-1351" t="-2439" b="-36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832B582-E3A9-BA1D-F798-498B2BC45C81}"/>
                  </a:ext>
                </a:extLst>
              </p:cNvPr>
              <p:cNvSpPr txBox="1"/>
              <p:nvPr/>
            </p:nvSpPr>
            <p:spPr>
              <a:xfrm>
                <a:off x="1648942" y="4448869"/>
                <a:ext cx="4783489" cy="5372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2−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=2−4</m:t>
                      </m:r>
                      <m:sSup>
                        <m:sSup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=±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7832B582-E3A9-BA1D-F798-498B2BC45C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8942" y="4448869"/>
                <a:ext cx="4783489" cy="537263"/>
              </a:xfrm>
              <a:prstGeom prst="rect">
                <a:avLst/>
              </a:prstGeom>
              <a:blipFill>
                <a:blip r:embed="rId5"/>
                <a:stretch>
                  <a:fillRect l="-529" r="-1058"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C891F2B6-A326-A4B6-3656-ECCE3D11290B}"/>
              </a:ext>
            </a:extLst>
          </p:cNvPr>
          <p:cNvSpPr txBox="1"/>
          <p:nvPr/>
        </p:nvSpPr>
        <p:spPr>
          <a:xfrm>
            <a:off x="1107584" y="5771880"/>
            <a:ext cx="5212645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Demonstrate FODO cell in G4Beamline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DD10676-B620-D28B-11E0-D255180B0BA5}"/>
                  </a:ext>
                </a:extLst>
              </p:cNvPr>
              <p:cNvSpPr txBox="1"/>
              <p:nvPr/>
            </p:nvSpPr>
            <p:spPr>
              <a:xfrm>
                <a:off x="6584829" y="4270626"/>
                <a:ext cx="5141229" cy="2689967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:r>
                  <a:rPr lang="en-US" sz="1900" b="1" dirty="0">
                    <a:latin typeface="Helvetica" pitchFamily="2" charset="0"/>
                  </a:rPr>
                  <a:t>Example: 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900" dirty="0">
                    <a:latin typeface="Helvetica" pitchFamily="2" charset="0"/>
                  </a:rPr>
                  <a:t>Phase advance per cell </a:t>
                </a: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9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=70</m:t>
                    </m:r>
                  </m:oMath>
                </a14:m>
                <a:r>
                  <a:rPr lang="en-US" sz="1900" dirty="0">
                    <a:latin typeface="Helvetica" pitchFamily="2" charset="0"/>
                  </a:rPr>
                  <a:t> degrees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900" dirty="0">
                    <a:latin typeface="Helvetica" pitchFamily="2" charset="0"/>
                  </a:rPr>
                  <a:t>Focusing length 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900" b="0" i="1" smtClean="0">
                        <a:latin typeface="Cambria Math" panose="02040503050406030204" pitchFamily="18" charset="0"/>
                      </a:rPr>
                      <m:t>=1.23</m:t>
                    </m:r>
                  </m:oMath>
                </a14:m>
                <a:r>
                  <a:rPr lang="en-US" sz="1900" dirty="0">
                    <a:latin typeface="Helvetica" pitchFamily="2" charset="0"/>
                  </a:rPr>
                  <a:t> m</a:t>
                </a:r>
              </a:p>
              <a:p>
                <a:pPr>
                  <a:spcAft>
                    <a:spcPts val="800"/>
                  </a:spcAft>
                </a:pPr>
                <a:r>
                  <a:rPr lang="en-US" sz="1900" dirty="0">
                    <a:latin typeface="Helvetica" pitchFamily="2" charset="0"/>
                    <a:sym typeface="Wingdings" pitchFamily="2" charset="2"/>
                  </a:rPr>
                  <a:t></a:t>
                </a:r>
                <a14:m>
                  <m:oMath xmlns:m="http://schemas.openxmlformats.org/officeDocument/2006/math">
                    <m:r>
                      <a:rPr lang="en-US" sz="19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𝐿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=4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sym typeface="Wingdings" pitchFamily="2" charset="2"/>
                      </a:rPr>
                      <m:t>𝑓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∙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𝑠𝑖𝑛</m:t>
                    </m:r>
                    <m:d>
                      <m:dPr>
                        <m:ctrlPr>
                          <a:rPr lang="en-US" sz="19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fPr>
                          <m:num>
                            <m:r>
                              <a:rPr lang="en-US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  <m:t>𝜇</m:t>
                            </m:r>
                          </m:num>
                          <m:den>
                            <m:r>
                              <a:rPr lang="en-US" sz="19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itchFamily="2" charset="2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itchFamily="2" charset="2"/>
                      </a:rPr>
                      <m:t>=2.46 </m:t>
                    </m:r>
                  </m:oMath>
                </a14:m>
                <a:r>
                  <a:rPr lang="en-US" sz="1900" dirty="0">
                    <a:latin typeface="Helvetica" pitchFamily="2" charset="0"/>
                  </a:rPr>
                  <a:t>m </a:t>
                </a: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9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9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acc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=−1.26</m:t>
                      </m:r>
                      <m:r>
                        <a:rPr lang="en-US" sz="1900" b="0" i="0" smtClean="0">
                          <a:latin typeface="Cambria Math" panose="02040503050406030204" pitchFamily="18" charset="0"/>
                        </a:rPr>
                        <m:t>, </m:t>
                      </m:r>
                      <m:acc>
                        <m:accPr>
                          <m:chr m:val="̂"/>
                          <m:ctrlPr>
                            <a:rPr lang="en-US" sz="19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=2.53, </m:t>
                      </m:r>
                      <m:acc>
                        <m:accPr>
                          <m:chr m:val="̂"/>
                          <m:ctrlPr>
                            <a:rPr lang="en-US" sz="19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9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</m:acc>
                      <m:r>
                        <a:rPr lang="en-US" sz="1900" b="0" i="1" smtClean="0">
                          <a:latin typeface="Cambria Math" panose="02040503050406030204" pitchFamily="18" charset="0"/>
                        </a:rPr>
                        <m:t>=1.01</m:t>
                      </m:r>
                    </m:oMath>
                  </m:oMathPara>
                </a14:m>
                <a:endParaRPr lang="en-US" sz="19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DD10676-B620-D28B-11E0-D255180B0B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4829" y="4270626"/>
                <a:ext cx="5141229" cy="268996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6A2E042-3958-3AEA-803B-BA9C01FD9025}"/>
                  </a:ext>
                </a:extLst>
              </p:cNvPr>
              <p:cNvSpPr txBox="1"/>
              <p:nvPr/>
            </p:nvSpPr>
            <p:spPr>
              <a:xfrm>
                <a:off x="6320229" y="2212486"/>
                <a:ext cx="2691442" cy="22614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̂"/>
                          <m:ctrlP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acc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US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f>
                        <m:fPr>
                          <m:ctrlPr>
                            <a:rPr lang="en-US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14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dirty="0">
                  <a:solidFill>
                    <a:schemeClr val="tx2"/>
                  </a:solidFill>
                  <a:latin typeface="Helvetica" pitchFamily="2" charset="0"/>
                  <a:ea typeface="Cambria Math" panose="02040503050406030204" pitchFamily="18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̂"/>
                          <m:ctrlPr>
                            <a:rPr lang="en-US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</m:acc>
                      <m:r>
                        <a:rPr lang="en-US" sz="14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func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1400" b="0" dirty="0">
                  <a:solidFill>
                    <a:schemeClr val="tx2"/>
                  </a:solidFill>
                  <a:latin typeface="Helvetica" pitchFamily="2" charset="0"/>
                  <a:ea typeface="Cambria Math" panose="02040503050406030204" pitchFamily="18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</m:acc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unc>
                        <m:funcPr>
                          <m:ctrlP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=−</m:t>
                          </m:r>
                          <m:f>
                            <m:fPr>
                              <m:ctrlP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sz="14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func>
                    </m:oMath>
                  </m:oMathPara>
                </a14:m>
                <a:endParaRPr lang="en-US" sz="1400" b="0" dirty="0">
                  <a:solidFill>
                    <a:schemeClr val="tx2"/>
                  </a:solidFill>
                  <a:latin typeface="Helvetica" pitchFamily="2" charset="0"/>
                  <a:ea typeface="Cambria Math" panose="02040503050406030204" pitchFamily="18" charset="0"/>
                </a:endParaRP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̂"/>
                          <m:ctrlP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acc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𝑠𝑖𝑛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US" sz="14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=1+</m:t>
                      </m:r>
                      <m:f>
                        <m:fPr>
                          <m:ctrlPr>
                            <a:rPr lang="en-US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sz="14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r>
                            <a:rPr lang="en-US" sz="14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</m:oMath>
                  </m:oMathPara>
                </a14:m>
                <a:endParaRPr lang="en-US" sz="1400" dirty="0">
                  <a:solidFill>
                    <a:schemeClr val="tx2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6A2E042-3958-3AEA-803B-BA9C01FD90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0229" y="2212486"/>
                <a:ext cx="2691442" cy="2261453"/>
              </a:xfrm>
              <a:prstGeom prst="rect">
                <a:avLst/>
              </a:prstGeom>
              <a:blipFill>
                <a:blip r:embed="rId7"/>
                <a:stretch>
                  <a:fillRect l="-2817" t="-5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0E37203-5C74-EA01-52D8-6459D7979C6D}"/>
                  </a:ext>
                </a:extLst>
              </p:cNvPr>
              <p:cNvSpPr txBox="1"/>
              <p:nvPr/>
            </p:nvSpPr>
            <p:spPr>
              <a:xfrm>
                <a:off x="1350015" y="4920964"/>
                <a:ext cx="3364276" cy="916085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algn="ctr"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i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600" i="1"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16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1600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p>
                          <m:r>
                            <a:rPr lang="en-US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6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1600" b="1" dirty="0">
                  <a:solidFill>
                    <a:schemeClr val="bg1"/>
                  </a:solidFill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0E37203-5C74-EA01-52D8-6459D7979C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50015" y="4920964"/>
                <a:ext cx="3364276" cy="91608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6329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1BFD8395-F6F3-E560-135A-3C1E7E74222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Demo: FODO cell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</m:oMath>
                </a14:m>
                <a:r>
                  <a:rPr lang="en-US" dirty="0"/>
                  <a:t>70 deg)</a:t>
                </a:r>
              </a:p>
            </p:txBody>
          </p:sp>
        </mc:Choice>
        <mc:Fallback>
          <p:sp>
            <p:nvSpPr>
              <p:cNvPr id="3" name="Title 2">
                <a:extLst>
                  <a:ext uri="{FF2B5EF4-FFF2-40B4-BE49-F238E27FC236}">
                    <a16:creationId xmlns:a16="http://schemas.microsoft.com/office/drawing/2014/main" id="{1BFD8395-F6F3-E560-135A-3C1E7E7422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795" t="-45714" b="-7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01AE79-7522-3E7A-29A5-D03C12C72AE1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3D5869-1E1C-58C7-2197-840DDADB8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398" y="1025814"/>
            <a:ext cx="3927233" cy="20613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CF7E0A-30E9-D1EA-5FF5-1A7F83E30C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766" y="1395005"/>
            <a:ext cx="4077199" cy="23774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0B92A4-31D0-90AC-ADD4-8BDF2748AD37}"/>
              </a:ext>
            </a:extLst>
          </p:cNvPr>
          <p:cNvSpPr txBox="1"/>
          <p:nvPr/>
        </p:nvSpPr>
        <p:spPr>
          <a:xfrm>
            <a:off x="5811808" y="781593"/>
            <a:ext cx="153856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 (mm)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2E422F-1CFB-7CC8-3C6E-518AD5341A8C}"/>
              </a:ext>
            </a:extLst>
          </p:cNvPr>
          <p:cNvSpPr txBox="1"/>
          <p:nvPr/>
        </p:nvSpPr>
        <p:spPr>
          <a:xfrm>
            <a:off x="9753467" y="2160532"/>
            <a:ext cx="1524135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z (mm)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80A056-C1BF-D01D-955B-A7ED96D7A7CA}"/>
              </a:ext>
            </a:extLst>
          </p:cNvPr>
          <p:cNvSpPr txBox="1"/>
          <p:nvPr/>
        </p:nvSpPr>
        <p:spPr>
          <a:xfrm>
            <a:off x="2108187" y="3087123"/>
            <a:ext cx="153965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x’ (rad)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A221B0-8B5D-4EA7-C408-2DFF994DD9C3}"/>
              </a:ext>
            </a:extLst>
          </p:cNvPr>
          <p:cNvSpPr txBox="1"/>
          <p:nvPr/>
        </p:nvSpPr>
        <p:spPr>
          <a:xfrm>
            <a:off x="4665388" y="4582996"/>
            <a:ext cx="1538563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latin typeface="Helvetica" pitchFamily="2" charset="0"/>
              </a:rPr>
              <a:t>x (mm)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659193B-CB8C-466A-0D25-9C3E1DE2903B}"/>
                  </a:ext>
                </a:extLst>
              </p:cNvPr>
              <p:cNvSpPr txBox="1"/>
              <p:nvPr/>
            </p:nvSpPr>
            <p:spPr>
              <a:xfrm>
                <a:off x="5655725" y="3613771"/>
                <a:ext cx="5811678" cy="3730573"/>
              </a:xfrm>
              <a:prstGeom prst="rect">
                <a:avLst/>
              </a:prstGeom>
              <a:noFill/>
            </p:spPr>
            <p:txBody>
              <a:bodyPr wrap="square" lIns="365760" tIns="274320" rIns="365760" bIns="274320" rtlCol="0">
                <a:spAutoFit/>
              </a:bodyPr>
              <a:lstStyle/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Helvetica" pitchFamily="2" charset="0"/>
                  </a:rPr>
                  <a:t>Solid black points in x-x’ plot is taken with one FOCO-cell period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Helvetica" pitchFamily="2" charset="0"/>
                  </a:rPr>
                  <a:t>Five black points are visible per full revolution, corresponding to ~70 degrees phase advance </a:t>
                </a:r>
                <a:r>
                  <a:rPr lang="en-US" sz="1900" dirty="0">
                    <a:latin typeface="Helvetica" pitchFamily="2" charset="0"/>
                    <a:sym typeface="Wingdings" pitchFamily="2" charset="2"/>
                  </a:rPr>
                  <a:t> 360/70 ~ 5.14 cells/rev</a:t>
                </a:r>
                <a:endParaRPr lang="en-US" sz="1900" dirty="0">
                  <a:latin typeface="Helvetica" pitchFamily="2" charset="0"/>
                </a:endParaRP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r>
                  <a:rPr lang="en-US" sz="1900" dirty="0">
                    <a:latin typeface="Helvetica" pitchFamily="2" charset="0"/>
                  </a:rPr>
                  <a:t>Observed x ~ 61.6 mm at x’~ 0.0338 rad</a:t>
                </a:r>
              </a:p>
              <a:p>
                <a:pPr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1">
                          <a:latin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̂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acc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p>
                        <m:sSup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000" i="0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e>
                          </m:d>
                        </m:e>
                        <m:sup>
                          <m:r>
                            <a:rPr lang="en-US" sz="2000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sz="1900" dirty="0">
                  <a:latin typeface="Helvetica" pitchFamily="2" charset="0"/>
                </a:endParaRP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9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r>
                      <a:rPr lang="en-US" sz="19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900" dirty="0">
                    <a:latin typeface="Helvetica" pitchFamily="2" charset="0"/>
                  </a:rPr>
                  <a:t>~ 0.00156 m rad</a:t>
                </a:r>
              </a:p>
              <a:p>
                <a:pPr marL="342900" indent="-342900">
                  <a:spcAft>
                    <a:spcPts val="800"/>
                  </a:spcAft>
                  <a:buFont typeface="Arial" panose="020B0604020202020204" pitchFamily="34" charset="0"/>
                  <a:buChar char="•"/>
                </a:pPr>
                <a:endParaRPr lang="en-US" sz="1900" dirty="0">
                  <a:latin typeface="Helvetica" pitchFamily="2" charset="0"/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659193B-CB8C-466A-0D25-9C3E1DE290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5725" y="3613771"/>
                <a:ext cx="5811678" cy="373057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5BE78388-1326-FB1E-2FF9-2BC8E7357923}"/>
              </a:ext>
            </a:extLst>
          </p:cNvPr>
          <p:cNvSpPr txBox="1"/>
          <p:nvPr/>
        </p:nvSpPr>
        <p:spPr>
          <a:xfrm>
            <a:off x="8724818" y="-35053"/>
            <a:ext cx="3026149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fodocell_phase60_05160030.nb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686498B-A91B-6930-36FD-2B2648CED5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977" y="3624799"/>
            <a:ext cx="4445000" cy="29337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A93701B-6EDA-1E25-F45A-98EFF0C64E34}"/>
              </a:ext>
            </a:extLst>
          </p:cNvPr>
          <p:cNvSpPr txBox="1"/>
          <p:nvPr/>
        </p:nvSpPr>
        <p:spPr>
          <a:xfrm>
            <a:off x="4559749" y="3429000"/>
            <a:ext cx="87492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FF0000"/>
                </a:solidFill>
                <a:latin typeface="Helvetica" pitchFamily="2" charset="0"/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A92D7E-91AF-7124-B583-F0DA4462F8E9}"/>
              </a:ext>
            </a:extLst>
          </p:cNvPr>
          <p:cNvSpPr txBox="1"/>
          <p:nvPr/>
        </p:nvSpPr>
        <p:spPr>
          <a:xfrm>
            <a:off x="2440553" y="5429382"/>
            <a:ext cx="87492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FF9300"/>
                </a:solidFill>
                <a:latin typeface="Helvetica" pitchFamily="2" charset="0"/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44C012-E8CA-AC27-7045-3D95B200B9CA}"/>
              </a:ext>
            </a:extLst>
          </p:cNvPr>
          <p:cNvSpPr txBox="1"/>
          <p:nvPr/>
        </p:nvSpPr>
        <p:spPr>
          <a:xfrm>
            <a:off x="554195" y="5875089"/>
            <a:ext cx="87492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00FA00"/>
                </a:solidFill>
                <a:latin typeface="Helvetica" pitchFamily="2" charset="0"/>
              </a:rPr>
              <a:t>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59115A7-CB9A-86C5-BF4B-367C67E531FC}"/>
              </a:ext>
            </a:extLst>
          </p:cNvPr>
          <p:cNvSpPr txBox="1"/>
          <p:nvPr/>
        </p:nvSpPr>
        <p:spPr>
          <a:xfrm>
            <a:off x="1429115" y="4266653"/>
            <a:ext cx="87492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0432FF"/>
                </a:solidFill>
                <a:latin typeface="Helvetica" pitchFamily="2" charset="0"/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E1A527C-CC9C-827C-44ED-E3BAE9C45224}"/>
              </a:ext>
            </a:extLst>
          </p:cNvPr>
          <p:cNvSpPr txBox="1"/>
          <p:nvPr/>
        </p:nvSpPr>
        <p:spPr>
          <a:xfrm>
            <a:off x="3616570" y="3236237"/>
            <a:ext cx="87492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FFFC00"/>
                </a:solidFill>
                <a:latin typeface="Helvetica" pitchFamily="2" charset="0"/>
              </a:rPr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E98A97-8256-9044-1E56-6922D3B015EE}"/>
              </a:ext>
            </a:extLst>
          </p:cNvPr>
          <p:cNvSpPr txBox="1"/>
          <p:nvPr/>
        </p:nvSpPr>
        <p:spPr>
          <a:xfrm>
            <a:off x="3979986" y="4153032"/>
            <a:ext cx="87492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rgbClr val="00FDFF"/>
                </a:solidFill>
                <a:latin typeface="Helvetica" pitchFamily="2" charset="0"/>
              </a:rPr>
              <a:t>6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861FCC8-0522-0599-A6C3-6070E55901F1}"/>
              </a:ext>
            </a:extLst>
          </p:cNvPr>
          <p:cNvSpPr/>
          <p:nvPr/>
        </p:nvSpPr>
        <p:spPr>
          <a:xfrm rot="19193974">
            <a:off x="1506385" y="4673172"/>
            <a:ext cx="2577757" cy="7482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588AF1B-DFD7-795B-E797-60FA587967EA}"/>
              </a:ext>
            </a:extLst>
          </p:cNvPr>
          <p:cNvCxnSpPr>
            <a:cxnSpLocks/>
          </p:cNvCxnSpPr>
          <p:nvPr/>
        </p:nvCxnSpPr>
        <p:spPr>
          <a:xfrm>
            <a:off x="3804594" y="4228801"/>
            <a:ext cx="16413" cy="83020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575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0E1D6B43-3A20-7189-88BE-E42707B62D03}"/>
                  </a:ext>
                </a:extLst>
              </p:cNvPr>
              <p:cNvSpPr>
                <a:spLocks noGrp="1"/>
              </p:cNvSpPr>
              <p:nvPr>
                <p:ph type="body" sz="quarter" idx="10"/>
              </p:nvPr>
            </p:nvSpPr>
            <p:spPr>
              <a:xfrm>
                <a:off x="914399" y="1104424"/>
                <a:ext cx="4841632" cy="5251926"/>
              </a:xfrm>
            </p:spPr>
            <p:txBody>
              <a:bodyPr/>
              <a:lstStyle/>
              <a:p>
                <a:r>
                  <a:rPr lang="en-US" dirty="0"/>
                  <a:t>If the FODO lattice set with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𝑇𝑟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̃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</m:acc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the beam optics must be unstable</a:t>
                </a:r>
              </a:p>
              <a:p>
                <a:r>
                  <a:rPr lang="en-US" dirty="0"/>
                  <a:t>With the drift gap increased to 5710 mm, the FODO cell exceeds the stability condition </a:t>
                </a:r>
              </a:p>
              <a:p>
                <a:r>
                  <a:rPr lang="en-US" dirty="0"/>
                  <a:t>Since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𝑠𝑖𝑛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&gt;1</m:t>
                    </m:r>
                  </m:oMath>
                </a14:m>
                <a:r>
                  <a:rPr lang="en-US" dirty="0"/>
                  <a:t> has no real solution, the optics become unstable</a:t>
                </a:r>
              </a:p>
            </p:txBody>
          </p:sp>
        </mc:Choice>
        <mc:Fallback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0E1D6B43-3A20-7189-88BE-E42707B62D0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0"/>
              </p:nvPr>
            </p:nvSpPr>
            <p:spPr>
              <a:xfrm>
                <a:off x="914399" y="1104424"/>
                <a:ext cx="4841632" cy="5251926"/>
              </a:xfrm>
              <a:blipFill>
                <a:blip r:embed="rId2"/>
                <a:stretch>
                  <a:fillRect l="-3141" t="-7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7F9A56E7-C7EA-CA31-00D2-86F8448CD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FODO cell (Unstable condition)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995A11-A0E5-7CF9-E3BB-2D67059DB315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CEAE0F-98F0-7CE4-9949-88BC97EEB11D}"/>
              </a:ext>
            </a:extLst>
          </p:cNvPr>
          <p:cNvSpPr txBox="1"/>
          <p:nvPr/>
        </p:nvSpPr>
        <p:spPr>
          <a:xfrm>
            <a:off x="8784131" y="-35053"/>
            <a:ext cx="2907527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fodocell_unstable_05160040.nb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188C71-1E13-B7A1-A15A-F959647E2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5971" y="3187339"/>
            <a:ext cx="45720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540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17178B8-67D1-BDE2-5834-0E6620654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Demo: Single Solenoid Coil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9B02EE-8A63-5B84-75D0-A344B7308D28}"/>
              </a:ext>
            </a:extLst>
          </p:cNvPr>
          <p:cNvSpPr>
            <a:spLocks noGrp="1"/>
          </p:cNvSpPr>
          <p:nvPr>
            <p:ph type="sldNum" sz="quarter" idx="40"/>
          </p:nvPr>
        </p:nvSpPr>
        <p:spPr/>
        <p:txBody>
          <a:bodyPr/>
          <a:lstStyle/>
          <a:p>
            <a:fld id="{F4BAA12D-5F28-3140-935A-44BF4B54B6B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83ABE8-1593-EEA2-30FF-5627656BB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631" y="1240220"/>
            <a:ext cx="4405220" cy="3973129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16A76D1-5456-7816-97BD-2A6A38466E1F}"/>
              </a:ext>
            </a:extLst>
          </p:cNvPr>
          <p:cNvCxnSpPr/>
          <p:nvPr/>
        </p:nvCxnSpPr>
        <p:spPr>
          <a:xfrm>
            <a:off x="2796988" y="1240220"/>
            <a:ext cx="1129553" cy="0"/>
          </a:xfrm>
          <a:prstGeom prst="straightConnector1">
            <a:avLst/>
          </a:prstGeom>
          <a:ln>
            <a:solidFill>
              <a:srgbClr val="FF0000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3496396-AD6D-F267-5636-5A15E93BA248}"/>
              </a:ext>
            </a:extLst>
          </p:cNvPr>
          <p:cNvSpPr txBox="1"/>
          <p:nvPr/>
        </p:nvSpPr>
        <p:spPr>
          <a:xfrm>
            <a:off x="2434726" y="605105"/>
            <a:ext cx="221503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tx2"/>
                </a:solidFill>
                <a:latin typeface="Helvetica" pitchFamily="2" charset="0"/>
              </a:rPr>
              <a:t>Coil length L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D146001-2B27-858C-DC9E-966A7A2916AD}"/>
              </a:ext>
            </a:extLst>
          </p:cNvPr>
          <p:cNvCxnSpPr/>
          <p:nvPr/>
        </p:nvCxnSpPr>
        <p:spPr>
          <a:xfrm flipV="1">
            <a:off x="3872752" y="1818591"/>
            <a:ext cx="0" cy="1371600"/>
          </a:xfrm>
          <a:prstGeom prst="straightConnector1">
            <a:avLst/>
          </a:prstGeom>
          <a:ln>
            <a:solidFill>
              <a:srgbClr val="FF0000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0EA30FA-399C-74C1-DF23-3666E6DB5AC9}"/>
              </a:ext>
            </a:extLst>
          </p:cNvPr>
          <p:cNvSpPr txBox="1"/>
          <p:nvPr/>
        </p:nvSpPr>
        <p:spPr>
          <a:xfrm>
            <a:off x="2899841" y="2160944"/>
            <a:ext cx="2865849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bg1"/>
                </a:solidFill>
                <a:latin typeface="Helvetica" pitchFamily="2" charset="0"/>
              </a:rPr>
              <a:t>Coil inner radius 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AC50756-F689-8C7E-E153-43B5C78526F0}"/>
              </a:ext>
            </a:extLst>
          </p:cNvPr>
          <p:cNvCxnSpPr>
            <a:cxnSpLocks/>
          </p:cNvCxnSpPr>
          <p:nvPr/>
        </p:nvCxnSpPr>
        <p:spPr>
          <a:xfrm flipV="1">
            <a:off x="3917575" y="4457486"/>
            <a:ext cx="0" cy="410349"/>
          </a:xfrm>
          <a:prstGeom prst="straightConnector1">
            <a:avLst/>
          </a:prstGeom>
          <a:ln>
            <a:solidFill>
              <a:srgbClr val="FF0000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7F5B942-546F-ADB9-0853-D3BA3159E98D}"/>
              </a:ext>
            </a:extLst>
          </p:cNvPr>
          <p:cNvSpPr txBox="1"/>
          <p:nvPr/>
        </p:nvSpPr>
        <p:spPr>
          <a:xfrm>
            <a:off x="3539530" y="4563169"/>
            <a:ext cx="2556470" cy="846386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900" b="1" dirty="0">
                <a:solidFill>
                  <a:schemeClr val="bg1"/>
                </a:solidFill>
                <a:latin typeface="Helvetica" pitchFamily="2" charset="0"/>
              </a:rPr>
              <a:t>Coil thickness 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212E7F-3520-F6A8-F1C0-00A73B43CF57}"/>
              </a:ext>
            </a:extLst>
          </p:cNvPr>
          <p:cNvSpPr txBox="1"/>
          <p:nvPr/>
        </p:nvSpPr>
        <p:spPr>
          <a:xfrm>
            <a:off x="5765690" y="1583491"/>
            <a:ext cx="5914055" cy="2195473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>
              <a:spcAft>
                <a:spcPts val="800"/>
              </a:spcAft>
            </a:pPr>
            <a:r>
              <a:rPr lang="en-US" sz="1600" b="1" dirty="0" err="1">
                <a:solidFill>
                  <a:schemeClr val="tx2"/>
                </a:solidFill>
                <a:latin typeface="Helvetica" pitchFamily="2" charset="0"/>
              </a:rPr>
              <a:t>Fernow</a:t>
            </a: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 coil (referred from PRSTAB 10, 064001 (2007)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Coil length = 400 mm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Coil inner radius = 400 mm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Coil thickness = 100 mm</a:t>
            </a:r>
          </a:p>
          <a:p>
            <a:pPr marL="342900" indent="-342900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latin typeface="Helvetica" pitchFamily="2" charset="0"/>
              </a:rPr>
              <a:t>Current = 100 Amp/mm2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0C6CBC-9A87-9D2C-A793-29A791B959D5}"/>
              </a:ext>
            </a:extLst>
          </p:cNvPr>
          <p:cNvSpPr txBox="1"/>
          <p:nvPr/>
        </p:nvSpPr>
        <p:spPr>
          <a:xfrm>
            <a:off x="8638261" y="-35053"/>
            <a:ext cx="3199274" cy="738664"/>
          </a:xfrm>
          <a:prstGeom prst="rect">
            <a:avLst/>
          </a:prstGeom>
          <a:noFill/>
        </p:spPr>
        <p:txBody>
          <a:bodyPr wrap="none" lIns="365760" tIns="274320" rIns="365760" bIns="274320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n-US" sz="1200" dirty="0">
                <a:latin typeface="Helvetica" pitchFamily="2" charset="0"/>
              </a:rPr>
              <a:t>fofocell_fernow_focus_05220060.nb</a:t>
            </a:r>
          </a:p>
        </p:txBody>
      </p:sp>
    </p:spTree>
    <p:extLst>
      <p:ext uri="{BB962C8B-B14F-4D97-AF65-F5344CB8AC3E}">
        <p14:creationId xmlns:p14="http://schemas.microsoft.com/office/powerpoint/2010/main" val="269693080"/>
      </p:ext>
    </p:extLst>
  </p:cSld>
  <p:clrMapOvr>
    <a:masterClrMapping/>
  </p:clrMapOvr>
</p:sld>
</file>

<file path=ppt/theme/theme1.xml><?xml version="1.0" encoding="utf-8"?>
<a:theme xmlns:a="http://schemas.openxmlformats.org/drawingml/2006/main" name="Content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90A0F859-CD59-5A4C-90B3-A4548FA782D3}"/>
    </a:ext>
  </a:extLst>
</a:theme>
</file>

<file path=ppt/theme/theme2.xml><?xml version="1.0" encoding="utf-8"?>
<a:theme xmlns:a="http://schemas.openxmlformats.org/drawingml/2006/main" name="Section Title and Agenda Slides">
  <a:themeElements>
    <a:clrScheme name="Fermilab Palette">
      <a:dk1>
        <a:srgbClr val="343A40"/>
      </a:dk1>
      <a:lt1>
        <a:srgbClr val="FFFFFF"/>
      </a:lt1>
      <a:dk2>
        <a:srgbClr val="002855"/>
      </a:dk2>
      <a:lt2>
        <a:srgbClr val="EAEBEA"/>
      </a:lt2>
      <a:accent1>
        <a:srgbClr val="004C97"/>
      </a:accent1>
      <a:accent2>
        <a:srgbClr val="2B8282"/>
      </a:accent2>
      <a:accent3>
        <a:srgbClr val="33B9B5"/>
      </a:accent3>
      <a:accent4>
        <a:srgbClr val="CB6015"/>
      </a:accent4>
      <a:accent5>
        <a:srgbClr val="F68D2E"/>
      </a:accent5>
      <a:accent6>
        <a:srgbClr val="AF272F"/>
      </a:accent6>
      <a:hlink>
        <a:srgbClr val="004C97"/>
      </a:hlink>
      <a:folHlink>
        <a:srgbClr val="004C97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accent1"/>
        </a:solidFill>
      </a:spPr>
      <a:bodyPr wrap="square" lIns="365760" tIns="274320" rIns="365760" bIns="274320" rtlCol="0">
        <a:spAutoFit/>
      </a:bodyPr>
      <a:lstStyle>
        <a:defPPr algn="ctr">
          <a:spcAft>
            <a:spcPts val="800"/>
          </a:spcAft>
          <a:defRPr sz="1900" b="1" dirty="0" smtClean="0">
            <a:solidFill>
              <a:schemeClr val="bg1"/>
            </a:solidFill>
            <a:latin typeface="Helvetica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NAL-Slide-Deck-Tempate_4.2025_Light" id="{3DCFA99A-0E37-DC4B-8B4A-F2C026698732}" vid="{A9E3CD16-76D1-D74C-BB61-EE9806476B4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Content Slides</Template>
  <TotalTime>3503</TotalTime>
  <Words>2565</Words>
  <Application>Microsoft Macintosh PowerPoint</Application>
  <PresentationFormat>Widescreen</PresentationFormat>
  <Paragraphs>460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Aptos</vt:lpstr>
      <vt:lpstr>Arial</vt:lpstr>
      <vt:lpstr>Cambria Math</vt:lpstr>
      <vt:lpstr>Helvetica</vt:lpstr>
      <vt:lpstr>Wingdings</vt:lpstr>
      <vt:lpstr>Content Slides</vt:lpstr>
      <vt:lpstr>Section Title and Agenda Slides</vt:lpstr>
      <vt:lpstr>Mini Lecture Course: Accelerator Design for a Multi-TeV Muon Collider Lecture 3: Characterize Solenoid-based cooling channels </vt:lpstr>
      <vt:lpstr>Scope of today’s lecture</vt:lpstr>
      <vt:lpstr>Quick Review of Previous Lecture (I)</vt:lpstr>
      <vt:lpstr>Quick Review of Previous Lecture (II)</vt:lpstr>
      <vt:lpstr>Quick Review of Previous Lecture (III)</vt:lpstr>
      <vt:lpstr>Quick Review of Previous Lecture (IV)</vt:lpstr>
      <vt:lpstr>Demo: FODO cell (μ= 70 deg)</vt:lpstr>
      <vt:lpstr>Demo: FODO cell (Unstable condition) </vt:lpstr>
      <vt:lpstr>Demo: Single Solenoid Coil</vt:lpstr>
      <vt:lpstr>Demo: Single Solenoid Coil</vt:lpstr>
      <vt:lpstr>Demo: Single Solenoid Coil</vt:lpstr>
      <vt:lpstr>Demo: Single Solenoid Coil</vt:lpstr>
      <vt:lpstr>Induced Angular Momentum</vt:lpstr>
      <vt:lpstr>Induced Angular Momentum</vt:lpstr>
      <vt:lpstr>FOFO Channel</vt:lpstr>
      <vt:lpstr>Demo: FOFO Channel</vt:lpstr>
      <vt:lpstr>Demo: FOFO Channel</vt:lpstr>
      <vt:lpstr>Demo: FOFO Channel</vt:lpstr>
      <vt:lpstr>Beta function and passband (stability condition)</vt:lpstr>
      <vt:lpstr>Demo: FOFO Channel</vt:lpstr>
      <vt:lpstr>Demo: FOFO Channel</vt:lpstr>
      <vt:lpstr>Demo: FOFO Channel</vt:lpstr>
      <vt:lpstr>FOFO Bandpass</vt:lpstr>
      <vt:lpstr>Rectilinear Channel</vt:lpstr>
      <vt:lpstr>Rectilinear Channel</vt:lpstr>
      <vt:lpstr>Rectilinear Channel</vt:lpstr>
      <vt:lpstr>Helical Cooling Channel</vt:lpstr>
      <vt:lpstr>Helical Cooling Channel</vt:lpstr>
      <vt:lpstr>Helical FOFO</vt:lpstr>
      <vt:lpstr>HFOFO</vt:lpstr>
      <vt:lpstr>HFOFO</vt:lpstr>
      <vt:lpstr>Feasibility of Cooling Channel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Katsuya Yonehara</dc:creator>
  <cp:lastModifiedBy>Katsuya Yonehara</cp:lastModifiedBy>
  <cp:revision>68</cp:revision>
  <dcterms:created xsi:type="dcterms:W3CDTF">2025-05-25T15:25:57Z</dcterms:created>
  <dcterms:modified xsi:type="dcterms:W3CDTF">2025-05-29T22:48:09Z</dcterms:modified>
</cp:coreProperties>
</file>