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29"/>
  </p:notesMasterIdLst>
  <p:sldIdLst>
    <p:sldId id="374" r:id="rId3"/>
    <p:sldId id="385" r:id="rId4"/>
    <p:sldId id="384" r:id="rId5"/>
    <p:sldId id="397" r:id="rId6"/>
    <p:sldId id="377" r:id="rId7"/>
    <p:sldId id="378" r:id="rId8"/>
    <p:sldId id="389" r:id="rId9"/>
    <p:sldId id="375" r:id="rId10"/>
    <p:sldId id="376" r:id="rId11"/>
    <p:sldId id="398" r:id="rId12"/>
    <p:sldId id="380" r:id="rId13"/>
    <p:sldId id="394" r:id="rId14"/>
    <p:sldId id="391" r:id="rId15"/>
    <p:sldId id="383" r:id="rId16"/>
    <p:sldId id="390" r:id="rId17"/>
    <p:sldId id="306" r:id="rId18"/>
    <p:sldId id="395" r:id="rId19"/>
    <p:sldId id="399" r:id="rId20"/>
    <p:sldId id="393" r:id="rId21"/>
    <p:sldId id="400" r:id="rId22"/>
    <p:sldId id="403" r:id="rId23"/>
    <p:sldId id="401" r:id="rId24"/>
    <p:sldId id="402" r:id="rId25"/>
    <p:sldId id="382" r:id="rId26"/>
    <p:sldId id="386" r:id="rId27"/>
    <p:sldId id="32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ED141"/>
    <a:srgbClr val="000000"/>
    <a:srgbClr val="002855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2"/>
    <p:restoredTop sz="89732"/>
  </p:normalViewPr>
  <p:slideViewPr>
    <p:cSldViewPr snapToGrid="0">
      <p:cViewPr varScale="1">
        <p:scale>
          <a:sx n="83" d="100"/>
          <a:sy n="83" d="100"/>
        </p:scale>
        <p:origin x="22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6/7/25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1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01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2536FDB-A745-3D4B-9E72-E4EFB3DA237F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D33B04F-5D43-F748-9BEF-D5C038B77991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0F0FC391-7050-F644-A3A3-A6FF6098AF9D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7CD339AD-7025-CC4E-8705-3600855D375A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AFB0BF89-A491-6D43-8423-98DC6BEFD7AF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fld id="{E617349E-1407-C04E-8754-1AC9BDDDF313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B040D19C-4966-0A41-B3E7-57A8DF9C8819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67232FB-15EA-1643-9842-4C2AA8FD0F5D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9FBDF87-C79C-7B46-A6D2-641F3B70B173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2F439EB7-34CC-E644-AA79-7E15C5BDF09C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971550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3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2/20/25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4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Beam target interactions 101, Yonehara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4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0131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C19A5026-B52B-C147-B440-9EBB996BA922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A788AAE1-B61E-D541-B0EB-77D2B81022F4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fld id="{DBE10A3E-5D67-BD4E-AC54-1B7A19DBB21C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fld id="{9AD83970-39EF-9A40-9D50-921919239528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fld id="{7DEFCF59-11E7-FF4E-AF72-246FC4293452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fld id="{96A8F361-ADC9-B146-85A3-12EECE6FE39C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fld id="{173AAD05-B77F-D646-9C15-80CE425910A0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2AFC3B8-B505-2049-B838-6AB77D7A949C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fld id="{289D0A07-E2F3-D948-A266-456AF711A3C7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E883AD41-F0AC-594A-9FEC-EA2967E22ED7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2696730-93A2-1C40-A288-6C0ADF526623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  <p:sldLayoutId id="2147483974" r:id="rId23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968A07-0B94-C142-9CC9-B25991A27E9B}" type="datetime1">
              <a:rPr lang="en-US" smtClean="0"/>
              <a:t>6/7/25</a:t>
            </a:fld>
            <a:endParaRPr lang="en-US" dirty="0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eant4.web.cern.ch/docs/" TargetMode="External"/><Relationship Id="rId2" Type="http://schemas.openxmlformats.org/officeDocument/2006/relationships/hyperlink" Target="https://pdg.lbl.gov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openxmlformats.org/officeDocument/2006/relationships/image" Target="../media/image300.png"/><Relationship Id="rId7" Type="http://schemas.openxmlformats.org/officeDocument/2006/relationships/image" Target="../media/image82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81.gif"/><Relationship Id="rId4" Type="http://schemas.openxmlformats.org/officeDocument/2006/relationships/image" Target="../media/image8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7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dirty="0"/>
              <a:t>Katsuya Yonehara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 dirty="0"/>
              <a:t>Senior Scientist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June 9,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Mini Lecture Course: Accelerator Design for a Multi-TeV Muon Collider</a:t>
            </a:r>
            <a:br>
              <a:rPr lang="en-US" dirty="0"/>
            </a:br>
            <a:r>
              <a:rPr lang="en-US" sz="4000" i="1" dirty="0"/>
              <a:t>Lecture 4: Particle Interactions with Matter</a:t>
            </a:r>
            <a:br>
              <a:rPr lang="en-US" sz="4400" i="1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5AB129-2757-CBE9-A1A5-82C4242B9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915652" cy="433527"/>
          </a:xfrm>
        </p:spPr>
        <p:txBody>
          <a:bodyPr/>
          <a:lstStyle/>
          <a:p>
            <a:r>
              <a:rPr lang="en-US" dirty="0"/>
              <a:t>Recap: Target Pion/Muon capture efficiency for MC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BAF242-E3A4-1C78-CC61-FCFFCEE70BD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92B423-9B57-CA56-97FE-C5B051DD7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426" y="1417320"/>
            <a:ext cx="8197355" cy="20116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6F1EE0-75DB-C9E1-BBEE-6BE9FE37B101}"/>
              </a:ext>
            </a:extLst>
          </p:cNvPr>
          <p:cNvSpPr txBox="1"/>
          <p:nvPr/>
        </p:nvSpPr>
        <p:spPr>
          <a:xfrm>
            <a:off x="1568588" y="1015378"/>
            <a:ext cx="4415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 based muon collider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A489AB1-9122-4F81-CFDB-1EBE5FAE7203}"/>
                  </a:ext>
                </a:extLst>
              </p:cNvPr>
              <p:cNvSpPr txBox="1"/>
              <p:nvPr/>
            </p:nvSpPr>
            <p:spPr>
              <a:xfrm>
                <a:off x="914398" y="3479875"/>
                <a:ext cx="8463383" cy="1321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Required muons after cooling,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~20</m:t>
                    </m:r>
                  </m:oMath>
                </a14:m>
                <a:r>
                  <a:rPr lang="en-US" dirty="0"/>
                  <a:t> mrad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Start from proton beam intensity: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US" sz="2000" b="1" dirty="0"/>
                  <a:t> protons/spill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Required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𝑝𝑟𝑜𝑡𝑜𝑛</m:t>
                        </m:r>
                      </m:den>
                    </m:f>
                  </m:oMath>
                </a14:m>
                <a:r>
                  <a:rPr lang="en-US" sz="2000" dirty="0"/>
                  <a:t> yield: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den>
                    </m:f>
                  </m:oMath>
                </a14:m>
                <a:endParaRPr lang="en-US" sz="2000" b="1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Acceptable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/>
                  <a:t> transmission loss (cooling + acceleration):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A489AB1-9122-4F81-CFDB-1EBE5FAE72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8" y="3479875"/>
                <a:ext cx="8463383" cy="1321900"/>
              </a:xfrm>
              <a:prstGeom prst="rect">
                <a:avLst/>
              </a:prstGeom>
              <a:blipFill>
                <a:blip r:embed="rId3"/>
                <a:stretch>
                  <a:fillRect l="-450" t="-1905" b="-2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774EBB-0001-9F54-90E1-200197181EA1}"/>
                  </a:ext>
                </a:extLst>
              </p:cNvPr>
              <p:cNvSpPr txBox="1"/>
              <p:nvPr/>
            </p:nvSpPr>
            <p:spPr>
              <a:xfrm>
                <a:off x="8203232" y="3735697"/>
                <a:ext cx="3339247" cy="62267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774EBB-0001-9F54-90E1-200197181E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3232" y="3735697"/>
                <a:ext cx="3339247" cy="622671"/>
              </a:xfrm>
              <a:prstGeom prst="rect">
                <a:avLst/>
              </a:prstGeom>
              <a:blipFill>
                <a:blip r:embed="rId4"/>
                <a:stretch>
                  <a:fillRect l="-755" t="-3922" b="-7843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F92C3F1D-6058-DC6F-78CB-D271DA074CD7}"/>
              </a:ext>
            </a:extLst>
          </p:cNvPr>
          <p:cNvSpPr/>
          <p:nvPr/>
        </p:nvSpPr>
        <p:spPr>
          <a:xfrm>
            <a:off x="1745696" y="4106407"/>
            <a:ext cx="4338452" cy="36576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43A535-65DE-0E85-8358-65D8C26D8818}"/>
                  </a:ext>
                </a:extLst>
              </p:cNvPr>
              <p:cNvSpPr txBox="1"/>
              <p:nvPr/>
            </p:nvSpPr>
            <p:spPr>
              <a:xfrm>
                <a:off x="892942" y="4923157"/>
                <a:ext cx="10531120" cy="1643463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b="1" dirty="0">
                    <a:solidFill>
                      <a:schemeClr val="tx1"/>
                    </a:solidFill>
                    <a:latin typeface="Helvetica" pitchFamily="2" charset="0"/>
                  </a:rPr>
                  <a:t>Estimated proton beam power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𝒃𝒆𝒂𝒎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𝒆𝒏𝒆𝒓𝒈𝒚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𝒑𝒓𝒐𝒕𝒐𝒏𝒔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𝟏𝟗</m:t>
                        </m:r>
                      </m:sup>
                    </m:sSup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𝑮𝒆𝑽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sup>
                    </m:sSup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𝑯𝒛</m:t>
                    </m:r>
                  </m:oMath>
                </a14:m>
                <a:endParaRPr lang="en-US" b="1" dirty="0">
                  <a:solidFill>
                    <a:schemeClr val="tx1"/>
                  </a:solidFill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𝟏𝟗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𝑾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𝑴𝒆𝒈𝒂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𝑾𝒂𝒕𝒕</m:t>
                    </m:r>
                  </m:oMath>
                </a14:m>
                <a:endParaRPr lang="en-US" b="1" dirty="0">
                  <a:solidFill>
                    <a:schemeClr val="tx1"/>
                  </a:solidFill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800"/>
                  </a:spcAft>
                </a:pPr>
                <a:endParaRPr lang="en-US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43A535-65DE-0E85-8358-65D8C26D8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942" y="4923157"/>
                <a:ext cx="10531120" cy="16434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9714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E54F721-117D-0163-75BF-E4633933EFC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871977" y="1002779"/>
                <a:ext cx="9994392" cy="5125427"/>
              </a:xfrm>
            </p:spPr>
            <p:txBody>
              <a:bodyPr/>
              <a:lstStyle/>
              <a:p>
                <a:r>
                  <a:rPr lang="en-US" dirty="0"/>
                  <a:t>Simulations of pion production in thick targets (multiple interaction lengths) often yield inaccurate pion yields and phase space distributions </a:t>
                </a:r>
              </a:p>
              <a:p>
                <a:pPr lvl="1"/>
                <a:r>
                  <a:rPr lang="en-US" dirty="0"/>
                  <a:t>Interaction length quantifies the probability of hadronic interaction per unit length</a:t>
                </a:r>
              </a:p>
              <a:p>
                <a:r>
                  <a:rPr lang="en-US" dirty="0"/>
                  <a:t>Neutrino production targets, like the </a:t>
                </a:r>
                <a:r>
                  <a:rPr lang="en-US" dirty="0" err="1"/>
                  <a:t>NuMI</a:t>
                </a:r>
                <a:r>
                  <a:rPr lang="en-US" dirty="0"/>
                  <a:t> graphite target, typically span several interaction lengths (e.g. ~2.5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Yield prediction uncertainty are on the order of ~10 % in the GeV range</a:t>
                </a:r>
              </a:p>
              <a:p>
                <a:r>
                  <a:rPr lang="en-US" dirty="0"/>
                  <a:t>Experimental validation (e.g. HARP, NA49, NA61) is essential to constrain models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E54F721-117D-0163-75BF-E4633933EF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871977" y="1002779"/>
                <a:ext cx="9994392" cy="5125427"/>
              </a:xfrm>
              <a:blipFill>
                <a:blip r:embed="rId3"/>
                <a:stretch>
                  <a:fillRect l="-1396" t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22452DD8-A542-9995-AE21-5F8F10460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in Pion Yield from Thick Targets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CEEE8-99A9-EEF6-04B8-D5C18F6C89F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954D9C-73E3-F0E0-C32D-94717DCC5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860" y="4171248"/>
            <a:ext cx="3496163" cy="21851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606980-9E1F-A1E2-2E28-47425F6D7A03}"/>
              </a:ext>
            </a:extLst>
          </p:cNvPr>
          <p:cNvSpPr txBox="1"/>
          <p:nvPr/>
        </p:nvSpPr>
        <p:spPr>
          <a:xfrm>
            <a:off x="9028321" y="6115719"/>
            <a:ext cx="280172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Number of events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962152-83A5-2D25-B98F-D462C46E18B9}"/>
              </a:ext>
            </a:extLst>
          </p:cNvPr>
          <p:cNvSpPr txBox="1"/>
          <p:nvPr/>
        </p:nvSpPr>
        <p:spPr>
          <a:xfrm>
            <a:off x="7556974" y="3565492"/>
            <a:ext cx="1333378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Error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39B5C78-1A0D-6FAF-5A5F-BF8D98C5EAE2}"/>
                  </a:ext>
                </a:extLst>
              </p:cNvPr>
              <p:cNvSpPr txBox="1"/>
              <p:nvPr/>
            </p:nvSpPr>
            <p:spPr>
              <a:xfrm>
                <a:off x="8444259" y="5099540"/>
                <a:ext cx="3276474" cy="908069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Red: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𝛅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d>
                      <m:d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en-US" sz="19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9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9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9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sup>
                                <m:r>
                                  <a:rPr lang="en-US" sz="19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nary>
                      </m:e>
                    </m:rad>
                  </m:oMath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39B5C78-1A0D-6FAF-5A5F-BF8D98C5EA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4259" y="5099540"/>
                <a:ext cx="3276474" cy="908069"/>
              </a:xfrm>
              <a:prstGeom prst="rect">
                <a:avLst/>
              </a:prstGeom>
              <a:blipFill>
                <a:blip r:embed="rId5"/>
                <a:stretch>
                  <a:fillRect t="-16438" b="-47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4B134DE-8DEF-4B3B-67A2-02C77A19D421}"/>
                  </a:ext>
                </a:extLst>
              </p:cNvPr>
              <p:cNvSpPr txBox="1"/>
              <p:nvPr/>
            </p:nvSpPr>
            <p:spPr>
              <a:xfrm>
                <a:off x="1200107" y="4459378"/>
                <a:ext cx="457061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𝒊𝒏𝒕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∙…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4B134DE-8DEF-4B3B-67A2-02C77A19D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0107" y="4459378"/>
                <a:ext cx="4570610" cy="9489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294D92F2-7D5D-1685-2161-C8E8F57ACE24}"/>
              </a:ext>
            </a:extLst>
          </p:cNvPr>
          <p:cNvSpPr txBox="1"/>
          <p:nvPr/>
        </p:nvSpPr>
        <p:spPr>
          <a:xfrm>
            <a:off x="1195032" y="5032585"/>
            <a:ext cx="522546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Apply an orthogonal error propagation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A142F2-3ABC-3D09-76FC-850677029768}"/>
                  </a:ext>
                </a:extLst>
              </p:cNvPr>
              <p:cNvSpPr txBox="1"/>
              <p:nvPr/>
            </p:nvSpPr>
            <p:spPr>
              <a:xfrm>
                <a:off x="1265060" y="5465350"/>
                <a:ext cx="5398786" cy="1520481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𝒊𝒏𝒕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𝝏</m:t>
                                      </m:r>
                                      <m:sSub>
                                        <m:sSubPr>
                                          <m:ctrlP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e>
                                        <m:sub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𝒊𝒏𝒕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9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𝝏</m:t>
                                      </m:r>
                                      <m:sSub>
                                        <m:sSubPr>
                                          <m:ctrlP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e>
                                        <m:sub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𝜹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9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𝝏</m:t>
                                      </m:r>
                                      <m:sSub>
                                        <m:sSubPr>
                                          <m:ctrlPr>
                                            <a:rPr lang="en-US" sz="19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9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e>
                                        <m:sub>
                                          <m:r>
                                            <a:rPr lang="en-US" sz="19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𝒊𝒏𝒕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𝝏</m:t>
                                      </m:r>
                                      <m:sSub>
                                        <m:sSubPr>
                                          <m:ctrlPr>
                                            <a:rPr lang="en-US" sz="19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9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𝒑</m:t>
                                          </m:r>
                                        </m:e>
                                        <m:sub>
                                          <m:r>
                                            <a:rPr lang="en-US" sz="19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𝜹</m:t>
                              </m:r>
                              <m: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+…</m:t>
                          </m:r>
                        </m:e>
                      </m:rad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A142F2-3ABC-3D09-76FC-850677029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5060" y="5465350"/>
                <a:ext cx="5398786" cy="152048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5885271-9ED0-3DA5-AF31-6675AC733104}"/>
              </a:ext>
            </a:extLst>
          </p:cNvPr>
          <p:cNvSpPr txBox="1"/>
          <p:nvPr/>
        </p:nvSpPr>
        <p:spPr>
          <a:xfrm>
            <a:off x="1279137" y="4007688"/>
            <a:ext cx="428578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Toy model for interaction error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280354-87AB-4F4B-468A-D66466C0C6E1}"/>
                  </a:ext>
                </a:extLst>
              </p:cNvPr>
              <p:cNvSpPr txBox="1"/>
              <p:nvPr/>
            </p:nvSpPr>
            <p:spPr>
              <a:xfrm>
                <a:off x="8158153" y="3780070"/>
                <a:ext cx="3209020" cy="1017202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In toy model,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𝒊𝒏𝒕</m:t>
                            </m:r>
                          </m:sub>
                        </m:sSub>
                      </m:num>
                      <m:den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den>
                    </m:f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280354-87AB-4F4B-468A-D66466C0C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8153" y="3780070"/>
                <a:ext cx="3209020" cy="101720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ACA7609A-D34B-0687-287D-490E71AF95A6}"/>
              </a:ext>
            </a:extLst>
          </p:cNvPr>
          <p:cNvSpPr txBox="1"/>
          <p:nvPr/>
        </p:nvSpPr>
        <p:spPr>
          <a:xfrm>
            <a:off x="8557866" y="5508040"/>
            <a:ext cx="2929032" cy="984885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400" b="1" dirty="0">
                <a:latin typeface="Helvetica" pitchFamily="2" charset="0"/>
              </a:rPr>
              <a:t>Blue: generate sample data with random number</a:t>
            </a:r>
          </a:p>
        </p:txBody>
      </p:sp>
    </p:spTree>
    <p:extLst>
      <p:ext uri="{BB962C8B-B14F-4D97-AF65-F5344CB8AC3E}">
        <p14:creationId xmlns:p14="http://schemas.microsoft.com/office/powerpoint/2010/main" val="800682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ED3FD-9ED1-6777-19F7-073F0384A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66E131-BFE2-EEA1-B1B0-7FE97155F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pion production with thick targets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9EACC0-6E02-DFB2-FB5C-86B4D49E0E6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E4BF9A-A82A-8BE1-6B5E-1943E7C01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28" y="1984768"/>
            <a:ext cx="6316437" cy="295842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D3691EA-9FB4-9070-B81E-2661C06ED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583" y="2138098"/>
            <a:ext cx="4872949" cy="26517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1F7F4E-D433-0821-012B-4B52EDF9632D}"/>
              </a:ext>
            </a:extLst>
          </p:cNvPr>
          <p:cNvSpPr txBox="1"/>
          <p:nvPr/>
        </p:nvSpPr>
        <p:spPr>
          <a:xfrm>
            <a:off x="1436768" y="1401289"/>
            <a:ext cx="321851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NA61/SHINE at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5120B8-5A1D-E8E2-DE93-A4D776CABAF8}"/>
              </a:ext>
            </a:extLst>
          </p:cNvPr>
          <p:cNvSpPr txBox="1"/>
          <p:nvPr/>
        </p:nvSpPr>
        <p:spPr>
          <a:xfrm>
            <a:off x="7464752" y="1401289"/>
            <a:ext cx="336245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EMPHATIC at Fermilab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D7DF2-4D1C-8604-ED2F-644197CFE0C9}"/>
              </a:ext>
            </a:extLst>
          </p:cNvPr>
          <p:cNvSpPr txBox="1"/>
          <p:nvPr/>
        </p:nvSpPr>
        <p:spPr>
          <a:xfrm>
            <a:off x="1208869" y="5217577"/>
            <a:ext cx="9618342" cy="129266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latin typeface="Helvetica" pitchFamily="2" charset="0"/>
              </a:rPr>
              <a:t>Pion production measurements with muon collider targets may be needed to improve the accurate of production model </a:t>
            </a:r>
          </a:p>
        </p:txBody>
      </p:sp>
    </p:spTree>
    <p:extLst>
      <p:ext uri="{BB962C8B-B14F-4D97-AF65-F5344CB8AC3E}">
        <p14:creationId xmlns:p14="http://schemas.microsoft.com/office/powerpoint/2010/main" val="3084776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BD176-A4CD-A647-8037-A92B3A039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920D70-2BA2-0D67-C6CF-B697C43B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Corrections to Pion Production model for Thick Targets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D7A481-5223-4E71-B675-D6E3EEB5BEB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F65A48-8632-F116-8F40-AC2329D3E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649" y="1864971"/>
            <a:ext cx="9866142" cy="44588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66067C-CD64-347E-1EAE-BB00B30D8B4E}"/>
              </a:ext>
            </a:extLst>
          </p:cNvPr>
          <p:cNvSpPr txBox="1"/>
          <p:nvPr/>
        </p:nvSpPr>
        <p:spPr>
          <a:xfrm>
            <a:off x="6168523" y="3302116"/>
            <a:ext cx="306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Example of NA49+NA61 result </a:t>
            </a:r>
          </a:p>
        </p:txBody>
      </p:sp>
    </p:spTree>
    <p:extLst>
      <p:ext uri="{BB962C8B-B14F-4D97-AF65-F5344CB8AC3E}">
        <p14:creationId xmlns:p14="http://schemas.microsoft.com/office/powerpoint/2010/main" val="3288624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C75DD17-AF3F-B202-090D-C8F89F3EC3E2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86451" y="2208810"/>
                <a:ext cx="10450285" cy="4512665"/>
              </a:xfrm>
            </p:spPr>
            <p:txBody>
              <a:bodyPr/>
              <a:lstStyle/>
              <a:p>
                <a:r>
                  <a:rPr lang="en-US" dirty="0"/>
                  <a:t>Electronic Energy Loss (Ionization/Excitation)</a:t>
                </a:r>
              </a:p>
              <a:p>
                <a:pPr lvl="1"/>
                <a:r>
                  <a:rPr lang="en-US" dirty="0"/>
                  <a:t>Dominant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&gt;10</m:t>
                    </m:r>
                  </m:oMath>
                </a14:m>
                <a:r>
                  <a:rPr lang="en-US" dirty="0"/>
                  <a:t> keV</a:t>
                </a:r>
              </a:p>
              <a:p>
                <a:pPr lvl="1"/>
                <a:r>
                  <a:rPr lang="en-US" dirty="0"/>
                  <a:t>Incident particle interacts with atomic electrons</a:t>
                </a:r>
              </a:p>
              <a:p>
                <a:pPr lvl="1"/>
                <a:r>
                  <a:rPr lang="en-US" dirty="0"/>
                  <a:t>Modeled by the Bethe formula</a:t>
                </a:r>
              </a:p>
              <a:p>
                <a:r>
                  <a:rPr lang="en-US" dirty="0"/>
                  <a:t>Nuclear Energy Loss (Elastic Coulomb Scattering)</a:t>
                </a:r>
              </a:p>
              <a:p>
                <a:pPr lvl="1"/>
                <a:r>
                  <a:rPr lang="en-US" dirty="0"/>
                  <a:t>Dominant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&lt;10</m:t>
                    </m:r>
                  </m:oMath>
                </a14:m>
                <a:r>
                  <a:rPr lang="en-US" dirty="0"/>
                  <a:t> keV</a:t>
                </a:r>
              </a:p>
              <a:p>
                <a:pPr lvl="1"/>
                <a:r>
                  <a:rPr lang="en-US" dirty="0"/>
                  <a:t>Incident particle interacts with atoms nuclei and molecules</a:t>
                </a:r>
              </a:p>
              <a:p>
                <a:pPr lvl="1"/>
                <a:r>
                  <a:rPr lang="en-US" dirty="0"/>
                  <a:t>Described by </a:t>
                </a:r>
                <a:r>
                  <a:rPr lang="en-US" dirty="0" err="1"/>
                  <a:t>Lindhard</a:t>
                </a:r>
                <a:r>
                  <a:rPr lang="en-US" dirty="0"/>
                  <a:t> theory with Yukawa potential</a:t>
                </a:r>
              </a:p>
              <a:p>
                <a:pPr lvl="1"/>
                <a:r>
                  <a:rPr lang="en-US" dirty="0"/>
                  <a:t>Not covered in this presentation</a:t>
                </a:r>
              </a:p>
              <a:p>
                <a:r>
                  <a:rPr lang="en-US" dirty="0"/>
                  <a:t>Radiative Energy Loss (Bremsstrahlung)</a:t>
                </a:r>
              </a:p>
              <a:p>
                <a:pPr lvl="1"/>
                <a:r>
                  <a:rPr lang="en-US" dirty="0"/>
                  <a:t>Dominant at very high energies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00 GeV)</a:t>
                </a:r>
              </a:p>
              <a:p>
                <a:pPr lvl="1"/>
                <a:r>
                  <a:rPr lang="en-US" dirty="0"/>
                  <a:t>Not covered in this presentation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C75DD17-AF3F-B202-090D-C8F89F3EC3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86451" y="2208810"/>
                <a:ext cx="10450285" cy="4512665"/>
              </a:xfrm>
              <a:blipFill>
                <a:blip r:embed="rId2"/>
                <a:stretch>
                  <a:fillRect l="-1458" t="-1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3EF6F03-47E1-3AD4-F56A-234413EAB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Electromagnetic Interactions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00BB2-2879-86BC-ED2C-3E720D25AFE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CC6F4D7-D90E-9FC4-98B3-900149D8D7C2}"/>
                  </a:ext>
                </a:extLst>
              </p:cNvPr>
              <p:cNvSpPr txBox="1"/>
              <p:nvPr/>
            </p:nvSpPr>
            <p:spPr>
              <a:xfrm>
                <a:off x="686451" y="1185547"/>
                <a:ext cx="8761629" cy="1156792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𝑑𝐸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𝑑𝐸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𝑒𝑙𝑒𝑐𝑡𝑟𝑜𝑛𝑖𝑐</m:t>
                        </m:r>
                      </m:sub>
                    </m:sSub>
                  </m:oMath>
                </a14:m>
                <a:r>
                  <a:rPr lang="en-US" sz="2400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𝑑𝐸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𝑟𝑎𝑑𝑖𝑎𝑡𝑖𝑣𝑒</m:t>
                        </m:r>
                      </m:sub>
                    </m:sSub>
                  </m:oMath>
                </a14:m>
                <a:r>
                  <a:rPr lang="en-US" sz="2400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𝑑𝐸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𝑛𝑢𝑐𝑙𝑒𝑎𝑟</m:t>
                        </m:r>
                      </m:sub>
                    </m:sSub>
                  </m:oMath>
                </a14:m>
                <a:endParaRPr lang="en-US" sz="2400" b="1" dirty="0">
                  <a:solidFill>
                    <a:schemeClr val="bg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CC6F4D7-D90E-9FC4-98B3-900149D8D7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51" y="1185547"/>
                <a:ext cx="8761629" cy="11567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F0559B3-A6CA-22EF-E55D-02CBD7ED9290}"/>
              </a:ext>
            </a:extLst>
          </p:cNvPr>
          <p:cNvSpPr txBox="1"/>
          <p:nvPr/>
        </p:nvSpPr>
        <p:spPr>
          <a:xfrm>
            <a:off x="559812" y="746101"/>
            <a:ext cx="7394332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Stopping Power: Quantifying Electromagnet Energy Loss</a:t>
            </a:r>
          </a:p>
        </p:txBody>
      </p:sp>
    </p:spTree>
    <p:extLst>
      <p:ext uri="{BB962C8B-B14F-4D97-AF65-F5344CB8AC3E}">
        <p14:creationId xmlns:p14="http://schemas.microsoft.com/office/powerpoint/2010/main" val="1209957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98B47-5750-5A8A-748A-76127623C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88369A8-3CEF-DC4F-4EB1-6372793273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" y="2135299"/>
            <a:ext cx="3567746" cy="2587401"/>
          </a:xfrm>
        </p:spPr>
        <p:txBody>
          <a:bodyPr/>
          <a:lstStyle/>
          <a:p>
            <a:r>
              <a:rPr lang="en-US" dirty="0"/>
              <a:t>Electronic losses dominate from 10 MeV/c</a:t>
            </a:r>
          </a:p>
          <a:p>
            <a:r>
              <a:rPr lang="en-US" dirty="0"/>
              <a:t>Minimum ionization loss is around 300 MeV/c</a:t>
            </a:r>
          </a:p>
          <a:p>
            <a:r>
              <a:rPr lang="en-US" dirty="0"/>
              <a:t>Nuclear loss is dominate below 10 MeV/c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977CCD-C76D-8B6D-67FD-0027C5F41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Stopping Power vs Muon Momentum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11B8AA-641C-591C-9311-2CBE7887CCB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6" name="Picture 2" descr="Stopping power">
            <a:extLst>
              <a:ext uri="{FF2B5EF4-FFF2-40B4-BE49-F238E27FC236}">
                <a16:creationId xmlns:a16="http://schemas.microsoft.com/office/drawing/2014/main" id="{E4AC0BA9-1445-A8F8-CDB3-C76B62180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747" y="799287"/>
            <a:ext cx="8366950" cy="538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117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val 73">
            <a:extLst>
              <a:ext uri="{FF2B5EF4-FFF2-40B4-BE49-F238E27FC236}">
                <a16:creationId xmlns:a16="http://schemas.microsoft.com/office/drawing/2014/main" id="{0C97E293-6103-9E9E-AEB3-CCF435552902}"/>
              </a:ext>
            </a:extLst>
          </p:cNvPr>
          <p:cNvSpPr>
            <a:spLocks noChangeAspect="1"/>
          </p:cNvSpPr>
          <p:nvPr/>
        </p:nvSpPr>
        <p:spPr>
          <a:xfrm>
            <a:off x="7742061" y="160415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D24F58DC-F9ED-6674-8892-934C074DF50C}"/>
              </a:ext>
            </a:extLst>
          </p:cNvPr>
          <p:cNvSpPr>
            <a:spLocks noChangeAspect="1"/>
          </p:cNvSpPr>
          <p:nvPr/>
        </p:nvSpPr>
        <p:spPr>
          <a:xfrm>
            <a:off x="7868554" y="1742521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60BDAB1-1BBF-7DBC-8E64-9FB6A083796F}"/>
              </a:ext>
            </a:extLst>
          </p:cNvPr>
          <p:cNvSpPr>
            <a:spLocks noChangeAspect="1"/>
          </p:cNvSpPr>
          <p:nvPr/>
        </p:nvSpPr>
        <p:spPr>
          <a:xfrm>
            <a:off x="2189742" y="465628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BDC77D8-D6FB-C9B2-73BF-4C5CA7558A62}"/>
              </a:ext>
            </a:extLst>
          </p:cNvPr>
          <p:cNvSpPr>
            <a:spLocks noChangeAspect="1"/>
          </p:cNvSpPr>
          <p:nvPr/>
        </p:nvSpPr>
        <p:spPr>
          <a:xfrm>
            <a:off x="2180563" y="385297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D95FB74-C6D5-724D-7A04-B898A6EBB863}"/>
              </a:ext>
            </a:extLst>
          </p:cNvPr>
          <p:cNvSpPr>
            <a:spLocks noChangeAspect="1"/>
          </p:cNvSpPr>
          <p:nvPr/>
        </p:nvSpPr>
        <p:spPr>
          <a:xfrm>
            <a:off x="2180563" y="3049144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F7FB813-7929-62F5-6828-38575AF891F1}"/>
              </a:ext>
            </a:extLst>
          </p:cNvPr>
          <p:cNvSpPr>
            <a:spLocks noChangeAspect="1"/>
          </p:cNvSpPr>
          <p:nvPr/>
        </p:nvSpPr>
        <p:spPr>
          <a:xfrm>
            <a:off x="2162205" y="2245883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EB60FAE-284F-C7BF-A1B5-EEE08F5A3EEC}"/>
              </a:ext>
            </a:extLst>
          </p:cNvPr>
          <p:cNvSpPr>
            <a:spLocks noChangeAspect="1"/>
          </p:cNvSpPr>
          <p:nvPr/>
        </p:nvSpPr>
        <p:spPr>
          <a:xfrm>
            <a:off x="2162205" y="1441193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70FDFF-332C-1512-FCED-A64C10F69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36" y="251751"/>
            <a:ext cx="6056416" cy="880407"/>
          </a:xfrm>
        </p:spPr>
        <p:txBody>
          <a:bodyPr/>
          <a:lstStyle/>
          <a:p>
            <a:r>
              <a:rPr lang="en-US" dirty="0"/>
              <a:t>Visualizing Electronic vs Nuclear stopping interactions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B0EEDF-D846-11CC-6357-6D1206A2CA61}"/>
              </a:ext>
            </a:extLst>
          </p:cNvPr>
          <p:cNvSpPr>
            <a:spLocks noChangeAspect="1"/>
          </p:cNvSpPr>
          <p:nvPr/>
        </p:nvSpPr>
        <p:spPr>
          <a:xfrm>
            <a:off x="2527965" y="181778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D28E72B-06C0-8FB5-28C1-BC08B33CAA36}"/>
              </a:ext>
            </a:extLst>
          </p:cNvPr>
          <p:cNvSpPr>
            <a:spLocks noChangeAspect="1"/>
          </p:cNvSpPr>
          <p:nvPr/>
        </p:nvSpPr>
        <p:spPr>
          <a:xfrm>
            <a:off x="2537144" y="260916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1000B5F-D0EA-82BF-B08F-2D20206091BC}"/>
              </a:ext>
            </a:extLst>
          </p:cNvPr>
          <p:cNvSpPr>
            <a:spLocks noChangeAspect="1"/>
          </p:cNvSpPr>
          <p:nvPr/>
        </p:nvSpPr>
        <p:spPr>
          <a:xfrm>
            <a:off x="2546323" y="340054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4DCDA18-AA23-B955-1111-B52B1FFB9BA2}"/>
              </a:ext>
            </a:extLst>
          </p:cNvPr>
          <p:cNvSpPr>
            <a:spLocks noChangeAspect="1"/>
          </p:cNvSpPr>
          <p:nvPr/>
        </p:nvSpPr>
        <p:spPr>
          <a:xfrm>
            <a:off x="2555502" y="419192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08E926-2382-D2C4-DF5F-5060BDD4EF01}"/>
              </a:ext>
            </a:extLst>
          </p:cNvPr>
          <p:cNvSpPr>
            <a:spLocks noChangeAspect="1"/>
          </p:cNvSpPr>
          <p:nvPr/>
        </p:nvSpPr>
        <p:spPr>
          <a:xfrm>
            <a:off x="2564681" y="498329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B9D0CEC-FF60-742B-1036-9E020CA1589B}"/>
              </a:ext>
            </a:extLst>
          </p:cNvPr>
          <p:cNvSpPr>
            <a:spLocks noChangeAspect="1"/>
          </p:cNvSpPr>
          <p:nvPr/>
        </p:nvSpPr>
        <p:spPr>
          <a:xfrm>
            <a:off x="3003157" y="4654449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8F98B8B-2605-80E3-04B7-46F15AD6FE74}"/>
              </a:ext>
            </a:extLst>
          </p:cNvPr>
          <p:cNvSpPr>
            <a:spLocks noChangeAspect="1"/>
          </p:cNvSpPr>
          <p:nvPr/>
        </p:nvSpPr>
        <p:spPr>
          <a:xfrm>
            <a:off x="2993978" y="385113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A8CB66B-8071-6EF6-8853-B7A821C4FE8F}"/>
              </a:ext>
            </a:extLst>
          </p:cNvPr>
          <p:cNvSpPr>
            <a:spLocks noChangeAspect="1"/>
          </p:cNvSpPr>
          <p:nvPr/>
        </p:nvSpPr>
        <p:spPr>
          <a:xfrm>
            <a:off x="2993978" y="3047306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720BCAB-D996-5C9F-596E-E95172DB84FE}"/>
              </a:ext>
            </a:extLst>
          </p:cNvPr>
          <p:cNvSpPr>
            <a:spLocks noChangeAspect="1"/>
          </p:cNvSpPr>
          <p:nvPr/>
        </p:nvSpPr>
        <p:spPr>
          <a:xfrm>
            <a:off x="2975620" y="224404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7D485FD-36DC-96C4-B497-D14639D4ABAA}"/>
              </a:ext>
            </a:extLst>
          </p:cNvPr>
          <p:cNvSpPr>
            <a:spLocks noChangeAspect="1"/>
          </p:cNvSpPr>
          <p:nvPr/>
        </p:nvSpPr>
        <p:spPr>
          <a:xfrm>
            <a:off x="2975620" y="143935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DC8429F-F016-E69B-2F37-7EFACE46F4F2}"/>
              </a:ext>
            </a:extLst>
          </p:cNvPr>
          <p:cNvSpPr>
            <a:spLocks noChangeAspect="1"/>
          </p:cNvSpPr>
          <p:nvPr/>
        </p:nvSpPr>
        <p:spPr>
          <a:xfrm>
            <a:off x="3341380" y="181594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955FECE-F411-AE53-C1E9-698A99E007AC}"/>
              </a:ext>
            </a:extLst>
          </p:cNvPr>
          <p:cNvSpPr>
            <a:spLocks noChangeAspect="1"/>
          </p:cNvSpPr>
          <p:nvPr/>
        </p:nvSpPr>
        <p:spPr>
          <a:xfrm>
            <a:off x="3350559" y="260732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10C9512-97B6-2790-32D1-841D6B781DBE}"/>
              </a:ext>
            </a:extLst>
          </p:cNvPr>
          <p:cNvSpPr>
            <a:spLocks noChangeAspect="1"/>
          </p:cNvSpPr>
          <p:nvPr/>
        </p:nvSpPr>
        <p:spPr>
          <a:xfrm>
            <a:off x="3359738" y="339870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6118FEF-B1AB-1FC4-3836-DBEF77888881}"/>
              </a:ext>
            </a:extLst>
          </p:cNvPr>
          <p:cNvSpPr>
            <a:spLocks noChangeAspect="1"/>
          </p:cNvSpPr>
          <p:nvPr/>
        </p:nvSpPr>
        <p:spPr>
          <a:xfrm>
            <a:off x="3368917" y="419008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A32AF9-C9BB-33CD-074B-0E2AD6EEA460}"/>
              </a:ext>
            </a:extLst>
          </p:cNvPr>
          <p:cNvSpPr>
            <a:spLocks noChangeAspect="1"/>
          </p:cNvSpPr>
          <p:nvPr/>
        </p:nvSpPr>
        <p:spPr>
          <a:xfrm>
            <a:off x="3378096" y="498146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6FE2AB7-0EEA-78E3-CF86-F435823FA8AB}"/>
              </a:ext>
            </a:extLst>
          </p:cNvPr>
          <p:cNvSpPr>
            <a:spLocks noChangeAspect="1"/>
          </p:cNvSpPr>
          <p:nvPr/>
        </p:nvSpPr>
        <p:spPr>
          <a:xfrm>
            <a:off x="3816572" y="4652611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7377E6D-EA0D-B6A0-4EA5-25E7D5A4E843}"/>
              </a:ext>
            </a:extLst>
          </p:cNvPr>
          <p:cNvSpPr>
            <a:spLocks noChangeAspect="1"/>
          </p:cNvSpPr>
          <p:nvPr/>
        </p:nvSpPr>
        <p:spPr>
          <a:xfrm>
            <a:off x="3807393" y="3849299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8E23E90-ED8F-321A-BC3D-35063F1759F3}"/>
              </a:ext>
            </a:extLst>
          </p:cNvPr>
          <p:cNvSpPr>
            <a:spLocks noChangeAspect="1"/>
          </p:cNvSpPr>
          <p:nvPr/>
        </p:nvSpPr>
        <p:spPr>
          <a:xfrm>
            <a:off x="3807393" y="3045468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E6180B5-8EE0-5A27-F846-974E3802956A}"/>
              </a:ext>
            </a:extLst>
          </p:cNvPr>
          <p:cNvSpPr>
            <a:spLocks noChangeAspect="1"/>
          </p:cNvSpPr>
          <p:nvPr/>
        </p:nvSpPr>
        <p:spPr>
          <a:xfrm>
            <a:off x="3789035" y="224220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991BF6-DC7D-81C1-99EE-A5C7CBEF70C6}"/>
              </a:ext>
            </a:extLst>
          </p:cNvPr>
          <p:cNvSpPr>
            <a:spLocks noChangeAspect="1"/>
          </p:cNvSpPr>
          <p:nvPr/>
        </p:nvSpPr>
        <p:spPr>
          <a:xfrm>
            <a:off x="3789035" y="143751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32C3630-9909-EBB1-7ED5-BDA5B2D569DA}"/>
              </a:ext>
            </a:extLst>
          </p:cNvPr>
          <p:cNvSpPr>
            <a:spLocks noChangeAspect="1"/>
          </p:cNvSpPr>
          <p:nvPr/>
        </p:nvSpPr>
        <p:spPr>
          <a:xfrm>
            <a:off x="4154795" y="181411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DB5F9EC-EE45-7AF2-8EB4-633CCCFC9A3F}"/>
              </a:ext>
            </a:extLst>
          </p:cNvPr>
          <p:cNvSpPr>
            <a:spLocks noChangeAspect="1"/>
          </p:cNvSpPr>
          <p:nvPr/>
        </p:nvSpPr>
        <p:spPr>
          <a:xfrm>
            <a:off x="4163974" y="260548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439A026-8C0E-2FFE-342F-C904D767018C}"/>
              </a:ext>
            </a:extLst>
          </p:cNvPr>
          <p:cNvSpPr>
            <a:spLocks noChangeAspect="1"/>
          </p:cNvSpPr>
          <p:nvPr/>
        </p:nvSpPr>
        <p:spPr>
          <a:xfrm>
            <a:off x="4173153" y="339686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37B9015-BCDC-C8BB-11F6-964FC67F0F6D}"/>
              </a:ext>
            </a:extLst>
          </p:cNvPr>
          <p:cNvSpPr>
            <a:spLocks noChangeAspect="1"/>
          </p:cNvSpPr>
          <p:nvPr/>
        </p:nvSpPr>
        <p:spPr>
          <a:xfrm>
            <a:off x="4182332" y="418824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AF9A353-D4B0-B941-B692-4DC20661CC87}"/>
              </a:ext>
            </a:extLst>
          </p:cNvPr>
          <p:cNvSpPr>
            <a:spLocks noChangeAspect="1"/>
          </p:cNvSpPr>
          <p:nvPr/>
        </p:nvSpPr>
        <p:spPr>
          <a:xfrm>
            <a:off x="4191511" y="497962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C25E2E7-1F23-61B3-4892-44099302DE70}"/>
              </a:ext>
            </a:extLst>
          </p:cNvPr>
          <p:cNvCxnSpPr/>
          <p:nvPr/>
        </p:nvCxnSpPr>
        <p:spPr>
          <a:xfrm flipV="1">
            <a:off x="1195457" y="3638324"/>
            <a:ext cx="3835173" cy="22514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5DD37161-665D-46AB-7755-3FB1DCB435D1}"/>
              </a:ext>
            </a:extLst>
          </p:cNvPr>
          <p:cNvSpPr>
            <a:spLocks noChangeAspect="1"/>
          </p:cNvSpPr>
          <p:nvPr/>
        </p:nvSpPr>
        <p:spPr>
          <a:xfrm>
            <a:off x="7742061" y="2381352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94936DF-C8C8-97AC-47E8-C618BA08DF24}"/>
              </a:ext>
            </a:extLst>
          </p:cNvPr>
          <p:cNvSpPr>
            <a:spLocks noChangeAspect="1"/>
          </p:cNvSpPr>
          <p:nvPr/>
        </p:nvSpPr>
        <p:spPr>
          <a:xfrm>
            <a:off x="7868554" y="2519718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94B205A8-AE5F-32E6-424C-2E223B193B48}"/>
              </a:ext>
            </a:extLst>
          </p:cNvPr>
          <p:cNvSpPr>
            <a:spLocks noChangeAspect="1"/>
          </p:cNvSpPr>
          <p:nvPr/>
        </p:nvSpPr>
        <p:spPr>
          <a:xfrm>
            <a:off x="7742061" y="3158549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60F9AD07-67DB-C161-3753-A6CDCB0E2126}"/>
              </a:ext>
            </a:extLst>
          </p:cNvPr>
          <p:cNvSpPr>
            <a:spLocks noChangeAspect="1"/>
          </p:cNvSpPr>
          <p:nvPr/>
        </p:nvSpPr>
        <p:spPr>
          <a:xfrm>
            <a:off x="7868554" y="3296915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559C1138-4BBE-B649-7BE0-DA8DF4EEF94F}"/>
              </a:ext>
            </a:extLst>
          </p:cNvPr>
          <p:cNvSpPr>
            <a:spLocks noChangeAspect="1"/>
          </p:cNvSpPr>
          <p:nvPr/>
        </p:nvSpPr>
        <p:spPr>
          <a:xfrm>
            <a:off x="7742061" y="3935746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9EFBC1E6-F27D-AD2C-2F1F-ECAA67ED00A5}"/>
              </a:ext>
            </a:extLst>
          </p:cNvPr>
          <p:cNvSpPr>
            <a:spLocks noChangeAspect="1"/>
          </p:cNvSpPr>
          <p:nvPr/>
        </p:nvSpPr>
        <p:spPr>
          <a:xfrm>
            <a:off x="7868554" y="4074112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A9166F9E-B608-AF77-41E7-2C0525826F48}"/>
              </a:ext>
            </a:extLst>
          </p:cNvPr>
          <p:cNvSpPr>
            <a:spLocks noChangeAspect="1"/>
          </p:cNvSpPr>
          <p:nvPr/>
        </p:nvSpPr>
        <p:spPr>
          <a:xfrm>
            <a:off x="7742061" y="4712943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637BAE56-2AEB-79A2-FC68-2ED7A2FCC90C}"/>
              </a:ext>
            </a:extLst>
          </p:cNvPr>
          <p:cNvSpPr>
            <a:spLocks noChangeAspect="1"/>
          </p:cNvSpPr>
          <p:nvPr/>
        </p:nvSpPr>
        <p:spPr>
          <a:xfrm>
            <a:off x="7868554" y="4851309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1F69987C-2786-73B5-172F-993D991CFA13}"/>
              </a:ext>
            </a:extLst>
          </p:cNvPr>
          <p:cNvSpPr>
            <a:spLocks noChangeAspect="1"/>
          </p:cNvSpPr>
          <p:nvPr/>
        </p:nvSpPr>
        <p:spPr>
          <a:xfrm>
            <a:off x="8555474" y="160231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C29C331C-5F14-40B3-F880-13A9242136EB}"/>
              </a:ext>
            </a:extLst>
          </p:cNvPr>
          <p:cNvSpPr>
            <a:spLocks noChangeAspect="1"/>
          </p:cNvSpPr>
          <p:nvPr/>
        </p:nvSpPr>
        <p:spPr>
          <a:xfrm>
            <a:off x="8681967" y="1740683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323BD93C-CC85-4EC7-3630-422330ACE442}"/>
              </a:ext>
            </a:extLst>
          </p:cNvPr>
          <p:cNvSpPr>
            <a:spLocks noChangeAspect="1"/>
          </p:cNvSpPr>
          <p:nvPr/>
        </p:nvSpPr>
        <p:spPr>
          <a:xfrm>
            <a:off x="8555474" y="2379514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64117A70-040F-46B3-3986-59FCB51FA8E6}"/>
              </a:ext>
            </a:extLst>
          </p:cNvPr>
          <p:cNvSpPr>
            <a:spLocks noChangeAspect="1"/>
          </p:cNvSpPr>
          <p:nvPr/>
        </p:nvSpPr>
        <p:spPr>
          <a:xfrm>
            <a:off x="8681967" y="2517880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58081F7B-CB0F-58CC-368E-A2C87746D72B}"/>
              </a:ext>
            </a:extLst>
          </p:cNvPr>
          <p:cNvSpPr>
            <a:spLocks noChangeAspect="1"/>
          </p:cNvSpPr>
          <p:nvPr/>
        </p:nvSpPr>
        <p:spPr>
          <a:xfrm>
            <a:off x="8555474" y="3156711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9FC51E9A-A192-F3B0-E6E5-401B5318E72B}"/>
              </a:ext>
            </a:extLst>
          </p:cNvPr>
          <p:cNvSpPr>
            <a:spLocks noChangeAspect="1"/>
          </p:cNvSpPr>
          <p:nvPr/>
        </p:nvSpPr>
        <p:spPr>
          <a:xfrm>
            <a:off x="8681967" y="3295077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2CCA6A81-4018-EB99-4D13-E212BC3131A5}"/>
              </a:ext>
            </a:extLst>
          </p:cNvPr>
          <p:cNvSpPr>
            <a:spLocks noChangeAspect="1"/>
          </p:cNvSpPr>
          <p:nvPr/>
        </p:nvSpPr>
        <p:spPr>
          <a:xfrm>
            <a:off x="8555474" y="3933908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219AC23-4C67-501E-8616-93B40D88865A}"/>
              </a:ext>
            </a:extLst>
          </p:cNvPr>
          <p:cNvSpPr>
            <a:spLocks noChangeAspect="1"/>
          </p:cNvSpPr>
          <p:nvPr/>
        </p:nvSpPr>
        <p:spPr>
          <a:xfrm>
            <a:off x="8681967" y="4072274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86840C-74A7-89A4-0287-0AF7563E6949}"/>
              </a:ext>
            </a:extLst>
          </p:cNvPr>
          <p:cNvSpPr>
            <a:spLocks noChangeAspect="1"/>
          </p:cNvSpPr>
          <p:nvPr/>
        </p:nvSpPr>
        <p:spPr>
          <a:xfrm>
            <a:off x="8555474" y="471110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340B0F20-FECF-D32F-0994-91D2299F4F46}"/>
              </a:ext>
            </a:extLst>
          </p:cNvPr>
          <p:cNvSpPr>
            <a:spLocks noChangeAspect="1"/>
          </p:cNvSpPr>
          <p:nvPr/>
        </p:nvSpPr>
        <p:spPr>
          <a:xfrm>
            <a:off x="8681967" y="4849471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F43C37C5-BA11-7472-55B9-B01791242AB1}"/>
              </a:ext>
            </a:extLst>
          </p:cNvPr>
          <p:cNvSpPr>
            <a:spLocks noChangeAspect="1"/>
          </p:cNvSpPr>
          <p:nvPr/>
        </p:nvSpPr>
        <p:spPr>
          <a:xfrm>
            <a:off x="9368887" y="1600479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C3029CF-42CA-86D0-AB71-84A21BE0CF12}"/>
              </a:ext>
            </a:extLst>
          </p:cNvPr>
          <p:cNvSpPr>
            <a:spLocks noChangeAspect="1"/>
          </p:cNvSpPr>
          <p:nvPr/>
        </p:nvSpPr>
        <p:spPr>
          <a:xfrm>
            <a:off x="9495380" y="1738845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3D2E0FE0-F6BB-7CBD-7F7F-221E9661A154}"/>
              </a:ext>
            </a:extLst>
          </p:cNvPr>
          <p:cNvSpPr>
            <a:spLocks noChangeAspect="1"/>
          </p:cNvSpPr>
          <p:nvPr/>
        </p:nvSpPr>
        <p:spPr>
          <a:xfrm>
            <a:off x="9368887" y="2377676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B07F7820-E3C7-570E-D5A0-3FF396CF6D08}"/>
              </a:ext>
            </a:extLst>
          </p:cNvPr>
          <p:cNvSpPr>
            <a:spLocks noChangeAspect="1"/>
          </p:cNvSpPr>
          <p:nvPr/>
        </p:nvSpPr>
        <p:spPr>
          <a:xfrm>
            <a:off x="9495380" y="2516042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C792634-02D3-4469-BA28-8BBDB367F6C5}"/>
              </a:ext>
            </a:extLst>
          </p:cNvPr>
          <p:cNvSpPr>
            <a:spLocks noChangeAspect="1"/>
          </p:cNvSpPr>
          <p:nvPr/>
        </p:nvSpPr>
        <p:spPr>
          <a:xfrm>
            <a:off x="9368887" y="3154873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55AAB67B-EEC2-A239-D591-EDEB6E1CEEA4}"/>
              </a:ext>
            </a:extLst>
          </p:cNvPr>
          <p:cNvSpPr>
            <a:spLocks noChangeAspect="1"/>
          </p:cNvSpPr>
          <p:nvPr/>
        </p:nvSpPr>
        <p:spPr>
          <a:xfrm>
            <a:off x="9495380" y="3293239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0A9C0668-8087-19B0-CEA5-03433AAF9E91}"/>
              </a:ext>
            </a:extLst>
          </p:cNvPr>
          <p:cNvSpPr>
            <a:spLocks noChangeAspect="1"/>
          </p:cNvSpPr>
          <p:nvPr/>
        </p:nvSpPr>
        <p:spPr>
          <a:xfrm>
            <a:off x="9368887" y="3932070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66F4788B-DD91-4309-1051-9AA7D80972D0}"/>
              </a:ext>
            </a:extLst>
          </p:cNvPr>
          <p:cNvSpPr>
            <a:spLocks noChangeAspect="1"/>
          </p:cNvSpPr>
          <p:nvPr/>
        </p:nvSpPr>
        <p:spPr>
          <a:xfrm>
            <a:off x="9495380" y="4070436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0AB8BFEB-E48D-65D2-86AE-E159B6F426EF}"/>
              </a:ext>
            </a:extLst>
          </p:cNvPr>
          <p:cNvSpPr>
            <a:spLocks noChangeAspect="1"/>
          </p:cNvSpPr>
          <p:nvPr/>
        </p:nvSpPr>
        <p:spPr>
          <a:xfrm>
            <a:off x="9368887" y="470926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C5FDDAEA-8CF5-A1EA-BCAD-BACD928A82EE}"/>
              </a:ext>
            </a:extLst>
          </p:cNvPr>
          <p:cNvSpPr>
            <a:spLocks noChangeAspect="1"/>
          </p:cNvSpPr>
          <p:nvPr/>
        </p:nvSpPr>
        <p:spPr>
          <a:xfrm>
            <a:off x="9495380" y="4847633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5ABA32EA-E011-D692-66D3-94A210E36694}"/>
              </a:ext>
            </a:extLst>
          </p:cNvPr>
          <p:cNvCxnSpPr/>
          <p:nvPr/>
        </p:nvCxnSpPr>
        <p:spPr>
          <a:xfrm flipV="1">
            <a:off x="6877219" y="3636075"/>
            <a:ext cx="3835173" cy="22514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E2911F83-8A1D-8241-0919-93092629CD5E}"/>
              </a:ext>
            </a:extLst>
          </p:cNvPr>
          <p:cNvSpPr txBox="1"/>
          <p:nvPr/>
        </p:nvSpPr>
        <p:spPr>
          <a:xfrm>
            <a:off x="4512510" y="868276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Nuclei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7CA820D4-2DB4-D2B0-23F0-5CB3FC299F4F}"/>
              </a:ext>
            </a:extLst>
          </p:cNvPr>
          <p:cNvCxnSpPr>
            <a:cxnSpLocks/>
          </p:cNvCxnSpPr>
          <p:nvPr/>
        </p:nvCxnSpPr>
        <p:spPr>
          <a:xfrm flipH="1">
            <a:off x="4233380" y="1132160"/>
            <a:ext cx="290146" cy="68195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EFE3008D-C4FB-630D-92AC-F796AE736D79}"/>
              </a:ext>
            </a:extLst>
          </p:cNvPr>
          <p:cNvSpPr txBox="1"/>
          <p:nvPr/>
        </p:nvSpPr>
        <p:spPr>
          <a:xfrm>
            <a:off x="4018586" y="5626833"/>
            <a:ext cx="163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Electron cloud</a:t>
            </a:r>
          </a:p>
        </p:txBody>
      </p: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6EB6A4CD-89B6-AFDD-EC3B-7B4ED67CD3C9}"/>
              </a:ext>
            </a:extLst>
          </p:cNvPr>
          <p:cNvCxnSpPr>
            <a:cxnSpLocks/>
          </p:cNvCxnSpPr>
          <p:nvPr/>
        </p:nvCxnSpPr>
        <p:spPr>
          <a:xfrm flipH="1" flipV="1">
            <a:off x="4308805" y="5313139"/>
            <a:ext cx="190245" cy="31369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419D73B3-5AE2-16AC-9483-8D8B0FE83DA6}"/>
              </a:ext>
            </a:extLst>
          </p:cNvPr>
          <p:cNvSpPr txBox="1"/>
          <p:nvPr/>
        </p:nvSpPr>
        <p:spPr>
          <a:xfrm>
            <a:off x="340350" y="3158746"/>
            <a:ext cx="1805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High energy</a:t>
            </a:r>
          </a:p>
          <a:p>
            <a:r>
              <a:rPr lang="en-US" dirty="0">
                <a:solidFill>
                  <a:srgbClr val="002060"/>
                </a:solidFill>
              </a:rPr>
              <a:t>incident particle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43BD082-1D40-38CC-9AF9-98E1F23C22BC}"/>
              </a:ext>
            </a:extLst>
          </p:cNvPr>
          <p:cNvSpPr txBox="1"/>
          <p:nvPr/>
        </p:nvSpPr>
        <p:spPr>
          <a:xfrm>
            <a:off x="6209582" y="3144569"/>
            <a:ext cx="1805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Low energy</a:t>
            </a:r>
          </a:p>
          <a:p>
            <a:r>
              <a:rPr lang="en-US" dirty="0">
                <a:solidFill>
                  <a:srgbClr val="002060"/>
                </a:solidFill>
              </a:rPr>
              <a:t>incident particle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6512A02-A7C7-44FE-09DE-EC1881DF8E89}"/>
              </a:ext>
            </a:extLst>
          </p:cNvPr>
          <p:cNvCxnSpPr>
            <a:cxnSpLocks/>
          </p:cNvCxnSpPr>
          <p:nvPr/>
        </p:nvCxnSpPr>
        <p:spPr>
          <a:xfrm flipH="1" flipV="1">
            <a:off x="9103782" y="5355468"/>
            <a:ext cx="331692" cy="58751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324E4EAA-B188-A6DE-6DD3-1DFDEEFF3FD2}"/>
              </a:ext>
            </a:extLst>
          </p:cNvPr>
          <p:cNvSpPr txBox="1"/>
          <p:nvPr/>
        </p:nvSpPr>
        <p:spPr>
          <a:xfrm>
            <a:off x="7814503" y="5899696"/>
            <a:ext cx="2106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Screened Coulomb</a:t>
            </a:r>
          </a:p>
          <a:p>
            <a:r>
              <a:rPr lang="en-US" dirty="0"/>
              <a:t>potential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DB478BCD-FAE4-5B3E-FAD1-AADF4F36DE7D}"/>
                  </a:ext>
                </a:extLst>
              </p:cNvPr>
              <p:cNvSpPr txBox="1"/>
              <p:nvPr/>
            </p:nvSpPr>
            <p:spPr>
              <a:xfrm>
                <a:off x="328268" y="5416808"/>
                <a:ext cx="375181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High energy (&gt; 10 keV) incident particles interact with individual atoms (electrons)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𝐵𝑒𝑡h𝑒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</m:acc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DB478BCD-FAE4-5B3E-FAD1-AADF4F36DE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68" y="5416808"/>
                <a:ext cx="3751815" cy="1200329"/>
              </a:xfrm>
              <a:prstGeom prst="rect">
                <a:avLst/>
              </a:prstGeom>
              <a:blipFill>
                <a:blip r:embed="rId2"/>
                <a:stretch>
                  <a:fillRect l="-1347" t="-2105" b="-5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8320A41B-197D-0E49-29FC-3FD5E1F9F3D9}"/>
                  </a:ext>
                </a:extLst>
              </p:cNvPr>
              <p:cNvSpPr txBox="1"/>
              <p:nvPr/>
            </p:nvSpPr>
            <p:spPr>
              <a:xfrm>
                <a:off x="6877217" y="651450"/>
                <a:ext cx="4452043" cy="962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Low energy (&lt; 10 keV) incident particles experience a screened Coulomb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𝐿𝑖𝑛𝑑h𝑎𝑟𝑑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𝑆𝑐h𝑎𝑟𝑓𝑓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8320A41B-197D-0E49-29FC-3FD5E1F9F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7217" y="651450"/>
                <a:ext cx="4452043" cy="962251"/>
              </a:xfrm>
              <a:prstGeom prst="rect">
                <a:avLst/>
              </a:prstGeom>
              <a:blipFill>
                <a:blip r:embed="rId3"/>
                <a:stretch>
                  <a:fillRect l="-1140" t="-3896" b="-2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A3B6515-EB0A-A3E8-D121-0C6037EA4512}"/>
              </a:ext>
            </a:extLst>
          </p:cNvPr>
          <p:cNvCxnSpPr/>
          <p:nvPr/>
        </p:nvCxnSpPr>
        <p:spPr>
          <a:xfrm>
            <a:off x="2579014" y="3797096"/>
            <a:ext cx="433323" cy="2410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82326AE-44A6-6FCF-D7B9-62D3F8FCC4DF}"/>
              </a:ext>
            </a:extLst>
          </p:cNvPr>
          <p:cNvCxnSpPr>
            <a:cxnSpLocks/>
          </p:cNvCxnSpPr>
          <p:nvPr/>
        </p:nvCxnSpPr>
        <p:spPr>
          <a:xfrm flipV="1">
            <a:off x="3535277" y="3373511"/>
            <a:ext cx="148359" cy="3326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881767B-622E-F7FC-B44A-0A9AE5FDD51F}"/>
              </a:ext>
            </a:extLst>
          </p:cNvPr>
          <p:cNvCxnSpPr>
            <a:cxnSpLocks/>
          </p:cNvCxnSpPr>
          <p:nvPr/>
        </p:nvCxnSpPr>
        <p:spPr>
          <a:xfrm>
            <a:off x="4220511" y="3691191"/>
            <a:ext cx="540376" cy="1254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78E99B-225A-86B7-710C-7FEAB66E8308}"/>
              </a:ext>
            </a:extLst>
          </p:cNvPr>
          <p:cNvCxnSpPr>
            <a:cxnSpLocks/>
          </p:cNvCxnSpPr>
          <p:nvPr/>
        </p:nvCxnSpPr>
        <p:spPr>
          <a:xfrm flipV="1">
            <a:off x="8346340" y="3213335"/>
            <a:ext cx="191126" cy="186986"/>
          </a:xfrm>
          <a:prstGeom prst="straightConnector1">
            <a:avLst/>
          </a:prstGeom>
          <a:ln>
            <a:solidFill>
              <a:srgbClr val="FF4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8A0C471-895F-DB69-8E0D-5702EB0384D6}"/>
              </a:ext>
            </a:extLst>
          </p:cNvPr>
          <p:cNvCxnSpPr>
            <a:cxnSpLocks/>
          </p:cNvCxnSpPr>
          <p:nvPr/>
        </p:nvCxnSpPr>
        <p:spPr>
          <a:xfrm flipV="1">
            <a:off x="9084625" y="3146200"/>
            <a:ext cx="112218" cy="160332"/>
          </a:xfrm>
          <a:prstGeom prst="straightConnector1">
            <a:avLst/>
          </a:prstGeom>
          <a:ln>
            <a:solidFill>
              <a:srgbClr val="FF4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26089D-54C1-A320-5C27-96A2A7C0C414}"/>
              </a:ext>
            </a:extLst>
          </p:cNvPr>
          <p:cNvCxnSpPr>
            <a:cxnSpLocks/>
          </p:cNvCxnSpPr>
          <p:nvPr/>
        </p:nvCxnSpPr>
        <p:spPr>
          <a:xfrm flipH="1" flipV="1">
            <a:off x="9713341" y="3125183"/>
            <a:ext cx="58022" cy="184972"/>
          </a:xfrm>
          <a:prstGeom prst="straightConnector1">
            <a:avLst/>
          </a:prstGeom>
          <a:ln>
            <a:solidFill>
              <a:srgbClr val="FF4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73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267058-61A7-C6F9-D9AE-BA877792A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Corrected Bethe-Bloch formula for Electronic Stopping Power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2C49B7F5-3308-0FF4-87AB-4F3D497F14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679630"/>
                <a:ext cx="7822869" cy="5351284"/>
              </a:xfrm>
            </p:spPr>
            <p:txBody>
              <a:bodyPr/>
              <a:lstStyle/>
              <a:p>
                <a:r>
                  <a:rPr lang="en-US" dirty="0"/>
                  <a:t>Bohr model </a:t>
                </a:r>
                <a:r>
                  <a:rPr lang="en-US" dirty="0">
                    <a:sym typeface="Wingdings" pitchFamily="2" charset="2"/>
                  </a:rPr>
                  <a:t> Bethe model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Bohr modeled stopping as binary collisions described by using harmonic oscillation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Bethe extended the model to include relativistic effects through momentum transfer models</a:t>
                </a:r>
                <a:endParaRPr lang="en-US" dirty="0"/>
              </a:p>
              <a:p>
                <a:r>
                  <a:rPr lang="en-US" dirty="0"/>
                  <a:t>Corrected Bethe formula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0.75</m:t>
                    </m:r>
                  </m:oMath>
                </a14:m>
                <a:r>
                  <a:rPr lang="en-US" dirty="0"/>
                  <a:t> MeV for protons)</a:t>
                </a:r>
              </a:p>
              <a:p>
                <a:pPr lvl="1"/>
                <a:r>
                  <a:rPr lang="en-US" dirty="0"/>
                  <a:t>Average electronic energy loss per individual atom</a:t>
                </a:r>
              </a:p>
              <a:p>
                <a:pPr lvl="1"/>
                <a:r>
                  <a:rPr lang="en-US" dirty="0"/>
                  <a:t>Usually, “logarithmic” 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with coefficient is sufficient to represent the energy loss rate  </a:t>
                </a:r>
              </a:p>
            </p:txBody>
          </p:sp>
        </mc:Choice>
        <mc:Fallback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2C49B7F5-3308-0FF4-87AB-4F3D497F14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679630"/>
                <a:ext cx="7822869" cy="5351284"/>
              </a:xfrm>
              <a:blipFill>
                <a:blip r:embed="rId2"/>
                <a:stretch>
                  <a:fillRect l="-2269" t="-1896" r="-2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F19F0B6-AE45-4CD5-EFEC-CAA5D4D51137}"/>
                  </a:ext>
                </a:extLst>
              </p:cNvPr>
              <p:cNvSpPr txBox="1"/>
              <p:nvPr/>
            </p:nvSpPr>
            <p:spPr>
              <a:xfrm>
                <a:off x="861939" y="4639447"/>
                <a:ext cx="6429510" cy="18193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𝑒𝑙𝑒𝑐𝑡𝑟𝑜𝑛𝑖𝑐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𝑁𝑍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𝑙𝑛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𝑙𝑛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𝑙𝑛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𝐿𝑆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F19F0B6-AE45-4CD5-EFEC-CAA5D4D511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939" y="4639447"/>
                <a:ext cx="6429510" cy="1819344"/>
              </a:xfrm>
              <a:prstGeom prst="rect">
                <a:avLst/>
              </a:prstGeom>
              <a:blipFill>
                <a:blip r:embed="rId3"/>
                <a:stretch>
                  <a:fillRect t="-46528" r="-10433" b="-1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83A79B6-C959-C391-1EB6-2F51D8A7CF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767" y="3355272"/>
            <a:ext cx="2717971" cy="334461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D44FD89-8E7F-91B8-F0B7-E131E9AFDF82}"/>
                  </a:ext>
                </a:extLst>
              </p:cNvPr>
              <p:cNvSpPr txBox="1"/>
              <p:nvPr/>
            </p:nvSpPr>
            <p:spPr>
              <a:xfrm>
                <a:off x="4870282" y="4161431"/>
                <a:ext cx="3011465" cy="4780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𝑙𝑛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𝑙𝑛</m:t>
                    </m:r>
                    <m:d>
                      <m:d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D44FD89-8E7F-91B8-F0B7-E131E9AFDF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282" y="4161431"/>
                <a:ext cx="3011465" cy="478016"/>
              </a:xfrm>
              <a:prstGeom prst="rect">
                <a:avLst/>
              </a:prstGeom>
              <a:blipFill>
                <a:blip r:embed="rId5"/>
                <a:stretch>
                  <a:fillRect l="-2521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08C97DC-F2FE-BE96-8475-55BEC2C62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9409" y="2060861"/>
            <a:ext cx="3310818" cy="99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84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022D2F-FEF1-3FE3-669D-EE5FD922F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Spectrum of knocked-out electrons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D771F5-F1D5-8697-2759-12DDC99482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E416C2E-5DE0-75F1-B110-B1071F1C7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5448"/>
            <a:ext cx="8672513" cy="1302665"/>
          </a:xfrm>
        </p:spPr>
        <p:txBody>
          <a:bodyPr/>
          <a:lstStyle/>
          <a:p>
            <a:r>
              <a:rPr lang="en-US" dirty="0"/>
              <a:t>The plot shows that a 1 GeV/c proton produces ~10 electrons per cm in argon with energy &gt; 15 eV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8796AC-926A-3C28-7619-726A88825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623" y="2247690"/>
            <a:ext cx="3167043" cy="30729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F54245-79C6-7B7A-550C-92FA464E98CF}"/>
                  </a:ext>
                </a:extLst>
              </p:cNvPr>
              <p:cNvSpPr txBox="1"/>
              <p:nvPr/>
            </p:nvSpPr>
            <p:spPr>
              <a:xfrm>
                <a:off x="429419" y="3115260"/>
                <a:ext cx="4770537" cy="6570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sup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e>
                      </m:nary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F54245-79C6-7B7A-550C-92FA464E98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3115260"/>
                <a:ext cx="4770537" cy="657039"/>
              </a:xfrm>
              <a:prstGeom prst="rect">
                <a:avLst/>
              </a:prstGeom>
              <a:blipFill>
                <a:blip r:embed="rId3"/>
                <a:stretch>
                  <a:fillRect l="-531" t="-169811" r="-265" b="-247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755B70-24F7-C2AA-68FF-78C7FB7D0C34}"/>
                  </a:ext>
                </a:extLst>
              </p:cNvPr>
              <p:cNvSpPr txBox="1"/>
              <p:nvPr/>
            </p:nvSpPr>
            <p:spPr>
              <a:xfrm>
                <a:off x="455767" y="3784176"/>
                <a:ext cx="2683492" cy="85882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sSup>
                            <m:sSup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>
                                              <a:latin typeface="Cambria Math" panose="02040503050406030204" pitchFamily="18" charset="0"/>
                                            </a:rPr>
                                            <m:t>𝒎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>
                                              <a:latin typeface="Cambria Math" panose="02040503050406030204" pitchFamily="18" charset="0"/>
                                            </a:rPr>
                                            <m:t>𝒆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>
                                              <a:latin typeface="Cambria Math" panose="02040503050406030204" pitchFamily="18" charset="0"/>
                                            </a:rPr>
                                            <m:t>𝑴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b="1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755B70-24F7-C2AA-68FF-78C7FB7D0C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67" y="3784176"/>
                <a:ext cx="2683492" cy="858825"/>
              </a:xfrm>
              <a:prstGeom prst="rect">
                <a:avLst/>
              </a:prstGeom>
              <a:blipFill>
                <a:blip r:embed="rId4"/>
                <a:stretch>
                  <a:fillRect l="-1408" b="-5714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DE099B8-E4AF-BF5C-16C7-7FACC9F6A0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0507" y="1583234"/>
            <a:ext cx="1857721" cy="6385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71715C-E0CF-715C-4F1F-84EF72477819}"/>
                  </a:ext>
                </a:extLst>
              </p:cNvPr>
              <p:cNvSpPr txBox="1"/>
              <p:nvPr/>
            </p:nvSpPr>
            <p:spPr>
              <a:xfrm>
                <a:off x="455767" y="4736596"/>
                <a:ext cx="1023292" cy="565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71715C-E0CF-715C-4F1F-84EF724778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67" y="4736596"/>
                <a:ext cx="1023292" cy="565219"/>
              </a:xfrm>
              <a:prstGeom prst="rect">
                <a:avLst/>
              </a:prstGeom>
              <a:blipFill>
                <a:blip r:embed="rId6"/>
                <a:stretch>
                  <a:fillRect l="-4938" r="-493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DE4ACB-9F70-6FE0-B35A-8608DBDF1CF3}"/>
                  </a:ext>
                </a:extLst>
              </p:cNvPr>
              <p:cNvSpPr txBox="1"/>
              <p:nvPr/>
            </p:nvSpPr>
            <p:spPr>
              <a:xfrm>
                <a:off x="473726" y="2504942"/>
                <a:ext cx="1794337" cy="565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𝐾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DE4ACB-9F70-6FE0-B35A-8608DBDF1C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26" y="2504942"/>
                <a:ext cx="1794337" cy="565219"/>
              </a:xfrm>
              <a:prstGeom prst="rect">
                <a:avLst/>
              </a:prstGeom>
              <a:blipFill>
                <a:blip r:embed="rId7"/>
                <a:stretch>
                  <a:fillRect l="-2817" t="-2222" r="-704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306BC5-431D-7405-153E-8567148E9F12}"/>
                  </a:ext>
                </a:extLst>
              </p:cNvPr>
              <p:cNvSpPr txBox="1"/>
              <p:nvPr/>
            </p:nvSpPr>
            <p:spPr>
              <a:xfrm>
                <a:off x="2365051" y="4710779"/>
                <a:ext cx="1740285" cy="5209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306BC5-431D-7405-153E-8567148E9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051" y="4710779"/>
                <a:ext cx="1740285" cy="520912"/>
              </a:xfrm>
              <a:prstGeom prst="rect">
                <a:avLst/>
              </a:prstGeom>
              <a:blipFill>
                <a:blip r:embed="rId8"/>
                <a:stretch>
                  <a:fillRect l="-2899" t="-4878" r="-2174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456E703-4781-3A42-E797-1F0809AADEBA}"/>
              </a:ext>
            </a:extLst>
          </p:cNvPr>
          <p:cNvSpPr txBox="1"/>
          <p:nvPr/>
        </p:nvSpPr>
        <p:spPr>
          <a:xfrm>
            <a:off x="7933005" y="5304784"/>
            <a:ext cx="2652724" cy="65703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NB: Definition of delta electrons (KE &gt; 1 keV)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21AB1F-50C3-8837-5963-3FA546FF8BE0}"/>
              </a:ext>
            </a:extLst>
          </p:cNvPr>
          <p:cNvSpPr txBox="1"/>
          <p:nvPr/>
        </p:nvSpPr>
        <p:spPr>
          <a:xfrm>
            <a:off x="3041202" y="3610018"/>
            <a:ext cx="3777957" cy="1241365"/>
          </a:xfrm>
          <a:prstGeom prst="rect">
            <a:avLst/>
          </a:prstGeom>
          <a:noFill/>
          <a:ln>
            <a:noFill/>
          </a:ln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Maximum energy transfer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(head-on collision)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DBD49A1-E93D-7DE0-EF79-5DDE5B1913CA}"/>
              </a:ext>
            </a:extLst>
          </p:cNvPr>
          <p:cNvCxnSpPr/>
          <p:nvPr/>
        </p:nvCxnSpPr>
        <p:spPr>
          <a:xfrm flipV="1">
            <a:off x="8975644" y="2877452"/>
            <a:ext cx="0" cy="2094253"/>
          </a:xfrm>
          <a:prstGeom prst="line">
            <a:avLst/>
          </a:prstGeom>
          <a:ln>
            <a:solidFill>
              <a:srgbClr val="FED14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229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0FB17C7-2F78-3113-D70A-C25A04A480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012016"/>
            <a:ext cx="9994392" cy="5198777"/>
          </a:xfrm>
        </p:spPr>
        <p:txBody>
          <a:bodyPr/>
          <a:lstStyle/>
          <a:p>
            <a:r>
              <a:rPr lang="en-US" dirty="0"/>
              <a:t>Dominant at low kinetic energies (&lt; 10 keV)</a:t>
            </a:r>
          </a:p>
          <a:p>
            <a:r>
              <a:rPr lang="en-US" dirty="0"/>
              <a:t>Sometimes modeled as frictional interaction</a:t>
            </a:r>
          </a:p>
          <a:p>
            <a:r>
              <a:rPr lang="en-US" dirty="0"/>
              <a:t>Involves Coulomb scattering between incident particle and atomic nuclei (or molecules)</a:t>
            </a:r>
          </a:p>
          <a:p>
            <a:r>
              <a:rPr lang="en-US" dirty="0"/>
              <a:t>Originally described as binary collisions</a:t>
            </a:r>
          </a:p>
          <a:p>
            <a:r>
              <a:rPr lang="en-US" dirty="0"/>
              <a:t>At even lower energies, inelastic scattering and atomic excitation could contribute</a:t>
            </a:r>
          </a:p>
          <a:p>
            <a:r>
              <a:rPr lang="en-US" dirty="0"/>
              <a:t>While not covered in detail here, nuclear stopping dominates energy loss at low energies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FF2149-818F-49CA-095E-6120AADAC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Frictional Stopping via Nuclear Interactions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9E0EFC-8F41-DCE7-99D5-D9E4C602810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37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7D5155-3EF2-CE8B-B232-3ECBB014E1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101216"/>
            <a:ext cx="9994392" cy="5255133"/>
          </a:xfrm>
        </p:spPr>
        <p:txBody>
          <a:bodyPr/>
          <a:lstStyle/>
          <a:p>
            <a:r>
              <a:rPr lang="en-US" dirty="0"/>
              <a:t>What is a particle interaction?</a:t>
            </a:r>
          </a:p>
          <a:p>
            <a:r>
              <a:rPr lang="en-US" dirty="0"/>
              <a:t>Pion production</a:t>
            </a:r>
          </a:p>
          <a:p>
            <a:r>
              <a:rPr lang="en-US" dirty="0"/>
              <a:t>Electromagnetic interactions</a:t>
            </a:r>
          </a:p>
          <a:p>
            <a:r>
              <a:rPr lang="en-US" dirty="0"/>
              <a:t>Stochastic process and Monte Carlo method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1BC097-F598-562A-C474-6FCD5D48F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today’s lecture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A68E-83A0-E3DA-6A98-4BCAE947B9D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6F92C-F1CF-CDFF-15F5-FE6983F715DD}"/>
              </a:ext>
            </a:extLst>
          </p:cNvPr>
          <p:cNvSpPr txBox="1"/>
          <p:nvPr/>
        </p:nvSpPr>
        <p:spPr>
          <a:xfrm>
            <a:off x="813405" y="3111335"/>
            <a:ext cx="4986622" cy="242630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Citation of today’s lecture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Particle Data Group </a:t>
            </a:r>
          </a:p>
          <a:p>
            <a:pPr lvl="1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  <a:hlinkClick r:id="rId2"/>
              </a:rPr>
              <a:t>https://</a:t>
            </a:r>
            <a:r>
              <a:rPr lang="en-US" sz="1900" b="1" dirty="0" err="1">
                <a:latin typeface="Helvetica" pitchFamily="2" charset="0"/>
                <a:hlinkClick r:id="rId2"/>
              </a:rPr>
              <a:t>pdg.lbl.gov</a:t>
            </a:r>
            <a:endParaRPr lang="en-US" sz="1900" b="1" dirty="0">
              <a:latin typeface="Helvetica" pitchFamily="2" charset="0"/>
            </a:endParaRP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Helvetica" pitchFamily="2" charset="0"/>
              </a:rPr>
              <a:t>Geant4 Physics Reference</a:t>
            </a:r>
          </a:p>
          <a:p>
            <a:pPr lvl="1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  <a:hlinkClick r:id="rId3"/>
              </a:rPr>
              <a:t>https://geant4.web.cern.ch/docs/</a:t>
            </a:r>
            <a:endParaRPr lang="en-US" sz="19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380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CF108-A1E0-654D-4EC3-1E1C5FFCD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6F651B-FC65-0375-2B1E-6EDB3347FB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012016"/>
            <a:ext cx="9994392" cy="5198777"/>
          </a:xfrm>
        </p:spPr>
        <p:txBody>
          <a:bodyPr/>
          <a:lstStyle/>
          <a:p>
            <a:r>
              <a:rPr lang="en-US" dirty="0"/>
              <a:t>Particle Data Group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6A2D93-666C-AAE6-115A-276172811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Coulomb Scattering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8FD7A4-1EB3-94C9-7B16-8A8CFF386EB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20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E1AF92-B45B-DF33-BF97-7253461BACA0}"/>
                  </a:ext>
                </a:extLst>
              </p:cNvPr>
              <p:cNvSpPr txBox="1"/>
              <p:nvPr/>
            </p:nvSpPr>
            <p:spPr>
              <a:xfrm>
                <a:off x="1283209" y="1644737"/>
                <a:ext cx="5228163" cy="966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𝑴𝒆𝑽</m:t>
                          </m:r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𝒄𝒑</m:t>
                          </m:r>
                        </m:den>
                      </m:f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ad>
                        <m:radPr>
                          <m:degHide m:val="on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US" sz="19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d>
                        <m:dPr>
                          <m:begChr m:val="["/>
                          <m:endChr m:val="]"/>
                          <m:ctrlPr>
                            <a:rPr lang="en-US" sz="19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9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9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9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𝟎𝟖𝟖</m:t>
                          </m:r>
                          <m:sSub>
                            <m:sSubPr>
                              <m:ctrlP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𝒍𝒐𝒈</m:t>
                              </m:r>
                            </m:e>
                            <m:sub>
                              <m: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9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9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sSup>
                                    <m:sSupPr>
                                      <m:ctrlP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𝒛</m:t>
                                      </m:r>
                                    </m:e>
                                    <m:sup>
                                      <m: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</m:e>
                                    <m:sub>
                                      <m: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</m:e>
                                    <m:sup>
                                      <m:r>
                                        <a:rPr lang="en-US" sz="19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E1AF92-B45B-DF33-BF97-7253461BAC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209" y="1644737"/>
                <a:ext cx="5228163" cy="966483"/>
              </a:xfrm>
              <a:prstGeom prst="rect">
                <a:avLst/>
              </a:prstGeom>
              <a:blipFill>
                <a:blip r:embed="rId2"/>
                <a:stretch>
                  <a:fillRect l="-1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Brace 5">
            <a:extLst>
              <a:ext uri="{FF2B5EF4-FFF2-40B4-BE49-F238E27FC236}">
                <a16:creationId xmlns:a16="http://schemas.microsoft.com/office/drawing/2014/main" id="{214E0D9E-26D2-8B75-6F75-7B5C13D5739B}"/>
              </a:ext>
            </a:extLst>
          </p:cNvPr>
          <p:cNvSpPr/>
          <p:nvPr/>
        </p:nvSpPr>
        <p:spPr>
          <a:xfrm rot="5400000">
            <a:off x="4991048" y="1303627"/>
            <a:ext cx="213757" cy="282688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87736-E6F3-E3A3-427D-462928AD1184}"/>
              </a:ext>
            </a:extLst>
          </p:cNvPr>
          <p:cNvSpPr txBox="1"/>
          <p:nvPr/>
        </p:nvSpPr>
        <p:spPr>
          <a:xfrm>
            <a:off x="1012175" y="2823949"/>
            <a:ext cx="9798837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The logarithmic correction term is typically negligible for most practical cases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AF1C2B-7AA5-41A4-0A99-92D2A5FA92F6}"/>
                  </a:ext>
                </a:extLst>
              </p:cNvPr>
              <p:cNvSpPr txBox="1"/>
              <p:nvPr/>
            </p:nvSpPr>
            <p:spPr>
              <a:xfrm>
                <a:off x="7176712" y="1555670"/>
                <a:ext cx="3066738" cy="8463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Radiation length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CAF1C2B-7AA5-41A4-0A99-92D2A5FA92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712" y="1555670"/>
                <a:ext cx="3066738" cy="8463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60A1EE-25EF-BD6B-BE77-9038AC97E369}"/>
                  </a:ext>
                </a:extLst>
              </p:cNvPr>
              <p:cNvSpPr txBox="1"/>
              <p:nvPr/>
            </p:nvSpPr>
            <p:spPr>
              <a:xfrm>
                <a:off x="824664" y="3602940"/>
                <a:ext cx="8984355" cy="331738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NB: 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The number of scattering interactions follows a Poisson distribution, </a:t>
                </a: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900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</m:d>
                      <m:r>
                        <a:rPr lang="en-US" sz="19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p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sup>
                          </m:sSup>
                        </m:num>
                        <m:den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When the expected number of events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US" sz="1900" b="1" dirty="0">
                    <a:latin typeface="Helvetica" pitchFamily="2" charset="0"/>
                  </a:rPr>
                  <a:t> becomes large, the Poisson distribution approaches a Gaussian (normal) distribution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The multiple scattering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900" b="1" dirty="0">
                    <a:latin typeface="Helvetica" pitchFamily="2" charset="0"/>
                  </a:rPr>
                  <a:t> represents the root mean square (RMS) deflection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60A1EE-25EF-BD6B-BE77-9038AC97E3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664" y="3602940"/>
                <a:ext cx="8984355" cy="33173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375BF7-3808-4735-4706-30242055B725}"/>
                  </a:ext>
                </a:extLst>
              </p:cNvPr>
              <p:cNvSpPr txBox="1"/>
              <p:nvPr/>
            </p:nvSpPr>
            <p:spPr>
              <a:xfrm>
                <a:off x="3351026" y="4416321"/>
                <a:ext cx="4340612" cy="1149033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sz="1600" b="1" dirty="0">
                    <a:solidFill>
                      <a:schemeClr val="tx1"/>
                    </a:solidFill>
                    <a:latin typeface="Helvetica" pitchFamily="2" charset="0"/>
                  </a:rPr>
                  <a:t>expected (mean) number of events</a:t>
                </a:r>
              </a:p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600" b="1" dirty="0">
                    <a:solidFill>
                      <a:schemeClr val="tx1"/>
                    </a:solidFill>
                    <a:latin typeface="Helvetica" pitchFamily="2" charset="0"/>
                  </a:rPr>
                  <a:t> actual number of events 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5375BF7-3808-4735-4706-30242055B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1026" y="4416321"/>
                <a:ext cx="4340612" cy="11490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0184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75A4D5-3D24-5115-7609-9C8C9720D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Geometrical Representations of Multiple Scattering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7D412D-642A-576A-1FE4-147196ADE1D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6FD38D-92A4-95EF-4075-1BE0BC26A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98" y="2073788"/>
            <a:ext cx="7772400" cy="32758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6E07FD-F154-AA2B-E123-C447957FA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5191" y="2073788"/>
            <a:ext cx="2501900" cy="596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60A4C0-213F-CAB2-017E-1E6E361B9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3705" y="2809989"/>
            <a:ext cx="36068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051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1ECC81-C5CF-CB8F-F170-627E016C9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Scattering in Geant4 simulation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1E19CB-3F03-99AF-6E68-7ED0900D3C6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9C97B0-3F25-6063-1B3F-0CE46115E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3" y="1673106"/>
            <a:ext cx="7056677" cy="43753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1147CE-9E23-8CC7-5317-A5407D2BF7ED}"/>
                  </a:ext>
                </a:extLst>
              </p:cNvPr>
              <p:cNvSpPr txBox="1"/>
              <p:nvPr/>
            </p:nvSpPr>
            <p:spPr>
              <a:xfrm>
                <a:off x="5093933" y="809531"/>
                <a:ext cx="6183669" cy="1952458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Send 1Million muons (zero transverse size) into 10 mm Liquid Hydrogen</a:t>
                </a:r>
              </a:p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𝟐𝟎𝟎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MeV/c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Plot shows transverse displacement (unit mm)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1147CE-9E23-8CC7-5317-A5407D2BF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933" y="809531"/>
                <a:ext cx="6183669" cy="19524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9E49899-082E-DEE9-87A7-AFC24B43DF88}"/>
              </a:ext>
            </a:extLst>
          </p:cNvPr>
          <p:cNvSpPr txBox="1"/>
          <p:nvPr/>
        </p:nvSpPr>
        <p:spPr>
          <a:xfrm>
            <a:off x="6293831" y="2761989"/>
            <a:ext cx="5248985" cy="3888244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NB: There are three sources 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0432FF"/>
                </a:solidFill>
                <a:latin typeface="Helvetica" pitchFamily="2" charset="0"/>
              </a:rPr>
              <a:t>Blue: Knocked out low energy electrons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FFC000"/>
                </a:solidFill>
                <a:latin typeface="Helvetica" pitchFamily="2" charset="0"/>
              </a:rPr>
              <a:t>Orange: Knocked out delta electrons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00B050"/>
                </a:solidFill>
                <a:latin typeface="Helvetica" pitchFamily="2" charset="0"/>
              </a:rPr>
              <a:t>Green: Interacting with hydrogen nuclei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solidFill>
                  <a:srgbClr val="0432FF"/>
                </a:solidFill>
                <a:latin typeface="Helvetica" pitchFamily="2" charset="0"/>
              </a:rPr>
              <a:t>Last two interactions contribute most significantly to muon beam phase space growth</a:t>
            </a:r>
            <a:endParaRPr lang="en-US" sz="1900" b="1" i="1" dirty="0">
              <a:solidFill>
                <a:srgbClr val="0432FF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89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7647E4D-D3F4-515D-987C-BDFDAC409E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146875"/>
            <a:ext cx="9994392" cy="5209475"/>
          </a:xfrm>
        </p:spPr>
        <p:txBody>
          <a:bodyPr/>
          <a:lstStyle/>
          <a:p>
            <a:r>
              <a:rPr lang="en-US" dirty="0"/>
              <a:t>Another stochastic processes contributing longitudinal phase space growth</a:t>
            </a:r>
          </a:p>
          <a:p>
            <a:r>
              <a:rPr lang="en-US" dirty="0"/>
              <a:t>We will explore energy straggling in a later session during ”Demonstrator” lecture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508C01-24E5-873C-2ECE-9ED29A972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Straggling (to be covered later)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0CB6F-DA5A-76D3-ED51-F4F32C7F855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87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9BAF28-ED91-4814-EA22-6ABF9B4B8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 on Physics Models in Geant4 for Beam simulations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E9305A-E12A-9A0B-C614-23FFF446B3A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2BAC849-8AB0-C8FE-E4DE-8B6BF76AB2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534803"/>
            <a:ext cx="9994392" cy="5323197"/>
          </a:xfrm>
        </p:spPr>
        <p:txBody>
          <a:bodyPr/>
          <a:lstStyle/>
          <a:p>
            <a:r>
              <a:rPr lang="en-US" dirty="0"/>
              <a:t>Geant4 is Monte Carlo based particle tracking simulation</a:t>
            </a:r>
          </a:p>
          <a:p>
            <a:pPr lvl="1"/>
            <a:r>
              <a:rPr lang="en-US" dirty="0"/>
              <a:t>Track individual particle until particle reaches boundaries and/or threshold</a:t>
            </a:r>
          </a:p>
          <a:p>
            <a:pPr lvl="2"/>
            <a:r>
              <a:rPr lang="en-US" dirty="0"/>
              <a:t>Boundary can be geometrical boundary and/or apply kill command to eliminate in specific volume</a:t>
            </a:r>
          </a:p>
          <a:p>
            <a:pPr lvl="2"/>
            <a:r>
              <a:rPr lang="en-US" dirty="0"/>
              <a:t>Threshold can be based on energy cuts or maximum simulation time</a:t>
            </a:r>
          </a:p>
          <a:p>
            <a:pPr lvl="2"/>
            <a:r>
              <a:rPr lang="en-US" dirty="0"/>
              <a:t>If you use the same random seed, Geant4 repeats the same events and processes</a:t>
            </a:r>
          </a:p>
          <a:p>
            <a:r>
              <a:rPr lang="en-US" dirty="0"/>
              <a:t>Geant4 has physics model for hadronic interactions</a:t>
            </a:r>
          </a:p>
          <a:p>
            <a:r>
              <a:rPr lang="en-US" dirty="0"/>
              <a:t>The model is prepared for specific purpose</a:t>
            </a:r>
          </a:p>
          <a:p>
            <a:r>
              <a:rPr lang="en-US" dirty="0"/>
              <a:t>For generating pion events, the Geant4 team suggests to use QGSP_BERT</a:t>
            </a:r>
          </a:p>
          <a:p>
            <a:pPr lvl="1"/>
            <a:r>
              <a:rPr lang="en-US" dirty="0"/>
              <a:t>QGSP is based on Quark Gluon model while BERT stands for Bertini cascade model </a:t>
            </a:r>
          </a:p>
          <a:p>
            <a:pPr lvl="1"/>
            <a:r>
              <a:rPr lang="en-US" dirty="0"/>
              <a:t>Therefore, FTFP_BERT is alternate model; For low energy region (below 10 GeV? I guess), Bertini model is used for hadronic interactions</a:t>
            </a:r>
          </a:p>
          <a:p>
            <a:r>
              <a:rPr lang="en-US" dirty="0"/>
              <a:t>Painting phase space</a:t>
            </a:r>
          </a:p>
          <a:p>
            <a:pPr lvl="1"/>
            <a:r>
              <a:rPr lang="en-US" dirty="0"/>
              <a:t>Need relatively high statistics to characterize the beam optics</a:t>
            </a:r>
          </a:p>
        </p:txBody>
      </p:sp>
    </p:spTree>
    <p:extLst>
      <p:ext uri="{BB962C8B-B14F-4D97-AF65-F5344CB8AC3E}">
        <p14:creationId xmlns:p14="http://schemas.microsoft.com/office/powerpoint/2010/main" val="4081587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642FA88-7FF7-B157-8822-8508366FE9A8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70279" y="1155798"/>
                <a:ext cx="9299331" cy="5336442"/>
              </a:xfrm>
            </p:spPr>
            <p:txBody>
              <a:bodyPr/>
              <a:lstStyle/>
              <a:p>
                <a:r>
                  <a:rPr lang="en-US" dirty="0"/>
                  <a:t>Nuclear size: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fm</a:t>
                </a:r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Determined from electron scattering </a:t>
                </a:r>
              </a:p>
              <a:p>
                <a:pPr lvl="1"/>
                <a:r>
                  <a:rPr lang="en-US" dirty="0"/>
                  <a:t>Most nuclei is sphere shape</a:t>
                </a:r>
              </a:p>
              <a:p>
                <a:pPr lvl="1"/>
                <a:r>
                  <a:rPr lang="en-US" dirty="0"/>
                  <a:t>Nuclear interaction length: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Nucleon binding energy (see bottom right plot)</a:t>
                </a:r>
              </a:p>
              <a:p>
                <a:r>
                  <a:rPr lang="en-US" dirty="0"/>
                  <a:t>Nucleons in Nuclei follows Fermi Gas model</a:t>
                </a:r>
              </a:p>
              <a:p>
                <a:pPr lvl="1"/>
                <a:r>
                  <a:rPr lang="en-US" dirty="0"/>
                  <a:t>Nuclei has strange behavior since kinetic energy is larger than binding energy! </a:t>
                </a:r>
              </a:p>
              <a:p>
                <a:r>
                  <a:rPr lang="en-US" dirty="0"/>
                  <a:t>Nuclear has shell structure, similar as atom</a:t>
                </a:r>
              </a:p>
              <a:p>
                <a:pPr lvl="1"/>
                <a:r>
                  <a:rPr lang="en-US" dirty="0"/>
                  <a:t>Nucleon can be excited</a:t>
                </a:r>
              </a:p>
              <a:p>
                <a:pPr lvl="1"/>
                <a:r>
                  <a:rPr lang="en-US" dirty="0"/>
                  <a:t>Emit gamma rays when nucleon are de-excited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642FA88-7FF7-B157-8822-8508366FE9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70279" y="1155798"/>
                <a:ext cx="9299331" cy="5336442"/>
              </a:xfrm>
              <a:blipFill>
                <a:blip r:embed="rId2"/>
                <a:stretch>
                  <a:fillRect l="-1501" t="-11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C81EEBB-BA26-EC67-6002-2FD119B62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nuclear physics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FCF62-2BC6-99C5-4BAF-F22011E7EE4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ECE3672-026C-FDB3-15D0-AC1124AEE93C}"/>
                  </a:ext>
                </a:extLst>
              </p:cNvPr>
              <p:cNvSpPr txBox="1"/>
              <p:nvPr/>
            </p:nvSpPr>
            <p:spPr>
              <a:xfrm>
                <a:off x="4271497" y="5026247"/>
                <a:ext cx="2528000" cy="135190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latin typeface="Helvetica" pitchFamily="2" charset="0"/>
                  </a:rPr>
                  <a:t>Fermi Gas Model: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sSup>
                                    <m:sSup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1/3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ℏ</m:t>
                                </m:r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𝐹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=37 </m:t>
                    </m:r>
                  </m:oMath>
                </a14:m>
                <a:r>
                  <a:rPr lang="en-US" sz="1400" dirty="0"/>
                  <a:t>MeV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𝐹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d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~255 </m:t>
                    </m:r>
                  </m:oMath>
                </a14:m>
                <a:r>
                  <a:rPr lang="en-US" sz="1400" dirty="0"/>
                  <a:t>MeV/c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ECE3672-026C-FDB3-15D0-AC1124AEE9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1497" y="5026247"/>
                <a:ext cx="2528000" cy="1351909"/>
              </a:xfrm>
              <a:prstGeom prst="rect">
                <a:avLst/>
              </a:prstGeom>
              <a:blipFill>
                <a:blip r:embed="rId3"/>
                <a:stretch>
                  <a:fillRect l="-4500" t="-3704" r="-3500" b="-740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D3B21D26-2808-E21C-B5AB-1DED309CED28}"/>
              </a:ext>
            </a:extLst>
          </p:cNvPr>
          <p:cNvGrpSpPr/>
          <p:nvPr/>
        </p:nvGrpSpPr>
        <p:grpSpPr>
          <a:xfrm>
            <a:off x="6913716" y="365760"/>
            <a:ext cx="4543659" cy="2871357"/>
            <a:chOff x="4371741" y="956802"/>
            <a:chExt cx="4543659" cy="28713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3F93FE8-EDF9-9E12-FF58-612408C1B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1741" y="956802"/>
              <a:ext cx="4463249" cy="2871357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CC00B29-2B35-EF52-6737-E7BA601B923C}"/>
                </a:ext>
              </a:extLst>
            </p:cNvPr>
            <p:cNvCxnSpPr/>
            <p:nvPr/>
          </p:nvCxnSpPr>
          <p:spPr>
            <a:xfrm flipV="1">
              <a:off x="5024922" y="1062755"/>
              <a:ext cx="3778552" cy="1841500"/>
            </a:xfrm>
            <a:prstGeom prst="line">
              <a:avLst/>
            </a:prstGeom>
            <a:ln>
              <a:solidFill>
                <a:schemeClr val="accent1">
                  <a:alpha val="26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569AB2-D777-385F-8DAA-589C250002CA}"/>
                </a:ext>
              </a:extLst>
            </p:cNvPr>
            <p:cNvSpPr txBox="1"/>
            <p:nvPr/>
          </p:nvSpPr>
          <p:spPr>
            <a:xfrm>
              <a:off x="4804893" y="2862387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H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7D99FF0-A5AC-7936-689A-033267156BAC}"/>
                </a:ext>
              </a:extLst>
            </p:cNvPr>
            <p:cNvSpPr txBox="1"/>
            <p:nvPr/>
          </p:nvSpPr>
          <p:spPr>
            <a:xfrm>
              <a:off x="8583258" y="1089335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U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8EFF971-1F89-AD7F-1454-4F7FCAFD09DC}"/>
                </a:ext>
              </a:extLst>
            </p:cNvPr>
            <p:cNvSpPr txBox="1"/>
            <p:nvPr/>
          </p:nvSpPr>
          <p:spPr>
            <a:xfrm>
              <a:off x="5017573" y="2217779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74EE14-D984-647D-07A3-8C120B0FE51B}"/>
                </a:ext>
              </a:extLst>
            </p:cNvPr>
            <p:cNvSpPr txBox="1"/>
            <p:nvPr/>
          </p:nvSpPr>
          <p:spPr>
            <a:xfrm>
              <a:off x="5243882" y="2239674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He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53A3E97-0695-2754-794C-6FE27DA94135}"/>
                </a:ext>
              </a:extLst>
            </p:cNvPr>
            <p:cNvSpPr txBox="1"/>
            <p:nvPr/>
          </p:nvSpPr>
          <p:spPr>
            <a:xfrm>
              <a:off x="5451373" y="2586907"/>
              <a:ext cx="335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Li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189BE80-1BBD-A8C6-53E2-3168D9F03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08753" y="2141530"/>
              <a:ext cx="1874506" cy="122467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1FF062D-EAD7-1532-88E0-BA77138C6E6B}"/>
                    </a:ext>
                  </a:extLst>
                </p:cNvPr>
                <p:cNvSpPr txBox="1"/>
                <p:nvPr/>
              </p:nvSpPr>
              <p:spPr>
                <a:xfrm>
                  <a:off x="5243882" y="1305828"/>
                  <a:ext cx="1083566" cy="3796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1/3</m:t>
                            </m:r>
                          </m:sup>
                        </m:sSup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3DCCEB0C-0689-E11F-0737-3087888C61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3882" y="1305828"/>
                  <a:ext cx="1083566" cy="37965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7" name="Picture 2" descr="undefined">
            <a:extLst>
              <a:ext uri="{FF2B5EF4-FFF2-40B4-BE49-F238E27FC236}">
                <a16:creationId xmlns:a16="http://schemas.microsoft.com/office/drawing/2014/main" id="{B70D3D7F-5718-BB76-51BA-6F7A696FA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336" y="4024316"/>
            <a:ext cx="417238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8539F2A-D91B-E283-511F-140D60980AF9}"/>
                  </a:ext>
                </a:extLst>
              </p:cNvPr>
              <p:cNvSpPr txBox="1"/>
              <p:nvPr/>
            </p:nvSpPr>
            <p:spPr>
              <a:xfrm>
                <a:off x="8078633" y="5404638"/>
                <a:ext cx="3497624" cy="902811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𝐵𝐸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b="1" dirty="0">
                  <a:solidFill>
                    <a:schemeClr val="bg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8539F2A-D91B-E283-511F-140D60980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8633" y="5404638"/>
                <a:ext cx="3497624" cy="90281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6316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C38EA7-7897-7C77-F583-844B9932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Nuclides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1F324B-CB02-92C2-E9D7-CF472F8D6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1" y="1161687"/>
            <a:ext cx="8720403" cy="30921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F552A6-1065-0AB0-CD11-7437F419D88A}"/>
              </a:ext>
            </a:extLst>
          </p:cNvPr>
          <p:cNvSpPr txBox="1"/>
          <p:nvPr/>
        </p:nvSpPr>
        <p:spPr>
          <a:xfrm>
            <a:off x="2102589" y="629679"/>
            <a:ext cx="645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https://www-</a:t>
            </a:r>
            <a:r>
              <a:rPr lang="en-US" dirty="0" err="1"/>
              <a:t>nds.iaea.org</a:t>
            </a:r>
            <a:r>
              <a:rPr lang="en-US" dirty="0"/>
              <a:t>/</a:t>
            </a:r>
            <a:r>
              <a:rPr lang="en-US" dirty="0" err="1"/>
              <a:t>relnsd</a:t>
            </a:r>
            <a:r>
              <a:rPr lang="en-US" dirty="0"/>
              <a:t>/</a:t>
            </a:r>
            <a:r>
              <a:rPr lang="en-US" dirty="0" err="1"/>
              <a:t>vcharthtml</a:t>
            </a:r>
            <a:r>
              <a:rPr lang="en-US" dirty="0"/>
              <a:t>/</a:t>
            </a:r>
            <a:r>
              <a:rPr lang="en-US" dirty="0" err="1"/>
              <a:t>VChartHTML.html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C58F76-07A9-AB33-30E8-B632E4103BDC}"/>
              </a:ext>
            </a:extLst>
          </p:cNvPr>
          <p:cNvSpPr txBox="1"/>
          <p:nvPr/>
        </p:nvSpPr>
        <p:spPr>
          <a:xfrm>
            <a:off x="2151333" y="2015281"/>
            <a:ext cx="1032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Proton rich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348412-CD73-3F2C-3669-2943FEB28E33}"/>
              </a:ext>
            </a:extLst>
          </p:cNvPr>
          <p:cNvSpPr txBox="1"/>
          <p:nvPr/>
        </p:nvSpPr>
        <p:spPr>
          <a:xfrm>
            <a:off x="4500616" y="3914381"/>
            <a:ext cx="1153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Neutron rich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B50CF2-EF51-E74A-6456-EC91FEE8E8DF}"/>
              </a:ext>
            </a:extLst>
          </p:cNvPr>
          <p:cNvCxnSpPr>
            <a:cxnSpLocks/>
          </p:cNvCxnSpPr>
          <p:nvPr/>
        </p:nvCxnSpPr>
        <p:spPr>
          <a:xfrm flipV="1">
            <a:off x="1868103" y="2476946"/>
            <a:ext cx="0" cy="135683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BB27BC4-1BC1-30BA-7C6C-5CD860018153}"/>
              </a:ext>
            </a:extLst>
          </p:cNvPr>
          <p:cNvSpPr txBox="1"/>
          <p:nvPr/>
        </p:nvSpPr>
        <p:spPr>
          <a:xfrm>
            <a:off x="1752600" y="2015279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499E52-A573-4160-D340-C4645CECF3CA}"/>
              </a:ext>
            </a:extLst>
          </p:cNvPr>
          <p:cNvCxnSpPr>
            <a:cxnSpLocks/>
          </p:cNvCxnSpPr>
          <p:nvPr/>
        </p:nvCxnSpPr>
        <p:spPr>
          <a:xfrm>
            <a:off x="2472679" y="4157002"/>
            <a:ext cx="1573457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C40E22A-40C9-0755-61C2-21414A697100}"/>
              </a:ext>
            </a:extLst>
          </p:cNvPr>
          <p:cNvSpPr txBox="1"/>
          <p:nvPr/>
        </p:nvSpPr>
        <p:spPr>
          <a:xfrm>
            <a:off x="4089823" y="383378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655F484-3854-AFB2-C3C2-E25878AEA3A2}"/>
                  </a:ext>
                </a:extLst>
              </p:cNvPr>
              <p:cNvSpPr txBox="1"/>
              <p:nvPr/>
            </p:nvSpPr>
            <p:spPr>
              <a:xfrm>
                <a:off x="3790854" y="1107458"/>
                <a:ext cx="2018229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400" dirty="0"/>
                  <a:t>: Atomic mass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/>
                  <a:t> Atomic number (number of protons)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/>
                  <a:t> Number of neutrons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655F484-3854-AFB2-C3C2-E25878AEA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854" y="1107458"/>
                <a:ext cx="2018229" cy="1169551"/>
              </a:xfrm>
              <a:prstGeom prst="rect">
                <a:avLst/>
              </a:prstGeom>
              <a:blipFill>
                <a:blip r:embed="rId3"/>
                <a:stretch>
                  <a:fillRect l="-625" t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367475AB-7452-6144-25DB-AD7917947BEB}"/>
              </a:ext>
            </a:extLst>
          </p:cNvPr>
          <p:cNvGrpSpPr/>
          <p:nvPr/>
        </p:nvGrpSpPr>
        <p:grpSpPr>
          <a:xfrm>
            <a:off x="7445991" y="3688384"/>
            <a:ext cx="2595310" cy="2296782"/>
            <a:chOff x="5921991" y="3688384"/>
            <a:chExt cx="2595310" cy="229678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4AFF2EC-6711-4D58-5FB3-0FCDFFA12A12}"/>
                </a:ext>
              </a:extLst>
            </p:cNvPr>
            <p:cNvSpPr/>
            <p:nvPr/>
          </p:nvSpPr>
          <p:spPr>
            <a:xfrm>
              <a:off x="6289020" y="4656880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5CC3518-C24D-C433-9ED7-467D3D149D24}"/>
                </a:ext>
              </a:extLst>
            </p:cNvPr>
            <p:cNvSpPr/>
            <p:nvPr/>
          </p:nvSpPr>
          <p:spPr>
            <a:xfrm>
              <a:off x="6495963" y="4893530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32FA2AE-57AE-3836-14DD-478B053B90EA}"/>
                </a:ext>
              </a:extLst>
            </p:cNvPr>
            <p:cNvSpPr/>
            <p:nvPr/>
          </p:nvSpPr>
          <p:spPr>
            <a:xfrm>
              <a:off x="6185549" y="4948801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8058A4-BB4B-2CE7-E89C-D9899A00E4B5}"/>
                </a:ext>
              </a:extLst>
            </p:cNvPr>
            <p:cNvSpPr/>
            <p:nvPr/>
          </p:nvSpPr>
          <p:spPr>
            <a:xfrm>
              <a:off x="6828971" y="5100695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43A744B-2B7B-120C-5A9A-AF37BFD60E4D}"/>
                </a:ext>
              </a:extLst>
            </p:cNvPr>
            <p:cNvSpPr/>
            <p:nvPr/>
          </p:nvSpPr>
          <p:spPr>
            <a:xfrm>
              <a:off x="6352053" y="5270488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8DCB85-4E48-499F-7BD4-FE526A39575B}"/>
                </a:ext>
              </a:extLst>
            </p:cNvPr>
            <p:cNvSpPr/>
            <p:nvPr/>
          </p:nvSpPr>
          <p:spPr>
            <a:xfrm>
              <a:off x="5938167" y="5109645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5CFE9B9-46EB-D6CC-67C2-9B522AE7CDB2}"/>
                </a:ext>
              </a:extLst>
            </p:cNvPr>
            <p:cNvSpPr/>
            <p:nvPr/>
          </p:nvSpPr>
          <p:spPr>
            <a:xfrm>
              <a:off x="6113594" y="5430666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AFD4BC0-F58B-5960-0B5F-6CE79B250BFE}"/>
                </a:ext>
              </a:extLst>
            </p:cNvPr>
            <p:cNvSpPr/>
            <p:nvPr/>
          </p:nvSpPr>
          <p:spPr>
            <a:xfrm>
              <a:off x="6536402" y="5211015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B129912-2334-9211-8CA0-1C0CF6BABD74}"/>
                </a:ext>
              </a:extLst>
            </p:cNvPr>
            <p:cNvSpPr/>
            <p:nvPr/>
          </p:nvSpPr>
          <p:spPr>
            <a:xfrm>
              <a:off x="6481357" y="5555117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F3EC215-44A6-7FB9-32FD-3AF7C59714CD}"/>
                </a:ext>
              </a:extLst>
            </p:cNvPr>
            <p:cNvSpPr/>
            <p:nvPr/>
          </p:nvSpPr>
          <p:spPr>
            <a:xfrm>
              <a:off x="6225520" y="5176123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5819344-9FFA-9698-7296-53D1CE689423}"/>
                </a:ext>
              </a:extLst>
            </p:cNvPr>
            <p:cNvSpPr/>
            <p:nvPr/>
          </p:nvSpPr>
          <p:spPr>
            <a:xfrm>
              <a:off x="6439080" y="4937231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AC5B523-3F34-903E-1565-B47717C42B89}"/>
                </a:ext>
              </a:extLst>
            </p:cNvPr>
            <p:cNvSpPr/>
            <p:nvPr/>
          </p:nvSpPr>
          <p:spPr>
            <a:xfrm>
              <a:off x="6424440" y="5341816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C8BDCF7-7325-B90F-E4BF-D85AAC519B46}"/>
                </a:ext>
              </a:extLst>
            </p:cNvPr>
            <p:cNvSpPr/>
            <p:nvPr/>
          </p:nvSpPr>
          <p:spPr>
            <a:xfrm>
              <a:off x="6082077" y="4796674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C69A247-0DE8-224B-8A96-C0D740C18934}"/>
                </a:ext>
              </a:extLst>
            </p:cNvPr>
            <p:cNvSpPr/>
            <p:nvPr/>
          </p:nvSpPr>
          <p:spPr>
            <a:xfrm>
              <a:off x="6806843" y="5304695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94958F8-E914-45BB-2732-BA6BC4ADAB6C}"/>
                </a:ext>
              </a:extLst>
            </p:cNvPr>
            <p:cNvSpPr/>
            <p:nvPr/>
          </p:nvSpPr>
          <p:spPr>
            <a:xfrm>
              <a:off x="6781244" y="4923237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581384D-BCE0-5946-A784-7B6B34B48E03}"/>
                </a:ext>
              </a:extLst>
            </p:cNvPr>
            <p:cNvSpPr/>
            <p:nvPr/>
          </p:nvSpPr>
          <p:spPr>
            <a:xfrm>
              <a:off x="6511268" y="4643301"/>
              <a:ext cx="413886" cy="4138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8136680-0883-D84C-146D-0D3F1A8DD91E}"/>
                </a:ext>
              </a:extLst>
            </p:cNvPr>
            <p:cNvSpPr txBox="1"/>
            <p:nvPr/>
          </p:nvSpPr>
          <p:spPr>
            <a:xfrm>
              <a:off x="7516642" y="3688384"/>
              <a:ext cx="1000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32FF"/>
                  </a:solidFill>
                </a:rPr>
                <a:t>Neutron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C24802E-10DE-CFCE-97C0-3FAB4B7C0225}"/>
                </a:ext>
              </a:extLst>
            </p:cNvPr>
            <p:cNvSpPr txBox="1"/>
            <p:nvPr/>
          </p:nvSpPr>
          <p:spPr>
            <a:xfrm>
              <a:off x="7669051" y="4487136"/>
              <a:ext cx="843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</a:rPr>
                <a:t>Proton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03DAE1E-94F2-D800-EA1A-7E87DD02BC1C}"/>
                </a:ext>
              </a:extLst>
            </p:cNvPr>
            <p:cNvCxnSpPr>
              <a:stCxn id="33" idx="1"/>
            </p:cNvCxnSpPr>
            <p:nvPr/>
          </p:nvCxnSpPr>
          <p:spPr>
            <a:xfrm flipH="1">
              <a:off x="6765939" y="3873050"/>
              <a:ext cx="750703" cy="923624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BA6998F-E46A-691A-CC9F-1FAF3F5B908D}"/>
                </a:ext>
              </a:extLst>
            </p:cNvPr>
            <p:cNvCxnSpPr>
              <a:cxnSpLocks/>
              <a:stCxn id="34" idx="1"/>
            </p:cNvCxnSpPr>
            <p:nvPr/>
          </p:nvCxnSpPr>
          <p:spPr>
            <a:xfrm flipH="1">
              <a:off x="7070080" y="4671802"/>
              <a:ext cx="598971" cy="437843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F1F4578-5B41-B43C-4508-CB5363EEAF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1991" y="4613566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  <a:alpha val="23543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  <a:alpha val="31433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88A36E6-2F5D-91F8-21E7-A9AED7376AF0}"/>
                </a:ext>
              </a:extLst>
            </p:cNvPr>
            <p:cNvSpPr txBox="1"/>
            <p:nvPr/>
          </p:nvSpPr>
          <p:spPr>
            <a:xfrm>
              <a:off x="7382307" y="5351117"/>
              <a:ext cx="833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FA00"/>
                  </a:solidFill>
                </a:rPr>
                <a:t>Nuclei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CA77E0C-3DE6-8229-B095-27C52DF3E13B}"/>
                  </a:ext>
                </a:extLst>
              </p:cNvPr>
              <p:cNvSpPr txBox="1"/>
              <p:nvPr/>
            </p:nvSpPr>
            <p:spPr>
              <a:xfrm>
                <a:off x="1971084" y="4266736"/>
                <a:ext cx="5293098" cy="233910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Nuclei consists of protons and neutrons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600" dirty="0"/>
                  <a:t> stable for light element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600" dirty="0"/>
                  <a:t> stable for heavy element</a:t>
                </a:r>
              </a:p>
              <a:p>
                <a:pPr lvl="2"/>
                <a:r>
                  <a:rPr lang="en-US" sz="1600" dirty="0"/>
                  <a:t>Need more neutrons to overcome coulomb repulsive forces generated by protons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Isotope: Same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sz="1600" dirty="0"/>
                  <a:t> different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Isobar: Same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/>
                  <a:t> different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Isomer: Metastable state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(Isotone: Same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600" dirty="0"/>
                  <a:t> different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CA77E0C-3DE6-8229-B095-27C52DF3E1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1084" y="4266736"/>
                <a:ext cx="5293098" cy="2339102"/>
              </a:xfrm>
              <a:prstGeom prst="rect">
                <a:avLst/>
              </a:prstGeom>
              <a:blipFill>
                <a:blip r:embed="rId4"/>
                <a:stretch>
                  <a:fillRect l="-957" t="-1622" b="-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1">
            <a:extLst>
              <a:ext uri="{FF2B5EF4-FFF2-40B4-BE49-F238E27FC236}">
                <a16:creationId xmlns:a16="http://schemas.microsoft.com/office/drawing/2014/main" id="{D5968542-2100-4DAB-D9DA-C3C1932F5588}"/>
              </a:ext>
            </a:extLst>
          </p:cNvPr>
          <p:cNvSpPr/>
          <p:nvPr/>
        </p:nvSpPr>
        <p:spPr>
          <a:xfrm>
            <a:off x="2609223" y="3503345"/>
            <a:ext cx="150725" cy="25406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0F23245-F104-8BDF-4B01-1CF4248FA790}"/>
              </a:ext>
            </a:extLst>
          </p:cNvPr>
          <p:cNvSpPr txBox="1"/>
          <p:nvPr/>
        </p:nvSpPr>
        <p:spPr>
          <a:xfrm>
            <a:off x="1987545" y="2971339"/>
            <a:ext cx="1010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Fe, Ti, V, Co, </a:t>
            </a:r>
          </a:p>
          <a:p>
            <a:r>
              <a:rPr lang="en-US" sz="1200" dirty="0"/>
              <a:t>Mn, </a:t>
            </a:r>
            <a:r>
              <a:rPr lang="en-US" sz="1200" dirty="0" err="1"/>
              <a:t>etc</a:t>
            </a:r>
            <a:endParaRPr lang="en-US" sz="12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89852D2-21D8-1F2E-7EC9-34037AD00ADC}"/>
              </a:ext>
            </a:extLst>
          </p:cNvPr>
          <p:cNvSpPr/>
          <p:nvPr/>
        </p:nvSpPr>
        <p:spPr>
          <a:xfrm>
            <a:off x="3286948" y="3151164"/>
            <a:ext cx="292538" cy="28199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FE88816-F77A-26C8-5EAC-ECEF1C840798}"/>
              </a:ext>
            </a:extLst>
          </p:cNvPr>
          <p:cNvSpPr txBox="1"/>
          <p:nvPr/>
        </p:nvSpPr>
        <p:spPr>
          <a:xfrm>
            <a:off x="2964757" y="2395737"/>
            <a:ext cx="1006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Nb, Mo, Zr, Y</a:t>
            </a:r>
          </a:p>
          <a:p>
            <a:r>
              <a:rPr lang="en-US" sz="1200" dirty="0" err="1"/>
              <a:t>etc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38CC4B1-2099-8F77-1FF0-5CF65852EA94}"/>
              </a:ext>
            </a:extLst>
          </p:cNvPr>
          <p:cNvSpPr txBox="1"/>
          <p:nvPr/>
        </p:nvSpPr>
        <p:spPr>
          <a:xfrm>
            <a:off x="4998331" y="2827324"/>
            <a:ext cx="2060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Magic number (Z or N)</a:t>
            </a:r>
          </a:p>
          <a:p>
            <a:r>
              <a:rPr lang="en-US" sz="1400" dirty="0"/>
              <a:t>=2, 8, 20, 28, 50, 82, 126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5AC8D41-A6A7-8B08-A8F5-CCFF33BE6F7A}"/>
              </a:ext>
            </a:extLst>
          </p:cNvPr>
          <p:cNvCxnSpPr>
            <a:cxnSpLocks/>
          </p:cNvCxnSpPr>
          <p:nvPr/>
        </p:nvCxnSpPr>
        <p:spPr>
          <a:xfrm flipH="1">
            <a:off x="4577418" y="3087933"/>
            <a:ext cx="420912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FCF1D13-FB16-2F0E-C4B7-01B344FBAA07}"/>
              </a:ext>
            </a:extLst>
          </p:cNvPr>
          <p:cNvCxnSpPr>
            <a:cxnSpLocks/>
          </p:cNvCxnSpPr>
          <p:nvPr/>
        </p:nvCxnSpPr>
        <p:spPr>
          <a:xfrm flipH="1">
            <a:off x="3526870" y="3087933"/>
            <a:ext cx="1471460" cy="49773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47E1DA2-6234-8D18-642B-ED35EB1443FA}"/>
              </a:ext>
            </a:extLst>
          </p:cNvPr>
          <p:cNvCxnSpPr>
            <a:cxnSpLocks/>
          </p:cNvCxnSpPr>
          <p:nvPr/>
        </p:nvCxnSpPr>
        <p:spPr>
          <a:xfrm flipV="1">
            <a:off x="5581092" y="2546777"/>
            <a:ext cx="0" cy="31062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B6AE91E4-ABC6-876B-B098-83D4C471177C}"/>
              </a:ext>
            </a:extLst>
          </p:cNvPr>
          <p:cNvSpPr/>
          <p:nvPr/>
        </p:nvSpPr>
        <p:spPr>
          <a:xfrm>
            <a:off x="4991879" y="2472619"/>
            <a:ext cx="277730" cy="1554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EBC26A-9933-2205-78FB-B8E54FDBC472}"/>
              </a:ext>
            </a:extLst>
          </p:cNvPr>
          <p:cNvSpPr txBox="1"/>
          <p:nvPr/>
        </p:nvSpPr>
        <p:spPr>
          <a:xfrm>
            <a:off x="5196047" y="2479984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150227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0B8FD7C-E134-5B6B-C4D9-AA434902EBAD}"/>
                  </a:ext>
                </a:extLst>
              </p:cNvPr>
              <p:cNvSpPr txBox="1"/>
              <p:nvPr/>
            </p:nvSpPr>
            <p:spPr>
              <a:xfrm>
                <a:off x="10658094" y="2322689"/>
                <a:ext cx="98232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0B8FD7C-E134-5B6B-C4D9-AA434902E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8094" y="2322689"/>
                <a:ext cx="982320" cy="9489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FFA7631-5BD6-2359-C82F-B41597755F1F}"/>
                  </a:ext>
                </a:extLst>
              </p:cNvPr>
              <p:cNvSpPr txBox="1"/>
              <p:nvPr/>
            </p:nvSpPr>
            <p:spPr>
              <a:xfrm>
                <a:off x="9787823" y="2951786"/>
                <a:ext cx="1064587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p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FFA7631-5BD6-2359-C82F-B41597755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7823" y="2951786"/>
                <a:ext cx="1064587" cy="9489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0744AD6-C0DD-A93A-D8DD-0F2D54F50F70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44770" y="1199205"/>
                <a:ext cx="6670432" cy="4655566"/>
              </a:xfrm>
            </p:spPr>
            <p:txBody>
              <a:bodyPr/>
              <a:lstStyle/>
              <a:p>
                <a:r>
                  <a:rPr lang="en-US" dirty="0"/>
                  <a:t>Elastic interaction</a:t>
                </a:r>
              </a:p>
              <a:p>
                <a:pPr lvl="1"/>
                <a:r>
                  <a:rPr lang="en-US" dirty="0"/>
                  <a:t>Total kinetic energy and momentum are conserved before and after interaction</a:t>
                </a:r>
              </a:p>
              <a:p>
                <a:pPr lvl="2"/>
                <a:r>
                  <a:rPr lang="en-US" dirty="0"/>
                  <a:t>Energy and momentum may be transferred</a:t>
                </a:r>
              </a:p>
              <a:p>
                <a:pPr lvl="1"/>
                <a:r>
                  <a:rPr lang="en-US" dirty="0"/>
                  <a:t>No new particles are produced (e.g.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Inelastic interaction</a:t>
                </a:r>
              </a:p>
              <a:p>
                <a:pPr lvl="1"/>
                <a:r>
                  <a:rPr lang="en-US" dirty="0"/>
                  <a:t>Involves excitation, ionization, or production of new particles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(excitation)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(ionization)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(production)</a:t>
                </a:r>
              </a:p>
              <a:p>
                <a:r>
                  <a:rPr lang="en-US" dirty="0"/>
                  <a:t>Hadronic and Electromagnetic interactions can be either elastic or inelastic interaction processes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0744AD6-C0DD-A93A-D8DD-0F2D54F50F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44770" y="1199205"/>
                <a:ext cx="6670432" cy="4655566"/>
              </a:xfrm>
              <a:blipFill>
                <a:blip r:embed="rId4"/>
                <a:stretch>
                  <a:fillRect l="-2091" t="-1635" r="-13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AC863F09-005A-7057-AADC-D03DD146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interaction?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D83C67-7D41-B3B0-9B75-1EC86D8811E7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EFB0A3A-EB12-DB85-3868-2122E6BD8D83}"/>
              </a:ext>
            </a:extLst>
          </p:cNvPr>
          <p:cNvSpPr/>
          <p:nvPr/>
        </p:nvSpPr>
        <p:spPr>
          <a:xfrm>
            <a:off x="7256585" y="799287"/>
            <a:ext cx="328246" cy="3261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FAFCE3-69C7-FB86-D1DD-0EAFD750A740}"/>
              </a:ext>
            </a:extLst>
          </p:cNvPr>
          <p:cNvSpPr/>
          <p:nvPr/>
        </p:nvSpPr>
        <p:spPr>
          <a:xfrm>
            <a:off x="8346831" y="799287"/>
            <a:ext cx="328246" cy="3261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541667C-01E5-49D5-BD95-4CC3B968907E}"/>
              </a:ext>
            </a:extLst>
          </p:cNvPr>
          <p:cNvSpPr/>
          <p:nvPr/>
        </p:nvSpPr>
        <p:spPr>
          <a:xfrm>
            <a:off x="9952893" y="1127806"/>
            <a:ext cx="328246" cy="3261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323B563-1791-02E6-F70F-94218D90F4F8}"/>
              </a:ext>
            </a:extLst>
          </p:cNvPr>
          <p:cNvSpPr/>
          <p:nvPr/>
        </p:nvSpPr>
        <p:spPr>
          <a:xfrm>
            <a:off x="10744668" y="514265"/>
            <a:ext cx="328246" cy="3261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9BA69FD-21B2-E9EE-AF89-45DDBCF9DB91}"/>
              </a:ext>
            </a:extLst>
          </p:cNvPr>
          <p:cNvCxnSpPr>
            <a:stCxn id="4" idx="6"/>
          </p:cNvCxnSpPr>
          <p:nvPr/>
        </p:nvCxnSpPr>
        <p:spPr>
          <a:xfrm>
            <a:off x="7584831" y="962351"/>
            <a:ext cx="29307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2A76BB0-9675-0ECD-D683-622E291C791D}"/>
              </a:ext>
            </a:extLst>
          </p:cNvPr>
          <p:cNvCxnSpPr>
            <a:cxnSpLocks/>
          </p:cNvCxnSpPr>
          <p:nvPr/>
        </p:nvCxnSpPr>
        <p:spPr>
          <a:xfrm flipH="1">
            <a:off x="8047892" y="962351"/>
            <a:ext cx="316523" cy="106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FF4C9DF-0DF3-7F9F-F419-AD087FC228F9}"/>
              </a:ext>
            </a:extLst>
          </p:cNvPr>
          <p:cNvCxnSpPr>
            <a:cxnSpLocks/>
          </p:cNvCxnSpPr>
          <p:nvPr/>
        </p:nvCxnSpPr>
        <p:spPr>
          <a:xfrm flipH="1">
            <a:off x="10257693" y="984738"/>
            <a:ext cx="243488" cy="1898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A00BCC1-D7E4-A7B2-13B3-C74C079791BD}"/>
              </a:ext>
            </a:extLst>
          </p:cNvPr>
          <p:cNvCxnSpPr>
            <a:cxnSpLocks/>
          </p:cNvCxnSpPr>
          <p:nvPr/>
        </p:nvCxnSpPr>
        <p:spPr>
          <a:xfrm flipH="1">
            <a:off x="10536350" y="772022"/>
            <a:ext cx="243488" cy="1898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B2BF79E-72F8-65B6-28F6-8943DAA07B3C}"/>
              </a:ext>
            </a:extLst>
          </p:cNvPr>
          <p:cNvSpPr txBox="1"/>
          <p:nvPr/>
        </p:nvSpPr>
        <p:spPr>
          <a:xfrm>
            <a:off x="7896440" y="-2922"/>
            <a:ext cx="2761654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Elastic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8122A2B-6572-CF50-D597-A5BFFE732878}"/>
                  </a:ext>
                </a:extLst>
              </p:cNvPr>
              <p:cNvSpPr txBox="1"/>
              <p:nvPr/>
            </p:nvSpPr>
            <p:spPr>
              <a:xfrm>
                <a:off x="8394685" y="1558942"/>
                <a:ext cx="1765163" cy="6976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US" sz="1600" b="1" dirty="0">
                  <a:solidFill>
                    <a:schemeClr val="tx1"/>
                  </a:solidFill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US" sz="16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8122A2B-6572-CF50-D597-A5BFFE7328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685" y="1558942"/>
                <a:ext cx="1765163" cy="697627"/>
              </a:xfrm>
              <a:prstGeom prst="rect">
                <a:avLst/>
              </a:prstGeom>
              <a:blipFill>
                <a:blip r:embed="rId5"/>
                <a:stretch>
                  <a:fillRect l="-2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>
            <a:extLst>
              <a:ext uri="{FF2B5EF4-FFF2-40B4-BE49-F238E27FC236}">
                <a16:creationId xmlns:a16="http://schemas.microsoft.com/office/drawing/2014/main" id="{F6187087-4B99-CBE6-2CB5-E17E1DFC0E87}"/>
              </a:ext>
            </a:extLst>
          </p:cNvPr>
          <p:cNvSpPr/>
          <p:nvPr/>
        </p:nvSpPr>
        <p:spPr>
          <a:xfrm>
            <a:off x="7507282" y="3180038"/>
            <a:ext cx="328246" cy="3261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E3C9BA7-5EF6-E345-3B88-A6DF0B51A7D9}"/>
              </a:ext>
            </a:extLst>
          </p:cNvPr>
          <p:cNvSpPr/>
          <p:nvPr/>
        </p:nvSpPr>
        <p:spPr>
          <a:xfrm>
            <a:off x="8597528" y="3180038"/>
            <a:ext cx="328246" cy="3261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9AC3D9-0E2A-872C-5F2F-81CF9941BA9F}"/>
              </a:ext>
            </a:extLst>
          </p:cNvPr>
          <p:cNvSpPr/>
          <p:nvPr/>
        </p:nvSpPr>
        <p:spPr>
          <a:xfrm>
            <a:off x="10203590" y="3508557"/>
            <a:ext cx="328246" cy="3261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34C9971-5DF2-9872-7B28-05FC85D0A8D9}"/>
              </a:ext>
            </a:extLst>
          </p:cNvPr>
          <p:cNvSpPr/>
          <p:nvPr/>
        </p:nvSpPr>
        <p:spPr>
          <a:xfrm>
            <a:off x="10995365" y="2895016"/>
            <a:ext cx="328246" cy="3261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83EF346-6394-9EE8-01EA-ACD5EE001D6F}"/>
              </a:ext>
            </a:extLst>
          </p:cNvPr>
          <p:cNvCxnSpPr>
            <a:stCxn id="19" idx="6"/>
          </p:cNvCxnSpPr>
          <p:nvPr/>
        </p:nvCxnSpPr>
        <p:spPr>
          <a:xfrm>
            <a:off x="7835528" y="3343102"/>
            <a:ext cx="29307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3089FB4-89DC-80F3-9D50-59AD1D99EB5B}"/>
              </a:ext>
            </a:extLst>
          </p:cNvPr>
          <p:cNvCxnSpPr>
            <a:cxnSpLocks/>
          </p:cNvCxnSpPr>
          <p:nvPr/>
        </p:nvCxnSpPr>
        <p:spPr>
          <a:xfrm flipH="1">
            <a:off x="8298589" y="3343102"/>
            <a:ext cx="316523" cy="106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9838012-152A-1558-EC56-693778EFAB0F}"/>
              </a:ext>
            </a:extLst>
          </p:cNvPr>
          <p:cNvCxnSpPr>
            <a:cxnSpLocks/>
          </p:cNvCxnSpPr>
          <p:nvPr/>
        </p:nvCxnSpPr>
        <p:spPr>
          <a:xfrm flipH="1">
            <a:off x="10508390" y="3365489"/>
            <a:ext cx="243488" cy="1898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16E8FBA-F470-DC06-A30D-7BB8D42378BB}"/>
              </a:ext>
            </a:extLst>
          </p:cNvPr>
          <p:cNvCxnSpPr>
            <a:cxnSpLocks/>
          </p:cNvCxnSpPr>
          <p:nvPr/>
        </p:nvCxnSpPr>
        <p:spPr>
          <a:xfrm flipH="1">
            <a:off x="10787047" y="3152773"/>
            <a:ext cx="243488" cy="1898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38358DB-379E-3F49-55C0-29796FD6F1E8}"/>
              </a:ext>
            </a:extLst>
          </p:cNvPr>
          <p:cNvSpPr txBox="1"/>
          <p:nvPr/>
        </p:nvSpPr>
        <p:spPr>
          <a:xfrm>
            <a:off x="8051759" y="2424721"/>
            <a:ext cx="2952411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Inelastic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DD34-0DBE-DA31-7FD2-2A2A3A1593B8}"/>
                  </a:ext>
                </a:extLst>
              </p:cNvPr>
              <p:cNvSpPr txBox="1"/>
              <p:nvPr/>
            </p:nvSpPr>
            <p:spPr>
              <a:xfrm>
                <a:off x="8047148" y="249370"/>
                <a:ext cx="98232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DD34-0DBE-DA31-7FD2-2A2A3A159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7148" y="249370"/>
                <a:ext cx="982320" cy="9489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C4062AF-27F3-8769-2037-474B0D2EF2B3}"/>
                  </a:ext>
                </a:extLst>
              </p:cNvPr>
              <p:cNvSpPr txBox="1"/>
              <p:nvPr/>
            </p:nvSpPr>
            <p:spPr>
              <a:xfrm>
                <a:off x="6977048" y="239992"/>
                <a:ext cx="96789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C4062AF-27F3-8769-2037-474B0D2EF2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048" y="239992"/>
                <a:ext cx="967893" cy="9489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ight Arrow 31">
            <a:extLst>
              <a:ext uri="{FF2B5EF4-FFF2-40B4-BE49-F238E27FC236}">
                <a16:creationId xmlns:a16="http://schemas.microsoft.com/office/drawing/2014/main" id="{85795C95-FA95-FE3C-0471-A735D805AF5F}"/>
              </a:ext>
            </a:extLst>
          </p:cNvPr>
          <p:cNvSpPr/>
          <p:nvPr/>
        </p:nvSpPr>
        <p:spPr>
          <a:xfrm>
            <a:off x="8982313" y="739134"/>
            <a:ext cx="556065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B62B6F31-26AB-0D6D-8CB6-9498B8E0868B}"/>
              </a:ext>
            </a:extLst>
          </p:cNvPr>
          <p:cNvSpPr/>
          <p:nvPr/>
        </p:nvSpPr>
        <p:spPr>
          <a:xfrm>
            <a:off x="9135258" y="3141622"/>
            <a:ext cx="556065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AE9BEBE-5D1F-2631-F6AE-79AC2831A1DC}"/>
              </a:ext>
            </a:extLst>
          </p:cNvPr>
          <p:cNvSpPr/>
          <p:nvPr/>
        </p:nvSpPr>
        <p:spPr>
          <a:xfrm>
            <a:off x="10215314" y="4348392"/>
            <a:ext cx="328246" cy="3261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FE297BA-4744-7F9F-1E6A-268D82483FB1}"/>
              </a:ext>
            </a:extLst>
          </p:cNvPr>
          <p:cNvSpPr/>
          <p:nvPr/>
        </p:nvSpPr>
        <p:spPr>
          <a:xfrm>
            <a:off x="11095897" y="3900044"/>
            <a:ext cx="328246" cy="32612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473543D-29FD-7928-274A-AD2D1A977486}"/>
              </a:ext>
            </a:extLst>
          </p:cNvPr>
          <p:cNvCxnSpPr>
            <a:cxnSpLocks/>
          </p:cNvCxnSpPr>
          <p:nvPr/>
        </p:nvCxnSpPr>
        <p:spPr>
          <a:xfrm flipH="1">
            <a:off x="10658094" y="4370517"/>
            <a:ext cx="194316" cy="871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B2F64B8-5803-796E-2E0D-23378B356359}"/>
              </a:ext>
            </a:extLst>
          </p:cNvPr>
          <p:cNvCxnSpPr>
            <a:cxnSpLocks/>
          </p:cNvCxnSpPr>
          <p:nvPr/>
        </p:nvCxnSpPr>
        <p:spPr>
          <a:xfrm flipH="1">
            <a:off x="10876428" y="4170096"/>
            <a:ext cx="243488" cy="18982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4C05927-5CF6-CC95-0AD3-E7992B5554A3}"/>
              </a:ext>
            </a:extLst>
          </p:cNvPr>
          <p:cNvCxnSpPr>
            <a:cxnSpLocks/>
          </p:cNvCxnSpPr>
          <p:nvPr/>
        </p:nvCxnSpPr>
        <p:spPr>
          <a:xfrm flipH="1" flipV="1">
            <a:off x="10863561" y="4372470"/>
            <a:ext cx="237622" cy="71467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3D5F18C4-B7F4-A53F-A899-BCAFF0FB4F30}"/>
              </a:ext>
            </a:extLst>
          </p:cNvPr>
          <p:cNvSpPr/>
          <p:nvPr/>
        </p:nvSpPr>
        <p:spPr>
          <a:xfrm>
            <a:off x="11136933" y="4370517"/>
            <a:ext cx="328246" cy="3261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C7569B6-35E4-C4A3-82AD-EF3BEFF01048}"/>
                  </a:ext>
                </a:extLst>
              </p:cNvPr>
              <p:cNvSpPr txBox="1"/>
              <p:nvPr/>
            </p:nvSpPr>
            <p:spPr>
              <a:xfrm>
                <a:off x="9924493" y="3786881"/>
                <a:ext cx="958276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C7569B6-35E4-C4A3-82AD-EF3BEFF010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4493" y="3786881"/>
                <a:ext cx="958276" cy="94897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CD9FBE1-EE4E-BD7F-AD7B-FB5B2F80B079}"/>
                  </a:ext>
                </a:extLst>
              </p:cNvPr>
              <p:cNvSpPr txBox="1"/>
              <p:nvPr/>
            </p:nvSpPr>
            <p:spPr>
              <a:xfrm>
                <a:off x="10814743" y="3277194"/>
                <a:ext cx="988732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𝑫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CD9FBE1-EE4E-BD7F-AD7B-FB5B2F80B0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4743" y="3277194"/>
                <a:ext cx="988732" cy="9489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276B79C-A4FA-559C-7E10-8181C22CBFF7}"/>
                  </a:ext>
                </a:extLst>
              </p:cNvPr>
              <p:cNvSpPr txBox="1"/>
              <p:nvPr/>
            </p:nvSpPr>
            <p:spPr>
              <a:xfrm>
                <a:off x="10859977" y="4457630"/>
                <a:ext cx="96629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276B79C-A4FA-559C-7E10-8181C22CB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9977" y="4457630"/>
                <a:ext cx="966290" cy="94897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ight Arrow 46">
            <a:extLst>
              <a:ext uri="{FF2B5EF4-FFF2-40B4-BE49-F238E27FC236}">
                <a16:creationId xmlns:a16="http://schemas.microsoft.com/office/drawing/2014/main" id="{913BEAA2-CFCF-ED05-E095-3B83F5DFCEA3}"/>
              </a:ext>
            </a:extLst>
          </p:cNvPr>
          <p:cNvSpPr/>
          <p:nvPr/>
        </p:nvSpPr>
        <p:spPr>
          <a:xfrm>
            <a:off x="9178719" y="4255164"/>
            <a:ext cx="556065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BE22C3D2-ACD6-CBB6-21C9-FCCABE4F74E7}"/>
              </a:ext>
            </a:extLst>
          </p:cNvPr>
          <p:cNvSpPr/>
          <p:nvPr/>
        </p:nvSpPr>
        <p:spPr>
          <a:xfrm>
            <a:off x="9178719" y="5298794"/>
            <a:ext cx="556065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7E4B22F-2CC3-6172-8A8E-7D0BC422E9A7}"/>
                  </a:ext>
                </a:extLst>
              </p:cNvPr>
              <p:cNvSpPr txBox="1"/>
              <p:nvPr/>
            </p:nvSpPr>
            <p:spPr>
              <a:xfrm>
                <a:off x="8293287" y="2631895"/>
                <a:ext cx="982320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7E4B22F-2CC3-6172-8A8E-7D0BC422E9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3287" y="2631895"/>
                <a:ext cx="982320" cy="9489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6893277-19EF-547A-9BBC-4B7FD4E32A8C}"/>
                  </a:ext>
                </a:extLst>
              </p:cNvPr>
              <p:cNvSpPr txBox="1"/>
              <p:nvPr/>
            </p:nvSpPr>
            <p:spPr>
              <a:xfrm>
                <a:off x="7223187" y="2622517"/>
                <a:ext cx="967893" cy="948978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6893277-19EF-547A-9BBC-4B7FD4E32A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187" y="2622517"/>
                <a:ext cx="967893" cy="94897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FA81755-FCC6-7530-4B5F-0A73066F6B00}"/>
              </a:ext>
            </a:extLst>
          </p:cNvPr>
          <p:cNvSpPr txBox="1"/>
          <p:nvPr/>
        </p:nvSpPr>
        <p:spPr>
          <a:xfrm>
            <a:off x="8870736" y="4074287"/>
            <a:ext cx="982321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bg1"/>
                </a:solidFill>
                <a:latin typeface="Helvetica" pitchFamily="2" charset="0"/>
              </a:rPr>
              <a:t>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2AD798-090A-945B-21BD-B221561B61EE}"/>
              </a:ext>
            </a:extLst>
          </p:cNvPr>
          <p:cNvSpPr txBox="1"/>
          <p:nvPr/>
        </p:nvSpPr>
        <p:spPr>
          <a:xfrm>
            <a:off x="8886007" y="5117917"/>
            <a:ext cx="982321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bg1"/>
                </a:solidFill>
                <a:latin typeface="Helvetica" pitchFamily="2" charset="0"/>
              </a:rPr>
              <a:t>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2D714B-0F11-1760-E1F0-4E1335511AAA}"/>
              </a:ext>
            </a:extLst>
          </p:cNvPr>
          <p:cNvSpPr txBox="1"/>
          <p:nvPr/>
        </p:nvSpPr>
        <p:spPr>
          <a:xfrm>
            <a:off x="9691323" y="4966256"/>
            <a:ext cx="2380139" cy="124136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More possible</a:t>
            </a:r>
          </a:p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Final states</a:t>
            </a:r>
          </a:p>
        </p:txBody>
      </p:sp>
    </p:spTree>
    <p:extLst>
      <p:ext uri="{BB962C8B-B14F-4D97-AF65-F5344CB8AC3E}">
        <p14:creationId xmlns:p14="http://schemas.microsoft.com/office/powerpoint/2010/main" val="461023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17AFFC-D2AB-8710-3DD4-3264A4BBD1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2330461"/>
            <a:ext cx="9994392" cy="3657755"/>
          </a:xfrm>
        </p:spPr>
        <p:txBody>
          <a:bodyPr/>
          <a:lstStyle/>
          <a:p>
            <a:r>
              <a:rPr lang="en-US" dirty="0"/>
              <a:t>Interaction is a </a:t>
            </a:r>
            <a:r>
              <a:rPr lang="en-US" u="sng" dirty="0"/>
              <a:t>stochastic process</a:t>
            </a:r>
          </a:p>
          <a:p>
            <a:r>
              <a:rPr lang="en-US" dirty="0"/>
              <a:t>The probability of interaction is governed by the cross section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F36B09-7F0E-2D49-BA18-74350F6D4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628418" cy="433527"/>
          </a:xfrm>
        </p:spPr>
        <p:txBody>
          <a:bodyPr/>
          <a:lstStyle/>
          <a:p>
            <a:r>
              <a:rPr lang="en-US" dirty="0"/>
              <a:t>Describing interactions in calculations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B9B7CA-C0CA-F1CA-D0BE-FD28372A7FC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3CBADE-266C-FFB5-0633-112236D03508}"/>
              </a:ext>
            </a:extLst>
          </p:cNvPr>
          <p:cNvSpPr/>
          <p:nvPr/>
        </p:nvSpPr>
        <p:spPr>
          <a:xfrm>
            <a:off x="4304371" y="1122685"/>
            <a:ext cx="2943922" cy="11573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88CDF4-FB52-8F38-4B98-2630E5A42583}"/>
              </a:ext>
            </a:extLst>
          </p:cNvPr>
          <p:cNvSpPr/>
          <p:nvPr/>
        </p:nvSpPr>
        <p:spPr>
          <a:xfrm>
            <a:off x="2850840" y="1536473"/>
            <a:ext cx="328246" cy="3261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C3A409-4465-2FDC-F77A-D7CA39805763}"/>
              </a:ext>
            </a:extLst>
          </p:cNvPr>
          <p:cNvCxnSpPr>
            <a:stCxn id="7" idx="6"/>
          </p:cNvCxnSpPr>
          <p:nvPr/>
        </p:nvCxnSpPr>
        <p:spPr>
          <a:xfrm>
            <a:off x="3179086" y="1699537"/>
            <a:ext cx="29307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9A10E43-21BD-3209-9411-E342B57026E2}"/>
              </a:ext>
            </a:extLst>
          </p:cNvPr>
          <p:cNvCxnSpPr>
            <a:cxnSpLocks/>
            <a:stCxn id="6" idx="1"/>
          </p:cNvCxnSpPr>
          <p:nvPr/>
        </p:nvCxnSpPr>
        <p:spPr>
          <a:xfrm flipV="1">
            <a:off x="4304371" y="1699537"/>
            <a:ext cx="802019" cy="18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076E8C-A7AE-D72D-3749-9B2BB5D2A198}"/>
              </a:ext>
            </a:extLst>
          </p:cNvPr>
          <p:cNvCxnSpPr>
            <a:cxnSpLocks/>
          </p:cNvCxnSpPr>
          <p:nvPr/>
        </p:nvCxnSpPr>
        <p:spPr>
          <a:xfrm flipV="1">
            <a:off x="5106390" y="1536473"/>
            <a:ext cx="142504" cy="163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18917E-4A7E-FA40-EA78-19669179C785}"/>
              </a:ext>
            </a:extLst>
          </p:cNvPr>
          <p:cNvCxnSpPr>
            <a:cxnSpLocks/>
          </p:cNvCxnSpPr>
          <p:nvPr/>
        </p:nvCxnSpPr>
        <p:spPr>
          <a:xfrm>
            <a:off x="5248894" y="1536473"/>
            <a:ext cx="1080654" cy="3202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921310-7806-4AF2-C9D4-3082490D44B0}"/>
              </a:ext>
            </a:extLst>
          </p:cNvPr>
          <p:cNvCxnSpPr>
            <a:cxnSpLocks/>
          </p:cNvCxnSpPr>
          <p:nvPr/>
        </p:nvCxnSpPr>
        <p:spPr>
          <a:xfrm>
            <a:off x="5106390" y="1698088"/>
            <a:ext cx="325742" cy="4067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89A2DD1-761A-B7CE-CFE3-75FC6472E84D}"/>
              </a:ext>
            </a:extLst>
          </p:cNvPr>
          <p:cNvCxnSpPr>
            <a:cxnSpLocks/>
          </p:cNvCxnSpPr>
          <p:nvPr/>
        </p:nvCxnSpPr>
        <p:spPr>
          <a:xfrm>
            <a:off x="5130141" y="1281733"/>
            <a:ext cx="108857" cy="2620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967F3FA-2A14-8FF3-67C2-BEADF9653492}"/>
              </a:ext>
            </a:extLst>
          </p:cNvPr>
          <p:cNvCxnSpPr>
            <a:cxnSpLocks/>
          </p:cNvCxnSpPr>
          <p:nvPr/>
        </p:nvCxnSpPr>
        <p:spPr>
          <a:xfrm flipH="1">
            <a:off x="5248894" y="1200471"/>
            <a:ext cx="52656" cy="3360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33248C4-7550-CFC6-2E6A-81541842F8E8}"/>
              </a:ext>
            </a:extLst>
          </p:cNvPr>
          <p:cNvCxnSpPr>
            <a:cxnSpLocks/>
          </p:cNvCxnSpPr>
          <p:nvPr/>
        </p:nvCxnSpPr>
        <p:spPr>
          <a:xfrm flipV="1">
            <a:off x="6329548" y="1711633"/>
            <a:ext cx="507115" cy="1450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3203747-98E4-0997-8A75-2381DEE2BF96}"/>
              </a:ext>
            </a:extLst>
          </p:cNvPr>
          <p:cNvCxnSpPr>
            <a:cxnSpLocks/>
          </p:cNvCxnSpPr>
          <p:nvPr/>
        </p:nvCxnSpPr>
        <p:spPr>
          <a:xfrm flipH="1" flipV="1">
            <a:off x="6260469" y="1536473"/>
            <a:ext cx="573539" cy="175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D7A3ED2-1E98-0BF6-3B09-41E18FCA8D3C}"/>
              </a:ext>
            </a:extLst>
          </p:cNvPr>
          <p:cNvCxnSpPr>
            <a:cxnSpLocks/>
          </p:cNvCxnSpPr>
          <p:nvPr/>
        </p:nvCxnSpPr>
        <p:spPr>
          <a:xfrm flipH="1">
            <a:off x="6834008" y="1451667"/>
            <a:ext cx="172434" cy="2625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C0B2C61-D276-744C-DDF6-39DFA2F0B2F0}"/>
              </a:ext>
            </a:extLst>
          </p:cNvPr>
          <p:cNvCxnSpPr>
            <a:cxnSpLocks/>
          </p:cNvCxnSpPr>
          <p:nvPr/>
        </p:nvCxnSpPr>
        <p:spPr>
          <a:xfrm>
            <a:off x="6832681" y="1711633"/>
            <a:ext cx="408336" cy="2145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0B692DB-4D6E-4FC9-4E6A-0D64CC1A4267}"/>
                  </a:ext>
                </a:extLst>
              </p:cNvPr>
              <p:cNvSpPr txBox="1"/>
              <p:nvPr/>
            </p:nvSpPr>
            <p:spPr>
              <a:xfrm>
                <a:off x="1865974" y="3199300"/>
                <a:ext cx="1266372" cy="8588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𝝀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0B692DB-4D6E-4FC9-4E6A-0D64CC1A4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5974" y="3199300"/>
                <a:ext cx="1266372" cy="858825"/>
              </a:xfrm>
              <a:prstGeom prst="rect">
                <a:avLst/>
              </a:prstGeom>
              <a:blipFill>
                <a:blip r:embed="rId2"/>
                <a:stretch>
                  <a:fillRect l="-7921" t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0C76849-CC65-668F-745A-A527300AE216}"/>
                  </a:ext>
                </a:extLst>
              </p:cNvPr>
              <p:cNvSpPr txBox="1"/>
              <p:nvPr/>
            </p:nvSpPr>
            <p:spPr>
              <a:xfrm>
                <a:off x="3495089" y="3460005"/>
                <a:ext cx="7764946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Number density of interacting material  (example unit atoms/cm</a:t>
                </a:r>
                <a:r>
                  <a:rPr lang="en-US" sz="1900" b="1" baseline="30000" dirty="0">
                    <a:solidFill>
                      <a:schemeClr val="tx1"/>
                    </a:solidFill>
                    <a:latin typeface="Helvetica" pitchFamily="2" charset="0"/>
                  </a:rPr>
                  <a:t>3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)</a:t>
                </a: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0C76849-CC65-668F-745A-A527300AE2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089" y="3460005"/>
                <a:ext cx="7764946" cy="292388"/>
              </a:xfrm>
              <a:prstGeom prst="rect">
                <a:avLst/>
              </a:prstGeom>
              <a:blipFill>
                <a:blip r:embed="rId3"/>
                <a:stretch>
                  <a:fillRect l="-1144" t="-25000" r="-1797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A025A03-8504-4AEA-78F2-2E13E99736DB}"/>
                  </a:ext>
                </a:extLst>
              </p:cNvPr>
              <p:cNvSpPr txBox="1"/>
              <p:nvPr/>
            </p:nvSpPr>
            <p:spPr>
              <a:xfrm>
                <a:off x="3495089" y="3825369"/>
                <a:ext cx="6884898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𝛔</m:t>
                    </m:r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  <a:r>
                  <a:rPr lang="en-US" sz="1900" b="1" dirty="0">
                    <a:latin typeface="Helvetica" pitchFamily="2" charset="0"/>
                  </a:rPr>
                  <a:t>Cross section for specific interaction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 (example unit cm</a:t>
                </a:r>
                <a:r>
                  <a:rPr lang="en-US" sz="1900" b="1" baseline="30000" dirty="0">
                    <a:latin typeface="Helvetica" pitchFamily="2" charset="0"/>
                  </a:rPr>
                  <a:t>2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)</a:t>
                </a:r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A025A03-8504-4AEA-78F2-2E13E9973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089" y="3825369"/>
                <a:ext cx="6884898" cy="292388"/>
              </a:xfrm>
              <a:prstGeom prst="rect">
                <a:avLst/>
              </a:prstGeom>
              <a:blipFill>
                <a:blip r:embed="rId4"/>
                <a:stretch>
                  <a:fillRect l="-921" t="-26087" r="-1105" b="-5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FA15DA5-99F6-CD0A-4D7F-5F4B0CC80A94}"/>
                  </a:ext>
                </a:extLst>
              </p:cNvPr>
              <p:cNvSpPr txBox="1"/>
              <p:nvPr/>
            </p:nvSpPr>
            <p:spPr>
              <a:xfrm>
                <a:off x="3495089" y="3099208"/>
                <a:ext cx="5094343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𝛌</m:t>
                    </m:r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  <a:r>
                  <a:rPr lang="en-US" sz="1900" b="1" dirty="0">
                    <a:latin typeface="Helvetica" pitchFamily="2" charset="0"/>
                  </a:rPr>
                  <a:t>Mean free path length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 (example unit cm)</a:t>
                </a:r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FA15DA5-99F6-CD0A-4D7F-5F4B0CC80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089" y="3099208"/>
                <a:ext cx="5094343" cy="292388"/>
              </a:xfrm>
              <a:prstGeom prst="rect">
                <a:avLst/>
              </a:prstGeom>
              <a:blipFill>
                <a:blip r:embed="rId5"/>
                <a:stretch>
                  <a:fillRect l="-1741" t="-20833" r="-249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92A80A5-D378-3283-479D-917FF6CF31D1}"/>
                  </a:ext>
                </a:extLst>
              </p:cNvPr>
              <p:cNvSpPr txBox="1"/>
              <p:nvPr/>
            </p:nvSpPr>
            <p:spPr>
              <a:xfrm>
                <a:off x="1886244" y="4433022"/>
                <a:ext cx="3565335" cy="7404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𝒓𝒆𝒔𝒊𝒅𝒖𝒂𝒍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𝒆𝒙𝒑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92A80A5-D378-3283-479D-917FF6CF31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244" y="4433022"/>
                <a:ext cx="3565335" cy="740459"/>
              </a:xfrm>
              <a:prstGeom prst="rect">
                <a:avLst/>
              </a:prstGeom>
              <a:blipFill>
                <a:blip r:embed="rId6"/>
                <a:stretch>
                  <a:fillRect l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9ECCEDD-88FA-9619-0207-FE3C121026BA}"/>
                  </a:ext>
                </a:extLst>
              </p:cNvPr>
              <p:cNvSpPr txBox="1"/>
              <p:nvPr/>
            </p:nvSpPr>
            <p:spPr>
              <a:xfrm>
                <a:off x="5789221" y="4385456"/>
                <a:ext cx="3916650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  <a:r>
                  <a:rPr lang="en-US" sz="1900" b="1" dirty="0">
                    <a:latin typeface="Helvetica" pitchFamily="2" charset="0"/>
                  </a:rPr>
                  <a:t>Number of incident particles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9ECCEDD-88FA-9619-0207-FE3C12102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221" y="4385456"/>
                <a:ext cx="3916650" cy="292388"/>
              </a:xfrm>
              <a:prstGeom prst="rect">
                <a:avLst/>
              </a:prstGeom>
              <a:blipFill>
                <a:blip r:embed="rId7"/>
                <a:stretch>
                  <a:fillRect l="-1618" t="-25000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5816190-C14F-49F9-EBCD-559ACC74BA9F}"/>
                  </a:ext>
                </a:extLst>
              </p:cNvPr>
              <p:cNvSpPr txBox="1"/>
              <p:nvPr/>
            </p:nvSpPr>
            <p:spPr>
              <a:xfrm>
                <a:off x="5769659" y="4759698"/>
                <a:ext cx="1668727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  <a:r>
                  <a:rPr lang="en-US" sz="1900" b="1" dirty="0">
                    <a:latin typeface="Helvetica" pitchFamily="2" charset="0"/>
                  </a:rPr>
                  <a:t>Path length</a:t>
                </a: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5816190-C14F-49F9-EBCD-559ACC74BA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659" y="4759698"/>
                <a:ext cx="1668727" cy="292388"/>
              </a:xfrm>
              <a:prstGeom prst="rect">
                <a:avLst/>
              </a:prstGeom>
              <a:blipFill>
                <a:blip r:embed="rId8"/>
                <a:stretch>
                  <a:fillRect l="-3788" t="-25000" r="-833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944ED25-1CBD-4313-A93D-ADF6C33D3774}"/>
                  </a:ext>
                </a:extLst>
              </p:cNvPr>
              <p:cNvSpPr txBox="1"/>
              <p:nvPr/>
            </p:nvSpPr>
            <p:spPr>
              <a:xfrm>
                <a:off x="1169744" y="5217518"/>
                <a:ext cx="7178610" cy="1769908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Example: 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40 cm and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40 cm,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𝒓𝒆𝒔𝒊𝒅𝒖𝒂𝒍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sz="1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𝟑𝟔𝟖</m:t>
                    </m:r>
                    <m:r>
                      <a:rPr lang="en-US" sz="19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36.8 % of particles remain no interactions</a:t>
                </a: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944ED25-1CBD-4313-A93D-ADF6C33D3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9744" y="5217518"/>
                <a:ext cx="7178610" cy="176990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1A160444-F13D-AC86-D71E-1C26BAB5709C}"/>
              </a:ext>
            </a:extLst>
          </p:cNvPr>
          <p:cNvSpPr txBox="1"/>
          <p:nvPr/>
        </p:nvSpPr>
        <p:spPr>
          <a:xfrm>
            <a:off x="1667081" y="898204"/>
            <a:ext cx="2610972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Incident particle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20C87-5906-F7A7-8768-B97EC1216F30}"/>
              </a:ext>
            </a:extLst>
          </p:cNvPr>
          <p:cNvSpPr txBox="1"/>
          <p:nvPr/>
        </p:nvSpPr>
        <p:spPr>
          <a:xfrm>
            <a:off x="4347479" y="575904"/>
            <a:ext cx="288348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Material (or target)</a:t>
            </a:r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0B943028-C1A7-190E-9710-1FA81329D6C6}"/>
              </a:ext>
            </a:extLst>
          </p:cNvPr>
          <p:cNvSpPr/>
          <p:nvPr/>
        </p:nvSpPr>
        <p:spPr>
          <a:xfrm>
            <a:off x="7625291" y="5960860"/>
            <a:ext cx="604309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222FAB4-4608-F19E-12FA-5BEA6707B347}"/>
                  </a:ext>
                </a:extLst>
              </p:cNvPr>
              <p:cNvSpPr txBox="1"/>
              <p:nvPr/>
            </p:nvSpPr>
            <p:spPr>
              <a:xfrm>
                <a:off x="8229600" y="5277150"/>
                <a:ext cx="3916650" cy="1655838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d>
                      <m:d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𝒆𝒙𝒑</m:t>
                        </m:r>
                        <m:d>
                          <m:dPr>
                            <m:ctrlP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num>
                              <m:den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𝝀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Helvetica" pitchFamily="2" charset="0"/>
                  </a:rPr>
                  <a:t> gives the number of particles that undergo an interaction</a:t>
                </a:r>
              </a:p>
            </p:txBody>
          </p:sp>
        </mc:Choice>
        <mc:Fallback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222FAB4-4608-F19E-12FA-5BEA6707B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5277150"/>
                <a:ext cx="3916650" cy="165583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850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A0B991-0DC4-3B86-73D6-C73D8920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Interactions with matter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309DF6-8596-C7CF-4127-D0701A78AA3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681FBE-0ACD-36E2-4948-5961EB2E0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279" y="1395563"/>
            <a:ext cx="8197355" cy="20116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C23357-FA11-E534-037D-97202F7A305A}"/>
              </a:ext>
            </a:extLst>
          </p:cNvPr>
          <p:cNvSpPr txBox="1"/>
          <p:nvPr/>
        </p:nvSpPr>
        <p:spPr>
          <a:xfrm>
            <a:off x="829011" y="1033064"/>
            <a:ext cx="4415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beam-based muon collider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DB399D3-C090-C81F-1CFA-D9CF8894BB31}"/>
              </a:ext>
            </a:extLst>
          </p:cNvPr>
          <p:cNvSpPr>
            <a:spLocks/>
          </p:cNvSpPr>
          <p:nvPr/>
        </p:nvSpPr>
        <p:spPr>
          <a:xfrm>
            <a:off x="3531870" y="1957142"/>
            <a:ext cx="411480" cy="16204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70DDC8-CE26-1F57-AF95-EF0AA9C6093D}"/>
              </a:ext>
            </a:extLst>
          </p:cNvPr>
          <p:cNvSpPr>
            <a:spLocks/>
          </p:cNvSpPr>
          <p:nvPr/>
        </p:nvSpPr>
        <p:spPr>
          <a:xfrm>
            <a:off x="4480560" y="1662168"/>
            <a:ext cx="2160270" cy="20116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145EB5-EDE9-5541-DDAF-4DFC56C1015D}"/>
              </a:ext>
            </a:extLst>
          </p:cNvPr>
          <p:cNvSpPr txBox="1"/>
          <p:nvPr/>
        </p:nvSpPr>
        <p:spPr>
          <a:xfrm>
            <a:off x="787745" y="3549664"/>
            <a:ext cx="3902992" cy="1544012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Helvetica" pitchFamily="2" charset="0"/>
              </a:rPr>
              <a:t>Pion production target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Hadronic interactions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Electromagnetic interactions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537369-91A5-5F65-3AAB-F464D582E615}"/>
              </a:ext>
            </a:extLst>
          </p:cNvPr>
          <p:cNvSpPr txBox="1"/>
          <p:nvPr/>
        </p:nvSpPr>
        <p:spPr>
          <a:xfrm>
            <a:off x="4997795" y="3655806"/>
            <a:ext cx="3845283" cy="119519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Helvetica" pitchFamily="2" charset="0"/>
              </a:rPr>
              <a:t>Ionization cooling channel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Electromagnetic interactions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362250-3B1A-FE6B-5971-8CE0E3B06622}"/>
              </a:ext>
            </a:extLst>
          </p:cNvPr>
          <p:cNvSpPr txBox="1"/>
          <p:nvPr/>
        </p:nvSpPr>
        <p:spPr>
          <a:xfrm>
            <a:off x="1099760" y="5120976"/>
            <a:ext cx="7145867" cy="1544012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Helvetica" pitchFamily="2" charset="0"/>
              </a:rPr>
              <a:t>Beam window &amp; Beam dump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Hadronic &amp; Electromagnetic interactions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Minor but critical interactions process for system performance!</a:t>
            </a:r>
          </a:p>
        </p:txBody>
      </p:sp>
    </p:spTree>
    <p:extLst>
      <p:ext uri="{BB962C8B-B14F-4D97-AF65-F5344CB8AC3E}">
        <p14:creationId xmlns:p14="http://schemas.microsoft.com/office/powerpoint/2010/main" val="145748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069DD4-AC31-C293-D27A-3CFFEE237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IMCC Target and Pion Capture Solenoid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F3B8B2-654E-275D-58B2-B18A4F0A171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684F69D-E0AB-8C93-D42F-CAE938499EC3}"/>
              </a:ext>
            </a:extLst>
          </p:cNvPr>
          <p:cNvGrpSpPr>
            <a:grpSpLocks noChangeAspect="1"/>
          </p:cNvGrpSpPr>
          <p:nvPr/>
        </p:nvGrpSpPr>
        <p:grpSpPr>
          <a:xfrm>
            <a:off x="424541" y="2099787"/>
            <a:ext cx="6972214" cy="3383280"/>
            <a:chOff x="3856591" y="3930317"/>
            <a:chExt cx="5230259" cy="253799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0AEE1F4-A8A8-23E1-3DDE-19B001628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56591" y="3930317"/>
              <a:ext cx="5230259" cy="2495883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7814A05-39A4-02AF-47C5-6C1D9E70708D}"/>
                </a:ext>
              </a:extLst>
            </p:cNvPr>
            <p:cNvSpPr txBox="1"/>
            <p:nvPr/>
          </p:nvSpPr>
          <p:spPr>
            <a:xfrm>
              <a:off x="7872979" y="5791200"/>
              <a:ext cx="1004121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dirty="0">
                  <a:solidFill>
                    <a:srgbClr val="FF0000"/>
                  </a:solidFill>
                  <a:latin typeface="Calibri" panose="020F0502020204030204"/>
                  <a:ea typeface="+mn-ea"/>
                  <a:cs typeface="+mn-cs"/>
                </a:rPr>
                <a:t>C Target</a:t>
              </a:r>
              <a:br>
                <a:rPr lang="en-US" sz="1350" dirty="0">
                  <a:solidFill>
                    <a:srgbClr val="FF0000"/>
                  </a:solidFill>
                  <a:latin typeface="Calibri" panose="020F0502020204030204"/>
                  <a:ea typeface="+mn-ea"/>
                  <a:cs typeface="+mn-cs"/>
                </a:rPr>
              </a:br>
              <a:r>
                <a:rPr lang="en-US" sz="1350" dirty="0">
                  <a:solidFill>
                    <a:srgbClr val="FF0000"/>
                  </a:solidFill>
                  <a:latin typeface="Calibri" panose="020F0502020204030204"/>
                  <a:ea typeface="+mn-ea"/>
                  <a:cs typeface="+mn-cs"/>
                </a:rPr>
                <a:t>Option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2F0F2E30-2153-ACAF-5C9F-15A427EF30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246" y="1310966"/>
            <a:ext cx="3867879" cy="310896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CBE9B5-4961-8E77-13F9-751CB2221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3647" y="4625736"/>
            <a:ext cx="4329952" cy="6400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D89A8F3-1DAD-95C9-4659-F2CABF163D5B}"/>
                  </a:ext>
                </a:extLst>
              </p:cNvPr>
              <p:cNvSpPr txBox="1"/>
              <p:nvPr/>
            </p:nvSpPr>
            <p:spPr>
              <a:xfrm>
                <a:off x="7470224" y="5424734"/>
                <a:ext cx="4061438" cy="1116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Ex) Initially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sz="1600" dirty="0"/>
                  <a:t> cm,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=225</m:t>
                    </m:r>
                  </m:oMath>
                </a14:m>
                <a:r>
                  <a:rPr lang="en-US" sz="1600" dirty="0"/>
                  <a:t> MeV/c, </a:t>
                </a:r>
              </a:p>
              <a:p>
                <a:r>
                  <a:rPr lang="en-US" sz="1600" dirty="0"/>
                  <a:t>The final beam radius and transverse momentum are,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𝑓𝑖𝑛𝑎𝑙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r>
                  <a:rPr lang="en-US" sz="1600" dirty="0"/>
                  <a:t> cm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𝑓𝑖𝑛𝑎𝑙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=80</m:t>
                    </m:r>
                  </m:oMath>
                </a14:m>
                <a:r>
                  <a:rPr lang="en-US" sz="1600" dirty="0"/>
                  <a:t> MeV/c, respectively.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D89A8F3-1DAD-95C9-4659-F2CABF163D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0224" y="5424734"/>
                <a:ext cx="4061438" cy="1116716"/>
              </a:xfrm>
              <a:prstGeom prst="rect">
                <a:avLst/>
              </a:prstGeom>
              <a:blipFill>
                <a:blip r:embed="rId5"/>
                <a:stretch>
                  <a:fillRect l="-935" t="-2247" b="-3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3369644-FAC8-B5B2-CB1C-C6BCA76279ED}"/>
              </a:ext>
            </a:extLst>
          </p:cNvPr>
          <p:cNvSpPr txBox="1"/>
          <p:nvPr/>
        </p:nvSpPr>
        <p:spPr>
          <a:xfrm>
            <a:off x="4434140" y="1010229"/>
            <a:ext cx="3184005" cy="104644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dirty="0" err="1">
                <a:latin typeface="Helvetica" pitchFamily="2" charset="0"/>
              </a:rPr>
              <a:t>Pions</a:t>
            </a:r>
            <a:r>
              <a:rPr lang="en-US" sz="1600" dirty="0">
                <a:latin typeface="Helvetica" pitchFamily="2" charset="0"/>
              </a:rPr>
              <a:t> should be confined within this volume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BA3424-07FD-2CCF-B2B5-3BB3D7EE901B}"/>
              </a:ext>
            </a:extLst>
          </p:cNvPr>
          <p:cNvSpPr txBox="1"/>
          <p:nvPr/>
        </p:nvSpPr>
        <p:spPr>
          <a:xfrm>
            <a:off x="7559470" y="705409"/>
            <a:ext cx="4223592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Pion capture solenoid magnet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386F416-9C75-954F-DD48-FE9028D5C857}"/>
              </a:ext>
            </a:extLst>
          </p:cNvPr>
          <p:cNvCxnSpPr>
            <a:stCxn id="12" idx="2"/>
          </p:cNvCxnSpPr>
          <p:nvPr/>
        </p:nvCxnSpPr>
        <p:spPr>
          <a:xfrm flipH="1">
            <a:off x="6026142" y="2056669"/>
            <a:ext cx="1" cy="334640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C682B6-6101-96D1-28FC-B73223C75E32}"/>
                  </a:ext>
                </a:extLst>
              </p:cNvPr>
              <p:cNvSpPr txBox="1"/>
              <p:nvPr/>
            </p:nvSpPr>
            <p:spPr>
              <a:xfrm>
                <a:off x="9522446" y="1389059"/>
                <a:ext cx="1772537" cy="669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</m:sub>
                          </m:sSub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𝒅𝒛</m:t>
                          </m:r>
                        </m:den>
                      </m:f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𝒆𝒓</m:t>
                          </m:r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f>
                        <m:fPr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num>
                        <m:den>
                          <m: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𝒅𝒛</m:t>
                          </m:r>
                        </m:den>
                      </m:f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C682B6-6101-96D1-28FC-B73223C75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2446" y="1389059"/>
                <a:ext cx="1772537" cy="669222"/>
              </a:xfrm>
              <a:prstGeom prst="rect">
                <a:avLst/>
              </a:prstGeom>
              <a:blipFill>
                <a:blip r:embed="rId6"/>
                <a:stretch>
                  <a:fillRect l="-4255" t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4690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65725-C466-EE38-8930-AD0D12025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206453E-38C5-5EB9-C83A-D4C87FEE51D5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8" y="1419969"/>
                <a:ext cx="9994392" cy="4936380"/>
              </a:xfrm>
            </p:spPr>
            <p:txBody>
              <a:bodyPr/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Pion production model is phenomenological </a:t>
                </a:r>
              </a:p>
              <a:p>
                <a:pPr lvl="1"/>
                <a:r>
                  <a:rPr lang="en-US" dirty="0">
                    <a:latin typeface="+mn-lt"/>
                    <a:ea typeface="Cambria Math" panose="02040503050406030204" pitchFamily="18" charset="0"/>
                  </a:rPr>
                  <a:t>Cross sections and pion kinematics are determined experimentally</a:t>
                </a:r>
              </a:p>
              <a:p>
                <a:pPr lvl="1"/>
                <a:r>
                  <a:rPr lang="en-US" dirty="0">
                    <a:latin typeface="+mn-lt"/>
                    <a:ea typeface="Cambria Math" panose="02040503050406030204" pitchFamily="18" charset="0"/>
                  </a:rPr>
                  <a:t>Geant4 uses models such as Bertini cascade (e.g. FTFP_BERT or QGSP_BERT)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dirty="0"/>
                  <a:t>Resonance Decay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10 -100 mb; varies with target and kinematics)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(</a:t>
                </a:r>
                <a:r>
                  <a:rPr lang="en-US" dirty="0">
                    <a:ea typeface="Cambria Math" panose="02040503050406030204" pitchFamily="18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=5.6∙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−24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sec,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=1.7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m = 1.7 </a:t>
                </a:r>
                <a:r>
                  <a:rPr lang="en-US" b="0" dirty="0" err="1">
                    <a:ea typeface="Cambria Math" panose="02040503050406030204" pitchFamily="18" charset="0"/>
                  </a:rPr>
                  <a:t>fm</a:t>
                </a:r>
                <a:r>
                  <a:rPr lang="en-US" b="0" dirty="0">
                    <a:ea typeface="Cambria Math" panose="02040503050406030204" pitchFamily="18" charset="0"/>
                  </a:rPr>
                  <a:t>)</a:t>
                </a:r>
              </a:p>
              <a:p>
                <a:pPr lvl="1"/>
                <a:r>
                  <a:rPr lang="en-US" dirty="0" err="1"/>
                  <a:t>Pions</a:t>
                </a:r>
                <a:r>
                  <a:rPr lang="en-US" dirty="0"/>
                  <a:t> gain kinetic energy via Two-Body-Decay process:</a:t>
                </a:r>
              </a:p>
              <a:p>
                <a:pPr marL="457200" lvl="1" indent="0">
                  <a:buNone/>
                </a:pPr>
                <a:r>
                  <a:rPr lang="en-US" dirty="0"/>
                  <a:t>In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/>
                  <a:t> rest frame,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1232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140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938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2∙1232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−140~226 </m:t>
                    </m:r>
                  </m:oMath>
                </a14:m>
                <a:r>
                  <a:rPr lang="en-US" dirty="0"/>
                  <a:t>MeV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206453E-38C5-5EB9-C83A-D4C87FEE51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8" y="1419969"/>
                <a:ext cx="9994392" cy="4936380"/>
              </a:xfrm>
              <a:blipFill>
                <a:blip r:embed="rId2"/>
                <a:stretch>
                  <a:fillRect l="-1525" t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AA2355E-0E50-7B12-456F-4041A1DF5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(Soft) Pion 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EB1F8-F600-CB40-5CD9-7C6A11A3DED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526AC65-74F5-04EF-B21B-274B3271D2D5}"/>
                  </a:ext>
                </a:extLst>
              </p:cNvPr>
              <p:cNvSpPr txBox="1"/>
              <p:nvPr/>
            </p:nvSpPr>
            <p:spPr>
              <a:xfrm>
                <a:off x="7925915" y="3429000"/>
                <a:ext cx="3351687" cy="2204706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NB: Quick unit reference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Size of nucleon: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Helvetica" pitchFamily="2" charset="0"/>
                  </a:rPr>
                  <a:t>fm</a:t>
                </a:r>
                <a:endParaRPr lang="en-US" sz="1600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Size of nuclei: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1.2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 fm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barn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−24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 cm</a:t>
                </a:r>
                <a:r>
                  <a:rPr lang="en-US" sz="1600" baseline="30000" dirty="0">
                    <a:solidFill>
                      <a:schemeClr val="tx1"/>
                    </a:solidFill>
                    <a:latin typeface="Helvetica" pitchFamily="2" charset="0"/>
                  </a:rPr>
                  <a:t>2 </a:t>
                </a:r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10 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𝑓𝑚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chemeClr val="tx1"/>
                  </a:solidFill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mb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−27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Helvetica" pitchFamily="2" charset="0"/>
                  </a:rPr>
                  <a:t> cm</a:t>
                </a:r>
                <a:r>
                  <a:rPr lang="en-US" sz="1600" baseline="30000" dirty="0">
                    <a:solidFill>
                      <a:schemeClr val="tx1"/>
                    </a:solidFill>
                    <a:latin typeface="Helvetica" pitchFamily="2" charset="0"/>
                  </a:rPr>
                  <a:t>2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526AC65-74F5-04EF-B21B-274B3271D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5915" y="3429000"/>
                <a:ext cx="3351687" cy="22047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69D0047-9A80-38B0-5878-604CE88CBD75}"/>
              </a:ext>
            </a:extLst>
          </p:cNvPr>
          <p:cNvSpPr txBox="1"/>
          <p:nvPr/>
        </p:nvSpPr>
        <p:spPr>
          <a:xfrm>
            <a:off x="7035221" y="178603"/>
            <a:ext cx="4400717" cy="113877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Brief review of nuclear physics in later slides</a:t>
            </a:r>
          </a:p>
        </p:txBody>
      </p:sp>
    </p:spTree>
    <p:extLst>
      <p:ext uri="{BB962C8B-B14F-4D97-AF65-F5344CB8AC3E}">
        <p14:creationId xmlns:p14="http://schemas.microsoft.com/office/powerpoint/2010/main" val="561011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7772BAC-0522-9D87-E891-DCD2CBAC797A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8" y="1393563"/>
                <a:ext cx="9994392" cy="5285833"/>
              </a:xfrm>
            </p:spPr>
            <p:txBody>
              <a:bodyPr/>
              <a:lstStyle/>
              <a:p>
                <a:r>
                  <a:rPr lang="en-US" dirty="0"/>
                  <a:t>Direct Multi-Pion Production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10 mb for high energy protons in range 1-10 GeV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These </a:t>
                </a:r>
                <a:r>
                  <a:rPr lang="en-US" dirty="0" err="1"/>
                  <a:t>pions</a:t>
                </a:r>
                <a:r>
                  <a:rPr lang="en-US" dirty="0"/>
                  <a:t> typically have kinetic energies of 100 - 300 MeV, influenced by nuclear medium effects such as Fermi motion</a:t>
                </a:r>
              </a:p>
              <a:p>
                <a:r>
                  <a:rPr lang="en-US" dirty="0"/>
                  <a:t>Pion angular distribution is isotropic in the center-of-mass frame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7772BAC-0522-9D87-E891-DCD2CBAC79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8" y="1393563"/>
                <a:ext cx="9994392" cy="5285833"/>
              </a:xfrm>
              <a:blipFill>
                <a:blip r:embed="rId2"/>
                <a:stretch>
                  <a:fillRect l="-1525" t="-1435" r="-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404EDB4-EE84-CE89-05BE-D71FE8283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(Soft) Pion 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6C1761-8AB2-518A-C405-A6BB7A160BD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029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385B4CA-3296-C327-2CC1-D3D75C7E592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126357"/>
                <a:ext cx="9994392" cy="465556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dirty="0"/>
                  <a:t>Decay Process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=2.6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sec,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7.8</m:t>
                    </m:r>
                  </m:oMath>
                </a14:m>
                <a:r>
                  <a:rPr lang="en-US" dirty="0"/>
                  <a:t> m)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endParaRPr lang="en-US" dirty="0"/>
              </a:p>
              <a:p>
                <a:r>
                  <a:rPr lang="en-US" dirty="0"/>
                  <a:t>Kinetic energy from Two-Body-Decay</a:t>
                </a:r>
              </a:p>
              <a:p>
                <a:pPr lvl="1"/>
                <a:r>
                  <a:rPr lang="en-US" dirty="0"/>
                  <a:t>In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rest frame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139.57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105.66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2∙139.57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−105.66~4.1 </m:t>
                    </m:r>
                  </m:oMath>
                </a14:m>
                <a:r>
                  <a:rPr lang="en-US" dirty="0"/>
                  <a:t>MeV</a:t>
                </a:r>
              </a:p>
              <a:p>
                <a:pPr lvl="1"/>
                <a:r>
                  <a:rPr lang="en-US" dirty="0"/>
                  <a:t>Muon angular distribution is isotropic in the pion rest frame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385B4CA-3296-C327-2CC1-D3D75C7E59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126357"/>
                <a:ext cx="9994392" cy="4655566"/>
              </a:xfrm>
              <a:blipFill>
                <a:blip r:embed="rId2"/>
                <a:stretch>
                  <a:fillRect l="-1525" t="-13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C44FEEF-4AD5-DC79-93B3-207B9B59D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Production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31EC3E-A163-CF07-2B4B-2B1A32545FD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27E2FE-2C75-2C22-014F-C9A1F24856EB}"/>
              </a:ext>
            </a:extLst>
          </p:cNvPr>
          <p:cNvSpPr txBox="1"/>
          <p:nvPr/>
        </p:nvSpPr>
        <p:spPr>
          <a:xfrm>
            <a:off x="1283209" y="4900699"/>
            <a:ext cx="7575783" cy="12926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latin typeface="Helvetica" pitchFamily="2" charset="0"/>
              </a:rPr>
              <a:t>Initial muon phase space is determined by pion energy and momentum spread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E8892A-1695-4193-882B-4CAC5784C000}"/>
              </a:ext>
            </a:extLst>
          </p:cNvPr>
          <p:cNvSpPr txBox="1"/>
          <p:nvPr/>
        </p:nvSpPr>
        <p:spPr>
          <a:xfrm>
            <a:off x="1854963" y="3680412"/>
            <a:ext cx="4353435" cy="124136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Pion Kinetic energy: ~200 MeV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Muon Kinetic energy: ~4 MeV</a:t>
            </a:r>
          </a:p>
        </p:txBody>
      </p:sp>
    </p:spTree>
    <p:extLst>
      <p:ext uri="{BB962C8B-B14F-4D97-AF65-F5344CB8AC3E}">
        <p14:creationId xmlns:p14="http://schemas.microsoft.com/office/powerpoint/2010/main" val="3406528093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90A0F859-CD59-5A4C-90B3-A4548FA782D3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A9E3CD16-76D1-D74C-BB61-EE9806476B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16380</TotalTime>
  <Words>2074</Words>
  <Application>Microsoft Macintosh PowerPoint</Application>
  <PresentationFormat>Widescreen</PresentationFormat>
  <Paragraphs>306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Aptos</vt:lpstr>
      <vt:lpstr>Arial</vt:lpstr>
      <vt:lpstr>Calibri</vt:lpstr>
      <vt:lpstr>Cambria Math</vt:lpstr>
      <vt:lpstr>Helvetica</vt:lpstr>
      <vt:lpstr>Wingdings</vt:lpstr>
      <vt:lpstr>Content Slides</vt:lpstr>
      <vt:lpstr>Section Title and Agenda Slides</vt:lpstr>
      <vt:lpstr>Mini Lecture Course: Accelerator Design for a Multi-TeV Muon Collider Lecture 4: Particle Interactions with Matter </vt:lpstr>
      <vt:lpstr>Scope of today’s lecture</vt:lpstr>
      <vt:lpstr>What is interaction?</vt:lpstr>
      <vt:lpstr>Describing interactions in calculations </vt:lpstr>
      <vt:lpstr>Particle Interactions with matter</vt:lpstr>
      <vt:lpstr>IMCC Target and Pion Capture Solenoid </vt:lpstr>
      <vt:lpstr>(Soft) Pion Production</vt:lpstr>
      <vt:lpstr>(Soft) Pion Production</vt:lpstr>
      <vt:lpstr>Muon Production</vt:lpstr>
      <vt:lpstr>Recap: Target Pion/Muon capture efficiency for MC</vt:lpstr>
      <vt:lpstr>Uncertainty in Pion Yield from Thick Targets</vt:lpstr>
      <vt:lpstr>Measuring pion production with thick targets</vt:lpstr>
      <vt:lpstr>Corrections to Pion Production model for Thick Targets</vt:lpstr>
      <vt:lpstr>Electromagnetic Interactions</vt:lpstr>
      <vt:lpstr>Stopping Power vs Muon Momentum</vt:lpstr>
      <vt:lpstr>Visualizing Electronic vs Nuclear stopping interactions</vt:lpstr>
      <vt:lpstr>Corrected Bethe-Bloch formula for Electronic Stopping Power</vt:lpstr>
      <vt:lpstr>Energy Spectrum of knocked-out electrons</vt:lpstr>
      <vt:lpstr>Frictional Stopping via Nuclear Interactions</vt:lpstr>
      <vt:lpstr>Multiple Coulomb Scattering</vt:lpstr>
      <vt:lpstr>Geometrical Representations of Multiple Scattering</vt:lpstr>
      <vt:lpstr>Multiple Scattering in Geant4 simulation </vt:lpstr>
      <vt:lpstr>Energy Straggling (to be covered later)</vt:lpstr>
      <vt:lpstr>Guidance on Physics Models in Geant4 for Beam simulations</vt:lpstr>
      <vt:lpstr>Review of nuclear physics</vt:lpstr>
      <vt:lpstr>Table of Nuclides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Katsuya Yonehara</dc:creator>
  <cp:lastModifiedBy>Katsuya Yonehara</cp:lastModifiedBy>
  <cp:revision>167</cp:revision>
  <dcterms:created xsi:type="dcterms:W3CDTF">2025-05-25T15:25:57Z</dcterms:created>
  <dcterms:modified xsi:type="dcterms:W3CDTF">2025-06-09T16:31:16Z</dcterms:modified>
</cp:coreProperties>
</file>