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0" r:id="rId1"/>
    <p:sldMasterId id="2147483969" r:id="rId2"/>
  </p:sldMasterIdLst>
  <p:notesMasterIdLst>
    <p:notesMasterId r:id="rId41"/>
  </p:notesMasterIdLst>
  <p:sldIdLst>
    <p:sldId id="374" r:id="rId3"/>
    <p:sldId id="385" r:id="rId4"/>
    <p:sldId id="386" r:id="rId5"/>
    <p:sldId id="391" r:id="rId6"/>
    <p:sldId id="387" r:id="rId7"/>
    <p:sldId id="388" r:id="rId8"/>
    <p:sldId id="389" r:id="rId9"/>
    <p:sldId id="390" r:id="rId10"/>
    <p:sldId id="393" r:id="rId11"/>
    <p:sldId id="419" r:id="rId12"/>
    <p:sldId id="394" r:id="rId13"/>
    <p:sldId id="395" r:id="rId14"/>
    <p:sldId id="396" r:id="rId15"/>
    <p:sldId id="397" r:id="rId16"/>
    <p:sldId id="398" r:id="rId17"/>
    <p:sldId id="399" r:id="rId18"/>
    <p:sldId id="400" r:id="rId19"/>
    <p:sldId id="401" r:id="rId20"/>
    <p:sldId id="402" r:id="rId21"/>
    <p:sldId id="403" r:id="rId22"/>
    <p:sldId id="404" r:id="rId23"/>
    <p:sldId id="405" r:id="rId24"/>
    <p:sldId id="406" r:id="rId25"/>
    <p:sldId id="407" r:id="rId26"/>
    <p:sldId id="408" r:id="rId27"/>
    <p:sldId id="409" r:id="rId28"/>
    <p:sldId id="410" r:id="rId29"/>
    <p:sldId id="411" r:id="rId30"/>
    <p:sldId id="412" r:id="rId31"/>
    <p:sldId id="413" r:id="rId32"/>
    <p:sldId id="414" r:id="rId33"/>
    <p:sldId id="416" r:id="rId34"/>
    <p:sldId id="418" r:id="rId35"/>
    <p:sldId id="420" r:id="rId36"/>
    <p:sldId id="421" r:id="rId37"/>
    <p:sldId id="422" r:id="rId38"/>
    <p:sldId id="423" r:id="rId39"/>
    <p:sldId id="424" r:id="rId4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FED141"/>
    <a:srgbClr val="000000"/>
    <a:srgbClr val="002855"/>
    <a:srgbClr val="36573B"/>
    <a:srgbClr val="4C8C2B"/>
    <a:srgbClr val="B94700"/>
    <a:srgbClr val="C3CAD1"/>
    <a:srgbClr val="EAA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638"/>
    <p:restoredTop sz="89641"/>
  </p:normalViewPr>
  <p:slideViewPr>
    <p:cSldViewPr snapToGrid="0">
      <p:cViewPr>
        <p:scale>
          <a:sx n="195" d="100"/>
          <a:sy n="195" d="100"/>
        </p:scale>
        <p:origin x="-6808" y="-51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0" Type="http://schemas.openxmlformats.org/officeDocument/2006/relationships/slide" Target="slides/slide18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EF2451-84DD-1F4B-8AC6-346741B30F1F}" type="datetimeFigureOut">
              <a:rPr lang="en-US" smtClean="0"/>
              <a:t>6/20/25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B986E1-723D-3E4A-B2D8-02370382B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3372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2816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645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9110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9261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0292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0400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2520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317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8350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701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light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056F1D6D-26C8-AC5C-A07B-6930103873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2530888"/>
            <a:ext cx="10003536" cy="2388558"/>
          </a:xfrm>
          <a:prstGeom prst="rect">
            <a:avLst/>
          </a:prstGeom>
          <a:noFill/>
        </p:spPr>
        <p:txBody>
          <a:bodyPr lIns="0" tIns="0" rIns="0" bIns="0" anchor="ctr">
            <a:normAutofit/>
          </a:bodyPr>
          <a:lstStyle>
            <a:lvl1pPr>
              <a:lnSpc>
                <a:spcPct val="90000"/>
              </a:lnSpc>
              <a:defRPr sz="6300" b="1" i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Presentation title</a:t>
            </a:r>
            <a:br>
              <a:rPr lang="en-US" dirty="0"/>
            </a:br>
            <a:r>
              <a:rPr lang="en-US" dirty="0"/>
              <a:t>placeholder text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90BF925A-4769-8F5E-E189-BA9570FDBF2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401" y="5115756"/>
            <a:ext cx="10003536" cy="27847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marL="11113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2000" b="1" i="0" kern="1200" spc="0" baseline="0" dirty="0">
                <a:solidFill>
                  <a:schemeClr val="accent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FAD9049D-EF89-EE33-32BB-A63D80B3DF9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4399" y="5394233"/>
            <a:ext cx="10003537" cy="27847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marL="0" indent="7938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1600" b="0" i="0" kern="1200" spc="-20" baseline="0" dirty="0">
                <a:solidFill>
                  <a:schemeClr val="tx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E7453D-6C1B-3ABD-39FF-9C11A64411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2175056"/>
            <a:ext cx="10003536" cy="23632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>
            <a:noAutofit/>
          </a:bodyPr>
          <a:lstStyle>
            <a:lvl1pPr marL="0" indent="7938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1600" b="0" i="0" kern="1200" spc="-20" baseline="0" dirty="0">
                <a:solidFill>
                  <a:schemeClr val="tx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Month Day, Year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578A7C-428E-4D58-E4FB-CC0CFCB97EDB}"/>
              </a:ext>
            </a:extLst>
          </p:cNvPr>
          <p:cNvSpPr/>
          <p:nvPr userDrawn="1"/>
        </p:nvSpPr>
        <p:spPr>
          <a:xfrm>
            <a:off x="914399" y="2484850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B8D5A5C-8820-F08B-5D55-E18FD6A1FD2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FA22FE4-143F-235A-C05B-B6F9FCECE2C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2536FDB-A745-3D4B-9E72-E4EFB3DA237F}" type="datetime1">
              <a:rPr lang="en-US" smtClean="0"/>
              <a:t>6/20/25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8A4EDC5-97BE-4275-C308-190517A9A21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D673A42-E09C-6821-C950-C083FE88087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1366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photo-left-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26064E41-DF59-6301-DE38-F0DFE24D713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1679" b="4126"/>
          <a:stretch/>
        </p:blipFill>
        <p:spPr>
          <a:xfrm>
            <a:off x="8362184" y="2425441"/>
            <a:ext cx="3464835" cy="4432559"/>
          </a:xfrm>
          <a:prstGeom prst="rect">
            <a:avLst/>
          </a:prstGeom>
        </p:spPr>
      </p:pic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1CE716CA-F3AD-BE9A-11EE-F4AE1FACBE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4236021" cy="6858000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2D2C341C-5226-C6B0-870F-B3DA04CF8C0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74904" y="6254496"/>
            <a:ext cx="3502152" cy="603504"/>
          </a:xfrm>
          <a:noFill/>
          <a:ln>
            <a:noFill/>
          </a:ln>
        </p:spPr>
        <p:txBody>
          <a:bodyPr lIns="0" tIns="0" rIns="0" bIns="137160" anchor="b" anchorCtr="0">
            <a:noAutofit/>
          </a:bodyPr>
          <a:lstStyle>
            <a:lvl1pPr marL="0" indent="0" algn="l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4D21E25E-D547-BB0C-056B-1E4BED8276AA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5157216" y="1700784"/>
            <a:ext cx="5760720" cy="424281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tx1"/>
                </a:solidFill>
              </a:defRPr>
            </a:lvl1pPr>
            <a:lvl2pPr>
              <a:defRPr sz="1600" spc="-20" baseline="0">
                <a:solidFill>
                  <a:schemeClr val="tx1"/>
                </a:solidFill>
              </a:defRPr>
            </a:lvl2pPr>
            <a:lvl3pPr>
              <a:defRPr spc="-20" baseline="0">
                <a:solidFill>
                  <a:schemeClr val="tx1"/>
                </a:solidFill>
              </a:defRPr>
            </a:lvl3pPr>
            <a:lvl4pPr>
              <a:defRPr spc="-20" baseline="0">
                <a:solidFill>
                  <a:schemeClr val="tx1"/>
                </a:solidFill>
              </a:defRPr>
            </a:lvl4pPr>
            <a:lvl5pPr>
              <a:defRPr spc="-2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16AA105-7DBD-9DF3-02C8-4B214942C57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4FF79C2B-39DB-F0FC-1C09-C45F7AF4DF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57217" y="365760"/>
            <a:ext cx="5760720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1" name="Text Placeholder 19">
            <a:extLst>
              <a:ext uri="{FF2B5EF4-FFF2-40B4-BE49-F238E27FC236}">
                <a16:creationId xmlns:a16="http://schemas.microsoft.com/office/drawing/2014/main" id="{B81A79C8-47D1-87B1-E39F-8BE75767B4AD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5157217" y="822960"/>
            <a:ext cx="5760720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2" name="Picture 11" descr="Logo, company name&#10;&#10;AI-generated content may be incorrect.">
            <a:extLst>
              <a:ext uri="{FF2B5EF4-FFF2-40B4-BE49-F238E27FC236}">
                <a16:creationId xmlns:a16="http://schemas.microsoft.com/office/drawing/2014/main" id="{5802CF21-D793-E9E0-76EE-6C64625C2F8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8576" y="347472"/>
            <a:ext cx="415981" cy="415981"/>
          </a:xfrm>
          <a:prstGeom prst="rect">
            <a:avLst/>
          </a:prstGeom>
        </p:spPr>
      </p:pic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47A82C0C-F619-67C1-0650-12EB4F6E4C92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7748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idea-with-support-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AI-generated content may be incorrect.">
            <a:extLst>
              <a:ext uri="{FF2B5EF4-FFF2-40B4-BE49-F238E27FC236}">
                <a16:creationId xmlns:a16="http://schemas.microsoft.com/office/drawing/2014/main" id="{D026C6A1-CA77-A75B-8DF4-FCBEBEF63B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2103" y="2365732"/>
            <a:ext cx="4496423" cy="44922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9355CF2-BE45-5D15-57AB-87A35BEE8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5923" y="775504"/>
            <a:ext cx="10003536" cy="2223125"/>
          </a:xfrm>
          <a:prstGeom prst="rect">
            <a:avLst/>
          </a:prstGeom>
        </p:spPr>
        <p:txBody>
          <a:bodyPr lIns="0" rIns="0" bIns="0" anchor="b">
            <a:noAutofit/>
          </a:bodyPr>
          <a:lstStyle>
            <a:lvl1pPr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14399" y="4121150"/>
            <a:ext cx="10003536" cy="1690335"/>
          </a:xfrm>
          <a:solidFill>
            <a:schemeClr val="tx2"/>
          </a:solidFill>
        </p:spPr>
        <p:txBody>
          <a:bodyPr wrap="square" lIns="548640" tIns="365760" rIns="548640" bIns="365760" anchor="ctr">
            <a:spAutoFit/>
          </a:bodyPr>
          <a:lstStyle>
            <a:lvl1pPr marL="0" indent="0">
              <a:lnSpc>
                <a:spcPct val="110000"/>
              </a:lnSpc>
              <a:buNone/>
              <a:defRPr sz="19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text.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Ineter</a:t>
            </a:r>
            <a:r>
              <a:rPr lang="en-US" dirty="0"/>
              <a:t> nec </a:t>
            </a:r>
            <a:r>
              <a:rPr lang="en-US" dirty="0" err="1"/>
              <a:t>odio</a:t>
            </a:r>
            <a:r>
              <a:rPr lang="en-US" dirty="0"/>
              <a:t>. </a:t>
            </a:r>
            <a:r>
              <a:rPr lang="en-US" dirty="0" err="1"/>
              <a:t>Praesent</a:t>
            </a:r>
            <a:r>
              <a:rPr lang="en-US" dirty="0"/>
              <a:t> </a:t>
            </a:r>
            <a:r>
              <a:rPr lang="en-US" dirty="0" err="1"/>
              <a:t>suspendisse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purus</a:t>
            </a:r>
            <a:r>
              <a:rPr lang="en-US" dirty="0"/>
              <a:t> et </a:t>
            </a:r>
            <a:r>
              <a:rPr lang="en-US" dirty="0" err="1"/>
              <a:t>enim</a:t>
            </a:r>
            <a:r>
              <a:rPr lang="en-US" dirty="0"/>
              <a:t> auctor, vel </a:t>
            </a:r>
            <a:r>
              <a:rPr lang="en-US" dirty="0" err="1"/>
              <a:t>interdum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Donec </a:t>
            </a:r>
            <a:r>
              <a:rPr lang="en-US" dirty="0" err="1"/>
              <a:t>eleifend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non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scelerisque</a:t>
            </a:r>
            <a:r>
              <a:rPr lang="en-US" dirty="0"/>
              <a:t>.</a:t>
            </a:r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E65BE62F-E256-0F4F-4A42-36112DA347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4399" y="2998629"/>
            <a:ext cx="10003536" cy="1122521"/>
          </a:xfrm>
        </p:spPr>
        <p:txBody>
          <a:bodyPr anchor="ctr"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344B288-869E-FEF3-B2A3-57066717389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5" name="Picture 14" descr="Logo, company name&#10;&#10;AI-generated content may be incorrect.">
            <a:extLst>
              <a:ext uri="{FF2B5EF4-FFF2-40B4-BE49-F238E27FC236}">
                <a16:creationId xmlns:a16="http://schemas.microsoft.com/office/drawing/2014/main" id="{F42FD863-F4B6-B6D1-BAFB-D52DC4E044F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9B2EEDEF-8C67-0FEE-7A5A-F9872906BB70}"/>
              </a:ext>
            </a:extLst>
          </p:cNvPr>
          <p:cNvSpPr/>
          <p:nvPr userDrawn="1"/>
        </p:nvSpPr>
        <p:spPr>
          <a:xfrm rot="10800000">
            <a:off x="912875" y="3123596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413611B-0AEB-E25E-602A-8BA07E7C7F3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2D33B04F-5D43-F748-9BEF-D5C038B77991}" type="datetime1">
              <a:rPr lang="en-US" smtClean="0"/>
              <a:t>6/20/25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AF78E56C-649B-84D7-883E-399BED309F9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4FCBB44-51F9-6FA3-085E-EB9F2164541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26928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ideas-with-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6A6E3EA-A830-B168-79DF-164310C3A5B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4400" y="1873983"/>
            <a:ext cx="4791456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14400" y="2543085"/>
            <a:ext cx="4791456" cy="119786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9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3C11AC4-3132-DF00-E861-4EC706C3EB2E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4105656"/>
            <a:ext cx="11830050" cy="2752344"/>
          </a:xfrm>
          <a:solidFill>
            <a:srgbClr val="C3CAD1"/>
          </a:solidFill>
          <a:ln>
            <a:noFill/>
          </a:ln>
        </p:spPr>
        <p:txBody>
          <a:bodyPr tIns="164592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825B179B-754F-E075-416F-58FDF815CA2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0" y="6400799"/>
            <a:ext cx="11529391" cy="457201"/>
          </a:xfrm>
          <a:noFill/>
          <a:ln>
            <a:noFill/>
          </a:ln>
        </p:spPr>
        <p:txBody>
          <a:bodyPr lIns="182880" tIns="0" rIns="182880" bIns="137160" anchor="b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F14AD5D-B2B5-2D86-5607-F93500D5A829}"/>
              </a:ext>
            </a:extLst>
          </p:cNvPr>
          <p:cNvSpPr/>
          <p:nvPr userDrawn="1"/>
        </p:nvSpPr>
        <p:spPr>
          <a:xfrm rot="16200000">
            <a:off x="466342" y="2294872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B44406A-7064-09CD-0D32-B50A4C2A47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6" name="Text Placeholder 19">
            <a:extLst>
              <a:ext uri="{FF2B5EF4-FFF2-40B4-BE49-F238E27FC236}">
                <a16:creationId xmlns:a16="http://schemas.microsoft.com/office/drawing/2014/main" id="{B1451569-253C-B587-A86F-4D190EF1B24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7" name="Picture 16" descr="Logo, company name&#10;&#10;AI-generated content may be incorrect.">
            <a:extLst>
              <a:ext uri="{FF2B5EF4-FFF2-40B4-BE49-F238E27FC236}">
                <a16:creationId xmlns:a16="http://schemas.microsoft.com/office/drawing/2014/main" id="{809A0A5D-5886-4562-448A-83FC8512DCB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B38B5940-D626-697E-1DE2-483ADD73F4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5550671B-40D3-6B53-A651-02217D09EBC7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6117335" y="1873983"/>
            <a:ext cx="4791456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4" name="Text Placeholder 13">
            <a:extLst>
              <a:ext uri="{FF2B5EF4-FFF2-40B4-BE49-F238E27FC236}">
                <a16:creationId xmlns:a16="http://schemas.microsoft.com/office/drawing/2014/main" id="{57650E2F-D63F-64A0-264F-AB6835C74839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6117335" y="2543085"/>
            <a:ext cx="4791456" cy="119786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9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368FBFD-4E2A-68B9-526C-938F5B7C839F}"/>
              </a:ext>
            </a:extLst>
          </p:cNvPr>
          <p:cNvSpPr/>
          <p:nvPr userDrawn="1"/>
        </p:nvSpPr>
        <p:spPr>
          <a:xfrm rot="16200000">
            <a:off x="5669277" y="2294872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5474D73-F9BE-8323-9710-2D943D074AA7}"/>
              </a:ext>
            </a:extLst>
          </p:cNvPr>
          <p:cNvSpPr>
            <a:spLocks noGrp="1"/>
          </p:cNvSpPr>
          <p:nvPr>
            <p:ph type="sldNum" sz="quarter" idx="42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48947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-ideas-with-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E73DE767-6E27-2F6D-9DFB-476DFBA08AC4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378952" y="0"/>
            <a:ext cx="3447288" cy="6858001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45720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562FBDD1-DD88-5129-A1B4-F8213B472B8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740140" y="6251713"/>
            <a:ext cx="2724912" cy="606288"/>
          </a:xfrm>
          <a:noFill/>
          <a:ln>
            <a:noFill/>
          </a:ln>
        </p:spPr>
        <p:txBody>
          <a:bodyPr lIns="182880" tIns="0" rIns="182880" bIns="137160" anchor="b" anchorCtr="0">
            <a:noAutofit/>
          </a:bodyPr>
          <a:lstStyle>
            <a:lvl1pPr marL="0" indent="0" algn="r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F0A7BBE-ABB8-C2EC-5680-6576FD9F3FC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2" name="Picture 11" descr="Logo, company name&#10;&#10;AI-generated content may be incorrect.">
            <a:extLst>
              <a:ext uri="{FF2B5EF4-FFF2-40B4-BE49-F238E27FC236}">
                <a16:creationId xmlns:a16="http://schemas.microsoft.com/office/drawing/2014/main" id="{A20E4B7D-A2F4-E2C0-B651-BA709ADA79E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A5343729-79AD-1ED6-768D-6A792503B32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6532561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4" name="Text Placeholder 19">
            <a:extLst>
              <a:ext uri="{FF2B5EF4-FFF2-40B4-BE49-F238E27FC236}">
                <a16:creationId xmlns:a16="http://schemas.microsoft.com/office/drawing/2014/main" id="{7A6A44F0-F202-67D2-AA06-2C6B93FCC065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400" y="820351"/>
            <a:ext cx="6532560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sp>
        <p:nvSpPr>
          <p:cNvPr id="39" name="Text Placeholder 11">
            <a:extLst>
              <a:ext uri="{FF2B5EF4-FFF2-40B4-BE49-F238E27FC236}">
                <a16:creationId xmlns:a16="http://schemas.microsoft.com/office/drawing/2014/main" id="{18B7F31E-5DA9-AE9E-946C-DBEDE553E35E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914398" y="1874670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0" name="Text Placeholder 13">
            <a:extLst>
              <a:ext uri="{FF2B5EF4-FFF2-40B4-BE49-F238E27FC236}">
                <a16:creationId xmlns:a16="http://schemas.microsoft.com/office/drawing/2014/main" id="{E2CB8A18-7CC3-DC44-09AA-C5930608CB79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914398" y="2543772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8724181-2302-5B6D-8D9A-0FDFFA0EAC2A}"/>
              </a:ext>
            </a:extLst>
          </p:cNvPr>
          <p:cNvSpPr/>
          <p:nvPr userDrawn="1"/>
        </p:nvSpPr>
        <p:spPr>
          <a:xfrm rot="16200000">
            <a:off x="462533" y="2309010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 Placeholder 11">
            <a:extLst>
              <a:ext uri="{FF2B5EF4-FFF2-40B4-BE49-F238E27FC236}">
                <a16:creationId xmlns:a16="http://schemas.microsoft.com/office/drawing/2014/main" id="{E8C39114-AC4E-397F-2083-2D7D594E888D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4376229" y="1880783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3" name="Text Placeholder 13">
            <a:extLst>
              <a:ext uri="{FF2B5EF4-FFF2-40B4-BE49-F238E27FC236}">
                <a16:creationId xmlns:a16="http://schemas.microsoft.com/office/drawing/2014/main" id="{E47A550C-93F7-8A24-C26C-808BEFCFC577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>
          <a:xfrm>
            <a:off x="4376229" y="2549885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2D36219-087B-419B-9E96-63D476258513}"/>
              </a:ext>
            </a:extLst>
          </p:cNvPr>
          <p:cNvSpPr/>
          <p:nvPr userDrawn="1"/>
        </p:nvSpPr>
        <p:spPr>
          <a:xfrm rot="16200000">
            <a:off x="3924364" y="2315123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 Placeholder 11">
            <a:extLst>
              <a:ext uri="{FF2B5EF4-FFF2-40B4-BE49-F238E27FC236}">
                <a16:creationId xmlns:a16="http://schemas.microsoft.com/office/drawing/2014/main" id="{6096CCA3-6EF5-DABE-B6E8-DC02967800A7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914398" y="4318318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6" name="Text Placeholder 13">
            <a:extLst>
              <a:ext uri="{FF2B5EF4-FFF2-40B4-BE49-F238E27FC236}">
                <a16:creationId xmlns:a16="http://schemas.microsoft.com/office/drawing/2014/main" id="{1F561A6E-CA30-68DE-C30C-E3D04D574F82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914398" y="4987420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8393A29F-FA2C-9EBB-AEC6-3930FE314D14}"/>
              </a:ext>
            </a:extLst>
          </p:cNvPr>
          <p:cNvSpPr/>
          <p:nvPr userDrawn="1"/>
        </p:nvSpPr>
        <p:spPr>
          <a:xfrm rot="16200000">
            <a:off x="462533" y="475265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 Placeholder 11">
            <a:extLst>
              <a:ext uri="{FF2B5EF4-FFF2-40B4-BE49-F238E27FC236}">
                <a16:creationId xmlns:a16="http://schemas.microsoft.com/office/drawing/2014/main" id="{D6464A17-58FF-1CEF-5B44-C332EEA11FA9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>
          <a:xfrm>
            <a:off x="4376229" y="4324431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9" name="Text Placeholder 13">
            <a:extLst>
              <a:ext uri="{FF2B5EF4-FFF2-40B4-BE49-F238E27FC236}">
                <a16:creationId xmlns:a16="http://schemas.microsoft.com/office/drawing/2014/main" id="{8E44891D-B952-10F7-E744-374B1A1B2307}"/>
              </a:ext>
            </a:extLst>
          </p:cNvPr>
          <p:cNvSpPr>
            <a:spLocks noGrp="1"/>
          </p:cNvSpPr>
          <p:nvPr>
            <p:ph type="body" sz="quarter" idx="58"/>
          </p:nvPr>
        </p:nvSpPr>
        <p:spPr>
          <a:xfrm>
            <a:off x="4376229" y="4993533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252E0381-ADF4-8D24-C867-C900E35689E9}"/>
              </a:ext>
            </a:extLst>
          </p:cNvPr>
          <p:cNvSpPr/>
          <p:nvPr userDrawn="1"/>
        </p:nvSpPr>
        <p:spPr>
          <a:xfrm rot="16200000">
            <a:off x="3924364" y="4758771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2B2213-C7AE-6BAB-99BE-3FEB3626C9CD}"/>
              </a:ext>
            </a:extLst>
          </p:cNvPr>
          <p:cNvSpPr>
            <a:spLocks noGrp="1"/>
          </p:cNvSpPr>
          <p:nvPr>
            <p:ph type="dt" sz="half" idx="59"/>
          </p:nvPr>
        </p:nvSpPr>
        <p:spPr/>
        <p:txBody>
          <a:bodyPr/>
          <a:lstStyle/>
          <a:p>
            <a:pPr>
              <a:defRPr/>
            </a:pPr>
            <a:fld id="{0F0FC391-7050-F644-A3A3-A6FF6098AF9D}" type="datetime1">
              <a:rPr lang="en-US" smtClean="0"/>
              <a:t>6/20/25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49E7BE-854D-1C7F-9ED9-A488BDBEA629}"/>
              </a:ext>
            </a:extLst>
          </p:cNvPr>
          <p:cNvSpPr>
            <a:spLocks noGrp="1"/>
          </p:cNvSpPr>
          <p:nvPr>
            <p:ph type="ftr" sz="quarter" idx="6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C444157-9DBF-C378-F538-F7840483133D}"/>
              </a:ext>
            </a:extLst>
          </p:cNvPr>
          <p:cNvSpPr>
            <a:spLocks noGrp="1"/>
          </p:cNvSpPr>
          <p:nvPr>
            <p:ph type="sldNum" sz="quarter" idx="6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71504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-idea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7813F2B-33D1-CE0E-E387-D5B3B86BB60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DCD67CB5-6160-A440-ED55-AD32D8B18E3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0" name="Picture 9" descr="Logo, company name&#10;&#10;AI-generated content may be incorrect.">
            <a:extLst>
              <a:ext uri="{FF2B5EF4-FFF2-40B4-BE49-F238E27FC236}">
                <a16:creationId xmlns:a16="http://schemas.microsoft.com/office/drawing/2014/main" id="{D7722649-BB7F-E00B-2BFE-CAA66451924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221A7E90-F175-1CC3-CCD9-CBD10099A0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9385C64-D0FC-E300-55DA-BCF7F9AE2D7C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914398" y="1874670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923E6B3B-1082-004A-1ACD-E7066B97F006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914398" y="2543772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7544981-8CC8-FD66-5962-8360F99F4D54}"/>
              </a:ext>
            </a:extLst>
          </p:cNvPr>
          <p:cNvSpPr/>
          <p:nvPr userDrawn="1"/>
        </p:nvSpPr>
        <p:spPr>
          <a:xfrm rot="16200000">
            <a:off x="462533" y="2309010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 Placeholder 11">
            <a:extLst>
              <a:ext uri="{FF2B5EF4-FFF2-40B4-BE49-F238E27FC236}">
                <a16:creationId xmlns:a16="http://schemas.microsoft.com/office/drawing/2014/main" id="{30F32B04-69CD-6970-1192-E9622B2A14F4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7838061" y="1874670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2" name="Text Placeholder 13">
            <a:extLst>
              <a:ext uri="{FF2B5EF4-FFF2-40B4-BE49-F238E27FC236}">
                <a16:creationId xmlns:a16="http://schemas.microsoft.com/office/drawing/2014/main" id="{5686534F-895A-175D-9ECA-69644D7DB84C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>
          <a:xfrm>
            <a:off x="7838061" y="2543772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F9C5E80-2D6A-7B81-F349-81A6C92D8B1B}"/>
              </a:ext>
            </a:extLst>
          </p:cNvPr>
          <p:cNvSpPr/>
          <p:nvPr userDrawn="1"/>
        </p:nvSpPr>
        <p:spPr>
          <a:xfrm rot="16200000">
            <a:off x="7386196" y="2309010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 Placeholder 11">
            <a:extLst>
              <a:ext uri="{FF2B5EF4-FFF2-40B4-BE49-F238E27FC236}">
                <a16:creationId xmlns:a16="http://schemas.microsoft.com/office/drawing/2014/main" id="{8B364BB1-2F03-07C5-EAB7-CB49A1EC3282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4376229" y="1880783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5" name="Text Placeholder 13">
            <a:extLst>
              <a:ext uri="{FF2B5EF4-FFF2-40B4-BE49-F238E27FC236}">
                <a16:creationId xmlns:a16="http://schemas.microsoft.com/office/drawing/2014/main" id="{459A5D6D-C5DE-C8EE-F37F-3367BBA9F840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>
          <a:xfrm>
            <a:off x="4376229" y="2549885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449DD49-1A8D-76CC-A4AF-D0AD5C195FB8}"/>
              </a:ext>
            </a:extLst>
          </p:cNvPr>
          <p:cNvSpPr/>
          <p:nvPr userDrawn="1"/>
        </p:nvSpPr>
        <p:spPr>
          <a:xfrm rot="16200000">
            <a:off x="3924364" y="2315123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 Placeholder 11">
            <a:extLst>
              <a:ext uri="{FF2B5EF4-FFF2-40B4-BE49-F238E27FC236}">
                <a16:creationId xmlns:a16="http://schemas.microsoft.com/office/drawing/2014/main" id="{B29C255B-11E7-E49D-1EDD-C2F6FB66D083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914398" y="4318318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8" name="Text Placeholder 13">
            <a:extLst>
              <a:ext uri="{FF2B5EF4-FFF2-40B4-BE49-F238E27FC236}">
                <a16:creationId xmlns:a16="http://schemas.microsoft.com/office/drawing/2014/main" id="{F32E0527-0C17-B229-AE53-082144E5EC6C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914398" y="4987420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38D1526-CCB8-95A3-3CF3-B935126F6D3B}"/>
              </a:ext>
            </a:extLst>
          </p:cNvPr>
          <p:cNvSpPr/>
          <p:nvPr userDrawn="1"/>
        </p:nvSpPr>
        <p:spPr>
          <a:xfrm rot="16200000">
            <a:off x="462533" y="475265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 Placeholder 11">
            <a:extLst>
              <a:ext uri="{FF2B5EF4-FFF2-40B4-BE49-F238E27FC236}">
                <a16:creationId xmlns:a16="http://schemas.microsoft.com/office/drawing/2014/main" id="{8F94305F-ACC4-02B6-29A1-4EFF95BB5331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7838061" y="4318318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1" name="Text Placeholder 13">
            <a:extLst>
              <a:ext uri="{FF2B5EF4-FFF2-40B4-BE49-F238E27FC236}">
                <a16:creationId xmlns:a16="http://schemas.microsoft.com/office/drawing/2014/main" id="{F4292675-527D-A6B4-E4DC-2415844F85F2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>
          <a:xfrm>
            <a:off x="7838061" y="4987420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085E3D5-CA56-CDAB-FA38-F7ED7B165DA8}"/>
              </a:ext>
            </a:extLst>
          </p:cNvPr>
          <p:cNvSpPr/>
          <p:nvPr userDrawn="1"/>
        </p:nvSpPr>
        <p:spPr>
          <a:xfrm rot="16200000">
            <a:off x="7386196" y="475265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 Placeholder 11">
            <a:extLst>
              <a:ext uri="{FF2B5EF4-FFF2-40B4-BE49-F238E27FC236}">
                <a16:creationId xmlns:a16="http://schemas.microsoft.com/office/drawing/2014/main" id="{F81F7DBF-CBB6-1C17-14EC-49A4683D985E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>
          <a:xfrm>
            <a:off x="4376229" y="4324431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6" name="Text Placeholder 13">
            <a:extLst>
              <a:ext uri="{FF2B5EF4-FFF2-40B4-BE49-F238E27FC236}">
                <a16:creationId xmlns:a16="http://schemas.microsoft.com/office/drawing/2014/main" id="{155C0AAD-ABA7-E72D-77DF-67C494E98156}"/>
              </a:ext>
            </a:extLst>
          </p:cNvPr>
          <p:cNvSpPr>
            <a:spLocks noGrp="1"/>
          </p:cNvSpPr>
          <p:nvPr>
            <p:ph type="body" sz="quarter" idx="58"/>
          </p:nvPr>
        </p:nvSpPr>
        <p:spPr>
          <a:xfrm>
            <a:off x="4376229" y="4993533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048C6CE-4BDC-C393-A7CE-46A7BDCD6840}"/>
              </a:ext>
            </a:extLst>
          </p:cNvPr>
          <p:cNvSpPr/>
          <p:nvPr userDrawn="1"/>
        </p:nvSpPr>
        <p:spPr>
          <a:xfrm rot="16200000">
            <a:off x="3924364" y="4758771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5FDBA3-89C7-4621-B40D-7DE83FA22F5A}"/>
              </a:ext>
            </a:extLst>
          </p:cNvPr>
          <p:cNvSpPr>
            <a:spLocks noGrp="1"/>
          </p:cNvSpPr>
          <p:nvPr>
            <p:ph type="dt" sz="half" idx="59"/>
          </p:nvPr>
        </p:nvSpPr>
        <p:spPr/>
        <p:txBody>
          <a:bodyPr/>
          <a:lstStyle/>
          <a:p>
            <a:pPr>
              <a:defRPr/>
            </a:pPr>
            <a:fld id="{7CD339AD-7025-CC4E-8705-3600855D375A}" type="datetime1">
              <a:rPr lang="en-US" smtClean="0"/>
              <a:t>6/20/25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7AF3A4-EAA0-74A8-537D-7B63527E0231}"/>
              </a:ext>
            </a:extLst>
          </p:cNvPr>
          <p:cNvSpPr>
            <a:spLocks noGrp="1"/>
          </p:cNvSpPr>
          <p:nvPr>
            <p:ph type="ftr" sz="quarter" idx="6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8D8A77-0A01-BA2F-A32E-706B0FA90008}"/>
              </a:ext>
            </a:extLst>
          </p:cNvPr>
          <p:cNvSpPr>
            <a:spLocks noGrp="1"/>
          </p:cNvSpPr>
          <p:nvPr>
            <p:ph type="sldNum" sz="quarter" idx="6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3942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-with-caption-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, company name&#10;&#10;AI-generated content may be incorrect.">
            <a:extLst>
              <a:ext uri="{FF2B5EF4-FFF2-40B4-BE49-F238E27FC236}">
                <a16:creationId xmlns:a16="http://schemas.microsoft.com/office/drawing/2014/main" id="{342CFCE2-B4C8-ABC2-3278-6BDD1A6BA4D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5563" y="3940021"/>
            <a:ext cx="2920677" cy="2917979"/>
          </a:xfrm>
          <a:prstGeom prst="rect">
            <a:avLst/>
          </a:prstGeo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6A6E3EA-A830-B168-79DF-164310C3A5B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5760" y="5938577"/>
            <a:ext cx="11091672" cy="383991"/>
          </a:xfrm>
        </p:spPr>
        <p:txBody>
          <a:bodyPr lIns="0" rIns="0" anchor="t">
            <a:noAutofit/>
          </a:bodyPr>
          <a:lstStyle>
            <a:lvl1pPr marL="0" indent="0"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A34CFE70-A9DA-519B-846A-B0978C9FFD7C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11826240" cy="5509547"/>
          </a:xfrm>
          <a:solidFill>
            <a:srgbClr val="C3CAD1"/>
          </a:solidFill>
          <a:ln>
            <a:noFill/>
          </a:ln>
        </p:spPr>
        <p:txBody>
          <a:bodyPr lIns="457200" tIns="3108960" rIns="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65760" y="6289556"/>
            <a:ext cx="11091672" cy="238244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2EC6AD6-BD59-A2C2-2F3A-CEF4E0667B4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1" name="Picture 10" descr="Logo, company name&#10;&#10;AI-generated content may be incorrect.">
            <a:extLst>
              <a:ext uri="{FF2B5EF4-FFF2-40B4-BE49-F238E27FC236}">
                <a16:creationId xmlns:a16="http://schemas.microsoft.com/office/drawing/2014/main" id="{44B6D53A-92C9-55F9-0CA2-68EF8475BE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F573D6D-30D5-5B7B-90C2-D7583296043C}"/>
              </a:ext>
            </a:extLst>
          </p:cNvPr>
          <p:cNvSpPr/>
          <p:nvPr userDrawn="1"/>
        </p:nvSpPr>
        <p:spPr>
          <a:xfrm rot="10800000">
            <a:off x="365061" y="5782203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606984-9DED-F33B-C04F-1C29849539A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47278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-with-caption-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3C11AC4-3132-DF00-E861-4EC706C3EB2E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15924" y="640080"/>
            <a:ext cx="9994392" cy="5577840"/>
          </a:xfrm>
          <a:solidFill>
            <a:srgbClr val="C3CAD1"/>
          </a:solidFill>
          <a:ln>
            <a:noFill/>
          </a:ln>
        </p:spPr>
        <p:txBody>
          <a:bodyPr lIns="457200" tIns="3108960" rIns="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4F600118-8BF4-999C-96D0-38800692B13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15925" y="6245352"/>
            <a:ext cx="9994392" cy="310783"/>
          </a:xfr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9D2A2E3-C451-68BF-12DA-0C5129B0694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1" name="Picture 10" descr="Logo, company name&#10;&#10;AI-generated content may be incorrect.">
            <a:extLst>
              <a:ext uri="{FF2B5EF4-FFF2-40B4-BE49-F238E27FC236}">
                <a16:creationId xmlns:a16="http://schemas.microsoft.com/office/drawing/2014/main" id="{E4E71F28-8E11-F8BF-0A77-7AAFA42184E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BDFC97-7800-F5CC-5EBB-5D892475A33F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8747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-figu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702F704-D87B-DF16-D937-0C5723A4D346}"/>
              </a:ext>
            </a:extLst>
          </p:cNvPr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bg1">
              <a:alpha val="5020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3E187AF-3341-8854-383A-CA20D59A0AFD}"/>
              </a:ext>
            </a:extLst>
          </p:cNvPr>
          <p:cNvSpPr/>
          <p:nvPr userDrawn="1"/>
        </p:nvSpPr>
        <p:spPr>
          <a:xfrm>
            <a:off x="0" y="1678988"/>
            <a:ext cx="11830050" cy="35000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5C63DE5-8138-0D72-CE3E-25C89680D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257" y="2379072"/>
            <a:ext cx="10003536" cy="1668997"/>
          </a:xfrm>
          <a:prstGeom prst="rect">
            <a:avLst/>
          </a:prstGeom>
          <a:noFill/>
        </p:spPr>
        <p:txBody>
          <a:bodyPr lIns="0" tIns="0" rIns="0" bIns="0" anchor="b">
            <a:noAutofit/>
          </a:bodyPr>
          <a:lstStyle>
            <a:lvl1pPr algn="ctr">
              <a:defRPr sz="9600" spc="-1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A07A8EC1-93D3-3D5B-9385-0BA6453AF19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13257" y="4048069"/>
            <a:ext cx="10003536" cy="709159"/>
          </a:xfrm>
        </p:spPr>
        <p:txBody>
          <a:bodyPr anchor="t">
            <a:noAutofit/>
          </a:bodyPr>
          <a:lstStyle>
            <a:lvl1pPr marL="0" indent="0" algn="ctr">
              <a:spcAft>
                <a:spcPts val="0"/>
              </a:spcAft>
              <a:buNone/>
              <a:defRPr sz="2800" spc="-50" baseline="0">
                <a:solidFill>
                  <a:schemeClr val="tx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65F9F77-9433-0FA9-9CAB-50F8190170D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6A0C5114-E7F3-FF3D-A850-564CA25BD4AA}"/>
              </a:ext>
            </a:extLst>
          </p:cNvPr>
          <p:cNvSpPr/>
          <p:nvPr userDrawn="1"/>
        </p:nvSpPr>
        <p:spPr>
          <a:xfrm rot="10800000">
            <a:off x="5215509" y="2333034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D10C01-E502-C2A8-611B-3019CF9DFA7F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fld id="{AFB0BF89-A491-6D43-8423-98DC6BEFD7AF}" type="datetime1">
              <a:rPr lang="en-US" smtClean="0"/>
              <a:t>6/20/25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B1728D-2C4C-4424-EC7C-F41CFAB91F3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AA6709-2DAE-D574-74A9-6F2352BB8C6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5553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-key-figur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ABAEBB0B-FC49-0C96-1CA9-8CBAB514550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14399" y="820757"/>
            <a:ext cx="5000626" cy="5216486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tIns="283464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75CE5CA-6E88-5554-567E-566D0F3702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97155" y="1520328"/>
            <a:ext cx="4617720" cy="694062"/>
          </a:xfrm>
          <a:solidFill>
            <a:schemeClr val="tx1"/>
          </a:solidFill>
        </p:spPr>
        <p:txBody>
          <a:bodyPr lIns="274320" tIns="45720" rIns="274320" anchor="ctr">
            <a:noAutofit/>
          </a:bodyPr>
          <a:lstStyle>
            <a:lvl1pPr marL="0" indent="0">
              <a:buClr>
                <a:schemeClr val="bg1"/>
              </a:buClr>
              <a:buNone/>
              <a:defRPr sz="19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6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253F5A24-61CC-6326-2F0B-D0B2CD80549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14399" y="6144322"/>
            <a:ext cx="5000625" cy="212028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16" name="Text Placeholder 17">
            <a:extLst>
              <a:ext uri="{FF2B5EF4-FFF2-40B4-BE49-F238E27FC236}">
                <a16:creationId xmlns:a16="http://schemas.microsoft.com/office/drawing/2014/main" id="{7C79F1A4-8D7A-2A2A-13B1-007CC4DA4DD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290710" y="512899"/>
            <a:ext cx="4617720" cy="914400"/>
          </a:xfrm>
        </p:spPr>
        <p:txBody>
          <a:bodyPr lIns="274320" anchor="b">
            <a:normAutofit/>
          </a:bodyPr>
          <a:lstStyle>
            <a:lvl1pPr marL="0" indent="0">
              <a:lnSpc>
                <a:spcPts val="3600"/>
              </a:lnSpc>
              <a:spcAft>
                <a:spcPts val="0"/>
              </a:spcAft>
              <a:buNone/>
              <a:defRPr lang="en-US" sz="3600" b="1" i="0" kern="1200" spc="-100" baseline="0" dirty="0" smtClean="0">
                <a:solidFill>
                  <a:schemeClr val="tx2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Key figure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E4A9EC7-0A22-2867-5A93-04C549C7B24D}"/>
              </a:ext>
            </a:extLst>
          </p:cNvPr>
          <p:cNvSpPr/>
          <p:nvPr userDrawn="1"/>
        </p:nvSpPr>
        <p:spPr>
          <a:xfrm rot="16200000">
            <a:off x="5595766" y="1504465"/>
            <a:ext cx="1389888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C9AF806-A69B-CC52-7882-68CBACA47FA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20" name="Picture 19" descr="Logo, company name&#10;&#10;AI-generated content may be incorrect.">
            <a:extLst>
              <a:ext uri="{FF2B5EF4-FFF2-40B4-BE49-F238E27FC236}">
                <a16:creationId xmlns:a16="http://schemas.microsoft.com/office/drawing/2014/main" id="{71A5B106-9DEE-8AB6-D922-D48EB8DF9D0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47C90278-399F-D985-B545-7DCF0DA7A63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297155" y="5337672"/>
            <a:ext cx="4617720" cy="694062"/>
          </a:xfrm>
          <a:solidFill>
            <a:schemeClr val="tx1"/>
          </a:solidFill>
        </p:spPr>
        <p:txBody>
          <a:bodyPr lIns="274320" tIns="45720" rIns="274320" anchor="ctr">
            <a:noAutofit/>
          </a:bodyPr>
          <a:lstStyle>
            <a:lvl1pPr marL="0" indent="0">
              <a:buClr>
                <a:schemeClr val="bg1"/>
              </a:buClr>
              <a:buNone/>
              <a:defRPr sz="19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6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17">
            <a:extLst>
              <a:ext uri="{FF2B5EF4-FFF2-40B4-BE49-F238E27FC236}">
                <a16:creationId xmlns:a16="http://schemas.microsoft.com/office/drawing/2014/main" id="{819A7FF5-547E-A603-F63A-B893DB8702C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290710" y="4330243"/>
            <a:ext cx="4617720" cy="914400"/>
          </a:xfrm>
        </p:spPr>
        <p:txBody>
          <a:bodyPr lIns="274320" anchor="b">
            <a:normAutofit/>
          </a:bodyPr>
          <a:lstStyle>
            <a:lvl1pPr marL="0" indent="0">
              <a:lnSpc>
                <a:spcPts val="3600"/>
              </a:lnSpc>
              <a:spcAft>
                <a:spcPts val="0"/>
              </a:spcAft>
              <a:buNone/>
              <a:defRPr lang="en-US" sz="3600" b="1" i="0" kern="1200" spc="-100" baseline="0" dirty="0" smtClean="0">
                <a:solidFill>
                  <a:schemeClr val="tx2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Key figure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CF14232-891E-BF84-C925-6BB3EFCEB08D}"/>
              </a:ext>
            </a:extLst>
          </p:cNvPr>
          <p:cNvSpPr/>
          <p:nvPr userDrawn="1"/>
        </p:nvSpPr>
        <p:spPr>
          <a:xfrm rot="16200000">
            <a:off x="5595766" y="5321809"/>
            <a:ext cx="1389888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 Placeholder 12">
            <a:extLst>
              <a:ext uri="{FF2B5EF4-FFF2-40B4-BE49-F238E27FC236}">
                <a16:creationId xmlns:a16="http://schemas.microsoft.com/office/drawing/2014/main" id="{C5B0C835-92D5-EBA9-F2A4-BC31B439CFE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297155" y="3427735"/>
            <a:ext cx="4617720" cy="694062"/>
          </a:xfrm>
          <a:solidFill>
            <a:schemeClr val="tx1"/>
          </a:solidFill>
        </p:spPr>
        <p:txBody>
          <a:bodyPr lIns="274320" tIns="45720" rIns="274320" anchor="ctr">
            <a:noAutofit/>
          </a:bodyPr>
          <a:lstStyle>
            <a:lvl1pPr marL="0" indent="0">
              <a:buClr>
                <a:schemeClr val="bg1"/>
              </a:buClr>
              <a:buNone/>
              <a:defRPr sz="19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6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17">
            <a:extLst>
              <a:ext uri="{FF2B5EF4-FFF2-40B4-BE49-F238E27FC236}">
                <a16:creationId xmlns:a16="http://schemas.microsoft.com/office/drawing/2014/main" id="{AFF8EEAA-8354-850E-1A0B-1EADAA1D7EB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290710" y="2420306"/>
            <a:ext cx="4617720" cy="914400"/>
          </a:xfrm>
        </p:spPr>
        <p:txBody>
          <a:bodyPr lIns="274320" anchor="b">
            <a:normAutofit/>
          </a:bodyPr>
          <a:lstStyle>
            <a:lvl1pPr marL="0" indent="0">
              <a:lnSpc>
                <a:spcPts val="3600"/>
              </a:lnSpc>
              <a:spcAft>
                <a:spcPts val="0"/>
              </a:spcAft>
              <a:buNone/>
              <a:defRPr lang="en-US" sz="3600" b="1" i="0" kern="1200" spc="-100" baseline="0" dirty="0" smtClean="0">
                <a:solidFill>
                  <a:schemeClr val="tx2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Key figure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C30FE6C-CF61-D9B0-ABF1-6B526A2786D8}"/>
              </a:ext>
            </a:extLst>
          </p:cNvPr>
          <p:cNvSpPr/>
          <p:nvPr userDrawn="1"/>
        </p:nvSpPr>
        <p:spPr>
          <a:xfrm rot="16200000">
            <a:off x="5595766" y="3411872"/>
            <a:ext cx="1389888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CFDCF037-3F22-455A-C167-1B9773617782}"/>
              </a:ext>
            </a:extLst>
          </p:cNvPr>
          <p:cNvSpPr>
            <a:spLocks noGrp="1"/>
          </p:cNvSpPr>
          <p:nvPr>
            <p:ph type="dt" sz="half" idx="26"/>
          </p:nvPr>
        </p:nvSpPr>
        <p:spPr/>
        <p:txBody>
          <a:bodyPr/>
          <a:lstStyle/>
          <a:p>
            <a:pPr>
              <a:defRPr/>
            </a:pPr>
            <a:fld id="{E617349E-1407-C04E-8754-1AC9BDDDF313}" type="datetime1">
              <a:rPr lang="en-US" smtClean="0"/>
              <a:t>6/20/25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FB849831-55D4-65FF-A7B1-CC84E9B252F7}"/>
              </a:ext>
            </a:extLst>
          </p:cNvPr>
          <p:cNvSpPr>
            <a:spLocks noGrp="1"/>
          </p:cNvSpPr>
          <p:nvPr>
            <p:ph type="ftr" sz="quarter" idx="27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1D6637D-9A02-B205-EF0A-87C0E8B5D314}"/>
              </a:ext>
            </a:extLst>
          </p:cNvPr>
          <p:cNvSpPr>
            <a:spLocks noGrp="1"/>
          </p:cNvSpPr>
          <p:nvPr>
            <p:ph type="sldNum" sz="quarter" idx="28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5496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 Placeholder 7">
            <a:extLst>
              <a:ext uri="{FF2B5EF4-FFF2-40B4-BE49-F238E27FC236}">
                <a16:creationId xmlns:a16="http://schemas.microsoft.com/office/drawing/2014/main" id="{03E171D5-30FC-537F-A514-48CD3674FC3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610466" y="2852018"/>
            <a:ext cx="2298325" cy="744247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Year</a:t>
            </a:r>
          </a:p>
        </p:txBody>
      </p:sp>
      <p:sp>
        <p:nvSpPr>
          <p:cNvPr id="31" name="Text Placeholder 7">
            <a:extLst>
              <a:ext uri="{FF2B5EF4-FFF2-40B4-BE49-F238E27FC236}">
                <a16:creationId xmlns:a16="http://schemas.microsoft.com/office/drawing/2014/main" id="{1349D683-9A3C-3B31-0359-463DB290E72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14400" y="2852018"/>
            <a:ext cx="2298325" cy="744247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Year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B2E158B-F6B7-4699-6081-B2D57ABF91B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4400" y="3775583"/>
            <a:ext cx="2298325" cy="358688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Subhead</a:t>
            </a:r>
          </a:p>
          <a:p>
            <a:pPr lvl="0"/>
            <a:endParaRPr lang="en-US" dirty="0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EF49033D-66CB-33E0-1DBC-8928201CE7F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14400" y="4226948"/>
            <a:ext cx="2298325" cy="1018572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1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F1CDCE25-1734-8F15-F850-140D20AC47B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610466" y="3775583"/>
            <a:ext cx="2298325" cy="358688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685289A2-5BDF-BFB7-0DE2-786AE926515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610466" y="4226948"/>
            <a:ext cx="2298325" cy="1018572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1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3CFA5C77-3A47-8088-7D44-41FA177B055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45110" y="3775583"/>
            <a:ext cx="2298325" cy="358688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20" name="Text Placeholder 13">
            <a:extLst>
              <a:ext uri="{FF2B5EF4-FFF2-40B4-BE49-F238E27FC236}">
                <a16:creationId xmlns:a16="http://schemas.microsoft.com/office/drawing/2014/main" id="{4BF923C8-904E-4223-3EB4-4B31AAE44E0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045110" y="4240724"/>
            <a:ext cx="2298325" cy="1018572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1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ADCF14EF-4C7F-F7FF-B974-B74AEA466A8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479755" y="3775583"/>
            <a:ext cx="2298325" cy="358688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22" name="Text Placeholder 13">
            <a:extLst>
              <a:ext uri="{FF2B5EF4-FFF2-40B4-BE49-F238E27FC236}">
                <a16:creationId xmlns:a16="http://schemas.microsoft.com/office/drawing/2014/main" id="{73055581-1076-7DDA-CB8D-C153A93551A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479755" y="4240724"/>
            <a:ext cx="2298325" cy="1018572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1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3" name="Text Placeholder 7">
            <a:extLst>
              <a:ext uri="{FF2B5EF4-FFF2-40B4-BE49-F238E27FC236}">
                <a16:creationId xmlns:a16="http://schemas.microsoft.com/office/drawing/2014/main" id="{98675C6D-0B35-795C-843D-D60026C9B8E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479756" y="2852018"/>
            <a:ext cx="2298324" cy="744247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Year</a:t>
            </a:r>
          </a:p>
        </p:txBody>
      </p:sp>
      <p:sp>
        <p:nvSpPr>
          <p:cNvPr id="34" name="Text Placeholder 7">
            <a:extLst>
              <a:ext uri="{FF2B5EF4-FFF2-40B4-BE49-F238E27FC236}">
                <a16:creationId xmlns:a16="http://schemas.microsoft.com/office/drawing/2014/main" id="{CF0A98D3-24F3-B6FB-0C8A-5A659B80362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045111" y="2852018"/>
            <a:ext cx="2298324" cy="744247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Year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6845F05-CCE2-6A85-D3D4-65931BF036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3" name="Text Placeholder 19">
            <a:extLst>
              <a:ext uri="{FF2B5EF4-FFF2-40B4-BE49-F238E27FC236}">
                <a16:creationId xmlns:a16="http://schemas.microsoft.com/office/drawing/2014/main" id="{6610B6D6-299C-0418-0AF3-619B25B544C1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6" name="Picture 15" descr="Logo, company name&#10;&#10;AI-generated content may be incorrect.">
            <a:extLst>
              <a:ext uri="{FF2B5EF4-FFF2-40B4-BE49-F238E27FC236}">
                <a16:creationId xmlns:a16="http://schemas.microsoft.com/office/drawing/2014/main" id="{68DB6E35-74D5-6385-15A7-D3FFFECBE6C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916BD9F2-83FA-DEE1-828F-C0131BE688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C08987A-C4D8-24A2-0633-7FD0D0BFD8F2}"/>
              </a:ext>
            </a:extLst>
          </p:cNvPr>
          <p:cNvSpPr/>
          <p:nvPr userDrawn="1"/>
        </p:nvSpPr>
        <p:spPr>
          <a:xfrm rot="10800000" flipV="1">
            <a:off x="2892132" y="3194302"/>
            <a:ext cx="905256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A1AF7D8-F39D-5D62-4B8B-A1E2D2280514}"/>
              </a:ext>
            </a:extLst>
          </p:cNvPr>
          <p:cNvSpPr/>
          <p:nvPr userDrawn="1"/>
        </p:nvSpPr>
        <p:spPr>
          <a:xfrm rot="10800000" flipV="1">
            <a:off x="5455268" y="3194302"/>
            <a:ext cx="905256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7AEB230-F944-F682-5C1A-0056FBFB52AB}"/>
              </a:ext>
            </a:extLst>
          </p:cNvPr>
          <p:cNvSpPr/>
          <p:nvPr userDrawn="1"/>
        </p:nvSpPr>
        <p:spPr>
          <a:xfrm rot="10800000" flipV="1">
            <a:off x="8024323" y="3194302"/>
            <a:ext cx="905256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2FE7C9-EB8A-1A48-5F36-AEE87BC4EFFB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/>
          <a:p>
            <a:pPr>
              <a:defRPr/>
            </a:pPr>
            <a:fld id="{B040D19C-4966-0A41-B3E7-57A8DF9C8819}" type="datetime1">
              <a:rPr lang="en-US" smtClean="0"/>
              <a:t>6/20/25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5CA788-9E66-27E4-B8B2-1B3DD9A0061C}"/>
              </a:ext>
            </a:extLst>
          </p:cNvPr>
          <p:cNvSpPr>
            <a:spLocks noGrp="1"/>
          </p:cNvSpPr>
          <p:nvPr>
            <p:ph type="ftr" sz="quarter" idx="39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F826E5-1E41-AE20-24CB-69936FA1646B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02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column-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0A1F3CE8-9651-FEC3-BFB0-E0F6D74A4D2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9" y="1700784"/>
            <a:ext cx="9994392" cy="465556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tx1"/>
                </a:solidFill>
              </a:defRPr>
            </a:lvl1pPr>
            <a:lvl2pPr>
              <a:defRPr sz="1600" spc="-20" baseline="0">
                <a:solidFill>
                  <a:schemeClr val="tx1"/>
                </a:solidFill>
              </a:defRPr>
            </a:lvl2pPr>
            <a:lvl3pPr>
              <a:defRPr spc="-20" baseline="0">
                <a:solidFill>
                  <a:schemeClr val="tx1"/>
                </a:solidFill>
              </a:defRPr>
            </a:lvl3pPr>
            <a:lvl4pPr>
              <a:defRPr spc="-20" baseline="0">
                <a:solidFill>
                  <a:schemeClr val="tx1"/>
                </a:solidFill>
              </a:defRPr>
            </a:lvl4pPr>
            <a:lvl5pPr>
              <a:defRPr spc="-2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FD6FBCE-D66A-AFBF-8265-C096B00333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2" name="Text Placeholder 19">
            <a:extLst>
              <a:ext uri="{FF2B5EF4-FFF2-40B4-BE49-F238E27FC236}">
                <a16:creationId xmlns:a16="http://schemas.microsoft.com/office/drawing/2014/main" id="{AA0D5227-39A3-34BF-7B1F-230DE38C9DD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6" name="Picture 15" descr="Logo, company name&#10;&#10;AI-generated content may be incorrect.">
            <a:extLst>
              <a:ext uri="{FF2B5EF4-FFF2-40B4-BE49-F238E27FC236}">
                <a16:creationId xmlns:a16="http://schemas.microsoft.com/office/drawing/2014/main" id="{F528FF9F-A7C8-348A-D84B-6A3C28FC966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8DEB94-273B-912E-C99B-C8948C839955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/>
          <a:p>
            <a:pPr>
              <a:defRPr/>
            </a:pPr>
            <a:fld id="{D67232FB-15EA-1643-9842-4C2AA8FD0F5D}" type="datetime1">
              <a:rPr lang="en-US" smtClean="0"/>
              <a:t>6/20/25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5CB675-206F-B425-823E-69FCB8147860}"/>
              </a:ext>
            </a:extLst>
          </p:cNvPr>
          <p:cNvSpPr>
            <a:spLocks noGrp="1"/>
          </p:cNvSpPr>
          <p:nvPr>
            <p:ph type="ftr" sz="quarter" idx="39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4605C8-61D0-BA61-5EC6-6DB9D3BA2EF3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21329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599776E6-5838-C63E-68C8-E3EF99F46087}"/>
              </a:ext>
            </a:extLst>
          </p:cNvPr>
          <p:cNvSpPr txBox="1">
            <a:spLocks/>
          </p:cNvSpPr>
          <p:nvPr userDrawn="1"/>
        </p:nvSpPr>
        <p:spPr>
          <a:xfrm>
            <a:off x="6096000" y="4361861"/>
            <a:ext cx="5029200" cy="882168"/>
          </a:xfrm>
          <a:prstGeom prst="rect">
            <a:avLst/>
          </a:prstGeom>
          <a:noFill/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 spc="-100" baseline="0">
                <a:solidFill>
                  <a:schemeClr val="accent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4" name="Text Placeholder 11">
            <a:extLst>
              <a:ext uri="{FF2B5EF4-FFF2-40B4-BE49-F238E27FC236}">
                <a16:creationId xmlns:a16="http://schemas.microsoft.com/office/drawing/2014/main" id="{B97A8FFA-98C0-7619-912E-7DE6824B8E0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3702" y="1700784"/>
            <a:ext cx="5000626" cy="625033"/>
          </a:xfrm>
          <a:solidFill>
            <a:schemeClr val="tx2"/>
          </a:solidFill>
        </p:spPr>
        <p:txBody>
          <a:bodyPr lIns="182880" tIns="0" rIns="0" anchor="ctr">
            <a:noAutofit/>
          </a:bodyPr>
          <a:lstStyle>
            <a:lvl1pPr marL="0" indent="0">
              <a:buFont typeface="Arial" panose="020B0604020202020204" pitchFamily="34" charset="0"/>
              <a:buNone/>
              <a:defRPr sz="24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Segment 1</a:t>
            </a:r>
          </a:p>
        </p:txBody>
      </p:sp>
      <p:sp>
        <p:nvSpPr>
          <p:cNvPr id="5" name="Text Placeholder 13">
            <a:extLst>
              <a:ext uri="{FF2B5EF4-FFF2-40B4-BE49-F238E27FC236}">
                <a16:creationId xmlns:a16="http://schemas.microsoft.com/office/drawing/2014/main" id="{E709C570-D515-D5C2-A7C9-873D4FB05DB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13702" y="2416667"/>
            <a:ext cx="5000626" cy="700720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11">
            <a:extLst>
              <a:ext uri="{FF2B5EF4-FFF2-40B4-BE49-F238E27FC236}">
                <a16:creationId xmlns:a16="http://schemas.microsoft.com/office/drawing/2014/main" id="{8D0D5251-ED14-8221-23B5-C338B9B136E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13703" y="3126912"/>
            <a:ext cx="5000626" cy="625033"/>
          </a:xfrm>
          <a:solidFill>
            <a:schemeClr val="tx1"/>
          </a:solidFill>
        </p:spPr>
        <p:txBody>
          <a:bodyPr lIns="182880" tIns="0" rIns="0" anchor="ctr">
            <a:noAutofit/>
          </a:bodyPr>
          <a:lstStyle>
            <a:lvl1pPr marL="0" indent="0">
              <a:buNone/>
              <a:defRPr sz="24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Segment 2</a:t>
            </a:r>
          </a:p>
        </p:txBody>
      </p:sp>
      <p:sp>
        <p:nvSpPr>
          <p:cNvPr id="26" name="Text Placeholder 13">
            <a:extLst>
              <a:ext uri="{FF2B5EF4-FFF2-40B4-BE49-F238E27FC236}">
                <a16:creationId xmlns:a16="http://schemas.microsoft.com/office/drawing/2014/main" id="{E80E855E-4FDC-9D49-7BC5-49761978BA5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13703" y="3841747"/>
            <a:ext cx="5000625" cy="704088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11">
            <a:extLst>
              <a:ext uri="{FF2B5EF4-FFF2-40B4-BE49-F238E27FC236}">
                <a16:creationId xmlns:a16="http://schemas.microsoft.com/office/drawing/2014/main" id="{34349A97-5971-2B65-B59E-1C98524A4FB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13702" y="4567235"/>
            <a:ext cx="5000626" cy="631032"/>
          </a:xfrm>
          <a:solidFill>
            <a:schemeClr val="accent1"/>
          </a:solidFill>
        </p:spPr>
        <p:txBody>
          <a:bodyPr lIns="182880" tIns="0" rIns="0" anchor="ctr">
            <a:noAutofit/>
          </a:bodyPr>
          <a:lstStyle>
            <a:lvl1pPr marL="0" indent="0">
              <a:buNone/>
              <a:defRPr sz="24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Segment 3</a:t>
            </a:r>
          </a:p>
        </p:txBody>
      </p:sp>
      <p:sp>
        <p:nvSpPr>
          <p:cNvPr id="29" name="Text Placeholder 13">
            <a:extLst>
              <a:ext uri="{FF2B5EF4-FFF2-40B4-BE49-F238E27FC236}">
                <a16:creationId xmlns:a16="http://schemas.microsoft.com/office/drawing/2014/main" id="{56E30477-B529-728A-AA86-F0BF32CC2C94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913702" y="5283162"/>
            <a:ext cx="5000626" cy="704088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13">
            <a:extLst>
              <a:ext uri="{FF2B5EF4-FFF2-40B4-BE49-F238E27FC236}">
                <a16:creationId xmlns:a16="http://schemas.microsoft.com/office/drawing/2014/main" id="{2CD14E77-F429-15B1-F9A5-C98656B05D4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416009" y="5727814"/>
            <a:ext cx="3984937" cy="814025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insert caption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8EA2963-9726-4063-E7DA-0AB9CA3909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3" name="Text Placeholder 19">
            <a:extLst>
              <a:ext uri="{FF2B5EF4-FFF2-40B4-BE49-F238E27FC236}">
                <a16:creationId xmlns:a16="http://schemas.microsoft.com/office/drawing/2014/main" id="{74F00707-099E-FCA0-E7DE-AF763D1AF91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5" name="Picture 14" descr="Logo, company name&#10;&#10;AI-generated content may be incorrect.">
            <a:extLst>
              <a:ext uri="{FF2B5EF4-FFF2-40B4-BE49-F238E27FC236}">
                <a16:creationId xmlns:a16="http://schemas.microsoft.com/office/drawing/2014/main" id="{1E87DF5B-EBD1-93B2-E7F8-9194FC8AC74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B92F8742-82D1-BB4D-234D-76D87357F9E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6" name="Chart Placeholder 33">
            <a:extLst>
              <a:ext uri="{FF2B5EF4-FFF2-40B4-BE49-F238E27FC236}">
                <a16:creationId xmlns:a16="http://schemas.microsoft.com/office/drawing/2014/main" id="{52C864BF-BCE8-AF09-5C28-6FB7C48C3E8E}"/>
              </a:ext>
            </a:extLst>
          </p:cNvPr>
          <p:cNvSpPr>
            <a:spLocks noGrp="1"/>
          </p:cNvSpPr>
          <p:nvPr>
            <p:ph type="chart" sz="quarter" idx="38"/>
          </p:nvPr>
        </p:nvSpPr>
        <p:spPr>
          <a:xfrm>
            <a:off x="6564303" y="1691264"/>
            <a:ext cx="3718252" cy="3820420"/>
          </a:xfr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6F6407B-2069-A156-F136-165066B97BB0}"/>
              </a:ext>
            </a:extLst>
          </p:cNvPr>
          <p:cNvSpPr>
            <a:spLocks noGrp="1"/>
          </p:cNvSpPr>
          <p:nvPr>
            <p:ph type="dt" sz="half" idx="39"/>
          </p:nvPr>
        </p:nvSpPr>
        <p:spPr/>
        <p:txBody>
          <a:bodyPr/>
          <a:lstStyle/>
          <a:p>
            <a:pPr>
              <a:defRPr/>
            </a:pPr>
            <a:fld id="{79FBDF87-C79C-7B46-A6D2-641F3B70B173}" type="datetime1">
              <a:rPr lang="en-US" smtClean="0"/>
              <a:t>6/20/25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5B8EB51C-6380-2192-1894-4C5355440D79}"/>
              </a:ext>
            </a:extLst>
          </p:cNvPr>
          <p:cNvSpPr>
            <a:spLocks noGrp="1"/>
          </p:cNvSpPr>
          <p:nvPr>
            <p:ph type="ftr" sz="quarter" idx="4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12A945B-BEEF-183C-ECC0-6AA2D38FD9C8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5193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599776E6-5838-C63E-68C8-E3EF99F46087}"/>
              </a:ext>
            </a:extLst>
          </p:cNvPr>
          <p:cNvSpPr txBox="1">
            <a:spLocks/>
          </p:cNvSpPr>
          <p:nvPr userDrawn="1"/>
        </p:nvSpPr>
        <p:spPr>
          <a:xfrm>
            <a:off x="6095997" y="4281534"/>
            <a:ext cx="5074467" cy="890108"/>
          </a:xfrm>
          <a:prstGeom prst="rect">
            <a:avLst/>
          </a:prstGeom>
          <a:noFill/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 spc="-100" baseline="0">
                <a:solidFill>
                  <a:schemeClr val="accent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32" name="Text Placeholder 13">
            <a:extLst>
              <a:ext uri="{FF2B5EF4-FFF2-40B4-BE49-F238E27FC236}">
                <a16:creationId xmlns:a16="http://schemas.microsoft.com/office/drawing/2014/main" id="{2CD14E77-F429-15B1-F9A5-C98656B05D4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4399" y="5910199"/>
            <a:ext cx="9994392" cy="371185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insert caption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85F47B5-4761-5144-F10D-D22CD753FBB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4E7EC1F8-3C79-96EA-BAC5-4A16390EF4F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0" name="Picture 9" descr="Logo, company name&#10;&#10;AI-generated content may be incorrect.">
            <a:extLst>
              <a:ext uri="{FF2B5EF4-FFF2-40B4-BE49-F238E27FC236}">
                <a16:creationId xmlns:a16="http://schemas.microsoft.com/office/drawing/2014/main" id="{BA36F6E8-B09C-D7C6-E26B-D0323BCA257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80C1E4F0-DFA5-E9B1-59B4-18ECD9C9BF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able Placeholder 5">
            <a:extLst>
              <a:ext uri="{FF2B5EF4-FFF2-40B4-BE49-F238E27FC236}">
                <a16:creationId xmlns:a16="http://schemas.microsoft.com/office/drawing/2014/main" id="{D2EDDB05-1AF6-97B9-8468-040314ECE410}"/>
              </a:ext>
            </a:extLst>
          </p:cNvPr>
          <p:cNvSpPr>
            <a:spLocks noGrp="1"/>
          </p:cNvSpPr>
          <p:nvPr>
            <p:ph type="tbl" sz="quarter" idx="25"/>
          </p:nvPr>
        </p:nvSpPr>
        <p:spPr>
          <a:xfrm>
            <a:off x="915924" y="1700784"/>
            <a:ext cx="9992867" cy="4105656"/>
          </a:xfr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088B00D-9B35-DB46-C790-1D78D3C30D91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/>
          <a:p>
            <a:pPr>
              <a:defRPr/>
            </a:pPr>
            <a:fld id="{2F439EB7-34CC-E644-AA79-7E15C5BDF09C}" type="datetime1">
              <a:rPr lang="en-US" smtClean="0"/>
              <a:t>6/20/25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423629E-9729-19B2-D18F-696FC5DF7C80}"/>
              </a:ext>
            </a:extLst>
          </p:cNvPr>
          <p:cNvSpPr>
            <a:spLocks noGrp="1"/>
          </p:cNvSpPr>
          <p:nvPr>
            <p:ph type="ftr" sz="quarter" idx="39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9F7ECEAE-4F90-EAE6-417B-EE2AEE8EB75D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86080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e-light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599776E6-5838-C63E-68C8-E3EF99F46087}"/>
              </a:ext>
            </a:extLst>
          </p:cNvPr>
          <p:cNvSpPr txBox="1">
            <a:spLocks/>
          </p:cNvSpPr>
          <p:nvPr userDrawn="1"/>
        </p:nvSpPr>
        <p:spPr>
          <a:xfrm>
            <a:off x="6096000" y="4361861"/>
            <a:ext cx="5029200" cy="882168"/>
          </a:xfrm>
          <a:prstGeom prst="rect">
            <a:avLst/>
          </a:prstGeom>
          <a:noFill/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 spc="-100" baseline="0">
                <a:solidFill>
                  <a:schemeClr val="accent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C95878C-4EDF-38C4-5287-2AEA2144FD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2048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-title-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5CCE765-81F2-BAC8-4594-F05A8A98B209}"/>
              </a:ext>
            </a:extLst>
          </p:cNvPr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bg1">
              <a:alpha val="5020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5A81A3-EC67-4A3B-9F41-F416DA9AD7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4775545"/>
            <a:ext cx="10003536" cy="834011"/>
          </a:xfrm>
          <a:prstGeom prst="rect">
            <a:avLst/>
          </a:prstGeom>
          <a:noFill/>
        </p:spPr>
        <p:txBody>
          <a:bodyPr wrap="square" lIns="0" tIns="0" rIns="0" bIns="274320" anchor="t">
            <a:spAutoFit/>
          </a:bodyPr>
          <a:lstStyle>
            <a:lvl1pPr>
              <a:defRPr sz="40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F45B20B8-EF94-AE94-949A-2FB6A948075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3429001"/>
            <a:ext cx="1772454" cy="1114088"/>
          </a:xfrm>
          <a:prstGeom prst="rect">
            <a:avLst/>
          </a:prstGeom>
          <a:noFill/>
        </p:spPr>
        <p:txBody>
          <a:bodyPr lIns="0" tIns="182880" bIns="0" anchor="ctr">
            <a:noAutofit/>
          </a:bodyPr>
          <a:lstStyle>
            <a:lvl1pPr marL="0" indent="1270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7200" b="0" i="0" kern="1200" spc="-100" baseline="0" dirty="0">
                <a:solidFill>
                  <a:schemeClr val="tx2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CC440DD-C83E-5818-8D0D-4307DEB14634}"/>
              </a:ext>
            </a:extLst>
          </p:cNvPr>
          <p:cNvSpPr/>
          <p:nvPr userDrawn="1"/>
        </p:nvSpPr>
        <p:spPr>
          <a:xfrm>
            <a:off x="914400" y="4543089"/>
            <a:ext cx="1773936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88DA3D-6125-4849-EF5D-E55FDE01FEE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F10B25E9-94DA-16D3-13E3-CAE2BEA2F4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534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-title-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28A2BF2-AEE9-3696-E274-55C9E049409F}"/>
              </a:ext>
            </a:extLst>
          </p:cNvPr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bg1">
              <a:alpha val="5020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BA279D5-65D1-7EB0-3505-17CC33D880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4775545"/>
            <a:ext cx="10003536" cy="834011"/>
          </a:xfrm>
          <a:prstGeom prst="rect">
            <a:avLst/>
          </a:prstGeom>
          <a:noFill/>
        </p:spPr>
        <p:txBody>
          <a:bodyPr wrap="square" lIns="0" tIns="0" rIns="0" bIns="274320" anchor="t">
            <a:spAutoFit/>
          </a:bodyPr>
          <a:lstStyle>
            <a:lvl1pPr>
              <a:defRPr sz="40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D0D56A39-C31F-0835-F346-AB4267AB2A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3429001"/>
            <a:ext cx="1772454" cy="1114088"/>
          </a:xfrm>
          <a:prstGeom prst="rect">
            <a:avLst/>
          </a:prstGeom>
          <a:noFill/>
        </p:spPr>
        <p:txBody>
          <a:bodyPr lIns="0" tIns="182880" bIns="0" anchor="ctr">
            <a:noAutofit/>
          </a:bodyPr>
          <a:lstStyle>
            <a:lvl1pPr marL="0" indent="1270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7200" b="0" i="0" kern="1200" spc="-100" baseline="0" dirty="0">
                <a:solidFill>
                  <a:schemeClr val="tx2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D40C43A-6B15-0F57-3682-C2FEC305D74B}"/>
              </a:ext>
            </a:extLst>
          </p:cNvPr>
          <p:cNvSpPr/>
          <p:nvPr userDrawn="1"/>
        </p:nvSpPr>
        <p:spPr>
          <a:xfrm>
            <a:off x="914400" y="4543089"/>
            <a:ext cx="1773936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6DEA090-8736-22FF-0799-B9DD33028A4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CA4B4A60-8351-BF40-3841-F41FCE9B2F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20954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-title-3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B0E3FA5-DE31-AB6D-9B62-28830D79E18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4775545"/>
            <a:ext cx="10003536" cy="834011"/>
          </a:xfrm>
          <a:prstGeom prst="rect">
            <a:avLst/>
          </a:prstGeom>
          <a:noFill/>
        </p:spPr>
        <p:txBody>
          <a:bodyPr wrap="square" lIns="0" tIns="0" rIns="0" bIns="274320" anchor="t">
            <a:spAutoFit/>
          </a:bodyPr>
          <a:lstStyle>
            <a:lvl1pPr>
              <a:defRPr sz="40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9F93DB2B-C096-0CA2-8B73-EC9DE94D29F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3429001"/>
            <a:ext cx="1772454" cy="1114088"/>
          </a:xfrm>
          <a:prstGeom prst="rect">
            <a:avLst/>
          </a:prstGeom>
          <a:noFill/>
        </p:spPr>
        <p:txBody>
          <a:bodyPr lIns="0" tIns="182880" bIns="0" anchor="ctr">
            <a:noAutofit/>
          </a:bodyPr>
          <a:lstStyle>
            <a:lvl1pPr marL="0" indent="1270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7200" b="0" i="0" kern="1200" spc="-100" baseline="0" dirty="0">
                <a:solidFill>
                  <a:schemeClr val="tx2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83C7BFC-CC60-7A87-8EC8-5BDBA55CAEAE}"/>
              </a:ext>
            </a:extLst>
          </p:cNvPr>
          <p:cNvSpPr/>
          <p:nvPr userDrawn="1"/>
        </p:nvSpPr>
        <p:spPr>
          <a:xfrm>
            <a:off x="914400" y="4543089"/>
            <a:ext cx="1773936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40D6175-3B5A-99BF-50CA-438C19FF1B8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AC0A3FD-7314-8193-36AD-C546C75B7C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0286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-section-agend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Logo, company name&#10;&#10;AI-generated content may be incorrect.">
            <a:extLst>
              <a:ext uri="{FF2B5EF4-FFF2-40B4-BE49-F238E27FC236}">
                <a16:creationId xmlns:a16="http://schemas.microsoft.com/office/drawing/2014/main" id="{F458E46B-0C39-CD93-F76B-90E76DC35EC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4" name="Title Placeholder 1">
            <a:extLst>
              <a:ext uri="{FF2B5EF4-FFF2-40B4-BE49-F238E27FC236}">
                <a16:creationId xmlns:a16="http://schemas.microsoft.com/office/drawing/2014/main" id="{A226F5EF-54EF-597D-C9E0-363980318B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6532561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2" name="Text Placeholder 11">
            <a:extLst>
              <a:ext uri="{FF2B5EF4-FFF2-40B4-BE49-F238E27FC236}">
                <a16:creationId xmlns:a16="http://schemas.microsoft.com/office/drawing/2014/main" id="{7D25E6A6-20DF-4816-1517-8509EB288B9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11669" y="1700784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01</a:t>
            </a:r>
          </a:p>
        </p:txBody>
      </p:sp>
      <p:sp>
        <p:nvSpPr>
          <p:cNvPr id="53" name="Text Placeholder 13">
            <a:extLst>
              <a:ext uri="{FF2B5EF4-FFF2-40B4-BE49-F238E27FC236}">
                <a16:creationId xmlns:a16="http://schemas.microsoft.com/office/drawing/2014/main" id="{14A01821-D46E-3D52-4CAD-F7DBDCABE774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14400" y="2705790"/>
            <a:ext cx="3070728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54" name="Text Placeholder 11">
            <a:extLst>
              <a:ext uri="{FF2B5EF4-FFF2-40B4-BE49-F238E27FC236}">
                <a16:creationId xmlns:a16="http://schemas.microsoft.com/office/drawing/2014/main" id="{FD54C57D-8418-C7FC-C13C-73DFB5188821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376229" y="1700784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02</a:t>
            </a:r>
          </a:p>
        </p:txBody>
      </p:sp>
      <p:sp>
        <p:nvSpPr>
          <p:cNvPr id="55" name="Text Placeholder 13">
            <a:extLst>
              <a:ext uri="{FF2B5EF4-FFF2-40B4-BE49-F238E27FC236}">
                <a16:creationId xmlns:a16="http://schemas.microsoft.com/office/drawing/2014/main" id="{A7ED865A-D8C1-84B1-ED7B-E4FD0EB5275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79746" y="2705790"/>
            <a:ext cx="3067213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9ED5B529-78BB-F29E-18B0-971B1535E859}"/>
              </a:ext>
            </a:extLst>
          </p:cNvPr>
          <p:cNvSpPr/>
          <p:nvPr userDrawn="1"/>
        </p:nvSpPr>
        <p:spPr>
          <a:xfrm rot="10800000">
            <a:off x="907074" y="2559377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C04014A3-4C06-C81A-AC8E-980793F74342}"/>
              </a:ext>
            </a:extLst>
          </p:cNvPr>
          <p:cNvSpPr/>
          <p:nvPr userDrawn="1"/>
        </p:nvSpPr>
        <p:spPr>
          <a:xfrm rot="10800000">
            <a:off x="4369687" y="2559377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 Placeholder 11">
            <a:extLst>
              <a:ext uri="{FF2B5EF4-FFF2-40B4-BE49-F238E27FC236}">
                <a16:creationId xmlns:a16="http://schemas.microsoft.com/office/drawing/2014/main" id="{4B74B708-A762-7133-2651-04F12E11F8A9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1669" y="3749921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03</a:t>
            </a:r>
          </a:p>
        </p:txBody>
      </p:sp>
      <p:sp>
        <p:nvSpPr>
          <p:cNvPr id="59" name="Text Placeholder 13">
            <a:extLst>
              <a:ext uri="{FF2B5EF4-FFF2-40B4-BE49-F238E27FC236}">
                <a16:creationId xmlns:a16="http://schemas.microsoft.com/office/drawing/2014/main" id="{435E90AA-1C85-A9E4-87BC-C1AF24C3621F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4400" y="4754927"/>
            <a:ext cx="3070728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60" name="Text Placeholder 11">
            <a:extLst>
              <a:ext uri="{FF2B5EF4-FFF2-40B4-BE49-F238E27FC236}">
                <a16:creationId xmlns:a16="http://schemas.microsoft.com/office/drawing/2014/main" id="{492F2493-8216-CD88-FA44-CC9A10608AF7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376229" y="3749921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04</a:t>
            </a:r>
          </a:p>
        </p:txBody>
      </p:sp>
      <p:sp>
        <p:nvSpPr>
          <p:cNvPr id="61" name="Text Placeholder 13">
            <a:extLst>
              <a:ext uri="{FF2B5EF4-FFF2-40B4-BE49-F238E27FC236}">
                <a16:creationId xmlns:a16="http://schemas.microsoft.com/office/drawing/2014/main" id="{94974B5A-8E34-7804-BAF6-077E87EED7BA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4379746" y="4754927"/>
            <a:ext cx="3067213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2AD98F0-4E6C-4977-7D6D-0539C61129D5}"/>
              </a:ext>
            </a:extLst>
          </p:cNvPr>
          <p:cNvSpPr/>
          <p:nvPr userDrawn="1"/>
        </p:nvSpPr>
        <p:spPr>
          <a:xfrm rot="10800000">
            <a:off x="907074" y="4608514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EA28208-467D-4A45-BC0C-0BC9588893EB}"/>
              </a:ext>
            </a:extLst>
          </p:cNvPr>
          <p:cNvSpPr/>
          <p:nvPr userDrawn="1"/>
        </p:nvSpPr>
        <p:spPr>
          <a:xfrm rot="10800000">
            <a:off x="4369687" y="4608514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Picture Placeholder 5">
            <a:extLst>
              <a:ext uri="{FF2B5EF4-FFF2-40B4-BE49-F238E27FC236}">
                <a16:creationId xmlns:a16="http://schemas.microsoft.com/office/drawing/2014/main" id="{4FBFB9DE-AE2D-A7B7-4DB4-6859D9D5BC4B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378952" y="0"/>
            <a:ext cx="3447288" cy="6858001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45720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65" name="Text Placeholder 13">
            <a:extLst>
              <a:ext uri="{FF2B5EF4-FFF2-40B4-BE49-F238E27FC236}">
                <a16:creationId xmlns:a16="http://schemas.microsoft.com/office/drawing/2014/main" id="{D2A65777-78A4-1122-070C-13C5CC391FE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740140" y="6251713"/>
            <a:ext cx="2724912" cy="606288"/>
          </a:xfrm>
          <a:noFill/>
          <a:ln>
            <a:noFill/>
          </a:ln>
        </p:spPr>
        <p:txBody>
          <a:bodyPr lIns="182880" tIns="0" rIns="182880" bIns="137160" anchor="b" anchorCtr="0">
            <a:noAutofit/>
          </a:bodyPr>
          <a:lstStyle>
            <a:lvl1pPr marL="0" indent="0" algn="r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id="{2F3BB497-B176-4CA5-ECD7-4F398D8B4FE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3D427B-7FC7-1359-C26B-EE4E88413334}"/>
              </a:ext>
            </a:extLst>
          </p:cNvPr>
          <p:cNvSpPr>
            <a:spLocks noGrp="1"/>
          </p:cNvSpPr>
          <p:nvPr>
            <p:ph type="dt" sz="half" idx="41"/>
          </p:nvPr>
        </p:nvSpPr>
        <p:spPr/>
        <p:txBody>
          <a:bodyPr/>
          <a:lstStyle/>
          <a:p>
            <a:pPr>
              <a:defRPr/>
            </a:pPr>
            <a:fld id="{C19A5026-B52B-C147-B440-9EBB996BA922}" type="datetime1">
              <a:rPr lang="en-US" smtClean="0"/>
              <a:t>6/20/25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6283E2-A570-ED3B-DFD5-070DE6D5FDE8}"/>
              </a:ext>
            </a:extLst>
          </p:cNvPr>
          <p:cNvSpPr>
            <a:spLocks noGrp="1"/>
          </p:cNvSpPr>
          <p:nvPr>
            <p:ph type="ftr" sz="quarter" idx="4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E33E59-3BC3-A711-E10E-552D2E1F77B5}"/>
              </a:ext>
            </a:extLst>
          </p:cNvPr>
          <p:cNvSpPr>
            <a:spLocks noGrp="1"/>
          </p:cNvSpPr>
          <p:nvPr>
            <p:ph type="sldNum" sz="quarter" idx="43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33321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-section-agend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1BB2EFC9-1306-610A-7472-F5A409DAF87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840789" y="1700784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03</a:t>
            </a:r>
          </a:p>
        </p:txBody>
      </p:sp>
      <p:sp>
        <p:nvSpPr>
          <p:cNvPr id="22" name="Text Placeholder 13">
            <a:extLst>
              <a:ext uri="{FF2B5EF4-FFF2-40B4-BE49-F238E27FC236}">
                <a16:creationId xmlns:a16="http://schemas.microsoft.com/office/drawing/2014/main" id="{8DA22153-3FAA-4073-D5F7-B56934A1295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840789" y="2705790"/>
            <a:ext cx="3070730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35" name="Text Placeholder 11">
            <a:extLst>
              <a:ext uri="{FF2B5EF4-FFF2-40B4-BE49-F238E27FC236}">
                <a16:creationId xmlns:a16="http://schemas.microsoft.com/office/drawing/2014/main" id="{34F7C635-74F3-E319-79C6-11DF58432BC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11669" y="1700784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01</a:t>
            </a:r>
          </a:p>
        </p:txBody>
      </p:sp>
      <p:sp>
        <p:nvSpPr>
          <p:cNvPr id="36" name="Text Placeholder 13">
            <a:extLst>
              <a:ext uri="{FF2B5EF4-FFF2-40B4-BE49-F238E27FC236}">
                <a16:creationId xmlns:a16="http://schemas.microsoft.com/office/drawing/2014/main" id="{0CB3ED8D-E886-FF54-5A83-1729951016D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14400" y="2705790"/>
            <a:ext cx="3070728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37" name="Text Placeholder 11">
            <a:extLst>
              <a:ext uri="{FF2B5EF4-FFF2-40B4-BE49-F238E27FC236}">
                <a16:creationId xmlns:a16="http://schemas.microsoft.com/office/drawing/2014/main" id="{FEC18E3E-7D1C-8D3A-FA66-09B9E8AF96EB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376229" y="1700784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02</a:t>
            </a:r>
          </a:p>
        </p:txBody>
      </p:sp>
      <p:sp>
        <p:nvSpPr>
          <p:cNvPr id="38" name="Text Placeholder 13">
            <a:extLst>
              <a:ext uri="{FF2B5EF4-FFF2-40B4-BE49-F238E27FC236}">
                <a16:creationId xmlns:a16="http://schemas.microsoft.com/office/drawing/2014/main" id="{F46C368A-CAE6-AB12-45DE-8C9AC108152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79746" y="2705790"/>
            <a:ext cx="3067213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781A30D-A0A7-8F72-0DB2-BAA0EF2037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2" name="Picture 11" descr="Logo, company name&#10;&#10;AI-generated content may be incorrect.">
            <a:extLst>
              <a:ext uri="{FF2B5EF4-FFF2-40B4-BE49-F238E27FC236}">
                <a16:creationId xmlns:a16="http://schemas.microsoft.com/office/drawing/2014/main" id="{6BC60E22-555E-863E-A95E-1F364397E92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C8268B68-5038-1850-9129-6EBE6E73F9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F851C4B-EE7A-A84C-0FEB-76E839BCE7AE}"/>
              </a:ext>
            </a:extLst>
          </p:cNvPr>
          <p:cNvSpPr/>
          <p:nvPr userDrawn="1"/>
        </p:nvSpPr>
        <p:spPr>
          <a:xfrm rot="10800000">
            <a:off x="907074" y="2559377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079CC64-0203-C898-B985-39FB41EBBF57}"/>
              </a:ext>
            </a:extLst>
          </p:cNvPr>
          <p:cNvSpPr/>
          <p:nvPr userDrawn="1"/>
        </p:nvSpPr>
        <p:spPr>
          <a:xfrm rot="10800000">
            <a:off x="4369687" y="2559377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EB46FE0-DD6E-5635-0172-E4462AC6960A}"/>
              </a:ext>
            </a:extLst>
          </p:cNvPr>
          <p:cNvSpPr/>
          <p:nvPr userDrawn="1"/>
        </p:nvSpPr>
        <p:spPr>
          <a:xfrm rot="10800000">
            <a:off x="7844307" y="2559377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 Placeholder 11">
            <a:extLst>
              <a:ext uri="{FF2B5EF4-FFF2-40B4-BE49-F238E27FC236}">
                <a16:creationId xmlns:a16="http://schemas.microsoft.com/office/drawing/2014/main" id="{6E39647A-7DAB-491C-D78A-700609AE5924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840789" y="3749921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06</a:t>
            </a:r>
          </a:p>
        </p:txBody>
      </p:sp>
      <p:sp>
        <p:nvSpPr>
          <p:cNvPr id="54" name="Text Placeholder 13">
            <a:extLst>
              <a:ext uri="{FF2B5EF4-FFF2-40B4-BE49-F238E27FC236}">
                <a16:creationId xmlns:a16="http://schemas.microsoft.com/office/drawing/2014/main" id="{1A2EE3EC-6F0A-04AA-D8CE-ACD79EC10DF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840789" y="4754927"/>
            <a:ext cx="3070730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55" name="Text Placeholder 11">
            <a:extLst>
              <a:ext uri="{FF2B5EF4-FFF2-40B4-BE49-F238E27FC236}">
                <a16:creationId xmlns:a16="http://schemas.microsoft.com/office/drawing/2014/main" id="{34257359-AC31-56B7-8B18-5EA207F7A424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1669" y="3749921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04</a:t>
            </a:r>
          </a:p>
        </p:txBody>
      </p:sp>
      <p:sp>
        <p:nvSpPr>
          <p:cNvPr id="56" name="Text Placeholder 13">
            <a:extLst>
              <a:ext uri="{FF2B5EF4-FFF2-40B4-BE49-F238E27FC236}">
                <a16:creationId xmlns:a16="http://schemas.microsoft.com/office/drawing/2014/main" id="{572C6531-6F1F-27C2-65C9-244BA7ADFA5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4400" y="4754927"/>
            <a:ext cx="3070728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57" name="Text Placeholder 11">
            <a:extLst>
              <a:ext uri="{FF2B5EF4-FFF2-40B4-BE49-F238E27FC236}">
                <a16:creationId xmlns:a16="http://schemas.microsoft.com/office/drawing/2014/main" id="{595E9E59-1788-1106-6D6E-4588D5BFC42E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376229" y="3749921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05</a:t>
            </a:r>
          </a:p>
        </p:txBody>
      </p:sp>
      <p:sp>
        <p:nvSpPr>
          <p:cNvPr id="58" name="Text Placeholder 13">
            <a:extLst>
              <a:ext uri="{FF2B5EF4-FFF2-40B4-BE49-F238E27FC236}">
                <a16:creationId xmlns:a16="http://schemas.microsoft.com/office/drawing/2014/main" id="{8199CACE-BEE2-2F7F-88AC-1185972B2BBA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4379746" y="4754927"/>
            <a:ext cx="3067213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B4F7BEFD-FB17-76F4-D1C3-A86A0C5DF431}"/>
              </a:ext>
            </a:extLst>
          </p:cNvPr>
          <p:cNvSpPr/>
          <p:nvPr userDrawn="1"/>
        </p:nvSpPr>
        <p:spPr>
          <a:xfrm rot="10800000">
            <a:off x="907074" y="4608514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9098B664-2217-1188-9827-8BE49302AAB0}"/>
              </a:ext>
            </a:extLst>
          </p:cNvPr>
          <p:cNvSpPr/>
          <p:nvPr userDrawn="1"/>
        </p:nvSpPr>
        <p:spPr>
          <a:xfrm rot="10800000">
            <a:off x="4369687" y="4608514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D3E24A18-BE76-EFAD-8000-E51E5AB8B18D}"/>
              </a:ext>
            </a:extLst>
          </p:cNvPr>
          <p:cNvSpPr/>
          <p:nvPr userDrawn="1"/>
        </p:nvSpPr>
        <p:spPr>
          <a:xfrm rot="10800000">
            <a:off x="7844307" y="4608514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306B98-6C7B-5D9C-EB22-ADFE1D599AAB}"/>
              </a:ext>
            </a:extLst>
          </p:cNvPr>
          <p:cNvSpPr>
            <a:spLocks noGrp="1"/>
          </p:cNvSpPr>
          <p:nvPr>
            <p:ph type="dt" sz="half" idx="41"/>
          </p:nvPr>
        </p:nvSpPr>
        <p:spPr/>
        <p:txBody>
          <a:bodyPr/>
          <a:lstStyle/>
          <a:p>
            <a:pPr>
              <a:defRPr/>
            </a:pPr>
            <a:fld id="{A788AAE1-B61E-D541-B0EB-77D2B81022F4}" type="datetime1">
              <a:rPr lang="en-US" smtClean="0"/>
              <a:t>6/20/25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155E37-5D32-15DD-E450-FB2064F63D72}"/>
              </a:ext>
            </a:extLst>
          </p:cNvPr>
          <p:cNvSpPr>
            <a:spLocks noGrp="1"/>
          </p:cNvSpPr>
          <p:nvPr>
            <p:ph type="ftr" sz="quarter" idx="4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AC6AA05-64AA-7F74-3379-4487B7FD1272}"/>
              </a:ext>
            </a:extLst>
          </p:cNvPr>
          <p:cNvSpPr>
            <a:spLocks noGrp="1"/>
          </p:cNvSpPr>
          <p:nvPr>
            <p:ph type="sldNum" sz="quarter" idx="43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4642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-section-agend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 Placeholder 13">
            <a:extLst>
              <a:ext uri="{FF2B5EF4-FFF2-40B4-BE49-F238E27FC236}">
                <a16:creationId xmlns:a16="http://schemas.microsoft.com/office/drawing/2014/main" id="{24D2F47F-A82C-896B-9074-0218039BA50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14399" y="1700784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064871" y="1700784"/>
            <a:ext cx="3639311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13" name="Text Placeholder 13">
            <a:extLst>
              <a:ext uri="{FF2B5EF4-FFF2-40B4-BE49-F238E27FC236}">
                <a16:creationId xmlns:a16="http://schemas.microsoft.com/office/drawing/2014/main" id="{879203E9-4594-555A-231B-491719F4150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4398" y="2439376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02</a:t>
            </a:r>
          </a:p>
        </p:txBody>
      </p:sp>
      <p:sp>
        <p:nvSpPr>
          <p:cNvPr id="114" name="Text Placeholder 13">
            <a:extLst>
              <a:ext uri="{FF2B5EF4-FFF2-40B4-BE49-F238E27FC236}">
                <a16:creationId xmlns:a16="http://schemas.microsoft.com/office/drawing/2014/main" id="{84230C28-B165-EFA0-B74F-E666A786A99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064872" y="2439376"/>
            <a:ext cx="3640983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16" name="Text Placeholder 13">
            <a:extLst>
              <a:ext uri="{FF2B5EF4-FFF2-40B4-BE49-F238E27FC236}">
                <a16:creationId xmlns:a16="http://schemas.microsoft.com/office/drawing/2014/main" id="{2DF69C14-5330-E3B1-3493-6E4B64446AB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14398" y="3177663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03</a:t>
            </a:r>
          </a:p>
        </p:txBody>
      </p:sp>
      <p:sp>
        <p:nvSpPr>
          <p:cNvPr id="117" name="Text Placeholder 13">
            <a:extLst>
              <a:ext uri="{FF2B5EF4-FFF2-40B4-BE49-F238E27FC236}">
                <a16:creationId xmlns:a16="http://schemas.microsoft.com/office/drawing/2014/main" id="{64FAB876-1E16-E235-990A-914CADA69DA6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064872" y="3177663"/>
            <a:ext cx="3640983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19" name="Text Placeholder 13">
            <a:extLst>
              <a:ext uri="{FF2B5EF4-FFF2-40B4-BE49-F238E27FC236}">
                <a16:creationId xmlns:a16="http://schemas.microsoft.com/office/drawing/2014/main" id="{932D7BD1-6785-E0E5-A294-8699619E073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914398" y="3909185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04</a:t>
            </a:r>
          </a:p>
        </p:txBody>
      </p:sp>
      <p:sp>
        <p:nvSpPr>
          <p:cNvPr id="120" name="Text Placeholder 13">
            <a:extLst>
              <a:ext uri="{FF2B5EF4-FFF2-40B4-BE49-F238E27FC236}">
                <a16:creationId xmlns:a16="http://schemas.microsoft.com/office/drawing/2014/main" id="{09FE5F1D-177D-3BC0-A83F-F3A8B841764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064872" y="3909185"/>
            <a:ext cx="3640983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22" name="Text Placeholder 13">
            <a:extLst>
              <a:ext uri="{FF2B5EF4-FFF2-40B4-BE49-F238E27FC236}">
                <a16:creationId xmlns:a16="http://schemas.microsoft.com/office/drawing/2014/main" id="{737A7788-0B5B-A35E-C701-E199CC87D2F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14398" y="4640707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05</a:t>
            </a:r>
          </a:p>
        </p:txBody>
      </p:sp>
      <p:sp>
        <p:nvSpPr>
          <p:cNvPr id="123" name="Text Placeholder 13">
            <a:extLst>
              <a:ext uri="{FF2B5EF4-FFF2-40B4-BE49-F238E27FC236}">
                <a16:creationId xmlns:a16="http://schemas.microsoft.com/office/drawing/2014/main" id="{CA244C11-B490-6C58-227E-AAE993D5763B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2064872" y="4640707"/>
            <a:ext cx="3640983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25" name="Text Placeholder 13">
            <a:extLst>
              <a:ext uri="{FF2B5EF4-FFF2-40B4-BE49-F238E27FC236}">
                <a16:creationId xmlns:a16="http://schemas.microsoft.com/office/drawing/2014/main" id="{FB3C5B8D-511D-4620-D6C2-29244AE5A36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14398" y="5372229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06</a:t>
            </a:r>
          </a:p>
        </p:txBody>
      </p:sp>
      <p:sp>
        <p:nvSpPr>
          <p:cNvPr id="126" name="Text Placeholder 13">
            <a:extLst>
              <a:ext uri="{FF2B5EF4-FFF2-40B4-BE49-F238E27FC236}">
                <a16:creationId xmlns:a16="http://schemas.microsoft.com/office/drawing/2014/main" id="{74E73A5C-9587-3638-1849-529EF20DA4A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064872" y="5372229"/>
            <a:ext cx="3640983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28" name="Text Placeholder 13">
            <a:extLst>
              <a:ext uri="{FF2B5EF4-FFF2-40B4-BE49-F238E27FC236}">
                <a16:creationId xmlns:a16="http://schemas.microsoft.com/office/drawing/2014/main" id="{D9958F8C-F86C-8945-339F-91C4B192BB78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121941" y="1700784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07</a:t>
            </a:r>
          </a:p>
        </p:txBody>
      </p:sp>
      <p:sp>
        <p:nvSpPr>
          <p:cNvPr id="129" name="Text Placeholder 13">
            <a:extLst>
              <a:ext uri="{FF2B5EF4-FFF2-40B4-BE49-F238E27FC236}">
                <a16:creationId xmlns:a16="http://schemas.microsoft.com/office/drawing/2014/main" id="{CF1D7A50-7443-E633-DD41-F6B79C3FF56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271056" y="1700784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31" name="Text Placeholder 13">
            <a:extLst>
              <a:ext uri="{FF2B5EF4-FFF2-40B4-BE49-F238E27FC236}">
                <a16:creationId xmlns:a16="http://schemas.microsoft.com/office/drawing/2014/main" id="{CFA56BDA-D236-1449-791D-D67B3432FABE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121941" y="2439376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08</a:t>
            </a:r>
          </a:p>
        </p:txBody>
      </p:sp>
      <p:sp>
        <p:nvSpPr>
          <p:cNvPr id="132" name="Text Placeholder 13">
            <a:extLst>
              <a:ext uri="{FF2B5EF4-FFF2-40B4-BE49-F238E27FC236}">
                <a16:creationId xmlns:a16="http://schemas.microsoft.com/office/drawing/2014/main" id="{EA4D9A6A-DBB7-348C-F89D-164E7413004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7271056" y="2439376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34" name="Text Placeholder 13">
            <a:extLst>
              <a:ext uri="{FF2B5EF4-FFF2-40B4-BE49-F238E27FC236}">
                <a16:creationId xmlns:a16="http://schemas.microsoft.com/office/drawing/2014/main" id="{AF2C1657-B89C-2EE0-35F8-B79BD539AEF4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121941" y="3177663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09</a:t>
            </a:r>
          </a:p>
        </p:txBody>
      </p:sp>
      <p:sp>
        <p:nvSpPr>
          <p:cNvPr id="135" name="Text Placeholder 13">
            <a:extLst>
              <a:ext uri="{FF2B5EF4-FFF2-40B4-BE49-F238E27FC236}">
                <a16:creationId xmlns:a16="http://schemas.microsoft.com/office/drawing/2014/main" id="{3AE3BE8C-2311-FEC2-AEAF-F66929C7421A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7271056" y="3177663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37" name="Text Placeholder 13">
            <a:extLst>
              <a:ext uri="{FF2B5EF4-FFF2-40B4-BE49-F238E27FC236}">
                <a16:creationId xmlns:a16="http://schemas.microsoft.com/office/drawing/2014/main" id="{6BC6E3D7-C604-65BA-0EF3-149FD797F8F9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121941" y="3909185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10</a:t>
            </a:r>
          </a:p>
        </p:txBody>
      </p:sp>
      <p:sp>
        <p:nvSpPr>
          <p:cNvPr id="138" name="Text Placeholder 13">
            <a:extLst>
              <a:ext uri="{FF2B5EF4-FFF2-40B4-BE49-F238E27FC236}">
                <a16:creationId xmlns:a16="http://schemas.microsoft.com/office/drawing/2014/main" id="{614D7BFE-8E61-2980-FCFD-07D72FEFE890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7271056" y="3909185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40" name="Text Placeholder 13">
            <a:extLst>
              <a:ext uri="{FF2B5EF4-FFF2-40B4-BE49-F238E27FC236}">
                <a16:creationId xmlns:a16="http://schemas.microsoft.com/office/drawing/2014/main" id="{BFE1C3D8-A28B-308B-4E0D-6BF5775ABE48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6121941" y="4640707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11</a:t>
            </a:r>
          </a:p>
        </p:txBody>
      </p:sp>
      <p:sp>
        <p:nvSpPr>
          <p:cNvPr id="141" name="Text Placeholder 13">
            <a:extLst>
              <a:ext uri="{FF2B5EF4-FFF2-40B4-BE49-F238E27FC236}">
                <a16:creationId xmlns:a16="http://schemas.microsoft.com/office/drawing/2014/main" id="{FB732F29-504E-1261-3F0E-602CAADDCECE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271056" y="4640707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43" name="Text Placeholder 13">
            <a:extLst>
              <a:ext uri="{FF2B5EF4-FFF2-40B4-BE49-F238E27FC236}">
                <a16:creationId xmlns:a16="http://schemas.microsoft.com/office/drawing/2014/main" id="{35021FF4-3C1D-61CB-EC24-10046EF84155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6121941" y="5372229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12</a:t>
            </a:r>
          </a:p>
        </p:txBody>
      </p:sp>
      <p:sp>
        <p:nvSpPr>
          <p:cNvPr id="144" name="Text Placeholder 13">
            <a:extLst>
              <a:ext uri="{FF2B5EF4-FFF2-40B4-BE49-F238E27FC236}">
                <a16:creationId xmlns:a16="http://schemas.microsoft.com/office/drawing/2014/main" id="{4E6D8817-7253-7DDF-DC41-DEB37620B21C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7271056" y="5372229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pic>
        <p:nvPicPr>
          <p:cNvPr id="22" name="Picture 21" descr="Logo, company name&#10;&#10;AI-generated content may be incorrect.">
            <a:extLst>
              <a:ext uri="{FF2B5EF4-FFF2-40B4-BE49-F238E27FC236}">
                <a16:creationId xmlns:a16="http://schemas.microsoft.com/office/drawing/2014/main" id="{A9E6E4F7-0584-EF34-FFFB-B4D12342EDB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4969F255-D28D-EFC0-3ADC-C571145687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7966263-F5BA-1B96-DFF6-A810CFE6ED65}"/>
              </a:ext>
            </a:extLst>
          </p:cNvPr>
          <p:cNvSpPr/>
          <p:nvPr userDrawn="1"/>
        </p:nvSpPr>
        <p:spPr>
          <a:xfrm rot="16200000">
            <a:off x="-333761" y="3861980"/>
            <a:ext cx="43708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375657B-DD59-499B-29D6-ECC94C0CBF3A}"/>
              </a:ext>
            </a:extLst>
          </p:cNvPr>
          <p:cNvSpPr/>
          <p:nvPr userDrawn="1"/>
        </p:nvSpPr>
        <p:spPr>
          <a:xfrm rot="16200000">
            <a:off x="4865768" y="3861980"/>
            <a:ext cx="43708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C001167-2535-4E93-B518-3CECA51A2CF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B6BFD8A-E7E0-527A-5D21-8D9C31BEC308}"/>
              </a:ext>
            </a:extLst>
          </p:cNvPr>
          <p:cNvSpPr>
            <a:spLocks noGrp="1"/>
          </p:cNvSpPr>
          <p:nvPr>
            <p:ph type="dt" sz="half" idx="46"/>
          </p:nvPr>
        </p:nvSpPr>
        <p:spPr/>
        <p:txBody>
          <a:bodyPr/>
          <a:lstStyle/>
          <a:p>
            <a:pPr>
              <a:defRPr/>
            </a:pPr>
            <a:fld id="{DBE10A3E-5D67-BD4E-AC54-1B7A19DBB21C}" type="datetime1">
              <a:rPr lang="en-US" smtClean="0"/>
              <a:t>6/20/25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C496E824-EFBF-1849-35E8-7D21ECBB3B68}"/>
              </a:ext>
            </a:extLst>
          </p:cNvPr>
          <p:cNvSpPr>
            <a:spLocks noGrp="1"/>
          </p:cNvSpPr>
          <p:nvPr>
            <p:ph type="ftr" sz="quarter" idx="47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743B2D2-A2A5-B0BB-78FD-0E231C66EFC6}"/>
              </a:ext>
            </a:extLst>
          </p:cNvPr>
          <p:cNvSpPr>
            <a:spLocks noGrp="1"/>
          </p:cNvSpPr>
          <p:nvPr>
            <p:ph type="sldNum" sz="quarter" idx="48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47915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-section-agenda_not-numbere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EAC7C6E1-81A7-9044-9434-4D88EFE87D8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4399" y="1777100"/>
            <a:ext cx="4789783" cy="499564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3200" b="0" i="0" spc="-2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Title</a:t>
            </a:r>
          </a:p>
        </p:txBody>
      </p:sp>
      <p:sp>
        <p:nvSpPr>
          <p:cNvPr id="6" name="Text Placeholder 13">
            <a:extLst>
              <a:ext uri="{FF2B5EF4-FFF2-40B4-BE49-F238E27FC236}">
                <a16:creationId xmlns:a16="http://schemas.microsoft.com/office/drawing/2014/main" id="{4CED7749-8D25-A90A-BC06-69A433AA0BFB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914399" y="2466808"/>
            <a:ext cx="4789783" cy="361865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342900" indent="-342900">
              <a:lnSpc>
                <a:spcPct val="100000"/>
              </a:lnSpc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ü"/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Topic 1</a:t>
            </a:r>
          </a:p>
          <a:p>
            <a:pPr lvl="0"/>
            <a:r>
              <a:rPr lang="en-US" dirty="0"/>
              <a:t>Topic 2</a:t>
            </a:r>
          </a:p>
          <a:p>
            <a:pPr lvl="0"/>
            <a:r>
              <a:rPr lang="en-US" dirty="0"/>
              <a:t>Topic 3</a:t>
            </a:r>
          </a:p>
          <a:p>
            <a:pPr lvl="0"/>
            <a:r>
              <a:rPr lang="en-US" dirty="0"/>
              <a:t>Topic 4</a:t>
            </a:r>
          </a:p>
          <a:p>
            <a:pPr lvl="0"/>
            <a:r>
              <a:rPr lang="en-US" dirty="0"/>
              <a:t>Topic 5</a:t>
            </a:r>
          </a:p>
          <a:p>
            <a:pPr lvl="0"/>
            <a:r>
              <a:rPr lang="en-US" dirty="0"/>
              <a:t>Topic 6</a:t>
            </a:r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1DDFE44E-2ABA-6773-6AFE-A057849A0C5C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6121942" y="1777100"/>
            <a:ext cx="4786850" cy="499564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3200" b="0" i="0" spc="-2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Title</a:t>
            </a:r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285926F5-51C9-C767-8B1C-05A48BEC44AE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121942" y="2439375"/>
            <a:ext cx="4786850" cy="361865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342900" indent="-342900">
              <a:lnSpc>
                <a:spcPct val="100000"/>
              </a:lnSpc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ü"/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Topic 1</a:t>
            </a:r>
          </a:p>
          <a:p>
            <a:pPr lvl="0"/>
            <a:r>
              <a:rPr lang="en-US" dirty="0"/>
              <a:t>Topic 2</a:t>
            </a:r>
          </a:p>
          <a:p>
            <a:pPr lvl="0"/>
            <a:r>
              <a:rPr lang="en-US" dirty="0"/>
              <a:t>Topic 3</a:t>
            </a:r>
          </a:p>
          <a:p>
            <a:pPr lvl="0"/>
            <a:r>
              <a:rPr lang="en-US" dirty="0"/>
              <a:t>Topic 4</a:t>
            </a:r>
          </a:p>
          <a:p>
            <a:pPr lvl="0"/>
            <a:r>
              <a:rPr lang="en-US" dirty="0"/>
              <a:t>Topic 5</a:t>
            </a:r>
          </a:p>
          <a:p>
            <a:pPr lvl="0"/>
            <a:r>
              <a:rPr lang="en-US" dirty="0"/>
              <a:t>Topic 6</a:t>
            </a:r>
          </a:p>
        </p:txBody>
      </p:sp>
      <p:pic>
        <p:nvPicPr>
          <p:cNvPr id="14" name="Picture 13" descr="Logo, company name&#10;&#10;AI-generated content may be incorrect.">
            <a:extLst>
              <a:ext uri="{FF2B5EF4-FFF2-40B4-BE49-F238E27FC236}">
                <a16:creationId xmlns:a16="http://schemas.microsoft.com/office/drawing/2014/main" id="{0A38FBEF-D968-BAAB-2F1A-C33DF1090A2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5C332878-8208-7EAA-4DB9-C54CF85EBF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91C4DF3-48EC-B58B-4268-5C15BF40467E}"/>
              </a:ext>
            </a:extLst>
          </p:cNvPr>
          <p:cNvSpPr/>
          <p:nvPr userDrawn="1"/>
        </p:nvSpPr>
        <p:spPr>
          <a:xfrm rot="10800000">
            <a:off x="910883" y="2292645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4AC22AE-2868-1667-3C38-222AE62A0E83}"/>
              </a:ext>
            </a:extLst>
          </p:cNvPr>
          <p:cNvSpPr/>
          <p:nvPr userDrawn="1"/>
        </p:nvSpPr>
        <p:spPr>
          <a:xfrm rot="10800000">
            <a:off x="6121941" y="2292645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46D8D20-04D8-0306-5B9D-6596477A205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A1CB0B1E-5470-943A-A864-22A82A8FAB55}"/>
              </a:ext>
            </a:extLst>
          </p:cNvPr>
          <p:cNvSpPr>
            <a:spLocks noGrp="1"/>
          </p:cNvSpPr>
          <p:nvPr>
            <p:ph type="dt" sz="half" idx="49"/>
          </p:nvPr>
        </p:nvSpPr>
        <p:spPr/>
        <p:txBody>
          <a:bodyPr/>
          <a:lstStyle/>
          <a:p>
            <a:pPr>
              <a:defRPr/>
            </a:pPr>
            <a:fld id="{7DEFCF59-11E7-FF4E-AF72-246FC4293452}" type="datetime1">
              <a:rPr lang="en-US" smtClean="0"/>
              <a:t>6/20/25</a:t>
            </a:fld>
            <a:endParaRPr lang="en-US" dirty="0"/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551ADB85-A509-E663-36AB-0B56E0503B7D}"/>
              </a:ext>
            </a:extLst>
          </p:cNvPr>
          <p:cNvSpPr>
            <a:spLocks noGrp="1"/>
          </p:cNvSpPr>
          <p:nvPr>
            <p:ph type="ftr" sz="quarter" idx="5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7D4987D2-BA74-5186-0602-DCCC94E6057E}"/>
              </a:ext>
            </a:extLst>
          </p:cNvPr>
          <p:cNvSpPr>
            <a:spLocks noGrp="1"/>
          </p:cNvSpPr>
          <p:nvPr>
            <p:ph type="sldNum" sz="quarter" idx="5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305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-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96AD0045-D845-5F01-C7D1-73624895ED88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914399" y="1700784"/>
            <a:ext cx="4791456" cy="465556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tx1"/>
                </a:solidFill>
              </a:defRPr>
            </a:lvl1pPr>
            <a:lvl2pPr>
              <a:defRPr sz="1600" spc="-20" baseline="0">
                <a:solidFill>
                  <a:schemeClr val="tx1"/>
                </a:solidFill>
              </a:defRPr>
            </a:lvl2pPr>
            <a:lvl3pPr>
              <a:defRPr spc="-20" baseline="0">
                <a:solidFill>
                  <a:schemeClr val="tx1"/>
                </a:solidFill>
              </a:defRPr>
            </a:lvl3pPr>
            <a:lvl4pPr>
              <a:defRPr spc="-20" baseline="0">
                <a:solidFill>
                  <a:schemeClr val="tx1"/>
                </a:solidFill>
              </a:defRPr>
            </a:lvl4pPr>
            <a:lvl5pPr>
              <a:defRPr spc="-2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86F0B1F9-C5B9-05EE-C328-8433B1CD3C65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6117335" y="1700784"/>
            <a:ext cx="4791456" cy="465556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tx1"/>
                </a:solidFill>
              </a:defRPr>
            </a:lvl1pPr>
            <a:lvl2pPr>
              <a:defRPr sz="1600" spc="-20" baseline="0">
                <a:solidFill>
                  <a:schemeClr val="tx1"/>
                </a:solidFill>
              </a:defRPr>
            </a:lvl2pPr>
            <a:lvl3pPr>
              <a:defRPr spc="-20" baseline="0">
                <a:solidFill>
                  <a:schemeClr val="tx1"/>
                </a:solidFill>
              </a:defRPr>
            </a:lvl3pPr>
            <a:lvl4pPr>
              <a:defRPr spc="-20" baseline="0">
                <a:solidFill>
                  <a:schemeClr val="tx1"/>
                </a:solidFill>
              </a:defRPr>
            </a:lvl4pPr>
            <a:lvl5pPr>
              <a:defRPr spc="-2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C62B43F-73DD-AD6A-8550-717E576350B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4" name="Text Placeholder 19">
            <a:extLst>
              <a:ext uri="{FF2B5EF4-FFF2-40B4-BE49-F238E27FC236}">
                <a16:creationId xmlns:a16="http://schemas.microsoft.com/office/drawing/2014/main" id="{39E46303-DDA0-E56A-9B85-5B9068E3010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5" name="Picture 14" descr="Logo, company name&#10;&#10;AI-generated content may be incorrect.">
            <a:extLst>
              <a:ext uri="{FF2B5EF4-FFF2-40B4-BE49-F238E27FC236}">
                <a16:creationId xmlns:a16="http://schemas.microsoft.com/office/drawing/2014/main" id="{F23D0862-E3D5-559F-AB95-10F87934BC8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EF36A026-F926-E3B5-8678-139BA7B31C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E50458-8D3F-2099-2356-3CA8793ECC7F}"/>
              </a:ext>
            </a:extLst>
          </p:cNvPr>
          <p:cNvSpPr>
            <a:spLocks noGrp="1"/>
          </p:cNvSpPr>
          <p:nvPr>
            <p:ph type="dt" sz="half" idx="40"/>
          </p:nvPr>
        </p:nvSpPr>
        <p:spPr/>
        <p:txBody>
          <a:bodyPr/>
          <a:lstStyle/>
          <a:p>
            <a:pPr>
              <a:defRPr/>
            </a:pPr>
            <a:fld id="{9AD83970-39EF-9A40-9D50-921919239528}" type="datetime1">
              <a:rPr lang="en-US" smtClean="0"/>
              <a:t>6/20/25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1D48277-7A9B-6144-ED79-9AA496F6D464}"/>
              </a:ext>
            </a:extLst>
          </p:cNvPr>
          <p:cNvSpPr>
            <a:spLocks noGrp="1"/>
          </p:cNvSpPr>
          <p:nvPr>
            <p:ph type="ftr" sz="quarter" idx="4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CBAB409-4206-E91C-1666-096D894399D9}"/>
              </a:ext>
            </a:extLst>
          </p:cNvPr>
          <p:cNvSpPr>
            <a:spLocks noGrp="1"/>
          </p:cNvSpPr>
          <p:nvPr>
            <p:ph type="sldNum" sz="quarter" idx="42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7694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-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, company name&#10;&#10;AI-generated content may be incorrect.">
            <a:extLst>
              <a:ext uri="{FF2B5EF4-FFF2-40B4-BE49-F238E27FC236}">
                <a16:creationId xmlns:a16="http://schemas.microsoft.com/office/drawing/2014/main" id="{CD38736F-0F40-792B-DD69-DC16A938160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3626" y="2365733"/>
            <a:ext cx="4496423" cy="4492268"/>
          </a:xfrm>
          <a:prstGeom prst="rect">
            <a:avLst/>
          </a:prstGeom>
        </p:spPr>
      </p:pic>
      <p:sp>
        <p:nvSpPr>
          <p:cNvPr id="6" name="Text Placeholder 13">
            <a:extLst>
              <a:ext uri="{FF2B5EF4-FFF2-40B4-BE49-F238E27FC236}">
                <a16:creationId xmlns:a16="http://schemas.microsoft.com/office/drawing/2014/main" id="{E1356232-B7CE-B95F-FC29-52A07458583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743200" y="3072384"/>
            <a:ext cx="6345935" cy="1909208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lang="en-US" sz="1600" kern="1200" spc="-20" baseline="0" dirty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</a:lstStyle>
          <a:p>
            <a:r>
              <a:rPr lang="en-US" dirty="0"/>
              <a:t>This is placeholder paragraph text.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sed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Aenean </a:t>
            </a:r>
            <a:r>
              <a:rPr lang="en-US" dirty="0" err="1"/>
              <a:t>sagittis</a:t>
            </a:r>
            <a:r>
              <a:rPr lang="en-US" dirty="0"/>
              <a:t> ipsum non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efficitur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sed ex </a:t>
            </a:r>
            <a:r>
              <a:rPr lang="en-US" dirty="0" err="1"/>
              <a:t>molestie</a:t>
            </a:r>
            <a:r>
              <a:rPr lang="en-US" dirty="0"/>
              <a:t>, a gravida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blandit</a:t>
            </a:r>
            <a:r>
              <a:rPr lang="en-US" dirty="0"/>
              <a:t>. Sed diam </a:t>
            </a:r>
            <a:r>
              <a:rPr lang="en-US" dirty="0" err="1"/>
              <a:t>purus</a:t>
            </a:r>
            <a:r>
              <a:rPr lang="en-US" dirty="0"/>
              <a:t>, gravida vel </a:t>
            </a:r>
            <a:r>
              <a:rPr lang="en-US" dirty="0" err="1"/>
              <a:t>lacus</a:t>
            </a:r>
            <a:r>
              <a:rPr lang="en-US" dirty="0"/>
              <a:t> ac, </a:t>
            </a:r>
            <a:r>
              <a:rPr lang="en-US" dirty="0" err="1"/>
              <a:t>condimentum</a:t>
            </a:r>
            <a:r>
              <a:rPr lang="en-US" dirty="0"/>
              <a:t> gravida </a:t>
            </a:r>
            <a:r>
              <a:rPr lang="en-US" dirty="0" err="1"/>
              <a:t>risus</a:t>
            </a:r>
            <a:r>
              <a:rPr lang="en-US" dirty="0"/>
              <a:t>. Nam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porta pulvinar. </a:t>
            </a:r>
            <a:r>
              <a:rPr lang="en-US" dirty="0" err="1"/>
              <a:t>Phasellus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mollis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efficitur</a:t>
            </a:r>
            <a:r>
              <a:rPr lang="en-US" dirty="0"/>
              <a:t>.</a:t>
            </a:r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11D5F7C7-6AB1-79FE-EEB4-285A6CD6FAB0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2743199" y="2368296"/>
            <a:ext cx="6345936" cy="625033"/>
          </a:xfrm>
        </p:spPr>
        <p:txBody>
          <a:bodyPr lIns="0" rIns="0" anchor="b">
            <a:noAutofit/>
          </a:bodyPr>
          <a:lstStyle>
            <a:lvl1pPr marL="0" indent="0">
              <a:buNone/>
              <a:defRPr sz="36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FA8D461-DD73-1CF7-34F5-9277A6C8D7C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8" name="Picture 17" descr="Logo, company name&#10;&#10;AI-generated content may be incorrect.">
            <a:extLst>
              <a:ext uri="{FF2B5EF4-FFF2-40B4-BE49-F238E27FC236}">
                <a16:creationId xmlns:a16="http://schemas.microsoft.com/office/drawing/2014/main" id="{16C105B6-4985-4A72-86A8-294F7A2F107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43DF65BB-D822-C07B-7887-79A08BCDCDA2}"/>
              </a:ext>
            </a:extLst>
          </p:cNvPr>
          <p:cNvSpPr/>
          <p:nvPr userDrawn="1"/>
        </p:nvSpPr>
        <p:spPr>
          <a:xfrm rot="16200000">
            <a:off x="2023503" y="2800073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33017B2-0EE7-AFCB-DDA3-603399951CA8}"/>
              </a:ext>
            </a:extLst>
          </p:cNvPr>
          <p:cNvSpPr>
            <a:spLocks noGrp="1"/>
          </p:cNvSpPr>
          <p:nvPr>
            <p:ph type="dt" sz="half" idx="32"/>
          </p:nvPr>
        </p:nvSpPr>
        <p:spPr/>
        <p:txBody>
          <a:bodyPr/>
          <a:lstStyle/>
          <a:p>
            <a:pPr>
              <a:defRPr/>
            </a:pPr>
            <a:fld id="{96A8F361-ADC9-B146-85A3-12EECE6FE39C}" type="datetime1">
              <a:rPr lang="en-US" smtClean="0"/>
              <a:t>6/20/25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9B0F08A-229C-A4A7-860F-0A6886870548}"/>
              </a:ext>
            </a:extLst>
          </p:cNvPr>
          <p:cNvSpPr>
            <a:spLocks noGrp="1"/>
          </p:cNvSpPr>
          <p:nvPr>
            <p:ph type="ftr" sz="quarter" idx="3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4AD9F66-40DA-7542-0013-4B7B9B9BDCE9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471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-paragraph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, company name&#10;&#10;AI-generated content may be incorrect.">
            <a:extLst>
              <a:ext uri="{FF2B5EF4-FFF2-40B4-BE49-F238E27FC236}">
                <a16:creationId xmlns:a16="http://schemas.microsoft.com/office/drawing/2014/main" id="{0F638F81-B8FB-5EFF-DFB1-9D0FF030B3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3626" y="2365733"/>
            <a:ext cx="4496423" cy="4492268"/>
          </a:xfrm>
          <a:prstGeom prst="rect">
            <a:avLst/>
          </a:prstGeom>
        </p:spPr>
      </p:pic>
      <p:sp>
        <p:nvSpPr>
          <p:cNvPr id="2" name="Text Placeholder 11">
            <a:extLst>
              <a:ext uri="{FF2B5EF4-FFF2-40B4-BE49-F238E27FC236}">
                <a16:creationId xmlns:a16="http://schemas.microsoft.com/office/drawing/2014/main" id="{8F21E745-BBC4-24D2-2D10-C3B2CD1C4B4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438401" y="2680962"/>
            <a:ext cx="2971800" cy="1496075"/>
          </a:xfrm>
        </p:spPr>
        <p:txBody>
          <a:bodyPr lIns="0" rIns="0" anchor="t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This is a placeholder headline. Lorem ipsum dolor sit </a:t>
            </a:r>
            <a:r>
              <a:rPr lang="en-US" dirty="0" err="1"/>
              <a:t>amet</a:t>
            </a:r>
            <a:r>
              <a:rPr lang="en-US" dirty="0"/>
              <a:t>, nec cu </a:t>
            </a:r>
            <a:r>
              <a:rPr lang="en-US" dirty="0" err="1"/>
              <a:t>legimus</a:t>
            </a:r>
            <a:r>
              <a:rPr lang="en-US" dirty="0"/>
              <a:t>.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3DC7DBDA-7A10-5E60-3F1B-555A97E684BE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5866544" y="2680962"/>
            <a:ext cx="3887056" cy="1496075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just">
              <a:lnSpc>
                <a:spcPct val="100000"/>
              </a:lnSpc>
              <a:buNone/>
              <a:defRPr lang="en-US" sz="1600" kern="1200" spc="-20" baseline="0" dirty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This is placeholder paragraph text.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Aenean </a:t>
            </a:r>
            <a:r>
              <a:rPr lang="en-US" dirty="0" err="1"/>
              <a:t>sagittis</a:t>
            </a:r>
            <a:r>
              <a:rPr lang="en-US" dirty="0"/>
              <a:t> ipsum non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efficitur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sed ex </a:t>
            </a:r>
            <a:r>
              <a:rPr lang="en-US" dirty="0" err="1"/>
              <a:t>molestie</a:t>
            </a:r>
            <a:r>
              <a:rPr lang="en-US" dirty="0"/>
              <a:t>, a gravida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blandit</a:t>
            </a:r>
            <a:r>
              <a:rPr lang="en-US" dirty="0"/>
              <a:t>. Sed diam </a:t>
            </a:r>
            <a:r>
              <a:rPr lang="en-US" dirty="0" err="1"/>
              <a:t>purus</a:t>
            </a:r>
            <a:r>
              <a:rPr lang="en-US" dirty="0"/>
              <a:t>, gravida vel </a:t>
            </a:r>
            <a:r>
              <a:rPr lang="en-US" dirty="0" err="1"/>
              <a:t>lacus</a:t>
            </a:r>
            <a:r>
              <a:rPr lang="en-US" dirty="0"/>
              <a:t> ac, </a:t>
            </a:r>
            <a:r>
              <a:rPr lang="en-US" dirty="0" err="1"/>
              <a:t>condimentum</a:t>
            </a:r>
            <a:r>
              <a:rPr lang="en-US" dirty="0"/>
              <a:t> gravida </a:t>
            </a:r>
            <a:r>
              <a:rPr lang="en-US" dirty="0" err="1"/>
              <a:t>risus</a:t>
            </a:r>
            <a:r>
              <a:rPr lang="en-US" dirty="0"/>
              <a:t>.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254DA6B-25F8-FB7A-310E-7B226163581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8" name="Picture 17" descr="Logo, company name&#10;&#10;AI-generated content may be incorrect.">
            <a:extLst>
              <a:ext uri="{FF2B5EF4-FFF2-40B4-BE49-F238E27FC236}">
                <a16:creationId xmlns:a16="http://schemas.microsoft.com/office/drawing/2014/main" id="{400B4D35-0B5E-5B93-DE8C-2ECCF2153C7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1A3DA0C6-B1B1-9AB4-A879-03547B4E875C}"/>
              </a:ext>
            </a:extLst>
          </p:cNvPr>
          <p:cNvSpPr/>
          <p:nvPr userDrawn="1"/>
        </p:nvSpPr>
        <p:spPr>
          <a:xfrm rot="16200000">
            <a:off x="4495372" y="3415280"/>
            <a:ext cx="2286000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E461A5B-FD12-3D01-3752-09D39717EAB1}"/>
              </a:ext>
            </a:extLst>
          </p:cNvPr>
          <p:cNvSpPr>
            <a:spLocks noGrp="1"/>
          </p:cNvSpPr>
          <p:nvPr>
            <p:ph type="dt" sz="half" idx="31"/>
          </p:nvPr>
        </p:nvSpPr>
        <p:spPr/>
        <p:txBody>
          <a:bodyPr/>
          <a:lstStyle/>
          <a:p>
            <a:pPr>
              <a:defRPr/>
            </a:pPr>
            <a:fld id="{173AAD05-B77F-D646-9C15-80CE425910A0}" type="datetime1">
              <a:rPr lang="en-US" smtClean="0"/>
              <a:t>6/20/25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72E9858C-0A87-39AF-9E78-4100CB3488A8}"/>
              </a:ext>
            </a:extLst>
          </p:cNvPr>
          <p:cNvSpPr>
            <a:spLocks noGrp="1"/>
          </p:cNvSpPr>
          <p:nvPr>
            <p:ph type="ftr" sz="quarter" idx="3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0D434DA-FA5F-A3F0-73D1-B7D59CAE5539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279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and-photo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25EDF766-7C4F-8198-CC00-1629745BA55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833104" y="820351"/>
            <a:ext cx="2630312" cy="1628814"/>
          </a:xfrm>
          <a:solidFill>
            <a:srgbClr val="C3CAD1"/>
          </a:solidFill>
          <a:ln>
            <a:noFill/>
          </a:ln>
        </p:spPr>
        <p:txBody>
          <a:bodyPr lIns="0" tIns="1005840" rIns="0" anchor="t">
            <a:normAutofit/>
          </a:bodyPr>
          <a:lstStyle>
            <a:lvl1pPr marL="0" indent="0" algn="ctr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426E1C92-EEF8-8158-7DFA-25D472890BE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833104" y="2449165"/>
            <a:ext cx="2630312" cy="290296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5" name="Text Placeholder 13">
            <a:extLst>
              <a:ext uri="{FF2B5EF4-FFF2-40B4-BE49-F238E27FC236}">
                <a16:creationId xmlns:a16="http://schemas.microsoft.com/office/drawing/2014/main" id="{1E4BB0C1-1719-763D-2504-E6EAD0B6EF05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833104" y="4457874"/>
            <a:ext cx="2630312" cy="290296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F91DEBF-3B80-EC21-CD0E-574925D5D201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833104" y="6463327"/>
            <a:ext cx="2630312" cy="290296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31" name="Picture Placeholder 5">
            <a:extLst>
              <a:ext uri="{FF2B5EF4-FFF2-40B4-BE49-F238E27FC236}">
                <a16:creationId xmlns:a16="http://schemas.microsoft.com/office/drawing/2014/main" id="{F2081C81-0D31-1D33-D5C7-E800F20CAB35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8833104" y="2829060"/>
            <a:ext cx="2630312" cy="1628814"/>
          </a:xfrm>
          <a:solidFill>
            <a:srgbClr val="C3CAD1"/>
          </a:solidFill>
          <a:ln>
            <a:noFill/>
          </a:ln>
        </p:spPr>
        <p:txBody>
          <a:bodyPr lIns="0" tIns="1005840" rIns="0" anchor="t">
            <a:normAutofit/>
          </a:bodyPr>
          <a:lstStyle>
            <a:lvl1pPr marL="0" indent="0" algn="ctr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3" name="Picture Placeholder 5">
            <a:extLst>
              <a:ext uri="{FF2B5EF4-FFF2-40B4-BE49-F238E27FC236}">
                <a16:creationId xmlns:a16="http://schemas.microsoft.com/office/drawing/2014/main" id="{CB5F92BD-A331-2033-6414-32DA4139D141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833104" y="4834513"/>
            <a:ext cx="2630312" cy="1628814"/>
          </a:xfrm>
          <a:solidFill>
            <a:srgbClr val="C3CAD1"/>
          </a:solidFill>
          <a:ln>
            <a:noFill/>
          </a:ln>
        </p:spPr>
        <p:txBody>
          <a:bodyPr lIns="0" tIns="1005840" rIns="0" anchor="t">
            <a:normAutofit/>
          </a:bodyPr>
          <a:lstStyle>
            <a:lvl1pPr marL="0" indent="0" algn="ctr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8BB65541-22E1-1824-D211-5F662B02BC91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914399" y="1700783"/>
            <a:ext cx="7552944" cy="4655567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tx1"/>
                </a:solidFill>
              </a:defRPr>
            </a:lvl1pPr>
            <a:lvl2pPr>
              <a:defRPr sz="1600" spc="-20" baseline="0">
                <a:solidFill>
                  <a:schemeClr val="tx1"/>
                </a:solidFill>
              </a:defRPr>
            </a:lvl2pPr>
            <a:lvl3pPr>
              <a:defRPr spc="-20" baseline="0">
                <a:solidFill>
                  <a:schemeClr val="tx1"/>
                </a:solidFill>
              </a:defRPr>
            </a:lvl3pPr>
            <a:lvl4pPr>
              <a:defRPr spc="-20" baseline="0">
                <a:solidFill>
                  <a:schemeClr val="tx1"/>
                </a:solidFill>
              </a:defRPr>
            </a:lvl4pPr>
            <a:lvl5pPr>
              <a:defRPr spc="-2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2BA73D7-8F26-022A-C605-75C6FA96D3A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FA4F7EE0-B642-86A5-1F51-02D846ED29B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7552071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4" name="Text Placeholder 19">
            <a:extLst>
              <a:ext uri="{FF2B5EF4-FFF2-40B4-BE49-F238E27FC236}">
                <a16:creationId xmlns:a16="http://schemas.microsoft.com/office/drawing/2014/main" id="{D6098F5F-613F-6068-B8EF-8517C054C557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7552071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25" name="Picture 24" descr="Logo, company name&#10;&#10;AI-generated content may be incorrect.">
            <a:extLst>
              <a:ext uri="{FF2B5EF4-FFF2-40B4-BE49-F238E27FC236}">
                <a16:creationId xmlns:a16="http://schemas.microsoft.com/office/drawing/2014/main" id="{33D8ACCB-93FC-A368-F65D-A1E0123459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533E998-2B0C-F60B-FC6D-4335AB2165DC}"/>
              </a:ext>
            </a:extLst>
          </p:cNvPr>
          <p:cNvSpPr>
            <a:spLocks noGrp="1"/>
          </p:cNvSpPr>
          <p:nvPr>
            <p:ph type="dt" sz="half" idx="39"/>
          </p:nvPr>
        </p:nvSpPr>
        <p:spPr/>
        <p:txBody>
          <a:bodyPr/>
          <a:lstStyle/>
          <a:p>
            <a:pPr>
              <a:defRPr/>
            </a:pPr>
            <a:fld id="{72AFC3B8-B505-2049-B838-6AB77D7A949C}" type="datetime1">
              <a:rPr lang="en-US" smtClean="0"/>
              <a:t>6/20/25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8CDED783-2E63-0F10-1566-F3BA680D7FF5}"/>
              </a:ext>
            </a:extLst>
          </p:cNvPr>
          <p:cNvSpPr>
            <a:spLocks noGrp="1"/>
          </p:cNvSpPr>
          <p:nvPr>
            <p:ph type="ftr" sz="quarter" idx="4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97FAA85-5895-B226-0E08-685A13E158F0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264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photo-right-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49909F63-04B4-4552-4C9B-34944CE8067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126"/>
          <a:stretch/>
        </p:blipFill>
        <p:spPr>
          <a:xfrm>
            <a:off x="4103005" y="2425441"/>
            <a:ext cx="4423870" cy="4432559"/>
          </a:xfrm>
          <a:prstGeom prst="rect">
            <a:avLst/>
          </a:prstGeom>
        </p:spPr>
      </p:pic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184D948-D65A-DC1D-AFEC-EB3C91F2BACC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83424" y="0"/>
            <a:ext cx="4242816" cy="6858000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6A6E3EA-A830-B168-79DF-164310C3A5B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95460" y="1700784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195462" y="2325817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7C443C6E-C1D0-5FAA-AA07-CD776BA07A3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955280" y="6254496"/>
            <a:ext cx="3502152" cy="603504"/>
          </a:xfrm>
          <a:noFill/>
          <a:ln>
            <a:noFill/>
          </a:ln>
        </p:spPr>
        <p:txBody>
          <a:bodyPr lIns="0" tIns="0" rIns="0" bIns="137160" anchor="b" anchorCtr="0">
            <a:noAutofit/>
          </a:bodyPr>
          <a:lstStyle>
            <a:lvl1pPr marL="0" indent="0" algn="r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29948ED-E27D-5F98-EACD-DCAF63A4515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8DD8DAC1-7288-EEB9-267E-4FABB681DE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5751575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7" name="Text Placeholder 19">
            <a:extLst>
              <a:ext uri="{FF2B5EF4-FFF2-40B4-BE49-F238E27FC236}">
                <a16:creationId xmlns:a16="http://schemas.microsoft.com/office/drawing/2014/main" id="{69F9AB23-23AD-4331-6F10-124422E7587B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5751575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28" name="Picture 27" descr="Logo, company name&#10;&#10;AI-generated content may be incorrect.">
            <a:extLst>
              <a:ext uri="{FF2B5EF4-FFF2-40B4-BE49-F238E27FC236}">
                <a16:creationId xmlns:a16="http://schemas.microsoft.com/office/drawing/2014/main" id="{A9F6B776-108B-4A96-9AA6-9F1EE6A1E8E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F053A70-0654-457C-4676-5169A063CE3E}"/>
              </a:ext>
            </a:extLst>
          </p:cNvPr>
          <p:cNvSpPr/>
          <p:nvPr userDrawn="1"/>
        </p:nvSpPr>
        <p:spPr>
          <a:xfrm rot="16200000">
            <a:off x="462533" y="210210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 Placeholder 11">
            <a:extLst>
              <a:ext uri="{FF2B5EF4-FFF2-40B4-BE49-F238E27FC236}">
                <a16:creationId xmlns:a16="http://schemas.microsoft.com/office/drawing/2014/main" id="{8B4756C2-06F2-8784-8F5F-FB522EFBA23C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1195460" y="4668584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3" name="Text Placeholder 13">
            <a:extLst>
              <a:ext uri="{FF2B5EF4-FFF2-40B4-BE49-F238E27FC236}">
                <a16:creationId xmlns:a16="http://schemas.microsoft.com/office/drawing/2014/main" id="{345E30FA-B5D6-5E04-EF60-A0A70B81F999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1195462" y="5293617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A65EB0A-DB5D-B73A-3BDF-3A92FEB693B6}"/>
              </a:ext>
            </a:extLst>
          </p:cNvPr>
          <p:cNvSpPr/>
          <p:nvPr userDrawn="1"/>
        </p:nvSpPr>
        <p:spPr>
          <a:xfrm rot="16200000">
            <a:off x="462533" y="506990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 Placeholder 11">
            <a:extLst>
              <a:ext uri="{FF2B5EF4-FFF2-40B4-BE49-F238E27FC236}">
                <a16:creationId xmlns:a16="http://schemas.microsoft.com/office/drawing/2014/main" id="{655DBDA5-637B-7431-81F3-8CC97736658E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1195460" y="3188408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0" name="Text Placeholder 13">
            <a:extLst>
              <a:ext uri="{FF2B5EF4-FFF2-40B4-BE49-F238E27FC236}">
                <a16:creationId xmlns:a16="http://schemas.microsoft.com/office/drawing/2014/main" id="{E1BBFC49-6774-CB5D-A10C-1E64228B47E5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1195462" y="3813441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D3945AA-519A-1380-1CC1-79AE3549B70C}"/>
              </a:ext>
            </a:extLst>
          </p:cNvPr>
          <p:cNvSpPr/>
          <p:nvPr userDrawn="1"/>
        </p:nvSpPr>
        <p:spPr>
          <a:xfrm rot="16200000">
            <a:off x="462533" y="3589732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3820F791-B55A-8DF3-E9C3-DEA9E9C0BEC0}"/>
              </a:ext>
            </a:extLst>
          </p:cNvPr>
          <p:cNvSpPr>
            <a:spLocks noGrp="1"/>
          </p:cNvSpPr>
          <p:nvPr>
            <p:ph type="dt" sz="half" idx="42"/>
          </p:nvPr>
        </p:nvSpPr>
        <p:spPr/>
        <p:txBody>
          <a:bodyPr/>
          <a:lstStyle/>
          <a:p>
            <a:pPr>
              <a:defRPr/>
            </a:pPr>
            <a:fld id="{289D0A07-E2F3-D948-A266-456AF711A3C7}" type="datetime1">
              <a:rPr lang="en-US" smtClean="0"/>
              <a:t>6/20/25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0729F27-36E7-35AC-B79B-23F12C3C0496}"/>
              </a:ext>
            </a:extLst>
          </p:cNvPr>
          <p:cNvSpPr>
            <a:spLocks noGrp="1"/>
          </p:cNvSpPr>
          <p:nvPr>
            <p:ph type="ftr" sz="quarter" idx="4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BE949B0-53E8-8ECF-9332-CAC08FBE7E60}"/>
              </a:ext>
            </a:extLst>
          </p:cNvPr>
          <p:cNvSpPr>
            <a:spLocks noGrp="1"/>
          </p:cNvSpPr>
          <p:nvPr>
            <p:ph type="sldNum" sz="quarter" idx="44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5245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photo-left-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5698E98C-5EF4-E02E-4D04-D17E225EFBA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3429" b="4126"/>
          <a:stretch/>
        </p:blipFill>
        <p:spPr>
          <a:xfrm>
            <a:off x="8362184" y="2425441"/>
            <a:ext cx="3829816" cy="443255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A84E48D-8A24-7C48-B59C-D2F648C00A2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C79311F-2C3F-C507-E765-5D7DA5DEDA8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4242816" cy="6858000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B9480AD7-FFD4-EBEA-C887-D6921331046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71856" y="6254496"/>
            <a:ext cx="3502152" cy="603504"/>
          </a:xfrm>
          <a:noFill/>
          <a:ln>
            <a:noFill/>
          </a:ln>
        </p:spPr>
        <p:txBody>
          <a:bodyPr lIns="0" tIns="0" rIns="0" bIns="137160" anchor="b" anchorCtr="0">
            <a:noAutofit/>
          </a:bodyPr>
          <a:lstStyle>
            <a:lvl1pPr marL="0" indent="0" algn="l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614BAE17-7F11-EB6F-1C51-5B3FF6C652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57217" y="365760"/>
            <a:ext cx="5760720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7" name="Text Placeholder 19">
            <a:extLst>
              <a:ext uri="{FF2B5EF4-FFF2-40B4-BE49-F238E27FC236}">
                <a16:creationId xmlns:a16="http://schemas.microsoft.com/office/drawing/2014/main" id="{B8A6A485-675C-EE94-911E-0B54B90E6832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5157217" y="822960"/>
            <a:ext cx="5760720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8" name="Picture 17" descr="Logo, company name&#10;&#10;AI-generated content may be incorrect.">
            <a:extLst>
              <a:ext uri="{FF2B5EF4-FFF2-40B4-BE49-F238E27FC236}">
                <a16:creationId xmlns:a16="http://schemas.microsoft.com/office/drawing/2014/main" id="{3A04F070-8450-0E87-18DD-3192DA8CDC2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8576" y="347472"/>
            <a:ext cx="415981" cy="415981"/>
          </a:xfrm>
          <a:prstGeom prst="rect">
            <a:avLst/>
          </a:prstGeom>
        </p:spPr>
      </p:pic>
      <p:sp>
        <p:nvSpPr>
          <p:cNvPr id="3" name="Text Placeholder 11">
            <a:extLst>
              <a:ext uri="{FF2B5EF4-FFF2-40B4-BE49-F238E27FC236}">
                <a16:creationId xmlns:a16="http://schemas.microsoft.com/office/drawing/2014/main" id="{08F951B0-68BF-2192-D399-475E494C0592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5447424" y="1700784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B9827FE2-9D0B-A5AD-BAFA-F72DC18F31CD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5447426" y="2325817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041A4D8-AE7D-2DE6-B0CA-43D09F97FEC4}"/>
              </a:ext>
            </a:extLst>
          </p:cNvPr>
          <p:cNvSpPr/>
          <p:nvPr userDrawn="1"/>
        </p:nvSpPr>
        <p:spPr>
          <a:xfrm rot="16200000">
            <a:off x="4714497" y="210210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7600CE08-B13C-E59B-FBAD-E6C38D06A2B1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5447424" y="4668584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AD938516-005A-EF48-88B3-4A3A61AF594C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5447426" y="5293617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CF86095-AE0D-275B-D134-0696CF70918D}"/>
              </a:ext>
            </a:extLst>
          </p:cNvPr>
          <p:cNvSpPr/>
          <p:nvPr userDrawn="1"/>
        </p:nvSpPr>
        <p:spPr>
          <a:xfrm rot="16200000">
            <a:off x="4714497" y="506990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9B698B8A-3C1A-BCD7-104F-5ED3C11432B0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5447424" y="3188408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9402C06F-000D-03EE-5EF2-6F903053076A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5447426" y="3813441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BA60C1D-8AE1-014F-A846-87B67F7C9205}"/>
              </a:ext>
            </a:extLst>
          </p:cNvPr>
          <p:cNvSpPr/>
          <p:nvPr userDrawn="1"/>
        </p:nvSpPr>
        <p:spPr>
          <a:xfrm rot="16200000">
            <a:off x="4714497" y="3589732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77705BBE-9146-D4F3-393A-D16CB1EA85F1}"/>
              </a:ext>
            </a:extLst>
          </p:cNvPr>
          <p:cNvSpPr>
            <a:spLocks noGrp="1"/>
          </p:cNvSpPr>
          <p:nvPr>
            <p:ph type="sldNum" sz="quarter" idx="46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0883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photo-right-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C05AC3D5-5EFB-46A1-48B0-7DE42AE176C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 r="21412" b="3671"/>
          <a:stretch/>
        </p:blipFill>
        <p:spPr>
          <a:xfrm>
            <a:off x="4103005" y="2425441"/>
            <a:ext cx="3476609" cy="4453623"/>
          </a:xfrm>
          <a:prstGeom prst="rect">
            <a:avLst/>
          </a:prstGeom>
        </p:spPr>
      </p:pic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E4092E7B-EB81-9C0D-8F1F-0FB83D8AC767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913702" y="1700784"/>
            <a:ext cx="5751575" cy="424281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tx1"/>
                </a:solidFill>
              </a:defRPr>
            </a:lvl1pPr>
            <a:lvl2pPr>
              <a:defRPr sz="1600" spc="-20" baseline="0">
                <a:solidFill>
                  <a:schemeClr val="tx1"/>
                </a:solidFill>
              </a:defRPr>
            </a:lvl2pPr>
            <a:lvl3pPr>
              <a:defRPr spc="-20" baseline="0">
                <a:solidFill>
                  <a:schemeClr val="tx1"/>
                </a:solidFill>
              </a:defRPr>
            </a:lvl3pPr>
            <a:lvl4pPr>
              <a:defRPr spc="-20" baseline="0">
                <a:solidFill>
                  <a:schemeClr val="tx1"/>
                </a:solidFill>
              </a:defRPr>
            </a:lvl4pPr>
            <a:lvl5pPr>
              <a:defRPr spc="-2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2BB331D-3283-1926-DB5A-5D22443CFE6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5F61D50-E0EA-DD3E-9A15-5F1540B241B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5751575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2" name="Text Placeholder 19">
            <a:extLst>
              <a:ext uri="{FF2B5EF4-FFF2-40B4-BE49-F238E27FC236}">
                <a16:creationId xmlns:a16="http://schemas.microsoft.com/office/drawing/2014/main" id="{C589D903-C7CC-24AC-FE3E-DBF6FBD21EA4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5751575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3" name="Picture 12" descr="Logo, company name&#10;&#10;AI-generated content may be incorrect.">
            <a:extLst>
              <a:ext uri="{FF2B5EF4-FFF2-40B4-BE49-F238E27FC236}">
                <a16:creationId xmlns:a16="http://schemas.microsoft.com/office/drawing/2014/main" id="{1D58EF1F-7C81-3196-E6F7-D0C92C5218E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FC8B54C3-472A-4B45-CECF-57ABE3B649A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83424" y="0"/>
            <a:ext cx="4242816" cy="6858000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4AA3BFD7-9096-F068-222A-2881944B7BB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955280" y="6254496"/>
            <a:ext cx="3502152" cy="603504"/>
          </a:xfrm>
          <a:noFill/>
          <a:ln>
            <a:noFill/>
          </a:ln>
        </p:spPr>
        <p:txBody>
          <a:bodyPr lIns="0" tIns="0" rIns="0" bIns="137160" anchor="b" anchorCtr="0">
            <a:noAutofit/>
          </a:bodyPr>
          <a:lstStyle>
            <a:lvl1pPr marL="0" indent="0" algn="r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B91485E-E19F-6302-348B-C0C66564B455}"/>
              </a:ext>
            </a:extLst>
          </p:cNvPr>
          <p:cNvSpPr>
            <a:spLocks noGrp="1"/>
          </p:cNvSpPr>
          <p:nvPr>
            <p:ph type="dt" sz="half" idx="39"/>
          </p:nvPr>
        </p:nvSpPr>
        <p:spPr/>
        <p:txBody>
          <a:bodyPr/>
          <a:lstStyle/>
          <a:p>
            <a:pPr>
              <a:defRPr/>
            </a:pPr>
            <a:fld id="{E883AD41-F0AC-594A-9FEC-EA2967E22ED7}" type="datetime1">
              <a:rPr lang="en-US" smtClean="0"/>
              <a:t>6/20/25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72EDEEF-46E0-9A6F-15BB-EA74A6A8B232}"/>
              </a:ext>
            </a:extLst>
          </p:cNvPr>
          <p:cNvSpPr>
            <a:spLocks noGrp="1"/>
          </p:cNvSpPr>
          <p:nvPr>
            <p:ph type="ftr" sz="quarter" idx="4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F5603C5-F7E9-135D-08CF-E5B794439925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164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B04058F-D2D1-26D0-EB49-9010DA209D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9264" y="306022"/>
            <a:ext cx="10853928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9889ED-333F-2A3E-CA42-C76F3A9D86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5924" y="1700784"/>
            <a:ext cx="10360152" cy="429768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786C5C5-BA40-ED91-0B8F-3E5B695BC2FA}"/>
              </a:ext>
            </a:extLst>
          </p:cNvPr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4394AAFE-E3DF-B28D-63BF-3EFB9EF59B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2CE553BB-E886-DE6F-F16C-696C36EA85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accent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2696730-93A2-1C40-A288-6C0ADF526623}" type="datetime1">
              <a:rPr lang="en-US" smtClean="0"/>
              <a:t>6/20/25</a:t>
            </a:fld>
            <a:endParaRPr lang="en-US" dirty="0"/>
          </a:p>
        </p:txBody>
      </p:sp>
      <p:sp>
        <p:nvSpPr>
          <p:cNvPr id="12" name="Footer Placeholder 8">
            <a:extLst>
              <a:ext uri="{FF2B5EF4-FFF2-40B4-BE49-F238E27FC236}">
                <a16:creationId xmlns:a16="http://schemas.microsoft.com/office/drawing/2014/main" id="{7D89A822-DC7D-79CA-3EF6-AF26B05C52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accent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206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747" r:id="rId2"/>
    <p:sldLayoutId id="2147483748" r:id="rId3"/>
    <p:sldLayoutId id="2147483964" r:id="rId4"/>
    <p:sldLayoutId id="2147483965" r:id="rId5"/>
    <p:sldLayoutId id="2147483785" r:id="rId6"/>
    <p:sldLayoutId id="2147483814" r:id="rId7"/>
    <p:sldLayoutId id="2147483816" r:id="rId8"/>
    <p:sldLayoutId id="2147483786" r:id="rId9"/>
    <p:sldLayoutId id="2147483787" r:id="rId10"/>
    <p:sldLayoutId id="2147483742" r:id="rId11"/>
    <p:sldLayoutId id="2147483744" r:id="rId12"/>
    <p:sldLayoutId id="2147483781" r:id="rId13"/>
    <p:sldLayoutId id="2147483784" r:id="rId14"/>
    <p:sldLayoutId id="2147483756" r:id="rId15"/>
    <p:sldLayoutId id="2147483759" r:id="rId16"/>
    <p:sldLayoutId id="2147483791" r:id="rId17"/>
    <p:sldLayoutId id="2147483788" r:id="rId18"/>
    <p:sldLayoutId id="2147483778" r:id="rId19"/>
    <p:sldLayoutId id="2147483813" r:id="rId20"/>
    <p:sldLayoutId id="2147483815" r:id="rId21"/>
    <p:sldLayoutId id="2147483864" r:id="rId22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b="1" i="0" kern="1200" spc="-50" baseline="0">
          <a:solidFill>
            <a:schemeClr val="tx1"/>
          </a:solidFill>
          <a:latin typeface="Helvetica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tabLst/>
        <a:defRPr sz="20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B04058F-D2D1-26D0-EB49-9010DA209D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9264" y="306022"/>
            <a:ext cx="10853928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9889ED-333F-2A3E-CA42-C76F3A9D86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5924" y="1700784"/>
            <a:ext cx="10360152" cy="429768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DDF5A06-F641-5EC3-D719-B34F1834A66B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9" name="Slide Number Placeholder 9">
            <a:extLst>
              <a:ext uri="{FF2B5EF4-FFF2-40B4-BE49-F238E27FC236}">
                <a16:creationId xmlns:a16="http://schemas.microsoft.com/office/drawing/2014/main" id="{F04EE99E-B369-AEF4-31C2-D04F8CDD01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8FD664DD-4B4F-B6F9-44D8-026688A69C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accent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BC968A07-0B94-C142-9CC9-B25991A27E9B}" type="datetime1">
              <a:rPr lang="en-US" smtClean="0"/>
              <a:t>6/20/25</a:t>
            </a:fld>
            <a:endParaRPr lang="en-US" dirty="0"/>
          </a:p>
        </p:txBody>
      </p:sp>
      <p:sp>
        <p:nvSpPr>
          <p:cNvPr id="11" name="Footer Placeholder 8">
            <a:extLst>
              <a:ext uri="{FF2B5EF4-FFF2-40B4-BE49-F238E27FC236}">
                <a16:creationId xmlns:a16="http://schemas.microsoft.com/office/drawing/2014/main" id="{E736E786-2843-9B52-0847-6BFC3D1CBC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accent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648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5" r:id="rId2"/>
    <p:sldLayoutId id="2147483716" r:id="rId3"/>
    <p:sldLayoutId id="2147483970" r:id="rId4"/>
    <p:sldLayoutId id="2147483971" r:id="rId5"/>
    <p:sldLayoutId id="2147483972" r:id="rId6"/>
    <p:sldLayoutId id="2147483973" r:id="rId7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b="1" i="0" kern="1200" spc="-50" baseline="0">
          <a:solidFill>
            <a:schemeClr val="tx1"/>
          </a:solidFill>
          <a:latin typeface="Helvetica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tabLst/>
        <a:defRPr sz="20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0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0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0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search?client=safari&amp;rls=en&amp;q=Transverse+emittance+reduction+in+muon+beams+by+ionization+cooling&amp;ie=UTF-8&amp;oe=UTF-8" TargetMode="External"/><Relationship Id="rId2" Type="http://schemas.openxmlformats.org/officeDocument/2006/relationships/hyperlink" Target="https://archive-ouverte.unige.ch/unige:114100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journals.aps.org/prd/abstract/10.1103/PhysRevD.106.092003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Relationship Id="rId9" Type="http://schemas.openxmlformats.org/officeDocument/2006/relationships/image" Target="../media/image7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gif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8.png"/><Relationship Id="rId4" Type="http://schemas.openxmlformats.org/officeDocument/2006/relationships/image" Target="../media/image87.gi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3C9EA7-4287-6D04-62E1-63AD0BECCB2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4401" y="5115756"/>
            <a:ext cx="10003536" cy="278477"/>
          </a:xfrm>
        </p:spPr>
        <p:txBody>
          <a:bodyPr/>
          <a:lstStyle/>
          <a:p>
            <a:r>
              <a:rPr lang="en-US" dirty="0"/>
              <a:t>Katsuya Yonehara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95ACB3-3E13-857E-398C-1BB7A3C1FFF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4399" y="5394233"/>
            <a:ext cx="10003537" cy="278476"/>
          </a:xfrm>
        </p:spPr>
        <p:txBody>
          <a:bodyPr/>
          <a:lstStyle/>
          <a:p>
            <a:r>
              <a:rPr lang="en-US" dirty="0"/>
              <a:t>Senior Scientist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4DF9DFB-54E9-184A-7F50-BF325F79EAD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14400" y="2175056"/>
            <a:ext cx="10003536" cy="236324"/>
          </a:xfrm>
        </p:spPr>
        <p:txBody>
          <a:bodyPr/>
          <a:lstStyle/>
          <a:p>
            <a:r>
              <a:rPr lang="en-US" dirty="0"/>
              <a:t>June 23, 2025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CF69230-1F0C-F08B-F8D1-4F09BE9827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530887"/>
            <a:ext cx="10003536" cy="2863345"/>
          </a:xfrm>
        </p:spPr>
        <p:txBody>
          <a:bodyPr>
            <a:normAutofit fontScale="90000"/>
          </a:bodyPr>
          <a:lstStyle/>
          <a:p>
            <a:r>
              <a:rPr lang="en-US" sz="4900" dirty="0"/>
              <a:t>Mini Lecture Course: Accelerator Design for a Multi-TeV Muon Collider</a:t>
            </a:r>
            <a:br>
              <a:rPr lang="en-US" dirty="0"/>
            </a:br>
            <a:r>
              <a:rPr lang="en-US" sz="4000" i="1" dirty="0"/>
              <a:t>Lecture 5: Review of MICE and Discussion of the US demonstrator</a:t>
            </a:r>
            <a:br>
              <a:rPr lang="en-US" sz="4400" i="1" dirty="0"/>
            </a:b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9343088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D226277-A0B4-641E-6FE1-AA8C3C4B2E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of Flight Counter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34096B-1AD5-11BC-E04D-1B90C53B9D85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4A1201C-A1DE-D833-EB43-D39E1CCD83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0557" y="1136650"/>
            <a:ext cx="4501969" cy="337180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826AA05-03BF-F2B7-2A81-6803088EB8FD}"/>
              </a:ext>
            </a:extLst>
          </p:cNvPr>
          <p:cNvSpPr txBox="1"/>
          <p:nvPr/>
        </p:nvSpPr>
        <p:spPr>
          <a:xfrm>
            <a:off x="584975" y="4422627"/>
            <a:ext cx="5353132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Picture shows TOF2 and KL calorimeter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80856D-3AE6-4E4D-D4EC-A9BC955EBA4A}"/>
              </a:ext>
            </a:extLst>
          </p:cNvPr>
          <p:cNvSpPr txBox="1"/>
          <p:nvPr/>
        </p:nvSpPr>
        <p:spPr>
          <a:xfrm>
            <a:off x="5938108" y="877483"/>
            <a:ext cx="5557206" cy="3457357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b="1" dirty="0">
                <a:latin typeface="Helvetica" pitchFamily="2" charset="0"/>
              </a:rPr>
              <a:t>NB: Key feature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b="1" dirty="0">
                <a:latin typeface="Helvetica" pitchFamily="2" charset="0"/>
              </a:rPr>
              <a:t>Designed timing resolution 50 </a:t>
            </a:r>
            <a:r>
              <a:rPr lang="en-US" b="1" dirty="0" err="1">
                <a:latin typeface="Helvetica" pitchFamily="2" charset="0"/>
              </a:rPr>
              <a:t>ps</a:t>
            </a:r>
            <a:r>
              <a:rPr lang="en-US" b="1" dirty="0">
                <a:latin typeface="Helvetica" pitchFamily="2" charset="0"/>
              </a:rPr>
              <a:t> which corresponds to the RF phase ~5 degrees of the 201 MHz MICE RF cavity phase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b="1" dirty="0">
                <a:latin typeface="Helvetica" pitchFamily="2" charset="0"/>
              </a:rPr>
              <a:t>Enable RF phase tuning based on TOF data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b="1" dirty="0">
                <a:latin typeface="Helvetica" pitchFamily="2" charset="0"/>
              </a:rPr>
              <a:t>PID efficiency exceeds 99 %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b="1" dirty="0">
                <a:latin typeface="Helvetica" pitchFamily="2" charset="0"/>
              </a:rPr>
              <a:t>Dual-end readout improves position resolution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54A92D9-137A-C093-9258-26FEE83446C7}"/>
              </a:ext>
            </a:extLst>
          </p:cNvPr>
          <p:cNvSpPr txBox="1"/>
          <p:nvPr/>
        </p:nvSpPr>
        <p:spPr>
          <a:xfrm>
            <a:off x="499000" y="5141584"/>
            <a:ext cx="4427572" cy="1826141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NB: Scintillating detector</a:t>
            </a:r>
          </a:p>
          <a:p>
            <a:pPr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Emit luminescence light when charged particles pass through. The light is collected by PMT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A618CD5-7C9A-B26A-7C80-D5AD11A712CF}"/>
              </a:ext>
            </a:extLst>
          </p:cNvPr>
          <p:cNvSpPr/>
          <p:nvPr/>
        </p:nvSpPr>
        <p:spPr>
          <a:xfrm>
            <a:off x="5590903" y="5614003"/>
            <a:ext cx="2002402" cy="423193"/>
          </a:xfrm>
          <a:prstGeom prst="rect">
            <a:avLst/>
          </a:prstGeom>
          <a:noFill/>
          <a:ln w="317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91FAC3B-A835-5F80-3EFC-82E6542C4DEA}"/>
              </a:ext>
            </a:extLst>
          </p:cNvPr>
          <p:cNvSpPr/>
          <p:nvPr/>
        </p:nvSpPr>
        <p:spPr>
          <a:xfrm>
            <a:off x="7593305" y="5614003"/>
            <a:ext cx="727735" cy="42319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957C420-CAD6-3240-B277-C70D8D483DBB}"/>
              </a:ext>
            </a:extLst>
          </p:cNvPr>
          <p:cNvSpPr txBox="1"/>
          <p:nvPr/>
        </p:nvSpPr>
        <p:spPr>
          <a:xfrm>
            <a:off x="6699748" y="4694496"/>
            <a:ext cx="3422091" cy="1149033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1600" b="1" dirty="0">
                <a:latin typeface="Helvetica" pitchFamily="2" charset="0"/>
              </a:rPr>
              <a:t>Photo multiplier tube (PMT)</a:t>
            </a:r>
          </a:p>
          <a:p>
            <a:pPr>
              <a:spcAft>
                <a:spcPts val="800"/>
              </a:spcAft>
            </a:pPr>
            <a:r>
              <a:rPr lang="en-US" sz="1600" b="1" dirty="0">
                <a:latin typeface="Helvetica" pitchFamily="2" charset="0"/>
              </a:rPr>
              <a:t>is a photon sensor</a:t>
            </a: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146AE02F-8341-45C2-FDB1-D3EBEAD44D7E}"/>
              </a:ext>
            </a:extLst>
          </p:cNvPr>
          <p:cNvSpPr/>
          <p:nvPr/>
        </p:nvSpPr>
        <p:spPr>
          <a:xfrm>
            <a:off x="6374674" y="5643328"/>
            <a:ext cx="1214846" cy="156754"/>
          </a:xfrm>
          <a:custGeom>
            <a:avLst/>
            <a:gdLst>
              <a:gd name="connsiteX0" fmla="*/ 0 w 1214846"/>
              <a:gd name="connsiteY0" fmla="*/ 156754 h 156754"/>
              <a:gd name="connsiteX1" fmla="*/ 404949 w 1214846"/>
              <a:gd name="connsiteY1" fmla="*/ 0 h 156754"/>
              <a:gd name="connsiteX2" fmla="*/ 1214846 w 1214846"/>
              <a:gd name="connsiteY2" fmla="*/ 130629 h 156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14846" h="156754">
                <a:moveTo>
                  <a:pt x="0" y="156754"/>
                </a:moveTo>
                <a:lnTo>
                  <a:pt x="404949" y="0"/>
                </a:lnTo>
                <a:lnTo>
                  <a:pt x="1214846" y="130629"/>
                </a:lnTo>
              </a:path>
            </a:pathLst>
          </a:custGeom>
          <a:noFill/>
          <a:ln>
            <a:solidFill>
              <a:srgbClr val="0432FF"/>
            </a:solidFill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EBDA35C9-DBD9-6D89-1D49-B70B399C065E}"/>
              </a:ext>
            </a:extLst>
          </p:cNvPr>
          <p:cNvSpPr/>
          <p:nvPr/>
        </p:nvSpPr>
        <p:spPr>
          <a:xfrm>
            <a:off x="5603965" y="5630265"/>
            <a:ext cx="1985555" cy="418012"/>
          </a:xfrm>
          <a:custGeom>
            <a:avLst/>
            <a:gdLst>
              <a:gd name="connsiteX0" fmla="*/ 653143 w 1985555"/>
              <a:gd name="connsiteY0" fmla="*/ 156755 h 418012"/>
              <a:gd name="connsiteX1" fmla="*/ 365760 w 1985555"/>
              <a:gd name="connsiteY1" fmla="*/ 0 h 418012"/>
              <a:gd name="connsiteX2" fmla="*/ 0 w 1985555"/>
              <a:gd name="connsiteY2" fmla="*/ 261257 h 418012"/>
              <a:gd name="connsiteX3" fmla="*/ 705395 w 1985555"/>
              <a:gd name="connsiteY3" fmla="*/ 418012 h 418012"/>
              <a:gd name="connsiteX4" fmla="*/ 1985555 w 1985555"/>
              <a:gd name="connsiteY4" fmla="*/ 235132 h 418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85555" h="418012">
                <a:moveTo>
                  <a:pt x="653143" y="156755"/>
                </a:moveTo>
                <a:lnTo>
                  <a:pt x="365760" y="0"/>
                </a:lnTo>
                <a:lnTo>
                  <a:pt x="0" y="261257"/>
                </a:lnTo>
                <a:lnTo>
                  <a:pt x="705395" y="418012"/>
                </a:lnTo>
                <a:lnTo>
                  <a:pt x="1985555" y="235132"/>
                </a:lnTo>
              </a:path>
            </a:pathLst>
          </a:custGeom>
          <a:noFill/>
          <a:ln>
            <a:solidFill>
              <a:srgbClr val="0432FF"/>
            </a:solidFill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E2680C8-8486-AAB2-9738-44A97C4C5608}"/>
              </a:ext>
            </a:extLst>
          </p:cNvPr>
          <p:cNvSpPr txBox="1"/>
          <p:nvPr/>
        </p:nvSpPr>
        <p:spPr>
          <a:xfrm>
            <a:off x="4604607" y="6222276"/>
            <a:ext cx="2610972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solidFill>
                  <a:srgbClr val="FF0000"/>
                </a:solidFill>
                <a:latin typeface="Helvetica" pitchFamily="2" charset="0"/>
              </a:rPr>
              <a:t>Incident particle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69B17D1-6A89-8CDF-7352-57FAE79C2EE5}"/>
              </a:ext>
            </a:extLst>
          </p:cNvPr>
          <p:cNvSpPr txBox="1"/>
          <p:nvPr/>
        </p:nvSpPr>
        <p:spPr>
          <a:xfrm>
            <a:off x="5195023" y="5095485"/>
            <a:ext cx="1859163" cy="800219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1600" b="1" dirty="0">
                <a:latin typeface="Helvetica" pitchFamily="2" charset="0"/>
              </a:rPr>
              <a:t>Scintillator </a:t>
            </a:r>
          </a:p>
        </p:txBody>
      </p:sp>
      <p:sp>
        <p:nvSpPr>
          <p:cNvPr id="2" name="5-Point Star 1">
            <a:extLst>
              <a:ext uri="{FF2B5EF4-FFF2-40B4-BE49-F238E27FC236}">
                <a16:creationId xmlns:a16="http://schemas.microsoft.com/office/drawing/2014/main" id="{9EC1D9EC-0FFF-2FD5-0AB9-535C0F28E7C1}"/>
              </a:ext>
            </a:extLst>
          </p:cNvPr>
          <p:cNvSpPr>
            <a:spLocks noChangeAspect="1"/>
          </p:cNvSpPr>
          <p:nvPr/>
        </p:nvSpPr>
        <p:spPr>
          <a:xfrm>
            <a:off x="6227488" y="5704202"/>
            <a:ext cx="182880" cy="182880"/>
          </a:xfrm>
          <a:prstGeom prst="star5">
            <a:avLst/>
          </a:prstGeom>
          <a:solidFill>
            <a:srgbClr val="FFFF00"/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5725FB0-67BB-FDB6-C6BA-B73EA68ACD5A}"/>
              </a:ext>
            </a:extLst>
          </p:cNvPr>
          <p:cNvCxnSpPr/>
          <p:nvPr/>
        </p:nvCxnSpPr>
        <p:spPr>
          <a:xfrm flipV="1">
            <a:off x="5788260" y="5819775"/>
            <a:ext cx="535577" cy="60930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38289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F0C8667-75C8-ECF6-64E2-39E74C2A8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Cherenkov Detector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6F5572-22DB-59AD-9526-8EBD3C49DC03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568CE9-397A-F336-5755-065AA936C8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680" y="1515698"/>
            <a:ext cx="5166468" cy="304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7BA906B-2717-33E1-9085-47D0D4554F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7911" y="997603"/>
            <a:ext cx="3743153" cy="381196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39E2B67-7132-E922-6C1C-6ADA72EBEBDB}"/>
              </a:ext>
            </a:extLst>
          </p:cNvPr>
          <p:cNvSpPr txBox="1"/>
          <p:nvPr/>
        </p:nvSpPr>
        <p:spPr>
          <a:xfrm>
            <a:off x="777530" y="4464501"/>
            <a:ext cx="516646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Use Cherenkov Detector for PID</a:t>
            </a:r>
          </a:p>
          <a:p>
            <a:r>
              <a:rPr lang="en-US" sz="2000" b="1" dirty="0"/>
              <a:t>Aerogel as a radiator</a:t>
            </a:r>
          </a:p>
          <a:p>
            <a:r>
              <a:rPr lang="en-US" sz="2000" dirty="0"/>
              <a:t>Charged particles traveling faster than the phase velocity of light in a medium emit Cherenkov radiation: Emission angle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6D63B63-F86E-AAF9-F178-8400ECEBD058}"/>
                  </a:ext>
                </a:extLst>
              </p:cNvPr>
              <p:cNvSpPr txBox="1"/>
              <p:nvPr/>
            </p:nvSpPr>
            <p:spPr>
              <a:xfrm>
                <a:off x="914398" y="6164225"/>
                <a:ext cx="1818959" cy="6325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𝑐𝑜𝑠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𝑛𝑣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6D63B63-F86E-AAF9-F178-8400ECEBD0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398" y="6164225"/>
                <a:ext cx="1818959" cy="63254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7F199F2-2777-5C9B-8C3E-F1A93AD49733}"/>
                  </a:ext>
                </a:extLst>
              </p:cNvPr>
              <p:cNvSpPr txBox="1"/>
              <p:nvPr/>
            </p:nvSpPr>
            <p:spPr>
              <a:xfrm>
                <a:off x="2973743" y="6119336"/>
                <a:ext cx="2326791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: Refractive index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dirty="0"/>
                  <a:t>: particle velocity</a:t>
                </a: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7F199F2-2777-5C9B-8C3E-F1A93AD497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3743" y="6119336"/>
                <a:ext cx="2326791" cy="738664"/>
              </a:xfrm>
              <a:prstGeom prst="rect">
                <a:avLst/>
              </a:prstGeom>
              <a:blipFill>
                <a:blip r:embed="rId5"/>
                <a:stretch>
                  <a:fillRect l="-2717" t="-84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34DA4CAB-E9B1-BBF7-97F6-D16463216CB1}"/>
              </a:ext>
            </a:extLst>
          </p:cNvPr>
          <p:cNvSpPr txBox="1"/>
          <p:nvPr/>
        </p:nvSpPr>
        <p:spPr>
          <a:xfrm>
            <a:off x="6336819" y="4782483"/>
            <a:ext cx="432722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First detector identifies p &gt; 213 MeV/c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Second detector identifies  p &gt; 272 MeV/c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Two thresholds help in separating muons from </a:t>
            </a:r>
            <a:r>
              <a:rPr lang="en-US" sz="2000" dirty="0" err="1"/>
              <a:t>pions</a:t>
            </a:r>
            <a:r>
              <a:rPr lang="en-US" sz="2000" dirty="0"/>
              <a:t> and </a:t>
            </a:r>
            <a:r>
              <a:rPr lang="en-US" sz="2000" dirty="0" err="1"/>
              <a:t>elctrons</a:t>
            </a:r>
            <a:endParaRPr 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AF59B9AD-3469-A8C4-F2F4-2F20A4476A25}"/>
                  </a:ext>
                </a:extLst>
              </p:cNvPr>
              <p:cNvSpPr txBox="1"/>
              <p:nvPr/>
            </p:nvSpPr>
            <p:spPr>
              <a:xfrm>
                <a:off x="7073264" y="578739"/>
                <a:ext cx="2576153" cy="644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𝒅</m:t>
                              </m:r>
                            </m:e>
                            <m:sup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num>
                        <m:den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𝒅𝒙𝒅</m:t>
                          </m:r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𝝀</m:t>
                          </m:r>
                        </m:den>
                      </m:f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𝝅</m:t>
                          </m:r>
                          <m:sSup>
                            <m:sSupPr>
                              <m:ctrlP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𝒛</m:t>
                              </m:r>
                            </m:e>
                            <m:sup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𝒉𝒄</m:t>
                          </m:r>
                          <m:sSup>
                            <m:sSupPr>
                              <m:ctrlP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𝝀</m:t>
                              </m:r>
                            </m:e>
                            <m:sup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d>
                        <m:dPr>
                          <m:ctrlP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𝒏</m:t>
                                  </m:r>
                                </m:e>
                                <m:sup>
                                  <m:r>
                                    <a:rPr lang="en-US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𝜷</m:t>
                                  </m:r>
                                </m:e>
                                <m:sup>
                                  <m:r>
                                    <a:rPr lang="en-US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en-US" sz="1600" b="1" dirty="0">
                  <a:solidFill>
                    <a:schemeClr val="tx1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AF59B9AD-3469-A8C4-F2F4-2F20A4476A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73264" y="578739"/>
                <a:ext cx="2576153" cy="644664"/>
              </a:xfrm>
              <a:prstGeom prst="rect">
                <a:avLst/>
              </a:prstGeom>
              <a:blipFill>
                <a:blip r:embed="rId6"/>
                <a:stretch>
                  <a:fillRect l="-19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CC84E4DA-73F1-DBEC-D1C2-BD7D8326E5DB}"/>
              </a:ext>
            </a:extLst>
          </p:cNvPr>
          <p:cNvSpPr txBox="1"/>
          <p:nvPr/>
        </p:nvSpPr>
        <p:spPr>
          <a:xfrm>
            <a:off x="6734895" y="20278"/>
            <a:ext cx="2198999" cy="800219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600" b="1" dirty="0">
                <a:latin typeface="Helvetica" pitchFamily="2" charset="0"/>
              </a:rPr>
              <a:t>Radiation yield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99B424E-DBBC-35BF-82AF-8207E539EE59}"/>
              </a:ext>
            </a:extLst>
          </p:cNvPr>
          <p:cNvSpPr txBox="1"/>
          <p:nvPr/>
        </p:nvSpPr>
        <p:spPr>
          <a:xfrm rot="16200000">
            <a:off x="5357224" y="1640702"/>
            <a:ext cx="2505173" cy="769441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400" b="1" dirty="0">
                <a:latin typeface="Helvetica" pitchFamily="2" charset="0"/>
              </a:rPr>
              <a:t>Light yield (arb. unit)</a:t>
            </a:r>
          </a:p>
        </p:txBody>
      </p:sp>
    </p:spTree>
    <p:extLst>
      <p:ext uri="{BB962C8B-B14F-4D97-AF65-F5344CB8AC3E}">
        <p14:creationId xmlns:p14="http://schemas.microsoft.com/office/powerpoint/2010/main" val="19830352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52D8F1B-CA3D-F157-F564-8FC3AEB06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KLOE-Light </a:t>
            </a:r>
            <a:r>
              <a:rPr lang="en-US" dirty="0" err="1"/>
              <a:t>preshower</a:t>
            </a:r>
            <a:r>
              <a:rPr lang="en-US" dirty="0"/>
              <a:t> sampling calorimeter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A908FD-B960-EAEA-8F5E-4503E6E0C1B6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4C7B0AB-01AC-F469-018C-05CEDE49DE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501" y="1474815"/>
            <a:ext cx="7772400" cy="25873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FCA6958-B3C8-E6C7-A6EB-E717C322DEA7}"/>
              </a:ext>
            </a:extLst>
          </p:cNvPr>
          <p:cNvSpPr txBox="1"/>
          <p:nvPr/>
        </p:nvSpPr>
        <p:spPr>
          <a:xfrm>
            <a:off x="512009" y="4058926"/>
            <a:ext cx="473047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1-mm diameter scintillating fibers (</a:t>
            </a:r>
            <a:r>
              <a:rPr lang="en-US" sz="2000" dirty="0" err="1"/>
              <a:t>scifi</a:t>
            </a:r>
            <a:r>
              <a:rPr lang="en-US" sz="2000" dirty="0"/>
              <a:t>) embedded in lead layers forms part of the calorimeter and supplements TOF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114CFEF-7186-52F8-6C0A-766DA40A8D09}"/>
                  </a:ext>
                </a:extLst>
              </p:cNvPr>
              <p:cNvSpPr txBox="1"/>
              <p:nvPr/>
            </p:nvSpPr>
            <p:spPr>
              <a:xfrm>
                <a:off x="633108" y="5071309"/>
                <a:ext cx="4488280" cy="8374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/>
                  <a:t>Energy resolution is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sub>
                        </m:sSub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den>
                    </m:f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=7</m:t>
                    </m:r>
                  </m:oMath>
                </a14:m>
                <a:r>
                  <a:rPr lang="en-US" sz="2000" dirty="0"/>
                  <a:t> %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/</m:t>
                    </m:r>
                    <m:rad>
                      <m:radPr>
                        <m:degHide m:val="on"/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rad>
                  </m:oMath>
                </a14:m>
                <a:r>
                  <a:rPr lang="en-US" sz="2000" dirty="0"/>
                  <a:t> (GeV)</a:t>
                </a:r>
              </a:p>
              <a:p>
                <a:r>
                  <a:rPr lang="en-US" sz="2000" dirty="0"/>
                  <a:t>Time resolution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=70</m:t>
                    </m:r>
                  </m:oMath>
                </a14:m>
                <a:r>
                  <a:rPr lang="en-US" sz="2000" dirty="0"/>
                  <a:t> ps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/</m:t>
                    </m:r>
                    <m:rad>
                      <m:radPr>
                        <m:degHide m:val="on"/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rad>
                  </m:oMath>
                </a14:m>
                <a:r>
                  <a:rPr lang="en-US" sz="2000" dirty="0"/>
                  <a:t> (GeV)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114CFEF-7186-52F8-6C0A-766DA40A8D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108" y="5071309"/>
                <a:ext cx="4488280" cy="837473"/>
              </a:xfrm>
              <a:prstGeom prst="rect">
                <a:avLst/>
              </a:prstGeom>
              <a:blipFill>
                <a:blip r:embed="rId3"/>
                <a:stretch>
                  <a:fillRect l="-1408" r="-563" b="-134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A38C98F5-E2DE-8CB6-8E50-89D79DC218A0}"/>
              </a:ext>
            </a:extLst>
          </p:cNvPr>
          <p:cNvSpPr txBox="1"/>
          <p:nvPr/>
        </p:nvSpPr>
        <p:spPr>
          <a:xfrm>
            <a:off x="8137901" y="1082619"/>
            <a:ext cx="3688598" cy="3390672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NB: Calorimeter</a:t>
            </a:r>
          </a:p>
          <a:p>
            <a:pPr marL="342900" indent="-3429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900" b="1" dirty="0">
                <a:latin typeface="Helvetica" pitchFamily="2" charset="0"/>
              </a:rPr>
              <a:t>Measure kinetic energy based on energy deposition in scintillators</a:t>
            </a:r>
          </a:p>
          <a:p>
            <a:pPr marL="342900" indent="-3429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900" b="1" dirty="0">
                <a:latin typeface="Helvetica" pitchFamily="2" charset="0"/>
              </a:rPr>
              <a:t>Lead layers serve as absorbers to improve energy sampling and particle stopping</a:t>
            </a:r>
          </a:p>
        </p:txBody>
      </p:sp>
    </p:spTree>
    <p:extLst>
      <p:ext uri="{BB962C8B-B14F-4D97-AF65-F5344CB8AC3E}">
        <p14:creationId xmlns:p14="http://schemas.microsoft.com/office/powerpoint/2010/main" val="23579751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88675B1-2AAE-880C-65B7-1F0742C62C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 Muon Ranger (EMR)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E3FB27-5A18-B410-F4FB-5D93A6A22E0C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F3CE8B3-0F4A-910D-95EF-7AAA9C0608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398" y="1024914"/>
            <a:ext cx="6549796" cy="338328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EC59ECF-F61D-4937-1C5C-7BC90BACDD96}"/>
              </a:ext>
            </a:extLst>
          </p:cNvPr>
          <p:cNvSpPr txBox="1"/>
          <p:nvPr/>
        </p:nvSpPr>
        <p:spPr>
          <a:xfrm>
            <a:off x="506409" y="4424026"/>
            <a:ext cx="10034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EMR consists of layers of triangle scintillating bar with embedded wavelength shifting (WLS) fibers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CFF3211-64B4-E3E1-E44A-6DC9E5A0AA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7990" y="5006181"/>
            <a:ext cx="2071719" cy="171529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C67500D-5E68-F52D-80DF-3207285B3A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7695" y="5025397"/>
            <a:ext cx="1895912" cy="167686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FF2A3CD-142F-D2F4-D3F0-97E8F5B1ACF2}"/>
              </a:ext>
            </a:extLst>
          </p:cNvPr>
          <p:cNvSpPr txBox="1"/>
          <p:nvPr/>
        </p:nvSpPr>
        <p:spPr>
          <a:xfrm>
            <a:off x="7381067" y="338071"/>
            <a:ext cx="4365856" cy="4078039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marL="342900" indent="-3429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900" b="1" dirty="0">
                <a:latin typeface="Helvetica" pitchFamily="2" charset="0"/>
              </a:rPr>
              <a:t>Final-stage detector for identifying muons via stopping pattern</a:t>
            </a:r>
          </a:p>
          <a:p>
            <a:pPr marL="342900" indent="-3429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900" b="1" dirty="0">
                <a:latin typeface="Helvetica" pitchFamily="2" charset="0"/>
              </a:rPr>
              <a:t>1-meter-long bars, arranged in alternating orientations</a:t>
            </a:r>
          </a:p>
          <a:p>
            <a:pPr marL="342900" indent="-3429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900" b="1" dirty="0">
                <a:latin typeface="Helvetica" pitchFamily="2" charset="0"/>
              </a:rPr>
              <a:t>WLS fibers glued inside scintillator bars collect light and transmit to PMTs</a:t>
            </a:r>
          </a:p>
          <a:p>
            <a:pPr marL="342900" indent="-3429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900" b="1" dirty="0">
                <a:latin typeface="Helvetica" pitchFamily="2" charset="0"/>
              </a:rPr>
              <a:t>Combine KL calorimeter and Electron Muon Ranger to identify the incident particle </a:t>
            </a:r>
          </a:p>
        </p:txBody>
      </p:sp>
    </p:spTree>
    <p:extLst>
      <p:ext uri="{BB962C8B-B14F-4D97-AF65-F5344CB8AC3E}">
        <p14:creationId xmlns:p14="http://schemas.microsoft.com/office/powerpoint/2010/main" val="18140353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A950B4F-1858-ED9F-4FE9-305AB40575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 Muon Ranger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78175B-A5F1-F2FF-DEAF-851FDE577830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9CD8CF9-EECD-FECD-405F-9FE984FC1776}"/>
              </a:ext>
            </a:extLst>
          </p:cNvPr>
          <p:cNvSpPr txBox="1"/>
          <p:nvPr/>
        </p:nvSpPr>
        <p:spPr>
          <a:xfrm>
            <a:off x="1622981" y="5521146"/>
            <a:ext cx="8401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Dual light output couplers, one is for integrated light yield for calorimetry and other is for processing multiplexed signals for particle tracking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77839F9-35FF-25EB-E975-97E311E326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072" y="1121942"/>
            <a:ext cx="7772400" cy="440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8974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3D111E1-6552-0EDA-7A6A-CB820E2805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Scifi</a:t>
            </a:r>
            <a:r>
              <a:rPr lang="en-US" dirty="0"/>
              <a:t> Tracker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DFCBA2-50F8-A9FC-22B1-97D867A88C6F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F84DBE3-F9ED-FCD8-1F4D-9AAB25DB6D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0397" y="1256375"/>
            <a:ext cx="7772400" cy="252636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94F827B-371E-8C56-B458-9928EBDCCC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2409" y="4153131"/>
            <a:ext cx="4412578" cy="170340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70C05F4-6131-0354-B740-DA7B952008D7}"/>
                  </a:ext>
                </a:extLst>
              </p:cNvPr>
              <p:cNvSpPr txBox="1"/>
              <p:nvPr/>
            </p:nvSpPr>
            <p:spPr>
              <a:xfrm>
                <a:off x="7224226" y="3956356"/>
                <a:ext cx="1131656" cy="6947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70C05F4-6131-0354-B740-DA7B952008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4226" y="3956356"/>
                <a:ext cx="1131656" cy="694742"/>
              </a:xfrm>
              <a:prstGeom prst="rect">
                <a:avLst/>
              </a:prstGeom>
              <a:blipFill>
                <a:blip r:embed="rId4"/>
                <a:stretch>
                  <a:fillRect t="-17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28C9310-A782-9872-74FB-11BB7163D367}"/>
                  </a:ext>
                </a:extLst>
              </p:cNvPr>
              <p:cNvSpPr txBox="1"/>
              <p:nvPr/>
            </p:nvSpPr>
            <p:spPr>
              <a:xfrm>
                <a:off x="6972118" y="4843875"/>
                <a:ext cx="2426562" cy="10911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𝑑𝑠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𝑑𝑧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1+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𝑝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𝑇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𝑝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𝐿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28C9310-A782-9872-74FB-11BB7163D3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2118" y="4843875"/>
                <a:ext cx="2426562" cy="109119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83378808-9EB1-B634-077B-10CF986F95DA}"/>
              </a:ext>
            </a:extLst>
          </p:cNvPr>
          <p:cNvSpPr txBox="1"/>
          <p:nvPr/>
        </p:nvSpPr>
        <p:spPr>
          <a:xfrm>
            <a:off x="7640359" y="1025542"/>
            <a:ext cx="26080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Unit is micro-meter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CDA7391-C4E0-9821-53E1-572ED726781D}"/>
              </a:ext>
            </a:extLst>
          </p:cNvPr>
          <p:cNvSpPr txBox="1"/>
          <p:nvPr/>
        </p:nvSpPr>
        <p:spPr>
          <a:xfrm>
            <a:off x="3062972" y="5710019"/>
            <a:ext cx="4203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Resolution is typically 1.264 MeV/c in transverse and 3.974 MeV/c in longitudinal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E29BEE4-0553-8FDD-C5D3-71296BFEBB54}"/>
              </a:ext>
            </a:extLst>
          </p:cNvPr>
          <p:cNvSpPr txBox="1"/>
          <p:nvPr/>
        </p:nvSpPr>
        <p:spPr>
          <a:xfrm>
            <a:off x="3062972" y="4038305"/>
            <a:ext cx="3567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5-scifi stations along beam direction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348C83A-3F80-C3CE-0960-FF0D6E06CED6}"/>
              </a:ext>
            </a:extLst>
          </p:cNvPr>
          <p:cNvSpPr txBox="1"/>
          <p:nvPr/>
        </p:nvSpPr>
        <p:spPr>
          <a:xfrm>
            <a:off x="2821169" y="878746"/>
            <a:ext cx="2793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Radius of sense area is 150 mm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ABAB815-F218-D0F3-DABF-85CB79CD4321}"/>
              </a:ext>
            </a:extLst>
          </p:cNvPr>
          <p:cNvSpPr txBox="1"/>
          <p:nvPr/>
        </p:nvSpPr>
        <p:spPr>
          <a:xfrm>
            <a:off x="8944402" y="4046974"/>
            <a:ext cx="2908323" cy="2811026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1400" b="1" dirty="0">
                <a:latin typeface="Helvetica" pitchFamily="2" charset="0"/>
              </a:rPr>
              <a:t>NB: This formula presents the longitudinal momentum from the observed position and transverse momentum. </a:t>
            </a:r>
          </a:p>
          <a:p>
            <a:pPr>
              <a:spcAft>
                <a:spcPts val="800"/>
              </a:spcAft>
            </a:pPr>
            <a:r>
              <a:rPr lang="en-US" sz="1400" b="1" dirty="0">
                <a:latin typeface="Helvetica" pitchFamily="2" charset="0"/>
              </a:rPr>
              <a:t>If the transverse momentum is small, the tracker loses the resolution for the longitudinal momentum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837AB3F-25B5-217D-9DB4-AB4F35BDA6EA}"/>
              </a:ext>
            </a:extLst>
          </p:cNvPr>
          <p:cNvSpPr txBox="1"/>
          <p:nvPr/>
        </p:nvSpPr>
        <p:spPr>
          <a:xfrm>
            <a:off x="6230430" y="78527"/>
            <a:ext cx="5047172" cy="1107996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b="1" dirty="0">
                <a:latin typeface="Helvetica" pitchFamily="2" charset="0"/>
              </a:rPr>
              <a:t>High-resolution tracking with minimal beam disruption</a:t>
            </a:r>
          </a:p>
        </p:txBody>
      </p:sp>
    </p:spTree>
    <p:extLst>
      <p:ext uri="{BB962C8B-B14F-4D97-AF65-F5344CB8AC3E}">
        <p14:creationId xmlns:p14="http://schemas.microsoft.com/office/powerpoint/2010/main" val="32758226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1ECC0AC-7C18-C83F-1FB0-260FA9691B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Three Magnetic Field Configurations in MICE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9CAA3B-14B3-263E-9A51-F26CEFA02D08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636E821-FB23-4ABD-7E4F-4EBA80F308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1106" y="2723018"/>
            <a:ext cx="5834379" cy="381437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0D8E852-6535-2B91-30FC-37E422E2CD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1106" y="917161"/>
            <a:ext cx="7505700" cy="185656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C431208-21AF-6B84-48EC-8AD6BB333449}"/>
              </a:ext>
            </a:extLst>
          </p:cNvPr>
          <p:cNvSpPr txBox="1"/>
          <p:nvPr/>
        </p:nvSpPr>
        <p:spPr>
          <a:xfrm>
            <a:off x="7399006" y="2610683"/>
            <a:ext cx="4431044" cy="40934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The M1D magnet failed prior to the ionization cooling demo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To compensate, the team developed three alternative magnetic field configurations, listed in the table and plots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2016/04-1/2 (solenoid)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All upstream and downstream magnets operated in the same polarity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2016/05-1 (flip)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Downstream magnets operated with reversed polarity to enhance field symmetry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2017/02-7 (flip+M2D)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Similar to the second, but with the M2D magnet re-activated to restore field strength downstream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662DA62-B80A-2EDD-2DCC-9078730F3B8B}"/>
              </a:ext>
            </a:extLst>
          </p:cNvPr>
          <p:cNvSpPr txBox="1"/>
          <p:nvPr/>
        </p:nvSpPr>
        <p:spPr>
          <a:xfrm>
            <a:off x="3930420" y="2486676"/>
            <a:ext cx="13357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Absorber</a:t>
            </a:r>
          </a:p>
        </p:txBody>
      </p:sp>
    </p:spTree>
    <p:extLst>
      <p:ext uri="{BB962C8B-B14F-4D97-AF65-F5344CB8AC3E}">
        <p14:creationId xmlns:p14="http://schemas.microsoft.com/office/powerpoint/2010/main" val="23805759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BB0B73D-3457-3C79-10D0-CB2A3C16D3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Beta functions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A8DE3B-3D3C-0083-6C37-CF030CCE8958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B93C79E-C87A-5FD4-54EF-E035B5D7C7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174" y="2111983"/>
            <a:ext cx="6540500" cy="424436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5C72B0D-7D7F-3843-6E2D-7607CEEC88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8593" y="1024331"/>
            <a:ext cx="6769100" cy="914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304C3D3-541F-67CE-122C-B3AE21E5C538}"/>
              </a:ext>
            </a:extLst>
          </p:cNvPr>
          <p:cNvSpPr txBox="1"/>
          <p:nvPr/>
        </p:nvSpPr>
        <p:spPr>
          <a:xfrm>
            <a:off x="7799674" y="2111982"/>
            <a:ext cx="403037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Transverse beta function for each magnetic field setting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Absorber location is marked in green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2017/02-7 configuration (blue dotted line) shows the lowest beta function at the absorber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Favorable for maximizing cooling efficiency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0989C8D-4406-6D53-8D52-8DC324DDC73C}"/>
              </a:ext>
            </a:extLst>
          </p:cNvPr>
          <p:cNvSpPr txBox="1"/>
          <p:nvPr/>
        </p:nvSpPr>
        <p:spPr>
          <a:xfrm>
            <a:off x="4123056" y="1999916"/>
            <a:ext cx="13357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Absorber</a:t>
            </a:r>
          </a:p>
        </p:txBody>
      </p:sp>
    </p:spTree>
    <p:extLst>
      <p:ext uri="{BB962C8B-B14F-4D97-AF65-F5344CB8AC3E}">
        <p14:creationId xmlns:p14="http://schemas.microsoft.com/office/powerpoint/2010/main" val="18917506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CAA8B67-FE7E-F418-8BB4-9A46E3C504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Expected emittance reduction and particle loss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69FB35-C8CA-1F08-D98C-E943FA50616C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C74EB21-95E4-602E-8A1B-3D5CC134CA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6359" y="1314151"/>
            <a:ext cx="5180975" cy="3429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18DD873-03EB-7DA8-E098-03EE2451356C}"/>
                  </a:ext>
                </a:extLst>
              </p:cNvPr>
              <p:cNvSpPr txBox="1"/>
              <p:nvPr/>
            </p:nvSpPr>
            <p:spPr>
              <a:xfrm>
                <a:off x="2137764" y="4992299"/>
                <a:ext cx="7483139" cy="10911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𝑑𝑜𝑤𝑛𝑠𝑡𝑟𝑒𝑎𝑚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𝑢𝑝𝑠𝑡𝑟𝑒𝑎𝑚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−1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den>
                          </m:f>
                        </m:e>
                      </m:d>
                      <m:rad>
                        <m:radPr>
                          <m:degHide m:val="on"/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1+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𝑚𝑝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den>
                          </m:f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⊥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num>
                            <m:den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𝑢𝑝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−1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18DD873-03EB-7DA8-E098-03EE245135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7764" y="4992299"/>
                <a:ext cx="7483139" cy="109119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82BD438-B4F9-6978-C959-14A4F9D16C06}"/>
                  </a:ext>
                </a:extLst>
              </p:cNvPr>
              <p:cNvSpPr txBox="1"/>
              <p:nvPr/>
            </p:nvSpPr>
            <p:spPr>
              <a:xfrm>
                <a:off x="8071408" y="2626213"/>
                <a:ext cx="1392112" cy="8236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⊥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𝑚𝑐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82BD438-B4F9-6978-C959-14A4F9D16C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71408" y="2626213"/>
                <a:ext cx="1392112" cy="8236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Oval 1">
            <a:extLst>
              <a:ext uri="{FF2B5EF4-FFF2-40B4-BE49-F238E27FC236}">
                <a16:creationId xmlns:a16="http://schemas.microsoft.com/office/drawing/2014/main" id="{6C2BB044-D9B5-3988-F4F1-50844AA51D2B}"/>
              </a:ext>
            </a:extLst>
          </p:cNvPr>
          <p:cNvSpPr/>
          <p:nvPr/>
        </p:nvSpPr>
        <p:spPr>
          <a:xfrm>
            <a:off x="6748860" y="1443017"/>
            <a:ext cx="1110771" cy="77590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52B2102-E2F7-87D7-3356-C30C78B46386}"/>
              </a:ext>
            </a:extLst>
          </p:cNvPr>
          <p:cNvSpPr txBox="1"/>
          <p:nvPr/>
        </p:nvSpPr>
        <p:spPr>
          <a:xfrm>
            <a:off x="7874102" y="1110341"/>
            <a:ext cx="3493602" cy="1138773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NB: Beam is heated in a red circle</a:t>
            </a:r>
          </a:p>
        </p:txBody>
      </p:sp>
    </p:spTree>
    <p:extLst>
      <p:ext uri="{BB962C8B-B14F-4D97-AF65-F5344CB8AC3E}">
        <p14:creationId xmlns:p14="http://schemas.microsoft.com/office/powerpoint/2010/main" val="1941556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6C68947-DB59-3D24-5641-9CBDEF1445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8" y="365760"/>
            <a:ext cx="10652168" cy="433527"/>
          </a:xfrm>
        </p:spPr>
        <p:txBody>
          <a:bodyPr/>
          <a:lstStyle/>
          <a:p>
            <a:r>
              <a:rPr lang="en-US" dirty="0"/>
              <a:t>Expected Emittance Reduction and Particle Loss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24336A-FFB1-9C7C-ED34-55F5E9F7AD39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60759B5-E41B-513F-C326-A4D4F74EC3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1140" y="961609"/>
            <a:ext cx="5895898" cy="37528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461173A-8045-7E03-8FB3-AEEFBDD2732F}"/>
              </a:ext>
            </a:extLst>
          </p:cNvPr>
          <p:cNvSpPr txBox="1"/>
          <p:nvPr/>
        </p:nvSpPr>
        <p:spPr>
          <a:xfrm>
            <a:off x="561101" y="4876781"/>
            <a:ext cx="530035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The MICE channel has a finite bore, often referred to as the dynamic aperture</a:t>
            </a:r>
          </a:p>
          <a:p>
            <a:r>
              <a:rPr lang="en-US" sz="1800" dirty="0"/>
              <a:t>As particles with large amplitudes are lost at the beamline boundaries, this can mimic emittance reduction, even if no cooling occurs</a:t>
            </a:r>
          </a:p>
          <a:p>
            <a:endParaRPr lang="en-US" sz="1800" dirty="0"/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D9BC070B-6DE4-0472-D64A-C60CEEDC85D8}"/>
              </a:ext>
            </a:extLst>
          </p:cNvPr>
          <p:cNvSpPr/>
          <p:nvPr/>
        </p:nvSpPr>
        <p:spPr>
          <a:xfrm>
            <a:off x="5993567" y="5375370"/>
            <a:ext cx="978408" cy="484632"/>
          </a:xfrm>
          <a:prstGeom prst="rightArrow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0ACAE6-E40C-5698-3453-98D25244565A}"/>
              </a:ext>
            </a:extLst>
          </p:cNvPr>
          <p:cNvSpPr txBox="1"/>
          <p:nvPr/>
        </p:nvSpPr>
        <p:spPr>
          <a:xfrm>
            <a:off x="7236200" y="4816513"/>
            <a:ext cx="433036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Caveat: A sophisticated particle selection algorithm has been developed </a:t>
            </a:r>
          </a:p>
          <a:p>
            <a:r>
              <a:rPr lang="en-US" dirty="0"/>
              <a:t>It aims to distinguish true ionization cooling from geometric losses</a:t>
            </a:r>
          </a:p>
          <a:p>
            <a:r>
              <a:rPr lang="en-US" sz="1800" dirty="0"/>
              <a:t>(Not covered here due to its complexity and ongoing validation…)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AF37481-1E0D-E90C-4001-0ED2E3463850}"/>
              </a:ext>
            </a:extLst>
          </p:cNvPr>
          <p:cNvSpPr txBox="1"/>
          <p:nvPr/>
        </p:nvSpPr>
        <p:spPr>
          <a:xfrm>
            <a:off x="8196937" y="1236177"/>
            <a:ext cx="3995063" cy="2995692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NB: Plot shows relationship between transmission (%) and relative emittance change</a:t>
            </a:r>
          </a:p>
          <a:p>
            <a:pPr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Larger initial emittance</a:t>
            </a:r>
            <a:r>
              <a:rPr lang="en-US" sz="1900" b="1" dirty="0">
                <a:latin typeface="Helvetica" pitchFamily="2" charset="0"/>
                <a:sym typeface="Wingdings" pitchFamily="2" charset="2"/>
              </a:rPr>
              <a:t> lower transmission efficiency, due to beam scraping at the aperture</a:t>
            </a:r>
            <a:endParaRPr lang="en-US" sz="1900" b="1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02903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97D5155-3EF2-CE8B-B232-3ECBB014E18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9" y="1101216"/>
            <a:ext cx="9994392" cy="5255133"/>
          </a:xfrm>
        </p:spPr>
        <p:txBody>
          <a:bodyPr/>
          <a:lstStyle/>
          <a:p>
            <a:r>
              <a:rPr lang="en-US" dirty="0"/>
              <a:t>Review of MICE experimental results</a:t>
            </a:r>
          </a:p>
          <a:p>
            <a:r>
              <a:rPr lang="en-US" dirty="0"/>
              <a:t>Discussion of the USMCC demonstrator channel design and objectives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71BC097-F598-562A-C474-6FCD5D48FF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Scope of today’s lecture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83A68E-83A0-E3DA-6A98-4BCAE947B9D0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486F92C-F1CF-CDFF-15F5-FE6983F715DD}"/>
              </a:ext>
            </a:extLst>
          </p:cNvPr>
          <p:cNvSpPr txBox="1"/>
          <p:nvPr/>
        </p:nvSpPr>
        <p:spPr>
          <a:xfrm>
            <a:off x="813405" y="3111335"/>
            <a:ext cx="4097660" cy="1985159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Reference for today’s lecture</a:t>
            </a:r>
          </a:p>
          <a:p>
            <a:pPr marL="342900" indent="-3429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b="1" dirty="0">
                <a:hlinkClick r:id="rId2"/>
              </a:rPr>
              <a:t>Drielsma’s thesis</a:t>
            </a:r>
            <a:endParaRPr lang="en-US" b="1" dirty="0"/>
          </a:p>
          <a:p>
            <a:pPr marL="342900" indent="-3429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b="1" dirty="0">
                <a:hlinkClick r:id="rId3"/>
              </a:rPr>
              <a:t>Nature Physics</a:t>
            </a:r>
            <a:endParaRPr lang="en-US" b="1" dirty="0"/>
          </a:p>
          <a:p>
            <a:pPr marL="342900" indent="-3429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b="1" dirty="0">
                <a:hlinkClick r:id="rId4"/>
              </a:rPr>
              <a:t>Phys. Rev. D.106.092003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543808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E10E45C-5BFC-5BD0-20BD-90E7D1277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Observed Phase Space and MC Comparison for Run 2017/02-7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5C2DAF-9CAB-2050-ACF7-0C173526C0D9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E1A0BDB-205C-6FE7-EC22-7976DA224D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8895" y="1370012"/>
            <a:ext cx="3639472" cy="51689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6B49ED3-BF2D-FA94-E88A-97503AD9E094}"/>
                  </a:ext>
                </a:extLst>
              </p:cNvPr>
              <p:cNvSpPr txBox="1"/>
              <p:nvPr/>
            </p:nvSpPr>
            <p:spPr>
              <a:xfrm>
                <a:off x="5869349" y="1888579"/>
                <a:ext cx="4431323" cy="47104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The histogram compare observed data (yellow) and Monte Carlo simulation (black line). Red dashed lines indicate the applied selection range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Track quality cut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1800" dirty="0"/>
                  <a:t>Observed position must have a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800" dirty="0"/>
                  <a:t> over the number of degrees-of-freedom of 10 or less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18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𝜒</m:t>
                            </m:r>
                          </m:e>
                          <m:sup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𝑛𝑑𝑓</m:t>
                        </m:r>
                      </m:den>
                    </m:f>
                    <m:r>
                      <a:rPr lang="en-US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</m:t>
                    </m:r>
                  </m:oMath>
                </a14:m>
                <a:endParaRPr lang="en-US" sz="1800" dirty="0"/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Track must</a:t>
                </a:r>
                <a:r>
                  <a:rPr lang="en-US" sz="1800" dirty="0"/>
                  <a:t> have hits in all five planes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1800" dirty="0"/>
                  <a:t>Reconstructed momentum </a:t>
                </a:r>
                <a:r>
                  <a:rPr lang="en-US" dirty="0"/>
                  <a:t>within</a:t>
                </a:r>
                <a:r>
                  <a:rPr lang="en-US" sz="1800" dirty="0"/>
                  <a:t> 135-145 MeV/c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Transverse aperture cut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1800" dirty="0"/>
                  <a:t>150 mm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Momentum cut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1800" dirty="0"/>
                  <a:t>135-145 MeV/c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6B49ED3-BF2D-FA94-E88A-97503AD9E0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9349" y="1888579"/>
                <a:ext cx="4431323" cy="4710457"/>
              </a:xfrm>
              <a:prstGeom prst="rect">
                <a:avLst/>
              </a:prstGeom>
              <a:blipFill>
                <a:blip r:embed="rId3"/>
                <a:stretch>
                  <a:fillRect l="-1429" t="-538" r="-1429" b="-10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449930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1D24B21-AD1C-FB1C-171A-414C0A120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Phase Space Profiles and Transmission efficiency of 3, 6, 10 mm for 2017/02-7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3B3969-565F-DFD8-697A-4EF86AE872D2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08527EE-B456-F5D1-8A6D-45122B938F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9283" y="1311275"/>
            <a:ext cx="3838773" cy="54102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4B2B313-B16F-94DA-19D3-768A6A97E04D}"/>
              </a:ext>
            </a:extLst>
          </p:cNvPr>
          <p:cNvSpPr txBox="1"/>
          <p:nvPr/>
        </p:nvSpPr>
        <p:spPr>
          <a:xfrm>
            <a:off x="6292310" y="2043562"/>
            <a:ext cx="44313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observed phase space vs Monte Carlo simulation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Both agree reasonably well</a:t>
            </a:r>
          </a:p>
        </p:txBody>
      </p:sp>
    </p:spTree>
    <p:extLst>
      <p:ext uri="{BB962C8B-B14F-4D97-AF65-F5344CB8AC3E}">
        <p14:creationId xmlns:p14="http://schemas.microsoft.com/office/powerpoint/2010/main" val="27138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74D483B-7171-B6F5-59A7-EBA4C7AE5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Phase space profiles and transmission efficiency of 3, 6, 10 mm for 2017/02-7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46CF46-BE60-F189-572D-C52F0DE07CB3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88864E5-797D-41D4-762C-CA29C8A4F4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1656" y="1366638"/>
            <a:ext cx="3503549" cy="507944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A0EBAE1-A328-8BD8-741F-60E01AB285D7}"/>
                  </a:ext>
                </a:extLst>
              </p:cNvPr>
              <p:cNvSpPr txBox="1"/>
              <p:nvPr/>
            </p:nvSpPr>
            <p:spPr>
              <a:xfrm>
                <a:off x="6433445" y="1366638"/>
                <a:ext cx="4431323" cy="45612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The plots show the evolution of Twiss parameters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</m:sub>
                    </m:sSub>
                  </m:oMath>
                </a14:m>
                <a:r>
                  <a:rPr lang="en-US" dirty="0"/>
                  <a:t> (we used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acc>
                      <m:accPr>
                        <m:chr m:val="̂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</m:acc>
                  </m:oMath>
                </a14:m>
                <a:r>
                  <a:rPr lang="en-US" dirty="0"/>
                  <a:t> in this lecture) along the beamline, extracted from both Monte Carlo simulation and observed data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The green line marks the absorber location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Data and simulation show good overall agreement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</m:sub>
                    </m:sSub>
                  </m:oMath>
                </a14:m>
                <a:r>
                  <a:rPr lang="en-US" sz="1800" dirty="0"/>
                  <a:t> describes position-momentum correlation in each transverse plane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e>
                    </m:d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800" dirty="0"/>
                  <a:t>and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18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</m:sub>
                    </m:sSub>
                  </m:oMath>
                </a14:m>
                <a:r>
                  <a:rPr lang="en-US" sz="1800" dirty="0"/>
                  <a:t> relates to the beam </a:t>
                </a:r>
                <a:r>
                  <a:rPr lang="en-US" dirty="0"/>
                  <a:t>envelope</a:t>
                </a:r>
                <a:r>
                  <a:rPr lang="en-US" sz="1800" dirty="0"/>
                  <a:t> size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800" dirty="0"/>
                  <a:t>We used scaled Twiss parameters based on the geometric (mechanical) emittance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A0EBAE1-A328-8BD8-741F-60E01AB285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3445" y="1366638"/>
                <a:ext cx="4431323" cy="4561249"/>
              </a:xfrm>
              <a:prstGeom prst="rect">
                <a:avLst/>
              </a:prstGeom>
              <a:blipFill>
                <a:blip r:embed="rId4"/>
                <a:stretch>
                  <a:fillRect l="-1143" t="-556" r="-1714" b="-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754547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8775B13-366C-6154-2A0F-C803F139D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Phase space profiles and transmission efficiency of 3, 6, 10 mm for 2017/02-7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A64790-18DF-E6FB-DCD2-4BE35486722B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34BE49B-A100-2EA0-81B2-1F34A04685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6471" y="1193800"/>
            <a:ext cx="4009844" cy="56642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C317404-D887-F7A1-D335-A59824D96396}"/>
              </a:ext>
            </a:extLst>
          </p:cNvPr>
          <p:cNvSpPr txBox="1"/>
          <p:nvPr/>
        </p:nvSpPr>
        <p:spPr>
          <a:xfrm>
            <a:off x="6096000" y="1305341"/>
            <a:ext cx="443132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Observed behavior of RMS emittance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3-mm beam: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Exhibits strong nonlinear behavior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Apparent emittance increases, exceeding expected ionization  cooling, due to nonlinear optics </a:t>
            </a:r>
            <a:r>
              <a:rPr lang="en-US" dirty="0"/>
              <a:t>effect</a:t>
            </a: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10-mm beam: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Suffers significant particle loss, with transmission efficiency below 60 %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Apparent emittance decreases more than expected, dominated by scraping, not true cooling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6432387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152CD92-A436-2047-DFD1-BB13548E83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 selection technique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FFC923-A57D-6EB9-F820-877BE1B00E0C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ECA5542-21B4-B618-E361-DF7C77196E93}"/>
              </a:ext>
            </a:extLst>
          </p:cNvPr>
          <p:cNvSpPr txBox="1"/>
          <p:nvPr/>
        </p:nvSpPr>
        <p:spPr>
          <a:xfrm>
            <a:off x="1801128" y="1606619"/>
            <a:ext cx="28537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Transverse amplitude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19BA9DF-7026-3724-56E3-77178B11DE25}"/>
                  </a:ext>
                </a:extLst>
              </p:cNvPr>
              <p:cNvSpPr txBox="1"/>
              <p:nvPr/>
            </p:nvSpPr>
            <p:spPr>
              <a:xfrm>
                <a:off x="2520300" y="2193873"/>
                <a:ext cx="5243358" cy="3732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⊥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⊥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</m:sSup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Σ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d>
                            <m:dPr>
                              <m:begChr m:val="⟨"/>
                              <m:endChr m:val="⟩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⊥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19BA9DF-7026-3724-56E3-77178B11DE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0300" y="2193873"/>
                <a:ext cx="5243358" cy="373244"/>
              </a:xfrm>
              <a:prstGeom prst="rect">
                <a:avLst/>
              </a:prstGeom>
              <a:blipFill>
                <a:blip r:embed="rId2"/>
                <a:stretch>
                  <a:fillRect t="-32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CE03EE1F-599B-5342-BC02-48A46D726105}"/>
              </a:ext>
            </a:extLst>
          </p:cNvPr>
          <p:cNvSpPr txBox="1"/>
          <p:nvPr/>
        </p:nvSpPr>
        <p:spPr>
          <a:xfrm>
            <a:off x="1801128" y="3013143"/>
            <a:ext cx="8079627" cy="831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If a new one event is added in the amplitude, each component varies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FAEB758-7475-E266-81EF-6C0BA956A117}"/>
                  </a:ext>
                </a:extLst>
              </p:cNvPr>
              <p:cNvSpPr txBox="1"/>
              <p:nvPr/>
            </p:nvSpPr>
            <p:spPr>
              <a:xfrm>
                <a:off x="2686692" y="3767654"/>
                <a:ext cx="4102854" cy="6939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sub>
                              </m:sSub>
                            </m:e>
                          </m:d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FAEB758-7475-E266-81EF-6C0BA956A1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6692" y="3767654"/>
                <a:ext cx="4102854" cy="693908"/>
              </a:xfrm>
              <a:prstGeom prst="rect">
                <a:avLst/>
              </a:prstGeom>
              <a:blipFill>
                <a:blip r:embed="rId3"/>
                <a:stretch>
                  <a:fillRect t="-3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52E1853-2CDD-4526-A1B0-4669CDE31441}"/>
                  </a:ext>
                </a:extLst>
              </p:cNvPr>
              <p:cNvSpPr txBox="1"/>
              <p:nvPr/>
            </p:nvSpPr>
            <p:spPr>
              <a:xfrm>
                <a:off x="2686692" y="4611244"/>
                <a:ext cx="6872907" cy="6939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𝛼𝛽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den>
                      </m:f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𝛼𝛽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b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b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52E1853-2CDD-4526-A1B0-4669CDE314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6692" y="4611244"/>
                <a:ext cx="6872907" cy="693908"/>
              </a:xfrm>
              <a:prstGeom prst="rect">
                <a:avLst/>
              </a:prstGeom>
              <a:blipFill>
                <a:blip r:embed="rId4"/>
                <a:stretch>
                  <a:fillRect t="-3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56AEF59-C7D8-2226-3CE2-F2CEB27633AB}"/>
                  </a:ext>
                </a:extLst>
              </p:cNvPr>
              <p:cNvSpPr txBox="1"/>
              <p:nvPr/>
            </p:nvSpPr>
            <p:spPr>
              <a:xfrm>
                <a:off x="6966958" y="4126429"/>
                <a:ext cx="2294603" cy="3985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𝑦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56AEF59-C7D8-2226-3CE2-F2CEB27633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6958" y="4126429"/>
                <a:ext cx="2294603" cy="39850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60CD47B-1B2F-B10A-48B2-C4D20007CD78}"/>
                  </a:ext>
                </a:extLst>
              </p:cNvPr>
              <p:cNvSpPr txBox="1"/>
              <p:nvPr/>
            </p:nvSpPr>
            <p:spPr>
              <a:xfrm>
                <a:off x="1900074" y="5562071"/>
                <a:ext cx="8079627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They can find if the added event makes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</m:sub>
                    </m:sSub>
                  </m:oMath>
                </a14:m>
                <a:r>
                  <a:rPr lang="en-US" dirty="0"/>
                  <a:t> only true particle amplitude (sounds that they remove any particles which causes non-linear behavior or particle loss)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60CD47B-1B2F-B10A-48B2-C4D20007CD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0074" y="5562071"/>
                <a:ext cx="8079627" cy="1200329"/>
              </a:xfrm>
              <a:prstGeom prst="rect">
                <a:avLst/>
              </a:prstGeom>
              <a:blipFill>
                <a:blip r:embed="rId6"/>
                <a:stretch>
                  <a:fillRect l="-628" t="-2083" r="-4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3AD34B0-0D33-56AA-2991-AA92F708A5D8}"/>
                  </a:ext>
                </a:extLst>
              </p:cNvPr>
              <p:cNvSpPr txBox="1"/>
              <p:nvPr/>
            </p:nvSpPr>
            <p:spPr>
              <a:xfrm>
                <a:off x="7916050" y="2472913"/>
                <a:ext cx="1964705" cy="3985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𝑦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3AD34B0-0D33-56AA-2991-AA92F708A5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16050" y="2472913"/>
                <a:ext cx="1964705" cy="39850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FA750AC3-9E4D-F0F4-FCA5-851245C5724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40941" y="1355864"/>
            <a:ext cx="4301319" cy="83158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5AA7DBE-5F14-18E5-34F1-B262D64CC028}"/>
              </a:ext>
            </a:extLst>
          </p:cNvPr>
          <p:cNvSpPr txBox="1"/>
          <p:nvPr/>
        </p:nvSpPr>
        <p:spPr>
          <a:xfrm>
            <a:off x="6029658" y="916992"/>
            <a:ext cx="41033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Covariance matrix in solenoid B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CF22204-20B0-4DB0-E286-B97500B3353D}"/>
                  </a:ext>
                </a:extLst>
              </p:cNvPr>
              <p:cNvSpPr txBox="1"/>
              <p:nvPr/>
            </p:nvSpPr>
            <p:spPr>
              <a:xfrm>
                <a:off x="2476496" y="2645748"/>
                <a:ext cx="2614049" cy="41344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⊥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d>
                        <m:dPr>
                          <m:begChr m:val="⟨"/>
                          <m:endChr m:val="⟩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⊥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CF22204-20B0-4DB0-E286-B97500B335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6496" y="2645748"/>
                <a:ext cx="2614049" cy="41344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814782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5B29517-43B1-45BC-F43C-F1BDB97A0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 selection technique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4D7E5D-9B31-1D8F-6EDE-CEF1E2CADA34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1F0E65D-8390-690E-B10F-654A247959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0929" y="1818152"/>
            <a:ext cx="5436666" cy="173256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B17643D-43BB-A305-DA45-7C96B96A4B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0929" y="4413596"/>
            <a:ext cx="5436666" cy="179491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46451B9-200E-B892-3BFF-BE1FCE2D26A9}"/>
              </a:ext>
            </a:extLst>
          </p:cNvPr>
          <p:cNvSpPr txBox="1"/>
          <p:nvPr/>
        </p:nvSpPr>
        <p:spPr>
          <a:xfrm>
            <a:off x="7077595" y="1056896"/>
            <a:ext cx="29752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If the beam transport line is linear,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3DBD8EB-8965-0173-6C9A-1DE32DD6FD16}"/>
                  </a:ext>
                </a:extLst>
              </p:cNvPr>
              <p:cNvSpPr txBox="1"/>
              <p:nvPr/>
            </p:nvSpPr>
            <p:spPr>
              <a:xfrm>
                <a:off x="7439260" y="1958621"/>
                <a:ext cx="1703223" cy="117384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→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</m:mr>
                            <m:mr>
                              <m:e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→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𝑞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𝑓</m:t>
                                    </m:r>
                                  </m:den>
                                </m:f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3DBD8EB-8965-0173-6C9A-1DE32DD6FD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9260" y="1958621"/>
                <a:ext cx="1703223" cy="1173847"/>
              </a:xfrm>
              <a:prstGeom prst="rect">
                <a:avLst/>
              </a:prstGeom>
              <a:blipFill>
                <a:blip r:embed="rId4"/>
                <a:stretch>
                  <a:fillRect l="-83704" t="-175269" r="-13333" b="-2236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5B75F949-AB69-D505-22E2-198649BAA368}"/>
              </a:ext>
            </a:extLst>
          </p:cNvPr>
          <p:cNvSpPr txBox="1"/>
          <p:nvPr/>
        </p:nvSpPr>
        <p:spPr>
          <a:xfrm>
            <a:off x="7118538" y="3132468"/>
            <a:ext cx="29145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Transverse amplitude does not need correction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8E8AF20-A677-B4A6-BD9B-EE7243D27077}"/>
              </a:ext>
            </a:extLst>
          </p:cNvPr>
          <p:cNvSpPr txBox="1"/>
          <p:nvPr/>
        </p:nvSpPr>
        <p:spPr>
          <a:xfrm>
            <a:off x="7054376" y="4403525"/>
            <a:ext cx="29752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If the beam transport line is non-linear,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ECFE56A-094A-5D4F-65A2-5D511C1EAA39}"/>
                  </a:ext>
                </a:extLst>
              </p:cNvPr>
              <p:cNvSpPr txBox="1"/>
              <p:nvPr/>
            </p:nvSpPr>
            <p:spPr>
              <a:xfrm>
                <a:off x="7118538" y="5234522"/>
                <a:ext cx="2404761" cy="8803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"/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80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→</m:t>
                                </m:r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</m:mr>
                            <m:mr>
                              <m:e>
                                <m:sSup>
                                  <m:sSup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  <m:sup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p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→</m:t>
                                </m:r>
                                <m:sSup>
                                  <m:sSup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  <m:sup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p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𝑞</m:t>
                                    </m:r>
                                  </m:num>
                                  <m:den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𝑓</m:t>
                                    </m:r>
                                  </m:den>
                                </m:f>
                                <m:d>
                                  <m:d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1+</m:t>
                                    </m:r>
                                    <m:sSub>
                                      <m:sSubPr>
                                        <m:ctrlPr>
                                          <a:rPr lang="en-US" sz="18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𝐶</m:t>
                                        </m:r>
                                      </m:e>
                                      <m:sub>
                                        <m:r>
                                          <a:rPr lang="en-US" sz="18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𝛼</m:t>
                                        </m:r>
                                      </m:sub>
                                    </m:sSub>
                                    <m:sSup>
                                      <m:sSupPr>
                                        <m:ctrlPr>
                                          <a:rPr lang="en-US" sz="18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8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𝑞</m:t>
                                        </m:r>
                                      </m:e>
                                      <m:sup>
                                        <m:r>
                                          <a:rPr lang="en-US" sz="18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d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ECFE56A-094A-5D4F-65A2-5D511C1EAA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8538" y="5234522"/>
                <a:ext cx="2404761" cy="880369"/>
              </a:xfrm>
              <a:prstGeom prst="rect">
                <a:avLst/>
              </a:prstGeom>
              <a:blipFill>
                <a:blip r:embed="rId5"/>
                <a:stretch>
                  <a:fillRect l="-67895" t="-231429" b="-33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1E98DB35-64C2-8130-3189-4D361F5DA181}"/>
              </a:ext>
            </a:extLst>
          </p:cNvPr>
          <p:cNvSpPr txBox="1"/>
          <p:nvPr/>
        </p:nvSpPr>
        <p:spPr>
          <a:xfrm>
            <a:off x="2902010" y="6259810"/>
            <a:ext cx="6509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Corrections applied to reconstruct true amplitude</a:t>
            </a:r>
          </a:p>
        </p:txBody>
      </p:sp>
    </p:spTree>
    <p:extLst>
      <p:ext uri="{BB962C8B-B14F-4D97-AF65-F5344CB8AC3E}">
        <p14:creationId xmlns:p14="http://schemas.microsoft.com/office/powerpoint/2010/main" val="254443859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9AB1169-A98E-3051-6025-D94E1707A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Poincare Sections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421989-E644-AAF7-0A61-622C720227E3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8F0C4662-D540-79E7-854C-C8C94C7FF5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7912" y="1515607"/>
            <a:ext cx="4206240" cy="2965398"/>
          </a:xfrm>
          <a:prstGeom prst="rect">
            <a:avLst/>
          </a:prstGeom>
          <a:noFill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317436D-A122-C714-BFA3-AE99ECA7CF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1312" y="1515607"/>
            <a:ext cx="4194323" cy="296265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6548F6C-817E-DF0F-7FD4-401B9448CE1D}"/>
              </a:ext>
            </a:extLst>
          </p:cNvPr>
          <p:cNvSpPr txBox="1"/>
          <p:nvPr/>
        </p:nvSpPr>
        <p:spPr>
          <a:xfrm>
            <a:off x="1336711" y="4642714"/>
            <a:ext cx="8686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These plots demonstrate the six Poincare sections of transverse emittance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amplitude correction is applied on the right plots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Color code shows the degree of amplitude</a:t>
            </a:r>
          </a:p>
        </p:txBody>
      </p:sp>
    </p:spTree>
    <p:extLst>
      <p:ext uri="{BB962C8B-B14F-4D97-AF65-F5344CB8AC3E}">
        <p14:creationId xmlns:p14="http://schemas.microsoft.com/office/powerpoint/2010/main" val="33537201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D92663E-C4A4-12E2-E7FE-1498880041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correction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262F34-72B8-00EC-70E8-E0E9A552A033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6" name="Content Placeholder 10">
            <a:extLst>
              <a:ext uri="{FF2B5EF4-FFF2-40B4-BE49-F238E27FC236}">
                <a16:creationId xmlns:a16="http://schemas.microsoft.com/office/drawing/2014/main" id="{8520F48E-4190-2865-C15B-8BCE24DF28E1}"/>
              </a:ext>
            </a:extLst>
          </p:cNvPr>
          <p:cNvSpPr txBox="1">
            <a:spLocks/>
          </p:cNvSpPr>
          <p:nvPr/>
        </p:nvSpPr>
        <p:spPr>
          <a:xfrm>
            <a:off x="1472784" y="1060337"/>
            <a:ext cx="8672513" cy="505936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20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To reconstruct the observed particle position and momentum, they simulate the particle tracking and apply the exact value to calibrate the detector resolution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B5103D9-7553-ACA8-90E3-75F4C80D91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6435" y="2436202"/>
            <a:ext cx="6159062" cy="392014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9CE50AA-0064-E5EE-F716-8B732447FD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3091" y="1775744"/>
            <a:ext cx="2966493" cy="73707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8D8D841-CFF0-3325-BD5C-CC540FAC7E26}"/>
              </a:ext>
            </a:extLst>
          </p:cNvPr>
          <p:cNvSpPr txBox="1"/>
          <p:nvPr/>
        </p:nvSpPr>
        <p:spPr>
          <a:xfrm>
            <a:off x="7935463" y="3011259"/>
            <a:ext cx="266715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technique is standard for the neutrino oscillation experiment</a:t>
            </a:r>
          </a:p>
        </p:txBody>
      </p:sp>
    </p:spTree>
    <p:extLst>
      <p:ext uri="{BB962C8B-B14F-4D97-AF65-F5344CB8AC3E}">
        <p14:creationId xmlns:p14="http://schemas.microsoft.com/office/powerpoint/2010/main" val="346828249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143C7A9-4AA3-785B-AA50-6D15C4E10F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Amplitude change in absorber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DF3CF4-AA16-522C-02A8-9D1A7E846A63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944D905-5335-7816-79CD-7D49826E22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7267" y="1049123"/>
            <a:ext cx="3513954" cy="505649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B95A235-D745-8036-B456-0AA7289891C2}"/>
              </a:ext>
            </a:extLst>
          </p:cNvPr>
          <p:cNvSpPr txBox="1"/>
          <p:nvPr/>
        </p:nvSpPr>
        <p:spPr>
          <a:xfrm>
            <a:off x="6180666" y="1324028"/>
            <a:ext cx="50296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Upper plots show the amplitude distribution before and after absorber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10-mm beam shows increased density at low amplitude, indicate beam cooling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Density at </a:t>
            </a:r>
            <a:r>
              <a:rPr lang="en-US" dirty="0"/>
              <a:t>high amplitude decreases, consistent with beam scraping or cooling</a:t>
            </a:r>
            <a:endParaRPr lang="en-US" sz="18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97EFFCE-09E6-1039-0692-03454BDDAD5B}"/>
              </a:ext>
            </a:extLst>
          </p:cNvPr>
          <p:cNvSpPr txBox="1"/>
          <p:nvPr/>
        </p:nvSpPr>
        <p:spPr>
          <a:xfrm>
            <a:off x="6180666" y="3397488"/>
            <a:ext cx="520777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Cumulative Density Function (CDF) ratio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For the 3-mm beam, the CDF ratio approaches 1 at high amplitude, consistent with no net cooling or heating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 CDF&gt;1 indicates in increase in phase space density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6-mm and 10-mm beams show increased CDF at low amplitudes, while CDF decreases at high amplitudes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 This behavior is consistent with ionization cooling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26192070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E10F444-8020-D8B6-A986-D0D80D6F4B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particle selection: 9%-</a:t>
            </a:r>
            <a:r>
              <a:rPr lang="en-US" dirty="0" err="1"/>
              <a:t>subemittance</a:t>
            </a:r>
            <a:r>
              <a:rPr lang="en-US" dirty="0"/>
              <a:t> and 9%-emittance evolutions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F9475C-A133-F341-BD69-557EBD00AD5B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0E59817-491D-C98B-1F8F-735FE77636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0440" y="1279588"/>
            <a:ext cx="3893660" cy="545875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537DF0F-7BC3-123D-AC7A-6DA8067C35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4760" y="1279588"/>
            <a:ext cx="3794778" cy="545875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703D5AE-1A21-49FC-A773-F66A99861BBA}"/>
              </a:ext>
            </a:extLst>
          </p:cNvPr>
          <p:cNvSpPr txBox="1"/>
          <p:nvPr/>
        </p:nvSpPr>
        <p:spPr>
          <a:xfrm>
            <a:off x="8927886" y="1114828"/>
            <a:ext cx="2632742" cy="29542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KNN-based selection isolates the core beam population (9%) by excluding outliers and scraped particles. These metrics provide a more accurate estimate of beam cooling effect</a:t>
            </a:r>
          </a:p>
        </p:txBody>
      </p:sp>
    </p:spTree>
    <p:extLst>
      <p:ext uri="{BB962C8B-B14F-4D97-AF65-F5344CB8AC3E}">
        <p14:creationId xmlns:p14="http://schemas.microsoft.com/office/powerpoint/2010/main" val="2060716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E6C1AB9-C56B-A5FD-E1D3-801249B864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Muon Ionization Cooling Experiment (MICE)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F6EBBF-70E3-489A-2621-C256BD16F349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Content Placeholder 6">
            <a:extLst>
              <a:ext uri="{FF2B5EF4-FFF2-40B4-BE49-F238E27FC236}">
                <a16:creationId xmlns:a16="http://schemas.microsoft.com/office/drawing/2014/main" id="{E716918F-5E10-38BB-C8A2-5AAD04036C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2800" dirty="0">
                <a:solidFill>
                  <a:srgbClr val="000000"/>
                </a:solidFill>
                <a:latin typeface="+mn-lt"/>
              </a:rPr>
              <a:t>A</a:t>
            </a:r>
            <a:r>
              <a:rPr lang="en-US" sz="2800" dirty="0">
                <a:solidFill>
                  <a:srgbClr val="000000"/>
                </a:solidFill>
                <a:effectLst/>
                <a:latin typeface="+mn-lt"/>
              </a:rPr>
              <a:t>ims of </a:t>
            </a:r>
            <a:r>
              <a:rPr lang="en-US" sz="2800" dirty="0">
                <a:solidFill>
                  <a:srgbClr val="000000"/>
                </a:solidFill>
                <a:latin typeface="+mn-lt"/>
              </a:rPr>
              <a:t>MICE</a:t>
            </a:r>
            <a:r>
              <a:rPr lang="en-US" sz="2800" dirty="0">
                <a:solidFill>
                  <a:srgbClr val="000000"/>
                </a:solidFill>
                <a:effectLst/>
                <a:latin typeface="+mn-lt"/>
              </a:rPr>
              <a:t>: </a:t>
            </a:r>
            <a:endParaRPr lang="en-US" sz="2800" dirty="0">
              <a:solidFill>
                <a:srgbClr val="000000"/>
              </a:solidFill>
              <a:latin typeface="+mn-lt"/>
            </a:endParaRPr>
          </a:p>
          <a:p>
            <a:pPr lvl="1"/>
            <a:r>
              <a:rPr lang="en-US" sz="2000" dirty="0">
                <a:solidFill>
                  <a:srgbClr val="000000"/>
                </a:solidFill>
                <a:latin typeface="+mn-lt"/>
              </a:rPr>
              <a:t>Demonstrate the feasibility</a:t>
            </a:r>
            <a:r>
              <a:rPr lang="en-US" sz="2000" dirty="0">
                <a:solidFill>
                  <a:srgbClr val="000000"/>
                </a:solidFill>
                <a:effectLst/>
                <a:latin typeface="+mn-lt"/>
              </a:rPr>
              <a:t> of design, engineering and </a:t>
            </a:r>
            <a:r>
              <a:rPr lang="en-US" sz="2000" dirty="0">
                <a:solidFill>
                  <a:srgbClr val="000000"/>
                </a:solidFill>
                <a:latin typeface="+mn-lt"/>
              </a:rPr>
              <a:t>constructing</a:t>
            </a:r>
            <a:r>
              <a:rPr lang="en-US" sz="2000" dirty="0">
                <a:solidFill>
                  <a:srgbClr val="000000"/>
                </a:solidFill>
                <a:effectLst/>
                <a:latin typeface="+mn-lt"/>
              </a:rPr>
              <a:t> a section of a muon cooling channel that meets the performance goals of a Neutrino Factory</a:t>
            </a:r>
          </a:p>
          <a:p>
            <a:pPr lvl="1"/>
            <a:r>
              <a:rPr lang="en-US" sz="2000" dirty="0">
                <a:solidFill>
                  <a:srgbClr val="000000"/>
                </a:solidFill>
                <a:latin typeface="+mn-lt"/>
              </a:rPr>
              <a:t>Install the channel in</a:t>
            </a:r>
            <a:r>
              <a:rPr lang="en-US" sz="2000" dirty="0">
                <a:solidFill>
                  <a:srgbClr val="000000"/>
                </a:solidFill>
                <a:effectLst/>
                <a:latin typeface="+mn-lt"/>
              </a:rPr>
              <a:t> a muon beam and </a:t>
            </a:r>
            <a:r>
              <a:rPr lang="en-US" sz="2000" dirty="0">
                <a:solidFill>
                  <a:srgbClr val="000000"/>
                </a:solidFill>
                <a:latin typeface="+mn-lt"/>
              </a:rPr>
              <a:t>evaluate</a:t>
            </a:r>
            <a:r>
              <a:rPr lang="en-US" sz="2000" dirty="0">
                <a:solidFill>
                  <a:srgbClr val="000000"/>
                </a:solidFill>
                <a:effectLst/>
                <a:latin typeface="+mn-lt"/>
              </a:rPr>
              <a:t> its performance </a:t>
            </a:r>
            <a:r>
              <a:rPr lang="en-US" sz="2000" dirty="0">
                <a:solidFill>
                  <a:srgbClr val="000000"/>
                </a:solidFill>
                <a:latin typeface="+mn-lt"/>
              </a:rPr>
              <a:t>under</a:t>
            </a:r>
            <a:r>
              <a:rPr lang="en-US" sz="2000" dirty="0">
                <a:solidFill>
                  <a:srgbClr val="000000"/>
                </a:solidFill>
                <a:effectLst/>
                <a:latin typeface="+mn-lt"/>
              </a:rPr>
              <a:t> various operational modes and beam conditions, in order to explore the limits and practicality of ionization cooling </a:t>
            </a:r>
          </a:p>
        </p:txBody>
      </p:sp>
    </p:spTree>
    <p:extLst>
      <p:ext uri="{BB962C8B-B14F-4D97-AF65-F5344CB8AC3E}">
        <p14:creationId xmlns:p14="http://schemas.microsoft.com/office/powerpoint/2010/main" val="209814361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BEF3868-2212-1B7C-D8BD-37316B35B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 Reflections on MICE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3FF599-8E22-F6F7-587E-7B218FC171BB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B5036687-74C2-6398-CE9C-A9927877D3E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8" y="1101217"/>
            <a:ext cx="9994392" cy="5306114"/>
          </a:xfrm>
        </p:spPr>
        <p:txBody>
          <a:bodyPr/>
          <a:lstStyle/>
          <a:p>
            <a:r>
              <a:rPr lang="en-US" dirty="0"/>
              <a:t>MICE has successfully demonstrated ionization cooling</a:t>
            </a:r>
          </a:p>
          <a:p>
            <a:pPr lvl="1"/>
            <a:r>
              <a:rPr lang="en-US" dirty="0"/>
              <a:t>Systematic studies and analysis were carefully performed</a:t>
            </a:r>
          </a:p>
          <a:p>
            <a:pPr lvl="1"/>
            <a:r>
              <a:rPr lang="en-US" dirty="0"/>
              <a:t>Ionization cooling is effective for large initial phase space volumes </a:t>
            </a:r>
            <a:r>
              <a:rPr lang="en-US" dirty="0">
                <a:sym typeface="Wingdings" pitchFamily="2" charset="2"/>
              </a:rPr>
              <a:t> Consistent with simulation results</a:t>
            </a:r>
            <a:endParaRPr lang="en-US" dirty="0"/>
          </a:p>
          <a:p>
            <a:pPr lvl="1"/>
            <a:r>
              <a:rPr lang="en-US" dirty="0"/>
              <a:t>The analysis appears model-dependent, similar as neutrino oscillation experiments</a:t>
            </a:r>
          </a:p>
          <a:p>
            <a:r>
              <a:rPr lang="en-US" dirty="0"/>
              <a:t>MICE does not yet represent a full cooling channel</a:t>
            </a:r>
          </a:p>
          <a:p>
            <a:pPr lvl="1"/>
            <a:r>
              <a:rPr lang="en-US" dirty="0"/>
              <a:t>Matching magnet was lost </a:t>
            </a:r>
            <a:r>
              <a:rPr lang="en-US" dirty="0">
                <a:sym typeface="Wingdings" pitchFamily="2" charset="2"/>
              </a:rPr>
              <a:t> Phase space evolution must be assessed under mismatch conditions</a:t>
            </a:r>
            <a:endParaRPr lang="en-US" dirty="0"/>
          </a:p>
          <a:p>
            <a:pPr lvl="1"/>
            <a:r>
              <a:rPr lang="en-US" dirty="0"/>
              <a:t>No RF cavity </a:t>
            </a:r>
            <a:r>
              <a:rPr lang="en-US" dirty="0">
                <a:sym typeface="Wingdings" pitchFamily="2" charset="2"/>
              </a:rPr>
              <a:t> No energy</a:t>
            </a:r>
            <a:r>
              <a:rPr lang="en-US" dirty="0"/>
              <a:t> compensation for muon momentum loss</a:t>
            </a:r>
          </a:p>
          <a:p>
            <a:pPr lvl="1"/>
            <a:r>
              <a:rPr lang="en-US" dirty="0"/>
              <a:t>Limited channel acceptance </a:t>
            </a:r>
            <a:r>
              <a:rPr lang="en-US" dirty="0">
                <a:sym typeface="Wingdings" pitchFamily="2" charset="2"/>
              </a:rPr>
              <a:t> Significant</a:t>
            </a:r>
            <a:r>
              <a:rPr lang="en-US" dirty="0"/>
              <a:t> particle loss observed</a:t>
            </a:r>
          </a:p>
          <a:p>
            <a:r>
              <a:rPr lang="en-US" dirty="0"/>
              <a:t>Intensity effects remain unknown in MICE </a:t>
            </a:r>
          </a:p>
          <a:p>
            <a:pPr lvl="1"/>
            <a:r>
              <a:rPr lang="en-US" dirty="0"/>
              <a:t>Space charge effects during ionization cooling not explored</a:t>
            </a:r>
          </a:p>
          <a:p>
            <a:pPr lvl="1"/>
            <a:r>
              <a:rPr lang="en-US" dirty="0"/>
              <a:t>Emittance exchange between transverse and longitudinal planes needs further study</a:t>
            </a:r>
          </a:p>
          <a:p>
            <a:pPr lvl="1"/>
            <a:r>
              <a:rPr lang="en-US" dirty="0"/>
              <a:t>RF behavior within magnetic fields is still untested</a:t>
            </a:r>
          </a:p>
          <a:p>
            <a:r>
              <a:rPr lang="en-US" dirty="0"/>
              <a:t>Stochastic process in cooling is unknown</a:t>
            </a:r>
          </a:p>
        </p:txBody>
      </p:sp>
    </p:spTree>
    <p:extLst>
      <p:ext uri="{BB962C8B-B14F-4D97-AF65-F5344CB8AC3E}">
        <p14:creationId xmlns:p14="http://schemas.microsoft.com/office/powerpoint/2010/main" val="381604839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D18CE7E-7C9D-82AE-4DF9-415F8E10B0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Scattering Test at MICE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C7CF91-3DE0-4339-62B3-9EFFB9A7C264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714EC742-16D1-830A-A0E4-D1407A87BE26}"/>
              </a:ext>
            </a:extLst>
          </p:cNvPr>
          <p:cNvSpPr txBox="1">
            <a:spLocks/>
          </p:cNvSpPr>
          <p:nvPr/>
        </p:nvSpPr>
        <p:spPr>
          <a:xfrm>
            <a:off x="228600" y="971550"/>
            <a:ext cx="5656028" cy="505936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20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MICE has tested multiple scattering, one of the most significant stochastic processes in ionization cooling</a:t>
            </a:r>
          </a:p>
          <a:p>
            <a:pPr lvl="1"/>
            <a:r>
              <a:rPr lang="en-US" dirty="0"/>
              <a:t>The Geant4 scattering model has been significantly improved by incorporating experimental data from the  MUSCAT experiment</a:t>
            </a:r>
          </a:p>
          <a:p>
            <a:pPr lvl="1"/>
            <a:r>
              <a:rPr lang="en-US" dirty="0"/>
              <a:t>However, discrepancies remain between simulation and data (see red ellipses on the plot)</a:t>
            </a:r>
          </a:p>
          <a:p>
            <a:r>
              <a:rPr lang="en-US" dirty="0"/>
              <a:t>Further investigation is needed for additional stochastic effects, including:</a:t>
            </a:r>
          </a:p>
          <a:p>
            <a:pPr lvl="1"/>
            <a:r>
              <a:rPr lang="en-US" dirty="0"/>
              <a:t>Energy straggling</a:t>
            </a:r>
          </a:p>
          <a:p>
            <a:pPr lvl="1"/>
            <a:r>
              <a:rPr lang="en-US" dirty="0"/>
              <a:t>Collective effect</a:t>
            </a:r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FB0D3C3-13F0-9968-704C-F00AD260DA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4628" y="971550"/>
            <a:ext cx="5783580" cy="4109822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AC93A02E-156F-B84D-83B9-F74227500E57}"/>
              </a:ext>
            </a:extLst>
          </p:cNvPr>
          <p:cNvSpPr/>
          <p:nvPr/>
        </p:nvSpPr>
        <p:spPr>
          <a:xfrm rot="630180">
            <a:off x="7096208" y="2317750"/>
            <a:ext cx="1511300" cy="39370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578F08A-5520-67E3-0AB7-2A0EEC0E85BB}"/>
              </a:ext>
            </a:extLst>
          </p:cNvPr>
          <p:cNvSpPr/>
          <p:nvPr/>
        </p:nvSpPr>
        <p:spPr>
          <a:xfrm rot="630180">
            <a:off x="9346400" y="2699849"/>
            <a:ext cx="1511300" cy="39370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4EB3533-512C-8AE6-DCB7-28BA6BFCB5E2}"/>
              </a:ext>
            </a:extLst>
          </p:cNvPr>
          <p:cNvSpPr txBox="1"/>
          <p:nvPr/>
        </p:nvSpPr>
        <p:spPr>
          <a:xfrm>
            <a:off x="6944570" y="1820945"/>
            <a:ext cx="2248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MC is underestimated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CAB2260-956E-69AE-826F-F4F920539094}"/>
              </a:ext>
            </a:extLst>
          </p:cNvPr>
          <p:cNvSpPr txBox="1"/>
          <p:nvPr/>
        </p:nvSpPr>
        <p:spPr>
          <a:xfrm>
            <a:off x="8977671" y="3199748"/>
            <a:ext cx="2106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MC is overestimated</a:t>
            </a:r>
          </a:p>
        </p:txBody>
      </p:sp>
    </p:spTree>
    <p:extLst>
      <p:ext uri="{BB962C8B-B14F-4D97-AF65-F5344CB8AC3E}">
        <p14:creationId xmlns:p14="http://schemas.microsoft.com/office/powerpoint/2010/main" val="74881808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CF9A7364-900F-8EBC-5BA4-EC0BA33B6F5C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914399" y="1214846"/>
                <a:ext cx="5773784" cy="5141504"/>
              </a:xfrm>
            </p:spPr>
            <p:txBody>
              <a:bodyPr/>
              <a:lstStyle/>
              <a:p>
                <a:r>
                  <a:rPr lang="en-US" dirty="0"/>
                  <a:t>Energy straggling refers to the asymmetric spread in energy loss due to the stochastic nature of ionization energy loss in matter</a:t>
                </a:r>
              </a:p>
              <a:p>
                <a:r>
                  <a:rPr lang="en-US" dirty="0"/>
                  <a:t>This phenomenon is typically described by the Vavilov distribution: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𝑝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;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𝜅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den>
                      </m:f>
                      <m:nary>
                        <m:nary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𝐿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𝑑𝑠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For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&lt;0.01</m:t>
                    </m:r>
                  </m:oMath>
                </a14:m>
                <a:r>
                  <a:rPr lang="en-US" dirty="0"/>
                  <a:t>, the Vavilov distribution approaches the Landau distribution, while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&gt;10</m:t>
                    </m:r>
                  </m:oMath>
                </a14:m>
                <a:r>
                  <a:rPr lang="en-US" dirty="0"/>
                  <a:t>, the distribution approaches a normal distribution</a:t>
                </a:r>
              </a:p>
            </p:txBody>
          </p:sp>
        </mc:Choice>
        <mc:Fallback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CF9A7364-900F-8EBC-5BA4-EC0BA33B6F5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914399" y="1214846"/>
                <a:ext cx="5773784" cy="5141504"/>
              </a:xfrm>
              <a:blipFill>
                <a:blip r:embed="rId2"/>
                <a:stretch>
                  <a:fillRect l="-2637" t="-1478" r="-2857" b="-96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259420E5-BE33-7DF2-D73B-B069D217B8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 Straggling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24D119-D3BA-A0C6-103E-40487F632EAE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F4F4002-D72C-2BA4-5EB6-626C84BACE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5601" y="799287"/>
            <a:ext cx="4572000" cy="26289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49BC0FD-1304-8440-FEA5-8723D0EB04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3645" y="3787775"/>
            <a:ext cx="4572000" cy="29337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05B41BA-87EE-9918-E13C-A2A0E89E943C}"/>
              </a:ext>
            </a:extLst>
          </p:cNvPr>
          <p:cNvSpPr txBox="1"/>
          <p:nvPr/>
        </p:nvSpPr>
        <p:spPr>
          <a:xfrm>
            <a:off x="8357825" y="799287"/>
            <a:ext cx="3472225" cy="2595582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b="1" dirty="0">
                <a:latin typeface="Helvetica" pitchFamily="2" charset="0"/>
              </a:rPr>
              <a:t>Simulated energy spread of 200 MeV/c muons after 10 mm thick LH2 (arb. unit)</a:t>
            </a:r>
          </a:p>
          <a:p>
            <a:pPr>
              <a:spcAft>
                <a:spcPts val="800"/>
              </a:spcAft>
            </a:pPr>
            <a:r>
              <a:rPr lang="en-US" b="1" dirty="0">
                <a:latin typeface="Helvetica" pitchFamily="2" charset="0"/>
                <a:sym typeface="Wingdings" pitchFamily="2" charset="2"/>
              </a:rPr>
              <a:t> Shows asymmetric broadening due to energy straggling</a:t>
            </a:r>
            <a:endParaRPr lang="en-US" b="1" dirty="0">
              <a:latin typeface="Helvetica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CB1DD8-2D29-CFB9-DD9B-F67656FD2C46}"/>
              </a:ext>
            </a:extLst>
          </p:cNvPr>
          <p:cNvSpPr txBox="1"/>
          <p:nvPr/>
        </p:nvSpPr>
        <p:spPr>
          <a:xfrm>
            <a:off x="8014382" y="3463132"/>
            <a:ext cx="3866287" cy="2318583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b="1" dirty="0">
                <a:latin typeface="Helvetica" pitchFamily="2" charset="0"/>
              </a:rPr>
              <a:t>Simulated delta-ray electron (T &gt; 1 keV) from muons traversing 10 mm LH2 (Hor. Unit: keV)</a:t>
            </a:r>
          </a:p>
          <a:p>
            <a:pPr>
              <a:spcAft>
                <a:spcPts val="800"/>
              </a:spcAft>
            </a:pPr>
            <a:r>
              <a:rPr lang="en-US" b="1" dirty="0">
                <a:latin typeface="Helvetica" pitchFamily="2" charset="0"/>
                <a:sym typeface="Wingdings" pitchFamily="2" charset="2"/>
              </a:rPr>
              <a:t> Delta rays contribute to the tail in energy loss</a:t>
            </a:r>
            <a:endParaRPr lang="en-US" b="1" dirty="0">
              <a:latin typeface="Helvetica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FBC9343-46C1-3D12-F2C6-3E692D77C762}"/>
                  </a:ext>
                </a:extLst>
              </p:cNvPr>
              <p:cNvSpPr txBox="1"/>
              <p:nvPr/>
            </p:nvSpPr>
            <p:spPr>
              <a:xfrm>
                <a:off x="1783138" y="3843746"/>
                <a:ext cx="4367799" cy="204280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spcAft>
                    <a:spcPts val="800"/>
                  </a:spcAft>
                </a:pPr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  <m:d>
                      <m:dPr>
                        <m:ctrlPr>
                          <a:rPr lang="en-US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US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sup>
                    </m:sSup>
                    <m:sSup>
                      <m:sSupPr>
                        <m:ctrlPr>
                          <a:rPr lang="en-US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𝜓</m:t>
                        </m:r>
                        <m:d>
                          <m:dPr>
                            <m:ctrlPr>
                              <a:rPr lang="en-US" sz="14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e>
                        </m:d>
                      </m:sup>
                    </m:sSup>
                  </m:oMath>
                </a14:m>
                <a:r>
                  <a:rPr lang="en-US" sz="1400" dirty="0">
                    <a:solidFill>
                      <a:schemeClr val="tx1"/>
                    </a:solidFill>
                    <a:latin typeface="Helvetica" pitchFamily="2" charset="0"/>
                  </a:rPr>
                  <a:t> with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  <m:d>
                      <m:dPr>
                        <m:ctrlP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1+</m:t>
                        </m:r>
                        <m:sSup>
                          <m:sSupPr>
                            <m:ctrlP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  <m:sup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</m:d>
                  </m:oMath>
                </a14:m>
                <a:r>
                  <a:rPr lang="en-US" sz="1400" dirty="0">
                    <a:solidFill>
                      <a:schemeClr val="tx1"/>
                    </a:solidFill>
                    <a:latin typeface="Helvetica" pitchFamily="2" charset="0"/>
                  </a:rPr>
                  <a:t> </a:t>
                </a:r>
              </a:p>
              <a:p>
                <a:pPr>
                  <a:spcAft>
                    <a:spcPts val="800"/>
                  </a:spcAft>
                </a:pPr>
                <a:r>
                  <a:rPr lang="en-US" sz="1400" dirty="0">
                    <a:solidFill>
                      <a:schemeClr val="tx1"/>
                    </a:solidFill>
                    <a:latin typeface="Helvetica" pitchFamily="2" charset="0"/>
                  </a:rPr>
                  <a:t>and </a:t>
                </a:r>
                <a14:m>
                  <m:oMath xmlns:m="http://schemas.openxmlformats.org/officeDocument/2006/math">
                    <m:r>
                      <a:rPr lang="en-US" sz="14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</m:t>
                    </m:r>
                    <m:d>
                      <m:dPr>
                        <m:ctrlPr>
                          <a:rPr lang="en-US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US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𝑠𝑙𝑛</m:t>
                    </m:r>
                    <m:r>
                      <a:rPr lang="en-US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  <m:r>
                      <a:rPr lang="en-US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  <m:sup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𝜅</m:t>
                        </m:r>
                      </m:e>
                    </m:d>
                    <m:r>
                      <a:rPr lang="en-US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d>
                      <m:dPr>
                        <m:ctrlP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nary>
                          <m:naryPr>
                            <m:ctrlP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p>
                          <m:e>
                            <m:f>
                              <m:fPr>
                                <m:ctrlP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1−</m:t>
                                </m:r>
                                <m:sSup>
                                  <m:sSupPr>
                                    <m:ctrlPr>
                                      <a:rPr lang="en-US" sz="1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sz="1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f>
                                      <m:fPr>
                                        <m:ctrlPr>
                                          <a:rPr lang="en-US" sz="14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4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𝑠𝑡</m:t>
                                        </m:r>
                                      </m:num>
                                      <m:den>
                                        <m:r>
                                          <a:rPr lang="en-US" sz="14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𝜅</m:t>
                                        </m:r>
                                      </m:den>
                                    </m:f>
                                  </m:sup>
                                </m:sSup>
                              </m:num>
                              <m:den>
                                <m: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den>
                            </m:f>
                          </m:e>
                        </m:nary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𝑑𝑡</m:t>
                        </m:r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</m:d>
                    <m:r>
                      <a:rPr lang="en-US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  <m:sSup>
                      <m:sSupPr>
                        <m:ctrlP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num>
                          <m:den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𝜅</m:t>
                            </m:r>
                          </m:den>
                        </m:f>
                      </m:sup>
                    </m:sSup>
                  </m:oMath>
                </a14:m>
                <a:endParaRPr lang="en-US" sz="1400" b="0" dirty="0">
                  <a:solidFill>
                    <a:schemeClr val="tx1"/>
                  </a:solidFill>
                  <a:latin typeface="Helvetica" pitchFamily="2" charset="0"/>
                  <a:ea typeface="Cambria Math" panose="02040503050406030204" pitchFamily="18" charset="0"/>
                </a:endParaRPr>
              </a:p>
              <a:p>
                <a:pPr>
                  <a:spcAft>
                    <a:spcPts val="800"/>
                  </a:spcAft>
                </a:pPr>
                <a:r>
                  <a:rPr lang="en-US" sz="1400" dirty="0">
                    <a:solidFill>
                      <a:schemeClr val="tx1"/>
                    </a:solidFill>
                  </a:rPr>
                  <a:t>Landau’s parameter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sub>
                        </m:sSub>
                      </m:num>
                      <m:den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𝜅</m:t>
                        </m:r>
                      </m:den>
                    </m:f>
                    <m:r>
                      <a:rPr lang="en-US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unc>
                      <m:funcPr>
                        <m:ctrlP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𝑙𝑛</m:t>
                        </m:r>
                      </m:fName>
                      <m:e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𝜅</m:t>
                        </m:r>
                      </m:e>
                    </m:func>
                  </m:oMath>
                </a14:m>
                <a:endParaRPr lang="en-US" sz="1400" dirty="0">
                  <a:solidFill>
                    <a:schemeClr val="tx1"/>
                  </a:solidFill>
                  <a:latin typeface="Helvetica" pitchFamily="2" charset="0"/>
                </a:endParaRPr>
              </a:p>
              <a:p>
                <a:pPr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𝜅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brk m:alnAt="7"/>
                            </m:rP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𝜉</m:t>
                          </m:r>
                        </m:num>
                        <m:den>
                          <m:sSub>
                            <m:sSubPr>
                              <m:ctrlP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ℇ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</m:den>
                      </m:f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r>
                              <m:rPr>
                                <m:brk m:alnAt="7"/>
                              </m:rP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𝜉</m:t>
                            </m:r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𝜌</m:t>
                                </m:r>
                                <m: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𝐾𝑍</m:t>
                                </m:r>
                              </m:num>
                              <m:den>
                                <m: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𝐴</m:t>
                                </m:r>
                                <m:sSup>
                                  <m:sSupPr>
                                    <m:ctrlPr>
                                      <a:rPr lang="en-US" sz="1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p>
                                    <m:r>
                                      <a:rPr lang="en-US" sz="1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  <m:r>
                              <m:rPr>
                                <m:brk m:alnAt="7"/>
                              </m:rP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𝛿</m:t>
                            </m:r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   ℇ</m:t>
                                </m:r>
                              </m:e>
                              <m:sub>
                                <m: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𝑚𝑎𝑥</m:t>
                                </m:r>
                              </m:sub>
                            </m:sSub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:</m:t>
                            </m:r>
                            <m:r>
                              <m:rPr>
                                <m:sty m:val="p"/>
                              </m:rPr>
                              <a:rPr lang="en-US" sz="14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Maximum</m:t>
                            </m:r>
                            <m:r>
                              <a:rPr lang="en-US" sz="14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14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energy</m:t>
                            </m:r>
                            <m:r>
                              <a:rPr lang="en-US" sz="14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14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loss</m:t>
                            </m:r>
                          </m:e>
                        </m:mr>
                      </m:m>
                    </m:oMath>
                  </m:oMathPara>
                </a14:m>
                <a:endParaRPr lang="en-US" sz="1400" dirty="0">
                  <a:solidFill>
                    <a:schemeClr val="tx1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FBC9343-46C1-3D12-F2C6-3E692D77C7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3138" y="3843746"/>
                <a:ext cx="4367799" cy="2042803"/>
              </a:xfrm>
              <a:prstGeom prst="rect">
                <a:avLst/>
              </a:prstGeom>
              <a:blipFill>
                <a:blip r:embed="rId5"/>
                <a:stretch>
                  <a:fillRect l="-2609" t="-18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1198159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A329E96-F67B-05A8-F3A1-F366448A61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IMCC Demo Channel Design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7EDBE5-9F9B-E299-66CC-99C8BE8A7166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853DD23-E1B2-FC10-5799-C2A3ABBF6D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1925" y="777875"/>
            <a:ext cx="10408149" cy="5943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CBF80C5-0F54-A0D2-4B2D-E97F1B0F88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588" y="5005439"/>
            <a:ext cx="5747006" cy="179223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3C9D948-C936-E615-5CF0-604C4A06F953}"/>
              </a:ext>
            </a:extLst>
          </p:cNvPr>
          <p:cNvSpPr txBox="1"/>
          <p:nvPr/>
        </p:nvSpPr>
        <p:spPr>
          <a:xfrm>
            <a:off x="2701470" y="6249882"/>
            <a:ext cx="2923557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Conceptual design</a:t>
            </a:r>
          </a:p>
        </p:txBody>
      </p:sp>
    </p:spTree>
    <p:extLst>
      <p:ext uri="{BB962C8B-B14F-4D97-AF65-F5344CB8AC3E}">
        <p14:creationId xmlns:p14="http://schemas.microsoft.com/office/powerpoint/2010/main" val="175834116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1C8592C-0AD5-D59E-EC11-900FB8FEE6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IMCC Demonstrator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AFC247-8079-2E8F-42B6-9B3AC185A0CB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268A228-4060-4B5A-73B5-D35172A8D8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1485" y="799287"/>
            <a:ext cx="9879933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58910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D266F67-BD06-F7B2-B2C6-F37D06D5A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IMCC Demonstrator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6DF605-92E6-4B1B-3914-3FF3BC507699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3991B52-9AD9-1AE5-3CBD-AFA458B055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5471" y="936702"/>
            <a:ext cx="10313098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12198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28AA0F-2C31-8751-F407-5192AEDCA2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543DA4-56A9-A055-39D6-750F24F9D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IMCC Demonstrator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2E0B54-4A87-9AC2-78E3-C5A498838333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57293CD-4101-5683-F6B9-2FDDF94FFE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398" y="910797"/>
            <a:ext cx="10424161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81115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4B4C60B-7AB8-41B2-5582-9F955523DC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MCC Demonstrator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F0C37F-8A86-23EC-7694-3A68CBF6D25E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812DF1F-CE52-E37D-9456-60D0FCF82C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2096" y="914400"/>
            <a:ext cx="10412749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58944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6E5BF76-C5AB-04E9-F9A8-A79DF6FD402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9" y="1104900"/>
            <a:ext cx="3848101" cy="5251450"/>
          </a:xfrm>
        </p:spPr>
        <p:txBody>
          <a:bodyPr/>
          <a:lstStyle/>
          <a:p>
            <a:r>
              <a:rPr lang="en-US" dirty="0"/>
              <a:t>Objective: Identify the most critical system to develop for a future muon collider</a:t>
            </a:r>
          </a:p>
          <a:p>
            <a:r>
              <a:rPr lang="en-US" dirty="0"/>
              <a:t>Potential locations </a:t>
            </a:r>
          </a:p>
          <a:p>
            <a:pPr lvl="1"/>
            <a:r>
              <a:rPr lang="en-US" dirty="0"/>
              <a:t>800 MeV PIP-II</a:t>
            </a:r>
          </a:p>
          <a:p>
            <a:pPr lvl="1"/>
            <a:r>
              <a:rPr lang="en-US" dirty="0"/>
              <a:t>8 GeV Booster/potential PIP-III upgrade</a:t>
            </a:r>
          </a:p>
          <a:p>
            <a:pPr lvl="1"/>
            <a:r>
              <a:rPr lang="en-US" dirty="0"/>
              <a:t>Construct new beam line optimized for muon production or cooling</a:t>
            </a:r>
          </a:p>
          <a:p>
            <a:r>
              <a:rPr lang="en-US" dirty="0"/>
              <a:t>Cost vs Physics return</a:t>
            </a:r>
          </a:p>
          <a:p>
            <a:pPr lvl="1"/>
            <a:r>
              <a:rPr lang="en-US" dirty="0"/>
              <a:t>Budget range: &gt; $100M </a:t>
            </a:r>
          </a:p>
          <a:p>
            <a:pPr lvl="1"/>
            <a:r>
              <a:rPr lang="en-US" dirty="0"/>
              <a:t>Physics impact based on:</a:t>
            </a:r>
          </a:p>
          <a:p>
            <a:pPr lvl="2"/>
            <a:r>
              <a:rPr lang="en-US" dirty="0"/>
              <a:t>R&amp;D testbed (basic proof-of-principle)</a:t>
            </a:r>
          </a:p>
          <a:p>
            <a:pPr lvl="2"/>
            <a:r>
              <a:rPr lang="en-US" dirty="0"/>
              <a:t>Prototype demonstrator </a:t>
            </a:r>
          </a:p>
          <a:p>
            <a:pPr lvl="2"/>
            <a:r>
              <a:rPr lang="en-US" dirty="0"/>
              <a:t>Discovery machine (early physics)</a:t>
            </a:r>
          </a:p>
          <a:p>
            <a:pPr lvl="1"/>
            <a:r>
              <a:rPr lang="en-US" dirty="0"/>
              <a:t>Synergies with existing or planned experiments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B28521F-825E-A79A-5633-C41A3E8C44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Discussing a US Demonstrator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778E0D-1CB0-3F9E-1FC6-C5EB566B41C4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38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3F953C9-2AA0-A0C3-25E3-E7F076011C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1751" y="1005882"/>
            <a:ext cx="6935216" cy="394711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ACC975E-0FFC-8F4C-B2E3-32CCCA833740}"/>
              </a:ext>
            </a:extLst>
          </p:cNvPr>
          <p:cNvSpPr txBox="1"/>
          <p:nvPr/>
        </p:nvSpPr>
        <p:spPr>
          <a:xfrm>
            <a:off x="5381550" y="5005732"/>
            <a:ext cx="4688528" cy="1436291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marL="342900" indent="-3429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Helvetica" pitchFamily="2" charset="0"/>
              </a:rPr>
              <a:t>Single particle vs Beam measurement</a:t>
            </a:r>
          </a:p>
          <a:p>
            <a:pPr marL="800100" lvl="1" indent="-3429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Helvetica" pitchFamily="2" charset="0"/>
              </a:rPr>
              <a:t>Capability of measuring collective effect</a:t>
            </a:r>
          </a:p>
          <a:p>
            <a:pPr marL="800100" lvl="1" indent="-3429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Helvetica" pitchFamily="2" charset="0"/>
              </a:rPr>
              <a:t>Evaluate systematic uncertainty</a:t>
            </a:r>
          </a:p>
        </p:txBody>
      </p:sp>
    </p:spTree>
    <p:extLst>
      <p:ext uri="{BB962C8B-B14F-4D97-AF65-F5344CB8AC3E}">
        <p14:creationId xmlns:p14="http://schemas.microsoft.com/office/powerpoint/2010/main" val="9224897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B5B4EFB-3FE8-D130-EBED-C5F4F8E4EE2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8" y="1394085"/>
            <a:ext cx="9994393" cy="4962265"/>
          </a:xfrm>
        </p:spPr>
        <p:txBody>
          <a:bodyPr/>
          <a:lstStyle/>
          <a:p>
            <a:r>
              <a:rPr lang="en-US" dirty="0"/>
              <a:t>Enable precise characterization of individual particles by observing their dynamics</a:t>
            </a:r>
          </a:p>
          <a:p>
            <a:pPr lvl="1"/>
            <a:r>
              <a:rPr lang="en-US" dirty="0"/>
              <a:t>Non-muon particle contamination is significant background</a:t>
            </a:r>
          </a:p>
          <a:p>
            <a:pPr lvl="1"/>
            <a:r>
              <a:rPr lang="en-US" dirty="0"/>
              <a:t>Detectors are carefully designed for robust particle identification</a:t>
            </a:r>
          </a:p>
          <a:p>
            <a:r>
              <a:rPr lang="en-US" dirty="0"/>
              <a:t>Produce muons with momentum around 240 MeV/c</a:t>
            </a:r>
          </a:p>
          <a:p>
            <a:pPr lvl="1"/>
            <a:r>
              <a:rPr lang="en-US" dirty="0"/>
              <a:t>This momentum range provides optimal cooling performance in the MICE channel</a:t>
            </a:r>
          </a:p>
          <a:p>
            <a:pPr lvl="1"/>
            <a:r>
              <a:rPr lang="en-US" dirty="0"/>
              <a:t>Initial beam emittance is tuned using a diffuser, e.g. the initial normalized emittance values include 3 (4), 6, and 10 mm </a:t>
            </a:r>
          </a:p>
          <a:p>
            <a:r>
              <a:rPr lang="en-US" dirty="0"/>
              <a:t>MICE detectors achieved high-precision particle identification </a:t>
            </a:r>
          </a:p>
          <a:p>
            <a:pPr lvl="1"/>
            <a:r>
              <a:rPr lang="en-US" dirty="0"/>
              <a:t>Critical for excluding contamination from </a:t>
            </a:r>
            <a:r>
              <a:rPr lang="en-US" dirty="0" err="1"/>
              <a:t>pions</a:t>
            </a:r>
            <a:r>
              <a:rPr lang="en-US" dirty="0"/>
              <a:t> and electrons/positrons, which introduce systematic errors in phase space measurements</a:t>
            </a:r>
          </a:p>
          <a:p>
            <a:r>
              <a:rPr lang="en-US" dirty="0"/>
              <a:t>Designed to measure a 10 % transverse emittance reduction with 1 % precision</a:t>
            </a:r>
          </a:p>
          <a:p>
            <a:pPr lvl="1"/>
            <a:r>
              <a:rPr lang="en-US" dirty="0"/>
              <a:t>Equivalent to an absolute measurement error of 0.1 %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5B7E318-615E-D480-08DA-9F6535B8D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MICE is a </a:t>
            </a:r>
            <a:r>
              <a:rPr lang="en-US" u="sng" dirty="0"/>
              <a:t>Single-Particle Tracking</a:t>
            </a:r>
            <a:r>
              <a:rPr lang="en-US" dirty="0"/>
              <a:t> Experiment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4B239B-DC4B-CCEE-DF10-614133668A69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121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96774D1-3054-3182-2188-DB45247144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8" y="365760"/>
            <a:ext cx="10687989" cy="433527"/>
          </a:xfrm>
        </p:spPr>
        <p:txBody>
          <a:bodyPr/>
          <a:lstStyle/>
          <a:p>
            <a:r>
              <a:rPr lang="en-US" dirty="0"/>
              <a:t>MICE Beamline at Rutherford Appleton Lab (RAL)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439829-6836-4079-F304-322DC745B59A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754A28F-EA07-C3F8-B5EA-E4403F8F18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398" y="836583"/>
            <a:ext cx="7084402" cy="5884891"/>
          </a:xfrm>
          <a:prstGeom prst="rect">
            <a:avLst/>
          </a:prstGeom>
        </p:spPr>
      </p:pic>
      <p:pic>
        <p:nvPicPr>
          <p:cNvPr id="7" name="Picture 2" descr="undefined">
            <a:extLst>
              <a:ext uri="{FF2B5EF4-FFF2-40B4-BE49-F238E27FC236}">
                <a16:creationId xmlns:a16="http://schemas.microsoft.com/office/drawing/2014/main" id="{78E73D3B-087F-5E70-8EA9-DCE9A6EB91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636" y="4764694"/>
            <a:ext cx="3062225" cy="1827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AE14DD4-2522-D805-0603-E4E4A2790EEF}"/>
              </a:ext>
            </a:extLst>
          </p:cNvPr>
          <p:cNvSpPr txBox="1"/>
          <p:nvPr/>
        </p:nvSpPr>
        <p:spPr>
          <a:xfrm>
            <a:off x="19287" y="3216657"/>
            <a:ext cx="25118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617-800 MeV proton beam </a:t>
            </a:r>
            <a:r>
              <a:rPr lang="en-US" dirty="0"/>
              <a:t>striking</a:t>
            </a:r>
            <a:r>
              <a:rPr lang="en-US" sz="1800" dirty="0"/>
              <a:t> a hollow titanium target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417D042-C202-23CB-490A-4718B6382C0C}"/>
              </a:ext>
            </a:extLst>
          </p:cNvPr>
          <p:cNvSpPr/>
          <p:nvPr/>
        </p:nvSpPr>
        <p:spPr>
          <a:xfrm>
            <a:off x="10190515" y="5497300"/>
            <a:ext cx="1010450" cy="783771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9419FD0-2040-2B3C-D8F7-08C0FFC14199}"/>
              </a:ext>
            </a:extLst>
          </p:cNvPr>
          <p:cNvSpPr txBox="1"/>
          <p:nvPr/>
        </p:nvSpPr>
        <p:spPr>
          <a:xfrm>
            <a:off x="10321134" y="6205933"/>
            <a:ext cx="6206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ISIS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1ACD23A-BFCB-6E2D-528A-C044E5817D42}"/>
              </a:ext>
            </a:extLst>
          </p:cNvPr>
          <p:cNvSpPr txBox="1"/>
          <p:nvPr/>
        </p:nvSpPr>
        <p:spPr>
          <a:xfrm>
            <a:off x="4295337" y="1888914"/>
            <a:ext cx="23425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Momentum filter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04238F7-07BE-CFE5-2C2D-4629EEB42B11}"/>
              </a:ext>
            </a:extLst>
          </p:cNvPr>
          <p:cNvCxnSpPr>
            <a:cxnSpLocks/>
          </p:cNvCxnSpPr>
          <p:nvPr/>
        </p:nvCxnSpPr>
        <p:spPr>
          <a:xfrm flipH="1">
            <a:off x="3322460" y="2350579"/>
            <a:ext cx="1187500" cy="1018829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2512371-E781-2B57-A7DE-C11A3D41E605}"/>
              </a:ext>
            </a:extLst>
          </p:cNvPr>
          <p:cNvCxnSpPr>
            <a:cxnSpLocks/>
          </p:cNvCxnSpPr>
          <p:nvPr/>
        </p:nvCxnSpPr>
        <p:spPr>
          <a:xfrm>
            <a:off x="4509960" y="2350579"/>
            <a:ext cx="37429" cy="1685308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A7143E59-526F-68AB-5712-39DF86626E01}"/>
              </a:ext>
            </a:extLst>
          </p:cNvPr>
          <p:cNvSpPr txBox="1"/>
          <p:nvPr/>
        </p:nvSpPr>
        <p:spPr>
          <a:xfrm>
            <a:off x="4965685" y="3108001"/>
            <a:ext cx="19352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Decay volume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683B7A8-B0F7-0829-0F58-164C4E32A6F7}"/>
              </a:ext>
            </a:extLst>
          </p:cNvPr>
          <p:cNvCxnSpPr>
            <a:cxnSpLocks/>
          </p:cNvCxnSpPr>
          <p:nvPr/>
        </p:nvCxnSpPr>
        <p:spPr>
          <a:xfrm flipH="1">
            <a:off x="4131069" y="3338834"/>
            <a:ext cx="757782" cy="539734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DB6AA997-CE23-A0CA-EAE8-08E77F2A6B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83" y="1364433"/>
            <a:ext cx="2745548" cy="18288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7512C74-6B2E-6CE2-C62F-2822583878D1}"/>
              </a:ext>
            </a:extLst>
          </p:cNvPr>
          <p:cNvSpPr txBox="1"/>
          <p:nvPr/>
        </p:nvSpPr>
        <p:spPr>
          <a:xfrm>
            <a:off x="7149092" y="3976319"/>
            <a:ext cx="2592633" cy="800219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600" b="1" dirty="0">
                <a:latin typeface="Helvetica" pitchFamily="2" charset="0"/>
              </a:rPr>
              <a:t>To cooling channel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CC04BEB-7E1E-FE17-AD95-EC660DA64A4E}"/>
              </a:ext>
            </a:extLst>
          </p:cNvPr>
          <p:cNvCxnSpPr/>
          <p:nvPr/>
        </p:nvCxnSpPr>
        <p:spPr>
          <a:xfrm>
            <a:off x="7168354" y="4376428"/>
            <a:ext cx="30044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9B59A0A8-C685-E707-381B-0C00E292E2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68800" y="1138269"/>
            <a:ext cx="4147918" cy="276291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017B516-9D24-3CE7-17B7-B7B6F4075CBB}"/>
              </a:ext>
            </a:extLst>
          </p:cNvPr>
          <p:cNvSpPr txBox="1"/>
          <p:nvPr/>
        </p:nvSpPr>
        <p:spPr>
          <a:xfrm>
            <a:off x="6988821" y="586444"/>
            <a:ext cx="5137305" cy="830997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b="1" dirty="0">
                <a:latin typeface="Helvetica" pitchFamily="2" charset="0"/>
              </a:rPr>
              <a:t>MICE beamline (view from proton beam)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C2CE3CF-65A4-5746-5637-3C18B16DE697}"/>
              </a:ext>
            </a:extLst>
          </p:cNvPr>
          <p:cNvCxnSpPr/>
          <p:nvPr/>
        </p:nvCxnSpPr>
        <p:spPr>
          <a:xfrm>
            <a:off x="222069" y="2389768"/>
            <a:ext cx="2076994" cy="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12570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0CC8325-5177-1CBF-32EF-E7559D4B4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Pion production at MICE beamline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A87BF5-FDF2-0837-1BE6-18FE3BF8615A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975E34F-139D-E2E8-887D-5863337198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121" y="1812798"/>
            <a:ext cx="7778020" cy="504520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3DF8838-F7F0-0B0A-3F50-4EBFFA4D2DA7}"/>
                  </a:ext>
                </a:extLst>
              </p:cNvPr>
              <p:cNvSpPr txBox="1"/>
              <p:nvPr/>
            </p:nvSpPr>
            <p:spPr>
              <a:xfrm>
                <a:off x="2365264" y="1069183"/>
                <a:ext cx="1639295" cy="2803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𝑋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3DF8838-F7F0-0B0A-3F50-4EBFFA4D2D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5264" y="1069183"/>
                <a:ext cx="1639295" cy="280398"/>
              </a:xfrm>
              <a:prstGeom prst="rect">
                <a:avLst/>
              </a:prstGeom>
              <a:blipFill>
                <a:blip r:embed="rId4"/>
                <a:stretch>
                  <a:fillRect l="-3846" t="-4348" r="-2308" b="-217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2F4C4BA8-0562-86DD-9AEF-B6E7C9B1DD8B}"/>
              </a:ext>
            </a:extLst>
          </p:cNvPr>
          <p:cNvSpPr txBox="1"/>
          <p:nvPr/>
        </p:nvSpPr>
        <p:spPr>
          <a:xfrm>
            <a:off x="1214121" y="1562041"/>
            <a:ext cx="5930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Simulated pion momentum spectrum from titanium target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EEE08B1-E1E3-8593-CA19-C7AF8122A85F}"/>
                  </a:ext>
                </a:extLst>
              </p:cNvPr>
              <p:cNvSpPr txBox="1"/>
              <p:nvPr/>
            </p:nvSpPr>
            <p:spPr>
              <a:xfrm>
                <a:off x="7302137" y="1135775"/>
                <a:ext cx="4596985" cy="646331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dirty="0"/>
                  <a:t> production dominates at low-energy proton beams interactions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EEE08B1-E1E3-8593-CA19-C7AF8122A8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2137" y="1135775"/>
                <a:ext cx="4596985" cy="646331"/>
              </a:xfrm>
              <a:prstGeom prst="rect">
                <a:avLst/>
              </a:prstGeom>
              <a:blipFill>
                <a:blip r:embed="rId5"/>
                <a:stretch>
                  <a:fillRect l="-1099" t="-1887" b="-13208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F2BDA74-8DDD-8716-10E3-836C8673ADE5}"/>
                  </a:ext>
                </a:extLst>
              </p:cNvPr>
              <p:cNvSpPr txBox="1"/>
              <p:nvPr/>
            </p:nvSpPr>
            <p:spPr>
              <a:xfrm>
                <a:off x="2413129" y="4637088"/>
                <a:ext cx="32411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++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F2BDA74-8DDD-8716-10E3-836C8673AD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3129" y="4637088"/>
                <a:ext cx="3241144" cy="369332"/>
              </a:xfrm>
              <a:prstGeom prst="rect">
                <a:avLst/>
              </a:prstGeom>
              <a:blipFill>
                <a:blip r:embed="rId6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EF9DE18A-CF26-9DAF-A561-53E24AD8D1D9}"/>
              </a:ext>
            </a:extLst>
          </p:cNvPr>
          <p:cNvSpPr/>
          <p:nvPr/>
        </p:nvSpPr>
        <p:spPr>
          <a:xfrm>
            <a:off x="2743320" y="2334191"/>
            <a:ext cx="1309475" cy="2060811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91CE2F5-21D2-4F59-7867-8AA07BF497E9}"/>
              </a:ext>
            </a:extLst>
          </p:cNvPr>
          <p:cNvSpPr/>
          <p:nvPr/>
        </p:nvSpPr>
        <p:spPr>
          <a:xfrm>
            <a:off x="4933319" y="2334191"/>
            <a:ext cx="1309475" cy="1386819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0B784EB-9C71-3E7D-6AE6-71C415B8AAE5}"/>
              </a:ext>
            </a:extLst>
          </p:cNvPr>
          <p:cNvSpPr/>
          <p:nvPr/>
        </p:nvSpPr>
        <p:spPr>
          <a:xfrm>
            <a:off x="6466114" y="2944884"/>
            <a:ext cx="836023" cy="1525917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5A16034-9D23-DF14-C1C2-16C495360D55}"/>
              </a:ext>
            </a:extLst>
          </p:cNvPr>
          <p:cNvSpPr txBox="1"/>
          <p:nvPr/>
        </p:nvSpPr>
        <p:spPr>
          <a:xfrm>
            <a:off x="8817467" y="6115719"/>
            <a:ext cx="2647841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Pion momentum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DBD0B74-2AE4-9356-3A09-65763E116D11}"/>
                  </a:ext>
                </a:extLst>
              </p:cNvPr>
              <p:cNvSpPr txBox="1"/>
              <p:nvPr/>
            </p:nvSpPr>
            <p:spPr>
              <a:xfrm>
                <a:off x="2408773" y="4946244"/>
                <a:ext cx="312527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DBD0B74-2AE4-9356-3A09-65763E116D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8773" y="4946244"/>
                <a:ext cx="3125279" cy="369332"/>
              </a:xfrm>
              <a:prstGeom prst="rect">
                <a:avLst/>
              </a:prstGeom>
              <a:blipFill>
                <a:blip r:embed="rId7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BA2CE1C-9344-5797-9F14-9C85D8BC719B}"/>
                  </a:ext>
                </a:extLst>
              </p:cNvPr>
              <p:cNvSpPr txBox="1"/>
              <p:nvPr/>
            </p:nvSpPr>
            <p:spPr>
              <a:xfrm>
                <a:off x="2365264" y="5263434"/>
                <a:ext cx="381937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𝑜𝑟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𝑜𝑟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BA2CE1C-9344-5797-9F14-9C85D8BC71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5264" y="5263434"/>
                <a:ext cx="3819379" cy="369332"/>
              </a:xfrm>
              <a:prstGeom prst="rect">
                <a:avLst/>
              </a:prstGeom>
              <a:blipFill>
                <a:blip r:embed="rId8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BD4216D-80CF-AAB2-A932-39BCBB915821}"/>
                  </a:ext>
                </a:extLst>
              </p:cNvPr>
              <p:cNvSpPr txBox="1"/>
              <p:nvPr/>
            </p:nvSpPr>
            <p:spPr>
              <a:xfrm>
                <a:off x="4817925" y="5622840"/>
                <a:ext cx="3213049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</m:oMath>
                  </m:oMathPara>
                </a14:m>
                <a:endParaRPr lang="en-US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BD4216D-80CF-AAB2-A932-39BCBB9158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7925" y="5622840"/>
                <a:ext cx="3213049" cy="923330"/>
              </a:xfrm>
              <a:prstGeom prst="rect">
                <a:avLst/>
              </a:prstGeom>
              <a:blipFill>
                <a:blip r:embed="rId9"/>
                <a:stretch>
                  <a:fillRect b="-13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ight Brace 18">
            <a:extLst>
              <a:ext uri="{FF2B5EF4-FFF2-40B4-BE49-F238E27FC236}">
                <a16:creationId xmlns:a16="http://schemas.microsoft.com/office/drawing/2014/main" id="{5601F4BE-B1F9-E8B6-5CA6-F5082D993D95}"/>
              </a:ext>
            </a:extLst>
          </p:cNvPr>
          <p:cNvSpPr/>
          <p:nvPr/>
        </p:nvSpPr>
        <p:spPr>
          <a:xfrm>
            <a:off x="6242794" y="4637088"/>
            <a:ext cx="223320" cy="888501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98DE5DE-0031-7A01-BA3B-620693ED5AD1}"/>
              </a:ext>
            </a:extLst>
          </p:cNvPr>
          <p:cNvSpPr txBox="1"/>
          <p:nvPr/>
        </p:nvSpPr>
        <p:spPr>
          <a:xfrm>
            <a:off x="6557299" y="4532821"/>
            <a:ext cx="5272751" cy="1138773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These peaks likely originate from the delta-resonance production and decay </a:t>
            </a:r>
          </a:p>
        </p:txBody>
      </p:sp>
      <p:sp>
        <p:nvSpPr>
          <p:cNvPr id="21" name="Right Brace 20">
            <a:extLst>
              <a:ext uri="{FF2B5EF4-FFF2-40B4-BE49-F238E27FC236}">
                <a16:creationId xmlns:a16="http://schemas.microsoft.com/office/drawing/2014/main" id="{0398DDCE-7D99-6D12-B1C9-940C978E1C2C}"/>
              </a:ext>
            </a:extLst>
          </p:cNvPr>
          <p:cNvSpPr/>
          <p:nvPr/>
        </p:nvSpPr>
        <p:spPr>
          <a:xfrm>
            <a:off x="7521522" y="5746204"/>
            <a:ext cx="185563" cy="465308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A628547-BFBA-3A9A-AB4A-EDACBA591278}"/>
              </a:ext>
            </a:extLst>
          </p:cNvPr>
          <p:cNvSpPr txBox="1"/>
          <p:nvPr/>
        </p:nvSpPr>
        <p:spPr>
          <a:xfrm>
            <a:off x="7532933" y="5352964"/>
            <a:ext cx="4884353" cy="1138773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Other reaction channels contribute to a continuous spectrum</a:t>
            </a:r>
          </a:p>
        </p:txBody>
      </p:sp>
    </p:spTree>
    <p:extLst>
      <p:ext uri="{BB962C8B-B14F-4D97-AF65-F5344CB8AC3E}">
        <p14:creationId xmlns:p14="http://schemas.microsoft.com/office/powerpoint/2010/main" val="23610606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DB822AD-20DB-6887-972E-F69513A433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8" y="365760"/>
            <a:ext cx="10560426" cy="433527"/>
          </a:xfrm>
        </p:spPr>
        <p:txBody>
          <a:bodyPr/>
          <a:lstStyle/>
          <a:p>
            <a:r>
              <a:rPr lang="en-US" dirty="0"/>
              <a:t>Momentum Selection after D1/D2 Dipole Magnets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37A837-7DC1-F44A-0583-C0120A6B2186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9F17369-17FE-87E5-9E3C-E68C795DCB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1027" y="1390462"/>
            <a:ext cx="5107686" cy="5190738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C9782C9-E18E-4842-BC73-2D4629C7E8C4}"/>
              </a:ext>
            </a:extLst>
          </p:cNvPr>
          <p:cNvCxnSpPr/>
          <p:nvPr/>
        </p:nvCxnSpPr>
        <p:spPr>
          <a:xfrm flipV="1">
            <a:off x="2385042" y="5701855"/>
            <a:ext cx="127509" cy="597408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9BFCC0A-1083-C258-BFE3-CBCFC7A31169}"/>
                  </a:ext>
                </a:extLst>
              </p:cNvPr>
              <p:cNvSpPr txBox="1"/>
              <p:nvPr/>
            </p:nvSpPr>
            <p:spPr>
              <a:xfrm>
                <a:off x="7027237" y="1617875"/>
                <a:ext cx="2357312" cy="7387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𝑞𝑣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𝑑𝑖𝑝𝑜𝑙𝑒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9BFCC0A-1083-C258-BFE3-CBCFC7A311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7237" y="1617875"/>
                <a:ext cx="2357312" cy="73872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AE13F28-558B-AD31-5FB2-6E49D4FCEDA7}"/>
                  </a:ext>
                </a:extLst>
              </p:cNvPr>
              <p:cNvSpPr txBox="1"/>
              <p:nvPr/>
            </p:nvSpPr>
            <p:spPr>
              <a:xfrm>
                <a:off x="7004539" y="2345054"/>
                <a:ext cx="2067681" cy="63010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𝑞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𝑑𝑖𝑝𝑜𝑙𝑒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AE13F28-558B-AD31-5FB2-6E49D4FCED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4539" y="2345054"/>
                <a:ext cx="2067681" cy="630109"/>
              </a:xfrm>
              <a:prstGeom prst="rect">
                <a:avLst/>
              </a:prstGeom>
              <a:blipFill>
                <a:blip r:embed="rId5"/>
                <a:stretch>
                  <a:fillRect t="-19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494201A-2A0F-497D-98A2-73FADC267601}"/>
                  </a:ext>
                </a:extLst>
              </p:cNvPr>
              <p:cNvSpPr txBox="1"/>
              <p:nvPr/>
            </p:nvSpPr>
            <p:spPr>
              <a:xfrm>
                <a:off x="7004539" y="2975163"/>
                <a:ext cx="2044983" cy="7355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𝑞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𝑑𝑖𝑝𝑜𝑙𝑒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494201A-2A0F-497D-98A2-73FADC2676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4539" y="2975163"/>
                <a:ext cx="2044983" cy="735522"/>
              </a:xfrm>
              <a:prstGeom prst="rect">
                <a:avLst/>
              </a:prstGeom>
              <a:blipFill>
                <a:blip r:embed="rId6"/>
                <a:stretch>
                  <a:fillRect t="-16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E6E611D4-3E36-1014-119A-BA2B1E9D1D20}"/>
              </a:ext>
            </a:extLst>
          </p:cNvPr>
          <p:cNvSpPr txBox="1"/>
          <p:nvPr/>
        </p:nvSpPr>
        <p:spPr>
          <a:xfrm>
            <a:off x="6883387" y="3803041"/>
            <a:ext cx="41689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isolate a specific momentum, a collimator defines an acceptance band: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8583EA1-3346-C25C-F79E-26B2EBB0B3F1}"/>
                  </a:ext>
                </a:extLst>
              </p:cNvPr>
              <p:cNvSpPr txBox="1"/>
              <p:nvPr/>
            </p:nvSpPr>
            <p:spPr>
              <a:xfrm>
                <a:off x="7004539" y="4643718"/>
                <a:ext cx="2227725" cy="79688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→∆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𝑞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𝑑𝑖𝑝𝑜𝑙𝑒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8583EA1-3346-C25C-F79E-26B2EBB0B3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4539" y="4643718"/>
                <a:ext cx="2227725" cy="796885"/>
              </a:xfrm>
              <a:prstGeom prst="rect">
                <a:avLst/>
              </a:prstGeom>
              <a:blipFill>
                <a:blip r:embed="rId7"/>
                <a:stretch>
                  <a:fillRect t="-31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2DEC65E8-8840-1F0B-0392-3011087A6CEA}"/>
              </a:ext>
            </a:extLst>
          </p:cNvPr>
          <p:cNvSpPr txBox="1"/>
          <p:nvPr/>
        </p:nvSpPr>
        <p:spPr>
          <a:xfrm>
            <a:off x="1206353" y="6357486"/>
            <a:ext cx="1078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green shadow region indicates the selected muon momentum range after passing through the D2 dipole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8F3677F-ED5C-2F1C-675C-B7AF21BB177F}"/>
              </a:ext>
            </a:extLst>
          </p:cNvPr>
          <p:cNvSpPr txBox="1"/>
          <p:nvPr/>
        </p:nvSpPr>
        <p:spPr>
          <a:xfrm>
            <a:off x="6151709" y="899095"/>
            <a:ext cx="5841023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Dipole magnets act as momentum selectors</a:t>
            </a:r>
          </a:p>
        </p:txBody>
      </p:sp>
    </p:spTree>
    <p:extLst>
      <p:ext uri="{BB962C8B-B14F-4D97-AF65-F5344CB8AC3E}">
        <p14:creationId xmlns:p14="http://schemas.microsoft.com/office/powerpoint/2010/main" val="21730588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C557DE4-E4C5-0D64-2666-C0664C19D6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MICE Cooling Channel and Detector Layout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108129-C025-2C96-BE70-34314525167A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6C65153-F05D-0463-BE7E-B9590AB779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3069" y="945198"/>
            <a:ext cx="7458456" cy="5547042"/>
          </a:xfrm>
          <a:prstGeom prst="rect">
            <a:avLst/>
          </a:prstGeom>
          <a:solidFill>
            <a:schemeClr val="bg1">
              <a:alpha val="50407"/>
            </a:schemeClr>
          </a:solidFill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6D741DA-C644-0234-B502-04A1756C4E26}"/>
                  </a:ext>
                </a:extLst>
              </p:cNvPr>
              <p:cNvSpPr txBox="1"/>
              <p:nvPr/>
            </p:nvSpPr>
            <p:spPr>
              <a:xfrm>
                <a:off x="4258419" y="5236095"/>
                <a:ext cx="644857" cy="276999"/>
              </a:xfrm>
              <a:prstGeom prst="rect">
                <a:avLst/>
              </a:prstGeom>
              <a:solidFill>
                <a:schemeClr val="bg1">
                  <a:alpha val="49972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1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</m:t>
                    </m:r>
                  </m:oMath>
                </a14:m>
                <a:r>
                  <a:rPr lang="en-US" sz="1200" dirty="0"/>
                  <a:t> T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6D741DA-C644-0234-B502-04A1756C4E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8419" y="5236095"/>
                <a:ext cx="644857" cy="276999"/>
              </a:xfrm>
              <a:prstGeom prst="rect">
                <a:avLst/>
              </a:prstGeom>
              <a:blipFill>
                <a:blip r:embed="rId4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E1334F4-8289-C1D7-182A-DB20E7C4AD4D}"/>
                  </a:ext>
                </a:extLst>
              </p:cNvPr>
              <p:cNvSpPr txBox="1"/>
              <p:nvPr/>
            </p:nvSpPr>
            <p:spPr>
              <a:xfrm>
                <a:off x="5106708" y="5236094"/>
                <a:ext cx="643253" cy="276999"/>
              </a:xfrm>
              <a:prstGeom prst="rect">
                <a:avLst/>
              </a:prstGeom>
              <a:solidFill>
                <a:schemeClr val="bg1">
                  <a:alpha val="50132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1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2 </m:t>
                    </m:r>
                  </m:oMath>
                </a14:m>
                <a:r>
                  <a:rPr lang="en-US" sz="1200" dirty="0"/>
                  <a:t>T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E1334F4-8289-C1D7-182A-DB20E7C4AD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6708" y="5236094"/>
                <a:ext cx="643253" cy="276999"/>
              </a:xfrm>
              <a:prstGeom prst="rect">
                <a:avLst/>
              </a:prstGeom>
              <a:blipFill>
                <a:blip r:embed="rId5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C7FDBC3-CCCC-5098-03DA-F0EF2DAAB089}"/>
                  </a:ext>
                </a:extLst>
              </p:cNvPr>
              <p:cNvSpPr txBox="1"/>
              <p:nvPr/>
            </p:nvSpPr>
            <p:spPr>
              <a:xfrm>
                <a:off x="6236128" y="5236094"/>
                <a:ext cx="828625" cy="276999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1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sz="1200" dirty="0"/>
                  <a:t> T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C7FDBC3-CCCC-5098-03DA-F0EF2DAAB0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128" y="5236094"/>
                <a:ext cx="828625" cy="276999"/>
              </a:xfrm>
              <a:prstGeom prst="rect">
                <a:avLst/>
              </a:prstGeom>
              <a:blipFill>
                <a:blip r:embed="rId6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4DC12F2-CB59-3A24-C3D3-CA5E43335D06}"/>
                  </a:ext>
                </a:extLst>
              </p:cNvPr>
              <p:cNvSpPr txBox="1"/>
              <p:nvPr/>
            </p:nvSpPr>
            <p:spPr>
              <a:xfrm>
                <a:off x="7077704" y="5236094"/>
                <a:ext cx="945643" cy="276999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1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−2.5</m:t>
                    </m:r>
                  </m:oMath>
                </a14:m>
                <a:r>
                  <a:rPr lang="en-US" sz="1200" dirty="0"/>
                  <a:t> T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4DC12F2-CB59-3A24-C3D3-CA5E43335D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77704" y="5236094"/>
                <a:ext cx="945643" cy="276999"/>
              </a:xfrm>
              <a:prstGeom prst="rect">
                <a:avLst/>
              </a:prstGeom>
              <a:blipFill>
                <a:blip r:embed="rId7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11665685-79D6-2195-5A5E-A1DD424D70E3}"/>
              </a:ext>
            </a:extLst>
          </p:cNvPr>
          <p:cNvSpPr txBox="1"/>
          <p:nvPr/>
        </p:nvSpPr>
        <p:spPr>
          <a:xfrm>
            <a:off x="8223037" y="823659"/>
            <a:ext cx="3607013" cy="4180632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All detectors are optimized for precision tracking and particle ID: </a:t>
            </a:r>
          </a:p>
          <a:p>
            <a:pPr marL="342900" indent="-3429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900" b="1" dirty="0">
                <a:latin typeface="Helvetica" pitchFamily="2" charset="0"/>
              </a:rPr>
              <a:t>TOF counter</a:t>
            </a:r>
          </a:p>
          <a:p>
            <a:pPr marL="342900" indent="-3429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900" b="1" dirty="0">
                <a:latin typeface="Helvetica" pitchFamily="2" charset="0"/>
              </a:rPr>
              <a:t>Cherenkov detector</a:t>
            </a:r>
          </a:p>
          <a:p>
            <a:pPr marL="342900" indent="-3429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900" b="1" dirty="0">
                <a:latin typeface="Helvetica" pitchFamily="2" charset="0"/>
              </a:rPr>
              <a:t>Solenoid-embedded Trackers (Upstream and Downstream of the absorber)</a:t>
            </a:r>
          </a:p>
          <a:p>
            <a:pPr marL="342900" indent="-3429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900" b="1" dirty="0">
                <a:latin typeface="Helvetica" pitchFamily="2" charset="0"/>
              </a:rPr>
              <a:t>Electromagnetic calorimeter (KL+EMR)</a:t>
            </a:r>
          </a:p>
        </p:txBody>
      </p:sp>
    </p:spTree>
    <p:extLst>
      <p:ext uri="{BB962C8B-B14F-4D97-AF65-F5344CB8AC3E}">
        <p14:creationId xmlns:p14="http://schemas.microsoft.com/office/powerpoint/2010/main" val="38250148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50FC1B4-B467-6334-9BC9-561E0BBA19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of Flight Counter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2BB8E7-DA96-16DE-C885-0FAB3B06F57A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>
          <a:xfrm>
            <a:off x="11830050" y="658943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C83B2B2-FF3E-7306-24A5-C3FEF88C07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3429" y="813214"/>
            <a:ext cx="2778735" cy="34475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B078F38-B6E8-0D64-0643-4E925597DD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7693" y="2602774"/>
            <a:ext cx="4523175" cy="344754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C622829-0F15-B225-9429-8A07CA3FE9E2}"/>
              </a:ext>
            </a:extLst>
          </p:cNvPr>
          <p:cNvSpPr txBox="1"/>
          <p:nvPr/>
        </p:nvSpPr>
        <p:spPr>
          <a:xfrm>
            <a:off x="7705843" y="2258038"/>
            <a:ext cx="9156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muon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4C75C35-BA2A-9FD8-C990-9FF61FE94065}"/>
              </a:ext>
            </a:extLst>
          </p:cNvPr>
          <p:cNvCxnSpPr/>
          <p:nvPr/>
        </p:nvCxnSpPr>
        <p:spPr>
          <a:xfrm flipV="1">
            <a:off x="7503752" y="5633354"/>
            <a:ext cx="0" cy="707136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4C6050AA-CAAE-C8FC-79BE-3730D5CBB636}"/>
              </a:ext>
            </a:extLst>
          </p:cNvPr>
          <p:cNvSpPr txBox="1"/>
          <p:nvPr/>
        </p:nvSpPr>
        <p:spPr>
          <a:xfrm>
            <a:off x="6973400" y="6492890"/>
            <a:ext cx="23805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Electron/positron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D279276-DB54-0FCE-B27D-296E696E01C5}"/>
              </a:ext>
            </a:extLst>
          </p:cNvPr>
          <p:cNvSpPr txBox="1"/>
          <p:nvPr/>
        </p:nvSpPr>
        <p:spPr>
          <a:xfrm>
            <a:off x="9772387" y="5878825"/>
            <a:ext cx="737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Pion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4EC76AB-BC02-FAD9-7174-38D4EE1326F0}"/>
              </a:ext>
            </a:extLst>
          </p:cNvPr>
          <p:cNvCxnSpPr>
            <a:cxnSpLocks/>
          </p:cNvCxnSpPr>
          <p:nvPr/>
        </p:nvCxnSpPr>
        <p:spPr>
          <a:xfrm flipH="1" flipV="1">
            <a:off x="8887544" y="5343180"/>
            <a:ext cx="1164336" cy="535645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A6ACECAF-D308-F143-4E14-9EB82463AE82}"/>
              </a:ext>
            </a:extLst>
          </p:cNvPr>
          <p:cNvSpPr txBox="1"/>
          <p:nvPr/>
        </p:nvSpPr>
        <p:spPr>
          <a:xfrm>
            <a:off x="466192" y="4189698"/>
            <a:ext cx="46569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The TOF counter (plastic scintillator telescope) measures particle velocity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918B317-0E32-B0A4-596E-32BAC3AEFCC9}"/>
                  </a:ext>
                </a:extLst>
              </p:cNvPr>
              <p:cNvSpPr txBox="1"/>
              <p:nvPr/>
            </p:nvSpPr>
            <p:spPr>
              <a:xfrm>
                <a:off x="466192" y="5128387"/>
                <a:ext cx="1412374" cy="6916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𝑇𝑂𝐹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918B317-0E32-B0A4-596E-32BAC3AEFC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192" y="5128387"/>
                <a:ext cx="1412374" cy="691600"/>
              </a:xfrm>
              <a:prstGeom prst="rect">
                <a:avLst/>
              </a:prstGeom>
              <a:blipFill>
                <a:blip r:embed="rId5"/>
                <a:stretch>
                  <a:fillRect t="-17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D3DF3FC-7DC8-8169-998B-86D7E3421EE3}"/>
                  </a:ext>
                </a:extLst>
              </p:cNvPr>
              <p:cNvSpPr txBox="1"/>
              <p:nvPr/>
            </p:nvSpPr>
            <p:spPr>
              <a:xfrm>
                <a:off x="2064983" y="5146083"/>
                <a:ext cx="4256293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en-US" dirty="0"/>
                  <a:t>: Gap between two TOF counters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dirty="0"/>
                  <a:t>: particle velocity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D3DF3FC-7DC8-8169-998B-86D7E3421E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4983" y="5146083"/>
                <a:ext cx="4256293" cy="738664"/>
              </a:xfrm>
              <a:prstGeom prst="rect">
                <a:avLst/>
              </a:prstGeom>
              <a:blipFill>
                <a:blip r:embed="rId6"/>
                <a:stretch>
                  <a:fillRect l="-1786" t="-101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9F641BE-9034-E1CE-F916-4C38F43A9218}"/>
                  </a:ext>
                </a:extLst>
              </p:cNvPr>
              <p:cNvSpPr txBox="1"/>
              <p:nvPr/>
            </p:nvSpPr>
            <p:spPr>
              <a:xfrm>
                <a:off x="9041291" y="2958656"/>
                <a:ext cx="2460383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dirty="0"/>
                  <a:t>Time resolution </a:t>
                </a:r>
                <a14:m>
                  <m:oMath xmlns:m="http://schemas.openxmlformats.org/officeDocument/2006/math">
                    <m:r>
                      <a:rPr lang="en-US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1800" dirty="0"/>
                  <a:t>70 </a:t>
                </a:r>
                <a:r>
                  <a:rPr lang="en-US" sz="1800" dirty="0" err="1"/>
                  <a:t>ps</a:t>
                </a:r>
                <a:endParaRPr lang="en-US" sz="1800" dirty="0"/>
              </a:p>
              <a:p>
                <a:r>
                  <a:rPr lang="en-US" dirty="0"/>
                  <a:t>C</a:t>
                </a:r>
                <a:r>
                  <a:rPr lang="en-US" sz="1800" dirty="0"/>
                  <a:t>orresponds to momentum resolution 4-10 MeV/c</a:t>
                </a:r>
              </a:p>
              <a:p>
                <a:r>
                  <a:rPr lang="en-US" dirty="0"/>
                  <a:t>Clear separation between electrons/positrons, muons, and </a:t>
                </a:r>
                <a:r>
                  <a:rPr lang="en-US" dirty="0" err="1"/>
                  <a:t>pions</a:t>
                </a:r>
                <a:endParaRPr lang="en-US" sz="1800" dirty="0"/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9F641BE-9034-E1CE-F916-4C38F43A92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41291" y="2958656"/>
                <a:ext cx="2460383" cy="2308324"/>
              </a:xfrm>
              <a:prstGeom prst="rect">
                <a:avLst/>
              </a:prstGeom>
              <a:blipFill>
                <a:blip r:embed="rId7"/>
                <a:stretch>
                  <a:fillRect l="-1538" t="-1093" r="-1538" b="-32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 16">
            <a:extLst>
              <a:ext uri="{FF2B5EF4-FFF2-40B4-BE49-F238E27FC236}">
                <a16:creationId xmlns:a16="http://schemas.microsoft.com/office/drawing/2014/main" id="{883E2976-6B45-42B0-B17B-2C2C6F4029DE}"/>
              </a:ext>
            </a:extLst>
          </p:cNvPr>
          <p:cNvSpPr/>
          <p:nvPr/>
        </p:nvSpPr>
        <p:spPr>
          <a:xfrm>
            <a:off x="7906385" y="2641646"/>
            <a:ext cx="635620" cy="2913651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2B1B36E4-B1CA-5C7E-95E6-FDB1C9EFEDF1}"/>
                  </a:ext>
                </a:extLst>
              </p:cNvPr>
              <p:cNvSpPr txBox="1"/>
              <p:nvPr/>
            </p:nvSpPr>
            <p:spPr>
              <a:xfrm>
                <a:off x="6096000" y="55967"/>
                <a:ext cx="5501017" cy="2053447"/>
              </a:xfrm>
              <a:prstGeom prst="rect">
                <a:avLst/>
              </a:prstGeom>
              <a:noFill/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>
                  <a:spcAft>
                    <a:spcPts val="800"/>
                  </a:spcAft>
                </a:pPr>
                <a:r>
                  <a:rPr lang="en-US" sz="1900" dirty="0">
                    <a:latin typeface="Helvetica" pitchFamily="2" charset="0"/>
                  </a:rPr>
                  <a:t>Knowing the momentum </a:t>
                </a:r>
                <a14:m>
                  <m:oMath xmlns:m="http://schemas.openxmlformats.org/officeDocument/2006/math">
                    <m:r>
                      <a:rPr lang="en-US" sz="1900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1900" dirty="0">
                    <a:latin typeface="Helvetica" pitchFamily="2" charset="0"/>
                  </a:rPr>
                  <a:t> from the D2 dipole, the particle’s mass is extracted via:</a:t>
                </a:r>
                <a:endParaRPr lang="en-US" sz="1900" dirty="0">
                  <a:latin typeface="Helvetica" pitchFamily="2" charset="0"/>
                  <a:sym typeface="Wingdings" pitchFamily="2" charset="2"/>
                </a:endParaRPr>
              </a:p>
              <a:p>
                <a:pPr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9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US" sz="19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9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9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num>
                        <m:den>
                          <m:r>
                            <a:rPr lang="en-US" sz="19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r>
                        <a:rPr lang="en-US" sz="19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9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9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en-US" sz="19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den>
                      </m:f>
                      <m:r>
                        <a:rPr lang="en-US" sz="19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9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9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19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sz="19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9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p>
                                  <m:r>
                                    <a:rPr lang="en-US" sz="19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9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sz="19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9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 sz="19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  <m:r>
                        <a:rPr lang="en-US" sz="19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sz="19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9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sz="19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9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9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9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e>
                        <m:sup>
                          <m:r>
                            <a:rPr lang="en-US" sz="19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en-US" sz="19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9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19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9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p>
                                  <m:r>
                                    <a:rPr lang="en-US" sz="19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sz="19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9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p>
                                  <m:r>
                                    <a:rPr lang="en-US" sz="19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en-US" sz="19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</m:oMath>
                  </m:oMathPara>
                </a14:m>
                <a:endParaRPr lang="en-US" sz="1900" dirty="0">
                  <a:latin typeface="Helvetica" pitchFamily="2" charset="0"/>
                </a:endParaRPr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2B1B36E4-B1CA-5C7E-95E6-FDB1C9EFED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55967"/>
                <a:ext cx="5501017" cy="205344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04379005"/>
      </p:ext>
    </p:extLst>
  </p:cSld>
  <p:clrMapOvr>
    <a:masterClrMapping/>
  </p:clrMapOvr>
</p:sld>
</file>

<file path=ppt/theme/theme1.xml><?xml version="1.0" encoding="utf-8"?>
<a:theme xmlns:a="http://schemas.openxmlformats.org/drawingml/2006/main" name="Content Slides">
  <a:themeElements>
    <a:clrScheme name="Fermilab Palette">
      <a:dk1>
        <a:srgbClr val="343A40"/>
      </a:dk1>
      <a:lt1>
        <a:srgbClr val="FFFFFF"/>
      </a:lt1>
      <a:dk2>
        <a:srgbClr val="002855"/>
      </a:dk2>
      <a:lt2>
        <a:srgbClr val="EAEBEA"/>
      </a:lt2>
      <a:accent1>
        <a:srgbClr val="004C97"/>
      </a:accent1>
      <a:accent2>
        <a:srgbClr val="2B8282"/>
      </a:accent2>
      <a:accent3>
        <a:srgbClr val="33B9B5"/>
      </a:accent3>
      <a:accent4>
        <a:srgbClr val="CB6015"/>
      </a:accent4>
      <a:accent5>
        <a:srgbClr val="F68D2E"/>
      </a:accent5>
      <a:accent6>
        <a:srgbClr val="AF272F"/>
      </a:accent6>
      <a:hlink>
        <a:srgbClr val="004C97"/>
      </a:hlink>
      <a:folHlink>
        <a:srgbClr val="004C97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solidFill>
          <a:schemeClr val="accent1"/>
        </a:solidFill>
      </a:spPr>
      <a:bodyPr wrap="square" lIns="365760" tIns="274320" rIns="365760" bIns="274320" rtlCol="0">
        <a:spAutoFit/>
      </a:bodyPr>
      <a:lstStyle>
        <a:defPPr algn="ctr">
          <a:spcAft>
            <a:spcPts val="800"/>
          </a:spcAft>
          <a:defRPr sz="1900" b="1" dirty="0" smtClean="0">
            <a:solidFill>
              <a:schemeClr val="bg1"/>
            </a:solidFill>
            <a:latin typeface="Helvetica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FNAL-Slide-Deck-Tempate_4.2025_Light" id="{3DCFA99A-0E37-DC4B-8B4A-F2C026698732}" vid="{90A0F859-CD59-5A4C-90B3-A4548FA782D3}"/>
    </a:ext>
  </a:extLst>
</a:theme>
</file>

<file path=ppt/theme/theme2.xml><?xml version="1.0" encoding="utf-8"?>
<a:theme xmlns:a="http://schemas.openxmlformats.org/drawingml/2006/main" name="Section Title and Agenda Slides">
  <a:themeElements>
    <a:clrScheme name="Fermilab Palette">
      <a:dk1>
        <a:srgbClr val="343A40"/>
      </a:dk1>
      <a:lt1>
        <a:srgbClr val="FFFFFF"/>
      </a:lt1>
      <a:dk2>
        <a:srgbClr val="002855"/>
      </a:dk2>
      <a:lt2>
        <a:srgbClr val="EAEBEA"/>
      </a:lt2>
      <a:accent1>
        <a:srgbClr val="004C97"/>
      </a:accent1>
      <a:accent2>
        <a:srgbClr val="2B8282"/>
      </a:accent2>
      <a:accent3>
        <a:srgbClr val="33B9B5"/>
      </a:accent3>
      <a:accent4>
        <a:srgbClr val="CB6015"/>
      </a:accent4>
      <a:accent5>
        <a:srgbClr val="F68D2E"/>
      </a:accent5>
      <a:accent6>
        <a:srgbClr val="AF272F"/>
      </a:accent6>
      <a:hlink>
        <a:srgbClr val="004C97"/>
      </a:hlink>
      <a:folHlink>
        <a:srgbClr val="004C97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solidFill>
          <a:schemeClr val="accent1"/>
        </a:solidFill>
      </a:spPr>
      <a:bodyPr wrap="square" lIns="365760" tIns="274320" rIns="365760" bIns="274320" rtlCol="0">
        <a:spAutoFit/>
      </a:bodyPr>
      <a:lstStyle>
        <a:defPPr algn="ctr">
          <a:spcAft>
            <a:spcPts val="800"/>
          </a:spcAft>
          <a:defRPr sz="1900" b="1" dirty="0" smtClean="0">
            <a:solidFill>
              <a:schemeClr val="bg1"/>
            </a:solidFill>
            <a:latin typeface="Helvetica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FNAL-Slide-Deck-Tempate_4.2025_Light" id="{3DCFA99A-0E37-DC4B-8B4A-F2C026698732}" vid="{A9E3CD16-76D1-D74C-BB61-EE9806476B43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Content Slides</Template>
  <TotalTime>26171</TotalTime>
  <Words>2383</Words>
  <Application>Microsoft Macintosh PowerPoint</Application>
  <PresentationFormat>Widescreen</PresentationFormat>
  <Paragraphs>330</Paragraphs>
  <Slides>38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38</vt:i4>
      </vt:variant>
    </vt:vector>
  </HeadingPairs>
  <TitlesOfParts>
    <vt:vector size="45" baseType="lpstr">
      <vt:lpstr>Aptos</vt:lpstr>
      <vt:lpstr>Arial</vt:lpstr>
      <vt:lpstr>Cambria Math</vt:lpstr>
      <vt:lpstr>Helvetica</vt:lpstr>
      <vt:lpstr>Wingdings</vt:lpstr>
      <vt:lpstr>Content Slides</vt:lpstr>
      <vt:lpstr>Section Title and Agenda Slides</vt:lpstr>
      <vt:lpstr>Mini Lecture Course: Accelerator Design for a Multi-TeV Muon Collider Lecture 5: Review of MICE and Discussion of the US demonstrator </vt:lpstr>
      <vt:lpstr>Scope of today’s lecture</vt:lpstr>
      <vt:lpstr>Muon Ionization Cooling Experiment (MICE)</vt:lpstr>
      <vt:lpstr>MICE is a Single-Particle Tracking Experiment</vt:lpstr>
      <vt:lpstr>MICE Beamline at Rutherford Appleton Lab (RAL)</vt:lpstr>
      <vt:lpstr>Pion production at MICE beamline</vt:lpstr>
      <vt:lpstr>Momentum Selection after D1/D2 Dipole Magnets</vt:lpstr>
      <vt:lpstr>MICE Cooling Channel and Detector Layout</vt:lpstr>
      <vt:lpstr>Time of Flight Counter</vt:lpstr>
      <vt:lpstr>Time of Flight Counter</vt:lpstr>
      <vt:lpstr>Cherenkov Detector</vt:lpstr>
      <vt:lpstr>KLOE-Light preshower sampling calorimeter</vt:lpstr>
      <vt:lpstr>Electron Muon Ranger (EMR)</vt:lpstr>
      <vt:lpstr>Electron Muon Ranger</vt:lpstr>
      <vt:lpstr>Scifi Tracker</vt:lpstr>
      <vt:lpstr>Three Magnetic Field Configurations in MICE </vt:lpstr>
      <vt:lpstr>Beta functions</vt:lpstr>
      <vt:lpstr>Expected emittance reduction and particle loss</vt:lpstr>
      <vt:lpstr>Expected Emittance Reduction and Particle Loss</vt:lpstr>
      <vt:lpstr>Observed Phase Space and MC Comparison for Run 2017/02-7</vt:lpstr>
      <vt:lpstr>Phase Space Profiles and Transmission efficiency of 3, 6, 10 mm for 2017/02-7</vt:lpstr>
      <vt:lpstr>Phase space profiles and transmission efficiency of 3, 6, 10 mm for 2017/02-7</vt:lpstr>
      <vt:lpstr>Phase space profiles and transmission efficiency of 3, 6, 10 mm for 2017/02-7</vt:lpstr>
      <vt:lpstr>Event selection technique</vt:lpstr>
      <vt:lpstr>Event selection technique</vt:lpstr>
      <vt:lpstr>Poincare Sections</vt:lpstr>
      <vt:lpstr>Additional correction</vt:lpstr>
      <vt:lpstr>Amplitude change in absorber</vt:lpstr>
      <vt:lpstr>Using particle selection: 9%-subemittance and 9%-emittance evolutions</vt:lpstr>
      <vt:lpstr>My Reflections on MICE</vt:lpstr>
      <vt:lpstr>Multiple Scattering Test at MICE</vt:lpstr>
      <vt:lpstr>Energy Straggling</vt:lpstr>
      <vt:lpstr>Current IMCC Demo Channel Design</vt:lpstr>
      <vt:lpstr>IMCC Demonstrator</vt:lpstr>
      <vt:lpstr>IMCC Demonstrator</vt:lpstr>
      <vt:lpstr>IMCC Demonstrator</vt:lpstr>
      <vt:lpstr>MCC Demonstrator</vt:lpstr>
      <vt:lpstr>Discussing a US Demonstrator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Katsuya Yonehara</dc:creator>
  <cp:lastModifiedBy>Katsuya Yonehara</cp:lastModifiedBy>
  <cp:revision>273</cp:revision>
  <dcterms:created xsi:type="dcterms:W3CDTF">2025-05-25T15:25:57Z</dcterms:created>
  <dcterms:modified xsi:type="dcterms:W3CDTF">2025-06-23T16:33:50Z</dcterms:modified>
</cp:coreProperties>
</file>