
<file path=[Content_Types].xml><?xml version="1.0" encoding="utf-8"?>
<Types xmlns="http://schemas.openxmlformats.org/package/2006/content-types">
  <Default Extension="emf" ContentType="image/x-emf"/>
  <Default Extension="gif" ContentType="image/gif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450" r:id="rId2"/>
    <p:sldId id="297" r:id="rId3"/>
    <p:sldId id="298" r:id="rId4"/>
    <p:sldId id="300" r:id="rId5"/>
    <p:sldId id="306" r:id="rId6"/>
    <p:sldId id="478" r:id="rId7"/>
    <p:sldId id="455" r:id="rId8"/>
    <p:sldId id="490" r:id="rId9"/>
    <p:sldId id="321" r:id="rId10"/>
    <p:sldId id="318" r:id="rId11"/>
    <p:sldId id="481" r:id="rId12"/>
    <p:sldId id="357" r:id="rId13"/>
    <p:sldId id="374" r:id="rId14"/>
    <p:sldId id="439" r:id="rId15"/>
    <p:sldId id="446" r:id="rId16"/>
    <p:sldId id="483" r:id="rId17"/>
    <p:sldId id="473" r:id="rId18"/>
    <p:sldId id="484" r:id="rId19"/>
    <p:sldId id="487" r:id="rId20"/>
    <p:sldId id="488" r:id="rId21"/>
    <p:sldId id="489" r:id="rId22"/>
    <p:sldId id="470" r:id="rId23"/>
    <p:sldId id="459" r:id="rId24"/>
  </p:sldIdLst>
  <p:sldSz cx="12192000" cy="6858000"/>
  <p:notesSz cx="70104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F57B681-1A12-A1F3-D825-E8988091B03A}" name="Lukas Felsberger" initials="LF" userId="S::lukas.felsberger@cern.ch::7df031f6-8243-43c6-b179-fb3ed1054ede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BF40"/>
    <a:srgbClr val="ED5C57"/>
    <a:srgbClr val="AC8300"/>
    <a:srgbClr val="278243"/>
    <a:srgbClr val="000000"/>
    <a:srgbClr val="FFC000"/>
    <a:srgbClr val="DBDB8D"/>
    <a:srgbClr val="FFFFFF"/>
    <a:srgbClr val="33A4B7"/>
    <a:srgbClr val="D2A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58" autoAdjust="0"/>
    <p:restoredTop sz="95310" autoAdjust="0"/>
  </p:normalViewPr>
  <p:slideViewPr>
    <p:cSldViewPr snapToGrid="0">
      <p:cViewPr varScale="1">
        <p:scale>
          <a:sx n="105" d="100"/>
          <a:sy n="105" d="100"/>
        </p:scale>
        <p:origin x="200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3408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3425" y="1154113"/>
            <a:ext cx="5543550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44861"/>
            <a:ext cx="5608320" cy="3636705"/>
          </a:xfrm>
          <a:prstGeom prst="rect">
            <a:avLst/>
          </a:prstGeom>
        </p:spPr>
        <p:txBody>
          <a:bodyPr vert="horz" lIns="92830" tIns="46415" rIns="92830" bIns="46415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3407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293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388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9941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1962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022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91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5 May 2025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Jack Heron | Availability and Luminosity in the FCC-ee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microsoft.com/office/2007/relationships/hdphoto" Target="../media/hdphoto1.wdp"/><Relationship Id="rId2" Type="http://schemas.openxmlformats.org/officeDocument/2006/relationships/slideLayout" Target="../slideLayouts/slideLayout19.xml"/><Relationship Id="rId1" Type="http://schemas.openxmlformats.org/officeDocument/2006/relationships/tags" Target="../tags/tag2.xml"/><Relationship Id="rId6" Type="http://schemas.openxmlformats.org/officeDocument/2006/relationships/image" Target="../media/image25.png"/><Relationship Id="rId5" Type="http://schemas.openxmlformats.org/officeDocument/2006/relationships/image" Target="../media/image23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7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4" Type="http://schemas.openxmlformats.org/officeDocument/2006/relationships/image" Target="../media/image8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429000"/>
            <a:ext cx="11220796" cy="1280645"/>
          </a:xfrm>
        </p:spPr>
        <p:txBody>
          <a:bodyPr/>
          <a:lstStyle/>
          <a:p>
            <a:r>
              <a:rPr lang="en-GB" sz="3600" b="1" i="0" dirty="0">
                <a:solidFill>
                  <a:srgbClr val="1A63A0"/>
                </a:solidFill>
                <a:effectLst/>
                <a:latin typeface="Roboto" panose="02000000000000000000" pitchFamily="2" charset="0"/>
              </a:rPr>
              <a:t>Availability, Efficiency and Integrated Luminosity: </a:t>
            </a:r>
            <a:r>
              <a:rPr lang="en-GB" sz="2800" b="1" i="0" dirty="0">
                <a:solidFill>
                  <a:srgbClr val="000000"/>
                </a:solidFill>
                <a:effectLst/>
                <a:latin typeface="Roboto" panose="02000000000000000000" pitchFamily="2" charset="0"/>
              </a:rPr>
              <a:t>Rising to the challenge in the FCC-ee</a:t>
            </a:r>
            <a:br>
              <a:rPr lang="en-US" dirty="0"/>
            </a:br>
            <a:endParaRPr lang="en-GB" sz="2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Jack Heron, </a:t>
            </a:r>
            <a:r>
              <a:rPr lang="en-GB" b="0" dirty="0"/>
              <a:t>Hannah Dostmann, Lukas Felsberger, Daniel Wollmann, Jan Uythoven</a:t>
            </a:r>
          </a:p>
          <a:p>
            <a:r>
              <a:rPr lang="en-GB" dirty="0"/>
              <a:t>5</a:t>
            </a:r>
            <a:r>
              <a:rPr lang="en-GB" baseline="30000" dirty="0"/>
              <a:t>th</a:t>
            </a:r>
            <a:r>
              <a:rPr lang="en-GB" dirty="0"/>
              <a:t> May 2025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B0B0CA8C-6F87-AC79-7414-4A9119A5C223}"/>
              </a:ext>
            </a:extLst>
          </p:cNvPr>
          <p:cNvSpPr txBox="1">
            <a:spLocks/>
          </p:cNvSpPr>
          <p:nvPr/>
        </p:nvSpPr>
        <p:spPr>
          <a:xfrm>
            <a:off x="407986" y="4159694"/>
            <a:ext cx="11376026" cy="54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7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H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021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224A9-C0DC-56FC-D8DC-B40678840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4006958" cy="1065742"/>
          </a:xfrm>
        </p:spPr>
        <p:txBody>
          <a:bodyPr/>
          <a:lstStyle/>
          <a:p>
            <a:r>
              <a:rPr lang="en-US" dirty="0"/>
              <a:t>Two fault types: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F28DC1-2B92-8E3E-3CEC-DE2E5D4C0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BC7139-1A0E-25C7-77A6-3FA66AF28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21A7A0-7F7C-3249-9E40-F9CE7D33F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65D36D45-FBAF-8601-FB5D-F216F467F51A}"/>
              </a:ext>
            </a:extLst>
          </p:cNvPr>
          <p:cNvSpPr/>
          <p:nvPr/>
        </p:nvSpPr>
        <p:spPr>
          <a:xfrm>
            <a:off x="119069" y="1560685"/>
            <a:ext cx="5958680" cy="4120445"/>
          </a:xfrm>
          <a:prstGeom prst="round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C159E16-6B91-7668-D71F-DD3E2A6A1B99}"/>
              </a:ext>
            </a:extLst>
          </p:cNvPr>
          <p:cNvSpPr txBox="1"/>
          <p:nvPr/>
        </p:nvSpPr>
        <p:spPr>
          <a:xfrm>
            <a:off x="903563" y="1621283"/>
            <a:ext cx="438969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000" b="1" dirty="0">
                <a:solidFill>
                  <a:schemeClr val="bg1"/>
                </a:solidFill>
              </a:rPr>
              <a:t>Remote Repair Faults </a:t>
            </a:r>
            <a:endParaRPr lang="en-US" sz="2000" b="0" dirty="0">
              <a:solidFill>
                <a:schemeClr val="bg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C0FED51-FBD4-C73B-5C3D-58A8EED1D3B7}"/>
              </a:ext>
            </a:extLst>
          </p:cNvPr>
          <p:cNvSpPr txBox="1"/>
          <p:nvPr/>
        </p:nvSpPr>
        <p:spPr>
          <a:xfrm>
            <a:off x="604506" y="4621984"/>
            <a:ext cx="6096000" cy="8771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</a:rPr>
              <a:t>Repair achieved from the control room</a:t>
            </a:r>
            <a:endParaRPr lang="en-US" b="0" dirty="0">
              <a:solidFill>
                <a:schemeClr val="bg1"/>
              </a:solidFill>
            </a:endParaRPr>
          </a:p>
          <a:p>
            <a:pPr marL="800100" lvl="1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</a:rPr>
              <a:t>E.g. </a:t>
            </a:r>
            <a:r>
              <a:rPr lang="en-US" dirty="0">
                <a:solidFill>
                  <a:schemeClr val="bg1"/>
                </a:solidFill>
              </a:rPr>
              <a:t>by </a:t>
            </a:r>
            <a:r>
              <a:rPr lang="en-US" b="0" dirty="0">
                <a:solidFill>
                  <a:schemeClr val="bg1"/>
                </a:solidFill>
              </a:rPr>
              <a:t>resetting components</a:t>
            </a:r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2742CCCF-3020-08BE-E7A1-509C36DD56BC}"/>
              </a:ext>
            </a:extLst>
          </p:cNvPr>
          <p:cNvSpPr/>
          <p:nvPr/>
        </p:nvSpPr>
        <p:spPr>
          <a:xfrm>
            <a:off x="6118684" y="1560685"/>
            <a:ext cx="5967917" cy="4120446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1087599-F789-8FEC-37FA-04687C50B538}"/>
              </a:ext>
            </a:extLst>
          </p:cNvPr>
          <p:cNvSpPr txBox="1"/>
          <p:nvPr/>
        </p:nvSpPr>
        <p:spPr>
          <a:xfrm>
            <a:off x="7101573" y="1603037"/>
            <a:ext cx="430912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spcAft>
                <a:spcPts val="1800"/>
              </a:spcAft>
            </a:pPr>
            <a:r>
              <a:rPr lang="en-US" sz="2000" b="1" dirty="0">
                <a:solidFill>
                  <a:schemeClr val="bg1"/>
                </a:solidFill>
              </a:rPr>
              <a:t>Human Repair Faults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B1AEAEE-9CAC-5384-45E2-13C35761FA76}"/>
              </a:ext>
            </a:extLst>
          </p:cNvPr>
          <p:cNvSpPr txBox="1"/>
          <p:nvPr/>
        </p:nvSpPr>
        <p:spPr>
          <a:xfrm>
            <a:off x="6487916" y="4149542"/>
            <a:ext cx="6096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bg1"/>
                </a:solidFill>
              </a:rPr>
              <a:t>Requires human intervention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chemeClr val="bg1"/>
                </a:solidFill>
              </a:rPr>
              <a:t>Approach time 0.3-1.5 h</a:t>
            </a:r>
          </a:p>
          <a:p>
            <a:pPr marL="742950" lvl="1" indent="-28575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en-US" b="0" u="sng" dirty="0">
                <a:solidFill>
                  <a:schemeClr val="bg1"/>
                </a:solidFill>
              </a:rPr>
              <a:t>Cool down time 0.7-24 h</a:t>
            </a:r>
          </a:p>
        </p:txBody>
      </p:sp>
      <p:pic>
        <p:nvPicPr>
          <p:cNvPr id="68" name="Picture 67" descr="A group of people working on computers&#10;&#10;Description automatically generated">
            <a:extLst>
              <a:ext uri="{FF2B5EF4-FFF2-40B4-BE49-F238E27FC236}">
                <a16:creationId xmlns:a16="http://schemas.microsoft.com/office/drawing/2014/main" id="{EF335EB6-D8FE-A419-69C9-155E9ED0F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" y="1963932"/>
            <a:ext cx="3923634" cy="2660634"/>
          </a:xfrm>
          <a:prstGeom prst="rect">
            <a:avLst/>
          </a:prstGeom>
        </p:spPr>
      </p:pic>
      <p:grpSp>
        <p:nvGrpSpPr>
          <p:cNvPr id="72" name="Group 71">
            <a:extLst>
              <a:ext uri="{FF2B5EF4-FFF2-40B4-BE49-F238E27FC236}">
                <a16:creationId xmlns:a16="http://schemas.microsoft.com/office/drawing/2014/main" id="{E5B59654-E27A-AC77-EF44-0BB0266B2850}"/>
              </a:ext>
            </a:extLst>
          </p:cNvPr>
          <p:cNvGrpSpPr/>
          <p:nvPr/>
        </p:nvGrpSpPr>
        <p:grpSpPr>
          <a:xfrm>
            <a:off x="7701912" y="2288380"/>
            <a:ext cx="3289937" cy="1809801"/>
            <a:chOff x="5724720" y="755471"/>
            <a:chExt cx="1122991" cy="565316"/>
          </a:xfrm>
        </p:grpSpPr>
        <p:pic>
          <p:nvPicPr>
            <p:cNvPr id="69" name="Picture 68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2518B2D5-C20C-BC5C-95DB-A43D2899BE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82396" y="755471"/>
              <a:ext cx="565315" cy="565315"/>
            </a:xfrm>
            <a:prstGeom prst="rect">
              <a:avLst/>
            </a:prstGeom>
          </p:spPr>
        </p:pic>
        <p:pic>
          <p:nvPicPr>
            <p:cNvPr id="70" name="Picture 69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3C132A4E-12FA-5384-6F5F-966D60B57C8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24720" y="755472"/>
              <a:ext cx="565315" cy="565315"/>
            </a:xfrm>
            <a:prstGeom prst="rect">
              <a:avLst/>
            </a:prstGeom>
          </p:spPr>
        </p:pic>
        <p:pic>
          <p:nvPicPr>
            <p:cNvPr id="71" name="Picture 70" descr="A cartoon of a person holding a wrench&#10;&#10;Description automatically generated">
              <a:extLst>
                <a:ext uri="{FF2B5EF4-FFF2-40B4-BE49-F238E27FC236}">
                  <a16:creationId xmlns:a16="http://schemas.microsoft.com/office/drawing/2014/main" id="{8DC785A5-42FC-C461-612E-5A5E748166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07377" y="755472"/>
              <a:ext cx="565315" cy="565315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66E8359-3C02-32FB-D54B-A62A4F9993ED}"/>
              </a:ext>
            </a:extLst>
          </p:cNvPr>
          <p:cNvSpPr txBox="1"/>
          <p:nvPr/>
        </p:nvSpPr>
        <p:spPr>
          <a:xfrm>
            <a:off x="9535916" y="6196380"/>
            <a:ext cx="230549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5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www.istockphoto.com</a:t>
            </a:r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/vector/isometric-control-center-gm164401684-15526568</a:t>
            </a:r>
            <a:endParaRPr lang="en-GB" sz="5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5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www.flaticon.com</a:t>
            </a:r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/free-icon/technician_6342684</a:t>
            </a:r>
            <a:endParaRPr lang="en-GB" sz="5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E3806E20-5DE0-C5DB-EB42-89CD90310CD7}"/>
              </a:ext>
            </a:extLst>
          </p:cNvPr>
          <p:cNvSpPr txBox="1">
            <a:spLocks/>
          </p:cNvSpPr>
          <p:nvPr/>
        </p:nvSpPr>
        <p:spPr>
          <a:xfrm>
            <a:off x="402178" y="1010083"/>
            <a:ext cx="6572199" cy="50434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0000F"/>
              </a:buClr>
            </a:pPr>
            <a:r>
              <a:rPr lang="en-US" dirty="0"/>
              <a:t>Using (for example) AFT fault data 2015-2024</a:t>
            </a:r>
          </a:p>
        </p:txBody>
      </p:sp>
    </p:spTree>
    <p:extLst>
      <p:ext uri="{BB962C8B-B14F-4D97-AF65-F5344CB8AC3E}">
        <p14:creationId xmlns:p14="http://schemas.microsoft.com/office/powerpoint/2010/main" val="2485781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F138B32A-6CBF-3A2D-F138-6601CD67D9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6440" y="923879"/>
            <a:ext cx="1779383" cy="501024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D7F6224-BD11-F18F-DBD3-216BCAC6D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191370"/>
            <a:ext cx="11376025" cy="555812"/>
          </a:xfrm>
        </p:spPr>
        <p:txBody>
          <a:bodyPr/>
          <a:lstStyle/>
          <a:p>
            <a:r>
              <a:rPr lang="en-CH" dirty="0"/>
              <a:t>Breakdown into Systems and Subsystems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14BB5-C17A-C41F-4DAE-9BEA09F6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6121C2-C55B-E7C2-543B-875B3CED4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CC044A-347A-04EC-BD4F-26DC37B88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39AF6E9-57D0-C072-C75C-AA4402389D4D}"/>
              </a:ext>
            </a:extLst>
          </p:cNvPr>
          <p:cNvSpPr/>
          <p:nvPr/>
        </p:nvSpPr>
        <p:spPr>
          <a:xfrm>
            <a:off x="606739" y="3048753"/>
            <a:ext cx="1403367" cy="818776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FCC-ee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532D15AC-D63D-3C44-CDA6-9E51B476F73D}"/>
              </a:ext>
            </a:extLst>
          </p:cNvPr>
          <p:cNvSpPr/>
          <p:nvPr/>
        </p:nvSpPr>
        <p:spPr>
          <a:xfrm>
            <a:off x="2175974" y="896243"/>
            <a:ext cx="812800" cy="5123796"/>
          </a:xfrm>
          <a:prstGeom prst="leftBrac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5B117E63-50DF-0D4D-994C-CEC8B9718EEC}"/>
              </a:ext>
            </a:extLst>
          </p:cNvPr>
          <p:cNvSpPr/>
          <p:nvPr/>
        </p:nvSpPr>
        <p:spPr>
          <a:xfrm rot="19869930">
            <a:off x="4973204" y="2670192"/>
            <a:ext cx="539288" cy="508000"/>
          </a:xfrm>
          <a:prstGeom prst="right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9CB57C81-043D-5441-02E9-68052C9C619D}"/>
              </a:ext>
            </a:extLst>
          </p:cNvPr>
          <p:cNvSpPr/>
          <p:nvPr/>
        </p:nvSpPr>
        <p:spPr>
          <a:xfrm rot="1934349">
            <a:off x="4980219" y="3400826"/>
            <a:ext cx="511312" cy="508000"/>
          </a:xfrm>
          <a:prstGeom prst="right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36C8081-509C-1F71-0600-C3D78A6D0519}"/>
              </a:ext>
            </a:extLst>
          </p:cNvPr>
          <p:cNvSpPr/>
          <p:nvPr/>
        </p:nvSpPr>
        <p:spPr>
          <a:xfrm>
            <a:off x="5587614" y="2152715"/>
            <a:ext cx="1910747" cy="555812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Failure Rate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93F87AC-C8E4-E977-641E-4F452C13D22F}"/>
              </a:ext>
            </a:extLst>
          </p:cNvPr>
          <p:cNvSpPr/>
          <p:nvPr/>
        </p:nvSpPr>
        <p:spPr>
          <a:xfrm>
            <a:off x="5587613" y="3825693"/>
            <a:ext cx="1910749" cy="555812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Repair Duration</a:t>
            </a: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F5316171-3E97-0918-3446-FCFA2BCA2C16}"/>
              </a:ext>
            </a:extLst>
          </p:cNvPr>
          <p:cNvSpPr/>
          <p:nvPr/>
        </p:nvSpPr>
        <p:spPr>
          <a:xfrm rot="2135574">
            <a:off x="7595819" y="2618600"/>
            <a:ext cx="539288" cy="508000"/>
          </a:xfrm>
          <a:prstGeom prst="right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3666C7FD-6C88-4B61-7092-E58488E921E8}"/>
              </a:ext>
            </a:extLst>
          </p:cNvPr>
          <p:cNvSpPr/>
          <p:nvPr/>
        </p:nvSpPr>
        <p:spPr>
          <a:xfrm rot="19957901">
            <a:off x="7609807" y="3319712"/>
            <a:ext cx="511312" cy="508000"/>
          </a:xfrm>
          <a:prstGeom prst="right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3D24B4C2-BF21-A9E1-E679-BA31D8CC7CE3}"/>
              </a:ext>
            </a:extLst>
          </p:cNvPr>
          <p:cNvSpPr/>
          <p:nvPr/>
        </p:nvSpPr>
        <p:spPr>
          <a:xfrm>
            <a:off x="8146560" y="2975077"/>
            <a:ext cx="1367982" cy="555812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Availability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86A3A420-B476-B5BD-2C4F-A85B8724950A}"/>
              </a:ext>
            </a:extLst>
          </p:cNvPr>
          <p:cNvSpPr/>
          <p:nvPr/>
        </p:nvSpPr>
        <p:spPr>
          <a:xfrm>
            <a:off x="9672642" y="3009442"/>
            <a:ext cx="539288" cy="508000"/>
          </a:xfrm>
          <a:prstGeom prst="rightArrow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40551F8-3778-B603-535D-446859B0A9B5}"/>
              </a:ext>
            </a:extLst>
          </p:cNvPr>
          <p:cNvSpPr/>
          <p:nvPr/>
        </p:nvSpPr>
        <p:spPr>
          <a:xfrm>
            <a:off x="10301079" y="2933647"/>
            <a:ext cx="1367982" cy="686195"/>
          </a:xfrm>
          <a:prstGeom prst="roundRect">
            <a:avLst/>
          </a:prstGeom>
          <a:noFill/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Integrated Luminosity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472C2A-5B97-4279-F391-495EF27E07CF}"/>
              </a:ext>
            </a:extLst>
          </p:cNvPr>
          <p:cNvSpPr/>
          <p:nvPr/>
        </p:nvSpPr>
        <p:spPr>
          <a:xfrm>
            <a:off x="8053926" y="2152715"/>
            <a:ext cx="3730085" cy="1540236"/>
          </a:xfrm>
          <a:prstGeom prst="rect">
            <a:avLst/>
          </a:prstGeom>
          <a:noFill/>
          <a:ln w="57150">
            <a:solidFill>
              <a:srgbClr val="AC83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FB142FC-E90B-D204-6FAF-F23A93388D36}"/>
              </a:ext>
            </a:extLst>
          </p:cNvPr>
          <p:cNvSpPr/>
          <p:nvPr/>
        </p:nvSpPr>
        <p:spPr>
          <a:xfrm>
            <a:off x="7915488" y="3915358"/>
            <a:ext cx="4228699" cy="513977"/>
          </a:xfrm>
          <a:prstGeom prst="ellipse">
            <a:avLst/>
          </a:prstGeom>
          <a:solidFill>
            <a:srgbClr val="AC83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en-CH" dirty="0">
                <a:solidFill>
                  <a:schemeClr val="bg1"/>
                </a:solidFill>
              </a:rPr>
              <a:t>2) Accelerator Performance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38739517-4602-8D81-089A-A7F1C14DD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5194" y="3038985"/>
            <a:ext cx="1458680" cy="42799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BAE6CD0-C99F-7C7C-57A3-7A0D09E7A7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2378" y="2280301"/>
            <a:ext cx="2206920" cy="61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69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224A9-C0DC-56FC-D8DC-B406788401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6107" y="230340"/>
            <a:ext cx="11376025" cy="1065742"/>
          </a:xfrm>
        </p:spPr>
        <p:txBody>
          <a:bodyPr/>
          <a:lstStyle/>
          <a:p>
            <a:r>
              <a:rPr lang="en-US" u="sng" dirty="0"/>
              <a:t>“Realistic”</a:t>
            </a:r>
            <a:r>
              <a:rPr lang="en-US" dirty="0"/>
              <a:t> Repair Timeline: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F28DC1-2B92-8E3E-3CEC-DE2E5D4C0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BC7139-1A0E-25C7-77A6-3FA66AF28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21A7A0-7F7C-3249-9E40-F9CE7D33F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Explosion: 8 Points 5">
            <a:extLst>
              <a:ext uri="{FF2B5EF4-FFF2-40B4-BE49-F238E27FC236}">
                <a16:creationId xmlns:a16="http://schemas.microsoft.com/office/drawing/2014/main" id="{743821A9-A11E-F6BA-F9BC-4E0ABC7D51BB}"/>
              </a:ext>
            </a:extLst>
          </p:cNvPr>
          <p:cNvSpPr/>
          <p:nvPr/>
        </p:nvSpPr>
        <p:spPr>
          <a:xfrm>
            <a:off x="1638937" y="1857982"/>
            <a:ext cx="226646" cy="265724"/>
          </a:xfrm>
          <a:prstGeom prst="irregularSeal1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6EBC736-B828-E2C1-8842-8CE485477D92}"/>
              </a:ext>
            </a:extLst>
          </p:cNvPr>
          <p:cNvCxnSpPr>
            <a:cxnSpLocks/>
          </p:cNvCxnSpPr>
          <p:nvPr/>
        </p:nvCxnSpPr>
        <p:spPr>
          <a:xfrm>
            <a:off x="1865583" y="1982893"/>
            <a:ext cx="9206487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group of people working on computers&#10;&#10;Description automatically generated">
            <a:extLst>
              <a:ext uri="{FF2B5EF4-FFF2-40B4-BE49-F238E27FC236}">
                <a16:creationId xmlns:a16="http://schemas.microsoft.com/office/drawing/2014/main" id="{BA0D6B4E-CB30-E495-5C00-C8F9A9881C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997" y="2719553"/>
            <a:ext cx="1844370" cy="12506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0352AA0-D65F-E0B9-A0B9-AF1B5C374258}"/>
              </a:ext>
            </a:extLst>
          </p:cNvPr>
          <p:cNvSpPr txBox="1"/>
          <p:nvPr/>
        </p:nvSpPr>
        <p:spPr>
          <a:xfrm>
            <a:off x="2290055" y="2392509"/>
            <a:ext cx="163756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chemeClr val="accent5"/>
                </a:solidFill>
              </a:rPr>
              <a:t>Diagnosis + attempts to reset from control room</a:t>
            </a:r>
            <a:endParaRPr lang="en-GB" sz="1000" dirty="0">
              <a:solidFill>
                <a:schemeClr val="accent5"/>
              </a:solidFill>
            </a:endParaRPr>
          </a:p>
        </p:txBody>
      </p:sp>
      <p:pic>
        <p:nvPicPr>
          <p:cNvPr id="13" name="Picture 12" descr="A blue car with a person in the driver's seat&#10;&#10;Description automatically generated">
            <a:extLst>
              <a:ext uri="{FF2B5EF4-FFF2-40B4-BE49-F238E27FC236}">
                <a16:creationId xmlns:a16="http://schemas.microsoft.com/office/drawing/2014/main" id="{7C7DC6F5-3B18-F8FD-FE7F-30C970A35E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8548" y="4643548"/>
            <a:ext cx="947039" cy="94703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FD6C9B0-69BB-BFA0-6BCD-2EB4FE794FE5}"/>
              </a:ext>
            </a:extLst>
          </p:cNvPr>
          <p:cNvSpPr txBox="1"/>
          <p:nvPr/>
        </p:nvSpPr>
        <p:spPr>
          <a:xfrm>
            <a:off x="5855939" y="4439598"/>
            <a:ext cx="9273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chemeClr val="accent6"/>
                </a:solidFill>
              </a:rPr>
              <a:t>Approach time</a:t>
            </a:r>
            <a:endParaRPr lang="en-GB" sz="1000" dirty="0">
              <a:solidFill>
                <a:schemeClr val="accent6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085C7CD-8AC2-8B99-627E-FE2E4149FCB6}"/>
              </a:ext>
            </a:extLst>
          </p:cNvPr>
          <p:cNvCxnSpPr>
            <a:cxnSpLocks/>
          </p:cNvCxnSpPr>
          <p:nvPr/>
        </p:nvCxnSpPr>
        <p:spPr>
          <a:xfrm>
            <a:off x="1981421" y="1819299"/>
            <a:ext cx="0" cy="4094894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2C01FAD-B15F-52F3-8F33-57BE4E33C6EA}"/>
              </a:ext>
            </a:extLst>
          </p:cNvPr>
          <p:cNvSpPr txBox="1"/>
          <p:nvPr/>
        </p:nvSpPr>
        <p:spPr>
          <a:xfrm>
            <a:off x="273042" y="2905714"/>
            <a:ext cx="184935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Remote repairs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0BFC9D-613F-BF3B-4EC4-C5C3B5C7D29C}"/>
              </a:ext>
            </a:extLst>
          </p:cNvPr>
          <p:cNvSpPr txBox="1"/>
          <p:nvPr/>
        </p:nvSpPr>
        <p:spPr>
          <a:xfrm>
            <a:off x="273042" y="4420740"/>
            <a:ext cx="170837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0000"/>
                </a:solidFill>
              </a:rPr>
              <a:t>Human repairs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39E2135-CAFC-829B-2997-0C2ACC0679BE}"/>
              </a:ext>
            </a:extLst>
          </p:cNvPr>
          <p:cNvCxnSpPr>
            <a:cxnSpLocks/>
          </p:cNvCxnSpPr>
          <p:nvPr/>
        </p:nvCxnSpPr>
        <p:spPr>
          <a:xfrm flipH="1">
            <a:off x="7161376" y="944273"/>
            <a:ext cx="30078" cy="4909596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cartoon of a person holding a wrench&#10;&#10;Description automatically generated">
            <a:extLst>
              <a:ext uri="{FF2B5EF4-FFF2-40B4-BE49-F238E27FC236}">
                <a16:creationId xmlns:a16="http://schemas.microsoft.com/office/drawing/2014/main" id="{A66CF35B-BAF5-FCF3-2578-8E5A06A24F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1103" y="4737749"/>
            <a:ext cx="565315" cy="565315"/>
          </a:xfrm>
          <a:prstGeom prst="rect">
            <a:avLst/>
          </a:prstGeom>
        </p:spPr>
      </p:pic>
      <p:pic>
        <p:nvPicPr>
          <p:cNvPr id="23" name="Picture 22" descr="A cartoon of a person holding a wrench&#10;&#10;Description automatically generated">
            <a:extLst>
              <a:ext uri="{FF2B5EF4-FFF2-40B4-BE49-F238E27FC236}">
                <a16:creationId xmlns:a16="http://schemas.microsoft.com/office/drawing/2014/main" id="{0A81F475-9303-8448-CE0E-631C63DE8E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23427" y="4737750"/>
            <a:ext cx="565315" cy="565315"/>
          </a:xfrm>
          <a:prstGeom prst="rect">
            <a:avLst/>
          </a:prstGeom>
        </p:spPr>
      </p:pic>
      <p:pic>
        <p:nvPicPr>
          <p:cNvPr id="24" name="Picture 23" descr="A cartoon of a person holding a wrench&#10;&#10;Description automatically generated">
            <a:extLst>
              <a:ext uri="{FF2B5EF4-FFF2-40B4-BE49-F238E27FC236}">
                <a16:creationId xmlns:a16="http://schemas.microsoft.com/office/drawing/2014/main" id="{BD8BE27A-13C9-2EEA-22D7-D6C5F54F8C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06084" y="4737750"/>
            <a:ext cx="565315" cy="56531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0ABB296-B7E5-A989-8BA1-0B7888FA75B1}"/>
              </a:ext>
            </a:extLst>
          </p:cNvPr>
          <p:cNvSpPr txBox="1"/>
          <p:nvPr/>
        </p:nvSpPr>
        <p:spPr>
          <a:xfrm>
            <a:off x="7573833" y="4420740"/>
            <a:ext cx="1415043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6"/>
                </a:solidFill>
              </a:rPr>
              <a:t>Humans in tunnel</a:t>
            </a:r>
            <a:endParaRPr lang="en-GB" sz="1000" dirty="0">
              <a:solidFill>
                <a:schemeClr val="accent6"/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BD00F0EF-1C56-78C0-62BC-05B5E6BD74B2}"/>
              </a:ext>
            </a:extLst>
          </p:cNvPr>
          <p:cNvCxnSpPr>
            <a:cxnSpLocks/>
          </p:cNvCxnSpPr>
          <p:nvPr/>
        </p:nvCxnSpPr>
        <p:spPr>
          <a:xfrm>
            <a:off x="5296229" y="1742355"/>
            <a:ext cx="0" cy="3560709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Speech Bubble: Oval 28">
            <a:extLst>
              <a:ext uri="{FF2B5EF4-FFF2-40B4-BE49-F238E27FC236}">
                <a16:creationId xmlns:a16="http://schemas.microsoft.com/office/drawing/2014/main" id="{1D1A2C49-E559-D90B-1196-826F7366995F}"/>
              </a:ext>
            </a:extLst>
          </p:cNvPr>
          <p:cNvSpPr/>
          <p:nvPr/>
        </p:nvSpPr>
        <p:spPr>
          <a:xfrm>
            <a:off x="3782843" y="2560743"/>
            <a:ext cx="1494920" cy="689942"/>
          </a:xfrm>
          <a:prstGeom prst="wedgeEllipseCallout">
            <a:avLst>
              <a:gd name="adj1" fmla="val -42790"/>
              <a:gd name="adj2" fmla="val 46641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We can’t fix it from here. Get someone out there!</a:t>
            </a:r>
            <a:endParaRPr lang="en-GB" sz="1000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8ED06EC-6FF9-F86C-621C-9F9142C24D53}"/>
              </a:ext>
            </a:extLst>
          </p:cNvPr>
          <p:cNvCxnSpPr>
            <a:cxnSpLocks/>
          </p:cNvCxnSpPr>
          <p:nvPr/>
        </p:nvCxnSpPr>
        <p:spPr>
          <a:xfrm>
            <a:off x="5390984" y="4378315"/>
            <a:ext cx="1747895" cy="0"/>
          </a:xfrm>
          <a:prstGeom prst="straightConnector1">
            <a:avLst/>
          </a:prstGeom>
          <a:ln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615043C-419F-B71B-4D7D-4F7F16A88F9C}"/>
              </a:ext>
            </a:extLst>
          </p:cNvPr>
          <p:cNvCxnSpPr>
            <a:cxnSpLocks/>
          </p:cNvCxnSpPr>
          <p:nvPr/>
        </p:nvCxnSpPr>
        <p:spPr>
          <a:xfrm>
            <a:off x="7206327" y="4378315"/>
            <a:ext cx="2613534" cy="0"/>
          </a:xfrm>
          <a:prstGeom prst="straightConnector1">
            <a:avLst/>
          </a:prstGeom>
          <a:ln>
            <a:solidFill>
              <a:schemeClr val="accent6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2667F71-AD36-B857-F417-267B48162C8E}"/>
              </a:ext>
            </a:extLst>
          </p:cNvPr>
          <p:cNvCxnSpPr>
            <a:cxnSpLocks/>
          </p:cNvCxnSpPr>
          <p:nvPr/>
        </p:nvCxnSpPr>
        <p:spPr>
          <a:xfrm>
            <a:off x="2022824" y="2344106"/>
            <a:ext cx="3209539" cy="5737"/>
          </a:xfrm>
          <a:prstGeom prst="straightConnector1">
            <a:avLst/>
          </a:prstGeom>
          <a:ln>
            <a:solidFill>
              <a:schemeClr val="accent5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45A92C9-9284-282C-210E-1A2A1F8D3BD7}"/>
              </a:ext>
            </a:extLst>
          </p:cNvPr>
          <p:cNvCxnSpPr>
            <a:cxnSpLocks/>
          </p:cNvCxnSpPr>
          <p:nvPr/>
        </p:nvCxnSpPr>
        <p:spPr>
          <a:xfrm>
            <a:off x="9875838" y="1576914"/>
            <a:ext cx="0" cy="3663273"/>
          </a:xfrm>
          <a:prstGeom prst="line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060C592-1AC6-5E4D-25A2-1F8AE6E70344}"/>
              </a:ext>
            </a:extLst>
          </p:cNvPr>
          <p:cNvSpPr txBox="1"/>
          <p:nvPr/>
        </p:nvSpPr>
        <p:spPr>
          <a:xfrm>
            <a:off x="7283821" y="959603"/>
            <a:ext cx="2345301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6"/>
                </a:solidFill>
              </a:rPr>
              <a:t>Once human repairs start, they will finish.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6605E08-B054-0B35-378D-291BC70AB107}"/>
              </a:ext>
            </a:extLst>
          </p:cNvPr>
          <p:cNvSpPr txBox="1"/>
          <p:nvPr/>
        </p:nvSpPr>
        <p:spPr>
          <a:xfrm>
            <a:off x="3854741" y="2054639"/>
            <a:ext cx="4899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5"/>
                </a:solidFill>
              </a:rPr>
              <a:t>1 h</a:t>
            </a:r>
            <a:endParaRPr lang="en-GB" b="1" dirty="0">
              <a:solidFill>
                <a:schemeClr val="accent5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6162501-559E-1D97-9576-2D9D46EA8185}"/>
              </a:ext>
            </a:extLst>
          </p:cNvPr>
          <p:cNvSpPr txBox="1"/>
          <p:nvPr/>
        </p:nvSpPr>
        <p:spPr>
          <a:xfrm>
            <a:off x="4635397" y="973611"/>
            <a:ext cx="269744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accent5"/>
                </a:solidFill>
              </a:rPr>
              <a:t>Operation resumes if possible before humans are in the tunnel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990DB9-1E45-621A-D545-DD9D1D8CF16A}"/>
              </a:ext>
            </a:extLst>
          </p:cNvPr>
          <p:cNvSpPr txBox="1"/>
          <p:nvPr/>
        </p:nvSpPr>
        <p:spPr>
          <a:xfrm>
            <a:off x="5501148" y="4025306"/>
            <a:ext cx="151883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6"/>
                </a:solidFill>
              </a:rPr>
              <a:t>20 min – 1.5 h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57DF399C-76B3-A29B-9720-C5FA6F547CF6}"/>
              </a:ext>
            </a:extLst>
          </p:cNvPr>
          <p:cNvSpPr txBox="1"/>
          <p:nvPr/>
        </p:nvSpPr>
        <p:spPr>
          <a:xfrm>
            <a:off x="8139300" y="4043576"/>
            <a:ext cx="11059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6"/>
                </a:solidFill>
              </a:rPr>
              <a:t>Repair</a:t>
            </a:r>
            <a:endParaRPr lang="en-GB" b="1" dirty="0">
              <a:solidFill>
                <a:schemeClr val="accent6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12250A-6FF8-3515-EAA5-171D0B7BE311}"/>
              </a:ext>
            </a:extLst>
          </p:cNvPr>
          <p:cNvSpPr txBox="1"/>
          <p:nvPr/>
        </p:nvSpPr>
        <p:spPr>
          <a:xfrm>
            <a:off x="9997446" y="1390490"/>
            <a:ext cx="1773921" cy="492443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rgbClr val="C00000"/>
                </a:solidFill>
              </a:rPr>
              <a:t>Operation</a:t>
            </a:r>
          </a:p>
          <a:p>
            <a:pPr algn="l"/>
            <a:r>
              <a:rPr lang="en-US" sz="1600" b="1" dirty="0">
                <a:solidFill>
                  <a:srgbClr val="C00000"/>
                </a:solidFill>
              </a:rPr>
              <a:t>resumes here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26008B5-0F33-D5F0-7A92-286C63ECB58D}"/>
              </a:ext>
            </a:extLst>
          </p:cNvPr>
          <p:cNvSpPr txBox="1"/>
          <p:nvPr/>
        </p:nvSpPr>
        <p:spPr>
          <a:xfrm>
            <a:off x="1252289" y="1557682"/>
            <a:ext cx="57052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b="1" dirty="0">
                <a:solidFill>
                  <a:srgbClr val="C00000"/>
                </a:solidFill>
              </a:rPr>
              <a:t>Fault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8FFCC66-C417-CB96-6B67-D21973F824FB}"/>
              </a:ext>
            </a:extLst>
          </p:cNvPr>
          <p:cNvSpPr txBox="1"/>
          <p:nvPr/>
        </p:nvSpPr>
        <p:spPr>
          <a:xfrm>
            <a:off x="3782843" y="5760305"/>
            <a:ext cx="92738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000" dirty="0">
                <a:solidFill>
                  <a:srgbClr val="278243"/>
                </a:solidFill>
              </a:rPr>
              <a:t>Cool-Down time</a:t>
            </a:r>
            <a:endParaRPr lang="en-GB" sz="1000" dirty="0">
              <a:solidFill>
                <a:srgbClr val="278243"/>
              </a:solidFill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8755551-CF64-A63D-C107-9DDC6F89C11E}"/>
              </a:ext>
            </a:extLst>
          </p:cNvPr>
          <p:cNvCxnSpPr>
            <a:cxnSpLocks/>
          </p:cNvCxnSpPr>
          <p:nvPr/>
        </p:nvCxnSpPr>
        <p:spPr>
          <a:xfrm>
            <a:off x="2031063" y="5682367"/>
            <a:ext cx="5044855" cy="0"/>
          </a:xfrm>
          <a:prstGeom prst="straightConnector1">
            <a:avLst/>
          </a:prstGeom>
          <a:ln>
            <a:solidFill>
              <a:srgbClr val="27824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Picture 38" descr="A black and white clock&#10;&#10;Description automatically generated">
            <a:extLst>
              <a:ext uri="{FF2B5EF4-FFF2-40B4-BE49-F238E27FC236}">
                <a16:creationId xmlns:a16="http://schemas.microsoft.com/office/drawing/2014/main" id="{8F7E22F3-563A-9290-A91E-0597FEAE28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35496" y="5287896"/>
            <a:ext cx="1252593" cy="1252593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8D99735-7D59-2AFE-B750-C6392E858607}"/>
              </a:ext>
            </a:extLst>
          </p:cNvPr>
          <p:cNvSpPr txBox="1"/>
          <p:nvPr/>
        </p:nvSpPr>
        <p:spPr>
          <a:xfrm>
            <a:off x="3553334" y="5918191"/>
            <a:ext cx="167902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278243"/>
                </a:solidFill>
              </a:rPr>
              <a:t>45 min - 24 h</a:t>
            </a:r>
            <a:endParaRPr lang="en-GB" b="1" dirty="0">
              <a:solidFill>
                <a:srgbClr val="278243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2640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25" grpId="0"/>
      <p:bldP spid="29" grpId="0" animBg="1"/>
      <p:bldP spid="55" grpId="0"/>
      <p:bldP spid="8" grpId="0"/>
      <p:bldP spid="33" grpId="0"/>
      <p:bldP spid="45" grpId="0"/>
      <p:bldP spid="46" grpId="0"/>
      <p:bldP spid="16" grpId="0"/>
      <p:bldP spid="28" grpId="0"/>
      <p:bldP spid="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CAA5FA74-CE25-53F9-C1E8-146D23B4A4B1}"/>
              </a:ext>
            </a:extLst>
          </p:cNvPr>
          <p:cNvSpPr/>
          <p:nvPr/>
        </p:nvSpPr>
        <p:spPr>
          <a:xfrm>
            <a:off x="9224864" y="1833535"/>
            <a:ext cx="184769" cy="367029"/>
          </a:xfrm>
          <a:prstGeom prst="rect">
            <a:avLst/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20DBE9B-E0BA-B155-47C4-A3BB36AAB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791" y="585170"/>
            <a:ext cx="11376025" cy="1065742"/>
          </a:xfrm>
        </p:spPr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Operation Cycle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7F316F-EAC0-1028-D774-A25D1AB76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AA73C-4E0B-DEDC-81D1-E331F1C83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5BC1C-ECAE-5CAC-BF54-3F9431D28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74D4A01A-5EE2-CC1E-118B-87B117E1484E}"/>
              </a:ext>
            </a:extLst>
          </p:cNvPr>
          <p:cNvSpPr/>
          <p:nvPr/>
        </p:nvSpPr>
        <p:spPr>
          <a:xfrm>
            <a:off x="6987922" y="2426026"/>
            <a:ext cx="1329932" cy="836734"/>
          </a:xfrm>
          <a:prstGeom prst="roundRect">
            <a:avLst/>
          </a:prstGeom>
          <a:solidFill>
            <a:schemeClr val="accent6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Adjust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1D56A0B8-63F9-576F-E9A6-CDA76C695997}"/>
              </a:ext>
            </a:extLst>
          </p:cNvPr>
          <p:cNvSpPr/>
          <p:nvPr/>
        </p:nvSpPr>
        <p:spPr>
          <a:xfrm rot="16200000">
            <a:off x="1488341" y="2761357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588E1068-208D-75FD-B8A4-42E67839AA4F}"/>
              </a:ext>
            </a:extLst>
          </p:cNvPr>
          <p:cNvSpPr/>
          <p:nvPr/>
        </p:nvSpPr>
        <p:spPr>
          <a:xfrm rot="16200000">
            <a:off x="8332176" y="2709617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9021190-B837-9C0E-14CC-2539FCD07BCD}"/>
              </a:ext>
            </a:extLst>
          </p:cNvPr>
          <p:cNvGrpSpPr/>
          <p:nvPr/>
        </p:nvGrpSpPr>
        <p:grpSpPr>
          <a:xfrm>
            <a:off x="510921" y="2264036"/>
            <a:ext cx="950682" cy="1038115"/>
            <a:chOff x="621830" y="2165748"/>
            <a:chExt cx="950682" cy="1038115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6973F55A-39A6-63FA-64BC-F56464A3A4DD}"/>
                </a:ext>
              </a:extLst>
            </p:cNvPr>
            <p:cNvSpPr/>
            <p:nvPr/>
          </p:nvSpPr>
          <p:spPr>
            <a:xfrm>
              <a:off x="621830" y="2165748"/>
              <a:ext cx="950682" cy="1038115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/>
                <a:t>Set Up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14AD9CC-A1CA-5C98-C764-231F2EF7CF5E}"/>
                </a:ext>
              </a:extLst>
            </p:cNvPr>
            <p:cNvSpPr/>
            <p:nvPr/>
          </p:nvSpPr>
          <p:spPr>
            <a:xfrm>
              <a:off x="696355" y="2834907"/>
              <a:ext cx="778492" cy="303407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10 min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F10A64B9-FC72-0284-BACB-227225C4929D}"/>
              </a:ext>
            </a:extLst>
          </p:cNvPr>
          <p:cNvSpPr/>
          <p:nvPr/>
        </p:nvSpPr>
        <p:spPr>
          <a:xfrm>
            <a:off x="7237248" y="2871094"/>
            <a:ext cx="869953" cy="326622"/>
          </a:xfrm>
          <a:prstGeom prst="rect">
            <a:avLst/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rgbClr val="000000"/>
                </a:solidFill>
              </a:rPr>
              <a:t>10 min</a:t>
            </a:r>
            <a:endParaRPr lang="en-GB" sz="1400" dirty="0">
              <a:solidFill>
                <a:srgbClr val="000000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AF347EE-36E0-AC56-4B84-7AAD9CC5574C}"/>
              </a:ext>
            </a:extLst>
          </p:cNvPr>
          <p:cNvGrpSpPr/>
          <p:nvPr/>
        </p:nvGrpSpPr>
        <p:grpSpPr>
          <a:xfrm>
            <a:off x="1783013" y="2010205"/>
            <a:ext cx="1261933" cy="1340854"/>
            <a:chOff x="1865540" y="2092949"/>
            <a:chExt cx="1261933" cy="1340854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AF2E3F1-0837-9403-0E39-699B8F471F64}"/>
                </a:ext>
              </a:extLst>
            </p:cNvPr>
            <p:cNvSpPr/>
            <p:nvPr/>
          </p:nvSpPr>
          <p:spPr>
            <a:xfrm>
              <a:off x="1865540" y="2092949"/>
              <a:ext cx="1261933" cy="1340854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/>
                <a:t>Pilot bunch injection</a:t>
              </a:r>
            </a:p>
            <a:p>
              <a:pPr algn="ctr"/>
              <a:endParaRPr lang="en-US" b="1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AC3919B-816B-4EFF-B32A-2F290626AA5C}"/>
                </a:ext>
              </a:extLst>
            </p:cNvPr>
            <p:cNvSpPr/>
            <p:nvPr/>
          </p:nvSpPr>
          <p:spPr>
            <a:xfrm>
              <a:off x="2076933" y="3052273"/>
              <a:ext cx="869953" cy="326622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10 min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770B4BE-D2F5-2188-2CE3-A4794D13196C}"/>
              </a:ext>
            </a:extLst>
          </p:cNvPr>
          <p:cNvGrpSpPr/>
          <p:nvPr/>
        </p:nvGrpSpPr>
        <p:grpSpPr>
          <a:xfrm>
            <a:off x="3374812" y="2417556"/>
            <a:ext cx="1794698" cy="883918"/>
            <a:chOff x="3439803" y="2235379"/>
            <a:chExt cx="1794698" cy="883918"/>
          </a:xfrm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9C7D9A7A-153D-A8C4-A6E3-355F370491F8}"/>
                </a:ext>
              </a:extLst>
            </p:cNvPr>
            <p:cNvSpPr/>
            <p:nvPr/>
          </p:nvSpPr>
          <p:spPr>
            <a:xfrm>
              <a:off x="3439803" y="2235379"/>
              <a:ext cx="1794698" cy="883918"/>
            </a:xfrm>
            <a:prstGeom prst="roundRect">
              <a:avLst/>
            </a:prstGeom>
            <a:solidFill>
              <a:schemeClr val="accent6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/>
                <a:t>Polarisation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34546D7-A940-47D1-0448-122CFC02FFD0}"/>
                </a:ext>
              </a:extLst>
            </p:cNvPr>
            <p:cNvSpPr/>
            <p:nvPr/>
          </p:nvSpPr>
          <p:spPr>
            <a:xfrm>
              <a:off x="3902175" y="2682932"/>
              <a:ext cx="869953" cy="326622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1.5 h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D8603F2F-276B-5D46-7F6D-A1B9D31D0289}"/>
              </a:ext>
            </a:extLst>
          </p:cNvPr>
          <p:cNvSpPr/>
          <p:nvPr/>
        </p:nvSpPr>
        <p:spPr>
          <a:xfrm>
            <a:off x="5481595" y="2424767"/>
            <a:ext cx="1148815" cy="883918"/>
          </a:xfrm>
          <a:prstGeom prst="roundRect">
            <a:avLst/>
          </a:prstGeom>
          <a:solidFill>
            <a:schemeClr val="accent6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Fill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DA4BAAA-934C-2504-8633-3AE225BF7FDE}"/>
                  </a:ext>
                </a:extLst>
              </p:cNvPr>
              <p:cNvSpPr/>
              <p:nvPr/>
            </p:nvSpPr>
            <p:spPr>
              <a:xfrm>
                <a:off x="5597190" y="2912003"/>
                <a:ext cx="888786" cy="302151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</m:oMath>
                  </m:oMathPara>
                </a14:m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4DA4BAAA-934C-2504-8633-3AE225BF7FD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7190" y="2912003"/>
                <a:ext cx="888786" cy="302151"/>
              </a:xfrm>
              <a:prstGeom prst="rect">
                <a:avLst/>
              </a:prstGeom>
              <a:blipFill>
                <a:blip r:embed="rId3"/>
                <a:stretch>
                  <a:fillRect b="-25490"/>
                </a:stretch>
              </a:blipFill>
              <a:ln>
                <a:solidFill>
                  <a:srgbClr val="00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Arrow: Down 21">
            <a:extLst>
              <a:ext uri="{FF2B5EF4-FFF2-40B4-BE49-F238E27FC236}">
                <a16:creationId xmlns:a16="http://schemas.microsoft.com/office/drawing/2014/main" id="{307E8670-C1F2-37EB-F286-9CCFC36C8350}"/>
              </a:ext>
            </a:extLst>
          </p:cNvPr>
          <p:cNvSpPr/>
          <p:nvPr/>
        </p:nvSpPr>
        <p:spPr>
          <a:xfrm rot="16200000">
            <a:off x="5183832" y="2743851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EC7860D-8895-7589-9842-B1C45BF3B9C0}"/>
              </a:ext>
            </a:extLst>
          </p:cNvPr>
          <p:cNvGrpSpPr/>
          <p:nvPr/>
        </p:nvGrpSpPr>
        <p:grpSpPr>
          <a:xfrm>
            <a:off x="8670039" y="2232479"/>
            <a:ext cx="1329932" cy="1076206"/>
            <a:chOff x="8736249" y="2096879"/>
            <a:chExt cx="1329932" cy="1076206"/>
          </a:xfrm>
          <a:solidFill>
            <a:srgbClr val="006600"/>
          </a:solidFill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A84603C2-26CB-3252-6C47-805A1B6350B1}"/>
                </a:ext>
              </a:extLst>
            </p:cNvPr>
            <p:cNvSpPr/>
            <p:nvPr/>
          </p:nvSpPr>
          <p:spPr>
            <a:xfrm>
              <a:off x="8736249" y="2096879"/>
              <a:ext cx="1329932" cy="1076206"/>
            </a:xfrm>
            <a:prstGeom prst="round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Physics</a:t>
              </a:r>
            </a:p>
            <a:p>
              <a:pPr algn="ctr"/>
              <a:endParaRPr lang="en-US" b="1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7B487CF-F1BD-1867-E35B-88C25B92150F}"/>
                </a:ext>
              </a:extLst>
            </p:cNvPr>
            <p:cNvSpPr/>
            <p:nvPr/>
          </p:nvSpPr>
          <p:spPr>
            <a:xfrm>
              <a:off x="8995438" y="2701271"/>
              <a:ext cx="902061" cy="326622"/>
            </a:xfrm>
            <a:prstGeom prst="rect">
              <a:avLst/>
            </a:prstGeom>
            <a:solidFill>
              <a:srgbClr val="00B0F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</a:rPr>
                <a:t>20 h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6" name="Arrow: Down 25">
            <a:extLst>
              <a:ext uri="{FF2B5EF4-FFF2-40B4-BE49-F238E27FC236}">
                <a16:creationId xmlns:a16="http://schemas.microsoft.com/office/drawing/2014/main" id="{933591CD-6161-4E38-1E68-DAFCBE4468D6}"/>
              </a:ext>
            </a:extLst>
          </p:cNvPr>
          <p:cNvSpPr/>
          <p:nvPr/>
        </p:nvSpPr>
        <p:spPr>
          <a:xfrm rot="16200000">
            <a:off x="6658091" y="2688311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row: Down 26">
            <a:extLst>
              <a:ext uri="{FF2B5EF4-FFF2-40B4-BE49-F238E27FC236}">
                <a16:creationId xmlns:a16="http://schemas.microsoft.com/office/drawing/2014/main" id="{9B89F29E-7BC0-EFC3-E746-41E149BF50C7}"/>
              </a:ext>
            </a:extLst>
          </p:cNvPr>
          <p:cNvSpPr/>
          <p:nvPr/>
        </p:nvSpPr>
        <p:spPr>
          <a:xfrm rot="16200000">
            <a:off x="10038137" y="2932837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28" name="Arrow: Down 27">
            <a:extLst>
              <a:ext uri="{FF2B5EF4-FFF2-40B4-BE49-F238E27FC236}">
                <a16:creationId xmlns:a16="http://schemas.microsoft.com/office/drawing/2014/main" id="{4F50E164-1D2E-A746-F70B-2E13A2DAB5AF}"/>
              </a:ext>
            </a:extLst>
          </p:cNvPr>
          <p:cNvSpPr/>
          <p:nvPr/>
        </p:nvSpPr>
        <p:spPr>
          <a:xfrm rot="5400000">
            <a:off x="10036910" y="2535177"/>
            <a:ext cx="302150" cy="240031"/>
          </a:xfrm>
          <a:prstGeom prst="downArrow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722DD92-5BAF-DC1B-1F5C-F224582B6263}"/>
              </a:ext>
            </a:extLst>
          </p:cNvPr>
          <p:cNvGrpSpPr/>
          <p:nvPr/>
        </p:nvGrpSpPr>
        <p:grpSpPr>
          <a:xfrm>
            <a:off x="10402823" y="2436168"/>
            <a:ext cx="1329932" cy="855395"/>
            <a:chOff x="10467814" y="2184602"/>
            <a:chExt cx="1329932" cy="855395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04CCE9E-5001-1C3B-5BF8-C2DF2A5E524A}"/>
                </a:ext>
              </a:extLst>
            </p:cNvPr>
            <p:cNvGrpSpPr/>
            <p:nvPr/>
          </p:nvGrpSpPr>
          <p:grpSpPr>
            <a:xfrm>
              <a:off x="10467814" y="2184602"/>
              <a:ext cx="1329932" cy="855395"/>
              <a:chOff x="8787668" y="3518718"/>
              <a:chExt cx="1329932" cy="855395"/>
            </a:xfrm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20C37DF8-0480-16A8-C816-8B51FE0D4B6B}"/>
                  </a:ext>
                </a:extLst>
              </p:cNvPr>
              <p:cNvSpPr/>
              <p:nvPr/>
            </p:nvSpPr>
            <p:spPr>
              <a:xfrm>
                <a:off x="8787668" y="3518718"/>
                <a:ext cx="1329932" cy="855395"/>
              </a:xfrm>
              <a:prstGeom prst="roundRect">
                <a:avLst/>
              </a:prstGeom>
              <a:solidFill>
                <a:srgbClr val="006600"/>
              </a:solidFill>
              <a:ln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/>
                  <a:t>Burn Off</a:t>
                </a:r>
              </a:p>
              <a:p>
                <a:pPr algn="ctr"/>
                <a:endParaRPr lang="en-US" b="1" dirty="0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7B0E079-8C07-DDE0-09B0-E45FF05BE812}"/>
                  </a:ext>
                </a:extLst>
              </p:cNvPr>
              <p:cNvSpPr/>
              <p:nvPr/>
            </p:nvSpPr>
            <p:spPr>
              <a:xfrm>
                <a:off x="8957360" y="3992530"/>
                <a:ext cx="997925" cy="326622"/>
              </a:xfrm>
              <a:prstGeom prst="rect">
                <a:avLst/>
              </a:prstGeom>
              <a:solidFill>
                <a:srgbClr val="00B0F0"/>
              </a:solidFill>
              <a:ln w="12700">
                <a:solidFill>
                  <a:srgbClr val="0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>
                  <a:solidFill>
                    <a:schemeClr val="bg1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06D17CCD-7EC7-4404-CDF8-05561E819CFE}"/>
                    </a:ext>
                  </a:extLst>
                </p:cNvPr>
                <p:cNvSpPr/>
                <p:nvPr/>
              </p:nvSpPr>
              <p:spPr>
                <a:xfrm>
                  <a:off x="10646044" y="2658891"/>
                  <a:ext cx="997925" cy="287259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oMath>
                    </m:oMathPara>
                  </a14:m>
                  <a:endParaRPr lang="en-GB" sz="24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06D17CCD-7EC7-4404-CDF8-05561E819CF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646044" y="2658891"/>
                  <a:ext cx="997925" cy="287259"/>
                </a:xfrm>
                <a:prstGeom prst="rect">
                  <a:avLst/>
                </a:prstGeom>
                <a:blipFill>
                  <a:blip r:embed="rId4"/>
                  <a:stretch>
                    <a:fillRect b="-1458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4" name="Arrow: Down 3">
            <a:extLst>
              <a:ext uri="{FF2B5EF4-FFF2-40B4-BE49-F238E27FC236}">
                <a16:creationId xmlns:a16="http://schemas.microsoft.com/office/drawing/2014/main" id="{B06082B0-F9F0-3F23-71EE-5E7402BE8E3A}"/>
              </a:ext>
            </a:extLst>
          </p:cNvPr>
          <p:cNvSpPr/>
          <p:nvPr/>
        </p:nvSpPr>
        <p:spPr>
          <a:xfrm rot="16200000">
            <a:off x="3061298" y="2735535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Bent Up Arrow 10">
            <a:extLst>
              <a:ext uri="{FF2B5EF4-FFF2-40B4-BE49-F238E27FC236}">
                <a16:creationId xmlns:a16="http://schemas.microsoft.com/office/drawing/2014/main" id="{7597B99A-C545-BB97-DB77-9B66718C5AF2}"/>
              </a:ext>
            </a:extLst>
          </p:cNvPr>
          <p:cNvSpPr/>
          <p:nvPr/>
        </p:nvSpPr>
        <p:spPr>
          <a:xfrm rot="10800000">
            <a:off x="821360" y="1770551"/>
            <a:ext cx="8588273" cy="410610"/>
          </a:xfrm>
          <a:prstGeom prst="bentUpArrow">
            <a:avLst>
              <a:gd name="adj1" fmla="val 44876"/>
              <a:gd name="adj2" fmla="val 41956"/>
              <a:gd name="adj3" fmla="val 29847"/>
            </a:avLst>
          </a:prstGeom>
          <a:solidFill>
            <a:srgbClr val="00B0F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7" name="Rectangle: Rounded Corners 22">
            <a:extLst>
              <a:ext uri="{FF2B5EF4-FFF2-40B4-BE49-F238E27FC236}">
                <a16:creationId xmlns:a16="http://schemas.microsoft.com/office/drawing/2014/main" id="{F7D1BCFD-B39F-255E-8CE9-86EE56E18845}"/>
              </a:ext>
            </a:extLst>
          </p:cNvPr>
          <p:cNvSpPr/>
          <p:nvPr/>
        </p:nvSpPr>
        <p:spPr>
          <a:xfrm>
            <a:off x="510921" y="3645026"/>
            <a:ext cx="11212888" cy="377016"/>
          </a:xfrm>
          <a:prstGeom prst="roundRect">
            <a:avLst/>
          </a:prstGeom>
          <a:solidFill>
            <a:srgbClr val="990033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/>
              <a:t>Down for Repair</a:t>
            </a:r>
          </a:p>
        </p:txBody>
      </p:sp>
      <p:sp>
        <p:nvSpPr>
          <p:cNvPr id="38" name="Arrow: Down 14">
            <a:extLst>
              <a:ext uri="{FF2B5EF4-FFF2-40B4-BE49-F238E27FC236}">
                <a16:creationId xmlns:a16="http://schemas.microsoft.com/office/drawing/2014/main" id="{51037AC9-04CA-06B4-B956-8934A8BF4496}"/>
              </a:ext>
            </a:extLst>
          </p:cNvPr>
          <p:cNvSpPr/>
          <p:nvPr/>
        </p:nvSpPr>
        <p:spPr>
          <a:xfrm>
            <a:off x="11042555" y="3349134"/>
            <a:ext cx="302150" cy="240031"/>
          </a:xfrm>
          <a:prstGeom prst="downArrow">
            <a:avLst/>
          </a:prstGeom>
          <a:solidFill>
            <a:srgbClr val="00B0F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Arrow: Down 34">
            <a:extLst>
              <a:ext uri="{FF2B5EF4-FFF2-40B4-BE49-F238E27FC236}">
                <a16:creationId xmlns:a16="http://schemas.microsoft.com/office/drawing/2014/main" id="{E3BDB862-24C1-9E25-86EF-7B8366AD865F}"/>
              </a:ext>
            </a:extLst>
          </p:cNvPr>
          <p:cNvSpPr/>
          <p:nvPr/>
        </p:nvSpPr>
        <p:spPr>
          <a:xfrm>
            <a:off x="809783" y="3340241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0" name="Arrow: Down 34">
            <a:extLst>
              <a:ext uri="{FF2B5EF4-FFF2-40B4-BE49-F238E27FC236}">
                <a16:creationId xmlns:a16="http://schemas.microsoft.com/office/drawing/2014/main" id="{AC642864-C5E6-F2EB-2641-BB2CEC0FCA3D}"/>
              </a:ext>
            </a:extLst>
          </p:cNvPr>
          <p:cNvSpPr/>
          <p:nvPr/>
        </p:nvSpPr>
        <p:spPr>
          <a:xfrm>
            <a:off x="2010667" y="3372618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1" name="Arrow: Down 34">
            <a:extLst>
              <a:ext uri="{FF2B5EF4-FFF2-40B4-BE49-F238E27FC236}">
                <a16:creationId xmlns:a16="http://schemas.microsoft.com/office/drawing/2014/main" id="{10E31E18-D8F4-F495-BC18-9C10BF66D18F}"/>
              </a:ext>
            </a:extLst>
          </p:cNvPr>
          <p:cNvSpPr/>
          <p:nvPr/>
        </p:nvSpPr>
        <p:spPr>
          <a:xfrm>
            <a:off x="3855524" y="3349134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2" name="Arrow: Down 34">
            <a:extLst>
              <a:ext uri="{FF2B5EF4-FFF2-40B4-BE49-F238E27FC236}">
                <a16:creationId xmlns:a16="http://schemas.microsoft.com/office/drawing/2014/main" id="{71E951C1-E97D-5A60-7606-9A9B0D19A088}"/>
              </a:ext>
            </a:extLst>
          </p:cNvPr>
          <p:cNvSpPr/>
          <p:nvPr/>
        </p:nvSpPr>
        <p:spPr>
          <a:xfrm>
            <a:off x="5699991" y="3349134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3" name="Arrow: Down 34">
            <a:extLst>
              <a:ext uri="{FF2B5EF4-FFF2-40B4-BE49-F238E27FC236}">
                <a16:creationId xmlns:a16="http://schemas.microsoft.com/office/drawing/2014/main" id="{20F9A891-26D1-A552-EB05-45878D818B08}"/>
              </a:ext>
            </a:extLst>
          </p:cNvPr>
          <p:cNvSpPr/>
          <p:nvPr/>
        </p:nvSpPr>
        <p:spPr>
          <a:xfrm>
            <a:off x="7258740" y="3348889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4" name="Arrow: Down 34">
            <a:extLst>
              <a:ext uri="{FF2B5EF4-FFF2-40B4-BE49-F238E27FC236}">
                <a16:creationId xmlns:a16="http://schemas.microsoft.com/office/drawing/2014/main" id="{80178434-264D-26A0-4068-93452B9DEB50}"/>
              </a:ext>
            </a:extLst>
          </p:cNvPr>
          <p:cNvSpPr/>
          <p:nvPr/>
        </p:nvSpPr>
        <p:spPr>
          <a:xfrm>
            <a:off x="9229184" y="3342477"/>
            <a:ext cx="302150" cy="240031"/>
          </a:xfrm>
          <a:prstGeom prst="downArrow">
            <a:avLst/>
          </a:prstGeom>
          <a:solidFill>
            <a:srgbClr val="FF00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5" name="Arrow: Down 34">
            <a:extLst>
              <a:ext uri="{FF2B5EF4-FFF2-40B4-BE49-F238E27FC236}">
                <a16:creationId xmlns:a16="http://schemas.microsoft.com/office/drawing/2014/main" id="{E5B7A4DF-22C7-BA2A-E33D-83557763B76B}"/>
              </a:ext>
            </a:extLst>
          </p:cNvPr>
          <p:cNvSpPr/>
          <p:nvPr/>
        </p:nvSpPr>
        <p:spPr>
          <a:xfrm>
            <a:off x="1149256" y="3336388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6" name="Arrow: Down 34">
            <a:extLst>
              <a:ext uri="{FF2B5EF4-FFF2-40B4-BE49-F238E27FC236}">
                <a16:creationId xmlns:a16="http://schemas.microsoft.com/office/drawing/2014/main" id="{B202AC1D-AC1E-86D8-37D7-12B8C39EAC14}"/>
              </a:ext>
            </a:extLst>
          </p:cNvPr>
          <p:cNvSpPr/>
          <p:nvPr/>
        </p:nvSpPr>
        <p:spPr>
          <a:xfrm>
            <a:off x="2474167" y="3369690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7" name="Arrow: Down 34">
            <a:extLst>
              <a:ext uri="{FF2B5EF4-FFF2-40B4-BE49-F238E27FC236}">
                <a16:creationId xmlns:a16="http://schemas.microsoft.com/office/drawing/2014/main" id="{A4B4836E-A82A-2406-CEDD-919F0D9F4E10}"/>
              </a:ext>
            </a:extLst>
          </p:cNvPr>
          <p:cNvSpPr/>
          <p:nvPr/>
        </p:nvSpPr>
        <p:spPr>
          <a:xfrm>
            <a:off x="4318217" y="3357350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8" name="Arrow: Down 34">
            <a:extLst>
              <a:ext uri="{FF2B5EF4-FFF2-40B4-BE49-F238E27FC236}">
                <a16:creationId xmlns:a16="http://schemas.microsoft.com/office/drawing/2014/main" id="{2A7CD645-4F08-E0F7-DB47-4A84AA6D55EC}"/>
              </a:ext>
            </a:extLst>
          </p:cNvPr>
          <p:cNvSpPr/>
          <p:nvPr/>
        </p:nvSpPr>
        <p:spPr>
          <a:xfrm>
            <a:off x="6113941" y="3345947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49" name="Arrow: Down 34">
            <a:extLst>
              <a:ext uri="{FF2B5EF4-FFF2-40B4-BE49-F238E27FC236}">
                <a16:creationId xmlns:a16="http://schemas.microsoft.com/office/drawing/2014/main" id="{2BCE611B-87F5-320E-A0DB-F456FDD9CAD0}"/>
              </a:ext>
            </a:extLst>
          </p:cNvPr>
          <p:cNvSpPr/>
          <p:nvPr/>
        </p:nvSpPr>
        <p:spPr>
          <a:xfrm>
            <a:off x="7756778" y="3340242"/>
            <a:ext cx="302150" cy="240031"/>
          </a:xfrm>
          <a:prstGeom prst="downArrow">
            <a:avLst/>
          </a:prstGeom>
          <a:solidFill>
            <a:srgbClr val="FFFF0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00"/>
              </a:solidFill>
            </a:endParaRPr>
          </a:p>
        </p:txBody>
      </p:sp>
      <p:sp>
        <p:nvSpPr>
          <p:cNvPr id="50" name="Arrow: Down 35">
            <a:extLst>
              <a:ext uri="{FF2B5EF4-FFF2-40B4-BE49-F238E27FC236}">
                <a16:creationId xmlns:a16="http://schemas.microsoft.com/office/drawing/2014/main" id="{3A29452A-3572-04AD-7B98-4AA718BBA277}"/>
              </a:ext>
            </a:extLst>
          </p:cNvPr>
          <p:cNvSpPr/>
          <p:nvPr/>
        </p:nvSpPr>
        <p:spPr>
          <a:xfrm rot="10800000">
            <a:off x="475787" y="3346904"/>
            <a:ext cx="302150" cy="240031"/>
          </a:xfrm>
          <a:prstGeom prst="downArrow">
            <a:avLst/>
          </a:prstGeom>
          <a:solidFill>
            <a:srgbClr val="92D05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35D2D2A-5249-EC92-F7A0-DD3D3C1995DC}"/>
              </a:ext>
            </a:extLst>
          </p:cNvPr>
          <p:cNvSpPr txBox="1"/>
          <p:nvPr/>
        </p:nvSpPr>
        <p:spPr>
          <a:xfrm>
            <a:off x="9440867" y="1753712"/>
            <a:ext cx="111820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/>
              <a:t>Dump</a:t>
            </a:r>
            <a:endParaRPr lang="en-GB" sz="1400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3D5EF62-E445-A1A8-5679-416D18B85A39}"/>
              </a:ext>
            </a:extLst>
          </p:cNvPr>
          <p:cNvGrpSpPr/>
          <p:nvPr/>
        </p:nvGrpSpPr>
        <p:grpSpPr>
          <a:xfrm>
            <a:off x="1519400" y="4692416"/>
            <a:ext cx="1896813" cy="1485648"/>
            <a:chOff x="782304" y="1729747"/>
            <a:chExt cx="1896813" cy="148564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B426CEBB-46AD-6B23-4A72-E437B885C8FD}"/>
                </a:ext>
              </a:extLst>
            </p:cNvPr>
            <p:cNvSpPr/>
            <p:nvPr/>
          </p:nvSpPr>
          <p:spPr>
            <a:xfrm>
              <a:off x="782304" y="1729747"/>
              <a:ext cx="1813371" cy="1485648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8" name="Arrow: Down 13">
              <a:extLst>
                <a:ext uri="{FF2B5EF4-FFF2-40B4-BE49-F238E27FC236}">
                  <a16:creationId xmlns:a16="http://schemas.microsoft.com/office/drawing/2014/main" id="{7122CA9C-E74D-D6A3-EC11-98D2C11402A9}"/>
                </a:ext>
              </a:extLst>
            </p:cNvPr>
            <p:cNvSpPr/>
            <p:nvPr/>
          </p:nvSpPr>
          <p:spPr>
            <a:xfrm rot="16200000">
              <a:off x="912594" y="1781962"/>
              <a:ext cx="215445" cy="220625"/>
            </a:xfrm>
            <a:prstGeom prst="downArrow">
              <a:avLst/>
            </a:prstGeom>
            <a:solidFill>
              <a:srgbClr val="00B0F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Arrow: Down 35">
              <a:extLst>
                <a:ext uri="{FF2B5EF4-FFF2-40B4-BE49-F238E27FC236}">
                  <a16:creationId xmlns:a16="http://schemas.microsoft.com/office/drawing/2014/main" id="{8D9988E4-184E-F2E4-7A70-B449812397A4}"/>
                </a:ext>
              </a:extLst>
            </p:cNvPr>
            <p:cNvSpPr/>
            <p:nvPr/>
          </p:nvSpPr>
          <p:spPr>
            <a:xfrm rot="16200000">
              <a:off x="900907" y="2083967"/>
              <a:ext cx="238820" cy="220626"/>
            </a:xfrm>
            <a:prstGeom prst="downArrow">
              <a:avLst/>
            </a:prstGeom>
            <a:solidFill>
              <a:srgbClr val="92D05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Arrow: Down 34">
              <a:extLst>
                <a:ext uri="{FF2B5EF4-FFF2-40B4-BE49-F238E27FC236}">
                  <a16:creationId xmlns:a16="http://schemas.microsoft.com/office/drawing/2014/main" id="{B5BC173A-E754-4BDD-7C3E-7B1BDDD06803}"/>
                </a:ext>
              </a:extLst>
            </p:cNvPr>
            <p:cNvSpPr/>
            <p:nvPr/>
          </p:nvSpPr>
          <p:spPr>
            <a:xfrm rot="16200000">
              <a:off x="891214" y="2400795"/>
              <a:ext cx="244911" cy="219736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000000"/>
                </a:solidFill>
              </a:endParaRPr>
            </a:p>
          </p:txBody>
        </p:sp>
        <p:sp>
          <p:nvSpPr>
            <p:cNvPr id="61" name="Arrow: Down 34">
              <a:extLst>
                <a:ext uri="{FF2B5EF4-FFF2-40B4-BE49-F238E27FC236}">
                  <a16:creationId xmlns:a16="http://schemas.microsoft.com/office/drawing/2014/main" id="{90147A9B-5B80-D32C-1B0B-61F0BC4F1893}"/>
                </a:ext>
              </a:extLst>
            </p:cNvPr>
            <p:cNvSpPr/>
            <p:nvPr/>
          </p:nvSpPr>
          <p:spPr>
            <a:xfrm rot="16200000">
              <a:off x="896928" y="2727011"/>
              <a:ext cx="244912" cy="208308"/>
            </a:xfrm>
            <a:prstGeom prst="downArrow">
              <a:avLst/>
            </a:prstGeom>
            <a:solidFill>
              <a:srgbClr val="FFFF00"/>
            </a:solidFill>
            <a:ln w="12700"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15D647F2-C465-F3DE-1106-EBE151685EDA}"/>
                </a:ext>
              </a:extLst>
            </p:cNvPr>
            <p:cNvSpPr txBox="1"/>
            <p:nvPr/>
          </p:nvSpPr>
          <p:spPr>
            <a:xfrm>
              <a:off x="1183355" y="1780596"/>
              <a:ext cx="111820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Default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A83B0584-ABF5-7848-5F03-5AC8F921DDF8}"/>
                </a:ext>
              </a:extLst>
            </p:cNvPr>
            <p:cNvSpPr txBox="1"/>
            <p:nvPr/>
          </p:nvSpPr>
          <p:spPr>
            <a:xfrm>
              <a:off x="1182970" y="2086558"/>
              <a:ext cx="1496147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Repair completed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FF7E94F-B0A8-82B9-FEE7-1EADD3C029C1}"/>
                </a:ext>
              </a:extLst>
            </p:cNvPr>
            <p:cNvSpPr txBox="1"/>
            <p:nvPr/>
          </p:nvSpPr>
          <p:spPr>
            <a:xfrm>
              <a:off x="1190325" y="2402594"/>
              <a:ext cx="1305802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Collider failure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0757FAF-4E12-1A33-319F-66EBA2735061}"/>
                </a:ext>
              </a:extLst>
            </p:cNvPr>
            <p:cNvSpPr txBox="1"/>
            <p:nvPr/>
          </p:nvSpPr>
          <p:spPr>
            <a:xfrm>
              <a:off x="1196849" y="2722164"/>
              <a:ext cx="1339347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400" dirty="0">
                  <a:solidFill>
                    <a:srgbClr val="000000"/>
                  </a:solidFill>
                </a:rPr>
                <a:t>Injector Complex failure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00E87C4-CB43-94A0-5CA2-87C6312A26F8}"/>
              </a:ext>
            </a:extLst>
          </p:cNvPr>
          <p:cNvGrpSpPr/>
          <p:nvPr/>
        </p:nvGrpSpPr>
        <p:grpSpPr>
          <a:xfrm>
            <a:off x="4006599" y="4555132"/>
            <a:ext cx="1776572" cy="1620262"/>
            <a:chOff x="4325664" y="2541760"/>
            <a:chExt cx="2868898" cy="2664000"/>
          </a:xfrm>
        </p:grpSpPr>
        <p:sp>
          <p:nvSpPr>
            <p:cNvPr id="74" name="Partial Circle 73">
              <a:extLst>
                <a:ext uri="{FF2B5EF4-FFF2-40B4-BE49-F238E27FC236}">
                  <a16:creationId xmlns:a16="http://schemas.microsoft.com/office/drawing/2014/main" id="{3CD6AE3B-5751-8CA5-22C5-58876DC26AF1}"/>
                </a:ext>
              </a:extLst>
            </p:cNvPr>
            <p:cNvSpPr/>
            <p:nvPr/>
          </p:nvSpPr>
          <p:spPr>
            <a:xfrm>
              <a:off x="4325664" y="2541760"/>
              <a:ext cx="2664000" cy="2664000"/>
            </a:xfrm>
            <a:prstGeom prst="pie">
              <a:avLst>
                <a:gd name="adj1" fmla="val 6829612"/>
                <a:gd name="adj2" fmla="val 16200000"/>
              </a:avLst>
            </a:pr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5" name="Partial Circle 74">
              <a:extLst>
                <a:ext uri="{FF2B5EF4-FFF2-40B4-BE49-F238E27FC236}">
                  <a16:creationId xmlns:a16="http://schemas.microsoft.com/office/drawing/2014/main" id="{CAF48DDF-D32C-D0E1-D5D0-B3F5AE1A6E94}"/>
                </a:ext>
              </a:extLst>
            </p:cNvPr>
            <p:cNvSpPr/>
            <p:nvPr/>
          </p:nvSpPr>
          <p:spPr>
            <a:xfrm>
              <a:off x="4325664" y="2541760"/>
              <a:ext cx="2664000" cy="2664000"/>
            </a:xfrm>
            <a:prstGeom prst="pie">
              <a:avLst>
                <a:gd name="adj1" fmla="val 448181"/>
                <a:gd name="adj2" fmla="val 6861192"/>
              </a:avLst>
            </a:prstGeom>
            <a:solidFill>
              <a:srgbClr val="99003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6" name="Partial Circle 75">
              <a:extLst>
                <a:ext uri="{FF2B5EF4-FFF2-40B4-BE49-F238E27FC236}">
                  <a16:creationId xmlns:a16="http://schemas.microsoft.com/office/drawing/2014/main" id="{D3AED937-295F-EB24-0979-B408998F8C85}"/>
                </a:ext>
              </a:extLst>
            </p:cNvPr>
            <p:cNvSpPr/>
            <p:nvPr/>
          </p:nvSpPr>
          <p:spPr>
            <a:xfrm>
              <a:off x="4325664" y="2541760"/>
              <a:ext cx="2664000" cy="2664000"/>
            </a:xfrm>
            <a:prstGeom prst="pie">
              <a:avLst>
                <a:gd name="adj1" fmla="val 16182445"/>
                <a:gd name="adj2" fmla="val 47318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FAD5883A-8A76-9CCB-CFFF-6B0986DD6CED}"/>
                </a:ext>
              </a:extLst>
            </p:cNvPr>
            <p:cNvSpPr txBox="1"/>
            <p:nvPr/>
          </p:nvSpPr>
          <p:spPr>
            <a:xfrm>
              <a:off x="4530562" y="3363578"/>
              <a:ext cx="923925" cy="67793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chemeClr val="bg1"/>
                  </a:solidFill>
                </a:rPr>
                <a:t>Stable Beams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D1C7AB93-6AB7-5BED-CF0A-E508FA64A993}"/>
                </a:ext>
              </a:extLst>
            </p:cNvPr>
            <p:cNvSpPr txBox="1"/>
            <p:nvPr/>
          </p:nvSpPr>
          <p:spPr>
            <a:xfrm>
              <a:off x="5779319" y="3325348"/>
              <a:ext cx="1415243" cy="33896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chemeClr val="bg1"/>
                  </a:solidFill>
                </a:rPr>
                <a:t>Operation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128666CE-D51A-D35D-BC1B-69BA7E8FF462}"/>
                </a:ext>
              </a:extLst>
            </p:cNvPr>
            <p:cNvSpPr txBox="1"/>
            <p:nvPr/>
          </p:nvSpPr>
          <p:spPr>
            <a:xfrm>
              <a:off x="5603636" y="4258524"/>
              <a:ext cx="1238250" cy="6072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200" dirty="0">
                  <a:solidFill>
                    <a:schemeClr val="bg1"/>
                  </a:solidFill>
                </a:rPr>
                <a:t>Down </a:t>
              </a:r>
            </a:p>
            <a:p>
              <a:pPr algn="l"/>
              <a:r>
                <a:rPr lang="en-US" sz="1200" dirty="0">
                  <a:solidFill>
                    <a:schemeClr val="bg1"/>
                  </a:solidFill>
                </a:rPr>
                <a:t>Time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0" name="Rectangle 79">
            <a:extLst>
              <a:ext uri="{FF2B5EF4-FFF2-40B4-BE49-F238E27FC236}">
                <a16:creationId xmlns:a16="http://schemas.microsoft.com/office/drawing/2014/main" id="{19270BAF-A93C-8565-CCA0-F5987AD5E82E}"/>
              </a:ext>
            </a:extLst>
          </p:cNvPr>
          <p:cNvSpPr/>
          <p:nvPr/>
        </p:nvSpPr>
        <p:spPr>
          <a:xfrm>
            <a:off x="9231341" y="1824191"/>
            <a:ext cx="171104" cy="3670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4B91E2-B000-03C2-C40F-2A427F4DEF95}"/>
              </a:ext>
            </a:extLst>
          </p:cNvPr>
          <p:cNvSpPr txBox="1">
            <a:spLocks/>
          </p:cNvSpPr>
          <p:nvPr/>
        </p:nvSpPr>
        <p:spPr>
          <a:xfrm>
            <a:off x="382791" y="1154580"/>
            <a:ext cx="1754806" cy="4550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2800" b="1" i="1" u="sng" dirty="0">
                <a:solidFill>
                  <a:schemeClr val="accent3"/>
                </a:solidFill>
              </a:rPr>
              <a:t>Z,WW</a:t>
            </a:r>
            <a:endParaRPr lang="en-US" sz="2800" dirty="0">
              <a:solidFill>
                <a:schemeClr val="accent3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1" name="Table 50">
                <a:extLst>
                  <a:ext uri="{FF2B5EF4-FFF2-40B4-BE49-F238E27FC236}">
                    <a16:creationId xmlns:a16="http://schemas.microsoft.com/office/drawing/2014/main" id="{BF4F29DF-B1EA-0AF3-985A-4F230485438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53263883"/>
                  </p:ext>
                </p:extLst>
              </p:nvPr>
            </p:nvGraphicFramePr>
            <p:xfrm>
              <a:off x="7057915" y="4735228"/>
              <a:ext cx="4540270" cy="1142747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69146">
                      <a:extLst>
                        <a:ext uri="{9D8B030D-6E8A-4147-A177-3AD203B41FA5}">
                          <a16:colId xmlns:a16="http://schemas.microsoft.com/office/drawing/2014/main" val="2961197662"/>
                        </a:ext>
                      </a:extLst>
                    </a:gridCol>
                    <a:gridCol w="736375">
                      <a:extLst>
                        <a:ext uri="{9D8B030D-6E8A-4147-A177-3AD203B41FA5}">
                          <a16:colId xmlns:a16="http://schemas.microsoft.com/office/drawing/2014/main" val="4043367493"/>
                        </a:ext>
                      </a:extLst>
                    </a:gridCol>
                    <a:gridCol w="776835">
                      <a:extLst>
                        <a:ext uri="{9D8B030D-6E8A-4147-A177-3AD203B41FA5}">
                          <a16:colId xmlns:a16="http://schemas.microsoft.com/office/drawing/2014/main" val="1996892260"/>
                        </a:ext>
                      </a:extLst>
                    </a:gridCol>
                    <a:gridCol w="655455">
                      <a:extLst>
                        <a:ext uri="{9D8B030D-6E8A-4147-A177-3AD203B41FA5}">
                          <a16:colId xmlns:a16="http://schemas.microsoft.com/office/drawing/2014/main" val="2116402890"/>
                        </a:ext>
                      </a:extLst>
                    </a:gridCol>
                    <a:gridCol w="702459">
                      <a:extLst>
                        <a:ext uri="{9D8B030D-6E8A-4147-A177-3AD203B41FA5}">
                          <a16:colId xmlns:a16="http://schemas.microsoft.com/office/drawing/2014/main" val="109630094"/>
                        </a:ext>
                      </a:extLst>
                    </a:gridCol>
                  </a:tblGrid>
                  <a:tr h="255712">
                    <a:tc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00000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accent3"/>
                              </a:solidFill>
                            </a:rPr>
                            <a:t>Z</a:t>
                          </a:r>
                          <a:endParaRPr lang="en-GB" i="1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accent3"/>
                              </a:solidFill>
                            </a:rPr>
                            <a:t>WW</a:t>
                          </a:r>
                          <a:endParaRPr lang="en-GB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rgbClr val="C95ABD"/>
                              </a:solidFill>
                            </a:rPr>
                            <a:t>ZH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>
                              <a:solidFill>
                                <a:srgbClr val="C95ABD"/>
                              </a:solidFill>
                            </a:rPr>
                            <a:t>tt</a:t>
                          </a:r>
                          <a:endParaRPr lang="en-GB" dirty="0">
                            <a:solidFill>
                              <a:srgbClr val="C95ABD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40430235"/>
                      </a:ext>
                    </a:extLst>
                  </a:tr>
                  <a:tr h="255712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rgbClr val="00000F"/>
                              </a:solidFill>
                            </a:rPr>
                            <a:t>Fill time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800" b="0" i="1" smtClean="0">
                                      <a:solidFill>
                                        <a:srgbClr val="00000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smtClean="0">
                                      <a:solidFill>
                                        <a:srgbClr val="00000F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1800" b="0" smtClean="0">
                                      <a:solidFill>
                                        <a:srgbClr val="00000F"/>
                                      </a:solidFill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400" dirty="0">
                              <a:solidFill>
                                <a:srgbClr val="00000F"/>
                              </a:solidFill>
                            </a:rPr>
                            <a:t> (min)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7.7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2.5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1.52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1.45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10869247"/>
                      </a:ext>
                    </a:extLst>
                  </a:tr>
                  <a:tr h="255712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solidFill>
                                <a:srgbClr val="00000F"/>
                              </a:solidFill>
                            </a:rPr>
                            <a:t>Lifetime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0" smtClean="0">
                                  <a:solidFill>
                                    <a:srgbClr val="00000F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oMath>
                          </a14:m>
                          <a:r>
                            <a:rPr lang="en-GB" sz="1400" dirty="0">
                              <a:solidFill>
                                <a:srgbClr val="00000F"/>
                              </a:solidFill>
                            </a:rPr>
                            <a:t> (min)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15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12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292933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1" name="Table 50">
                <a:extLst>
                  <a:ext uri="{FF2B5EF4-FFF2-40B4-BE49-F238E27FC236}">
                    <a16:creationId xmlns:a16="http://schemas.microsoft.com/office/drawing/2014/main" id="{BF4F29DF-B1EA-0AF3-985A-4F230485438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53263883"/>
                  </p:ext>
                </p:extLst>
              </p:nvPr>
            </p:nvGraphicFramePr>
            <p:xfrm>
              <a:off x="7057915" y="4735228"/>
              <a:ext cx="4540270" cy="1142747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669146">
                      <a:extLst>
                        <a:ext uri="{9D8B030D-6E8A-4147-A177-3AD203B41FA5}">
                          <a16:colId xmlns:a16="http://schemas.microsoft.com/office/drawing/2014/main" val="2961197662"/>
                        </a:ext>
                      </a:extLst>
                    </a:gridCol>
                    <a:gridCol w="736375">
                      <a:extLst>
                        <a:ext uri="{9D8B030D-6E8A-4147-A177-3AD203B41FA5}">
                          <a16:colId xmlns:a16="http://schemas.microsoft.com/office/drawing/2014/main" val="4043367493"/>
                        </a:ext>
                      </a:extLst>
                    </a:gridCol>
                    <a:gridCol w="776835">
                      <a:extLst>
                        <a:ext uri="{9D8B030D-6E8A-4147-A177-3AD203B41FA5}">
                          <a16:colId xmlns:a16="http://schemas.microsoft.com/office/drawing/2014/main" val="1996892260"/>
                        </a:ext>
                      </a:extLst>
                    </a:gridCol>
                    <a:gridCol w="655455">
                      <a:extLst>
                        <a:ext uri="{9D8B030D-6E8A-4147-A177-3AD203B41FA5}">
                          <a16:colId xmlns:a16="http://schemas.microsoft.com/office/drawing/2014/main" val="2116402890"/>
                        </a:ext>
                      </a:extLst>
                    </a:gridCol>
                    <a:gridCol w="702459">
                      <a:extLst>
                        <a:ext uri="{9D8B030D-6E8A-4147-A177-3AD203B41FA5}">
                          <a16:colId xmlns:a16="http://schemas.microsoft.com/office/drawing/2014/main" val="109630094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endParaRPr lang="en-GB" dirty="0">
                            <a:solidFill>
                              <a:srgbClr val="00000F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accent3"/>
                              </a:solidFill>
                            </a:rPr>
                            <a:t>Z</a:t>
                          </a:r>
                          <a:endParaRPr lang="en-GB" i="1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>
                              <a:solidFill>
                                <a:schemeClr val="accent3"/>
                              </a:solidFill>
                            </a:rPr>
                            <a:t>WW</a:t>
                          </a:r>
                          <a:endParaRPr lang="en-GB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>
                              <a:solidFill>
                                <a:srgbClr val="C95ABD"/>
                              </a:solidFill>
                            </a:rPr>
                            <a:t>ZH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dirty="0" err="1">
                              <a:solidFill>
                                <a:srgbClr val="C95ABD"/>
                              </a:solidFill>
                            </a:rPr>
                            <a:t>tt</a:t>
                          </a:r>
                          <a:endParaRPr lang="en-GB" dirty="0">
                            <a:solidFill>
                              <a:srgbClr val="C95ABD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40430235"/>
                      </a:ext>
                    </a:extLst>
                  </a:tr>
                  <a:tr h="387795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5"/>
                          <a:stretch>
                            <a:fillRect l="-758" t="-100000" r="-172727" b="-1129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7.7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2.5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1.52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1.45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10869247"/>
                      </a:ext>
                    </a:extLst>
                  </a:tr>
                  <a:tr h="389192"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5"/>
                          <a:stretch>
                            <a:fillRect l="-758" t="-200000" r="-172727" b="-129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15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solidFill>
                                <a:schemeClr val="accent3"/>
                              </a:solidFill>
                            </a:rPr>
                            <a:t>12</a:t>
                          </a:r>
                          <a:endParaRPr lang="en-GB" sz="1400" dirty="0">
                            <a:solidFill>
                              <a:schemeClr val="accent3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>
                              <a:solidFill>
                                <a:srgbClr val="C95ABD"/>
                              </a:solidFill>
                            </a:rPr>
                            <a:t>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26292933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3" name="Content Placeholder 1">
                <a:extLst>
                  <a:ext uri="{FF2B5EF4-FFF2-40B4-BE49-F238E27FC236}">
                    <a16:creationId xmlns:a16="http://schemas.microsoft.com/office/drawing/2014/main" id="{EFF419F3-ED22-6F98-D25B-91912A4D026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00822" y="1151596"/>
                <a:ext cx="1754806" cy="455077"/>
              </a:xfrm>
              <a:prstGeom prst="rect">
                <a:avLst/>
              </a:prstGeom>
            </p:spPr>
            <p:txBody>
              <a:bodyPr vert="horz" lIns="0" tIns="0" rIns="0" bIns="0" rtlCol="0">
                <a:noAutofit/>
              </a:bodyPr>
              <a:lstStyle>
                <a:lvl1pPr marL="0" indent="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/>
                  <a:buNone/>
                  <a:tabLst/>
                  <a:defRPr sz="2100" b="1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324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charset="0"/>
                  <a:buChar char="•"/>
                  <a:tabLst/>
                  <a:defRPr sz="1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648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7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972000" indent="-32400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charset="0"/>
                  <a:buChar char="•"/>
                  <a:tabLst/>
                  <a:defRPr sz="16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lvl="1" indent="0">
                  <a:buFont typeface="Arial" charset="0"/>
                  <a:buNone/>
                </a:pPr>
                <a14:m>
                  <m:oMath xmlns:m="http://schemas.openxmlformats.org/officeDocument/2006/math">
                    <m:r>
                      <a:rPr lang="en-US" sz="2800" b="1" i="1" u="sng" smtClean="0">
                        <a:solidFill>
                          <a:srgbClr val="C95ABD"/>
                        </a:solidFill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sz="2800" b="1" i="1" u="sng" smtClean="0">
                        <a:solidFill>
                          <a:srgbClr val="C95ABD"/>
                        </a:solidFill>
                        <a:latin typeface="Cambria Math" panose="02040503050406030204" pitchFamily="18" charset="0"/>
                      </a:rPr>
                      <m:t>𝑯</m:t>
                    </m:r>
                  </m:oMath>
                </a14:m>
                <a:r>
                  <a:rPr lang="en-US" sz="2800" b="1" i="1" u="sng" dirty="0">
                    <a:solidFill>
                      <a:srgbClr val="C95ABD"/>
                    </a:solidFill>
                  </a:rPr>
                  <a:t>,</a:t>
                </a:r>
                <a14:m>
                  <m:oMath xmlns:m="http://schemas.openxmlformats.org/officeDocument/2006/math">
                    <m:r>
                      <a:rPr lang="en-US" sz="2800" b="1" i="1" u="sng" smtClean="0">
                        <a:solidFill>
                          <a:srgbClr val="C95ABD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US" sz="2800" b="1" i="1" u="sng" smtClean="0">
                            <a:solidFill>
                              <a:srgbClr val="C95ABD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800" b="1" i="1" u="sng" smtClean="0">
                            <a:solidFill>
                              <a:srgbClr val="C95ABD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</m:acc>
                  </m:oMath>
                </a14:m>
                <a:endParaRPr lang="en-US" sz="2800" dirty="0">
                  <a:solidFill>
                    <a:srgbClr val="C95ABD"/>
                  </a:solidFill>
                </a:endParaRPr>
              </a:p>
            </p:txBody>
          </p:sp>
        </mc:Choice>
        <mc:Fallback>
          <p:sp>
            <p:nvSpPr>
              <p:cNvPr id="53" name="Content Placeholder 1">
                <a:extLst>
                  <a:ext uri="{FF2B5EF4-FFF2-40B4-BE49-F238E27FC236}">
                    <a16:creationId xmlns:a16="http://schemas.microsoft.com/office/drawing/2014/main" id="{EFF419F3-ED22-6F98-D25B-91912A4D02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822" y="1151596"/>
                <a:ext cx="1754806" cy="455077"/>
              </a:xfrm>
              <a:prstGeom prst="rect">
                <a:avLst/>
              </a:prstGeom>
              <a:blipFill>
                <a:blip r:embed="rId6"/>
                <a:stretch>
                  <a:fillRect l="-7194" t="-21622" b="-4054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TextBox 53">
            <a:extLst>
              <a:ext uri="{FF2B5EF4-FFF2-40B4-BE49-F238E27FC236}">
                <a16:creationId xmlns:a16="http://schemas.microsoft.com/office/drawing/2014/main" id="{AEA39F17-244B-BFD8-87BB-A6927B00AB27}"/>
              </a:ext>
            </a:extLst>
          </p:cNvPr>
          <p:cNvSpPr txBox="1"/>
          <p:nvPr/>
        </p:nvSpPr>
        <p:spPr>
          <a:xfrm>
            <a:off x="3761829" y="1115621"/>
            <a:ext cx="60946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Resonant depolarization is impossible</a:t>
            </a:r>
            <a:endParaRPr lang="en-GB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6" name="Multiplication Sign 68">
            <a:extLst>
              <a:ext uri="{FF2B5EF4-FFF2-40B4-BE49-F238E27FC236}">
                <a16:creationId xmlns:a16="http://schemas.microsoft.com/office/drawing/2014/main" id="{92E14E9C-3124-205A-778B-E3A033BA75DF}"/>
              </a:ext>
            </a:extLst>
          </p:cNvPr>
          <p:cNvSpPr/>
          <p:nvPr/>
        </p:nvSpPr>
        <p:spPr>
          <a:xfrm>
            <a:off x="3316183" y="1861434"/>
            <a:ext cx="1924913" cy="2026470"/>
          </a:xfrm>
          <a:prstGeom prst="mathMultiply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E66C60BA-01DA-AC71-9858-5E0360B2F1B9}"/>
              </a:ext>
            </a:extLst>
          </p:cNvPr>
          <p:cNvCxnSpPr>
            <a:cxnSpLocks/>
          </p:cNvCxnSpPr>
          <p:nvPr/>
        </p:nvCxnSpPr>
        <p:spPr>
          <a:xfrm flipH="1">
            <a:off x="4797986" y="1494800"/>
            <a:ext cx="441827" cy="737679"/>
          </a:xfrm>
          <a:prstGeom prst="straightConnector1">
            <a:avLst/>
          </a:prstGeom>
          <a:ln w="38100">
            <a:solidFill>
              <a:srgbClr val="C95AB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D2451080-97A6-B1E1-DC84-1DD02AC6BFB9}"/>
              </a:ext>
            </a:extLst>
          </p:cNvPr>
          <p:cNvCxnSpPr>
            <a:cxnSpLocks/>
          </p:cNvCxnSpPr>
          <p:nvPr/>
        </p:nvCxnSpPr>
        <p:spPr>
          <a:xfrm>
            <a:off x="7670729" y="1526357"/>
            <a:ext cx="1188828" cy="1256736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Multiplication Sign 81">
            <a:extLst>
              <a:ext uri="{FF2B5EF4-FFF2-40B4-BE49-F238E27FC236}">
                <a16:creationId xmlns:a16="http://schemas.microsoft.com/office/drawing/2014/main" id="{D99DCFB0-C595-1405-7082-5F4939F5A4C2}"/>
              </a:ext>
            </a:extLst>
          </p:cNvPr>
          <p:cNvSpPr/>
          <p:nvPr/>
        </p:nvSpPr>
        <p:spPr>
          <a:xfrm>
            <a:off x="8696862" y="2759832"/>
            <a:ext cx="1295321" cy="510219"/>
          </a:xfrm>
          <a:prstGeom prst="mathMultiply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Multiplication Sign 54">
            <a:extLst>
              <a:ext uri="{FF2B5EF4-FFF2-40B4-BE49-F238E27FC236}">
                <a16:creationId xmlns:a16="http://schemas.microsoft.com/office/drawing/2014/main" id="{BF32D02C-E57B-D417-8324-007DB7F004AF}"/>
              </a:ext>
            </a:extLst>
          </p:cNvPr>
          <p:cNvSpPr/>
          <p:nvPr/>
        </p:nvSpPr>
        <p:spPr>
          <a:xfrm>
            <a:off x="5888220" y="1600731"/>
            <a:ext cx="1295321" cy="510219"/>
          </a:xfrm>
          <a:prstGeom prst="mathMultiply">
            <a:avLst/>
          </a:prstGeom>
          <a:solidFill>
            <a:srgbClr val="C95A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Multiplication Sign 53">
            <a:extLst>
              <a:ext uri="{FF2B5EF4-FFF2-40B4-BE49-F238E27FC236}">
                <a16:creationId xmlns:a16="http://schemas.microsoft.com/office/drawing/2014/main" id="{B36904D1-5010-686E-3FE9-2E5348FF55A2}"/>
              </a:ext>
            </a:extLst>
          </p:cNvPr>
          <p:cNvSpPr/>
          <p:nvPr/>
        </p:nvSpPr>
        <p:spPr>
          <a:xfrm>
            <a:off x="3485822" y="1610468"/>
            <a:ext cx="1295321" cy="510219"/>
          </a:xfrm>
          <a:prstGeom prst="mathMultiply">
            <a:avLst/>
          </a:prstGeom>
          <a:solidFill>
            <a:srgbClr val="C95A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Multiplication Sign 53">
            <a:extLst>
              <a:ext uri="{FF2B5EF4-FFF2-40B4-BE49-F238E27FC236}">
                <a16:creationId xmlns:a16="http://schemas.microsoft.com/office/drawing/2014/main" id="{FF22CBCE-E186-72C8-C044-6B57AAE1C723}"/>
              </a:ext>
            </a:extLst>
          </p:cNvPr>
          <p:cNvSpPr/>
          <p:nvPr/>
        </p:nvSpPr>
        <p:spPr>
          <a:xfrm>
            <a:off x="1382039" y="1582018"/>
            <a:ext cx="1295321" cy="510219"/>
          </a:xfrm>
          <a:prstGeom prst="mathMultiply">
            <a:avLst/>
          </a:prstGeom>
          <a:solidFill>
            <a:srgbClr val="C95ABD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3934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3" grpId="0"/>
      <p:bldP spid="54" grpId="0"/>
      <p:bldP spid="66" grpId="0" animBg="1"/>
      <p:bldP spid="69" grpId="0" animBg="1"/>
      <p:bldP spid="73" grpId="0" animBg="1"/>
      <p:bldP spid="82" grpId="0" animBg="1"/>
      <p:bldP spid="8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1A48998-3A74-249A-2B01-82338B18B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F92A18-2442-FE65-03B8-86C4CCB21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2B73B16C-0179-ACD3-AE69-9F9E202C628E}"/>
              </a:ext>
            </a:extLst>
          </p:cNvPr>
          <p:cNvSpPr txBox="1">
            <a:spLocks/>
          </p:cNvSpPr>
          <p:nvPr/>
        </p:nvSpPr>
        <p:spPr>
          <a:xfrm>
            <a:off x="514261" y="37200"/>
            <a:ext cx="10435447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Overall Performance</a:t>
            </a:r>
            <a:endParaRPr lang="en-GB" dirty="0"/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62F4B1E2-0727-4E3D-232E-E8AC712554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5 May 2025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CEA890A-501D-1DF4-3376-99ED5A16F3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4570357"/>
              </p:ext>
            </p:extLst>
          </p:nvPr>
        </p:nvGraphicFramePr>
        <p:xfrm>
          <a:off x="7131434" y="5723387"/>
          <a:ext cx="4880456" cy="54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70499">
                  <a:extLst>
                    <a:ext uri="{9D8B030D-6E8A-4147-A177-3AD203B41FA5}">
                      <a16:colId xmlns:a16="http://schemas.microsoft.com/office/drawing/2014/main" val="2209682058"/>
                    </a:ext>
                  </a:extLst>
                </a:gridCol>
                <a:gridCol w="689491">
                  <a:extLst>
                    <a:ext uri="{9D8B030D-6E8A-4147-A177-3AD203B41FA5}">
                      <a16:colId xmlns:a16="http://schemas.microsoft.com/office/drawing/2014/main" val="1459986422"/>
                    </a:ext>
                  </a:extLst>
                </a:gridCol>
                <a:gridCol w="546144">
                  <a:extLst>
                    <a:ext uri="{9D8B030D-6E8A-4147-A177-3AD203B41FA5}">
                      <a16:colId xmlns:a16="http://schemas.microsoft.com/office/drawing/2014/main" val="644682694"/>
                    </a:ext>
                  </a:extLst>
                </a:gridCol>
                <a:gridCol w="554576">
                  <a:extLst>
                    <a:ext uri="{9D8B030D-6E8A-4147-A177-3AD203B41FA5}">
                      <a16:colId xmlns:a16="http://schemas.microsoft.com/office/drawing/2014/main" val="2955530131"/>
                    </a:ext>
                  </a:extLst>
                </a:gridCol>
                <a:gridCol w="619746">
                  <a:extLst>
                    <a:ext uri="{9D8B030D-6E8A-4147-A177-3AD203B41FA5}">
                      <a16:colId xmlns:a16="http://schemas.microsoft.com/office/drawing/2014/main" val="4206636376"/>
                    </a:ext>
                  </a:extLst>
                </a:gridCol>
              </a:tblGrid>
              <a:tr h="235225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Z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WW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ZH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err="1"/>
                        <a:t>tt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863130"/>
                  </a:ext>
                </a:extLst>
              </a:tr>
              <a:tr h="235225">
                <a:tc>
                  <a:txBody>
                    <a:bodyPr/>
                    <a:lstStyle/>
                    <a:p>
                      <a:r>
                        <a:rPr lang="en-US" sz="1200" dirty="0"/>
                        <a:t>Integrated luminosity target [ab-1]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150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10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5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/>
                        <a:t>1.5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308560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1740D175-B344-F33A-3A29-9190F82CCF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6890" y="626474"/>
            <a:ext cx="8935992" cy="440741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90898A4-FD9F-BDB7-825A-40598E48C146}"/>
              </a:ext>
            </a:extLst>
          </p:cNvPr>
          <p:cNvSpPr txBox="1"/>
          <p:nvPr/>
        </p:nvSpPr>
        <p:spPr>
          <a:xfrm>
            <a:off x="579215" y="4892718"/>
            <a:ext cx="7595914" cy="1287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Delivered integrated luminosity is low in all energy modes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Due to low availability </a:t>
            </a:r>
            <a:r>
              <a:rPr lang="en-GB" u="sng" dirty="0">
                <a:solidFill>
                  <a:srgbClr val="C00000"/>
                </a:solidFill>
              </a:rPr>
              <a:t>and</a:t>
            </a:r>
            <a:r>
              <a:rPr lang="en-GB" dirty="0">
                <a:solidFill>
                  <a:srgbClr val="C00000"/>
                </a:solidFill>
              </a:rPr>
              <a:t> low efficiency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Particularly bad in Z and W modes due to long turnaround</a:t>
            </a:r>
          </a:p>
        </p:txBody>
      </p:sp>
    </p:spTree>
    <p:extLst>
      <p:ext uri="{BB962C8B-B14F-4D97-AF65-F5344CB8AC3E}">
        <p14:creationId xmlns:p14="http://schemas.microsoft.com/office/powerpoint/2010/main" val="5430643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278A54-BAD9-2129-40D4-66D87D9CAA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A75F6D15-31D8-916F-555C-57FB1B3A9CCB}"/>
              </a:ext>
            </a:extLst>
          </p:cNvPr>
          <p:cNvSpPr txBox="1">
            <a:spLocks/>
          </p:cNvSpPr>
          <p:nvPr/>
        </p:nvSpPr>
        <p:spPr>
          <a:xfrm>
            <a:off x="382331" y="142696"/>
            <a:ext cx="7634377" cy="571389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Unavailability &amp; Lost Luminosity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C10DC62-B8BE-BE90-01BB-00783E715D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716" y="642341"/>
            <a:ext cx="11392873" cy="565878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CBB3A96-5F2C-184F-9F28-6C3A2D0FB00E}"/>
              </a:ext>
            </a:extLst>
          </p:cNvPr>
          <p:cNvSpPr/>
          <p:nvPr/>
        </p:nvSpPr>
        <p:spPr>
          <a:xfrm>
            <a:off x="9689733" y="3835891"/>
            <a:ext cx="402223" cy="210392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DB81D99-2951-9FC0-B3CA-4F991018F199}"/>
              </a:ext>
            </a:extLst>
          </p:cNvPr>
          <p:cNvSpPr/>
          <p:nvPr/>
        </p:nvSpPr>
        <p:spPr>
          <a:xfrm>
            <a:off x="8835002" y="3835891"/>
            <a:ext cx="422572" cy="210392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F8339B-9972-0631-9FFF-E56AF64C4DBF}"/>
              </a:ext>
            </a:extLst>
          </p:cNvPr>
          <p:cNvSpPr txBox="1"/>
          <p:nvPr/>
        </p:nvSpPr>
        <p:spPr>
          <a:xfrm>
            <a:off x="8736572" y="3481043"/>
            <a:ext cx="1474684" cy="21542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</a:rPr>
              <a:t>Injector Complex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35EDA3C-6FF1-D474-34EA-458B67B9D7A4}"/>
              </a:ext>
            </a:extLst>
          </p:cNvPr>
          <p:cNvSpPr/>
          <p:nvPr/>
        </p:nvSpPr>
        <p:spPr>
          <a:xfrm>
            <a:off x="10110369" y="3835891"/>
            <a:ext cx="422572" cy="2103929"/>
          </a:xfrm>
          <a:prstGeom prst="rect">
            <a:avLst/>
          </a:prstGeom>
          <a:noFill/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701B43D-0F15-68B8-9065-91E810D561DF}"/>
              </a:ext>
            </a:extLst>
          </p:cNvPr>
          <p:cNvSpPr/>
          <p:nvPr/>
        </p:nvSpPr>
        <p:spPr>
          <a:xfrm>
            <a:off x="6778019" y="3931703"/>
            <a:ext cx="422572" cy="2103929"/>
          </a:xfrm>
          <a:prstGeom prst="rect">
            <a:avLst/>
          </a:prstGeom>
          <a:noFill/>
          <a:ln w="3810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C64AFF-1A42-D40D-C19B-07ED5A0E5E7D}"/>
              </a:ext>
            </a:extLst>
          </p:cNvPr>
          <p:cNvSpPr txBox="1"/>
          <p:nvPr/>
        </p:nvSpPr>
        <p:spPr>
          <a:xfrm>
            <a:off x="6594551" y="3481043"/>
            <a:ext cx="2001941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0033A0"/>
                </a:solidFill>
              </a:rPr>
              <a:t>Technical Infrastructure</a:t>
            </a:r>
            <a:endParaRPr lang="en-GB" sz="1400" dirty="0">
              <a:solidFill>
                <a:srgbClr val="0033A0"/>
              </a:solidFill>
            </a:endParaRP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666FC8EE-F08A-3A7A-1D6C-C2960297C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CA7B527-0FBB-027C-A1FB-C16C735B3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57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with lines and numbers&#10;&#10;AI-generated content may be incorrect.">
            <a:extLst>
              <a:ext uri="{FF2B5EF4-FFF2-40B4-BE49-F238E27FC236}">
                <a16:creationId xmlns:a16="http://schemas.microsoft.com/office/drawing/2014/main" id="{692F15E4-8805-7A4E-A47A-C4A538BA9E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4794" y="3979478"/>
            <a:ext cx="7062140" cy="2220712"/>
          </a:xfrm>
          <a:prstGeom prst="rect">
            <a:avLst/>
          </a:prstGeom>
        </p:spPr>
      </p:pic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CF80B72C-635F-5D82-F32C-211B07E7FC4A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8101915" y="6424993"/>
            <a:ext cx="1773923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5 May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2801CE-807C-7C09-F86C-06586BFA767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145352" y="6424993"/>
            <a:ext cx="6787386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 kern="1200" dirty="0">
                <a:latin typeface="+mn-lt"/>
                <a:ea typeface="+mn-ea"/>
                <a:cs typeface="+mn-cs"/>
              </a:rPr>
              <a:t>Jack Heron | Availability and Luminosity in the FCC-</a:t>
            </a:r>
            <a:r>
              <a:rPr lang="en-GB" kern="1200" dirty="0" err="1">
                <a:latin typeface="+mn-lt"/>
                <a:ea typeface="+mn-ea"/>
                <a:cs typeface="+mn-cs"/>
              </a:rPr>
              <a:t>ee</a:t>
            </a:r>
            <a:endParaRPr lang="en-US" kern="1200" dirty="0">
              <a:latin typeface="+mn-lt"/>
              <a:ea typeface="+mn-ea"/>
              <a:cs typeface="+mn-cs"/>
            </a:endParaRPr>
          </a:p>
        </p:txBody>
      </p:sp>
      <p:sp>
        <p:nvSpPr>
          <p:cNvPr id="17" name="Title 2">
            <a:extLst>
              <a:ext uri="{FF2B5EF4-FFF2-40B4-BE49-F238E27FC236}">
                <a16:creationId xmlns:a16="http://schemas.microsoft.com/office/drawing/2014/main" id="{311826F5-9839-5042-CDC4-AC64A9A1582A}"/>
              </a:ext>
            </a:extLst>
          </p:cNvPr>
          <p:cNvSpPr txBox="1">
            <a:spLocks/>
          </p:cNvSpPr>
          <p:nvPr/>
        </p:nvSpPr>
        <p:spPr>
          <a:xfrm>
            <a:off x="504953" y="7324"/>
            <a:ext cx="10435447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n-US" dirty="0"/>
              <a:t>RF System</a:t>
            </a:r>
            <a:endParaRPr lang="en-US" b="1" kern="1200" dirty="0"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E2C665-5D1A-B946-04E5-2B06FA45189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FBAEEFC-85E7-0F54-C64F-E254403278EF}"/>
              </a:ext>
            </a:extLst>
          </p:cNvPr>
          <p:cNvSpPr txBox="1"/>
          <p:nvPr/>
        </p:nvSpPr>
        <p:spPr>
          <a:xfrm>
            <a:off x="10384004" y="3961144"/>
            <a:ext cx="147548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</a:rPr>
              <a:t>Failed RF cavities each week </a:t>
            </a:r>
            <a:endParaRPr lang="en-GB" sz="1400" dirty="0">
              <a:solidFill>
                <a:srgbClr val="C00000"/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1DDF8D8-2175-44B5-B549-04E787FFA7FE}"/>
              </a:ext>
            </a:extLst>
          </p:cNvPr>
          <p:cNvCxnSpPr>
            <a:cxnSpLocks/>
          </p:cNvCxnSpPr>
          <p:nvPr/>
        </p:nvCxnSpPr>
        <p:spPr>
          <a:xfrm flipH="1">
            <a:off x="9640462" y="4074842"/>
            <a:ext cx="617230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CF472B5-CFA8-73CC-BE12-07C44F9A4FA2}"/>
              </a:ext>
            </a:extLst>
          </p:cNvPr>
          <p:cNvSpPr txBox="1"/>
          <p:nvPr/>
        </p:nvSpPr>
        <p:spPr>
          <a:xfrm>
            <a:off x="10748069" y="5310302"/>
            <a:ext cx="1443931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rgbClr val="C00000"/>
                </a:solidFill>
              </a:rPr>
              <a:t>Repairs needing human tunnel access</a:t>
            </a:r>
            <a:endParaRPr lang="en-GB" sz="1400" dirty="0">
              <a:solidFill>
                <a:srgbClr val="C00000"/>
              </a:solidFill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C16F89F-0C44-77BC-7608-CCEC222099AE}"/>
              </a:ext>
            </a:extLst>
          </p:cNvPr>
          <p:cNvCxnSpPr>
            <a:cxnSpLocks/>
          </p:cNvCxnSpPr>
          <p:nvPr/>
        </p:nvCxnSpPr>
        <p:spPr>
          <a:xfrm flipH="1">
            <a:off x="10476934" y="5405526"/>
            <a:ext cx="234109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2A84E44-2D87-37AD-EA63-EDABA41512DE}"/>
              </a:ext>
            </a:extLst>
          </p:cNvPr>
          <p:cNvSpPr txBox="1"/>
          <p:nvPr/>
        </p:nvSpPr>
        <p:spPr>
          <a:xfrm>
            <a:off x="2326364" y="3040344"/>
            <a:ext cx="1111292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Operational Cost Factors: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High failure rate of cavities, esp. in </a:t>
            </a:r>
            <a:r>
              <a:rPr lang="en-GB" dirty="0" err="1">
                <a:solidFill>
                  <a:srgbClr val="000000"/>
                </a:solidFill>
              </a:rPr>
              <a:t>tt</a:t>
            </a:r>
            <a:r>
              <a:rPr lang="en-GB" dirty="0">
                <a:solidFill>
                  <a:srgbClr val="000000"/>
                </a:solidFill>
              </a:rPr>
              <a:t> (1352 cavities)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</a:rPr>
              <a:t>Requires a hard-working maintenance service</a:t>
            </a:r>
          </a:p>
        </p:txBody>
      </p:sp>
      <p:pic>
        <p:nvPicPr>
          <p:cNvPr id="6" name="Content Placeholder 7" descr="A graph with numbers and a bar&#10;&#10;Description automatically generated">
            <a:extLst>
              <a:ext uri="{FF2B5EF4-FFF2-40B4-BE49-F238E27FC236}">
                <a16:creationId xmlns:a16="http://schemas.microsoft.com/office/drawing/2014/main" id="{EC286E97-AF2A-B36C-585A-E7EBDA146D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250220" y="1269962"/>
            <a:ext cx="735092" cy="4623480"/>
          </a:xfrm>
        </p:spPr>
      </p:pic>
      <p:pic>
        <p:nvPicPr>
          <p:cNvPr id="11" name="Picture 10" descr="A close-up of a measuring device&#10;&#10;Description automatically generated">
            <a:extLst>
              <a:ext uri="{FF2B5EF4-FFF2-40B4-BE49-F238E27FC236}">
                <a16:creationId xmlns:a16="http://schemas.microsoft.com/office/drawing/2014/main" id="{0EA03FD3-80ED-ADFB-71E8-E7296A8D96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953" y="1269961"/>
            <a:ext cx="745200" cy="4466196"/>
          </a:xfrm>
          <a:prstGeom prst="rect">
            <a:avLst/>
          </a:prstGeom>
        </p:spPr>
      </p:pic>
      <p:pic>
        <p:nvPicPr>
          <p:cNvPr id="14" name="Picture 13" descr="A table with numbers and text&#10;&#10;Description automatically generated">
            <a:extLst>
              <a:ext uri="{FF2B5EF4-FFF2-40B4-BE49-F238E27FC236}">
                <a16:creationId xmlns:a16="http://schemas.microsoft.com/office/drawing/2014/main" id="{E1082F88-18D2-F820-1F3C-C70FDA02B5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1020" y="875063"/>
            <a:ext cx="8746719" cy="1741931"/>
          </a:xfrm>
          <a:prstGeom prst="rect">
            <a:avLst/>
          </a:prstGeom>
        </p:spPr>
      </p:pic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56080922-5DA4-000B-5361-1707FBC3BD77}"/>
              </a:ext>
            </a:extLst>
          </p:cNvPr>
          <p:cNvSpPr txBox="1">
            <a:spLocks/>
          </p:cNvSpPr>
          <p:nvPr/>
        </p:nvSpPr>
        <p:spPr>
          <a:xfrm>
            <a:off x="6487021" y="2848320"/>
            <a:ext cx="5492376" cy="39404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H" b="0" dirty="0">
                <a:solidFill>
                  <a:srgbClr val="C00000"/>
                </a:solidFill>
              </a:rPr>
              <a:t>Redundancy eliminates down time completely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30A8225-BAAD-F36D-AC83-8382A86352CD}"/>
              </a:ext>
            </a:extLst>
          </p:cNvPr>
          <p:cNvSpPr/>
          <p:nvPr/>
        </p:nvSpPr>
        <p:spPr>
          <a:xfrm>
            <a:off x="692767" y="1078514"/>
            <a:ext cx="256988" cy="118345"/>
          </a:xfrm>
          <a:prstGeom prst="rect">
            <a:avLst/>
          </a:prstGeom>
          <a:solidFill>
            <a:srgbClr val="DBDB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D85CE82-5FF8-7B60-5F15-A98A9BC569C8}"/>
              </a:ext>
            </a:extLst>
          </p:cNvPr>
          <p:cNvSpPr/>
          <p:nvPr/>
        </p:nvSpPr>
        <p:spPr>
          <a:xfrm>
            <a:off x="1502852" y="1079939"/>
            <a:ext cx="256988" cy="11834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0C3F67B-1D45-2C17-4DB1-00208F89B47F}"/>
              </a:ext>
            </a:extLst>
          </p:cNvPr>
          <p:cNvSpPr txBox="1"/>
          <p:nvPr/>
        </p:nvSpPr>
        <p:spPr>
          <a:xfrm>
            <a:off x="1015498" y="1059630"/>
            <a:ext cx="51995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000000"/>
                </a:solidFill>
              </a:rPr>
              <a:t>Collider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F56C577-8DF3-00F0-7D02-35ED55E6BBCA}"/>
              </a:ext>
            </a:extLst>
          </p:cNvPr>
          <p:cNvSpPr txBox="1"/>
          <p:nvPr/>
        </p:nvSpPr>
        <p:spPr>
          <a:xfrm>
            <a:off x="1806413" y="1059856"/>
            <a:ext cx="51995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000000"/>
                </a:solidFill>
              </a:rPr>
              <a:t>Booster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E5331D2-CE1A-EAB6-9D28-ABB00CC0136E}"/>
              </a:ext>
            </a:extLst>
          </p:cNvPr>
          <p:cNvSpPr/>
          <p:nvPr/>
        </p:nvSpPr>
        <p:spPr>
          <a:xfrm>
            <a:off x="6836569" y="1813661"/>
            <a:ext cx="407172" cy="4676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4AE0B74-7D88-03B8-42CC-358BF6CB5D11}"/>
              </a:ext>
            </a:extLst>
          </p:cNvPr>
          <p:cNvSpPr/>
          <p:nvPr/>
        </p:nvSpPr>
        <p:spPr>
          <a:xfrm>
            <a:off x="8538150" y="1813661"/>
            <a:ext cx="2945199" cy="467623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9A41BD1-C2C9-D806-2E78-58E37B02F61B}"/>
              </a:ext>
            </a:extLst>
          </p:cNvPr>
          <p:cNvCxnSpPr>
            <a:cxnSpLocks/>
          </p:cNvCxnSpPr>
          <p:nvPr/>
        </p:nvCxnSpPr>
        <p:spPr>
          <a:xfrm flipH="1" flipV="1">
            <a:off x="7133417" y="2331346"/>
            <a:ext cx="170962" cy="449015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34CF4AF-306D-8AA7-E7A3-B4864637FA69}"/>
              </a:ext>
            </a:extLst>
          </p:cNvPr>
          <p:cNvCxnSpPr>
            <a:cxnSpLocks/>
          </p:cNvCxnSpPr>
          <p:nvPr/>
        </p:nvCxnSpPr>
        <p:spPr>
          <a:xfrm flipV="1">
            <a:off x="9708971" y="2398173"/>
            <a:ext cx="130850" cy="43701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7E7D207-4C33-D17C-DE3E-E698CFB0086D}"/>
              </a:ext>
            </a:extLst>
          </p:cNvPr>
          <p:cNvSpPr txBox="1"/>
          <p:nvPr/>
        </p:nvSpPr>
        <p:spPr>
          <a:xfrm>
            <a:off x="1291213" y="1201073"/>
            <a:ext cx="90579" cy="153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Z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F97DA8-6972-8699-E7B3-DEECE8765A89}"/>
              </a:ext>
            </a:extLst>
          </p:cNvPr>
          <p:cNvSpPr txBox="1"/>
          <p:nvPr/>
        </p:nvSpPr>
        <p:spPr>
          <a:xfrm>
            <a:off x="1392664" y="1707302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W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C761A01-754E-526F-AC60-F8ADDBC5B7C1}"/>
              </a:ext>
            </a:extLst>
          </p:cNvPr>
          <p:cNvSpPr txBox="1"/>
          <p:nvPr/>
        </p:nvSpPr>
        <p:spPr>
          <a:xfrm>
            <a:off x="1480685" y="2724327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065651A-F439-CCA7-4183-FDE339B7BF31}"/>
              </a:ext>
            </a:extLst>
          </p:cNvPr>
          <p:cNvSpPr txBox="1"/>
          <p:nvPr/>
        </p:nvSpPr>
        <p:spPr>
          <a:xfrm>
            <a:off x="1578836" y="2773036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tt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BD57E3A0-EDF4-1527-0CB6-AEEA483CCD1F}"/>
              </a:ext>
            </a:extLst>
          </p:cNvPr>
          <p:cNvCxnSpPr>
            <a:cxnSpLocks/>
          </p:cNvCxnSpPr>
          <p:nvPr/>
        </p:nvCxnSpPr>
        <p:spPr>
          <a:xfrm>
            <a:off x="1510607" y="2884188"/>
            <a:ext cx="1963" cy="1911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251EF08-28BA-11B9-DEFC-09B962C86D74}"/>
              </a:ext>
            </a:extLst>
          </p:cNvPr>
          <p:cNvCxnSpPr>
            <a:cxnSpLocks/>
          </p:cNvCxnSpPr>
          <p:nvPr/>
        </p:nvCxnSpPr>
        <p:spPr>
          <a:xfrm>
            <a:off x="1601443" y="2921464"/>
            <a:ext cx="0" cy="15388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C36FCCC-647E-51FC-D87F-04BEADDB6148}"/>
              </a:ext>
            </a:extLst>
          </p:cNvPr>
          <p:cNvSpPr txBox="1"/>
          <p:nvPr/>
        </p:nvSpPr>
        <p:spPr>
          <a:xfrm>
            <a:off x="1277523" y="3356233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Z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19E771A-B9C4-64DE-19E4-6BF902350300}"/>
              </a:ext>
            </a:extLst>
          </p:cNvPr>
          <p:cNvSpPr txBox="1"/>
          <p:nvPr/>
        </p:nvSpPr>
        <p:spPr>
          <a:xfrm>
            <a:off x="1388274" y="3429000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W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0141992-4119-24F4-232B-90C8AF9157AB}"/>
              </a:ext>
            </a:extLst>
          </p:cNvPr>
          <p:cNvSpPr txBox="1"/>
          <p:nvPr/>
        </p:nvSpPr>
        <p:spPr>
          <a:xfrm>
            <a:off x="1477829" y="4646287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H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63EF6AD-B692-D3D2-0678-D3F41EDAECA7}"/>
              </a:ext>
            </a:extLst>
          </p:cNvPr>
          <p:cNvSpPr txBox="1"/>
          <p:nvPr/>
        </p:nvSpPr>
        <p:spPr>
          <a:xfrm>
            <a:off x="1578836" y="4687746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tt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F1BBF317-DAEC-61B7-8839-5D531F7F2600}"/>
              </a:ext>
            </a:extLst>
          </p:cNvPr>
          <p:cNvCxnSpPr>
            <a:cxnSpLocks/>
          </p:cNvCxnSpPr>
          <p:nvPr/>
        </p:nvCxnSpPr>
        <p:spPr>
          <a:xfrm>
            <a:off x="1510607" y="4798898"/>
            <a:ext cx="1963" cy="19116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635EBFB-933E-188D-0A1E-42DDA02DB585}"/>
              </a:ext>
            </a:extLst>
          </p:cNvPr>
          <p:cNvCxnSpPr>
            <a:cxnSpLocks/>
          </p:cNvCxnSpPr>
          <p:nvPr/>
        </p:nvCxnSpPr>
        <p:spPr>
          <a:xfrm>
            <a:off x="1601443" y="4836174"/>
            <a:ext cx="0" cy="15388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122D6967-4788-EC32-619A-F677C5633A8C}"/>
              </a:ext>
            </a:extLst>
          </p:cNvPr>
          <p:cNvSpPr txBox="1"/>
          <p:nvPr/>
        </p:nvSpPr>
        <p:spPr>
          <a:xfrm>
            <a:off x="2864703" y="583072"/>
            <a:ext cx="40811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0000"/>
                </a:solidFill>
              </a:rPr>
              <a:t>Redundancy</a:t>
            </a:r>
          </a:p>
        </p:txBody>
      </p:sp>
    </p:spTree>
    <p:extLst>
      <p:ext uri="{BB962C8B-B14F-4D97-AF65-F5344CB8AC3E}">
        <p14:creationId xmlns:p14="http://schemas.microsoft.com/office/powerpoint/2010/main" val="413534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2" grpId="0"/>
      <p:bldP spid="15" grpId="0"/>
      <p:bldP spid="21" grpId="0" animBg="1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B6A566D9-8DCF-0B39-F11A-D3599B3281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609" y="1348650"/>
            <a:ext cx="440238" cy="467563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5DAC29C-3978-395A-08CB-A5980BC85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448" y="373593"/>
            <a:ext cx="11389566" cy="695011"/>
          </a:xfrm>
        </p:spPr>
        <p:txBody>
          <a:bodyPr/>
          <a:lstStyle/>
          <a:p>
            <a:r>
              <a:rPr lang="en-CH" dirty="0"/>
              <a:t>Power Converters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8B9C93-74A6-D64F-748C-29F5592A9C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9D7173-6CA9-9CDE-0247-6D5795F83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Jack Heron | FCC-ee Availability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73B341-E0D7-3BDD-AFA7-5BD4EEAD5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0" name="Picture 9" descr="A close-up of a measuring device&#10;&#10;Description automatically generated">
            <a:extLst>
              <a:ext uri="{FF2B5EF4-FFF2-40B4-BE49-F238E27FC236}">
                <a16:creationId xmlns:a16="http://schemas.microsoft.com/office/drawing/2014/main" id="{0507D79D-7B61-DBE1-C9A3-4B0026991C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659" y="1370919"/>
            <a:ext cx="745200" cy="446619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5AB194-9C43-FBA9-1F00-410778935E84}"/>
              </a:ext>
            </a:extLst>
          </p:cNvPr>
          <p:cNvSpPr/>
          <p:nvPr/>
        </p:nvSpPr>
        <p:spPr>
          <a:xfrm>
            <a:off x="926353" y="5223436"/>
            <a:ext cx="203200" cy="4303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AD04AB0-DF20-7F0B-390E-FA609039C888}"/>
              </a:ext>
            </a:extLst>
          </p:cNvPr>
          <p:cNvSpPr txBox="1"/>
          <p:nvPr/>
        </p:nvSpPr>
        <p:spPr>
          <a:xfrm>
            <a:off x="1102844" y="1869927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Z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5F389A-B421-9A6B-AA8F-6755C2AFA3AE}"/>
              </a:ext>
            </a:extLst>
          </p:cNvPr>
          <p:cNvSpPr txBox="1"/>
          <p:nvPr/>
        </p:nvSpPr>
        <p:spPr>
          <a:xfrm>
            <a:off x="1186514" y="1798041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01D472-4DAD-ED1E-3DD5-9FB84A6630A8}"/>
              </a:ext>
            </a:extLst>
          </p:cNvPr>
          <p:cNvSpPr txBox="1"/>
          <p:nvPr/>
        </p:nvSpPr>
        <p:spPr>
          <a:xfrm>
            <a:off x="1295752" y="1626720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H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9BBD71-6C47-3844-F163-5496F07F1873}"/>
              </a:ext>
            </a:extLst>
          </p:cNvPr>
          <p:cNvSpPr txBox="1"/>
          <p:nvPr/>
        </p:nvSpPr>
        <p:spPr>
          <a:xfrm>
            <a:off x="1412917" y="1521341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tt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CC19646-10F0-963A-8EBE-32AFD7EB53E4}"/>
              </a:ext>
            </a:extLst>
          </p:cNvPr>
          <p:cNvSpPr txBox="1"/>
          <p:nvPr/>
        </p:nvSpPr>
        <p:spPr>
          <a:xfrm>
            <a:off x="1111623" y="4063989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Z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29EB235-C2AE-1DC9-F086-531DB6DF37F8}"/>
              </a:ext>
            </a:extLst>
          </p:cNvPr>
          <p:cNvSpPr txBox="1"/>
          <p:nvPr/>
        </p:nvSpPr>
        <p:spPr>
          <a:xfrm>
            <a:off x="1174561" y="3647814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W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3762261-2377-209B-DF31-B62116AC64FE}"/>
              </a:ext>
            </a:extLst>
          </p:cNvPr>
          <p:cNvSpPr txBox="1"/>
          <p:nvPr/>
        </p:nvSpPr>
        <p:spPr>
          <a:xfrm>
            <a:off x="1310434" y="3646060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462BCA-B1FD-5CA5-111D-9B1197FC73AD}"/>
              </a:ext>
            </a:extLst>
          </p:cNvPr>
          <p:cNvSpPr txBox="1"/>
          <p:nvPr/>
        </p:nvSpPr>
        <p:spPr>
          <a:xfrm>
            <a:off x="1412916" y="3307581"/>
            <a:ext cx="143435" cy="153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C00000"/>
                </a:solidFill>
              </a:rPr>
              <a:t>tt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17FC80A-4944-CFE4-62F0-4F57FA55AD1C}"/>
              </a:ext>
            </a:extLst>
          </p:cNvPr>
          <p:cNvSpPr/>
          <p:nvPr/>
        </p:nvSpPr>
        <p:spPr>
          <a:xfrm>
            <a:off x="340659" y="998961"/>
            <a:ext cx="256988" cy="118345"/>
          </a:xfrm>
          <a:prstGeom prst="rect">
            <a:avLst/>
          </a:prstGeom>
          <a:solidFill>
            <a:srgbClr val="DBDB8D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DFAD3407-04A6-3E7E-7BA6-4533C318895D}"/>
              </a:ext>
            </a:extLst>
          </p:cNvPr>
          <p:cNvSpPr/>
          <p:nvPr/>
        </p:nvSpPr>
        <p:spPr>
          <a:xfrm>
            <a:off x="1331351" y="997849"/>
            <a:ext cx="256988" cy="11834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72E95C3-2444-3485-AEDD-D268A4434A70}"/>
              </a:ext>
            </a:extLst>
          </p:cNvPr>
          <p:cNvSpPr txBox="1"/>
          <p:nvPr/>
        </p:nvSpPr>
        <p:spPr>
          <a:xfrm>
            <a:off x="663390" y="980077"/>
            <a:ext cx="51995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000000"/>
                </a:solidFill>
              </a:rPr>
              <a:t>Collider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74AE0C5-2C61-AF44-663C-84FCB77A14CE}"/>
              </a:ext>
            </a:extLst>
          </p:cNvPr>
          <p:cNvSpPr txBox="1"/>
          <p:nvPr/>
        </p:nvSpPr>
        <p:spPr>
          <a:xfrm>
            <a:off x="1697319" y="983505"/>
            <a:ext cx="519951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000" dirty="0">
                <a:solidFill>
                  <a:srgbClr val="000000"/>
                </a:solidFill>
              </a:rPr>
              <a:t>Booster</a:t>
            </a:r>
          </a:p>
        </p:txBody>
      </p:sp>
      <p:sp>
        <p:nvSpPr>
          <p:cNvPr id="52" name="Content Placeholder 1">
            <a:extLst>
              <a:ext uri="{FF2B5EF4-FFF2-40B4-BE49-F238E27FC236}">
                <a16:creationId xmlns:a16="http://schemas.microsoft.com/office/drawing/2014/main" id="{2C180189-1B9B-84BB-518D-0B223D0803F2}"/>
              </a:ext>
            </a:extLst>
          </p:cNvPr>
          <p:cNvSpPr txBox="1">
            <a:spLocks/>
          </p:cNvSpPr>
          <p:nvPr/>
        </p:nvSpPr>
        <p:spPr>
          <a:xfrm>
            <a:off x="2366682" y="4217876"/>
            <a:ext cx="9484659" cy="19918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/>
              <a:t>Current optics configuration:</a:t>
            </a:r>
          </a:p>
          <a:p>
            <a:pPr lvl="1"/>
            <a:r>
              <a:rPr lang="en-CH" dirty="0"/>
              <a:t>Sextupoles powered in groups of four</a:t>
            </a:r>
          </a:p>
          <a:p>
            <a:pPr lvl="1"/>
            <a:r>
              <a:rPr lang="en-CH" dirty="0"/>
              <a:t>Correctors powered individually</a:t>
            </a:r>
          </a:p>
          <a:p>
            <a:r>
              <a:rPr lang="en-CH" dirty="0"/>
              <a:t>How many power converters can we lose without dumping the beam?</a:t>
            </a:r>
          </a:p>
          <a:p>
            <a:pPr lvl="1"/>
            <a:r>
              <a:rPr lang="en-CH" dirty="0"/>
              <a:t>Needs a detailed study from optics and machine protection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1F2405B4-0E1F-F537-3697-8487124A08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24919" y="948920"/>
            <a:ext cx="6259750" cy="3115069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3D76DF1B-D333-23C4-8A44-B81B669EF7A4}"/>
              </a:ext>
            </a:extLst>
          </p:cNvPr>
          <p:cNvSpPr/>
          <p:nvPr/>
        </p:nvSpPr>
        <p:spPr>
          <a:xfrm>
            <a:off x="5597047" y="1900848"/>
            <a:ext cx="6287622" cy="130301"/>
          </a:xfrm>
          <a:prstGeom prst="rect">
            <a:avLst/>
          </a:prstGeom>
          <a:solidFill>
            <a:srgbClr val="FFC000">
              <a:alpha val="38039"/>
            </a:srgb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4351345-CEB8-2CDA-F2A0-6B3E1496F4A4}"/>
              </a:ext>
            </a:extLst>
          </p:cNvPr>
          <p:cNvSpPr/>
          <p:nvPr/>
        </p:nvSpPr>
        <p:spPr>
          <a:xfrm>
            <a:off x="5624919" y="2299382"/>
            <a:ext cx="6259750" cy="365273"/>
          </a:xfrm>
          <a:prstGeom prst="rect">
            <a:avLst/>
          </a:prstGeom>
          <a:solidFill>
            <a:srgbClr val="FFC000">
              <a:alpha val="38039"/>
            </a:srgb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A5C59AF-BB14-86CB-8002-676B27D64A35}"/>
              </a:ext>
            </a:extLst>
          </p:cNvPr>
          <p:cNvSpPr/>
          <p:nvPr/>
        </p:nvSpPr>
        <p:spPr>
          <a:xfrm>
            <a:off x="5624918" y="3409009"/>
            <a:ext cx="6259750" cy="528634"/>
          </a:xfrm>
          <a:prstGeom prst="rect">
            <a:avLst/>
          </a:prstGeom>
          <a:solidFill>
            <a:srgbClr val="FFC000">
              <a:alpha val="38039"/>
            </a:srgbClr>
          </a:solidFill>
          <a:ln w="127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Content Placeholder 1">
            <a:extLst>
              <a:ext uri="{FF2B5EF4-FFF2-40B4-BE49-F238E27FC236}">
                <a16:creationId xmlns:a16="http://schemas.microsoft.com/office/drawing/2014/main" id="{104D573E-AD89-8196-AF37-8AB287061266}"/>
              </a:ext>
            </a:extLst>
          </p:cNvPr>
          <p:cNvSpPr txBox="1">
            <a:spLocks/>
          </p:cNvSpPr>
          <p:nvPr/>
        </p:nvSpPr>
        <p:spPr>
          <a:xfrm>
            <a:off x="2440541" y="2023814"/>
            <a:ext cx="2883187" cy="13615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H" sz="1600" b="0" dirty="0">
                <a:solidFill>
                  <a:schemeClr val="tx1"/>
                </a:solidFill>
              </a:rPr>
              <a:t>Assumes the same degree of redundancy as exists currently in LHC</a:t>
            </a:r>
          </a:p>
        </p:txBody>
      </p:sp>
    </p:spTree>
    <p:extLst>
      <p:ext uri="{BB962C8B-B14F-4D97-AF65-F5344CB8AC3E}">
        <p14:creationId xmlns:p14="http://schemas.microsoft.com/office/powerpoint/2010/main" val="2839080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53">
            <a:extLst>
              <a:ext uri="{FF2B5EF4-FFF2-40B4-BE49-F238E27FC236}">
                <a16:creationId xmlns:a16="http://schemas.microsoft.com/office/drawing/2014/main" id="{305CCAB1-117D-D49C-B7F5-643DAEAE5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285" y="722399"/>
            <a:ext cx="8779552" cy="1836373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7F316F-EAC0-1028-D774-A25D1AB76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9AA73C-4E0B-DEDC-81D1-E331F1C83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5BC1C-ECAE-5CAC-BF54-3F9431D28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3" name="Content Placeholder 1">
            <a:extLst>
              <a:ext uri="{FF2B5EF4-FFF2-40B4-BE49-F238E27FC236}">
                <a16:creationId xmlns:a16="http://schemas.microsoft.com/office/drawing/2014/main" id="{CE4BF764-4313-FD1A-9841-612C25A836B4}"/>
              </a:ext>
            </a:extLst>
          </p:cNvPr>
          <p:cNvSpPr txBox="1">
            <a:spLocks/>
          </p:cNvSpPr>
          <p:nvPr/>
        </p:nvSpPr>
        <p:spPr>
          <a:xfrm>
            <a:off x="806161" y="622808"/>
            <a:ext cx="1754806" cy="45507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Font typeface="Arial" charset="0"/>
              <a:buNone/>
            </a:pPr>
            <a:r>
              <a:rPr lang="en-US" sz="2800" b="1" i="1" u="sng" dirty="0">
                <a:solidFill>
                  <a:srgbClr val="000000"/>
                </a:solidFill>
              </a:rPr>
              <a:t>Z,W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74" name="Multiplication Sign 65">
            <a:extLst>
              <a:ext uri="{FF2B5EF4-FFF2-40B4-BE49-F238E27FC236}">
                <a16:creationId xmlns:a16="http://schemas.microsoft.com/office/drawing/2014/main" id="{3952AE00-68DC-78ED-E650-2C637D4731A9}"/>
              </a:ext>
            </a:extLst>
          </p:cNvPr>
          <p:cNvSpPr/>
          <p:nvPr/>
        </p:nvSpPr>
        <p:spPr>
          <a:xfrm>
            <a:off x="3694316" y="971750"/>
            <a:ext cx="1640903" cy="1255839"/>
          </a:xfrm>
          <a:prstGeom prst="mathMultiply">
            <a:avLst/>
          </a:prstGeom>
          <a:solidFill>
            <a:srgbClr val="9400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Multiplication Sign 66">
            <a:extLst>
              <a:ext uri="{FF2B5EF4-FFF2-40B4-BE49-F238E27FC236}">
                <a16:creationId xmlns:a16="http://schemas.microsoft.com/office/drawing/2014/main" id="{93B69B38-DB71-2B1D-7E99-EDA43374F52D}"/>
              </a:ext>
            </a:extLst>
          </p:cNvPr>
          <p:cNvSpPr/>
          <p:nvPr/>
        </p:nvSpPr>
        <p:spPr>
          <a:xfrm>
            <a:off x="7773930" y="1483425"/>
            <a:ext cx="1295321" cy="510219"/>
          </a:xfrm>
          <a:prstGeom prst="mathMultiply">
            <a:avLst/>
          </a:prstGeom>
          <a:solidFill>
            <a:srgbClr val="9400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Multiplication Sign 53">
            <a:extLst>
              <a:ext uri="{FF2B5EF4-FFF2-40B4-BE49-F238E27FC236}">
                <a16:creationId xmlns:a16="http://schemas.microsoft.com/office/drawing/2014/main" id="{2643739A-7844-7DB6-17E1-09770DE914D1}"/>
              </a:ext>
            </a:extLst>
          </p:cNvPr>
          <p:cNvSpPr/>
          <p:nvPr/>
        </p:nvSpPr>
        <p:spPr>
          <a:xfrm>
            <a:off x="6327166" y="611538"/>
            <a:ext cx="1295321" cy="510219"/>
          </a:xfrm>
          <a:prstGeom prst="mathMultiply">
            <a:avLst/>
          </a:prstGeom>
          <a:solidFill>
            <a:srgbClr val="9400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Multiplication Sign 53">
            <a:extLst>
              <a:ext uri="{FF2B5EF4-FFF2-40B4-BE49-F238E27FC236}">
                <a16:creationId xmlns:a16="http://schemas.microsoft.com/office/drawing/2014/main" id="{20F067AB-E36F-099A-E442-E85022B1FD58}"/>
              </a:ext>
            </a:extLst>
          </p:cNvPr>
          <p:cNvSpPr/>
          <p:nvPr/>
        </p:nvSpPr>
        <p:spPr>
          <a:xfrm>
            <a:off x="4663283" y="595236"/>
            <a:ext cx="1295321" cy="510219"/>
          </a:xfrm>
          <a:prstGeom prst="mathMultiply">
            <a:avLst/>
          </a:prstGeom>
          <a:solidFill>
            <a:srgbClr val="9400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Multiplication Sign 53">
            <a:extLst>
              <a:ext uri="{FF2B5EF4-FFF2-40B4-BE49-F238E27FC236}">
                <a16:creationId xmlns:a16="http://schemas.microsoft.com/office/drawing/2014/main" id="{0097B424-1820-4C8A-DD2B-139617D97A56}"/>
              </a:ext>
            </a:extLst>
          </p:cNvPr>
          <p:cNvSpPr/>
          <p:nvPr/>
        </p:nvSpPr>
        <p:spPr>
          <a:xfrm>
            <a:off x="2869333" y="597337"/>
            <a:ext cx="1295321" cy="510219"/>
          </a:xfrm>
          <a:prstGeom prst="mathMultiply">
            <a:avLst/>
          </a:prstGeom>
          <a:solidFill>
            <a:srgbClr val="9400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5EFCAB-6A94-637F-7750-87D132DD1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103" y="101021"/>
            <a:ext cx="11376025" cy="1065742"/>
          </a:xfrm>
        </p:spPr>
        <p:txBody>
          <a:bodyPr/>
          <a:lstStyle/>
          <a:p>
            <a:r>
              <a:rPr lang="en-GB" dirty="0"/>
              <a:t>Solution: Injection of Polarised Bunches</a:t>
            </a:r>
          </a:p>
        </p:txBody>
      </p:sp>
      <p:sp>
        <p:nvSpPr>
          <p:cNvPr id="56" name="Content Placeholder 1">
            <a:extLst>
              <a:ext uri="{FF2B5EF4-FFF2-40B4-BE49-F238E27FC236}">
                <a16:creationId xmlns:a16="http://schemas.microsoft.com/office/drawing/2014/main" id="{09766E54-F5D9-BCC2-4A33-4DCD639425E6}"/>
              </a:ext>
            </a:extLst>
          </p:cNvPr>
          <p:cNvSpPr txBox="1">
            <a:spLocks/>
          </p:cNvSpPr>
          <p:nvPr/>
        </p:nvSpPr>
        <p:spPr>
          <a:xfrm>
            <a:off x="6830892" y="4887937"/>
            <a:ext cx="5132507" cy="7283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dirty="0">
                <a:solidFill>
                  <a:srgbClr val="C00000"/>
                </a:solidFill>
              </a:rPr>
              <a:t>More than doubles </a:t>
            </a:r>
            <a:r>
              <a:rPr lang="en-US" dirty="0">
                <a:solidFill>
                  <a:srgbClr val="C00000"/>
                </a:solidFill>
              </a:rPr>
              <a:t>delivered </a:t>
            </a:r>
            <a:r>
              <a:rPr lang="en-CH" dirty="0">
                <a:solidFill>
                  <a:srgbClr val="C00000"/>
                </a:solidFill>
              </a:rPr>
              <a:t>integrated luminosity</a:t>
            </a:r>
          </a:p>
          <a:p>
            <a:pPr marL="0" indent="0">
              <a:buNone/>
            </a:pPr>
            <a:endParaRPr lang="en-CH" dirty="0"/>
          </a:p>
        </p:txBody>
      </p:sp>
      <p:graphicFrame>
        <p:nvGraphicFramePr>
          <p:cNvPr id="58" name="Table 57">
            <a:extLst>
              <a:ext uri="{FF2B5EF4-FFF2-40B4-BE49-F238E27FC236}">
                <a16:creationId xmlns:a16="http://schemas.microsoft.com/office/drawing/2014/main" id="{4CA0B41F-CEC7-8C56-C4B3-B720B8CAD367}"/>
              </a:ext>
            </a:extLst>
          </p:cNvPr>
          <p:cNvGraphicFramePr>
            <a:graphicFrameLocks noGrp="1"/>
          </p:cNvGraphicFramePr>
          <p:nvPr/>
        </p:nvGraphicFramePr>
        <p:xfrm>
          <a:off x="9154173" y="5805081"/>
          <a:ext cx="2675038" cy="570505"/>
        </p:xfrm>
        <a:graphic>
          <a:graphicData uri="http://schemas.openxmlformats.org/drawingml/2006/table">
            <a:tbl>
              <a:tblPr firstRow="1" bandRow="1"/>
              <a:tblGrid>
                <a:gridCol w="1132885">
                  <a:extLst>
                    <a:ext uri="{9D8B030D-6E8A-4147-A177-3AD203B41FA5}">
                      <a16:colId xmlns:a16="http://schemas.microsoft.com/office/drawing/2014/main" val="2209682058"/>
                    </a:ext>
                  </a:extLst>
                </a:gridCol>
                <a:gridCol w="356050">
                  <a:extLst>
                    <a:ext uri="{9D8B030D-6E8A-4147-A177-3AD203B41FA5}">
                      <a16:colId xmlns:a16="http://schemas.microsoft.com/office/drawing/2014/main" val="1459986422"/>
                    </a:ext>
                  </a:extLst>
                </a:gridCol>
                <a:gridCol w="386839">
                  <a:extLst>
                    <a:ext uri="{9D8B030D-6E8A-4147-A177-3AD203B41FA5}">
                      <a16:colId xmlns:a16="http://schemas.microsoft.com/office/drawing/2014/main" val="644682694"/>
                    </a:ext>
                  </a:extLst>
                </a:gridCol>
                <a:gridCol w="409557">
                  <a:extLst>
                    <a:ext uri="{9D8B030D-6E8A-4147-A177-3AD203B41FA5}">
                      <a16:colId xmlns:a16="http://schemas.microsoft.com/office/drawing/2014/main" val="2955530131"/>
                    </a:ext>
                  </a:extLst>
                </a:gridCol>
                <a:gridCol w="389707">
                  <a:extLst>
                    <a:ext uri="{9D8B030D-6E8A-4147-A177-3AD203B41FA5}">
                      <a16:colId xmlns:a16="http://schemas.microsoft.com/office/drawing/2014/main" val="4206636376"/>
                    </a:ext>
                  </a:extLst>
                </a:gridCol>
              </a:tblGrid>
              <a:tr h="235225">
                <a:tc>
                  <a:txBody>
                    <a:bodyPr/>
                    <a:lstStyle/>
                    <a:p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ysClr val="windowText" lastClr="000000"/>
                          </a:solidFill>
                        </a:rPr>
                        <a:t>Z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ysClr val="windowText" lastClr="000000"/>
                          </a:solidFill>
                        </a:rPr>
                        <a:t>W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ysClr val="windowText" lastClr="000000"/>
                          </a:solidFill>
                        </a:rPr>
                        <a:t>H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 err="1">
                          <a:solidFill>
                            <a:sysClr val="windowText" lastClr="000000"/>
                          </a:solidFill>
                        </a:rPr>
                        <a:t>tt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3863130"/>
                  </a:ext>
                </a:extLst>
              </a:tr>
              <a:tr h="235225"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ysClr val="windowText" lastClr="000000"/>
                          </a:solidFill>
                        </a:rPr>
                        <a:t>Integrated luminosity target [ab-1]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ysClr val="windowText" lastClr="000000"/>
                          </a:solidFill>
                        </a:rPr>
                        <a:t>205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ysClr val="windowText" lastClr="000000"/>
                          </a:solidFill>
                        </a:rPr>
                        <a:t>19.2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ysClr val="windowText" lastClr="000000"/>
                          </a:solidFill>
                        </a:rPr>
                        <a:t>10.8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800" dirty="0">
                          <a:solidFill>
                            <a:sysClr val="windowText" lastClr="000000"/>
                          </a:solidFill>
                        </a:rPr>
                        <a:t>3.12</a:t>
                      </a:r>
                      <a:endParaRPr lang="en-GB" sz="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308560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82B6B713-BF6B-6FFB-3869-41259FADDA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3100" y="2558149"/>
            <a:ext cx="5189230" cy="414452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9136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78" grpId="0" animBg="1"/>
      <p:bldP spid="5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E3DC71-C136-466F-02A4-F1D62F4BD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27D81B-68C2-CBE2-E480-A41799061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05C072-F4BD-41E2-E39C-673D7D01B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9674BE-41EB-C2A8-5460-5B4F6183C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352" y="952140"/>
            <a:ext cx="9800948" cy="5249912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905BD752-C3D3-A7A2-97D3-81D652B3362B}"/>
              </a:ext>
            </a:extLst>
          </p:cNvPr>
          <p:cNvSpPr txBox="1">
            <a:spLocks/>
          </p:cNvSpPr>
          <p:nvPr/>
        </p:nvSpPr>
        <p:spPr>
          <a:xfrm>
            <a:off x="324103" y="101021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Reliability Targets</a:t>
            </a:r>
          </a:p>
        </p:txBody>
      </p:sp>
    </p:spTree>
    <p:extLst>
      <p:ext uri="{BB962C8B-B14F-4D97-AF65-F5344CB8AC3E}">
        <p14:creationId xmlns:p14="http://schemas.microsoft.com/office/powerpoint/2010/main" val="631258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99AC37-B67E-4D41-AE26-A33AA8521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1A605E-CF7B-0EFC-1A0D-F34E85EA2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4F7429-F1FE-431F-A946-B244A04B8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Content Placeholder 10">
            <a:extLst>
              <a:ext uri="{FF2B5EF4-FFF2-40B4-BE49-F238E27FC236}">
                <a16:creationId xmlns:a16="http://schemas.microsoft.com/office/drawing/2014/main" id="{8425CFF9-9DB5-9FF5-0270-F756AD7D169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69" r="5669" b="203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Content Placeholder 8" descr="Diagram&#10;&#10;Description automatically generated">
            <a:extLst>
              <a:ext uri="{FF2B5EF4-FFF2-40B4-BE49-F238E27FC236}">
                <a16:creationId xmlns:a16="http://schemas.microsoft.com/office/drawing/2014/main" id="{59BD110B-23C2-D07D-DB86-4B0E864FA4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1635" y="4184101"/>
            <a:ext cx="2550365" cy="267389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44AFC34E-F909-E577-BD9C-79B52F77D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8996" y="2350626"/>
            <a:ext cx="3346817" cy="1226620"/>
          </a:xfrm>
        </p:spPr>
        <p:txBody>
          <a:bodyPr/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Future Circular Collider (FCC)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b="0" dirty="0">
                <a:solidFill>
                  <a:schemeClr val="bg1"/>
                </a:solidFill>
              </a:rPr>
              <a:t>91km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2ADF425-031C-D7EC-9079-AAAFE03E0348}"/>
              </a:ext>
            </a:extLst>
          </p:cNvPr>
          <p:cNvSpPr txBox="1">
            <a:spLocks/>
          </p:cNvSpPr>
          <p:nvPr/>
        </p:nvSpPr>
        <p:spPr>
          <a:xfrm>
            <a:off x="1724627" y="2847747"/>
            <a:ext cx="1284249" cy="72949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1400" b="0" dirty="0">
                <a:solidFill>
                  <a:schemeClr val="bg1"/>
                </a:solidFill>
              </a:rPr>
              <a:t>Large Hadron Collider (LHC)</a:t>
            </a:r>
          </a:p>
          <a:p>
            <a:pPr algn="r"/>
            <a:r>
              <a:rPr lang="en-US" sz="1400" b="0" dirty="0">
                <a:solidFill>
                  <a:schemeClr val="bg1"/>
                </a:solidFill>
              </a:rPr>
              <a:t>27km</a:t>
            </a:r>
            <a:endParaRPr lang="en-GB" sz="14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167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853DC66-9CA2-9942-7188-EFD158DF83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123" y="4092130"/>
            <a:ext cx="2920903" cy="2332863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37C47F8A-0E7F-AB5C-848C-8B5A667721F9}"/>
              </a:ext>
            </a:extLst>
          </p:cNvPr>
          <p:cNvSpPr txBox="1"/>
          <p:nvPr/>
        </p:nvSpPr>
        <p:spPr>
          <a:xfrm>
            <a:off x="19756" y="4569156"/>
            <a:ext cx="3910879" cy="7243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R&amp;D Opportunity:</a:t>
            </a:r>
          </a:p>
          <a:p>
            <a:pPr marL="628650" marR="0" lvl="1" indent="-26193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Injection of polarised bunches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71C20F-1F15-F368-FCFD-F04724117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968" y="779883"/>
            <a:ext cx="5091166" cy="1212086"/>
          </a:xfrm>
        </p:spPr>
        <p:txBody>
          <a:bodyPr>
            <a:normAutofit/>
          </a:bodyPr>
          <a:lstStyle/>
          <a:p>
            <a:r>
              <a:rPr lang="en-GB" dirty="0"/>
              <a:t>Forecasted integrated luminosity is low in all energy modes</a:t>
            </a:r>
          </a:p>
          <a:p>
            <a:pPr lvl="1"/>
            <a:r>
              <a:rPr lang="en-GB" dirty="0"/>
              <a:t>Low availability </a:t>
            </a:r>
            <a:r>
              <a:rPr lang="en-GB" u="sng" dirty="0"/>
              <a:t>and</a:t>
            </a:r>
            <a:r>
              <a:rPr lang="en-GB" dirty="0"/>
              <a:t> low efficiency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15FBDF-119C-4158-DBBD-891806165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386" y="67882"/>
            <a:ext cx="3519219" cy="445183"/>
          </a:xfrm>
        </p:spPr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19DF0-A775-EBA7-80F1-48A2FA9F8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1E0EE-1B76-B3AE-5057-9D92A62D5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EDBC3-AF4A-D0B4-F548-F858BE4AE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FE03013-607F-062C-8D0D-F073B55D41CC}"/>
              </a:ext>
            </a:extLst>
          </p:cNvPr>
          <p:cNvCxnSpPr>
            <a:cxnSpLocks/>
          </p:cNvCxnSpPr>
          <p:nvPr/>
        </p:nvCxnSpPr>
        <p:spPr>
          <a:xfrm>
            <a:off x="5173134" y="1193767"/>
            <a:ext cx="1481971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0956502-4EBE-EC14-FC13-866C7704B9F7}"/>
              </a:ext>
            </a:extLst>
          </p:cNvPr>
          <p:cNvCxnSpPr>
            <a:cxnSpLocks/>
          </p:cNvCxnSpPr>
          <p:nvPr/>
        </p:nvCxnSpPr>
        <p:spPr>
          <a:xfrm>
            <a:off x="3871458" y="3072449"/>
            <a:ext cx="2978075" cy="28368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E252E19-D35B-1172-A4C0-4FE80D7209E7}"/>
              </a:ext>
            </a:extLst>
          </p:cNvPr>
          <p:cNvCxnSpPr>
            <a:cxnSpLocks/>
          </p:cNvCxnSpPr>
          <p:nvPr/>
        </p:nvCxnSpPr>
        <p:spPr>
          <a:xfrm>
            <a:off x="3765665" y="5253148"/>
            <a:ext cx="484458" cy="20662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7A1563E-06F2-3F48-AB18-B6BAE456A622}"/>
              </a:ext>
            </a:extLst>
          </p:cNvPr>
          <p:cNvSpPr txBox="1"/>
          <p:nvPr/>
        </p:nvSpPr>
        <p:spPr>
          <a:xfrm>
            <a:off x="12700" y="1995444"/>
            <a:ext cx="4466167" cy="2242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100" b="1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Systems of highest concern:</a:t>
            </a:r>
          </a:p>
          <a:p>
            <a:pPr marL="628650" marR="0" lvl="1" indent="-26193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RF</a:t>
            </a:r>
          </a:p>
          <a:p>
            <a:pPr marL="628650" marR="0" lvl="1" indent="-26193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Converters</a:t>
            </a:r>
          </a:p>
          <a:p>
            <a:pPr marL="628650" marR="0" lvl="1" indent="-26193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Injector Complex</a:t>
            </a:r>
          </a:p>
          <a:p>
            <a:pPr marL="628650" marR="0" lvl="1" indent="-26193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Technical Infrastructure</a:t>
            </a:r>
          </a:p>
          <a:p>
            <a:pPr marL="628650" marR="0" lvl="1" indent="-26193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Losses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5EF0D0D-BF13-6A47-7AE8-626FAA4BF4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9019" y="11047"/>
            <a:ext cx="5254606" cy="25916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9F533D6-5E4C-812F-4221-AC1D332C91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3281" y="2384077"/>
            <a:ext cx="4839703" cy="240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566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71C20F-1F15-F368-FCFD-F04724117E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0359" y="770037"/>
            <a:ext cx="5058771" cy="5558684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Success in </a:t>
            </a:r>
            <a:r>
              <a:rPr lang="en-GB" dirty="0" err="1"/>
              <a:t>FCCee</a:t>
            </a:r>
            <a:r>
              <a:rPr lang="en-GB" dirty="0"/>
              <a:t> requires machine-wide improvement in reliability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u="sng" dirty="0"/>
              <a:t>Pre-TDR phase:</a:t>
            </a:r>
            <a:endParaRPr lang="en-GB" u="sng" dirty="0">
              <a:solidFill>
                <a:srgbClr val="000000"/>
              </a:solidFill>
            </a:endParaRPr>
          </a:p>
          <a:p>
            <a:pPr lvl="1"/>
            <a:r>
              <a:rPr lang="en-GB" b="1" dirty="0"/>
              <a:t>Coherent approach for all system designs:</a:t>
            </a:r>
          </a:p>
          <a:p>
            <a:pPr lvl="2"/>
            <a:r>
              <a:rPr lang="en-GB" dirty="0"/>
              <a:t>Requirements and milestones, performance benchmarking</a:t>
            </a:r>
            <a:endParaRPr lang="en-GB" dirty="0">
              <a:solidFill>
                <a:srgbClr val="000000"/>
              </a:solidFill>
            </a:endParaRPr>
          </a:p>
          <a:p>
            <a:pPr lvl="2"/>
            <a:r>
              <a:rPr lang="en-GB" dirty="0">
                <a:solidFill>
                  <a:srgbClr val="000000"/>
                </a:solidFill>
              </a:rPr>
              <a:t>More nuanced reliability models in parallel with design process</a:t>
            </a:r>
          </a:p>
          <a:p>
            <a:pPr lvl="2"/>
            <a:r>
              <a:rPr lang="en-GB" dirty="0">
                <a:solidFill>
                  <a:srgbClr val="000000"/>
                </a:solidFill>
              </a:rPr>
              <a:t>“Low-hanging fruit” – R&amp;D opportunities evaluation</a:t>
            </a:r>
          </a:p>
          <a:p>
            <a:pPr lvl="2"/>
            <a:r>
              <a:rPr lang="en-GB" dirty="0">
                <a:solidFill>
                  <a:srgbClr val="000000"/>
                </a:solidFill>
              </a:rPr>
              <a:t>Performance/Cost optimisation over the whole machine</a:t>
            </a:r>
          </a:p>
          <a:p>
            <a:r>
              <a:rPr lang="en-GB" u="sng" dirty="0">
                <a:solidFill>
                  <a:srgbClr val="000000"/>
                </a:solidFill>
              </a:rPr>
              <a:t>TDR &amp; Beyond:</a:t>
            </a:r>
          </a:p>
          <a:p>
            <a:pPr lvl="2"/>
            <a:r>
              <a:rPr lang="en-GB" dirty="0"/>
              <a:t>Tools, training, expertise</a:t>
            </a:r>
          </a:p>
          <a:p>
            <a:pPr lvl="2"/>
            <a:r>
              <a:rPr lang="en-GB" dirty="0">
                <a:solidFill>
                  <a:srgbClr val="000000"/>
                </a:solidFill>
              </a:rPr>
              <a:t>Support for modular / hot-swappable design paradigm</a:t>
            </a:r>
            <a:endParaRPr lang="en-GB" u="sng" dirty="0"/>
          </a:p>
          <a:p>
            <a:pPr lvl="2"/>
            <a:r>
              <a:rPr lang="en-GB" dirty="0"/>
              <a:t>Diagnostics &amp; Health Monitoring</a:t>
            </a:r>
          </a:p>
          <a:p>
            <a:pPr lvl="2"/>
            <a:r>
              <a:rPr lang="en-GB" dirty="0"/>
              <a:t>Fault prediction</a:t>
            </a:r>
          </a:p>
          <a:p>
            <a:pPr lvl="2"/>
            <a:r>
              <a:rPr lang="en-GB" dirty="0"/>
              <a:t>Fault tracking &amp; Analytics</a:t>
            </a:r>
          </a:p>
          <a:p>
            <a:pPr lvl="2"/>
            <a:r>
              <a:rPr lang="en-GB" dirty="0"/>
              <a:t>Lifecycle Reliability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15FBDF-119C-4158-DBBD-891806165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06" y="97681"/>
            <a:ext cx="11741894" cy="574675"/>
          </a:xfrm>
        </p:spPr>
        <p:txBody>
          <a:bodyPr/>
          <a:lstStyle/>
          <a:p>
            <a:r>
              <a:rPr lang="en-GB" dirty="0"/>
              <a:t>Systematic Reliability/Availability Support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19DF0-A775-EBA7-80F1-48A2FA9F8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1E0EE-1B76-B3AE-5057-9D92A62D53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4EDBC3-AF4A-D0B4-F548-F858BE4AE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6D47F06-1836-D246-ACE5-8F58051A66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6635" y="643459"/>
            <a:ext cx="5200265" cy="278554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75BDF3-0AC2-4A8E-35C5-77ABBA205A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6726" y="3634541"/>
            <a:ext cx="6486292" cy="2584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9133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302B34-41BF-1042-523E-631C857A0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837008-3489-E1C5-3997-530D39D85F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13336" y="1311369"/>
            <a:ext cx="2207026" cy="4608512"/>
          </a:xfrm>
        </p:spPr>
        <p:txBody>
          <a:bodyPr>
            <a:normAutofit fontScale="4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Jacqueline Keintzel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Franck Peauger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Olivier Brunner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Andy Butterworth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Ivan Karpov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Serge Pittet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David Nisbet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Davide Aguglia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Ben Todd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Byamba</a:t>
            </a:r>
            <a:r>
              <a:rPr lang="en-GB" dirty="0"/>
              <a:t> </a:t>
            </a:r>
            <a:r>
              <a:rPr lang="en-GB" dirty="0" err="1"/>
              <a:t>Wicki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Jean-Paul Burnet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Klaus Hanke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Chris Roderick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Ioan Kozsar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Alessandro Masi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Damien Lafarge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Tomasz Ladzinski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Verena Kain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Frank Zimmerman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Markus Zerlauth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C8C47E-1CBE-9390-5423-6BE1699D73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89119" y="1311369"/>
            <a:ext cx="2706881" cy="4608511"/>
          </a:xfrm>
        </p:spPr>
        <p:txBody>
          <a:bodyPr>
            <a:normAutofit fontScale="4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Jesper Nielsen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Mario Parodi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Charline Marcel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Manfred Wendt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Roderik Bruce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Anton Lechner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Marco Calviani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Antonio Perillo Marcone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Guillermo Peon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Inigo Martin Melero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Laurent </a:t>
            </a:r>
            <a:r>
              <a:rPr lang="en-GB" dirty="0" err="1"/>
              <a:t>Delpraz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Yann Dutheil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Christoph Wiesner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Jan Uythoven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Jeremie Bauche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Wolfgang Hofle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Roberto Kersevan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Gregory </a:t>
            </a:r>
            <a:r>
              <a:rPr lang="en-GB" dirty="0" err="1"/>
              <a:t>Pigny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Rudiger Schmidt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Arjan Verweij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AB38D4-3B88-1CBF-D89E-C482B60A1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65D6C8-63A3-43C7-5C3D-7C538A63F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276D1E2-03B7-B986-67D5-B1D444B35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EEA38413-7043-4484-2A78-E97917211921}"/>
              </a:ext>
            </a:extLst>
          </p:cNvPr>
          <p:cNvSpPr txBox="1">
            <a:spLocks/>
          </p:cNvSpPr>
          <p:nvPr/>
        </p:nvSpPr>
        <p:spPr>
          <a:xfrm>
            <a:off x="5346136" y="1311368"/>
            <a:ext cx="2902722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Benoit Salvant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Bernhard Holzer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Bettina </a:t>
            </a:r>
            <a:r>
              <a:rPr lang="en-GB" sz="1000" dirty="0" err="1"/>
              <a:t>Mikulec</a:t>
            </a: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Cedric Hernalsteens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Rama Calaga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Roberto Losito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Katsunobu Oide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Hannes Bartosik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Paolo Craievich (PSI)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Masanori Sato (KEK)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William </a:t>
            </a:r>
            <a:r>
              <a:rPr lang="en-GB" sz="1000" dirty="0" err="1"/>
              <a:t>Corocho</a:t>
            </a:r>
            <a:r>
              <a:rPr lang="en-GB" sz="1000" dirty="0"/>
              <a:t> (SLAC)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Ralph </a:t>
            </a:r>
            <a:r>
              <a:rPr lang="en-GB" sz="1000" dirty="0" err="1"/>
              <a:t>Boespflug</a:t>
            </a:r>
            <a:r>
              <a:rPr lang="en-GB" sz="1000" dirty="0"/>
              <a:t> (DESY)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Rainer </a:t>
            </a:r>
            <a:r>
              <a:rPr lang="en-GB" sz="1000" dirty="0" err="1"/>
              <a:t>Wanzenberg</a:t>
            </a:r>
            <a:r>
              <a:rPr lang="en-GB" sz="1000" dirty="0"/>
              <a:t> (DESY)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Michaela Schaumann (DESY)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Cristian Maccarrone (ESRF)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Laurent Hardy (ESRF)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Antoine Chance (CEA)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ACEE4D8-7413-E8F7-FDA6-53FCDF35F8C4}"/>
              </a:ext>
            </a:extLst>
          </p:cNvPr>
          <p:cNvSpPr txBox="1">
            <a:spLocks/>
          </p:cNvSpPr>
          <p:nvPr/>
        </p:nvSpPr>
        <p:spPr>
          <a:xfrm>
            <a:off x="7621774" y="1305330"/>
            <a:ext cx="2902722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Jorg Wenninger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Gijs de Rijk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Daniel Valuch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Belen Maria Salvachua Ferrando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Matteo Solfaroli Camillocci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Alice Vanel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Luke Von Freeden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Robert Kieffer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Igor Syratchev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Helga Timko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Rafaele </a:t>
            </a:r>
            <a:r>
              <a:rPr lang="en-GB" sz="1000" dirty="0" err="1"/>
              <a:t>Tegas</a:t>
            </a: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Giacomo Lavezzari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Manuel </a:t>
            </a:r>
            <a:r>
              <a:rPr lang="en-GB" sz="1000" dirty="0" err="1"/>
              <a:t>Colmenero</a:t>
            </a:r>
            <a:r>
              <a:rPr lang="en-GB" sz="1000" dirty="0"/>
              <a:t> </a:t>
            </a:r>
            <a:r>
              <a:rPr lang="en-GB" sz="1000" dirty="0" err="1"/>
              <a:t>Moratalla</a:t>
            </a:r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000" dirty="0"/>
              <a:t>Milosz </a:t>
            </a:r>
            <a:r>
              <a:rPr lang="en-GB" sz="1000" dirty="0" err="1"/>
              <a:t>Blaszkiewicz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3502100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0991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9DF75F-3FE8-AE1E-B5A8-D17A612DA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67B7DC-3B94-7E18-2DEA-5D943262A6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D2477F-36AC-9470-3AF9-530B7C01DA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B9DA72A-8CFA-B9A4-76BA-07B14C55B28A}"/>
              </a:ext>
            </a:extLst>
          </p:cNvPr>
          <p:cNvGrpSpPr/>
          <p:nvPr/>
        </p:nvGrpSpPr>
        <p:grpSpPr>
          <a:xfrm>
            <a:off x="146374" y="2052403"/>
            <a:ext cx="11975002" cy="3802063"/>
            <a:chOff x="146374" y="2052403"/>
            <a:chExt cx="11975002" cy="380206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044E375-925A-F1B7-EBFB-33E3981FBE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6374" y="2052403"/>
              <a:ext cx="11899252" cy="3802063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6AA8C96-C89C-AF78-4D79-86CC54FE22BD}"/>
                </a:ext>
              </a:extLst>
            </p:cNvPr>
            <p:cNvSpPr/>
            <p:nvPr/>
          </p:nvSpPr>
          <p:spPr>
            <a:xfrm>
              <a:off x="11322424" y="2743200"/>
              <a:ext cx="798952" cy="11820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E1722F2-4722-9799-4828-898DCFB63DB4}"/>
              </a:ext>
            </a:extLst>
          </p:cNvPr>
          <p:cNvCxnSpPr>
            <a:cxnSpLocks/>
          </p:cNvCxnSpPr>
          <p:nvPr/>
        </p:nvCxnSpPr>
        <p:spPr>
          <a:xfrm flipV="1">
            <a:off x="3590693" y="1215483"/>
            <a:ext cx="0" cy="8369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9A971ABA-2E3C-83C1-96C1-1D396DB6788D}"/>
              </a:ext>
            </a:extLst>
          </p:cNvPr>
          <p:cNvSpPr txBox="1"/>
          <p:nvPr/>
        </p:nvSpPr>
        <p:spPr>
          <a:xfrm>
            <a:off x="3334215" y="952384"/>
            <a:ext cx="7821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2030</a:t>
            </a:r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63F3008-2D5E-0D04-F369-9FFE3B0AB25E}"/>
              </a:ext>
            </a:extLst>
          </p:cNvPr>
          <p:cNvCxnSpPr>
            <a:cxnSpLocks/>
          </p:cNvCxnSpPr>
          <p:nvPr/>
        </p:nvCxnSpPr>
        <p:spPr>
          <a:xfrm flipV="1">
            <a:off x="6319025" y="1215483"/>
            <a:ext cx="0" cy="8369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ACB44AE-67D3-5F7B-9C97-B25E3CD61743}"/>
              </a:ext>
            </a:extLst>
          </p:cNvPr>
          <p:cNvSpPr txBox="1"/>
          <p:nvPr/>
        </p:nvSpPr>
        <p:spPr>
          <a:xfrm>
            <a:off x="6075829" y="953276"/>
            <a:ext cx="7821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2044</a:t>
            </a:r>
            <a:endParaRPr lang="en-GB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01182F2-B7CB-C47F-D04D-940311680D97}"/>
              </a:ext>
            </a:extLst>
          </p:cNvPr>
          <p:cNvCxnSpPr>
            <a:cxnSpLocks/>
          </p:cNvCxnSpPr>
          <p:nvPr/>
        </p:nvCxnSpPr>
        <p:spPr>
          <a:xfrm flipV="1">
            <a:off x="7618666" y="1229383"/>
            <a:ext cx="0" cy="8369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0E0152F-702B-53A5-6128-0D636819CAAC}"/>
              </a:ext>
            </a:extLst>
          </p:cNvPr>
          <p:cNvSpPr txBox="1"/>
          <p:nvPr/>
        </p:nvSpPr>
        <p:spPr>
          <a:xfrm>
            <a:off x="7383696" y="953276"/>
            <a:ext cx="7821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2060</a:t>
            </a:r>
            <a:endParaRPr lang="en-GB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37875D8-F1BD-3076-B2E3-97105F69BEFC}"/>
              </a:ext>
            </a:extLst>
          </p:cNvPr>
          <p:cNvCxnSpPr>
            <a:cxnSpLocks/>
          </p:cNvCxnSpPr>
          <p:nvPr/>
        </p:nvCxnSpPr>
        <p:spPr>
          <a:xfrm flipV="1">
            <a:off x="10348588" y="1215483"/>
            <a:ext cx="0" cy="8369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8B01F1DA-5A77-97CB-FFC9-4C4C135487D9}"/>
              </a:ext>
            </a:extLst>
          </p:cNvPr>
          <p:cNvSpPr txBox="1"/>
          <p:nvPr/>
        </p:nvSpPr>
        <p:spPr>
          <a:xfrm>
            <a:off x="10113618" y="939376"/>
            <a:ext cx="7821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2070</a:t>
            </a:r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06613D7-0658-A85B-8C71-BD0363836448}"/>
              </a:ext>
            </a:extLst>
          </p:cNvPr>
          <p:cNvCxnSpPr>
            <a:cxnSpLocks/>
          </p:cNvCxnSpPr>
          <p:nvPr/>
        </p:nvCxnSpPr>
        <p:spPr>
          <a:xfrm flipV="1">
            <a:off x="11677423" y="1215483"/>
            <a:ext cx="0" cy="8369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B279CBD-6F99-D1C9-B9AF-B1356CD98B9D}"/>
              </a:ext>
            </a:extLst>
          </p:cNvPr>
          <p:cNvSpPr txBox="1"/>
          <p:nvPr/>
        </p:nvSpPr>
        <p:spPr>
          <a:xfrm>
            <a:off x="11442453" y="939376"/>
            <a:ext cx="7821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2095+</a:t>
            </a:r>
            <a:endParaRPr lang="en-GB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F9E3862-413C-0892-42F0-29E19660F1B7}"/>
              </a:ext>
            </a:extLst>
          </p:cNvPr>
          <p:cNvCxnSpPr>
            <a:cxnSpLocks/>
          </p:cNvCxnSpPr>
          <p:nvPr/>
        </p:nvCxnSpPr>
        <p:spPr>
          <a:xfrm flipV="1">
            <a:off x="2052220" y="1244175"/>
            <a:ext cx="0" cy="8369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5761DF7-4C42-DC63-5CEB-D2F4C2034BBB}"/>
              </a:ext>
            </a:extLst>
          </p:cNvPr>
          <p:cNvSpPr txBox="1"/>
          <p:nvPr/>
        </p:nvSpPr>
        <p:spPr>
          <a:xfrm>
            <a:off x="1855574" y="972860"/>
            <a:ext cx="78217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Now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A198E3E-45C0-16A1-3038-0D36B8103977}"/>
              </a:ext>
            </a:extLst>
          </p:cNvPr>
          <p:cNvSpPr/>
          <p:nvPr/>
        </p:nvSpPr>
        <p:spPr>
          <a:xfrm>
            <a:off x="6366510" y="2023090"/>
            <a:ext cx="1252156" cy="542268"/>
          </a:xfrm>
          <a:prstGeom prst="roundRect">
            <a:avLst/>
          </a:prstGeom>
          <a:solidFill>
            <a:srgbClr val="93383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FCC-</a:t>
            </a:r>
            <a:r>
              <a:rPr lang="en-US" b="1" dirty="0" err="1">
                <a:solidFill>
                  <a:schemeClr val="bg1"/>
                </a:solidFill>
              </a:rPr>
              <a:t>ee</a:t>
            </a:r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91-365 GeV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B26B7FCA-BD86-8440-1C04-2A0C3CFB021C}"/>
              </a:ext>
            </a:extLst>
          </p:cNvPr>
          <p:cNvSpPr/>
          <p:nvPr/>
        </p:nvSpPr>
        <p:spPr>
          <a:xfrm>
            <a:off x="10368001" y="2052403"/>
            <a:ext cx="1309422" cy="542268"/>
          </a:xfrm>
          <a:prstGeom prst="roundRect">
            <a:avLst/>
          </a:prstGeom>
          <a:solidFill>
            <a:srgbClr val="508E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FCC-</a:t>
            </a:r>
            <a:r>
              <a:rPr lang="en-US" b="1" dirty="0" err="1">
                <a:solidFill>
                  <a:schemeClr val="bg1"/>
                </a:solidFill>
              </a:rPr>
              <a:t>hh</a:t>
            </a:r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100 </a:t>
            </a:r>
            <a:r>
              <a:rPr lang="en-US" sz="1400" dirty="0" err="1">
                <a:solidFill>
                  <a:schemeClr val="bg1"/>
                </a:solidFill>
              </a:rPr>
              <a:t>TeV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D1B99003-96E7-EAF5-8DCA-27312B46AC18}"/>
              </a:ext>
            </a:extLst>
          </p:cNvPr>
          <p:cNvSpPr txBox="1">
            <a:spLocks/>
          </p:cNvSpPr>
          <p:nvPr/>
        </p:nvSpPr>
        <p:spPr>
          <a:xfrm>
            <a:off x="418656" y="223259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FCC Timeline</a:t>
            </a:r>
            <a:endParaRPr lang="en-GB" dirty="0"/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A6B94D5B-39A4-4678-444C-65CC9324BE51}"/>
              </a:ext>
            </a:extLst>
          </p:cNvPr>
          <p:cNvSpPr/>
          <p:nvPr/>
        </p:nvSpPr>
        <p:spPr>
          <a:xfrm>
            <a:off x="3940116" y="2125029"/>
            <a:ext cx="2396166" cy="234296"/>
          </a:xfrm>
          <a:prstGeom prst="roundRect">
            <a:avLst/>
          </a:prstGeom>
          <a:solidFill>
            <a:schemeClr val="bg1"/>
          </a:solidFill>
          <a:ln>
            <a:solidFill>
              <a:srgbClr val="214A7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…………………….</a:t>
            </a:r>
            <a:endParaRPr lang="en-GB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286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78B7A-659A-C7C3-9180-94CB0BE52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22645"/>
            <a:ext cx="11376025" cy="1065742"/>
          </a:xfrm>
        </p:spPr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(electron-positrons)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301D17-0C0D-89C0-8A75-793A326020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AE90F6-56DC-3020-B64E-A5E9C193DE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55939C-9014-DD99-8188-6BCC6D1B58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B1EE98-D015-599F-7556-4850B2886A78}"/>
              </a:ext>
            </a:extLst>
          </p:cNvPr>
          <p:cNvSpPr txBox="1"/>
          <p:nvPr/>
        </p:nvSpPr>
        <p:spPr>
          <a:xfrm>
            <a:off x="3809807" y="3281600"/>
            <a:ext cx="141167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BEA067"/>
                </a:solidFill>
              </a:rPr>
              <a:t>45.6 GeV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BEA067"/>
                </a:solidFill>
              </a:rPr>
              <a:t>150 ab-1</a:t>
            </a:r>
          </a:p>
          <a:p>
            <a:pPr algn="l"/>
            <a:endParaRPr lang="en-GB" sz="1600" dirty="0">
              <a:solidFill>
                <a:srgbClr val="BEA067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FAAE4E-0B04-BE2E-6521-63EB3E7B596C}"/>
              </a:ext>
            </a:extLst>
          </p:cNvPr>
          <p:cNvSpPr txBox="1"/>
          <p:nvPr/>
        </p:nvSpPr>
        <p:spPr>
          <a:xfrm>
            <a:off x="127221" y="3262174"/>
            <a:ext cx="320198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dirty="0">
                <a:solidFill>
                  <a:srgbClr val="000000"/>
                </a:solidFill>
              </a:rPr>
              <a:t>Energy</a:t>
            </a:r>
          </a:p>
          <a:p>
            <a:pPr algn="r"/>
            <a:r>
              <a:rPr lang="en-US" sz="1600" dirty="0">
                <a:solidFill>
                  <a:srgbClr val="000000"/>
                </a:solidFill>
              </a:rPr>
              <a:t>Integrated Luminosity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53FA94A-2A9B-C366-9A60-BC1F8C1DEC0D}"/>
              </a:ext>
            </a:extLst>
          </p:cNvPr>
          <p:cNvSpPr txBox="1"/>
          <p:nvPr/>
        </p:nvSpPr>
        <p:spPr>
          <a:xfrm>
            <a:off x="6162590" y="3290661"/>
            <a:ext cx="112136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EC5C57"/>
                </a:solidFill>
              </a:rPr>
              <a:t>80 GeV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EC5C57"/>
                </a:solidFill>
              </a:rPr>
              <a:t>10 ab-1</a:t>
            </a:r>
            <a:endParaRPr lang="en-GB" sz="1600" dirty="0">
              <a:solidFill>
                <a:srgbClr val="BEA067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218131-C236-565F-379E-BD4AC6E46201}"/>
              </a:ext>
            </a:extLst>
          </p:cNvPr>
          <p:cNvSpPr txBox="1"/>
          <p:nvPr/>
        </p:nvSpPr>
        <p:spPr>
          <a:xfrm>
            <a:off x="7443584" y="3290661"/>
            <a:ext cx="119291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70BF41"/>
                </a:solidFill>
              </a:rPr>
              <a:t>120 GeV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70BF41"/>
                </a:solidFill>
              </a:rPr>
              <a:t>5 ab-1</a:t>
            </a:r>
          </a:p>
          <a:p>
            <a:pPr algn="l"/>
            <a:endParaRPr lang="en-GB" sz="1600" dirty="0">
              <a:solidFill>
                <a:srgbClr val="BEA067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CB9B13-60C5-32CA-0876-CEBF7394BBF2}"/>
              </a:ext>
            </a:extLst>
          </p:cNvPr>
          <p:cNvSpPr txBox="1"/>
          <p:nvPr/>
        </p:nvSpPr>
        <p:spPr>
          <a:xfrm>
            <a:off x="9840288" y="3281600"/>
            <a:ext cx="1709437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1A8F9"/>
                </a:solidFill>
              </a:rPr>
              <a:t>182.5 GeV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1A8F9"/>
                </a:solidFill>
              </a:rPr>
              <a:t>1.7 ab-1</a:t>
            </a:r>
            <a:endParaRPr lang="en-GB" sz="1600" dirty="0">
              <a:solidFill>
                <a:srgbClr val="BEA067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3F5F307-6684-E1DE-2EB0-ADB20BF8A531}"/>
              </a:ext>
            </a:extLst>
          </p:cNvPr>
          <p:cNvGrpSpPr/>
          <p:nvPr/>
        </p:nvGrpSpPr>
        <p:grpSpPr>
          <a:xfrm>
            <a:off x="3416571" y="2450602"/>
            <a:ext cx="8367442" cy="830998"/>
            <a:chOff x="598277" y="1180543"/>
            <a:chExt cx="10995446" cy="117446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BEC370C-161E-CBE0-DA13-154AD64B167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98277" y="1180543"/>
              <a:ext cx="10995446" cy="1174468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5ECC06B-01C4-FDE3-0952-77ACD4DBD9B9}"/>
                </a:ext>
              </a:extLst>
            </p:cNvPr>
            <p:cNvSpPr/>
            <p:nvPr/>
          </p:nvSpPr>
          <p:spPr>
            <a:xfrm>
              <a:off x="3571336" y="1180543"/>
              <a:ext cx="181155" cy="3808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67FE6CE-9F0E-5F22-3FFD-EF1AD5A9A81B}"/>
              </a:ext>
            </a:extLst>
          </p:cNvPr>
          <p:cNvSpPr txBox="1"/>
          <p:nvPr/>
        </p:nvSpPr>
        <p:spPr>
          <a:xfrm>
            <a:off x="1576347" y="2807554"/>
            <a:ext cx="19458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solidFill>
                  <a:srgbClr val="000000"/>
                </a:solidFill>
              </a:rPr>
              <a:t>Operation Years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74388B-C35B-2C97-3A61-D2081B66EE8E}"/>
              </a:ext>
            </a:extLst>
          </p:cNvPr>
          <p:cNvSpPr txBox="1"/>
          <p:nvPr/>
        </p:nvSpPr>
        <p:spPr>
          <a:xfrm>
            <a:off x="3582716" y="2824035"/>
            <a:ext cx="288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1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1E4513-AB5A-F1BF-256A-311B2B25D015}"/>
              </a:ext>
            </a:extLst>
          </p:cNvPr>
          <p:cNvSpPr txBox="1"/>
          <p:nvPr/>
        </p:nvSpPr>
        <p:spPr>
          <a:xfrm>
            <a:off x="4116779" y="2824035"/>
            <a:ext cx="288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2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6E81A4-30D0-E161-5780-C452E51C9706}"/>
              </a:ext>
            </a:extLst>
          </p:cNvPr>
          <p:cNvSpPr txBox="1"/>
          <p:nvPr/>
        </p:nvSpPr>
        <p:spPr>
          <a:xfrm>
            <a:off x="4614583" y="2826619"/>
            <a:ext cx="288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0C9063-B3F4-029C-0170-49C1B5C8F61B}"/>
              </a:ext>
            </a:extLst>
          </p:cNvPr>
          <p:cNvSpPr txBox="1"/>
          <p:nvPr/>
        </p:nvSpPr>
        <p:spPr>
          <a:xfrm>
            <a:off x="5107517" y="2825596"/>
            <a:ext cx="288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4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582D8E4-459B-058A-F2F6-A73F25811AB7}"/>
              </a:ext>
            </a:extLst>
          </p:cNvPr>
          <p:cNvSpPr txBox="1"/>
          <p:nvPr/>
        </p:nvSpPr>
        <p:spPr>
          <a:xfrm>
            <a:off x="6163768" y="2828180"/>
            <a:ext cx="288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5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EC38C8-C423-872E-ABBA-9F5459085EEF}"/>
              </a:ext>
            </a:extLst>
          </p:cNvPr>
          <p:cNvSpPr txBox="1"/>
          <p:nvPr/>
        </p:nvSpPr>
        <p:spPr>
          <a:xfrm>
            <a:off x="6681609" y="2825227"/>
            <a:ext cx="288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894AB13-F806-A094-E84E-926DEC57C9AC}"/>
              </a:ext>
            </a:extLst>
          </p:cNvPr>
          <p:cNvSpPr txBox="1"/>
          <p:nvPr/>
        </p:nvSpPr>
        <p:spPr>
          <a:xfrm>
            <a:off x="7191288" y="2825227"/>
            <a:ext cx="288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777CF7E-BAC2-250B-74BC-E08519EAA1DE}"/>
              </a:ext>
            </a:extLst>
          </p:cNvPr>
          <p:cNvSpPr txBox="1"/>
          <p:nvPr/>
        </p:nvSpPr>
        <p:spPr>
          <a:xfrm>
            <a:off x="7689092" y="2827811"/>
            <a:ext cx="288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8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58B774E-A604-8888-6876-79A7A65B6B40}"/>
              </a:ext>
            </a:extLst>
          </p:cNvPr>
          <p:cNvSpPr txBox="1"/>
          <p:nvPr/>
        </p:nvSpPr>
        <p:spPr>
          <a:xfrm>
            <a:off x="8215793" y="2835849"/>
            <a:ext cx="4566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95F26A9-C4D7-6858-FCB0-0EBCD9B36FA5}"/>
              </a:ext>
            </a:extLst>
          </p:cNvPr>
          <p:cNvSpPr txBox="1"/>
          <p:nvPr/>
        </p:nvSpPr>
        <p:spPr>
          <a:xfrm>
            <a:off x="8644913" y="2826788"/>
            <a:ext cx="5340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CE0C453-E3B5-E770-0049-9E1DB6869336}"/>
              </a:ext>
            </a:extLst>
          </p:cNvPr>
          <p:cNvSpPr txBox="1"/>
          <p:nvPr/>
        </p:nvSpPr>
        <p:spPr>
          <a:xfrm>
            <a:off x="9172764" y="2829372"/>
            <a:ext cx="4963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11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6E6F381-6858-2B89-10AF-430E2E2D2E62}"/>
              </a:ext>
            </a:extLst>
          </p:cNvPr>
          <p:cNvSpPr txBox="1"/>
          <p:nvPr/>
        </p:nvSpPr>
        <p:spPr>
          <a:xfrm>
            <a:off x="9676166" y="2834711"/>
            <a:ext cx="4963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0D0695D-744A-3A88-DC32-B77C2CF70EED}"/>
              </a:ext>
            </a:extLst>
          </p:cNvPr>
          <p:cNvSpPr txBox="1"/>
          <p:nvPr/>
        </p:nvSpPr>
        <p:spPr>
          <a:xfrm>
            <a:off x="10179568" y="2827811"/>
            <a:ext cx="4824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solidFill>
                  <a:schemeClr val="bg1"/>
                </a:solidFill>
              </a:rPr>
              <a:t>13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0E7B400-2F34-A702-4605-A64F96CBCFD5}"/>
              </a:ext>
            </a:extLst>
          </p:cNvPr>
          <p:cNvSpPr txBox="1"/>
          <p:nvPr/>
        </p:nvSpPr>
        <p:spPr>
          <a:xfrm>
            <a:off x="10722472" y="2822111"/>
            <a:ext cx="4803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14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E68E9B9-12EF-92D5-B209-C7D40B776640}"/>
              </a:ext>
            </a:extLst>
          </p:cNvPr>
          <p:cNvSpPr txBox="1"/>
          <p:nvPr/>
        </p:nvSpPr>
        <p:spPr>
          <a:xfrm>
            <a:off x="11229242" y="2829372"/>
            <a:ext cx="4566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>
                <a:solidFill>
                  <a:schemeClr val="bg1"/>
                </a:solidFill>
              </a:rPr>
              <a:t>15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4DAA1DA-23A7-34BD-44E9-3FF4DA8130E7}"/>
              </a:ext>
            </a:extLst>
          </p:cNvPr>
          <p:cNvSpPr txBox="1"/>
          <p:nvPr/>
        </p:nvSpPr>
        <p:spPr>
          <a:xfrm>
            <a:off x="6558605" y="2508079"/>
            <a:ext cx="21101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500" b="1" dirty="0">
                <a:solidFill>
                  <a:srgbClr val="ED5C57"/>
                </a:solidFill>
              </a:rPr>
              <a:t>W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7C18A54-0915-7CB9-773E-C462C2C32F16}"/>
              </a:ext>
            </a:extLst>
          </p:cNvPr>
          <p:cNvSpPr txBox="1"/>
          <p:nvPr/>
        </p:nvSpPr>
        <p:spPr>
          <a:xfrm>
            <a:off x="7630476" y="2508079"/>
            <a:ext cx="211015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500" b="1" dirty="0">
                <a:solidFill>
                  <a:srgbClr val="6FBF40"/>
                </a:solidFill>
              </a:rPr>
              <a:t>Z</a:t>
            </a:r>
          </a:p>
        </p:txBody>
      </p:sp>
    </p:spTree>
    <p:extLst>
      <p:ext uri="{BB962C8B-B14F-4D97-AF65-F5344CB8AC3E}">
        <p14:creationId xmlns:p14="http://schemas.microsoft.com/office/powerpoint/2010/main" val="3428462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57DF3EB-9EB7-BB69-A98B-81FA5A1EBC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7457813" y="2062239"/>
                <a:ext cx="4550148" cy="744443"/>
              </a:xfrm>
            </p:spPr>
            <p:txBody>
              <a:bodyPr/>
              <a:lstStyle/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D2A000"/>
                          </a:solidFill>
                          <a:latin typeface="Cambria Math" panose="02040503050406030204" pitchFamily="18" charset="0"/>
                        </a:rPr>
                        <m:t>Availability</m:t>
                      </m:r>
                      <m:r>
                        <m:rPr>
                          <m:nor/>
                        </m:rPr>
                        <a:rPr lang="en-US" b="1" i="0" smtClean="0">
                          <a:solidFill>
                            <a:srgbClr val="D2A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 smtClean="0">
                          <a:solidFill>
                            <a:srgbClr val="D2A000"/>
                          </a:solidFill>
                          <a:latin typeface="Cambria Math" panose="02040503050406030204" pitchFamily="18" charset="0"/>
                        </a:rPr>
                        <m:t>𝑨</m:t>
                      </m:r>
                      <m:r>
                        <a:rPr lang="en-US" b="1" i="1" smtClean="0">
                          <a:solidFill>
                            <a:srgbClr val="D2A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Up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Total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physics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b="1" i="0" smtClean="0">
                              <a:solidFill>
                                <a:srgbClr val="D2A000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den>
                      </m:f>
                    </m:oMath>
                  </m:oMathPara>
                </a14:m>
                <a:endParaRPr lang="en-GB" dirty="0">
                  <a:solidFill>
                    <a:srgbClr val="FFC000"/>
                  </a:solidFill>
                </a:endParaRPr>
              </a:p>
              <a:p>
                <a:pPr marL="0" indent="0" algn="ctr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457DF3EB-9EB7-BB69-A98B-81FA5A1EBC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457813" y="2062239"/>
                <a:ext cx="4550148" cy="744443"/>
              </a:xfrm>
              <a:blipFill>
                <a:blip r:embed="rId3"/>
                <a:stretch>
                  <a:fillRect t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11CBB-B256-00C6-A91F-8A0A5499D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9" name="Partial Circle 18">
            <a:extLst>
              <a:ext uri="{FF2B5EF4-FFF2-40B4-BE49-F238E27FC236}">
                <a16:creationId xmlns:a16="http://schemas.microsoft.com/office/drawing/2014/main" id="{DA2BBE18-8A4F-899D-F7B6-962F1F2F2550}"/>
              </a:ext>
            </a:extLst>
          </p:cNvPr>
          <p:cNvSpPr/>
          <p:nvPr/>
        </p:nvSpPr>
        <p:spPr>
          <a:xfrm>
            <a:off x="4121001" y="1906809"/>
            <a:ext cx="3685679" cy="3780000"/>
          </a:xfrm>
          <a:prstGeom prst="pie">
            <a:avLst>
              <a:gd name="adj1" fmla="val 6829612"/>
              <a:gd name="adj2" fmla="val 16200000"/>
            </a:avLst>
          </a:prstGeom>
          <a:solidFill>
            <a:srgbClr val="00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0" name="Partial Circle 19">
            <a:extLst>
              <a:ext uri="{FF2B5EF4-FFF2-40B4-BE49-F238E27FC236}">
                <a16:creationId xmlns:a16="http://schemas.microsoft.com/office/drawing/2014/main" id="{9C3FC6D6-341F-9B36-5750-E37B1B862681}"/>
              </a:ext>
            </a:extLst>
          </p:cNvPr>
          <p:cNvSpPr/>
          <p:nvPr/>
        </p:nvSpPr>
        <p:spPr>
          <a:xfrm>
            <a:off x="4121001" y="1906809"/>
            <a:ext cx="3685679" cy="3780000"/>
          </a:xfrm>
          <a:prstGeom prst="pie">
            <a:avLst>
              <a:gd name="adj1" fmla="val 448181"/>
              <a:gd name="adj2" fmla="val 6861192"/>
            </a:avLst>
          </a:prstGeom>
          <a:solidFill>
            <a:srgbClr val="99003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Partial Circle 20">
            <a:extLst>
              <a:ext uri="{FF2B5EF4-FFF2-40B4-BE49-F238E27FC236}">
                <a16:creationId xmlns:a16="http://schemas.microsoft.com/office/drawing/2014/main" id="{C1CC5E3A-D9A9-3E96-5EA6-7C0E90D936CE}"/>
              </a:ext>
            </a:extLst>
          </p:cNvPr>
          <p:cNvSpPr/>
          <p:nvPr/>
        </p:nvSpPr>
        <p:spPr>
          <a:xfrm>
            <a:off x="4121001" y="1906809"/>
            <a:ext cx="3685679" cy="3780000"/>
          </a:xfrm>
          <a:prstGeom prst="pie">
            <a:avLst>
              <a:gd name="adj1" fmla="val 16182445"/>
              <a:gd name="adj2" fmla="val 47318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431C76-491E-C832-D757-ECD97A6F543E}"/>
              </a:ext>
            </a:extLst>
          </p:cNvPr>
          <p:cNvSpPr txBox="1"/>
          <p:nvPr/>
        </p:nvSpPr>
        <p:spPr>
          <a:xfrm>
            <a:off x="4685578" y="3362249"/>
            <a:ext cx="1278263" cy="7860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Stable Beams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F1ED75-6982-6090-75FF-60A5DA112E9A}"/>
              </a:ext>
            </a:extLst>
          </p:cNvPr>
          <p:cNvSpPr txBox="1"/>
          <p:nvPr/>
        </p:nvSpPr>
        <p:spPr>
          <a:xfrm>
            <a:off x="6285227" y="2969210"/>
            <a:ext cx="1713135" cy="39303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Operation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0EA4670-CDCA-CACF-FB1F-C11A5B7A2AFB}"/>
              </a:ext>
            </a:extLst>
          </p:cNvPr>
          <p:cNvSpPr txBox="1"/>
          <p:nvPr/>
        </p:nvSpPr>
        <p:spPr>
          <a:xfrm>
            <a:off x="5963839" y="4603243"/>
            <a:ext cx="171313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Down Time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Partial Circle 25">
            <a:extLst>
              <a:ext uri="{FF2B5EF4-FFF2-40B4-BE49-F238E27FC236}">
                <a16:creationId xmlns:a16="http://schemas.microsoft.com/office/drawing/2014/main" id="{BE3B804E-6F2F-6022-773A-F1A9C8AC04B2}"/>
              </a:ext>
            </a:extLst>
          </p:cNvPr>
          <p:cNvSpPr/>
          <p:nvPr/>
        </p:nvSpPr>
        <p:spPr>
          <a:xfrm>
            <a:off x="4121001" y="1906809"/>
            <a:ext cx="3685679" cy="3780000"/>
          </a:xfrm>
          <a:prstGeom prst="pie">
            <a:avLst>
              <a:gd name="adj1" fmla="val 6829612"/>
              <a:gd name="adj2" fmla="val 472669"/>
            </a:avLst>
          </a:prstGeom>
          <a:noFill/>
          <a:ln w="11747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9A286FE-A6A2-0D19-ACF0-119875838630}"/>
              </a:ext>
            </a:extLst>
          </p:cNvPr>
          <p:cNvSpPr txBox="1"/>
          <p:nvPr/>
        </p:nvSpPr>
        <p:spPr>
          <a:xfrm>
            <a:off x="443622" y="1536274"/>
            <a:ext cx="3137562" cy="23391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sz="2400" b="1" u="sng" dirty="0">
                <a:solidFill>
                  <a:srgbClr val="000000"/>
                </a:solidFill>
              </a:rPr>
              <a:t>FCC-</a:t>
            </a:r>
            <a:r>
              <a:rPr lang="en-US" sz="2400" b="1" u="sng" dirty="0" err="1">
                <a:solidFill>
                  <a:srgbClr val="000000"/>
                </a:solidFill>
              </a:rPr>
              <a:t>ee</a:t>
            </a:r>
            <a:r>
              <a:rPr lang="en-US" sz="2400" b="1" u="sng" dirty="0">
                <a:solidFill>
                  <a:srgbClr val="000000"/>
                </a:solidFill>
              </a:rPr>
              <a:t>:</a:t>
            </a:r>
          </a:p>
          <a:p>
            <a:pPr algn="l"/>
            <a:endParaRPr lang="en-US" b="1" u="sng" dirty="0">
              <a:solidFill>
                <a:srgbClr val="000000"/>
              </a:solidFill>
            </a:endParaRPr>
          </a:p>
          <a:p>
            <a:pPr algn="l"/>
            <a:r>
              <a:rPr lang="en-US" dirty="0"/>
              <a:t>    </a:t>
            </a:r>
            <a:r>
              <a:rPr lang="en-US" dirty="0">
                <a:solidFill>
                  <a:srgbClr val="000000"/>
                </a:solidFill>
              </a:rPr>
              <a:t>365    days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  −120    </a:t>
            </a:r>
            <a:r>
              <a:rPr lang="en-US" sz="1400" dirty="0">
                <a:solidFill>
                  <a:srgbClr val="000000"/>
                </a:solidFill>
              </a:rPr>
              <a:t>(extended shutdowns)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  −  30    </a:t>
            </a:r>
            <a:r>
              <a:rPr lang="en-US" sz="1400" dirty="0">
                <a:solidFill>
                  <a:srgbClr val="000000"/>
                </a:solidFill>
              </a:rPr>
              <a:t>(annual commissioning)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  −  20    </a:t>
            </a:r>
            <a:r>
              <a:rPr lang="en-US" sz="1400" dirty="0">
                <a:solidFill>
                  <a:srgbClr val="000000"/>
                </a:solidFill>
              </a:rPr>
              <a:t>(machine development)</a:t>
            </a:r>
          </a:p>
          <a:p>
            <a:pPr algn="l"/>
            <a:r>
              <a:rPr lang="en-US" dirty="0">
                <a:solidFill>
                  <a:srgbClr val="000000"/>
                </a:solidFill>
              </a:rPr>
              <a:t>  </a:t>
            </a:r>
            <a:r>
              <a:rPr lang="en-US" u="sng" dirty="0">
                <a:solidFill>
                  <a:srgbClr val="000000"/>
                </a:solidFill>
              </a:rPr>
              <a:t>−  10    </a:t>
            </a:r>
            <a:r>
              <a:rPr lang="en-US" sz="1400" dirty="0">
                <a:solidFill>
                  <a:srgbClr val="000000"/>
                </a:solidFill>
              </a:rPr>
              <a:t>(technical stops)</a:t>
            </a:r>
          </a:p>
          <a:p>
            <a:pPr algn="l"/>
            <a:r>
              <a:rPr lang="en-US" sz="2000" dirty="0">
                <a:solidFill>
                  <a:srgbClr val="000000"/>
                </a:solidFill>
              </a:rPr>
              <a:t>   </a:t>
            </a:r>
            <a:r>
              <a:rPr lang="en-US" sz="2000" b="1" dirty="0">
                <a:solidFill>
                  <a:srgbClr val="000000"/>
                </a:solidFill>
              </a:rPr>
              <a:t>185   days for physics</a:t>
            </a:r>
            <a:endParaRPr lang="en-GB" sz="2000" b="1" dirty="0">
              <a:solidFill>
                <a:srgbClr val="000000"/>
              </a:solidFill>
            </a:endParaRPr>
          </a:p>
        </p:txBody>
      </p:sp>
      <p:sp>
        <p:nvSpPr>
          <p:cNvPr id="35" name="Right Brace 34">
            <a:extLst>
              <a:ext uri="{FF2B5EF4-FFF2-40B4-BE49-F238E27FC236}">
                <a16:creationId xmlns:a16="http://schemas.microsoft.com/office/drawing/2014/main" id="{8B588D10-E0EF-F6FA-6890-D52C47FC33C6}"/>
              </a:ext>
            </a:extLst>
          </p:cNvPr>
          <p:cNvSpPr/>
          <p:nvPr/>
        </p:nvSpPr>
        <p:spPr>
          <a:xfrm rot="10800000">
            <a:off x="3462796" y="1789936"/>
            <a:ext cx="715155" cy="3896872"/>
          </a:xfrm>
          <a:prstGeom prst="rightBrace">
            <a:avLst/>
          </a:prstGeom>
          <a:ln w="571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8BDF766B-26A4-AA1E-7D7B-C505AF6BE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622" y="438041"/>
            <a:ext cx="9432216" cy="744443"/>
          </a:xfrm>
        </p:spPr>
        <p:txBody>
          <a:bodyPr/>
          <a:lstStyle/>
          <a:p>
            <a:r>
              <a:rPr lang="en-US" dirty="0"/>
              <a:t>Availability and Luminosity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54301D32-8D23-4FAF-FEFE-C80813ECED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33127" y="1263105"/>
                <a:ext cx="4550148" cy="744443"/>
              </a:xfrm>
              <a:prstGeom prst="rect">
                <a:avLst/>
              </a:prstGeom>
            </p:spPr>
            <p:txBody>
              <a:bodyPr vert="horz" lIns="0" tIns="0" rIns="0" bIns="0" rtlCol="0">
                <a:normAutofit/>
              </a:bodyPr>
              <a:lstStyle>
                <a:lvl1pPr marL="342900" indent="-3429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tabLst/>
                  <a:defRPr sz="2100" b="1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28650" indent="-261938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889000" indent="-260350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209675" indent="-269875" algn="l" defTabSz="914400" rtl="0" eaLnBrk="1" latinLnBrk="0" hangingPunct="1">
                  <a:lnSpc>
                    <a:spcPct val="100000"/>
                  </a:lnSpc>
                  <a:spcBef>
                    <a:spcPts val="500"/>
                  </a:spcBef>
                  <a:spcAft>
                    <a:spcPts val="300"/>
                  </a:spcAft>
                  <a:buSzPct val="100000"/>
                  <a:buFont typeface="Arial" panose="020B0604020202020204" pitchFamily="34" charset="0"/>
                  <a:buChar char="•"/>
                  <a:tabLst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SzPct val="100000"/>
                  <a:buFont typeface="Arial" charset="0"/>
                  <a:buChar char="•"/>
                  <a:defRPr sz="1600" kern="1200">
                    <a:solidFill>
                      <a:schemeClr val="tx2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smtClean="0">
                          <a:solidFill>
                            <a:srgbClr val="33A4B7"/>
                          </a:solidFill>
                          <a:latin typeface="Cambria Math" panose="02040503050406030204" pitchFamily="18" charset="0"/>
                        </a:rPr>
                        <m:t>Efficiency</m:t>
                      </m:r>
                      <m:r>
                        <m:rPr>
                          <m:nor/>
                        </m:rPr>
                        <a:rPr lang="en-US" smtClean="0">
                          <a:solidFill>
                            <a:srgbClr val="33A4B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 smtClean="0">
                          <a:solidFill>
                            <a:srgbClr val="33A4B7"/>
                          </a:solidFill>
                          <a:latin typeface="Cambria Math" panose="02040503050406030204" pitchFamily="18" charset="0"/>
                        </a:rPr>
                        <m:t>𝑬</m:t>
                      </m:r>
                      <m:r>
                        <a:rPr lang="en-US" i="1" smtClean="0">
                          <a:solidFill>
                            <a:srgbClr val="33A4B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Stable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Beams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Total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physics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mtClean="0">
                              <a:solidFill>
                                <a:srgbClr val="33A4B7"/>
                              </a:solidFill>
                              <a:latin typeface="Cambria Math" panose="02040503050406030204" pitchFamily="18" charset="0"/>
                            </a:rPr>
                            <m:t>time</m:t>
                          </m:r>
                        </m:den>
                      </m:f>
                    </m:oMath>
                  </m:oMathPara>
                </a14:m>
                <a:endParaRPr lang="en-GB" dirty="0"/>
              </a:p>
              <a:p>
                <a:pPr marL="0" indent="0" algn="ctr">
                  <a:buFont typeface="Arial" panose="020B0604020202020204" pitchFamily="34" charset="0"/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54301D32-8D23-4FAF-FEFE-C80813ECED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3127" y="1263105"/>
                <a:ext cx="4550148" cy="744443"/>
              </a:xfrm>
              <a:prstGeom prst="rect">
                <a:avLst/>
              </a:prstGeom>
              <a:blipFill>
                <a:blip r:embed="rId4"/>
                <a:stretch>
                  <a:fillRect t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Partial Circle 25">
            <a:extLst>
              <a:ext uri="{FF2B5EF4-FFF2-40B4-BE49-F238E27FC236}">
                <a16:creationId xmlns:a16="http://schemas.microsoft.com/office/drawing/2014/main" id="{3B9FF476-19C4-4B05-56E0-F4E4F2A6C0D7}"/>
              </a:ext>
            </a:extLst>
          </p:cNvPr>
          <p:cNvSpPr/>
          <p:nvPr/>
        </p:nvSpPr>
        <p:spPr>
          <a:xfrm>
            <a:off x="4128438" y="1903095"/>
            <a:ext cx="3685679" cy="3780000"/>
          </a:xfrm>
          <a:prstGeom prst="pie">
            <a:avLst>
              <a:gd name="adj1" fmla="val 6829612"/>
              <a:gd name="adj2" fmla="val 16203108"/>
            </a:avLst>
          </a:prstGeom>
          <a:noFill/>
          <a:ln w="1174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C8E2AEF1-295F-46EB-77E7-9ADD9C1A4A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/>
              <a:t>Jack Heron | Availability and Luminosity in the FCC-ee</a:t>
            </a:r>
            <a:endParaRPr lang="en-US" dirty="0"/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AFF7BB30-08EA-661B-BCC5-F71C638A46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/>
          <a:lstStyle/>
          <a:p>
            <a:r>
              <a:rPr lang="en-US"/>
              <a:t>5 May 2025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6425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" grpId="1" build="p"/>
      <p:bldP spid="26" grpId="0" animBg="1"/>
      <p:bldP spid="26" grpId="1" animBg="1"/>
      <p:bldP spid="8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screenshot of a computer&#10;&#10;Description automatically generated">
            <a:extLst>
              <a:ext uri="{FF2B5EF4-FFF2-40B4-BE49-F238E27FC236}">
                <a16:creationId xmlns:a16="http://schemas.microsoft.com/office/drawing/2014/main" id="{F138B32A-6CBF-3A2D-F138-6601CD67D9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6440" y="923879"/>
            <a:ext cx="1779383" cy="501024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3D7F6224-BD11-F18F-DBD3-216BCAC6D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191370"/>
            <a:ext cx="11376025" cy="555812"/>
          </a:xfrm>
        </p:spPr>
        <p:txBody>
          <a:bodyPr/>
          <a:lstStyle/>
          <a:p>
            <a:r>
              <a:rPr lang="en-CH" dirty="0"/>
              <a:t>Breakdown into Systems and Subsystems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14BB5-C17A-C41F-4DAE-9BEA09F6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6121C2-C55B-E7C2-543B-875B3CED4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CC044A-347A-04EC-BD4F-26DC37B88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39AF6E9-57D0-C072-C75C-AA4402389D4D}"/>
              </a:ext>
            </a:extLst>
          </p:cNvPr>
          <p:cNvSpPr/>
          <p:nvPr/>
        </p:nvSpPr>
        <p:spPr>
          <a:xfrm>
            <a:off x="606739" y="3048753"/>
            <a:ext cx="1403367" cy="818776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FCC-ee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532D15AC-D63D-3C44-CDA6-9E51B476F73D}"/>
              </a:ext>
            </a:extLst>
          </p:cNvPr>
          <p:cNvSpPr/>
          <p:nvPr/>
        </p:nvSpPr>
        <p:spPr>
          <a:xfrm>
            <a:off x="2175974" y="896243"/>
            <a:ext cx="812800" cy="5123796"/>
          </a:xfrm>
          <a:prstGeom prst="leftBrac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5B117E63-50DF-0D4D-994C-CEC8B9718EEC}"/>
              </a:ext>
            </a:extLst>
          </p:cNvPr>
          <p:cNvSpPr/>
          <p:nvPr/>
        </p:nvSpPr>
        <p:spPr>
          <a:xfrm rot="19869930">
            <a:off x="4973204" y="2670192"/>
            <a:ext cx="539288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9CB57C81-043D-5441-02E9-68052C9C619D}"/>
              </a:ext>
            </a:extLst>
          </p:cNvPr>
          <p:cNvSpPr/>
          <p:nvPr/>
        </p:nvSpPr>
        <p:spPr>
          <a:xfrm rot="1934349">
            <a:off x="4980219" y="3400826"/>
            <a:ext cx="511312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036C8081-509C-1F71-0600-C3D78A6D0519}"/>
              </a:ext>
            </a:extLst>
          </p:cNvPr>
          <p:cNvSpPr/>
          <p:nvPr/>
        </p:nvSpPr>
        <p:spPr>
          <a:xfrm>
            <a:off x="5587614" y="2152715"/>
            <a:ext cx="1910747" cy="555812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Failure Rate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C93F87AC-C8E4-E977-641E-4F452C13D22F}"/>
              </a:ext>
            </a:extLst>
          </p:cNvPr>
          <p:cNvSpPr/>
          <p:nvPr/>
        </p:nvSpPr>
        <p:spPr>
          <a:xfrm>
            <a:off x="5587613" y="3825693"/>
            <a:ext cx="1910749" cy="555812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Repair Duration</a:t>
            </a:r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F5316171-3E97-0918-3446-FCFA2BCA2C16}"/>
              </a:ext>
            </a:extLst>
          </p:cNvPr>
          <p:cNvSpPr/>
          <p:nvPr/>
        </p:nvSpPr>
        <p:spPr>
          <a:xfrm rot="2135574">
            <a:off x="7595819" y="2618600"/>
            <a:ext cx="539288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3666C7FD-6C88-4B61-7092-E58488E921E8}"/>
              </a:ext>
            </a:extLst>
          </p:cNvPr>
          <p:cNvSpPr/>
          <p:nvPr/>
        </p:nvSpPr>
        <p:spPr>
          <a:xfrm rot="19957901">
            <a:off x="7609807" y="3319712"/>
            <a:ext cx="511312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3D24B4C2-BF21-A9E1-E679-BA31D8CC7CE3}"/>
              </a:ext>
            </a:extLst>
          </p:cNvPr>
          <p:cNvSpPr/>
          <p:nvPr/>
        </p:nvSpPr>
        <p:spPr>
          <a:xfrm>
            <a:off x="8146560" y="2975077"/>
            <a:ext cx="1367982" cy="555812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Availability</a:t>
            </a:r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86A3A420-B476-B5BD-2C4F-A85B8724950A}"/>
              </a:ext>
            </a:extLst>
          </p:cNvPr>
          <p:cNvSpPr/>
          <p:nvPr/>
        </p:nvSpPr>
        <p:spPr>
          <a:xfrm>
            <a:off x="9672642" y="3009442"/>
            <a:ext cx="539288" cy="5080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E40551F8-3778-B603-535D-446859B0A9B5}"/>
              </a:ext>
            </a:extLst>
          </p:cNvPr>
          <p:cNvSpPr/>
          <p:nvPr/>
        </p:nvSpPr>
        <p:spPr>
          <a:xfrm>
            <a:off x="10301079" y="2933647"/>
            <a:ext cx="1367982" cy="686195"/>
          </a:xfrm>
          <a:prstGeom prst="roundRect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rgbClr val="000000"/>
                </a:solidFill>
              </a:rPr>
              <a:t>Integrated Luminosity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D472C2A-5B97-4279-F391-495EF27E07CF}"/>
              </a:ext>
            </a:extLst>
          </p:cNvPr>
          <p:cNvSpPr/>
          <p:nvPr/>
        </p:nvSpPr>
        <p:spPr>
          <a:xfrm>
            <a:off x="5366871" y="1996140"/>
            <a:ext cx="2247153" cy="2569961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FB142FC-E90B-D204-6FAF-F23A93388D36}"/>
              </a:ext>
            </a:extLst>
          </p:cNvPr>
          <p:cNvSpPr/>
          <p:nvPr/>
        </p:nvSpPr>
        <p:spPr>
          <a:xfrm>
            <a:off x="5024413" y="1335673"/>
            <a:ext cx="3358777" cy="51397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1) Systems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615284-67D4-57E8-0215-E332284C7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708" y="3016616"/>
            <a:ext cx="1458680" cy="42799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97F7074-C904-B9DC-4728-628B43776B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2378" y="2280301"/>
            <a:ext cx="2206920" cy="61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30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91B31F21-8FA3-730D-6099-00F7B2660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3428" y="180093"/>
            <a:ext cx="3932651" cy="316832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D1826C9-8F68-C945-6DFB-15EEBC3452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613" y="477489"/>
            <a:ext cx="11376025" cy="712257"/>
          </a:xfrm>
        </p:spPr>
        <p:txBody>
          <a:bodyPr/>
          <a:lstStyle/>
          <a:p>
            <a:r>
              <a:rPr lang="en-US" dirty="0"/>
              <a:t>RF System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CD61B3-398A-1470-FF13-D8B0143F97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34E0A1-A10B-23F2-E6B8-467B9BB5EA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79BF22-3FFF-B4AE-C73A-6192764B9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6BA3ECA-FF77-6B85-80B0-85C55E104548}"/>
              </a:ext>
            </a:extLst>
          </p:cNvPr>
          <p:cNvSpPr txBox="1"/>
          <p:nvPr/>
        </p:nvSpPr>
        <p:spPr>
          <a:xfrm>
            <a:off x="6731187" y="6150587"/>
            <a:ext cx="5460813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Acknowledgement: Olivier Brunner, Andy Butterworth, Franck </a:t>
            </a:r>
            <a:r>
              <a:rPr lang="en-GB" sz="11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Peauger</a:t>
            </a:r>
            <a:r>
              <a:rPr lang="en-GB" sz="11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Ivan </a:t>
            </a:r>
            <a:r>
              <a:rPr lang="en-GB" sz="1100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Karpov</a:t>
            </a:r>
            <a:endParaRPr lang="en-GB" sz="11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16CE9361-2AF2-AEAA-A815-FE7276BFB4DA}"/>
              </a:ext>
            </a:extLst>
          </p:cNvPr>
          <p:cNvSpPr txBox="1">
            <a:spLocks/>
          </p:cNvSpPr>
          <p:nvPr/>
        </p:nvSpPr>
        <p:spPr>
          <a:xfrm>
            <a:off x="225431" y="1304102"/>
            <a:ext cx="3143934" cy="71225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Clr>
                <a:srgbClr val="00000F"/>
              </a:buClr>
              <a:buFont typeface="Arial" panose="020B0604020202020204" pitchFamily="34" charset="0"/>
              <a:buChar char="•"/>
            </a:pPr>
            <a:r>
              <a:rPr lang="en-US" dirty="0"/>
              <a:t>Using AFT fault data 2015-2024</a:t>
            </a:r>
          </a:p>
          <a:p>
            <a:pPr marL="342900" indent="-342900">
              <a:buClr>
                <a:srgbClr val="00000F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000F"/>
              </a:buClr>
              <a:buFont typeface="Arial" panose="020B0604020202020204" pitchFamily="34" charset="0"/>
              <a:buChar char="•"/>
            </a:pPr>
            <a:r>
              <a:rPr lang="en-US" dirty="0"/>
              <a:t>LHC:</a:t>
            </a:r>
          </a:p>
          <a:p>
            <a:pPr marL="666750" lvl="1" indent="-342900">
              <a:buClr>
                <a:srgbClr val="00000F"/>
              </a:buClr>
              <a:buFont typeface="Arial" panose="020B0604020202020204" pitchFamily="34" charset="0"/>
              <a:buChar char="•"/>
            </a:pPr>
            <a:r>
              <a:rPr lang="en-US" dirty="0"/>
              <a:t>16 SRF cavities</a:t>
            </a:r>
          </a:p>
          <a:p>
            <a:pPr marL="666750" lvl="1" indent="-342900">
              <a:buClr>
                <a:srgbClr val="00000F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000F"/>
              </a:buClr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Clr>
                <a:srgbClr val="00000F"/>
              </a:buClr>
              <a:buFont typeface="Arial" panose="020B0604020202020204" pitchFamily="34" charset="0"/>
              <a:buChar char="•"/>
            </a:pPr>
            <a:r>
              <a:rPr lang="en-US" dirty="0" err="1"/>
              <a:t>FCCee</a:t>
            </a:r>
            <a:r>
              <a:rPr lang="en-US" dirty="0"/>
              <a:t>:</a:t>
            </a:r>
          </a:p>
        </p:txBody>
      </p:sp>
      <p:pic>
        <p:nvPicPr>
          <p:cNvPr id="6" name="Picture 5" descr="A table with numbers and text&#10;&#10;Description automatically generated">
            <a:extLst>
              <a:ext uri="{FF2B5EF4-FFF2-40B4-BE49-F238E27FC236}">
                <a16:creationId xmlns:a16="http://schemas.microsoft.com/office/drawing/2014/main" id="{941EAEC9-0919-54BA-F5EB-92A5032D88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613" y="4408656"/>
            <a:ext cx="8746719" cy="17419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DE770B-7D3B-81FD-FC5D-AFD1FE7F86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8078" y="1660231"/>
            <a:ext cx="5990558" cy="262027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9EE116C-9CC1-356F-4877-2F490326A0FD}"/>
              </a:ext>
            </a:extLst>
          </p:cNvPr>
          <p:cNvSpPr txBox="1"/>
          <p:nvPr/>
        </p:nvSpPr>
        <p:spPr>
          <a:xfrm>
            <a:off x="7517465" y="866580"/>
            <a:ext cx="2230083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u="sng" dirty="0"/>
              <a:t>aft.cern.ch</a:t>
            </a:r>
          </a:p>
          <a:p>
            <a:pPr algn="l"/>
            <a:endParaRPr lang="en-US" sz="1400" u="sng" dirty="0"/>
          </a:p>
          <a:p>
            <a:pPr algn="l"/>
            <a:r>
              <a:rPr lang="en-US" sz="1400" u="sng" dirty="0"/>
              <a:t>aft-stats.web.cern.ch</a:t>
            </a:r>
          </a:p>
        </p:txBody>
      </p:sp>
    </p:spTree>
    <p:extLst>
      <p:ext uri="{BB962C8B-B14F-4D97-AF65-F5344CB8AC3E}">
        <p14:creationId xmlns:p14="http://schemas.microsoft.com/office/powerpoint/2010/main" val="3310950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DB1904-3858-2DEE-65D7-18092F0B7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May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7B5A32-B3A7-CC38-5BE6-9D8AF30B7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Availability and Luminosity in the FCC-ee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E73CE1-E9A0-42D7-4C30-48544C458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8D68C3-E069-26B4-BFF4-7F14180752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028" y="713494"/>
            <a:ext cx="8656005" cy="559212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BEC0D5B-A5FB-2CAB-72F6-C3BEA6959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77238"/>
            <a:ext cx="11376025" cy="712257"/>
          </a:xfrm>
        </p:spPr>
        <p:txBody>
          <a:bodyPr/>
          <a:lstStyle/>
          <a:p>
            <a:r>
              <a:rPr lang="en-US" dirty="0"/>
              <a:t>AFT data for all systems across CERN complex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57780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A86A1B-FD2F-CAA9-2F99-2E543E3269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037" y="1059223"/>
            <a:ext cx="6539128" cy="507845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Failure data of a similar representative system:</a:t>
            </a:r>
          </a:p>
          <a:p>
            <a:pPr lvl="1"/>
            <a:r>
              <a:rPr lang="en-US" dirty="0"/>
              <a:t>Fault rate (MTBF)</a:t>
            </a:r>
          </a:p>
          <a:p>
            <a:pPr lvl="1"/>
            <a:r>
              <a:rPr lang="en-US" dirty="0"/>
              <a:t>Repair time (MTTR)</a:t>
            </a:r>
          </a:p>
          <a:p>
            <a:endParaRPr lang="en-US" dirty="0"/>
          </a:p>
          <a:p>
            <a:r>
              <a:rPr lang="en-US" dirty="0"/>
              <a:t>Scaling factor</a:t>
            </a:r>
          </a:p>
          <a:p>
            <a:pPr lvl="1"/>
            <a:r>
              <a:rPr lang="en-US" dirty="0"/>
              <a:t>Elaborated w/ equipment experts based on number of critical units, complexity, etc.</a:t>
            </a:r>
          </a:p>
          <a:p>
            <a:endParaRPr lang="en-US" dirty="0"/>
          </a:p>
          <a:p>
            <a:r>
              <a:rPr lang="en-US" dirty="0"/>
              <a:t>Redundancy:</a:t>
            </a:r>
          </a:p>
          <a:p>
            <a:pPr lvl="1"/>
            <a:r>
              <a:rPr lang="en-US" dirty="0"/>
              <a:t>“Can continue without 1 in 10 of these components” </a:t>
            </a:r>
          </a:p>
          <a:p>
            <a:pPr marL="366712" lvl="1" indent="0">
              <a:buNone/>
            </a:pPr>
            <a:endParaRPr lang="en-US" dirty="0"/>
          </a:p>
          <a:p>
            <a:r>
              <a:rPr lang="en-US" dirty="0"/>
              <a:t>Location:</a:t>
            </a:r>
          </a:p>
          <a:p>
            <a:pPr lvl="1"/>
            <a:r>
              <a:rPr lang="en-US" dirty="0"/>
              <a:t>Drive time from CERN to relevant AP</a:t>
            </a:r>
          </a:p>
          <a:p>
            <a:pPr lvl="1"/>
            <a:r>
              <a:rPr lang="en-US" dirty="0"/>
              <a:t>Cool down time at the relevant AP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80962" indent="0">
              <a:buNone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5590917-0873-2AC4-448B-F939DEE2E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37" y="148143"/>
            <a:ext cx="7865154" cy="1065742"/>
          </a:xfrm>
        </p:spPr>
        <p:txBody>
          <a:bodyPr/>
          <a:lstStyle/>
          <a:p>
            <a:r>
              <a:rPr lang="en-US" dirty="0"/>
              <a:t>For each System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03FEF-9721-DD1E-9E5F-3BFEE0F8D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baseline="30000" dirty="0"/>
              <a:t>th</a:t>
            </a:r>
            <a:r>
              <a:rPr lang="en-US" dirty="0"/>
              <a:t> May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2A327C-9FE6-F64D-88B8-424704A7E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Jack Heron | FCC-ee Availability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0B0514-6F74-9F27-266A-B3441CF93C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050" name="Picture 2" descr="Effective Failure Rate of &quot;n&quot; Active Redundant Units, with &quot;m&quot; Required for  Success (with Repair)">
            <a:extLst>
              <a:ext uri="{FF2B5EF4-FFF2-40B4-BE49-F238E27FC236}">
                <a16:creationId xmlns:a16="http://schemas.microsoft.com/office/drawing/2014/main" id="{FCB72AD6-4446-FBFF-C24B-21B7164D9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289" y="2813819"/>
            <a:ext cx="3564257" cy="155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1C7A8CC8-1E61-BC1D-FD6F-12E955BA7461}"/>
              </a:ext>
            </a:extLst>
          </p:cNvPr>
          <p:cNvGrpSpPr/>
          <p:nvPr/>
        </p:nvGrpSpPr>
        <p:grpSpPr>
          <a:xfrm>
            <a:off x="6800245" y="918679"/>
            <a:ext cx="2480972" cy="1706985"/>
            <a:chOff x="214603" y="2052891"/>
            <a:chExt cx="3030837" cy="2123998"/>
          </a:xfrm>
        </p:grpSpPr>
        <p:pic>
          <p:nvPicPr>
            <p:cNvPr id="38" name="Picture 37" descr="Chart, histogram&#10;&#10;Description automatically generated">
              <a:extLst>
                <a:ext uri="{FF2B5EF4-FFF2-40B4-BE49-F238E27FC236}">
                  <a16:creationId xmlns:a16="http://schemas.microsoft.com/office/drawing/2014/main" id="{2CD555D8-29EC-2656-63F6-23314D38F8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4603" y="2071511"/>
              <a:ext cx="2883282" cy="2105378"/>
            </a:xfrm>
            <a:prstGeom prst="rect">
              <a:avLst/>
            </a:prstGeom>
          </p:spPr>
        </p:pic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A80D0636-09D6-1231-0933-E0B4260366BE}"/>
                </a:ext>
              </a:extLst>
            </p:cNvPr>
            <p:cNvSpPr/>
            <p:nvPr/>
          </p:nvSpPr>
          <p:spPr>
            <a:xfrm>
              <a:off x="513644" y="2111023"/>
              <a:ext cx="2432756" cy="1298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A36513D-234C-EF11-AEC7-A00E675B2937}"/>
                </a:ext>
              </a:extLst>
            </p:cNvPr>
            <p:cNvSpPr txBox="1"/>
            <p:nvPr/>
          </p:nvSpPr>
          <p:spPr>
            <a:xfrm>
              <a:off x="600865" y="2052891"/>
              <a:ext cx="2644575" cy="1914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 sz="1000" dirty="0">
                  <a:solidFill>
                    <a:schemeClr val="tx2"/>
                  </a:solidFill>
                </a:rPr>
                <a:t>Mean time between failures (MTBF)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166EB194-0121-C1E7-9434-77537B49594C}"/>
              </a:ext>
            </a:extLst>
          </p:cNvPr>
          <p:cNvGrpSpPr/>
          <p:nvPr/>
        </p:nvGrpSpPr>
        <p:grpSpPr>
          <a:xfrm>
            <a:off x="9255297" y="928342"/>
            <a:ext cx="2484190" cy="1692020"/>
            <a:chOff x="9279036" y="2071511"/>
            <a:chExt cx="2791253" cy="2105378"/>
          </a:xfrm>
        </p:grpSpPr>
        <p:pic>
          <p:nvPicPr>
            <p:cNvPr id="42" name="Picture 41" descr="Chart, histogram&#10;&#10;Description automatically generated">
              <a:extLst>
                <a:ext uri="{FF2B5EF4-FFF2-40B4-BE49-F238E27FC236}">
                  <a16:creationId xmlns:a16="http://schemas.microsoft.com/office/drawing/2014/main" id="{FC69BAB1-6F18-00A9-DE2A-850EDE7CFE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279036" y="2071511"/>
              <a:ext cx="2791253" cy="2105378"/>
            </a:xfrm>
            <a:prstGeom prst="rect">
              <a:avLst/>
            </a:prstGeom>
          </p:spPr>
        </p:pic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A978FCB-1453-5678-E272-EDF37BFF4EA4}"/>
                </a:ext>
              </a:extLst>
            </p:cNvPr>
            <p:cNvSpPr/>
            <p:nvPr/>
          </p:nvSpPr>
          <p:spPr>
            <a:xfrm>
              <a:off x="9622489" y="2108343"/>
              <a:ext cx="2432756" cy="1298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B52C0BD-4B1E-2FB1-2006-9D95E46F3335}"/>
                </a:ext>
              </a:extLst>
            </p:cNvPr>
            <p:cNvSpPr txBox="1"/>
            <p:nvPr/>
          </p:nvSpPr>
          <p:spPr>
            <a:xfrm>
              <a:off x="9854792" y="2080477"/>
              <a:ext cx="1919112" cy="15388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 sz="1000" dirty="0">
                  <a:solidFill>
                    <a:schemeClr val="tx2"/>
                  </a:solidFill>
                </a:rPr>
                <a:t>Mean time to repair (MTTR)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AA0569F6-A4D6-AE76-C84C-BCC24F56ABF4}"/>
              </a:ext>
            </a:extLst>
          </p:cNvPr>
          <p:cNvSpPr txBox="1"/>
          <p:nvPr/>
        </p:nvSpPr>
        <p:spPr>
          <a:xfrm>
            <a:off x="9762517" y="6257735"/>
            <a:ext cx="2305491" cy="769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</a:t>
            </a:r>
            <a:r>
              <a:rPr lang="en-US" sz="5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reliabilityanalyticstoolkit.appspot.com</a:t>
            </a:r>
            <a:r>
              <a:rPr lang="en-US" sz="5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5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active_redundancy_with_repair</a:t>
            </a:r>
            <a:endParaRPr lang="en-GB" sz="5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28F1353-CEF5-07D7-E6DD-F969E274A2CD}"/>
              </a:ext>
            </a:extLst>
          </p:cNvPr>
          <p:cNvGrpSpPr/>
          <p:nvPr/>
        </p:nvGrpSpPr>
        <p:grpSpPr>
          <a:xfrm>
            <a:off x="7451680" y="4471259"/>
            <a:ext cx="1971284" cy="1853574"/>
            <a:chOff x="5883563" y="1053012"/>
            <a:chExt cx="5333925" cy="496909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6652357-A58A-4C51-0133-8ACD6FA42D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b="8852"/>
            <a:stretch/>
          </p:blipFill>
          <p:spPr>
            <a:xfrm>
              <a:off x="5883563" y="1053012"/>
              <a:ext cx="5333925" cy="4969098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4B74192-0142-9CC9-1775-2E72C592E140}"/>
                </a:ext>
              </a:extLst>
            </p:cNvPr>
            <p:cNvSpPr/>
            <p:nvPr/>
          </p:nvSpPr>
          <p:spPr>
            <a:xfrm rot="20680728">
              <a:off x="6561293" y="1946646"/>
              <a:ext cx="3444010" cy="352678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75FD027-34EF-F39C-79AE-76548A536393}"/>
                </a:ext>
              </a:extLst>
            </p:cNvPr>
            <p:cNvSpPr/>
            <p:nvPr/>
          </p:nvSpPr>
          <p:spPr>
            <a:xfrm rot="400300">
              <a:off x="7165644" y="1363878"/>
              <a:ext cx="929883" cy="952233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27CAE4A-16EF-816F-5C76-13CE988389F2}"/>
                </a:ext>
              </a:extLst>
            </p:cNvPr>
            <p:cNvSpPr/>
            <p:nvPr/>
          </p:nvSpPr>
          <p:spPr>
            <a:xfrm rot="400300">
              <a:off x="7878557" y="1869785"/>
              <a:ext cx="180000" cy="18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EE98A6C-1D05-2926-1025-5E99ACB283F2}"/>
                </a:ext>
              </a:extLst>
            </p:cNvPr>
            <p:cNvSpPr/>
            <p:nvPr/>
          </p:nvSpPr>
          <p:spPr>
            <a:xfrm rot="400300">
              <a:off x="9197908" y="2196494"/>
              <a:ext cx="180000" cy="18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BF8FD98-FF52-A5FF-A22E-76AE033838D9}"/>
                </a:ext>
              </a:extLst>
            </p:cNvPr>
            <p:cNvSpPr/>
            <p:nvPr/>
          </p:nvSpPr>
          <p:spPr>
            <a:xfrm rot="400300">
              <a:off x="9869478" y="3378908"/>
              <a:ext cx="180000" cy="18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715EC45C-00C7-A89B-7DD0-A8AFB22F1F07}"/>
                </a:ext>
              </a:extLst>
            </p:cNvPr>
            <p:cNvSpPr/>
            <p:nvPr/>
          </p:nvSpPr>
          <p:spPr>
            <a:xfrm rot="400300">
              <a:off x="8431812" y="5330630"/>
              <a:ext cx="180000" cy="18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CA362D8-D657-C2EE-58C0-3BCB7310A753}"/>
                </a:ext>
              </a:extLst>
            </p:cNvPr>
            <p:cNvSpPr/>
            <p:nvPr/>
          </p:nvSpPr>
          <p:spPr>
            <a:xfrm rot="400300">
              <a:off x="9562446" y="4635202"/>
              <a:ext cx="180000" cy="18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4ADA4DD-DCE1-6A16-539C-917CCA08172D}"/>
                </a:ext>
              </a:extLst>
            </p:cNvPr>
            <p:cNvSpPr/>
            <p:nvPr/>
          </p:nvSpPr>
          <p:spPr>
            <a:xfrm rot="400300">
              <a:off x="6462298" y="3874337"/>
              <a:ext cx="180000" cy="18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CB8C2A7-5CC1-1E30-41BB-791DC4D0CD5C}"/>
                </a:ext>
              </a:extLst>
            </p:cNvPr>
            <p:cNvSpPr/>
            <p:nvPr/>
          </p:nvSpPr>
          <p:spPr>
            <a:xfrm rot="400300">
              <a:off x="7108072" y="4994563"/>
              <a:ext cx="180000" cy="18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7B811EF6-1A0E-8FD6-3414-D2B7ACC6F768}"/>
                </a:ext>
              </a:extLst>
            </p:cNvPr>
            <p:cNvSpPr/>
            <p:nvPr/>
          </p:nvSpPr>
          <p:spPr>
            <a:xfrm rot="400300">
              <a:off x="6769943" y="2562910"/>
              <a:ext cx="180000" cy="1800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00190300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4|7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1|9.7|3.6|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9|58.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3"/>
</p:tagLst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23740</TotalTime>
  <Words>1315</Words>
  <Application>Microsoft Macintosh PowerPoint</Application>
  <PresentationFormat>Widescreen</PresentationFormat>
  <Paragraphs>407</Paragraphs>
  <Slides>23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Cambria Math</vt:lpstr>
      <vt:lpstr>Roboto</vt:lpstr>
      <vt:lpstr>Times New Roman</vt:lpstr>
      <vt:lpstr>Office Theme</vt:lpstr>
      <vt:lpstr>Availability, Efficiency and Integrated Luminosity: Rising to the challenge in the FCC-ee </vt:lpstr>
      <vt:lpstr>Future Circular Collider (FCC) 91km</vt:lpstr>
      <vt:lpstr>PowerPoint Presentation</vt:lpstr>
      <vt:lpstr>FCC-ee (electron-positrons)</vt:lpstr>
      <vt:lpstr>Availability and Luminosity</vt:lpstr>
      <vt:lpstr>Breakdown into Systems and Subsystems</vt:lpstr>
      <vt:lpstr>RF System</vt:lpstr>
      <vt:lpstr>AFT data for all systems across CERN complex</vt:lpstr>
      <vt:lpstr>For each System</vt:lpstr>
      <vt:lpstr>Two fault types:</vt:lpstr>
      <vt:lpstr>Breakdown into Systems and Subsystems</vt:lpstr>
      <vt:lpstr>“Realistic” Repair Timeline:</vt:lpstr>
      <vt:lpstr>FCC-ee Operation Cycle</vt:lpstr>
      <vt:lpstr>PowerPoint Presentation</vt:lpstr>
      <vt:lpstr>PowerPoint Presentation</vt:lpstr>
      <vt:lpstr>PowerPoint Presentation</vt:lpstr>
      <vt:lpstr>Power Converters</vt:lpstr>
      <vt:lpstr>Solution: Injection of Polarised Bunches</vt:lpstr>
      <vt:lpstr>PowerPoint Presentation</vt:lpstr>
      <vt:lpstr>Conclusions</vt:lpstr>
      <vt:lpstr>Systematic Reliability/Availability Support</vt:lpstr>
      <vt:lpstr>Acknowledgements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Jack Heron</dc:creator>
  <cp:lastModifiedBy>Jack Heron</cp:lastModifiedBy>
  <cp:revision>242</cp:revision>
  <cp:lastPrinted>2024-12-02T15:12:59Z</cp:lastPrinted>
  <dcterms:created xsi:type="dcterms:W3CDTF">2024-07-03T12:35:26Z</dcterms:created>
  <dcterms:modified xsi:type="dcterms:W3CDTF">2025-05-05T11:43:26Z</dcterms:modified>
</cp:coreProperties>
</file>