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56" r:id="rId4"/>
    <p:sldId id="257" r:id="rId5"/>
    <p:sldId id="258" r:id="rId6"/>
    <p:sldId id="262" r:id="rId7"/>
    <p:sldId id="261" r:id="rId8"/>
    <p:sldId id="259" r:id="rId9"/>
    <p:sldId id="260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11231D-E72D-62D3-B9C0-684E6044341D}" v="42" dt="2025-08-29T06:03:32.201"/>
    <p1510:client id="{ED6FF246-831F-DABC-DD7E-E1DCEEF4B4E0}" v="839" dt="2025-08-28T21:32:11.2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28/08/2025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28/08/2025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28/08/2025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28/08/2025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28/08/2025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28/08/2025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28/08/2025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28/08/2025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28/08/2025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28/08/2025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28/08/2025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28/08/2025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analyzer.clyso.com/#/analyzer/ceph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NUL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xrootd/xrootd/issues/2550" TargetMode="External"/><Relationship Id="rId2" Type="http://schemas.openxmlformats.org/officeDocument/2006/relationships/hyperlink" Target="NUL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4C2A5-D38E-C43F-15A7-5531C9C45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Conference Dinner Stats</a:t>
            </a:r>
          </a:p>
        </p:txBody>
      </p:sp>
      <p:pic>
        <p:nvPicPr>
          <p:cNvPr id="4" name="Picture 3" descr="A pie chart with different colored sections&#10;&#10;AI-generated content may be incorrect.">
            <a:extLst>
              <a:ext uri="{FF2B5EF4-FFF2-40B4-BE49-F238E27FC236}">
                <a16:creationId xmlns:a16="http://schemas.microsoft.com/office/drawing/2014/main" id="{A1E46D77-0CC3-5C26-4285-9EC674A00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727" y="1712588"/>
            <a:ext cx="6760852" cy="4372842"/>
          </a:xfrm>
          <a:prstGeom prst="rect">
            <a:avLst/>
          </a:prstGeom>
        </p:spPr>
      </p:pic>
      <p:pic>
        <p:nvPicPr>
          <p:cNvPr id="5" name="Picture 4" descr="A pie chart with different colored circles&#10;&#10;AI-generated content may be incorrect.">
            <a:extLst>
              <a:ext uri="{FF2B5EF4-FFF2-40B4-BE49-F238E27FC236}">
                <a16:creationId xmlns:a16="http://schemas.microsoft.com/office/drawing/2014/main" id="{2EA32F3D-8D10-ABB2-BCAF-33E7879A0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34" y="1544414"/>
            <a:ext cx="7782377" cy="4442114"/>
          </a:xfrm>
          <a:prstGeom prst="rect">
            <a:avLst/>
          </a:prstGeom>
        </p:spPr>
      </p:pic>
      <p:pic>
        <p:nvPicPr>
          <p:cNvPr id="6" name="Picture 5" descr="A pie chart with text&#10;&#10;AI-generated content may be incorrect.">
            <a:extLst>
              <a:ext uri="{FF2B5EF4-FFF2-40B4-BE49-F238E27FC236}">
                <a16:creationId xmlns:a16="http://schemas.microsoft.com/office/drawing/2014/main" id="{8AC34C63-3695-412B-FBD0-171E254B5E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502" y="1596948"/>
            <a:ext cx="7823489" cy="43330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DFD052-1BB6-8C6B-9962-C753A14911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962" y="1472409"/>
            <a:ext cx="7966364" cy="444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003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15BF5-EE13-F7FE-7111-8F39A5E82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 dirty="0"/>
              <a:t>Virtual Placement / Caching 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5469F-BBB3-0E18-D19F-DEA6F4CE2F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265" y="1553482"/>
            <a:ext cx="6490096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1800" dirty="0"/>
              <a:t>Oxford cache more of a buffer than a cache recently with VP workloads</a:t>
            </a:r>
            <a:endParaRPr lang="en-US" sz="1800"/>
          </a:p>
          <a:p>
            <a:endParaRPr lang="en-GB" sz="1800" dirty="0"/>
          </a:p>
          <a:p>
            <a:r>
              <a:rPr lang="en-GB" sz="1800" dirty="0"/>
              <a:t>Tweaks to </a:t>
            </a:r>
            <a:r>
              <a:rPr lang="en-GB" sz="1800" dirty="0" err="1"/>
              <a:t>pfc.blocksize</a:t>
            </a:r>
            <a:r>
              <a:rPr lang="en-GB" sz="1800" dirty="0"/>
              <a:t> improved matters (but this also seems potentially job dependent – smaller blocks made things worse again...)</a:t>
            </a:r>
          </a:p>
          <a:p>
            <a:pPr lvl="1"/>
            <a:r>
              <a:rPr lang="en-GB" sz="1800" dirty="0"/>
              <a:t>Ideal </a:t>
            </a:r>
            <a:r>
              <a:rPr lang="en-GB" sz="1800" dirty="0" err="1"/>
              <a:t>blocksize</a:t>
            </a:r>
            <a:r>
              <a:rPr lang="en-GB" sz="1800" dirty="0"/>
              <a:t> differs from when Oxford was just a cache (not VP)…</a:t>
            </a:r>
          </a:p>
          <a:p>
            <a:pPr lvl="1"/>
            <a:r>
              <a:rPr lang="en-GB" sz="1800" dirty="0"/>
              <a:t>(thanks to Rob C for the suggestions)</a:t>
            </a:r>
          </a:p>
          <a:p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Alessandra has a test setup fully at Manchester to develop firm feelings and advice on how to progress with VP etc.</a:t>
            </a:r>
          </a:p>
          <a:p>
            <a:pPr lvl="1"/>
            <a:r>
              <a:rPr lang="en-GB" sz="1800" dirty="0"/>
              <a:t>I think she would agree that she discovered </a:t>
            </a:r>
            <a:r>
              <a:rPr lang="en-GB" sz="1800" dirty="0" err="1"/>
              <a:t>Xrootd</a:t>
            </a:r>
            <a:r>
              <a:rPr lang="en-GB" sz="1800" dirty="0"/>
              <a:t> proxy caches are more complex than she had imagined (as everyone does when configuring them for the first time).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B68D2E-A18B-BFD2-A888-BC96102AAF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286" y="1021088"/>
            <a:ext cx="5348527" cy="2770924"/>
          </a:xfrm>
          <a:prstGeom prst="rect">
            <a:avLst/>
          </a:prstGeom>
        </p:spPr>
      </p:pic>
      <p:pic>
        <p:nvPicPr>
          <p:cNvPr id="5" name="Picture 4" descr="A graph showing a network last hour&#10;&#10;AI-generated content may be incorrect.">
            <a:extLst>
              <a:ext uri="{FF2B5EF4-FFF2-40B4-BE49-F238E27FC236}">
                <a16:creationId xmlns:a16="http://schemas.microsoft.com/office/drawing/2014/main" id="{3A85117C-4F78-60B6-0DE1-709A8236B0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227" y="3956029"/>
            <a:ext cx="5349092" cy="27361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91E5E0-A495-9017-A32A-46E1F420A508}"/>
              </a:ext>
            </a:extLst>
          </p:cNvPr>
          <p:cNvSpPr txBox="1"/>
          <p:nvPr/>
        </p:nvSpPr>
        <p:spPr>
          <a:xfrm>
            <a:off x="10668000" y="648194"/>
            <a:ext cx="152598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256k blocks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45116C-0791-4081-8E47-3F136D35A785}"/>
              </a:ext>
            </a:extLst>
          </p:cNvPr>
          <p:cNvSpPr txBox="1"/>
          <p:nvPr/>
        </p:nvSpPr>
        <p:spPr>
          <a:xfrm>
            <a:off x="10504714" y="4116778"/>
            <a:ext cx="152598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64k blocks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593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C6150-99F1-5581-D093-B113C3EF7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StashCache</a:t>
            </a:r>
            <a:r>
              <a:rPr lang="en-GB" dirty="0"/>
              <a:t> / PELICAN (Edinburgh)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AC2E01-15C0-77DA-EB26-3FAF16A27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3933"/>
            <a:ext cx="10515600" cy="5142645"/>
          </a:xfrm>
        </p:spPr>
        <p:txBody>
          <a:bodyPr vert="horz" lIns="91440" tIns="45720" rIns="91440" bIns="45720" rtlCol="0" anchor="t">
            <a:noAutofit/>
          </a:bodyPr>
          <a:lstStyle/>
          <a:p>
            <a:endParaRPr lang="en-GB" sz="1100" dirty="0">
              <a:solidFill>
                <a:srgbClr val="3F4350"/>
              </a:solidFill>
              <a:latin typeface="Open Sans"/>
              <a:ea typeface="Open Sans"/>
              <a:cs typeface="Open Sans"/>
            </a:endParaRPr>
          </a:p>
          <a:p>
            <a:r>
              <a:rPr lang="en-GB" sz="1800" dirty="0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Edinburgh </a:t>
            </a:r>
            <a:r>
              <a:rPr lang="en-GB" sz="1800" dirty="0" err="1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StachCache</a:t>
            </a:r>
            <a:r>
              <a:rPr lang="en-GB" sz="1800" dirty="0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 has become surprisingly popular</a:t>
            </a:r>
          </a:p>
          <a:p>
            <a:pPr lvl="1"/>
            <a:r>
              <a:rPr lang="en-GB" sz="1800" dirty="0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At one point, it was a de-facto single point of failure for European users.</a:t>
            </a:r>
          </a:p>
          <a:p>
            <a:r>
              <a:rPr lang="en-GB" sz="1800" dirty="0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Recent(</a:t>
            </a:r>
            <a:r>
              <a:rPr lang="en-GB" sz="1800" dirty="0" err="1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ish</a:t>
            </a:r>
            <a:r>
              <a:rPr lang="en-GB" sz="1800" dirty="0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) move to </a:t>
            </a:r>
            <a:r>
              <a:rPr lang="en-GB" sz="1800" dirty="0" err="1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StashCache</a:t>
            </a:r>
            <a:r>
              <a:rPr lang="en-GB" sz="1800" dirty="0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 authentication using short-lived (3month) certificates, which are annoying to manage, esp. when you need to get them from the US, and you don't own the DNS record.</a:t>
            </a:r>
          </a:p>
          <a:p>
            <a:pPr lvl="1"/>
            <a:r>
              <a:rPr lang="en-GB" sz="1800" dirty="0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Few options exist in the UK to satisfy short lived, browser accessible, automated and supported at the command line with HEP tooling, and zero cost to a Tier2.</a:t>
            </a:r>
            <a:endParaRPr lang="en-GB" sz="1800">
              <a:latin typeface="Calibri"/>
              <a:ea typeface="Calibri"/>
              <a:cs typeface="Calibri"/>
            </a:endParaRPr>
          </a:p>
          <a:p>
            <a:r>
              <a:rPr lang="en-GB" sz="1800" dirty="0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other Tier1s have stepped up and brought their </a:t>
            </a:r>
            <a:r>
              <a:rPr lang="en-GB" sz="1800" dirty="0" err="1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stashcaches</a:t>
            </a:r>
            <a:r>
              <a:rPr lang="en-GB" sz="1800" dirty="0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 back online in the last few months </a:t>
            </a:r>
            <a:endParaRPr lang="en-GB" sz="1800">
              <a:solidFill>
                <a:srgbClr val="000000"/>
              </a:solidFill>
              <a:latin typeface="Calibri"/>
              <a:ea typeface="Open Sans"/>
              <a:cs typeface="Open Sans"/>
            </a:endParaRPr>
          </a:p>
          <a:p>
            <a:pPr lvl="1"/>
            <a:r>
              <a:rPr lang="en-GB" sz="1800" dirty="0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Dune can run jobs without us (and has been)</a:t>
            </a:r>
            <a:endParaRPr lang="en-GB" sz="1800">
              <a:latin typeface="Calibri"/>
              <a:ea typeface="Calibri"/>
              <a:cs typeface="Calibri"/>
            </a:endParaRPr>
          </a:p>
          <a:p>
            <a:r>
              <a:rPr lang="en-GB" sz="1800" dirty="0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Planning to upgrade to PELICAN in September '25 (after ACF finishes preparatory work for exascale etc hosting)</a:t>
            </a:r>
            <a:endParaRPr lang="en-GB" sz="1800">
              <a:latin typeface="Calibri"/>
              <a:ea typeface="Calibri"/>
              <a:cs typeface="Calibri"/>
            </a:endParaRPr>
          </a:p>
          <a:p>
            <a:pPr lvl="1"/>
            <a:r>
              <a:rPr lang="en-GB" sz="1800" dirty="0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Hopefully, this helps us understand exactly what PELICAN brings that </a:t>
            </a:r>
            <a:r>
              <a:rPr lang="en-GB" sz="1800" dirty="0" err="1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StashCache</a:t>
            </a:r>
            <a:r>
              <a:rPr lang="en-GB" sz="1800" dirty="0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 didn't &amp;</a:t>
            </a:r>
            <a:endParaRPr lang="en-GB" sz="1800" dirty="0">
              <a:solidFill>
                <a:srgbClr val="000000"/>
              </a:solidFill>
              <a:latin typeface="Calibri"/>
              <a:ea typeface="Open Sans"/>
              <a:cs typeface="Open Sans"/>
            </a:endParaRPr>
          </a:p>
          <a:p>
            <a:pPr lvl="1"/>
            <a:r>
              <a:rPr lang="en-GB" sz="1800" dirty="0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...whether it's working/useful for HEP experiments in Europe, or, whether it's an OSG-centric technology.</a:t>
            </a:r>
            <a:endParaRPr lang="en-GB" sz="1800" dirty="0">
              <a:latin typeface="Calibri"/>
              <a:ea typeface="Calibri"/>
              <a:cs typeface="Calibri"/>
            </a:endParaRPr>
          </a:p>
          <a:p>
            <a:pPr lvl="1"/>
            <a:r>
              <a:rPr lang="en-GB" sz="1800" dirty="0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It is not clear if/when </a:t>
            </a:r>
            <a:r>
              <a:rPr lang="en-GB" sz="1800" dirty="0" err="1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StashCache</a:t>
            </a:r>
            <a:r>
              <a:rPr lang="en-GB" sz="1800" dirty="0">
                <a:solidFill>
                  <a:srgbClr val="3F4350"/>
                </a:solidFill>
                <a:latin typeface="Calibri"/>
                <a:ea typeface="Open Sans"/>
                <a:cs typeface="Open Sans"/>
              </a:rPr>
              <a:t> using communities will be forced to migrate as yet...</a:t>
            </a:r>
          </a:p>
          <a:p>
            <a:endParaRPr lang="en-GB" dirty="0">
              <a:solidFill>
                <a:srgbClr val="000000"/>
              </a:solidFill>
              <a:latin typeface="Aptos" panose="020B0004020202020204"/>
              <a:ea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829667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489D8-1298-54F5-1F6F-4A90BFE03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9FB8CD-32CA-A3C1-076B-A801C3FE10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/>
              <a:t>Core Tier-2 storage needs carefully planned coordination to maintain capacity to meet Dave's expectations.</a:t>
            </a:r>
            <a:endParaRPr lang="en-GB" dirty="0"/>
          </a:p>
          <a:p>
            <a:endParaRPr lang="en-GB" dirty="0"/>
          </a:p>
          <a:p>
            <a:r>
              <a:rPr lang="en-GB" err="1"/>
              <a:t>Ceph</a:t>
            </a:r>
            <a:r>
              <a:rPr lang="en-GB"/>
              <a:t> "suitability" is something we need to pay increasing attention to with new releases.</a:t>
            </a:r>
            <a:endParaRPr lang="en-GB" dirty="0"/>
          </a:p>
          <a:p>
            <a:endParaRPr lang="en-GB" dirty="0"/>
          </a:p>
          <a:p>
            <a:r>
              <a:rPr lang="en-GB"/>
              <a:t>Caches continue to be more complex than we expect.</a:t>
            </a:r>
          </a:p>
          <a:p>
            <a:pPr lvl="1"/>
            <a:r>
              <a:rPr lang="en-GB"/>
              <a:t>And VP continues to be an ATLAS thing that needs more attention (from all sides)</a:t>
            </a:r>
            <a:endParaRPr lang="en-GB" dirty="0"/>
          </a:p>
          <a:p>
            <a:endParaRPr lang="en-GB" dirty="0"/>
          </a:p>
          <a:p>
            <a:r>
              <a:rPr lang="en-GB" err="1"/>
              <a:t>Xrootd</a:t>
            </a:r>
            <a:r>
              <a:rPr lang="en-GB" dirty="0"/>
              <a:t>/FTS Collaboration meeting in Barcelona this year...</a:t>
            </a:r>
          </a:p>
        </p:txBody>
      </p:sp>
    </p:spTree>
    <p:extLst>
      <p:ext uri="{BB962C8B-B14F-4D97-AF65-F5344CB8AC3E}">
        <p14:creationId xmlns:p14="http://schemas.microsoft.com/office/powerpoint/2010/main" val="2981823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B3CEF-088D-810A-D24E-F34B07085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Ambleside Meeting Date</a:t>
            </a:r>
          </a:p>
        </p:txBody>
      </p:sp>
      <p:pic>
        <p:nvPicPr>
          <p:cNvPr id="4" name="Content Placeholder 3" descr="A calendar with numbers and letters&#10;&#10;AI-generated content may be incorrect.">
            <a:extLst>
              <a:ext uri="{FF2B5EF4-FFF2-40B4-BE49-F238E27FC236}">
                <a16:creationId xmlns:a16="http://schemas.microsoft.com/office/drawing/2014/main" id="{34ADDD8E-2BCC-DD4C-D44F-B49BD83214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7053" y="1757385"/>
            <a:ext cx="11029206" cy="4344326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071E84E-927D-66A2-B20D-93DD5E4F65FF}"/>
              </a:ext>
            </a:extLst>
          </p:cNvPr>
          <p:cNvSpPr/>
          <p:nvPr/>
        </p:nvSpPr>
        <p:spPr>
          <a:xfrm>
            <a:off x="2038596" y="4952999"/>
            <a:ext cx="2686793" cy="544285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7802AA-5876-2C0A-623E-55214C71491D}"/>
              </a:ext>
            </a:extLst>
          </p:cNvPr>
          <p:cNvSpPr/>
          <p:nvPr/>
        </p:nvSpPr>
        <p:spPr>
          <a:xfrm>
            <a:off x="7714011" y="2884713"/>
            <a:ext cx="2686793" cy="54428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65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GridPP</a:t>
            </a:r>
            <a:r>
              <a:rPr lang="en-GB" dirty="0"/>
              <a:t> Tier-2 Storage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Sam </a:t>
            </a:r>
            <a:r>
              <a:rPr lang="en-GB" dirty="0" err="1"/>
              <a:t>Skipsey</a:t>
            </a:r>
            <a:r>
              <a:rPr lang="en-GB" dirty="0"/>
              <a:t> &amp; the </a:t>
            </a:r>
            <a:r>
              <a:rPr lang="en-GB" dirty="0" err="1"/>
              <a:t>GridPP</a:t>
            </a:r>
            <a:r>
              <a:rPr lang="en-GB" dirty="0"/>
              <a:t> Storage Group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9A0AD-56FD-3320-D2D3-46A8A709D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4FE77-2442-819A-8760-9D75473F6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err="1"/>
              <a:t>Ceph</a:t>
            </a:r>
            <a:r>
              <a:rPr lang="en-GB" dirty="0"/>
              <a:t>/</a:t>
            </a:r>
            <a:r>
              <a:rPr lang="en-GB" dirty="0" err="1"/>
              <a:t>Xrootd</a:t>
            </a:r>
            <a:r>
              <a:rPr lang="en-GB" dirty="0"/>
              <a:t> Sites</a:t>
            </a:r>
            <a:endParaRPr lang="en-US" dirty="0"/>
          </a:p>
          <a:p>
            <a:endParaRPr lang="en-GB" dirty="0"/>
          </a:p>
          <a:p>
            <a:r>
              <a:rPr lang="en-GB" dirty="0"/>
              <a:t>Virtual Placement / Caching Sites</a:t>
            </a:r>
          </a:p>
          <a:p>
            <a:endParaRPr lang="en-GB" dirty="0"/>
          </a:p>
          <a:p>
            <a:r>
              <a:rPr lang="en-GB" dirty="0" err="1"/>
              <a:t>StashCache</a:t>
            </a:r>
            <a:r>
              <a:rPr lang="en-GB" dirty="0"/>
              <a:t> / PELICAN</a:t>
            </a:r>
          </a:p>
        </p:txBody>
      </p:sp>
    </p:spTree>
    <p:extLst>
      <p:ext uri="{BB962C8B-B14F-4D97-AF65-F5344CB8AC3E}">
        <p14:creationId xmlns:p14="http://schemas.microsoft.com/office/powerpoint/2010/main" val="2396971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D11CC-76F2-695F-1260-479EA7890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Ceph</a:t>
            </a:r>
            <a:r>
              <a:rPr lang="en-GB" dirty="0"/>
              <a:t> Sites - </a:t>
            </a:r>
            <a:r>
              <a:rPr lang="en-GB" dirty="0" err="1"/>
              <a:t>Ceph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C3B2D-D268-E1D1-5226-65D166F582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Lancaster moved from Reef to Squid</a:t>
            </a:r>
            <a:endParaRPr lang="en-US">
              <a:latin typeface="Calibri"/>
              <a:ea typeface="Calibri"/>
              <a:cs typeface="Calibri"/>
            </a:endParaRPr>
          </a:p>
          <a:p>
            <a:pPr lvl="1"/>
            <a:r>
              <a:rPr lang="en-GB" sz="2800" dirty="0">
                <a:latin typeface="Calibri"/>
                <a:ea typeface="Calibri"/>
                <a:cs typeface="Calibri"/>
              </a:rPr>
              <a:t>In general, Squid has been a lot better – Reef was bad for everyone.</a:t>
            </a:r>
            <a:endParaRPr lang="en-GB" sz="2800">
              <a:latin typeface="Calibri"/>
              <a:ea typeface="Calibri"/>
              <a:cs typeface="Calibri"/>
            </a:endParaRPr>
          </a:p>
          <a:p>
            <a:pPr lvl="1"/>
            <a:endParaRPr lang="en-GB" sz="280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We are somewhat concerned, given recent history, that Tentacle is still not released...</a:t>
            </a:r>
            <a:endParaRPr lang="en-GB">
              <a:solidFill>
                <a:srgbClr val="3D2D3B"/>
              </a:solidFill>
              <a:latin typeface="Calibri"/>
              <a:ea typeface="Calibri"/>
              <a:cs typeface="Calibri"/>
            </a:endParaRPr>
          </a:p>
          <a:p>
            <a:endParaRPr lang="en-GB" dirty="0">
              <a:solidFill>
                <a:srgbClr val="292A2E"/>
              </a:solidFill>
              <a:latin typeface="Calibri"/>
              <a:ea typeface="+mn-lt"/>
              <a:cs typeface="+mn-lt"/>
            </a:endParaRPr>
          </a:p>
          <a:p>
            <a:r>
              <a:rPr lang="en-GB" dirty="0">
                <a:solidFill>
                  <a:srgbClr val="292A2E"/>
                </a:solidFill>
                <a:latin typeface="Calibri"/>
                <a:ea typeface="+mn-lt"/>
                <a:cs typeface="+mn-lt"/>
              </a:rPr>
              <a:t> We recommend the </a:t>
            </a:r>
            <a:r>
              <a:rPr lang="en-GB" err="1">
                <a:solidFill>
                  <a:srgbClr val="292A2E"/>
                </a:solidFill>
                <a:latin typeface="Calibri"/>
                <a:ea typeface="+mn-lt"/>
                <a:cs typeface="+mn-lt"/>
              </a:rPr>
              <a:t>Clyso</a:t>
            </a:r>
            <a:r>
              <a:rPr lang="en-GB" dirty="0">
                <a:solidFill>
                  <a:srgbClr val="292A2E"/>
                </a:solidFill>
                <a:latin typeface="Calibri"/>
                <a:ea typeface="+mn-lt"/>
                <a:cs typeface="+mn-lt"/>
              </a:rPr>
              <a:t> analyser for </a:t>
            </a:r>
            <a:r>
              <a:rPr lang="en-GB" err="1">
                <a:solidFill>
                  <a:srgbClr val="292A2E"/>
                </a:solidFill>
                <a:latin typeface="Calibri"/>
                <a:ea typeface="+mn-lt"/>
                <a:cs typeface="+mn-lt"/>
              </a:rPr>
              <a:t>Ceph</a:t>
            </a:r>
            <a:r>
              <a:rPr lang="en-GB" dirty="0">
                <a:solidFill>
                  <a:srgbClr val="292A2E"/>
                </a:solidFill>
                <a:latin typeface="Calibri"/>
                <a:ea typeface="+mn-lt"/>
                <a:cs typeface="+mn-lt"/>
              </a:rPr>
              <a:t> clusters: </a:t>
            </a:r>
            <a:r>
              <a:rPr lang="en-GB" dirty="0">
                <a:solidFill>
                  <a:srgbClr val="1868DB"/>
                </a:solidFill>
                <a:latin typeface="Calibri"/>
                <a:ea typeface="+mn-lt"/>
                <a:cs typeface="+mn-lt"/>
                <a:hlinkClick r:id="rId2"/>
              </a:rPr>
              <a:t>Ceph Analyzer by Clyso</a:t>
            </a:r>
            <a:r>
              <a:rPr lang="en-GB" dirty="0">
                <a:solidFill>
                  <a:srgbClr val="292A2E"/>
                </a:solidFill>
                <a:latin typeface="Calibri"/>
                <a:ea typeface="+mn-lt"/>
                <a:cs typeface="+mn-lt"/>
              </a:rPr>
              <a:t>   (Dan van der Ster, late of CERN </a:t>
            </a:r>
            <a:r>
              <a:rPr lang="en-GB" err="1">
                <a:solidFill>
                  <a:srgbClr val="292A2E"/>
                </a:solidFill>
                <a:latin typeface="Calibri"/>
                <a:ea typeface="+mn-lt"/>
                <a:cs typeface="+mn-lt"/>
              </a:rPr>
              <a:t>Ceph</a:t>
            </a:r>
            <a:r>
              <a:rPr lang="en-GB" dirty="0">
                <a:solidFill>
                  <a:srgbClr val="292A2E"/>
                </a:solidFill>
                <a:latin typeface="Calibri"/>
                <a:ea typeface="+mn-lt"/>
                <a:cs typeface="+mn-lt"/>
              </a:rPr>
              <a:t> things, was involved in this)</a:t>
            </a:r>
            <a:endParaRPr lang="en-GB" dirty="0">
              <a:solidFill>
                <a:srgbClr val="3D2D3B"/>
              </a:solidFill>
              <a:latin typeface="Calibri"/>
              <a:ea typeface="Calibri"/>
              <a:cs typeface="Calibri"/>
            </a:endParaRPr>
          </a:p>
          <a:p>
            <a:endParaRPr lang="en-GB" dirty="0">
              <a:solidFill>
                <a:srgbClr val="3D2D3B"/>
              </a:solidFill>
              <a:latin typeface="Calibri"/>
              <a:ea typeface="Calibri"/>
              <a:cs typeface="Calibri"/>
            </a:endParaRPr>
          </a:p>
          <a:p>
            <a:pPr marL="0" indent="0">
              <a:buNone/>
            </a:pPr>
            <a:endParaRPr lang="en-GB" sz="2400">
              <a:solidFill>
                <a:srgbClr val="3D2D3B"/>
              </a:solidFill>
              <a:latin typeface="monospace"/>
            </a:endParaRPr>
          </a:p>
        </p:txBody>
      </p:sp>
    </p:spTree>
    <p:extLst>
      <p:ext uri="{BB962C8B-B14F-4D97-AF65-F5344CB8AC3E}">
        <p14:creationId xmlns:p14="http://schemas.microsoft.com/office/powerpoint/2010/main" val="172592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81470-6766-29B9-24BA-1706A3414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Ceph</a:t>
            </a:r>
            <a:r>
              <a:rPr lang="en-GB" dirty="0"/>
              <a:t> sites - Niggles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A1D6F-03B3-62FA-45CA-FA45CE0DE8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The </a:t>
            </a:r>
            <a:r>
              <a:rPr lang="en-GB" dirty="0" err="1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Rucio</a:t>
            </a:r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  <a:hlinkClick r:id="rId2" invalidUrl="file://"/>
              </a:rPr>
              <a:t>file://</a:t>
            </a:r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 plugin for locally-mounted </a:t>
            </a:r>
            <a:r>
              <a:rPr lang="en-GB" dirty="0" err="1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cephfs</a:t>
            </a:r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 volumes is only usable by ATLAS @ Lancaster</a:t>
            </a:r>
          </a:p>
          <a:p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LSST tried to use it but rely on much more random </a:t>
            </a:r>
            <a:r>
              <a:rPr lang="en-GB" dirty="0" err="1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ios</a:t>
            </a:r>
          </a:p>
          <a:p>
            <a:pPr lvl="1"/>
            <a:r>
              <a:rPr lang="en-GB" sz="2800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To support this, you'd need an SSD packed </a:t>
            </a:r>
            <a:r>
              <a:rPr lang="en-GB" sz="2800" dirty="0" err="1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Ceph</a:t>
            </a:r>
            <a:r>
              <a:rPr lang="en-GB" sz="2800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 instance, or at least replicated not EC storage.</a:t>
            </a:r>
          </a:p>
          <a:p>
            <a:r>
              <a:rPr lang="en-GB" sz="2600" dirty="0" err="1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Ceph</a:t>
            </a:r>
            <a:r>
              <a:rPr lang="en-GB" sz="2600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 dev now builds against Stream: relies on containerisation of services to work on any normal distro.</a:t>
            </a:r>
            <a:endParaRPr lang="en-GB" sz="260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lvl="1"/>
            <a:r>
              <a:rPr lang="en-GB" sz="2200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This still causes problems for services that must be bare-metal, however (</a:t>
            </a:r>
            <a:r>
              <a:rPr lang="en-GB" sz="2200" dirty="0" err="1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cephfs</a:t>
            </a:r>
            <a:r>
              <a:rPr lang="en-GB" sz="2200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 hosts, for example).</a:t>
            </a:r>
            <a:endParaRPr lang="en-GB" sz="220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lvl="1"/>
            <a:r>
              <a:rPr lang="en-GB" sz="2200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Along with the EL8 "deprecation" last year, this implies worrying things about </a:t>
            </a:r>
            <a:r>
              <a:rPr lang="en-GB" sz="2200" dirty="0" err="1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Ceph</a:t>
            </a:r>
            <a:r>
              <a:rPr lang="en-GB" sz="2200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 dev culture.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21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07B4C2E-5E8D-3748-E621-597DB25583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386029"/>
              </p:ext>
            </p:extLst>
          </p:nvPr>
        </p:nvGraphicFramePr>
        <p:xfrm>
          <a:off x="5755687" y="2522245"/>
          <a:ext cx="6328855" cy="2255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65771">
                  <a:extLst>
                    <a:ext uri="{9D8B030D-6E8A-4147-A177-3AD203B41FA5}">
                      <a16:colId xmlns:a16="http://schemas.microsoft.com/office/drawing/2014/main" val="3226330697"/>
                    </a:ext>
                  </a:extLst>
                </a:gridCol>
                <a:gridCol w="1265771">
                  <a:extLst>
                    <a:ext uri="{9D8B030D-6E8A-4147-A177-3AD203B41FA5}">
                      <a16:colId xmlns:a16="http://schemas.microsoft.com/office/drawing/2014/main" val="3529509913"/>
                    </a:ext>
                  </a:extLst>
                </a:gridCol>
                <a:gridCol w="1265771">
                  <a:extLst>
                    <a:ext uri="{9D8B030D-6E8A-4147-A177-3AD203B41FA5}">
                      <a16:colId xmlns:a16="http://schemas.microsoft.com/office/drawing/2014/main" val="4162279035"/>
                    </a:ext>
                  </a:extLst>
                </a:gridCol>
                <a:gridCol w="1265771">
                  <a:extLst>
                    <a:ext uri="{9D8B030D-6E8A-4147-A177-3AD203B41FA5}">
                      <a16:colId xmlns:a16="http://schemas.microsoft.com/office/drawing/2014/main" val="3186359997"/>
                    </a:ext>
                  </a:extLst>
                </a:gridCol>
                <a:gridCol w="1265771">
                  <a:extLst>
                    <a:ext uri="{9D8B030D-6E8A-4147-A177-3AD203B41FA5}">
                      <a16:colId xmlns:a16="http://schemas.microsoft.com/office/drawing/2014/main" val="3613635998"/>
                    </a:ext>
                  </a:extLst>
                </a:gridCol>
              </a:tblGrid>
              <a:tr h="727363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b="1" dirty="0">
                          <a:effectLst/>
                          <a:latin typeface="Arial"/>
                        </a:rPr>
                        <a:t>Storage Infrastructure</a:t>
                      </a: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b="1" dirty="0">
                          <a:effectLst/>
                          <a:latin typeface="Arial"/>
                        </a:rPr>
                        <a:t>Install Date</a:t>
                      </a: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b="1" dirty="0">
                          <a:effectLst/>
                          <a:latin typeface="Arial"/>
                        </a:rPr>
                        <a:t>(Projected) Retirement Date</a:t>
                      </a: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b="1" dirty="0">
                          <a:effectLst/>
                          <a:latin typeface="Arial"/>
                        </a:rPr>
                        <a:t># Units</a:t>
                      </a: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b="1" dirty="0">
                          <a:effectLst/>
                          <a:latin typeface="Arial"/>
                        </a:rPr>
                        <a:t>Total CAP, Estate (RAW, TB)</a:t>
                      </a: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5953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25/02/2019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28/08/2025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1920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196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03/12/2019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28/08/2025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2400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4735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26/02/2021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26/02/2026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6080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7977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30/09/2021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30/09/2026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2240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20436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12/11/2021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12/11/2026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320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804521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DC312B9-590C-02E0-0BF5-E6717A19D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Large sites …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FA8D6-2D45-85ED-F8A2-71CE375B09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143" y="1796504"/>
            <a:ext cx="5413051" cy="377862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400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Many of the core Tier-2s have a significant chunk of space in older storage</a:t>
            </a:r>
            <a:endParaRPr lang="en-US"/>
          </a:p>
          <a:p>
            <a:pPr lvl="1"/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A lot of sites bought in 2019-2021...</a:t>
            </a:r>
          </a:p>
          <a:p>
            <a:r>
              <a:rPr lang="en-GB" sz="2400" dirty="0" err="1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Ceph</a:t>
            </a:r>
            <a:r>
              <a:rPr lang="en-GB" sz="2400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 releases, in particular, vary as to how well they cope with a high fraction of unreliable storage</a:t>
            </a:r>
          </a:p>
          <a:p>
            <a:pPr lvl="1"/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Ironically, Nautilus @ Glasgow is happier than Reef &amp; Squid are at Lancs, Manchester, Brunel...</a:t>
            </a:r>
          </a:p>
          <a:p>
            <a:endParaRPr lang="en-GB" dirty="0">
              <a:solidFill>
                <a:srgbClr val="3D2D3B"/>
              </a:solidFill>
              <a:latin typeface="Calibri"/>
              <a:ea typeface="Calibri"/>
              <a:cs typeface="Calibri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E29D160-6EDC-5327-441B-0083030D98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561139"/>
              </p:ext>
            </p:extLst>
          </p:nvPr>
        </p:nvGraphicFramePr>
        <p:xfrm>
          <a:off x="5755971" y="1299068"/>
          <a:ext cx="6344090" cy="185656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68818">
                  <a:extLst>
                    <a:ext uri="{9D8B030D-6E8A-4147-A177-3AD203B41FA5}">
                      <a16:colId xmlns:a16="http://schemas.microsoft.com/office/drawing/2014/main" val="2440569461"/>
                    </a:ext>
                  </a:extLst>
                </a:gridCol>
                <a:gridCol w="1268818">
                  <a:extLst>
                    <a:ext uri="{9D8B030D-6E8A-4147-A177-3AD203B41FA5}">
                      <a16:colId xmlns:a16="http://schemas.microsoft.com/office/drawing/2014/main" val="633338501"/>
                    </a:ext>
                  </a:extLst>
                </a:gridCol>
                <a:gridCol w="1268818">
                  <a:extLst>
                    <a:ext uri="{9D8B030D-6E8A-4147-A177-3AD203B41FA5}">
                      <a16:colId xmlns:a16="http://schemas.microsoft.com/office/drawing/2014/main" val="2949653187"/>
                    </a:ext>
                  </a:extLst>
                </a:gridCol>
                <a:gridCol w="1268818">
                  <a:extLst>
                    <a:ext uri="{9D8B030D-6E8A-4147-A177-3AD203B41FA5}">
                      <a16:colId xmlns:a16="http://schemas.microsoft.com/office/drawing/2014/main" val="973055463"/>
                    </a:ext>
                  </a:extLst>
                </a:gridCol>
                <a:gridCol w="1268818">
                  <a:extLst>
                    <a:ext uri="{9D8B030D-6E8A-4147-A177-3AD203B41FA5}">
                      <a16:colId xmlns:a16="http://schemas.microsoft.com/office/drawing/2014/main" val="1959729368"/>
                    </a:ext>
                  </a:extLst>
                </a:gridCol>
              </a:tblGrid>
              <a:tr h="820242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b="1" dirty="0">
                          <a:effectLst/>
                          <a:latin typeface="Arial"/>
                        </a:rPr>
                        <a:t>Storage Infrastructure</a:t>
                      </a: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b="1" dirty="0">
                          <a:effectLst/>
                          <a:latin typeface="Arial"/>
                        </a:rPr>
                        <a:t>Install Date</a:t>
                      </a: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b="1" dirty="0">
                          <a:effectLst/>
                          <a:latin typeface="Arial"/>
                        </a:rPr>
                        <a:t>(Projected) Retirement Date</a:t>
                      </a: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b="1" dirty="0">
                          <a:effectLst/>
                          <a:latin typeface="Arial"/>
                        </a:rPr>
                        <a:t>Units</a:t>
                      </a: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b="1" dirty="0">
                          <a:effectLst/>
                          <a:latin typeface="Arial"/>
                        </a:rPr>
                        <a:t>Total CAP Estate (RAW, TB)</a:t>
                      </a: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7217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29 Dell Storage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Feb-21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Feb-28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29.00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11136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41369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3 Dell Storage</a:t>
                      </a: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Apr-24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Apr-31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3.00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1584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256018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88AF045-322C-DCAE-5B71-904E71AD70A9}"/>
              </a:ext>
            </a:extLst>
          </p:cNvPr>
          <p:cNvSpPr txBox="1"/>
          <p:nvPr/>
        </p:nvSpPr>
        <p:spPr>
          <a:xfrm>
            <a:off x="230057" y="5879534"/>
            <a:ext cx="10736918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400" dirty="0">
                <a:solidFill>
                  <a:srgbClr val="3D2D3B"/>
                </a:solidFill>
                <a:latin typeface="Calibri"/>
                <a:cs typeface="Arial"/>
              </a:rPr>
              <a:t>Lancs working on more automation to pre-emptively mark disks bad</a:t>
            </a:r>
            <a:r>
              <a:rPr lang="en-US" sz="2400" dirty="0">
                <a:latin typeface="Calibri"/>
                <a:cs typeface="Arial"/>
              </a:rPr>
              <a:t>​</a:t>
            </a:r>
            <a:endParaRPr lang="en-US"/>
          </a:p>
          <a:p>
            <a:pPr marL="800100" lvl="2" indent="-342900">
              <a:buFont typeface="Arial"/>
              <a:buChar char="•"/>
            </a:pPr>
            <a:r>
              <a:rPr lang="en-GB" sz="2400" dirty="0">
                <a:solidFill>
                  <a:srgbClr val="3D2D3B"/>
                </a:solidFill>
                <a:latin typeface="Calibri"/>
                <a:cs typeface="Arial"/>
              </a:rPr>
              <a:t>Note that Squid is supposed to be able to use heuristics to do this itself...</a:t>
            </a:r>
            <a:endParaRPr lang="en-GB" sz="2400" dirty="0">
              <a:solidFill>
                <a:srgbClr val="3D2D3B"/>
              </a:solidFill>
              <a:latin typeface="Calibri"/>
              <a:ea typeface="Calibri"/>
              <a:cs typeface="Arial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CCA5964-D6D2-93C4-1D12-A1C3496A0432}"/>
              </a:ext>
            </a:extLst>
          </p:cNvPr>
          <p:cNvSpPr/>
          <p:nvPr/>
        </p:nvSpPr>
        <p:spPr>
          <a:xfrm>
            <a:off x="7154473" y="2132925"/>
            <a:ext cx="1315299" cy="62610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4025B3-15EC-64B6-F5B2-8F4341698BD8}"/>
              </a:ext>
            </a:extLst>
          </p:cNvPr>
          <p:cNvSpPr/>
          <p:nvPr/>
        </p:nvSpPr>
        <p:spPr>
          <a:xfrm>
            <a:off x="7115990" y="3198394"/>
            <a:ext cx="1315299" cy="17569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9ED8201-A0C4-E915-3FBC-7542F4689A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696556"/>
              </p:ext>
            </p:extLst>
          </p:nvPr>
        </p:nvGraphicFramePr>
        <p:xfrm>
          <a:off x="5754584" y="0"/>
          <a:ext cx="6356555" cy="1950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71311">
                  <a:extLst>
                    <a:ext uri="{9D8B030D-6E8A-4147-A177-3AD203B41FA5}">
                      <a16:colId xmlns:a16="http://schemas.microsoft.com/office/drawing/2014/main" val="2646040096"/>
                    </a:ext>
                  </a:extLst>
                </a:gridCol>
                <a:gridCol w="1271311">
                  <a:extLst>
                    <a:ext uri="{9D8B030D-6E8A-4147-A177-3AD203B41FA5}">
                      <a16:colId xmlns:a16="http://schemas.microsoft.com/office/drawing/2014/main" val="348248145"/>
                    </a:ext>
                  </a:extLst>
                </a:gridCol>
                <a:gridCol w="1271311">
                  <a:extLst>
                    <a:ext uri="{9D8B030D-6E8A-4147-A177-3AD203B41FA5}">
                      <a16:colId xmlns:a16="http://schemas.microsoft.com/office/drawing/2014/main" val="2779033599"/>
                    </a:ext>
                  </a:extLst>
                </a:gridCol>
                <a:gridCol w="1271311">
                  <a:extLst>
                    <a:ext uri="{9D8B030D-6E8A-4147-A177-3AD203B41FA5}">
                      <a16:colId xmlns:a16="http://schemas.microsoft.com/office/drawing/2014/main" val="495383274"/>
                    </a:ext>
                  </a:extLst>
                </a:gridCol>
                <a:gridCol w="1271311">
                  <a:extLst>
                    <a:ext uri="{9D8B030D-6E8A-4147-A177-3AD203B41FA5}">
                      <a16:colId xmlns:a16="http://schemas.microsoft.com/office/drawing/2014/main" val="2380930416"/>
                    </a:ext>
                  </a:extLst>
                </a:gridCol>
              </a:tblGrid>
              <a:tr h="447675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b="1" dirty="0">
                          <a:effectLst/>
                          <a:latin typeface="Arial"/>
                        </a:rPr>
                        <a:t>Storage Infrastructure</a:t>
                      </a: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b="1" dirty="0">
                          <a:effectLst/>
                          <a:latin typeface="Arial"/>
                        </a:rPr>
                        <a:t>Install Date</a:t>
                      </a: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b="1" dirty="0">
                          <a:effectLst/>
                          <a:latin typeface="Arial"/>
                        </a:rPr>
                        <a:t>(Projected) Retirement Date</a:t>
                      </a: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b="1" dirty="0">
                          <a:effectLst/>
                          <a:latin typeface="Arial"/>
                        </a:rPr>
                        <a:t># Units</a:t>
                      </a: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b="1" dirty="0">
                          <a:effectLst/>
                          <a:latin typeface="Arial"/>
                        </a:rPr>
                        <a:t>Total CAP Estate(RAW, TB)</a:t>
                      </a: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1846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2019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2028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4104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97752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2021-03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2030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5408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54189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2021-08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2030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23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9568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9492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en-GB" sz="1400" dirty="0">
                        <a:effectLst/>
                        <a:latin typeface="Arial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2022-04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2031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GB" sz="1400" dirty="0">
                          <a:effectLst/>
                          <a:latin typeface="Arial"/>
                        </a:rPr>
                        <a:t>2080</a:t>
                      </a:r>
                    </a:p>
                  </a:txBody>
                  <a:tcPr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187743"/>
                  </a:ext>
                </a:extLst>
              </a:tr>
            </a:tbl>
          </a:graphicData>
        </a:graphic>
      </p:graphicFrame>
      <p:sp>
        <p:nvSpPr>
          <p:cNvPr id="13" name="Oval 12">
            <a:extLst>
              <a:ext uri="{FF2B5EF4-FFF2-40B4-BE49-F238E27FC236}">
                <a16:creationId xmlns:a16="http://schemas.microsoft.com/office/drawing/2014/main" id="{3BF4E10C-FDC8-21D2-C3EB-A5601602510D}"/>
              </a:ext>
            </a:extLst>
          </p:cNvPr>
          <p:cNvSpPr/>
          <p:nvPr/>
        </p:nvSpPr>
        <p:spPr>
          <a:xfrm>
            <a:off x="6937860" y="689730"/>
            <a:ext cx="1493428" cy="9405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65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BE1199-3FC3-432C-590F-6DA008192C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C4CB2-A01E-6135-DB3A-C034B08E1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Ceph</a:t>
            </a:r>
            <a:r>
              <a:rPr lang="en-GB" dirty="0"/>
              <a:t> Sites – </a:t>
            </a:r>
            <a:r>
              <a:rPr lang="en-GB" dirty="0" err="1"/>
              <a:t>Xrootd</a:t>
            </a:r>
            <a:r>
              <a:rPr lang="en-GB" dirty="0"/>
              <a:t> - niggles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01BD5-5227-3B00-B21C-5B0F64332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 dirty="0" err="1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XRoot</a:t>
            </a:r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 still needs lots of monitoring to keep it working </a:t>
            </a:r>
            <a:endParaRPr lang="en-US">
              <a:latin typeface="Calibri"/>
              <a:ea typeface="Calibri"/>
              <a:cs typeface="Calibri"/>
            </a:endParaRPr>
          </a:p>
          <a:p>
            <a:pPr lvl="1"/>
            <a:r>
              <a:rPr lang="en-GB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Redirectors really do have difficulty noticing some failure modes of servers...</a:t>
            </a:r>
            <a:endParaRPr lang="en-GB" dirty="0">
              <a:solidFill>
                <a:srgbClr val="3D2D3B"/>
              </a:solidFill>
              <a:latin typeface="Calibri"/>
              <a:ea typeface="Calibri"/>
              <a:cs typeface="Calibri"/>
            </a:endParaRPr>
          </a:p>
          <a:p>
            <a:pPr lvl="1"/>
            <a:endParaRPr lang="en-GB" dirty="0">
              <a:solidFill>
                <a:srgbClr val="3D2D3B"/>
              </a:solidFill>
              <a:latin typeface="Calibri"/>
              <a:ea typeface="Calibri"/>
              <a:cs typeface="Calibri"/>
            </a:endParaRPr>
          </a:p>
          <a:p>
            <a:r>
              <a:rPr lang="en-GB" err="1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Cephfs</a:t>
            </a:r>
            <a:r>
              <a:rPr lang="en-GB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 sites with local mounts need to explicitly "fix" directory ownership (so things </a:t>
            </a:r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work with </a:t>
            </a:r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  <a:hlinkClick r:id="rId2" invalidUrl="file://"/>
              </a:rPr>
              <a:t>file://</a:t>
            </a:r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 mount points) with their own solutions...</a:t>
            </a:r>
          </a:p>
          <a:p>
            <a:r>
              <a:rPr lang="en-GB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Still niggles with token authentication details  ( eg </a:t>
            </a:r>
            <a:r>
              <a:rPr lang="en-GB">
                <a:solidFill>
                  <a:srgbClr val="3D2D3B"/>
                </a:solidFill>
                <a:latin typeface="Calibri"/>
                <a:ea typeface="+mn-lt"/>
                <a:cs typeface="+mn-lt"/>
                <a:hlinkClick r:id="rId3"/>
              </a:rPr>
              <a:t>https://github.com/xrootd/xrootd/issues/2550</a:t>
            </a:r>
            <a:r>
              <a:rPr lang="en-GB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 ) </a:t>
            </a:r>
          </a:p>
          <a:p>
            <a:endParaRPr lang="en-GB" dirty="0">
              <a:solidFill>
                <a:srgbClr val="3D2D3B"/>
              </a:solidFill>
              <a:latin typeface="Calibri"/>
              <a:ea typeface="Calibri"/>
              <a:cs typeface="Calibri"/>
            </a:endParaRPr>
          </a:p>
          <a:p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It still seems weird that we're mostly using </a:t>
            </a:r>
            <a:r>
              <a:rPr lang="en-GB" err="1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xrootd</a:t>
            </a:r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 to do http transfers, and not using root://...</a:t>
            </a:r>
            <a:r>
              <a:rPr lang="en-GB" dirty="0">
                <a:solidFill>
                  <a:srgbClr val="3D2D3B"/>
                </a:solidFill>
                <a:latin typeface="monospace"/>
              </a:rPr>
              <a:t> </a:t>
            </a:r>
            <a:br>
              <a:rPr lang="en-GB" dirty="0">
                <a:latin typeface="monospace"/>
              </a:rPr>
            </a:br>
            <a:endParaRPr lang="en-GB" dirty="0">
              <a:solidFill>
                <a:srgbClr val="3D2D3B"/>
              </a:solidFill>
              <a:latin typeface="monospace"/>
            </a:endParaRPr>
          </a:p>
        </p:txBody>
      </p:sp>
    </p:spTree>
    <p:extLst>
      <p:ext uri="{BB962C8B-B14F-4D97-AF65-F5344CB8AC3E}">
        <p14:creationId xmlns:p14="http://schemas.microsoft.com/office/powerpoint/2010/main" val="288998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7B420-61FA-3C95-649E-90DCD5877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Xrootd</a:t>
            </a:r>
            <a:r>
              <a:rPr lang="en-GB" dirty="0"/>
              <a:t> &amp; </a:t>
            </a:r>
            <a:r>
              <a:rPr lang="en-GB" dirty="0" err="1"/>
              <a:t>Ceph</a:t>
            </a:r>
            <a:r>
              <a:rPr lang="en-GB" dirty="0"/>
              <a:t> Community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0BF32-3875-F84E-04AA-986616ACC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sz="2400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Significant work being done @ Edinburgh on </a:t>
            </a:r>
            <a:r>
              <a:rPr lang="en-GB" sz="2400" dirty="0" err="1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Xrootd</a:t>
            </a:r>
            <a:r>
              <a:rPr lang="en-GB" sz="2400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 config testing (in a structured way)</a:t>
            </a:r>
          </a:p>
          <a:p>
            <a:pPr lvl="1"/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Many sites have aging or repeatedly patched config</a:t>
            </a:r>
          </a:p>
          <a:p>
            <a:pPr lvl="2"/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Lancaster's is 4 year old skeleton with patches</a:t>
            </a:r>
          </a:p>
          <a:p>
            <a:pPr lvl="2"/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Glasgow's is older (with two sets for internal and external gateways)</a:t>
            </a:r>
          </a:p>
          <a:p>
            <a:pPr lvl="2"/>
            <a:r>
              <a:rPr lang="en-GB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Both could do with rewriting from scratch to catch "legacy" problems.</a:t>
            </a:r>
          </a:p>
          <a:p>
            <a:endParaRPr lang="en-GB" sz="2400" dirty="0">
              <a:solidFill>
                <a:srgbClr val="3D2D3B"/>
              </a:solidFill>
              <a:latin typeface="Calibri"/>
              <a:ea typeface="Calibri"/>
              <a:cs typeface="Calibri"/>
            </a:endParaRPr>
          </a:p>
          <a:p>
            <a:r>
              <a:rPr lang="en-GB" sz="2400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Rob Appleyard has worked on a UK Research </a:t>
            </a:r>
            <a:r>
              <a:rPr lang="en-GB" sz="2400" dirty="0" err="1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Ceph</a:t>
            </a:r>
            <a:r>
              <a:rPr lang="en-GB" sz="2400" dirty="0">
                <a:solidFill>
                  <a:srgbClr val="3D2D3B"/>
                </a:solidFill>
                <a:latin typeface="Calibri"/>
                <a:ea typeface="Calibri"/>
                <a:cs typeface="Calibri"/>
              </a:rPr>
              <a:t> forum for CIUK, which we think would be very positive.</a:t>
            </a:r>
          </a:p>
        </p:txBody>
      </p:sp>
    </p:spTree>
    <p:extLst>
      <p:ext uri="{BB962C8B-B14F-4D97-AF65-F5344CB8AC3E}">
        <p14:creationId xmlns:p14="http://schemas.microsoft.com/office/powerpoint/2010/main" val="280030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Conference Dinner Stats</vt:lpstr>
      <vt:lpstr>Next Ambleside Meeting Date</vt:lpstr>
      <vt:lpstr>GridPP Tier-2 Storage Update</vt:lpstr>
      <vt:lpstr>Items</vt:lpstr>
      <vt:lpstr>Ceph Sites - Ceph</vt:lpstr>
      <vt:lpstr>Ceph sites - Niggles</vt:lpstr>
      <vt:lpstr>Large sites … </vt:lpstr>
      <vt:lpstr>Ceph Sites – Xrootd - niggles</vt:lpstr>
      <vt:lpstr>Xrootd &amp; Ceph Community</vt:lpstr>
      <vt:lpstr>Virtual Placement / Caching Sites</vt:lpstr>
      <vt:lpstr>StashCache / PELICAN (Edinburgh)</vt:lpstr>
      <vt:lpstr>Future Thoughts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443</cp:revision>
  <dcterms:created xsi:type="dcterms:W3CDTF">2025-08-25T13:55:56Z</dcterms:created>
  <dcterms:modified xsi:type="dcterms:W3CDTF">2025-08-29T06:03:45Z</dcterms:modified>
</cp:coreProperties>
</file>