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11B_20E4A368.xml" ContentType="application/vnd.ms-powerpoint.comments+xml"/>
  <Override PartName="/ppt/notesSlides/notesSlide2.xml" ContentType="application/vnd.openxmlformats-officedocument.presentationml.notesSlide+xml"/>
  <Override PartName="/ppt/comments/modernComment_11F_5E45CE98.xml" ContentType="application/vnd.ms-powerpoint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15" r:id="rId5"/>
    <p:sldMasterId id="2147483700" r:id="rId6"/>
  </p:sldMasterIdLst>
  <p:notesMasterIdLst>
    <p:notesMasterId r:id="rId21"/>
  </p:notesMasterIdLst>
  <p:handoutMasterIdLst>
    <p:handoutMasterId r:id="rId22"/>
  </p:handoutMasterIdLst>
  <p:sldIdLst>
    <p:sldId id="257" r:id="rId7"/>
    <p:sldId id="283" r:id="rId8"/>
    <p:sldId id="284" r:id="rId9"/>
    <p:sldId id="286" r:id="rId10"/>
    <p:sldId id="258" r:id="rId11"/>
    <p:sldId id="287" r:id="rId12"/>
    <p:sldId id="401" r:id="rId13"/>
    <p:sldId id="285" r:id="rId14"/>
    <p:sldId id="288" r:id="rId15"/>
    <p:sldId id="396" r:id="rId16"/>
    <p:sldId id="398" r:id="rId17"/>
    <p:sldId id="399" r:id="rId18"/>
    <p:sldId id="400" r:id="rId19"/>
    <p:sldId id="27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1708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7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E37843-9140-9635-C671-BBD25BEC2F77}" name="Dack, Thomas (STFC,RAL,SC)" initials="TD" userId="S::thomas.dack@stfc.ac.uk::cde3e6a1-83a2-4c9a-983c-23e02e474941" providerId="AD"/>
  <p188:author id="{976124E9-C817-AE9E-B52E-116A4A975609}" name="Coveney, Adrian (STFC,RAL,SC)" initials="CA" userId="S::adrian.coveney@stfc.ac.uk::6be8c677-7a7e-457e-acb2-78b40a4ea960" providerId="AD"/>
  <p188:author id="{F94530F2-FC68-922B-F5F3-378384DE1585}" name="Dewhurst, Alastair (STFC,RAL,SC)" initials="" userId="S::alastair.dewhurst@stfc.ac.uk::68e90f74-28c5-4d4e-9a6e-cb6d92fd17f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D62"/>
    <a:srgbClr val="000000"/>
    <a:srgbClr val="F08900"/>
    <a:srgbClr val="0563C1"/>
    <a:srgbClr val="1E5DF8"/>
    <a:srgbClr val="003088"/>
    <a:srgbClr val="FF6900"/>
    <a:srgbClr val="626262"/>
    <a:srgbClr val="FFFFFF"/>
    <a:srgbClr val="00B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D79692-7DB4-A34C-82B4-0B5141BB7669}" v="571" dt="2025-08-29T08:09:59.445"/>
    <p1510:client id="{8AABF051-CCF8-33A0-C043-D4192718DEAF}" v="3" dt="2025-08-28T16:34:14.164"/>
    <p1510:client id="{CBCC2312-85E5-DE89-9626-A7DF94CAFD30}" v="17" dt="2025-08-28T14:23:57.7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97"/>
    <p:restoredTop sz="94656"/>
  </p:normalViewPr>
  <p:slideViewPr>
    <p:cSldViewPr snapToGrid="0">
      <p:cViewPr>
        <p:scale>
          <a:sx n="110" d="100"/>
          <a:sy n="110" d="100"/>
        </p:scale>
        <p:origin x="760" y="216"/>
      </p:cViewPr>
      <p:guideLst>
        <p:guide orient="horz" pos="323"/>
        <p:guide pos="234"/>
        <p:guide orient="horz" pos="3974"/>
        <p:guide pos="7355"/>
        <p:guide pos="1708"/>
        <p:guide orient="horz" pos="867"/>
        <p:guide orient="horz" pos="3634"/>
        <p:guide pos="7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ck, Thomas (STFC,RAL,SC)" userId="cde3e6a1-83a2-4c9a-983c-23e02e474941" providerId="ADAL" clId="{1991403B-8926-5D44-BBB1-2711C6BC7931}"/>
    <pc:docChg chg="undo custSel addSld delSld modSld sldOrd">
      <pc:chgData name="Dack, Thomas (STFC,RAL,SC)" userId="cde3e6a1-83a2-4c9a-983c-23e02e474941" providerId="ADAL" clId="{1991403B-8926-5D44-BBB1-2711C6BC7931}" dt="2025-08-29T08:09:59.446" v="1192" actId="2696"/>
      <pc:docMkLst>
        <pc:docMk/>
      </pc:docMkLst>
      <pc:sldChg chg="modSp mod modCm">
        <pc:chgData name="Dack, Thomas (STFC,RAL,SC)" userId="cde3e6a1-83a2-4c9a-983c-23e02e474941" providerId="ADAL" clId="{1991403B-8926-5D44-BBB1-2711C6BC7931}" dt="2025-08-28T14:47:22.752" v="36" actId="20577"/>
        <pc:sldMkLst>
          <pc:docMk/>
          <pc:sldMk cId="551854952" sldId="283"/>
        </pc:sldMkLst>
        <pc:spChg chg="mod">
          <ac:chgData name="Dack, Thomas (STFC,RAL,SC)" userId="cde3e6a1-83a2-4c9a-983c-23e02e474941" providerId="ADAL" clId="{1991403B-8926-5D44-BBB1-2711C6BC7931}" dt="2025-08-28T14:47:22.752" v="36" actId="20577"/>
          <ac:spMkLst>
            <pc:docMk/>
            <pc:sldMk cId="551854952" sldId="283"/>
            <ac:spMk id="4" creationId="{F9E5274C-A082-3F49-A97A-CB0C95D3DEBC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Dack, Thomas (STFC,RAL,SC)" userId="cde3e6a1-83a2-4c9a-983c-23e02e474941" providerId="ADAL" clId="{1991403B-8926-5D44-BBB1-2711C6BC7931}" dt="2025-08-28T14:47:22.752" v="36" actId="20577"/>
              <pc2:cmMkLst xmlns:pc2="http://schemas.microsoft.com/office/powerpoint/2019/9/main/command">
                <pc:docMk/>
                <pc:sldMk cId="551854952" sldId="283"/>
                <pc2:cmMk id="{B01AA812-E782-4AD4-BC0D-3A5EB84B5841}"/>
              </pc2:cmMkLst>
            </pc226:cmChg>
          </p:ext>
        </pc:extLst>
      </pc:sldChg>
      <pc:sldChg chg="ord">
        <pc:chgData name="Dack, Thomas (STFC,RAL,SC)" userId="cde3e6a1-83a2-4c9a-983c-23e02e474941" providerId="ADAL" clId="{1991403B-8926-5D44-BBB1-2711C6BC7931}" dt="2025-08-29T07:57:38.982" v="501" actId="20578"/>
        <pc:sldMkLst>
          <pc:docMk/>
          <pc:sldMk cId="4244944655" sldId="285"/>
        </pc:sldMkLst>
      </pc:sldChg>
      <pc:sldChg chg="modSp mod modCm">
        <pc:chgData name="Dack, Thomas (STFC,RAL,SC)" userId="cde3e6a1-83a2-4c9a-983c-23e02e474941" providerId="ADAL" clId="{1991403B-8926-5D44-BBB1-2711C6BC7931}" dt="2025-08-29T07:58:02.573" v="509" actId="20577"/>
        <pc:sldMkLst>
          <pc:docMk/>
          <pc:sldMk cId="1581633176" sldId="287"/>
        </pc:sldMkLst>
        <pc:spChg chg="mod">
          <ac:chgData name="Dack, Thomas (STFC,RAL,SC)" userId="cde3e6a1-83a2-4c9a-983c-23e02e474941" providerId="ADAL" clId="{1991403B-8926-5D44-BBB1-2711C6BC7931}" dt="2025-08-29T07:58:02.573" v="509" actId="20577"/>
          <ac:spMkLst>
            <pc:docMk/>
            <pc:sldMk cId="1581633176" sldId="287"/>
            <ac:spMk id="4" creationId="{1F2863FC-12F2-9C74-B5A8-D7D3ED7907A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Dack, Thomas (STFC,RAL,SC)" userId="cde3e6a1-83a2-4c9a-983c-23e02e474941" providerId="ADAL" clId="{1991403B-8926-5D44-BBB1-2711C6BC7931}" dt="2025-08-29T07:58:02.573" v="509" actId="20577"/>
              <pc2:cmMkLst xmlns:pc2="http://schemas.microsoft.com/office/powerpoint/2019/9/main/command">
                <pc:docMk/>
                <pc:sldMk cId="1581633176" sldId="287"/>
                <pc2:cmMk id="{16DFBDF6-502F-4AA8-A11C-CB2859F0DFA2}"/>
              </pc2:cmMkLst>
            </pc226:cmChg>
          </p:ext>
        </pc:extLst>
      </pc:sldChg>
      <pc:sldChg chg="modSp mod modTransition modCm">
        <pc:chgData name="Dack, Thomas (STFC,RAL,SC)" userId="cde3e6a1-83a2-4c9a-983c-23e02e474941" providerId="ADAL" clId="{1991403B-8926-5D44-BBB1-2711C6BC7931}" dt="2025-08-29T07:56:12.255" v="495"/>
        <pc:sldMkLst>
          <pc:docMk/>
          <pc:sldMk cId="3838379295" sldId="288"/>
        </pc:sldMkLst>
        <pc:spChg chg="mod">
          <ac:chgData name="Dack, Thomas (STFC,RAL,SC)" userId="cde3e6a1-83a2-4c9a-983c-23e02e474941" providerId="ADAL" clId="{1991403B-8926-5D44-BBB1-2711C6BC7931}" dt="2025-08-28T14:44:34.227" v="20" actId="1076"/>
          <ac:spMkLst>
            <pc:docMk/>
            <pc:sldMk cId="3838379295" sldId="288"/>
            <ac:spMk id="4" creationId="{2C62D9BB-F03F-CAE7-2B2A-D3194FC9F92C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Dack, Thomas (STFC,RAL,SC)" userId="cde3e6a1-83a2-4c9a-983c-23e02e474941" providerId="ADAL" clId="{1991403B-8926-5D44-BBB1-2711C6BC7931}" dt="2025-08-28T14:43:20.346" v="5" actId="20577"/>
              <pc2:cmMkLst xmlns:pc2="http://schemas.microsoft.com/office/powerpoint/2019/9/main/command">
                <pc:docMk/>
                <pc:sldMk cId="3838379295" sldId="288"/>
                <pc2:cmMk id="{292B07B1-0DB5-48F3-B1D8-CADE6459FA42}"/>
              </pc2:cmMkLst>
            </pc226:cmChg>
          </p:ext>
        </pc:extLst>
      </pc:sldChg>
      <pc:sldChg chg="modTransition">
        <pc:chgData name="Dack, Thomas (STFC,RAL,SC)" userId="cde3e6a1-83a2-4c9a-983c-23e02e474941" providerId="ADAL" clId="{1991403B-8926-5D44-BBB1-2711C6BC7931}" dt="2025-08-29T07:57:03.939" v="498"/>
        <pc:sldMkLst>
          <pc:docMk/>
          <pc:sldMk cId="1664150083" sldId="396"/>
        </pc:sldMkLst>
      </pc:sldChg>
      <pc:sldChg chg="modSp mod modCm">
        <pc:chgData name="Dack, Thomas (STFC,RAL,SC)" userId="cde3e6a1-83a2-4c9a-983c-23e02e474941" providerId="ADAL" clId="{1991403B-8926-5D44-BBB1-2711C6BC7931}" dt="2025-08-28T14:47:01.543" v="34" actId="20577"/>
        <pc:sldMkLst>
          <pc:docMk/>
          <pc:sldMk cId="3541701076" sldId="398"/>
        </pc:sldMkLst>
        <pc:spChg chg="mod">
          <ac:chgData name="Dack, Thomas (STFC,RAL,SC)" userId="cde3e6a1-83a2-4c9a-983c-23e02e474941" providerId="ADAL" clId="{1991403B-8926-5D44-BBB1-2711C6BC7931}" dt="2025-08-28T14:47:01.543" v="34" actId="20577"/>
          <ac:spMkLst>
            <pc:docMk/>
            <pc:sldMk cId="3541701076" sldId="398"/>
            <ac:spMk id="4" creationId="{224A2AE3-3A53-E5BE-F1D4-50D243709D5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Dack, Thomas (STFC,RAL,SC)" userId="cde3e6a1-83a2-4c9a-983c-23e02e474941" providerId="ADAL" clId="{1991403B-8926-5D44-BBB1-2711C6BC7931}" dt="2025-08-28T14:47:01.543" v="34" actId="20577"/>
              <pc2:cmMkLst xmlns:pc2="http://schemas.microsoft.com/office/powerpoint/2019/9/main/command">
                <pc:docMk/>
                <pc:sldMk cId="3541701076" sldId="398"/>
                <pc2:cmMk id="{E4C7A804-2F53-4C0B-826C-316065137D44}"/>
              </pc2:cmMkLst>
            </pc226:cmChg>
          </p:ext>
        </pc:extLst>
      </pc:sldChg>
      <pc:sldChg chg="modSp mod">
        <pc:chgData name="Dack, Thomas (STFC,RAL,SC)" userId="cde3e6a1-83a2-4c9a-983c-23e02e474941" providerId="ADAL" clId="{1991403B-8926-5D44-BBB1-2711C6BC7931}" dt="2025-08-29T07:43:13.355" v="37" actId="20577"/>
        <pc:sldMkLst>
          <pc:docMk/>
          <pc:sldMk cId="1263739891" sldId="399"/>
        </pc:sldMkLst>
        <pc:spChg chg="mod">
          <ac:chgData name="Dack, Thomas (STFC,RAL,SC)" userId="cde3e6a1-83a2-4c9a-983c-23e02e474941" providerId="ADAL" clId="{1991403B-8926-5D44-BBB1-2711C6BC7931}" dt="2025-08-29T07:43:13.355" v="37" actId="20577"/>
          <ac:spMkLst>
            <pc:docMk/>
            <pc:sldMk cId="1263739891" sldId="399"/>
            <ac:spMk id="4" creationId="{B833A58D-FE5C-4EC4-67A0-9AF7FE406E44}"/>
          </ac:spMkLst>
        </pc:spChg>
      </pc:sldChg>
      <pc:sldChg chg="addSp delSp modSp add mod modAnim">
        <pc:chgData name="Dack, Thomas (STFC,RAL,SC)" userId="cde3e6a1-83a2-4c9a-983c-23e02e474941" providerId="ADAL" clId="{1991403B-8926-5D44-BBB1-2711C6BC7931}" dt="2025-08-29T08:09:01.395" v="1185" actId="1076"/>
        <pc:sldMkLst>
          <pc:docMk/>
          <pc:sldMk cId="2758475965" sldId="400"/>
        </pc:sldMkLst>
        <pc:spChg chg="add mod">
          <ac:chgData name="Dack, Thomas (STFC,RAL,SC)" userId="cde3e6a1-83a2-4c9a-983c-23e02e474941" providerId="ADAL" clId="{1991403B-8926-5D44-BBB1-2711C6BC7931}" dt="2025-08-29T08:08:19.628" v="1176" actId="164"/>
          <ac:spMkLst>
            <pc:docMk/>
            <pc:sldMk cId="2758475965" sldId="400"/>
            <ac:spMk id="3" creationId="{F797B2DC-9336-D888-AB27-123605888573}"/>
          </ac:spMkLst>
        </pc:spChg>
        <pc:spChg chg="del mod">
          <ac:chgData name="Dack, Thomas (STFC,RAL,SC)" userId="cde3e6a1-83a2-4c9a-983c-23e02e474941" providerId="ADAL" clId="{1991403B-8926-5D44-BBB1-2711C6BC7931}" dt="2025-08-29T08:08:05.070" v="1174"/>
          <ac:spMkLst>
            <pc:docMk/>
            <pc:sldMk cId="2758475965" sldId="400"/>
            <ac:spMk id="4" creationId="{2222AF3C-8B54-E4EB-7FAE-894E503C0296}"/>
          </ac:spMkLst>
        </pc:spChg>
        <pc:spChg chg="add mod">
          <ac:chgData name="Dack, Thomas (STFC,RAL,SC)" userId="cde3e6a1-83a2-4c9a-983c-23e02e474941" providerId="ADAL" clId="{1991403B-8926-5D44-BBB1-2711C6BC7931}" dt="2025-08-29T08:08:19.628" v="1176" actId="164"/>
          <ac:spMkLst>
            <pc:docMk/>
            <pc:sldMk cId="2758475965" sldId="400"/>
            <ac:spMk id="5" creationId="{AB18D59E-CDD5-684C-0633-1ACE6896ED32}"/>
          </ac:spMkLst>
        </pc:spChg>
        <pc:spChg chg="mod">
          <ac:chgData name="Dack, Thomas (STFC,RAL,SC)" userId="cde3e6a1-83a2-4c9a-983c-23e02e474941" providerId="ADAL" clId="{1991403B-8926-5D44-BBB1-2711C6BC7931}" dt="2025-08-29T08:08:52.720" v="1184" actId="20577"/>
          <ac:spMkLst>
            <pc:docMk/>
            <pc:sldMk cId="2758475965" sldId="400"/>
            <ac:spMk id="6" creationId="{5E5D28E1-93FA-7CC0-95DC-BBFC527AF4B9}"/>
          </ac:spMkLst>
        </pc:spChg>
        <pc:spChg chg="add mod">
          <ac:chgData name="Dack, Thomas (STFC,RAL,SC)" userId="cde3e6a1-83a2-4c9a-983c-23e02e474941" providerId="ADAL" clId="{1991403B-8926-5D44-BBB1-2711C6BC7931}" dt="2025-08-29T08:08:19.628" v="1176" actId="164"/>
          <ac:spMkLst>
            <pc:docMk/>
            <pc:sldMk cId="2758475965" sldId="400"/>
            <ac:spMk id="7" creationId="{128741AB-A933-0E5F-E97A-C7AC84AEAEA0}"/>
          </ac:spMkLst>
        </pc:spChg>
        <pc:grpChg chg="add mod">
          <ac:chgData name="Dack, Thomas (STFC,RAL,SC)" userId="cde3e6a1-83a2-4c9a-983c-23e02e474941" providerId="ADAL" clId="{1991403B-8926-5D44-BBB1-2711C6BC7931}" dt="2025-08-29T08:09:01.395" v="1185" actId="1076"/>
          <ac:grpSpMkLst>
            <pc:docMk/>
            <pc:sldMk cId="2758475965" sldId="400"/>
            <ac:grpSpMk id="8" creationId="{B90C1A73-8490-38D2-A9BA-966E760ED3A8}"/>
          </ac:grpSpMkLst>
        </pc:grpChg>
        <pc:picChg chg="add mod modCrop">
          <ac:chgData name="Dack, Thomas (STFC,RAL,SC)" userId="cde3e6a1-83a2-4c9a-983c-23e02e474941" providerId="ADAL" clId="{1991403B-8926-5D44-BBB1-2711C6BC7931}" dt="2025-08-29T08:08:19.628" v="1176" actId="164"/>
          <ac:picMkLst>
            <pc:docMk/>
            <pc:sldMk cId="2758475965" sldId="400"/>
            <ac:picMk id="2" creationId="{666AC0C9-B3A4-32F8-C835-DFD8F8964114}"/>
          </ac:picMkLst>
        </pc:picChg>
      </pc:sldChg>
      <pc:sldChg chg="addSp delSp modSp add mod">
        <pc:chgData name="Dack, Thomas (STFC,RAL,SC)" userId="cde3e6a1-83a2-4c9a-983c-23e02e474941" providerId="ADAL" clId="{1991403B-8926-5D44-BBB1-2711C6BC7931}" dt="2025-08-29T08:07:34.001" v="1152" actId="1035"/>
        <pc:sldMkLst>
          <pc:docMk/>
          <pc:sldMk cId="4107698644" sldId="401"/>
        </pc:sldMkLst>
        <pc:spChg chg="add mod">
          <ac:chgData name="Dack, Thomas (STFC,RAL,SC)" userId="cde3e6a1-83a2-4c9a-983c-23e02e474941" providerId="ADAL" clId="{1991403B-8926-5D44-BBB1-2711C6BC7931}" dt="2025-08-29T08:07:34.001" v="1152" actId="1035"/>
          <ac:spMkLst>
            <pc:docMk/>
            <pc:sldMk cId="4107698644" sldId="401"/>
            <ac:spMk id="3" creationId="{61777D72-44B2-340E-7E7C-38C88C6D052E}"/>
          </ac:spMkLst>
        </pc:spChg>
        <pc:spChg chg="mod">
          <ac:chgData name="Dack, Thomas (STFC,RAL,SC)" userId="cde3e6a1-83a2-4c9a-983c-23e02e474941" providerId="ADAL" clId="{1991403B-8926-5D44-BBB1-2711C6BC7931}" dt="2025-08-29T08:06:41.620" v="1117" actId="20577"/>
          <ac:spMkLst>
            <pc:docMk/>
            <pc:sldMk cId="4107698644" sldId="401"/>
            <ac:spMk id="4" creationId="{A2E0627F-A594-6BA1-4286-46E7C6C5C51F}"/>
          </ac:spMkLst>
        </pc:spChg>
        <pc:spChg chg="mod">
          <ac:chgData name="Dack, Thomas (STFC,RAL,SC)" userId="cde3e6a1-83a2-4c9a-983c-23e02e474941" providerId="ADAL" clId="{1991403B-8926-5D44-BBB1-2711C6BC7931}" dt="2025-08-29T08:07:27.840" v="1137" actId="20577"/>
          <ac:spMkLst>
            <pc:docMk/>
            <pc:sldMk cId="4107698644" sldId="401"/>
            <ac:spMk id="6" creationId="{C4EF18BD-CFC1-F464-C360-300D669DBFB1}"/>
          </ac:spMkLst>
        </pc:spChg>
        <pc:picChg chg="add mod">
          <ac:chgData name="Dack, Thomas (STFC,RAL,SC)" userId="cde3e6a1-83a2-4c9a-983c-23e02e474941" providerId="ADAL" clId="{1991403B-8926-5D44-BBB1-2711C6BC7931}" dt="2025-08-29T08:07:34.001" v="1152" actId="1035"/>
          <ac:picMkLst>
            <pc:docMk/>
            <pc:sldMk cId="4107698644" sldId="401"/>
            <ac:picMk id="2" creationId="{C0AAFC53-5BD9-9D1B-6480-2DA6B01BD348}"/>
          </ac:picMkLst>
        </pc:picChg>
        <pc:picChg chg="del">
          <ac:chgData name="Dack, Thomas (STFC,RAL,SC)" userId="cde3e6a1-83a2-4c9a-983c-23e02e474941" providerId="ADAL" clId="{1991403B-8926-5D44-BBB1-2711C6BC7931}" dt="2025-08-29T07:53:33.273" v="350" actId="478"/>
          <ac:picMkLst>
            <pc:docMk/>
            <pc:sldMk cId="4107698644" sldId="401"/>
            <ac:picMk id="1028" creationId="{B2442C99-7441-28C3-27B1-C5E5CC218797}"/>
          </ac:picMkLst>
        </pc:picChg>
      </pc:sldChg>
      <pc:sldChg chg="modSp add del mod">
        <pc:chgData name="Dack, Thomas (STFC,RAL,SC)" userId="cde3e6a1-83a2-4c9a-983c-23e02e474941" providerId="ADAL" clId="{1991403B-8926-5D44-BBB1-2711C6BC7931}" dt="2025-08-29T08:09:55.870" v="1191" actId="2696"/>
        <pc:sldMkLst>
          <pc:docMk/>
          <pc:sldMk cId="2406709360" sldId="402"/>
        </pc:sldMkLst>
        <pc:spChg chg="mod">
          <ac:chgData name="Dack, Thomas (STFC,RAL,SC)" userId="cde3e6a1-83a2-4c9a-983c-23e02e474941" providerId="ADAL" clId="{1991403B-8926-5D44-BBB1-2711C6BC7931}" dt="2025-08-29T08:09:23.403" v="1187" actId="1076"/>
          <ac:spMkLst>
            <pc:docMk/>
            <pc:sldMk cId="2406709360" sldId="402"/>
            <ac:spMk id="6" creationId="{9FCC0647-D808-56A2-840D-E4FA2B62968B}"/>
          </ac:spMkLst>
        </pc:spChg>
      </pc:sldChg>
      <pc:sldChg chg="delSp modSp add del mod delAnim">
        <pc:chgData name="Dack, Thomas (STFC,RAL,SC)" userId="cde3e6a1-83a2-4c9a-983c-23e02e474941" providerId="ADAL" clId="{1991403B-8926-5D44-BBB1-2711C6BC7931}" dt="2025-08-29T08:09:59.446" v="1192" actId="2696"/>
        <pc:sldMkLst>
          <pc:docMk/>
          <pc:sldMk cId="1572969344" sldId="403"/>
        </pc:sldMkLst>
        <pc:grpChg chg="del mod">
          <ac:chgData name="Dack, Thomas (STFC,RAL,SC)" userId="cde3e6a1-83a2-4c9a-983c-23e02e474941" providerId="ADAL" clId="{1991403B-8926-5D44-BBB1-2711C6BC7931}" dt="2025-08-29T08:09:27.380" v="1190" actId="478"/>
          <ac:grpSpMkLst>
            <pc:docMk/>
            <pc:sldMk cId="1572969344" sldId="403"/>
            <ac:grpSpMk id="8" creationId="{AD3D1542-0282-28DD-F8BB-C27F0C3E067A}"/>
          </ac:grpSpMkLst>
        </pc:grpChg>
      </pc:sldChg>
    </pc:docChg>
  </pc:docChgLst>
  <pc:docChgLst>
    <pc:chgData name="Coveney, Adrian (STFC,RAL,SC)" userId="S::adrian.coveney@stfc.ac.uk::6be8c677-7a7e-457e-acb2-78b40a4ea960" providerId="AD" clId="Web-{CBCC2312-85E5-DE89-9626-A7DF94CAFD30}"/>
    <pc:docChg chg="mod modSld">
      <pc:chgData name="Coveney, Adrian (STFC,RAL,SC)" userId="S::adrian.coveney@stfc.ac.uk::6be8c677-7a7e-457e-acb2-78b40a4ea960" providerId="AD" clId="Web-{CBCC2312-85E5-DE89-9626-A7DF94CAFD30}" dt="2025-08-28T14:14:56.395" v="5" actId="20577"/>
      <pc:docMkLst>
        <pc:docMk/>
      </pc:docMkLst>
      <pc:sldChg chg="modSp modCm">
        <pc:chgData name="Coveney, Adrian (STFC,RAL,SC)" userId="S::adrian.coveney@stfc.ac.uk::6be8c677-7a7e-457e-acb2-78b40a4ea960" providerId="AD" clId="Web-{CBCC2312-85E5-DE89-9626-A7DF94CAFD30}" dt="2025-08-28T14:14:56.395" v="5" actId="20577"/>
        <pc:sldMkLst>
          <pc:docMk/>
          <pc:sldMk cId="551854952" sldId="283"/>
        </pc:sldMkLst>
        <pc:spChg chg="mod">
          <ac:chgData name="Coveney, Adrian (STFC,RAL,SC)" userId="S::adrian.coveney@stfc.ac.uk::6be8c677-7a7e-457e-acb2-78b40a4ea960" providerId="AD" clId="Web-{CBCC2312-85E5-DE89-9626-A7DF94CAFD30}" dt="2025-08-28T14:14:56.395" v="5" actId="20577"/>
          <ac:spMkLst>
            <pc:docMk/>
            <pc:sldMk cId="551854952" sldId="283"/>
            <ac:spMk id="4" creationId="{F9E5274C-A082-3F49-A97A-CB0C95D3DEBC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Coveney, Adrian (STFC,RAL,SC)" userId="S::adrian.coveney@stfc.ac.uk::6be8c677-7a7e-457e-acb2-78b40a4ea960" providerId="AD" clId="Web-{CBCC2312-85E5-DE89-9626-A7DF94CAFD30}" dt="2025-08-28T14:14:54.786" v="4" actId="20577"/>
              <pc2:cmMkLst xmlns:pc2="http://schemas.microsoft.com/office/powerpoint/2019/9/main/command">
                <pc:docMk/>
                <pc:sldMk cId="551854952" sldId="283"/>
                <pc2:cmMk id="{B01AA812-E782-4AD4-BC0D-3A5EB84B5841}"/>
              </pc2:cmMkLst>
            </pc226:cmChg>
          </p:ext>
        </pc:extLst>
      </pc:sldChg>
      <pc:sldChg chg="modSp">
        <pc:chgData name="Coveney, Adrian (STFC,RAL,SC)" userId="S::adrian.coveney@stfc.ac.uk::6be8c677-7a7e-457e-acb2-78b40a4ea960" providerId="AD" clId="Web-{CBCC2312-85E5-DE89-9626-A7DF94CAFD30}" dt="2025-08-28T14:14:49.582" v="3" actId="20577"/>
        <pc:sldMkLst>
          <pc:docMk/>
          <pc:sldMk cId="3863269600" sldId="284"/>
        </pc:sldMkLst>
        <pc:spChg chg="mod">
          <ac:chgData name="Coveney, Adrian (STFC,RAL,SC)" userId="S::adrian.coveney@stfc.ac.uk::6be8c677-7a7e-457e-acb2-78b40a4ea960" providerId="AD" clId="Web-{CBCC2312-85E5-DE89-9626-A7DF94CAFD30}" dt="2025-08-28T14:14:49.582" v="3" actId="20577"/>
          <ac:spMkLst>
            <pc:docMk/>
            <pc:sldMk cId="3863269600" sldId="284"/>
            <ac:spMk id="4" creationId="{185E5B80-77EB-CE7C-BCED-AB7BCB561F73}"/>
          </ac:spMkLst>
        </pc:spChg>
      </pc:sldChg>
    </pc:docChg>
  </pc:docChgLst>
</pc:chgInfo>
</file>

<file path=ppt/comments/modernComment_11B_20E4A36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01AA812-E782-4AD4-BC0D-3A5EB84B5841}" authorId="{976124E9-C817-AE9E-B52E-116A4A975609}" status="resolved" created="2025-08-28T13:13:47.109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551854952" sldId="283"/>
      <ac:spMk id="4" creationId="{F9E5274C-A082-3F49-A97A-CB0C95D3DEBC}"/>
      <ac:txMk cp="126" len="3">
        <ac:context len="259" hash="3189995911"/>
      </ac:txMk>
    </ac:txMkLst>
    <p188:pos x="1480457" y="1349828"/>
    <p188:txBody>
      <a:bodyPr/>
      <a:lstStyle/>
      <a:p>
        <a:r>
          <a:rPr lang="en-GB"/>
          <a:t>2005 - found a reference in an EGEE slide deck from Christina!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5-08-28T14:47:28.472" authorId="{C7E37843-9140-9635-C671-BBD25BEC2F77}"/>
          </p223:rxn>
        </p223:reactions>
      </p:ext>
    </p188:extLst>
  </p188:cm>
</p188:cmLst>
</file>

<file path=ppt/comments/modernComment_11F_5E45CE9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6DFBDF6-502F-4AA8-A11C-CB2859F0DFA2}" authorId="{976124E9-C817-AE9E-B52E-116A4A975609}" created="2025-08-28T14:17:39.827" startDate="2025-08-28T14:45:29.660" dueDate="2025-08-28T14:45:29.660" assignedTo="{F94530F2-FC68-922B-F5F3-378384DE1585}" title="Alastair is coordinating financial aspects of the project too, so I think that works @Dewhurst, Alastair (STFC,RAL,SC) which do you prefer?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581633176" sldId="287"/>
      <ac:spMk id="4" creationId="{1F2863FC-12F2-9C74-B5A8-D7D3ED7907AB}"/>
      <ac:txMk cp="31" len="11">
        <ac:context len="334" hash="3267050940"/>
      </ac:txMk>
    </ac:txMkLst>
    <p188:pos x="2710542" y="620485"/>
    <p188:replyLst>
      <p188:reply id="{EB1C772B-01FF-2A46-9386-7FEF0F7B74FC}" authorId="{C7E37843-9140-9635-C671-BBD25BEC2F77}" created="2025-08-28T14:45:29.654">
        <p188:txBody>
          <a:bodyPr/>
          <a:lstStyle/>
          <a:p>
            <a:r>
              <a:rPr lang="en-GB"/>
              <a:t>Alastair is coordinating financial aspects of the project too, so I think that works
[@Dewhurst, Alastair (STFC,RAL,SC)] which do you prefer?</a:t>
            </a:r>
          </a:p>
        </p188:txBody>
      </p188:reply>
      <p188:reply id="{ADDCB014-240F-4B85-8B1D-9E0A55A709CD}" authorId="{976124E9-C817-AE9E-B52E-116A4A975609}" created="2025-08-28T16:33:38.946">
        <p188:txBody>
          <a:bodyPr/>
          <a:lstStyle/>
          <a:p>
            <a:r>
              <a:rPr lang="en-GB"/>
              <a:t>I thought that was what a Project Sponsor did.</a:t>
            </a:r>
          </a:p>
        </p188:txBody>
      </p188:reply>
    </p188:replyLst>
    <p188:txBody>
      <a:bodyPr/>
      <a:lstStyle/>
      <a:p>
        <a:r>
          <a:rPr lang="en-GB"/>
          <a:t>Sponsor?</a:t>
        </a:r>
      </a:p>
    </p188:txBody>
    <p188:extLst>
      <p:ext xmlns:p="http://schemas.openxmlformats.org/presentationml/2006/main" uri="{5BB2D875-25FF-4072-B9AC-8F64D62656EB}">
        <p228:taskDetails xmlns:p228="http://schemas.microsoft.com/office/powerpoint/2022/08/main">
          <p228:history>
            <p228:event time="2025-08-28T14:45:29.661" id="{25490876-9971-8343-851A-C511BADBC88D}">
              <p228:atrbtn authorId="{C7E37843-9140-9635-C671-BBD25BEC2F77}"/>
              <p228:anchr>
                <p228:comment id="{EB1C772B-01FF-2A46-9386-7FEF0F7B74FC}"/>
              </p228:anchr>
              <p228:add/>
            </p228:event>
            <p228:event time="2025-08-28T14:45:29.661" id="{93B7B72A-5CC4-F548-A3CD-D5777C88BF5C}">
              <p228:atrbtn authorId="{C7E37843-9140-9635-C671-BBD25BEC2F77}"/>
              <p228:anchr>
                <p228:comment id="{EB1C772B-01FF-2A46-9386-7FEF0F7B74FC}"/>
              </p228:anchr>
              <p228:asgn authorId="{F94530F2-FC68-922B-F5F3-378384DE1585}"/>
            </p228:event>
            <p228:event time="2025-08-28T14:45:29.661" id="{CDE798B3-9EC6-AD46-9704-AD9AF9454900}">
              <p228:atrbtn authorId="{C7E37843-9140-9635-C671-BBD25BEC2F77}"/>
              <p228:anchr>
                <p228:comment id="{EB1C772B-01FF-2A46-9386-7FEF0F7B74FC}"/>
              </p228:anchr>
              <p228:date stDt="2025-08-28T14:45:29.660" endDt="2025-08-28T14:45:29.660"/>
            </p228:event>
            <p228:event time="2025-08-28T14:45:29.661" id="{AC6B23BF-1C19-6249-829D-040652A696E5}">
              <p228:atrbtn authorId="{C7E37843-9140-9635-C671-BBD25BEC2F77}"/>
              <p228:anchr>
                <p228:comment id="{EB1C772B-01FF-2A46-9386-7FEF0F7B74FC}"/>
              </p228:anchr>
              <p228:title val="Alastair is coordinating financial aspects of the project too, so I think that works @Dewhurst, Alastair (STFC,RAL,SC) which do you prefer?"/>
            </p228:event>
          </p228:history>
        </p228:taskDetails>
      </p:ext>
    </p188:extLst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0891A3-B3BF-EE4A-B72F-9DC5677D8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CCA953-6AA9-784D-AA53-0836BF688D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19C7E-7B24-274E-8CB7-52C4522250E3}" type="datetimeFigureOut">
              <a:rPr lang="en-US" smtClean="0"/>
              <a:t>8/28/25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7EFAB-CFCF-A74D-B725-295B520F7A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AB5E6-26B5-1D41-A451-AE363F4C6B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41029-40F4-D847-893E-D265EE59D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5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8/28/25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6e18dba22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g36e18dba22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662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1A27-3A46-6548-A658-AF078FEDC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3235BA-4644-F742-B68A-58857ABFA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258F6-501F-DF4D-BC61-AD3F27C1A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1A04B-89FD-BB4A-BE38-11423AD0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82FEF-A672-D74A-818C-FD7E25F8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9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7BE78-2DAE-784C-8BDD-1ACFE932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A6CBD-752B-C54A-9472-476012303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EB16F-2AF7-AF4F-BAC0-66A9F203F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97A28-8E57-8849-B304-4BD747CD2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34E1A-BF2D-3F43-B5E9-97AA6F77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33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472D-C6B8-F544-BCBA-6D34B6B8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73B32-686A-E649-86AB-3479FB66E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5A8D1-9377-1742-BBD6-21C94A27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9E8E3-692C-EB47-AE32-1D59637A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99E9-66F9-CC49-AF60-86ECA79F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1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E006E-3602-3240-801F-364000B4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A57B7-EF2C-3044-B58B-175EDDFEA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75FEF-E26D-7D4C-9207-D0510ACF4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407D9-439C-464B-B83C-AD392B6C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BC8E8-C96E-A644-AFCF-9A484B2E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BDBDA-2F87-E140-8669-57B9B712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97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6AA6-F7E1-E941-BB92-88330D63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13033-E229-2848-A214-6BD8D631D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6FF0D-44BC-1845-ADBF-A1BDA30F4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43DBC9-6028-9A46-8CF4-7F90F03B2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30AFFD-F8E0-FA48-8C05-C1EA3B817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2EF13E-80AE-2F4B-99DD-2E1E85DF1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8/28/25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D6405-91B4-B742-BE0F-74FC8409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47248F-EB72-3A40-8C00-44A631D3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87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29E50-BA89-B14D-B9B0-2C2D4142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3D20A-A613-5C4C-A2D9-3F3716F24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34657-A7D5-C94F-8190-795F9A70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68932-BF18-6D41-AAA1-AA62712F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3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4FA24-B38B-8E42-AD9A-46A8FE745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8/28/25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5B9E2C-DF1C-3348-A7D0-868403EF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C3B7E-3AE4-3248-816B-42AEABE3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9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6E7B-2B21-4349-A5E8-F51BDA4F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0EC2-20B6-564C-B497-8BC94D18A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D7AB7-03F9-CB44-8B65-1FA651581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43C11-7DE1-A040-A366-66CFE077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8A39E-CEDC-5D45-B7A7-427E12AD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3EE87-F227-0641-991C-BC2504CB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50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36682-8C5D-5446-8420-6965F374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59B58-CA83-2541-BFBB-72A596B18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9452C-75B1-A440-9A3E-16096BEAA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ABED3-0D2E-C24F-AB08-D6551BC9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B2E6C-CD2C-CD47-A952-D2C835A6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FB704-2EF3-024E-A7B5-B19083B6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9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4499-2F4D-F54B-B034-112AA6F67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2BD32-AEFC-9C43-9EC4-4770BA5A5B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B193B-4C5C-8349-A401-B84C817E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25579-668C-6E4A-9506-5AD2E00C5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93645-915D-A945-A086-86CD1350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9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D6932E-B973-1440-8C8A-A20FC31CE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C55602-66E9-6A44-8E3B-7944447C1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233EE-C4AC-3944-8F41-167DE075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DC9E0-7443-FC45-B98E-6EEECFAD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199EE-E38E-C842-82B0-22CAA11B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07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8177F7-A449-9A4A-A435-C2D7910F8B4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36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F700E1-8806-684B-92DD-38F427D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4E7C5-4BAD-EE4F-97FA-4ABC35C18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F891B-020E-3848-8F43-83411742EA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4130-B4A6-894D-B490-953E3F85E7B4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B35C3-6F52-0E4C-9B18-32A0FD1E7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5824-A379-764C-93C6-08FD5AE01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E8E88D-0124-334D-9A62-B379BDAB517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200" y="5760000"/>
            <a:ext cx="2338676" cy="10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8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8/28/25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8689/contributions/6011579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546602/contributions/6515793/subcontributions/550403/attachments/3067640/5426586/PoWaC_HEPiX_May2025.pdf" TargetMode="External"/><Relationship Id="rId5" Type="http://schemas.openxmlformats.org/officeDocument/2006/relationships/hyperlink" Target="https://indico.ph.qmul.ac.uk/event/2250/contributions/9314/attachments/3346/2675/Tom%20Byrne%20-%20Evaluating%20performance%20and%20power%20consumption%20of%20Ceph%20storage.pptx" TargetMode="External"/><Relationship Id="rId4" Type="http://schemas.openxmlformats.org/officeDocument/2006/relationships/hyperlink" Target="https://indico.cern.ch/event/1338689/contributions/6010862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emf"/><Relationship Id="rId5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8/10/relationships/comments" Target="../comments/modernComment_11B_20E4A36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indico.cern.ch/event/1484669/contributions/6463518/subcontributions/548636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microsoft.com/office/2018/10/relationships/comments" Target="../comments/modernComment_11F_5E45CE98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pel-validation.stfc.ac.uk/publishing/gridsync/RAL-LCG2" TargetMode="External"/><Relationship Id="rId2" Type="http://schemas.openxmlformats.org/officeDocument/2006/relationships/hyperlink" Target="https://apel-validation.stfc.ac.uk/publishing/grid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hyperlink" Target="https://apel-validation.stfc.ac.uk/publishing/gridsync/RAL-LCG2/?format=json" TargetMode="External"/><Relationship Id="rId4" Type="http://schemas.openxmlformats.org/officeDocument/2006/relationships/hyperlink" Target="https://apel-validation.stfc.ac.uk/benchmark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CF5DAF-3795-FB27-298F-7BCE3EB147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13" t="44946" r="19707" b="27096"/>
          <a:stretch/>
        </p:blipFill>
        <p:spPr>
          <a:xfrm rot="10800000">
            <a:off x="5154052" y="0"/>
            <a:ext cx="65448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994654" y="1855881"/>
            <a:ext cx="6544800" cy="30469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4800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resentation </a:t>
            </a:r>
            <a:r>
              <a:rPr lang="en-US" sz="2400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an </a:t>
            </a:r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4800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xciting</a:t>
            </a:r>
          </a:p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4800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ccounting </a:t>
            </a:r>
          </a:p>
          <a:p>
            <a:r>
              <a:rPr lang="en-US" sz="4800" spc="-1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4800" b="1" spc="-1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4800" spc="-1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oject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994654" y="5002119"/>
            <a:ext cx="57456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 Dack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Federating Services Group Lead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UKRI STFC Scientific Computing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905EFB-B6F4-434F-8144-48C5D9C45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 dirty="0"/>
          </a:p>
        </p:txBody>
      </p:sp>
      <p:pic>
        <p:nvPicPr>
          <p:cNvPr id="7" name="Picture 6" descr="A diagram of a diagram of a system&#10;&#10;AI-generated content may be incorrect.">
            <a:extLst>
              <a:ext uri="{FF2B5EF4-FFF2-40B4-BE49-F238E27FC236}">
                <a16:creationId xmlns:a16="http://schemas.microsoft.com/office/drawing/2014/main" id="{F08F4471-BE11-06F9-AC6A-EA415D91BE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934" r="2521" b="7439"/>
          <a:stretch>
            <a:fillRect/>
          </a:stretch>
        </p:blipFill>
        <p:spPr>
          <a:xfrm>
            <a:off x="8191488" y="1157171"/>
            <a:ext cx="3384467" cy="401052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ED80405-303F-A44D-9A06-9E7BE13BFA95}"/>
              </a:ext>
            </a:extLst>
          </p:cNvPr>
          <p:cNvCxnSpPr/>
          <p:nvPr/>
        </p:nvCxnSpPr>
        <p:spPr>
          <a:xfrm flipV="1">
            <a:off x="7538224" y="2720898"/>
            <a:ext cx="1427356" cy="27432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3FA487C-25C4-CAF8-20AE-D6E3077B5774}"/>
              </a:ext>
            </a:extLst>
          </p:cNvPr>
          <p:cNvSpPr txBox="1"/>
          <p:nvPr/>
        </p:nvSpPr>
        <p:spPr>
          <a:xfrm>
            <a:off x="403341" y="345182"/>
            <a:ext cx="1127272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/>
              <a:t>Sustainability &amp; PEAR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FFCA50-0B78-8707-D5F8-80175A96B38A}"/>
              </a:ext>
            </a:extLst>
          </p:cNvPr>
          <p:cNvSpPr/>
          <p:nvPr/>
        </p:nvSpPr>
        <p:spPr>
          <a:xfrm>
            <a:off x="403342" y="1517670"/>
            <a:ext cx="6853985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626262"/>
                </a:solidFill>
              </a:rPr>
              <a:t>In the UK we have been making significant contributions to energy and carbon usage calculations: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CHEP 2024 Paper on Simulating the Carbon Cost of Grid Sites</a:t>
            </a:r>
            <a:r>
              <a:rPr lang="en-US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CHEP 2024 Paper on Carbon Cost of Storage</a:t>
            </a:r>
            <a:r>
              <a:rPr lang="en-US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5"/>
              </a:rPr>
              <a:t>Evaluating performance and power consumption of Ceph storage configurations</a:t>
            </a:r>
            <a:r>
              <a:rPr lang="en-GB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6"/>
              </a:rPr>
              <a:t>Power Accounting in Heterogeneous Compute Clusters</a:t>
            </a:r>
            <a:r>
              <a:rPr lang="en-US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26262"/>
                </a:solidFill>
              </a:rPr>
              <a:t>We also have ongoing work calculating embedded carbon costs.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26262"/>
                </a:solidFill>
              </a:rPr>
              <a:t>PEAR will build on this work to provide all sites with tools to accurately measure their energy and carbon usage.</a:t>
            </a:r>
          </a:p>
        </p:txBody>
      </p:sp>
    </p:spTree>
    <p:extLst>
      <p:ext uri="{BB962C8B-B14F-4D97-AF65-F5344CB8AC3E}">
        <p14:creationId xmlns:p14="http://schemas.microsoft.com/office/powerpoint/2010/main" val="1664150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7A26D-A58F-A049-8840-B3B7F85A0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4A2AE3-3A53-E5BE-F1D4-50D243709D5A}"/>
              </a:ext>
            </a:extLst>
          </p:cNvPr>
          <p:cNvSpPr/>
          <p:nvPr/>
        </p:nvSpPr>
        <p:spPr>
          <a:xfrm>
            <a:off x="403343" y="1166842"/>
            <a:ext cx="704191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626262"/>
                </a:solidFill>
              </a:rPr>
              <a:t>Currently EGI Accounting doesn’t provide storage accounting and the WLCG storage accounting is very basic (just capacity).</a:t>
            </a:r>
          </a:p>
          <a:p>
            <a:endParaRPr lang="en-US" sz="2000" dirty="0">
              <a:solidFill>
                <a:srgbClr val="626262"/>
              </a:solidFill>
            </a:endParaRPr>
          </a:p>
          <a:p>
            <a:r>
              <a:rPr lang="en-US" sz="2000" dirty="0">
                <a:solidFill>
                  <a:srgbClr val="626262"/>
                </a:solidFill>
              </a:rPr>
              <a:t>The power usage of storage is dependent on the hardware setup but also the usage (throughput and IOPs).</a:t>
            </a:r>
          </a:p>
          <a:p>
            <a:endParaRPr lang="en-US" sz="2000" dirty="0">
              <a:solidFill>
                <a:srgbClr val="626262"/>
              </a:solidFill>
            </a:endParaRPr>
          </a:p>
          <a:p>
            <a:r>
              <a:rPr lang="en-US" sz="2000" dirty="0">
                <a:solidFill>
                  <a:srgbClr val="626262"/>
                </a:solidFill>
              </a:rPr>
              <a:t>To measure individual carbon usage.  We will: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</a:rPr>
              <a:t>Need to add IOPs and Throughput metrics to SRR.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</a:rPr>
              <a:t>Provide Tools to sites to benchmark hardware, idle and with different usage patterns.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</a:rPr>
              <a:t>Build model that takes inputs and can estimate individual energy/carbon usage per VO.</a:t>
            </a:r>
          </a:p>
          <a:p>
            <a:endParaRPr lang="en-US" sz="2400" dirty="0">
              <a:solidFill>
                <a:srgbClr val="62626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12998E-A488-BECE-E39F-68CF61534EAE}"/>
              </a:ext>
            </a:extLst>
          </p:cNvPr>
          <p:cNvSpPr txBox="1"/>
          <p:nvPr/>
        </p:nvSpPr>
        <p:spPr>
          <a:xfrm>
            <a:off x="403341" y="345182"/>
            <a:ext cx="1127272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/>
              <a:t>Example: Storage Accounting</a:t>
            </a:r>
          </a:p>
        </p:txBody>
      </p:sp>
      <p:pic>
        <p:nvPicPr>
          <p:cNvPr id="2" name="Picture 1" descr="A screenshot of a graph&#10;&#10;AI-generated content may be incorrect.">
            <a:extLst>
              <a:ext uri="{FF2B5EF4-FFF2-40B4-BE49-F238E27FC236}">
                <a16:creationId xmlns:a16="http://schemas.microsoft.com/office/drawing/2014/main" id="{6BB8A121-32E6-8D7C-2C44-4A3EB1EC7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656" y="182562"/>
            <a:ext cx="2633606" cy="3707965"/>
          </a:xfrm>
          <a:prstGeom prst="rect">
            <a:avLst/>
          </a:prstGeom>
        </p:spPr>
      </p:pic>
      <p:pic>
        <p:nvPicPr>
          <p:cNvPr id="3" name="Picture 2" descr="A graph of a graph with green and blue dots&#10;&#10;AI-generated content may be incorrect.">
            <a:extLst>
              <a:ext uri="{FF2B5EF4-FFF2-40B4-BE49-F238E27FC236}">
                <a16:creationId xmlns:a16="http://schemas.microsoft.com/office/drawing/2014/main" id="{A7ABC9EC-873B-340B-82A1-C952A9992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656" y="3903696"/>
            <a:ext cx="2633606" cy="258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701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305877-A33C-AE61-0C4C-784CD8755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833A58D-FE5C-4EC4-67A0-9AF7FE406E44}"/>
              </a:ext>
            </a:extLst>
          </p:cNvPr>
          <p:cNvSpPr/>
          <p:nvPr/>
        </p:nvSpPr>
        <p:spPr>
          <a:xfrm>
            <a:off x="403341" y="1114623"/>
            <a:ext cx="11272721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26262"/>
                </a:solidFill>
              </a:rPr>
              <a:t>TECH-01 project will be submitted within September, with regular Consortium meetings during this time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Intensive writing of Proposal Part B until 29th of August aiming reaching a nearly complete version.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External review of Part B 29/Aug - 4/Sep.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Finalization 8-18 of Sep.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2626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26262"/>
                </a:solidFill>
              </a:rPr>
              <a:t>Investigation of potential technical components has been started by Greg, and conversations have been had by Tom &amp; Alastair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Greg has investigated the EOSC accounting tools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2626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52FCEC-8194-8A17-FF84-D6A6CA12D23B}"/>
              </a:ext>
            </a:extLst>
          </p:cNvPr>
          <p:cNvSpPr txBox="1"/>
          <p:nvPr/>
        </p:nvSpPr>
        <p:spPr>
          <a:xfrm>
            <a:off x="403341" y="345182"/>
            <a:ext cx="1127272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/>
              <a:t>Where we are now</a:t>
            </a:r>
          </a:p>
        </p:txBody>
      </p:sp>
    </p:spTree>
    <p:extLst>
      <p:ext uri="{BB962C8B-B14F-4D97-AF65-F5344CB8AC3E}">
        <p14:creationId xmlns:p14="http://schemas.microsoft.com/office/powerpoint/2010/main" val="1263739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D0A3EF-C15C-378C-430E-8F775D6A03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E5D28E1-93FA-7CC0-95DC-BBFC527AF4B9}"/>
              </a:ext>
            </a:extLst>
          </p:cNvPr>
          <p:cNvSpPr txBox="1"/>
          <p:nvPr/>
        </p:nvSpPr>
        <p:spPr>
          <a:xfrm>
            <a:off x="403341" y="345182"/>
            <a:ext cx="1127272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/>
              <a:t>Where we are going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0C1A73-8490-38D2-A9BA-966E760ED3A8}"/>
              </a:ext>
            </a:extLst>
          </p:cNvPr>
          <p:cNvGrpSpPr/>
          <p:nvPr/>
        </p:nvGrpSpPr>
        <p:grpSpPr>
          <a:xfrm>
            <a:off x="51450" y="2894"/>
            <a:ext cx="12089099" cy="6899028"/>
            <a:chOff x="940" y="-20514"/>
            <a:chExt cx="12089099" cy="6899028"/>
          </a:xfrm>
        </p:grpSpPr>
        <p:pic>
          <p:nvPicPr>
            <p:cNvPr id="2" name="Google Shape;168;p17" title="TECH-01-2025-wp-tasks-by-partners-v01.png">
              <a:extLst>
                <a:ext uri="{FF2B5EF4-FFF2-40B4-BE49-F238E27FC236}">
                  <a16:creationId xmlns:a16="http://schemas.microsoft.com/office/drawing/2014/main" id="{666AC0C9-B3A4-32F8-C835-DFD8F8964114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>
              <a:alphaModFix/>
            </a:blip>
            <a:srcRect l="4374" t="6364" r="6117" b="19629"/>
            <a:stretch>
              <a:fillRect/>
            </a:stretch>
          </p:blipFill>
          <p:spPr>
            <a:xfrm>
              <a:off x="287147" y="-20514"/>
              <a:ext cx="11802892" cy="68990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Left Brace 2">
              <a:extLst>
                <a:ext uri="{FF2B5EF4-FFF2-40B4-BE49-F238E27FC236}">
                  <a16:creationId xmlns:a16="http://schemas.microsoft.com/office/drawing/2014/main" id="{F797B2DC-9336-D888-AB27-123605888573}"/>
                </a:ext>
              </a:extLst>
            </p:cNvPr>
            <p:cNvSpPr/>
            <p:nvPr/>
          </p:nvSpPr>
          <p:spPr>
            <a:xfrm>
              <a:off x="252428" y="4340506"/>
              <a:ext cx="208787" cy="621324"/>
            </a:xfrm>
            <a:prstGeom prst="leftBrac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B18D59E-CDD5-684C-0633-1ACE6896ED32}"/>
                </a:ext>
              </a:extLst>
            </p:cNvPr>
            <p:cNvSpPr txBox="1"/>
            <p:nvPr/>
          </p:nvSpPr>
          <p:spPr>
            <a:xfrm rot="16200000">
              <a:off x="-1712509" y="3726916"/>
              <a:ext cx="37038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7.2 &amp; 8.2 are 🍐 Infrastructure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8741AB-A933-0E5F-E97A-C7AC84AEAEA0}"/>
                </a:ext>
              </a:extLst>
            </p:cNvPr>
            <p:cNvSpPr/>
            <p:nvPr/>
          </p:nvSpPr>
          <p:spPr>
            <a:xfrm>
              <a:off x="139440" y="5845215"/>
              <a:ext cx="217381" cy="810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5847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000" y="2811600"/>
            <a:ext cx="6934200" cy="1155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F19A2E-55BC-0141-A9B0-7C61B212B0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9A5AC6-8D0D-200E-E25D-4C87BBA739E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6928" t="26557" r="14023" b="11544"/>
          <a:stretch/>
        </p:blipFill>
        <p:spPr>
          <a:xfrm>
            <a:off x="5257801" y="722134"/>
            <a:ext cx="6934199" cy="604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E5274C-A082-3F49-A97A-CB0C95D3DEBC}"/>
              </a:ext>
            </a:extLst>
          </p:cNvPr>
          <p:cNvSpPr/>
          <p:nvPr/>
        </p:nvSpPr>
        <p:spPr>
          <a:xfrm>
            <a:off x="403342" y="1986300"/>
            <a:ext cx="3578350" cy="31393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</a:rPr>
              <a:t>The existing APEL service is old, with APEL version 1.0 in January 2013, and the project existing in some form since at least 2005.</a:t>
            </a:r>
            <a:endParaRPr lang="en-US" dirty="0">
              <a:solidFill>
                <a:srgbClr val="626262"/>
              </a:solidFill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62626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</a:rPr>
              <a:t>As a result, whilst the service meets current needs, existing technical debt means new features can be development intensive.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05C3E7-70FB-A841-AECB-55D58D2B96D9}"/>
              </a:ext>
            </a:extLst>
          </p:cNvPr>
          <p:cNvSpPr txBox="1"/>
          <p:nvPr/>
        </p:nvSpPr>
        <p:spPr>
          <a:xfrm>
            <a:off x="403341" y="345182"/>
            <a:ext cx="11272722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/>
              <a:t>Setting the Scene:</a:t>
            </a:r>
          </a:p>
          <a:p>
            <a:r>
              <a:rPr lang="en-US" sz="4000" b="1" dirty="0"/>
              <a:t>Why do we need a new Accounting Service?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9E5142-4A6A-DAF0-5134-C34217AE7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258" y="1986300"/>
            <a:ext cx="7772400" cy="2238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CC2D49-4045-265F-D0B9-C6F2DEC7349B}"/>
              </a:ext>
            </a:extLst>
          </p:cNvPr>
          <p:cNvSpPr txBox="1"/>
          <p:nvPr/>
        </p:nvSpPr>
        <p:spPr>
          <a:xfrm>
            <a:off x="5286258" y="4687033"/>
            <a:ext cx="523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The APEL 1.0.0 release tag, published 26/01/13</a:t>
            </a:r>
          </a:p>
        </p:txBody>
      </p:sp>
    </p:spTree>
    <p:extLst>
      <p:ext uri="{BB962C8B-B14F-4D97-AF65-F5344CB8AC3E}">
        <p14:creationId xmlns:p14="http://schemas.microsoft.com/office/powerpoint/2010/main" val="55185495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128D8-5795-3C72-BB65-D796CCA2A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85E5B80-77EB-CE7C-BCED-AB7BCB561F73}"/>
              </a:ext>
            </a:extLst>
          </p:cNvPr>
          <p:cNvSpPr/>
          <p:nvPr/>
        </p:nvSpPr>
        <p:spPr>
          <a:xfrm>
            <a:off x="403342" y="1517670"/>
            <a:ext cx="11272721" cy="310854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26262"/>
                </a:solidFill>
              </a:rPr>
              <a:t>Develop a production quality accounting system that: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Covers resource usage data for a range of hardware resources.</a:t>
            </a:r>
            <a:endParaRPr lang="en-US" sz="2000">
              <a:solidFill>
                <a:srgbClr val="626262"/>
              </a:solidFill>
              <a:cs typeface="Arial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This includes meeting the requirements needed for supporting HL-LHC </a:t>
            </a:r>
            <a:endParaRPr lang="en-US" sz="2000">
              <a:solidFill>
                <a:srgbClr val="626262"/>
              </a:solidFill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Is extendable with environmental related metrics.</a:t>
            </a:r>
            <a:endParaRPr lang="en-US" sz="2000">
              <a:solidFill>
                <a:srgbClr val="626262"/>
              </a:solidFill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Allows data validation at different levels</a:t>
            </a:r>
            <a:r>
              <a:rPr lang="en-US" sz="2000">
                <a:solidFill>
                  <a:srgbClr val="626262"/>
                </a:solidFill>
              </a:rPr>
              <a:t>.</a:t>
            </a:r>
            <a:endParaRPr lang="en-US" sz="2000" dirty="0">
              <a:solidFill>
                <a:srgbClr val="626262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Supports custom visual displays.</a:t>
            </a:r>
            <a:endParaRPr lang="en-US" sz="2000">
              <a:solidFill>
                <a:srgbClr val="626262"/>
              </a:solidFill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26262"/>
              </a:solidFill>
            </a:endParaRPr>
          </a:p>
          <a:p>
            <a:r>
              <a:rPr lang="en-US" sz="2400" dirty="0">
                <a:solidFill>
                  <a:srgbClr val="626262"/>
                </a:solidFill>
              </a:rPr>
              <a:t>The working name for the new service is</a:t>
            </a:r>
            <a:endParaRPr lang="en-US" sz="2400">
              <a:solidFill>
                <a:srgbClr val="626262"/>
              </a:solidFill>
              <a:cs typeface="Arial"/>
            </a:endParaRPr>
          </a:p>
          <a:p>
            <a:pPr algn="ctr"/>
            <a:r>
              <a:rPr lang="en-US" sz="2400" dirty="0">
                <a:solidFill>
                  <a:srgbClr val="626262"/>
                </a:solidFill>
              </a:rPr>
              <a:t>“</a:t>
            </a:r>
            <a:r>
              <a:rPr lang="en-US" sz="2400" b="1" dirty="0">
                <a:solidFill>
                  <a:srgbClr val="626262"/>
                </a:solidFill>
              </a:rPr>
              <a:t>P</a:t>
            </a:r>
            <a:r>
              <a:rPr lang="en-US" sz="2400" dirty="0">
                <a:solidFill>
                  <a:srgbClr val="626262"/>
                </a:solidFill>
              </a:rPr>
              <a:t>ortal for </a:t>
            </a:r>
            <a:r>
              <a:rPr lang="en-US" sz="2400" b="1" dirty="0">
                <a:solidFill>
                  <a:srgbClr val="626262"/>
                </a:solidFill>
              </a:rPr>
              <a:t>E</a:t>
            </a:r>
            <a:r>
              <a:rPr lang="en-US" sz="2400" dirty="0">
                <a:solidFill>
                  <a:srgbClr val="626262"/>
                </a:solidFill>
              </a:rPr>
              <a:t>nhanced </a:t>
            </a:r>
            <a:r>
              <a:rPr lang="en-US" sz="2400" b="1" dirty="0">
                <a:solidFill>
                  <a:srgbClr val="626262"/>
                </a:solidFill>
              </a:rPr>
              <a:t>A</a:t>
            </a:r>
            <a:r>
              <a:rPr lang="en-US" sz="2400" dirty="0">
                <a:solidFill>
                  <a:srgbClr val="626262"/>
                </a:solidFill>
              </a:rPr>
              <a:t>ccounting </a:t>
            </a:r>
            <a:r>
              <a:rPr lang="en-US" sz="2400" b="1" dirty="0">
                <a:solidFill>
                  <a:srgbClr val="626262"/>
                </a:solidFill>
              </a:rPr>
              <a:t>R</a:t>
            </a:r>
            <a:r>
              <a:rPr lang="en-US" sz="2400" dirty="0">
                <a:solidFill>
                  <a:srgbClr val="626262"/>
                </a:solidFill>
              </a:rPr>
              <a:t>ecords” (PEAR)</a:t>
            </a:r>
            <a:endParaRPr lang="en-US" sz="2400">
              <a:solidFill>
                <a:srgbClr val="626262"/>
              </a:solidFill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EFBB25-6EBA-CEB0-8455-693606FEC916}"/>
              </a:ext>
            </a:extLst>
          </p:cNvPr>
          <p:cNvSpPr txBox="1"/>
          <p:nvPr/>
        </p:nvSpPr>
        <p:spPr>
          <a:xfrm>
            <a:off x="403341" y="345182"/>
            <a:ext cx="1127272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/>
              <a:t>Aims of a New Accounting Platform</a:t>
            </a:r>
          </a:p>
        </p:txBody>
      </p:sp>
      <p:pic>
        <p:nvPicPr>
          <p:cNvPr id="2" name="drawing">
            <a:extLst>
              <a:ext uri="{FF2B5EF4-FFF2-40B4-BE49-F238E27FC236}">
                <a16:creationId xmlns:a16="http://schemas.microsoft.com/office/drawing/2014/main" id="{786E7279-DCDD-2D4E-B13F-D1EB51962E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753" y="4626213"/>
            <a:ext cx="7059898" cy="11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269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787A20-1D36-E9B4-665E-203D07625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0A41BC1-EBC2-3DD0-A25D-48062261EFD6}"/>
              </a:ext>
            </a:extLst>
          </p:cNvPr>
          <p:cNvSpPr/>
          <p:nvPr/>
        </p:nvSpPr>
        <p:spPr>
          <a:xfrm>
            <a:off x="403343" y="1166842"/>
            <a:ext cx="704191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626262"/>
                </a:solidFill>
              </a:rPr>
              <a:t>PEAR is being proposed as part of HORIZON-INFRA-2025-01-TECH-01, bid led by EGI</a:t>
            </a:r>
          </a:p>
          <a:p>
            <a:r>
              <a:rPr lang="en-US" sz="2000" dirty="0">
                <a:solidFill>
                  <a:srgbClr val="626262"/>
                </a:solidFill>
              </a:rPr>
              <a:t>As of yesterday, TECH-01 project name finalized as:</a:t>
            </a:r>
          </a:p>
          <a:p>
            <a:pPr algn="ctr"/>
            <a:r>
              <a:rPr lang="en-US" sz="2000" b="1" dirty="0">
                <a:solidFill>
                  <a:srgbClr val="626262"/>
                </a:solidFill>
              </a:rPr>
              <a:t>ENSURE:</a:t>
            </a:r>
          </a:p>
          <a:p>
            <a:pPr algn="ctr"/>
            <a:r>
              <a:rPr lang="en-US" sz="2000" b="1" dirty="0" err="1">
                <a:solidFill>
                  <a:srgbClr val="626262"/>
                </a:solidFill>
              </a:rPr>
              <a:t>ENvironmentally</a:t>
            </a:r>
            <a:r>
              <a:rPr lang="en-US" sz="2000" b="1" dirty="0">
                <a:solidFill>
                  <a:srgbClr val="626262"/>
                </a:solidFill>
              </a:rPr>
              <a:t> </a:t>
            </a:r>
            <a:r>
              <a:rPr lang="en-US" sz="2000" b="1" dirty="0" err="1">
                <a:solidFill>
                  <a:srgbClr val="626262"/>
                </a:solidFill>
              </a:rPr>
              <a:t>SUstainable</a:t>
            </a:r>
            <a:r>
              <a:rPr lang="en-US" sz="2000" b="1" dirty="0">
                <a:solidFill>
                  <a:srgbClr val="626262"/>
                </a:solidFill>
              </a:rPr>
              <a:t> digital services and practices for </a:t>
            </a:r>
            <a:r>
              <a:rPr lang="en-US" sz="2000" b="1" dirty="0" err="1">
                <a:solidFill>
                  <a:srgbClr val="626262"/>
                </a:solidFill>
              </a:rPr>
              <a:t>REsearch</a:t>
            </a:r>
            <a:r>
              <a:rPr lang="en-US" sz="2000" b="1" dirty="0">
                <a:solidFill>
                  <a:srgbClr val="626262"/>
                </a:solidFill>
              </a:rPr>
              <a:t> infrastructures</a:t>
            </a:r>
          </a:p>
          <a:p>
            <a:endParaRPr lang="en-US" sz="2000" dirty="0">
              <a:solidFill>
                <a:srgbClr val="62626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Proposal is for STFC &amp; CERN to lead on the DB &amp; Portal side of development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</a:rPr>
              <a:t>bid also involves Glasgow + Manchester on sustainability metrics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University of Freiburg will lead for client-side development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</a:rPr>
              <a:t>This will be delivered through improvements and enhancements to the AUDITOR tool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626262"/>
                </a:solidFill>
              </a:rPr>
              <a:t>For more details on AUDITOR, see </a:t>
            </a:r>
            <a:r>
              <a:rPr lang="en-US" sz="1400" dirty="0">
                <a:solidFill>
                  <a:srgbClr val="626262"/>
                </a:solidFill>
                <a:hlinkClick r:id="rId2"/>
              </a:rPr>
              <a:t>Michael Boehler’s talk from the 2025 WLCG Workshop</a:t>
            </a:r>
            <a:endParaRPr lang="en-US" sz="1400" dirty="0">
              <a:solidFill>
                <a:srgbClr val="62626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05D78E-5A19-5E15-3BBC-BC9518DAA7A8}"/>
              </a:ext>
            </a:extLst>
          </p:cNvPr>
          <p:cNvSpPr txBox="1"/>
          <p:nvPr/>
        </p:nvSpPr>
        <p:spPr>
          <a:xfrm>
            <a:off x="403341" y="345182"/>
            <a:ext cx="1127272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/>
              <a:t>Delivering PEAR</a:t>
            </a:r>
          </a:p>
        </p:txBody>
      </p:sp>
      <p:pic>
        <p:nvPicPr>
          <p:cNvPr id="1028" name="Picture 4" descr="Packing and stacking of pears - freshknowledge.eu">
            <a:extLst>
              <a:ext uri="{FF2B5EF4-FFF2-40B4-BE49-F238E27FC236}">
                <a16:creationId xmlns:a16="http://schemas.microsoft.com/office/drawing/2014/main" id="{540F68AF-EF3C-CDA2-4D70-D5645E54A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257" y="1981200"/>
            <a:ext cx="4343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358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B8ED1D-25A7-25D2-11CE-EEABCB61B3C6}"/>
              </a:ext>
            </a:extLst>
          </p:cNvPr>
          <p:cNvSpPr/>
          <p:nvPr/>
        </p:nvSpPr>
        <p:spPr>
          <a:xfrm>
            <a:off x="1551007" y="1416245"/>
            <a:ext cx="3722803" cy="2984709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4B2557-F3CD-491B-8E08-297CED1D1083}"/>
              </a:ext>
            </a:extLst>
          </p:cNvPr>
          <p:cNvSpPr txBox="1"/>
          <p:nvPr/>
        </p:nvSpPr>
        <p:spPr>
          <a:xfrm>
            <a:off x="403341" y="345182"/>
            <a:ext cx="1127272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/>
              <a:t>Architecture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A9ED06-2383-15B6-7205-3559D164F3DF}"/>
              </a:ext>
            </a:extLst>
          </p:cNvPr>
          <p:cNvGrpSpPr/>
          <p:nvPr/>
        </p:nvGrpSpPr>
        <p:grpSpPr>
          <a:xfrm>
            <a:off x="1175945" y="293305"/>
            <a:ext cx="10486466" cy="5924318"/>
            <a:chOff x="703567" y="503485"/>
            <a:chExt cx="10486466" cy="5924318"/>
          </a:xfrm>
        </p:grpSpPr>
        <p:sp>
          <p:nvSpPr>
            <p:cNvPr id="73" name="Google Shape;73;p16"/>
            <p:cNvSpPr/>
            <p:nvPr/>
          </p:nvSpPr>
          <p:spPr>
            <a:xfrm>
              <a:off x="2706367" y="2882600"/>
              <a:ext cx="1883600" cy="1567200"/>
            </a:xfrm>
            <a:prstGeom prst="rect">
              <a:avLst/>
            </a:prstGeom>
            <a:solidFill>
              <a:srgbClr val="A3C5ED">
                <a:alpha val="49800"/>
              </a:srgbClr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>
                <a:buClr>
                  <a:schemeClr val="dk1"/>
                </a:buClr>
              </a:pPr>
              <a:r>
                <a:rPr lang="en" sz="1467">
                  <a:solidFill>
                    <a:schemeClr val="dk1"/>
                  </a:solidFill>
                </a:rPr>
                <a:t>TECH-01 DB</a:t>
              </a:r>
              <a:br>
                <a:rPr lang="en" sz="1467">
                  <a:solidFill>
                    <a:schemeClr val="dk1"/>
                  </a:solidFill>
                </a:rPr>
              </a:br>
              <a:r>
                <a:rPr lang="en" sz="933">
                  <a:solidFill>
                    <a:schemeClr val="dk1"/>
                  </a:solidFill>
                </a:rPr>
                <a:t>(HL-LHC, XFEL, SKA, EGI)</a:t>
              </a:r>
              <a:endParaRPr sz="933">
                <a:solidFill>
                  <a:schemeClr val="dk1"/>
                </a:solidFill>
              </a:endParaRPr>
            </a:p>
            <a:p>
              <a:pPr algn="ctr"/>
              <a:br>
                <a:rPr lang="en" sz="933">
                  <a:solidFill>
                    <a:schemeClr val="dk1"/>
                  </a:solidFill>
                </a:rPr>
              </a:br>
              <a:r>
                <a:rPr lang="en" sz="933">
                  <a:solidFill>
                    <a:schemeClr val="dk1"/>
                  </a:solidFill>
                </a:rPr>
                <a:t>(collect, validate, visualise)</a:t>
              </a:r>
              <a:endParaRPr sz="2400">
                <a:solidFill>
                  <a:schemeClr val="lt1"/>
                </a:solidFill>
              </a:endParaRPr>
            </a:p>
          </p:txBody>
        </p:sp>
        <p:sp>
          <p:nvSpPr>
            <p:cNvPr id="74" name="Google Shape;74;p16"/>
            <p:cNvSpPr/>
            <p:nvPr/>
          </p:nvSpPr>
          <p:spPr>
            <a:xfrm>
              <a:off x="6517233" y="1765600"/>
              <a:ext cx="4672800" cy="466200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6"/>
            <p:cNvSpPr txBox="1"/>
            <p:nvPr/>
          </p:nvSpPr>
          <p:spPr>
            <a:xfrm>
              <a:off x="8362572" y="6027734"/>
              <a:ext cx="894800" cy="4000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Site</a:t>
              </a:r>
              <a:endParaRPr sz="1467"/>
            </a:p>
          </p:txBody>
        </p:sp>
        <p:sp>
          <p:nvSpPr>
            <p:cNvPr id="76" name="Google Shape;76;p16"/>
            <p:cNvSpPr/>
            <p:nvPr/>
          </p:nvSpPr>
          <p:spPr>
            <a:xfrm>
              <a:off x="6934869" y="3250700"/>
              <a:ext cx="1608000" cy="869600"/>
            </a:xfrm>
            <a:prstGeom prst="rect">
              <a:avLst/>
            </a:prstGeom>
            <a:solidFill>
              <a:srgbClr val="FFC000">
                <a:alpha val="49410"/>
              </a:srgbClr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>
                <a:buClr>
                  <a:schemeClr val="dk1"/>
                </a:buClr>
              </a:pPr>
              <a:r>
                <a:rPr lang="en" sz="1600">
                  <a:solidFill>
                    <a:schemeClr val="dk1"/>
                  </a:solidFill>
                </a:rPr>
                <a:t>AUDITOR </a:t>
              </a:r>
              <a:endParaRPr sz="1600">
                <a:solidFill>
                  <a:schemeClr val="dk1"/>
                </a:solidFill>
              </a:endParaRPr>
            </a:p>
            <a:p>
              <a:pPr algn="ctr"/>
              <a:r>
                <a:rPr lang="en" sz="933">
                  <a:solidFill>
                    <a:schemeClr val="dk1"/>
                  </a:solidFill>
                </a:rPr>
                <a:t>(generate, calculate, summarise, send)</a:t>
              </a:r>
              <a:endParaRPr sz="1867">
                <a:solidFill>
                  <a:schemeClr val="lt1"/>
                </a:solidFill>
              </a:endParaRPr>
            </a:p>
          </p:txBody>
        </p:sp>
        <p:sp>
          <p:nvSpPr>
            <p:cNvPr id="77" name="Google Shape;77;p16"/>
            <p:cNvSpPr/>
            <p:nvPr/>
          </p:nvSpPr>
          <p:spPr>
            <a:xfrm>
              <a:off x="6733268" y="2014341"/>
              <a:ext cx="1948800" cy="828800"/>
            </a:xfrm>
            <a:prstGeom prst="ellipse">
              <a:avLst/>
            </a:prstGeom>
            <a:solidFill>
              <a:srgbClr val="D8F2CF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" sz="1333" b="1">
                  <a:solidFill>
                    <a:schemeClr val="dk1"/>
                  </a:solidFill>
                </a:rPr>
                <a:t>Environmental metrics</a:t>
              </a:r>
              <a:br>
                <a:rPr lang="en" sz="1200">
                  <a:solidFill>
                    <a:schemeClr val="dk1"/>
                  </a:solidFill>
                </a:rPr>
              </a:br>
              <a:r>
                <a:rPr lang="en" sz="933">
                  <a:solidFill>
                    <a:schemeClr val="dk1"/>
                  </a:solidFill>
                </a:rPr>
                <a:t>(e.g. PUE, Carbon intensity)</a:t>
              </a:r>
              <a:endParaRPr sz="933">
                <a:solidFill>
                  <a:schemeClr val="dk1"/>
                </a:solidFill>
              </a:endParaRPr>
            </a:p>
          </p:txBody>
        </p:sp>
        <p:sp>
          <p:nvSpPr>
            <p:cNvPr id="78" name="Google Shape;78;p16"/>
            <p:cNvSpPr/>
            <p:nvPr/>
          </p:nvSpPr>
          <p:spPr>
            <a:xfrm>
              <a:off x="2896833" y="5297567"/>
              <a:ext cx="1480000" cy="8848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" sz="1333">
                  <a:solidFill>
                    <a:schemeClr val="dk1"/>
                  </a:solidFill>
                </a:rPr>
                <a:t>External portals and systems </a:t>
              </a:r>
              <a:endParaRPr sz="10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9" name="Google Shape;79;p16"/>
            <p:cNvCxnSpPr/>
            <p:nvPr/>
          </p:nvCxnSpPr>
          <p:spPr>
            <a:xfrm>
              <a:off x="7667259" y="2843265"/>
              <a:ext cx="0" cy="392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80" name="Google Shape;80;p16"/>
            <p:cNvCxnSpPr/>
            <p:nvPr/>
          </p:nvCxnSpPr>
          <p:spPr>
            <a:xfrm rot="10800000">
              <a:off x="4624236" y="3678133"/>
              <a:ext cx="2331600" cy="0"/>
            </a:xfrm>
            <a:prstGeom prst="straightConnector1">
              <a:avLst/>
            </a:prstGeom>
            <a:noFill/>
            <a:ln w="14300" cap="flat" cmpd="sng">
              <a:solidFill>
                <a:srgbClr val="D8302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81" name="Google Shape;81;p16"/>
            <p:cNvSpPr txBox="1"/>
            <p:nvPr/>
          </p:nvSpPr>
          <p:spPr>
            <a:xfrm>
              <a:off x="8639700" y="3654300"/>
              <a:ext cx="2215600" cy="15701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" sz="1067" i="1" dirty="0" err="1">
                  <a:solidFill>
                    <a:schemeClr val="dk1"/>
                  </a:solidFill>
                </a:rPr>
                <a:t>HTCondor</a:t>
              </a:r>
              <a:r>
                <a:rPr lang="en" sz="1067" i="1" dirty="0">
                  <a:solidFill>
                    <a:schemeClr val="dk1"/>
                  </a:solidFill>
                </a:rPr>
                <a:t> - done</a:t>
              </a:r>
              <a:br>
                <a:rPr lang="en" sz="1067" i="1" dirty="0">
                  <a:solidFill>
                    <a:schemeClr val="dk1"/>
                  </a:solidFill>
                </a:rPr>
              </a:br>
              <a:r>
                <a:rPr lang="en" sz="1067" i="1" dirty="0">
                  <a:solidFill>
                    <a:schemeClr val="dk1"/>
                  </a:solidFill>
                </a:rPr>
                <a:t>K8s - done</a:t>
              </a:r>
              <a:br>
                <a:rPr lang="en" sz="1067" i="1" dirty="0">
                  <a:solidFill>
                    <a:schemeClr val="dk1"/>
                  </a:solidFill>
                </a:rPr>
              </a:br>
              <a:r>
                <a:rPr lang="en" sz="1067" i="1" dirty="0" err="1">
                  <a:solidFill>
                    <a:schemeClr val="dk1"/>
                  </a:solidFill>
                </a:rPr>
                <a:t>Slurm</a:t>
              </a:r>
              <a:r>
                <a:rPr lang="en" sz="1067" i="1" dirty="0">
                  <a:solidFill>
                    <a:schemeClr val="dk1"/>
                  </a:solidFill>
                </a:rPr>
                <a:t> - done</a:t>
              </a:r>
              <a:endParaRPr sz="1067" i="1" dirty="0">
                <a:solidFill>
                  <a:schemeClr val="dk1"/>
                </a:solidFill>
              </a:endParaRPr>
            </a:p>
            <a:p>
              <a:r>
                <a:rPr lang="en" sz="1067" i="1" dirty="0">
                  <a:solidFill>
                    <a:schemeClr val="dk1"/>
                  </a:solidFill>
                </a:rPr>
                <a:t>Tardis - done</a:t>
              </a:r>
              <a:endParaRPr sz="1067" i="1" dirty="0">
                <a:solidFill>
                  <a:schemeClr val="dk1"/>
                </a:solidFill>
              </a:endParaRPr>
            </a:p>
            <a:p>
              <a:r>
                <a:rPr lang="en" sz="1067" i="1" dirty="0">
                  <a:solidFill>
                    <a:schemeClr val="dk1"/>
                  </a:solidFill>
                </a:rPr>
                <a:t>OpenStack - </a:t>
              </a:r>
              <a:r>
                <a:rPr lang="en" sz="1067" i="1" dirty="0" err="1">
                  <a:solidFill>
                    <a:schemeClr val="dk1"/>
                  </a:solidFill>
                </a:rPr>
                <a:t>todo</a:t>
              </a:r>
              <a:r>
                <a:rPr lang="en" sz="1067" i="1" dirty="0">
                  <a:solidFill>
                    <a:schemeClr val="dk1"/>
                  </a:solidFill>
                </a:rPr>
                <a:t> </a:t>
              </a:r>
              <a:r>
                <a:rPr lang="en" sz="1067" i="1" dirty="0">
                  <a:solidFill>
                    <a:srgbClr val="D83025"/>
                  </a:solidFill>
                </a:rPr>
                <a:t>with CASO?</a:t>
              </a:r>
              <a:endParaRPr sz="1067" i="1" dirty="0">
                <a:solidFill>
                  <a:srgbClr val="D83025"/>
                </a:solidFill>
              </a:endParaRPr>
            </a:p>
            <a:p>
              <a:r>
                <a:rPr lang="en" sz="1067" i="1" dirty="0">
                  <a:solidFill>
                    <a:schemeClr val="dk1"/>
                  </a:solidFill>
                </a:rPr>
                <a:t>GPU - </a:t>
              </a:r>
              <a:r>
                <a:rPr lang="en" sz="1067" i="1" dirty="0" err="1">
                  <a:solidFill>
                    <a:schemeClr val="dk1"/>
                  </a:solidFill>
                </a:rPr>
                <a:t>todo</a:t>
              </a:r>
              <a:br>
                <a:rPr lang="en" sz="1067" i="1" dirty="0">
                  <a:solidFill>
                    <a:schemeClr val="dk1"/>
                  </a:solidFill>
                </a:rPr>
              </a:br>
              <a:r>
                <a:rPr lang="en" sz="1067" i="1" dirty="0">
                  <a:solidFill>
                    <a:schemeClr val="dk1"/>
                  </a:solidFill>
                </a:rPr>
                <a:t>Storage - </a:t>
              </a:r>
              <a:r>
                <a:rPr lang="en" sz="1067" i="1" dirty="0" err="1">
                  <a:solidFill>
                    <a:schemeClr val="dk1"/>
                  </a:solidFill>
                </a:rPr>
                <a:t>todo</a:t>
              </a:r>
              <a:r>
                <a:rPr lang="en" sz="1067" i="1" dirty="0">
                  <a:solidFill>
                    <a:schemeClr val="dk1"/>
                  </a:solidFill>
                </a:rPr>
                <a:t>?</a:t>
              </a:r>
              <a:endParaRPr sz="1067" i="1" dirty="0">
                <a:solidFill>
                  <a:schemeClr val="dk1"/>
                </a:solidFill>
              </a:endParaRPr>
            </a:p>
            <a:p>
              <a:r>
                <a:rPr lang="en" sz="1067" i="1" dirty="0">
                  <a:solidFill>
                    <a:schemeClr val="dk1"/>
                  </a:solidFill>
                </a:rPr>
                <a:t>Network - </a:t>
              </a:r>
              <a:r>
                <a:rPr lang="en" sz="1067" i="1" dirty="0" err="1">
                  <a:solidFill>
                    <a:schemeClr val="dk1"/>
                  </a:solidFill>
                </a:rPr>
                <a:t>todo</a:t>
              </a:r>
              <a:r>
                <a:rPr lang="en" sz="1067" i="1" dirty="0">
                  <a:solidFill>
                    <a:schemeClr val="dk1"/>
                  </a:solidFill>
                </a:rPr>
                <a:t>?</a:t>
              </a:r>
              <a:br>
                <a:rPr lang="en" sz="1067" i="1" dirty="0">
                  <a:solidFill>
                    <a:schemeClr val="dk1"/>
                  </a:solidFill>
                </a:rPr>
              </a:br>
              <a:r>
                <a:rPr lang="en" sz="1067" i="1" dirty="0">
                  <a:solidFill>
                    <a:schemeClr val="dk1"/>
                  </a:solidFill>
                </a:rPr>
                <a:t>…</a:t>
              </a:r>
              <a:endParaRPr sz="667" i="1" dirty="0"/>
            </a:p>
          </p:txBody>
        </p:sp>
        <p:cxnSp>
          <p:nvCxnSpPr>
            <p:cNvPr id="82" name="Google Shape;82;p16"/>
            <p:cNvCxnSpPr>
              <a:stCxn id="83" idx="1"/>
            </p:cNvCxnSpPr>
            <p:nvPr/>
          </p:nvCxnSpPr>
          <p:spPr>
            <a:xfrm flipH="1">
              <a:off x="8547600" y="3650190"/>
              <a:ext cx="1248000" cy="43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  <p:sp>
          <p:nvSpPr>
            <p:cNvPr id="83" name="Google Shape;83;p16"/>
            <p:cNvSpPr txBox="1"/>
            <p:nvPr/>
          </p:nvSpPr>
          <p:spPr>
            <a:xfrm>
              <a:off x="9795600" y="3342433"/>
              <a:ext cx="1059600" cy="615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1200" b="1">
                  <a:solidFill>
                    <a:schemeClr val="dk1"/>
                  </a:solidFill>
                </a:rPr>
                <a:t>Resource usage</a:t>
              </a:r>
              <a:endParaRPr sz="1200" b="1">
                <a:solidFill>
                  <a:schemeClr val="dk1"/>
                </a:solidFill>
              </a:endParaRPr>
            </a:p>
          </p:txBody>
        </p:sp>
        <p:sp>
          <p:nvSpPr>
            <p:cNvPr id="84" name="Google Shape;84;p16"/>
            <p:cNvSpPr txBox="1"/>
            <p:nvPr/>
          </p:nvSpPr>
          <p:spPr>
            <a:xfrm>
              <a:off x="4671900" y="3087433"/>
              <a:ext cx="1883600" cy="584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/>
              <a:r>
                <a:rPr lang="en" sz="1067">
                  <a:solidFill>
                    <a:srgbClr val="D83025"/>
                  </a:solidFill>
                </a:rPr>
                <a:t>Consumption and impact:</a:t>
              </a:r>
              <a:br>
                <a:rPr lang="en" sz="1067">
                  <a:solidFill>
                    <a:srgbClr val="D83025"/>
                  </a:solidFill>
                </a:rPr>
              </a:br>
              <a:r>
                <a:rPr lang="en" sz="1067">
                  <a:solidFill>
                    <a:srgbClr val="D83025"/>
                  </a:solidFill>
                </a:rPr>
                <a:t> Calculated values,</a:t>
              </a:r>
              <a:endParaRPr sz="1067">
                <a:solidFill>
                  <a:srgbClr val="D83025"/>
                </a:solidFill>
              </a:endParaRPr>
            </a:p>
            <a:p>
              <a:pPr algn="ctr"/>
              <a:r>
                <a:rPr lang="en" sz="1067">
                  <a:solidFill>
                    <a:srgbClr val="D83025"/>
                  </a:solidFill>
                </a:rPr>
                <a:t>Summary records</a:t>
              </a:r>
              <a:endParaRPr sz="1067">
                <a:solidFill>
                  <a:srgbClr val="D83025"/>
                </a:solidFill>
              </a:endParaRPr>
            </a:p>
          </p:txBody>
        </p:sp>
        <p:sp>
          <p:nvSpPr>
            <p:cNvPr id="85" name="Google Shape;85;p16"/>
            <p:cNvSpPr/>
            <p:nvPr/>
          </p:nvSpPr>
          <p:spPr>
            <a:xfrm>
              <a:off x="2703967" y="2412700"/>
              <a:ext cx="937600" cy="46440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A3C5ED">
                <a:alpha val="50199"/>
              </a:srgbClr>
            </a:solidFill>
            <a:ln w="18475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88667" tIns="44333" rIns="88667" bIns="44333" anchor="ctr" anchorCtr="0">
              <a:noAutofit/>
            </a:bodyPr>
            <a:lstStyle/>
            <a:p>
              <a:pPr algn="ctr"/>
              <a:r>
                <a:rPr lang="en" sz="1163">
                  <a:solidFill>
                    <a:schemeClr val="dk1"/>
                  </a:solidFill>
                </a:rPr>
                <a:t>HL-LHC validator</a:t>
              </a:r>
              <a:endParaRPr sz="116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16"/>
            <p:cNvSpPr/>
            <p:nvPr/>
          </p:nvSpPr>
          <p:spPr>
            <a:xfrm>
              <a:off x="1644367" y="2904267"/>
              <a:ext cx="1059600" cy="484000"/>
            </a:xfrm>
            <a:prstGeom prst="roundRect">
              <a:avLst>
                <a:gd name="adj" fmla="val 16667"/>
              </a:avLst>
            </a:prstGeom>
            <a:solidFill>
              <a:srgbClr val="FAE2D5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" sz="1067">
                  <a:solidFill>
                    <a:schemeClr val="dk1"/>
                  </a:solidFill>
                </a:rPr>
                <a:t>HL-LHC specific GUI</a:t>
              </a:r>
              <a:endParaRPr sz="10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6"/>
            <p:cNvSpPr txBox="1"/>
            <p:nvPr/>
          </p:nvSpPr>
          <p:spPr>
            <a:xfrm>
              <a:off x="9576800" y="2116734"/>
              <a:ext cx="1278400" cy="6053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" sz="1200" b="1">
                  <a:solidFill>
                    <a:schemeClr val="dk1"/>
                  </a:solidFill>
                </a:rPr>
                <a:t>Local metrics </a:t>
              </a:r>
              <a:r>
                <a:rPr lang="en" sz="1067">
                  <a:solidFill>
                    <a:schemeClr val="dk1"/>
                  </a:solidFill>
                </a:rPr>
                <a:t>(e.g. PUE, Power consumption)</a:t>
              </a:r>
              <a:endParaRPr sz="667"/>
            </a:p>
          </p:txBody>
        </p:sp>
        <p:cxnSp>
          <p:nvCxnSpPr>
            <p:cNvPr id="88" name="Google Shape;88;p16"/>
            <p:cNvCxnSpPr>
              <a:stCxn id="87" idx="1"/>
              <a:endCxn id="77" idx="6"/>
            </p:cNvCxnSpPr>
            <p:nvPr/>
          </p:nvCxnSpPr>
          <p:spPr>
            <a:xfrm flipH="1">
              <a:off x="8682068" y="2419425"/>
              <a:ext cx="894732" cy="9316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  <p:sp>
          <p:nvSpPr>
            <p:cNvPr id="89" name="Google Shape;89;p16"/>
            <p:cNvSpPr txBox="1"/>
            <p:nvPr/>
          </p:nvSpPr>
          <p:spPr>
            <a:xfrm>
              <a:off x="7168067" y="1231101"/>
              <a:ext cx="1608000" cy="4207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" sz="1067" i="1">
                  <a:solidFill>
                    <a:schemeClr val="dk1"/>
                  </a:solidFill>
                </a:rPr>
                <a:t>Through specialised micro-services?</a:t>
              </a:r>
              <a:endParaRPr sz="667" i="1"/>
            </a:p>
          </p:txBody>
        </p:sp>
        <p:sp>
          <p:nvSpPr>
            <p:cNvPr id="90" name="Google Shape;90;p16"/>
            <p:cNvSpPr txBox="1"/>
            <p:nvPr/>
          </p:nvSpPr>
          <p:spPr>
            <a:xfrm>
              <a:off x="8906400" y="2483900"/>
              <a:ext cx="1198000" cy="584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" sz="1067" i="1">
                  <a:solidFill>
                    <a:schemeClr val="dk1"/>
                  </a:solidFill>
                </a:rPr>
                <a:t>From</a:t>
              </a:r>
              <a:br>
                <a:rPr lang="en" sz="1067" i="1">
                  <a:solidFill>
                    <a:schemeClr val="dk1"/>
                  </a:solidFill>
                </a:rPr>
              </a:br>
              <a:r>
                <a:rPr lang="en" sz="1067" i="1">
                  <a:solidFill>
                    <a:schemeClr val="dk1"/>
                  </a:solidFill>
                </a:rPr>
                <a:t>specialised micro-services?</a:t>
              </a:r>
              <a:endParaRPr sz="667" i="1"/>
            </a:p>
          </p:txBody>
        </p:sp>
        <p:sp>
          <p:nvSpPr>
            <p:cNvPr id="91" name="Google Shape;91;p16"/>
            <p:cNvSpPr txBox="1"/>
            <p:nvPr/>
          </p:nvSpPr>
          <p:spPr>
            <a:xfrm>
              <a:off x="2152367" y="1789134"/>
              <a:ext cx="1828400" cy="4207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" sz="1067" i="1" dirty="0">
                  <a:solidFill>
                    <a:schemeClr val="dk1"/>
                  </a:solidFill>
                </a:rPr>
                <a:t>Mix of manual and automated validation steps</a:t>
              </a:r>
              <a:endParaRPr sz="667" i="1" dirty="0"/>
            </a:p>
          </p:txBody>
        </p:sp>
        <p:cxnSp>
          <p:nvCxnSpPr>
            <p:cNvPr id="92" name="Google Shape;92;p16"/>
            <p:cNvCxnSpPr>
              <a:stCxn id="85" idx="3"/>
              <a:endCxn id="91" idx="2"/>
            </p:cNvCxnSpPr>
            <p:nvPr/>
          </p:nvCxnSpPr>
          <p:spPr>
            <a:xfrm flipH="1" flipV="1">
              <a:off x="3066567" y="2209850"/>
              <a:ext cx="106200" cy="20285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93" name="Google Shape;93;p16"/>
            <p:cNvCxnSpPr>
              <a:stCxn id="94" idx="2"/>
              <a:endCxn id="77" idx="0"/>
            </p:cNvCxnSpPr>
            <p:nvPr/>
          </p:nvCxnSpPr>
          <p:spPr>
            <a:xfrm>
              <a:off x="6613867" y="1129322"/>
              <a:ext cx="1093801" cy="885019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  <p:sp>
          <p:nvSpPr>
            <p:cNvPr id="94" name="Google Shape;94;p16"/>
            <p:cNvSpPr txBox="1"/>
            <p:nvPr/>
          </p:nvSpPr>
          <p:spPr>
            <a:xfrm>
              <a:off x="5396067" y="503485"/>
              <a:ext cx="2435600" cy="6258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/>
              <a:r>
                <a:rPr lang="en" sz="1200" b="1">
                  <a:solidFill>
                    <a:schemeClr val="dk1"/>
                  </a:solidFill>
                </a:rPr>
                <a:t>Application reference values/benchmarks</a:t>
              </a:r>
              <a:br>
                <a:rPr lang="en" sz="1200" b="1">
                  <a:solidFill>
                    <a:schemeClr val="dk1"/>
                  </a:solidFill>
                </a:rPr>
              </a:br>
              <a:r>
                <a:rPr lang="en" sz="1067">
                  <a:solidFill>
                    <a:schemeClr val="dk1"/>
                  </a:solidFill>
                </a:rPr>
                <a:t>(e.g. W-hour/execution)</a:t>
              </a:r>
              <a:endParaRPr sz="667"/>
            </a:p>
          </p:txBody>
        </p:sp>
        <p:sp>
          <p:nvSpPr>
            <p:cNvPr id="95" name="Google Shape;95;p16"/>
            <p:cNvSpPr/>
            <p:nvPr/>
          </p:nvSpPr>
          <p:spPr>
            <a:xfrm>
              <a:off x="3649969" y="2416185"/>
              <a:ext cx="937600" cy="46440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A3C5ED">
                <a:alpha val="50199"/>
              </a:srgbClr>
            </a:solidFill>
            <a:ln w="18475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44333" rIns="0" bIns="44333" anchor="ctr" anchorCtr="0">
              <a:noAutofit/>
            </a:bodyPr>
            <a:lstStyle/>
            <a:p>
              <a:pPr algn="ctr"/>
              <a:r>
                <a:rPr lang="en" sz="1163">
                  <a:solidFill>
                    <a:schemeClr val="dk1"/>
                  </a:solidFill>
                </a:rPr>
                <a:t>Other validator(s)</a:t>
              </a:r>
              <a:endParaRPr sz="116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1652067" y="3394103"/>
              <a:ext cx="1059600" cy="484000"/>
            </a:xfrm>
            <a:prstGeom prst="roundRect">
              <a:avLst>
                <a:gd name="adj" fmla="val 16667"/>
              </a:avLst>
            </a:prstGeom>
            <a:solidFill>
              <a:srgbClr val="FAE2D5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" sz="1067">
                  <a:solidFill>
                    <a:schemeClr val="dk1"/>
                  </a:solidFill>
                </a:rPr>
                <a:t>XFEL specific GUI</a:t>
              </a:r>
              <a:endParaRPr sz="10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97" name="Google Shape;97;p16"/>
            <p:cNvCxnSpPr>
              <a:stCxn id="98" idx="1"/>
              <a:endCxn id="78" idx="3"/>
            </p:cNvCxnSpPr>
            <p:nvPr/>
          </p:nvCxnSpPr>
          <p:spPr>
            <a:xfrm flipH="1">
              <a:off x="4376867" y="5732367"/>
              <a:ext cx="2558000" cy="7600"/>
            </a:xfrm>
            <a:prstGeom prst="straightConnector1">
              <a:avLst/>
            </a:prstGeom>
            <a:noFill/>
            <a:ln w="143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98" name="Google Shape;98;p16"/>
            <p:cNvSpPr/>
            <p:nvPr/>
          </p:nvSpPr>
          <p:spPr>
            <a:xfrm>
              <a:off x="6934867" y="5297567"/>
              <a:ext cx="1427600" cy="8696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>
                <a:buClr>
                  <a:schemeClr val="dk1"/>
                </a:buClr>
              </a:pPr>
              <a:r>
                <a:rPr lang="en" sz="1333">
                  <a:solidFill>
                    <a:schemeClr val="dk1"/>
                  </a:solidFill>
                </a:rPr>
                <a:t>Other clients</a:t>
              </a:r>
              <a:r>
                <a:rPr lang="en" sz="1600">
                  <a:solidFill>
                    <a:schemeClr val="dk1"/>
                  </a:solidFill>
                </a:rPr>
                <a:t> </a:t>
              </a:r>
              <a:endParaRPr sz="1200">
                <a:solidFill>
                  <a:schemeClr val="dk1"/>
                </a:solidFill>
              </a:endParaRPr>
            </a:p>
            <a:p>
              <a:pPr algn="ctr"/>
              <a:r>
                <a:rPr lang="en" sz="800">
                  <a:solidFill>
                    <a:schemeClr val="dk1"/>
                  </a:solidFill>
                </a:rPr>
                <a:t>(generate, calcul</a:t>
              </a:r>
              <a:r>
                <a:rPr lang="en" sz="933">
                  <a:solidFill>
                    <a:schemeClr val="dk1"/>
                  </a:solidFill>
                </a:rPr>
                <a:t>ate, summarise, send)</a:t>
              </a:r>
              <a:endParaRPr sz="1867">
                <a:solidFill>
                  <a:schemeClr val="lt1"/>
                </a:solidFill>
              </a:endParaRPr>
            </a:p>
          </p:txBody>
        </p:sp>
        <p:cxnSp>
          <p:nvCxnSpPr>
            <p:cNvPr id="99" name="Google Shape;99;p16"/>
            <p:cNvCxnSpPr>
              <a:stCxn id="100" idx="2"/>
            </p:cNvCxnSpPr>
            <p:nvPr/>
          </p:nvCxnSpPr>
          <p:spPr>
            <a:xfrm flipH="1">
              <a:off x="7707667" y="1233716"/>
              <a:ext cx="1566400" cy="785418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  <p:sp>
          <p:nvSpPr>
            <p:cNvPr id="100" name="Google Shape;100;p16"/>
            <p:cNvSpPr txBox="1"/>
            <p:nvPr/>
          </p:nvSpPr>
          <p:spPr>
            <a:xfrm>
              <a:off x="8056267" y="628334"/>
              <a:ext cx="2435600" cy="6053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/>
              <a:r>
                <a:rPr lang="en" sz="1200" b="1" dirty="0">
                  <a:solidFill>
                    <a:schemeClr val="dk1"/>
                  </a:solidFill>
                </a:rPr>
                <a:t>External metrics</a:t>
              </a:r>
              <a:br>
                <a:rPr lang="en" sz="1200" b="1" dirty="0">
                  <a:solidFill>
                    <a:schemeClr val="dk1"/>
                  </a:solidFill>
                </a:rPr>
              </a:br>
              <a:r>
                <a:rPr lang="en" sz="1067" dirty="0">
                  <a:solidFill>
                    <a:schemeClr val="dk1"/>
                  </a:solidFill>
                </a:rPr>
                <a:t>(e.g. Live Carbon intensity data from </a:t>
              </a:r>
              <a:r>
                <a:rPr lang="en" sz="1067" dirty="0" err="1">
                  <a:solidFill>
                    <a:schemeClr val="dk1"/>
                  </a:solidFill>
                </a:rPr>
                <a:t>Electricitymaps.com</a:t>
              </a:r>
              <a:r>
                <a:rPr lang="en" sz="1067" dirty="0">
                  <a:solidFill>
                    <a:schemeClr val="dk1"/>
                  </a:solidFill>
                </a:rPr>
                <a:t>)</a:t>
              </a:r>
              <a:endParaRPr sz="667" dirty="0"/>
            </a:p>
          </p:txBody>
        </p:sp>
        <p:sp>
          <p:nvSpPr>
            <p:cNvPr id="101" name="Google Shape;101;p16"/>
            <p:cNvSpPr txBox="1"/>
            <p:nvPr/>
          </p:nvSpPr>
          <p:spPr>
            <a:xfrm>
              <a:off x="8466679" y="1736585"/>
              <a:ext cx="1828400" cy="4207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" sz="1067" i="1">
                  <a:solidFill>
                    <a:schemeClr val="dk1"/>
                  </a:solidFill>
                </a:rPr>
                <a:t>Following information model + guidelines</a:t>
              </a:r>
              <a:endParaRPr sz="667" i="1"/>
            </a:p>
          </p:txBody>
        </p:sp>
        <p:cxnSp>
          <p:nvCxnSpPr>
            <p:cNvPr id="102" name="Google Shape;102;p16"/>
            <p:cNvCxnSpPr/>
            <p:nvPr/>
          </p:nvCxnSpPr>
          <p:spPr>
            <a:xfrm rot="10800000">
              <a:off x="9117855" y="2148633"/>
              <a:ext cx="118400" cy="2316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103" name="Google Shape;103;p16"/>
            <p:cNvSpPr txBox="1"/>
            <p:nvPr/>
          </p:nvSpPr>
          <p:spPr>
            <a:xfrm>
              <a:off x="4568417" y="3734834"/>
              <a:ext cx="1948800" cy="5025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algn="ctr"/>
              <a:r>
                <a:rPr lang="en" sz="1333" b="1">
                  <a:solidFill>
                    <a:srgbClr val="D83025"/>
                  </a:solidFill>
                </a:rPr>
                <a:t>Open standards, </a:t>
              </a:r>
              <a:endParaRPr sz="1333" b="1">
                <a:solidFill>
                  <a:srgbClr val="D83025"/>
                </a:solidFill>
              </a:endParaRPr>
            </a:p>
            <a:p>
              <a:pPr algn="ctr"/>
              <a:r>
                <a:rPr lang="en" sz="1333" b="1">
                  <a:solidFill>
                    <a:srgbClr val="D83025"/>
                  </a:solidFill>
                </a:rPr>
                <a:t>Interoperable formats</a:t>
              </a:r>
              <a:endParaRPr sz="1333" b="1">
                <a:solidFill>
                  <a:srgbClr val="D83025"/>
                </a:solidFill>
              </a:endParaRPr>
            </a:p>
          </p:txBody>
        </p:sp>
        <p:cxnSp>
          <p:nvCxnSpPr>
            <p:cNvPr id="104" name="Google Shape;104;p16"/>
            <p:cNvCxnSpPr>
              <a:stCxn id="73" idx="2"/>
              <a:endCxn id="78" idx="0"/>
            </p:cNvCxnSpPr>
            <p:nvPr/>
          </p:nvCxnSpPr>
          <p:spPr>
            <a:xfrm flipH="1">
              <a:off x="3636967" y="4449800"/>
              <a:ext cx="11200" cy="847600"/>
            </a:xfrm>
            <a:prstGeom prst="straightConnector1">
              <a:avLst/>
            </a:prstGeom>
            <a:noFill/>
            <a:ln w="14300" cap="flat" cmpd="sng">
              <a:solidFill>
                <a:srgbClr val="D83025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05" name="Google Shape;105;p16"/>
            <p:cNvSpPr txBox="1"/>
            <p:nvPr/>
          </p:nvSpPr>
          <p:spPr>
            <a:xfrm>
              <a:off x="3201635" y="4667500"/>
              <a:ext cx="541200" cy="4103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1067">
                  <a:solidFill>
                    <a:srgbClr val="D83025"/>
                  </a:solidFill>
                </a:rPr>
                <a:t>API</a:t>
              </a:r>
              <a:endParaRPr sz="1067">
                <a:solidFill>
                  <a:srgbClr val="D83025"/>
                </a:solidFill>
              </a:endParaRPr>
            </a:p>
          </p:txBody>
        </p:sp>
        <p:sp>
          <p:nvSpPr>
            <p:cNvPr id="106" name="Google Shape;106;p16"/>
            <p:cNvSpPr txBox="1"/>
            <p:nvPr/>
          </p:nvSpPr>
          <p:spPr>
            <a:xfrm>
              <a:off x="8656663" y="5331351"/>
              <a:ext cx="2376000" cy="584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" sz="1067" i="1">
                  <a:solidFill>
                    <a:schemeClr val="dk1"/>
                  </a:solidFill>
                </a:rPr>
                <a:t>Different consumption segments are reported into different systems </a:t>
              </a:r>
              <a:br>
                <a:rPr lang="en" sz="1067" i="1">
                  <a:solidFill>
                    <a:schemeClr val="dk1"/>
                  </a:solidFill>
                </a:rPr>
              </a:br>
              <a:r>
                <a:rPr lang="en" sz="1067" i="1">
                  <a:solidFill>
                    <a:schemeClr val="dk1"/>
                  </a:solidFill>
                </a:rPr>
                <a:t>(RI, EOSC, EuroHPC, …)</a:t>
              </a:r>
              <a:endParaRPr sz="667" i="1"/>
            </a:p>
          </p:txBody>
        </p:sp>
        <p:cxnSp>
          <p:nvCxnSpPr>
            <p:cNvPr id="107" name="Google Shape;107;p16"/>
            <p:cNvCxnSpPr>
              <a:endCxn id="98" idx="3"/>
            </p:cNvCxnSpPr>
            <p:nvPr/>
          </p:nvCxnSpPr>
          <p:spPr>
            <a:xfrm flipH="1">
              <a:off x="8362467" y="5486367"/>
              <a:ext cx="333200" cy="246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108" name="Google Shape;108;p16"/>
            <p:cNvSpPr txBox="1"/>
            <p:nvPr/>
          </p:nvSpPr>
          <p:spPr>
            <a:xfrm>
              <a:off x="3768317" y="4611134"/>
              <a:ext cx="1948800" cy="5025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r>
                <a:rPr lang="en" sz="1333" b="1">
                  <a:solidFill>
                    <a:srgbClr val="D83025"/>
                  </a:solidFill>
                </a:rPr>
                <a:t>Open standards, </a:t>
              </a:r>
              <a:endParaRPr sz="1333" b="1">
                <a:solidFill>
                  <a:srgbClr val="D83025"/>
                </a:solidFill>
              </a:endParaRPr>
            </a:p>
            <a:p>
              <a:r>
                <a:rPr lang="en" sz="1333" b="1">
                  <a:solidFill>
                    <a:srgbClr val="D83025"/>
                  </a:solidFill>
                </a:rPr>
                <a:t>Interoperable formats</a:t>
              </a:r>
              <a:endParaRPr sz="1333" b="1">
                <a:solidFill>
                  <a:srgbClr val="D83025"/>
                </a:solidFill>
              </a:endParaRPr>
            </a:p>
          </p:txBody>
        </p:sp>
        <p:sp>
          <p:nvSpPr>
            <p:cNvPr id="109" name="Google Shape;109;p16"/>
            <p:cNvSpPr/>
            <p:nvPr/>
          </p:nvSpPr>
          <p:spPr>
            <a:xfrm>
              <a:off x="1652067" y="3864003"/>
              <a:ext cx="1059600" cy="484000"/>
            </a:xfrm>
            <a:prstGeom prst="roundRect">
              <a:avLst>
                <a:gd name="adj" fmla="val 16667"/>
              </a:avLst>
            </a:prstGeom>
            <a:solidFill>
              <a:srgbClr val="FAE2D5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" sz="1067">
                  <a:solidFill>
                    <a:schemeClr val="dk1"/>
                  </a:solidFill>
                </a:rPr>
                <a:t>EGI specific GUI</a:t>
              </a:r>
              <a:endParaRPr sz="10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16"/>
            <p:cNvSpPr txBox="1"/>
            <p:nvPr/>
          </p:nvSpPr>
          <p:spPr>
            <a:xfrm>
              <a:off x="1957067" y="4054033"/>
              <a:ext cx="541200" cy="615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2400">
                  <a:solidFill>
                    <a:schemeClr val="dk2"/>
                  </a:solidFill>
                </a:rPr>
                <a:t>…</a:t>
              </a:r>
              <a:endParaRPr sz="2400">
                <a:solidFill>
                  <a:schemeClr val="dk2"/>
                </a:solidFill>
              </a:endParaRPr>
            </a:p>
          </p:txBody>
        </p:sp>
        <p:cxnSp>
          <p:nvCxnSpPr>
            <p:cNvPr id="112" name="Google Shape;112;p16"/>
            <p:cNvCxnSpPr/>
            <p:nvPr/>
          </p:nvCxnSpPr>
          <p:spPr>
            <a:xfrm rot="10800000">
              <a:off x="8014267" y="4214433"/>
              <a:ext cx="699200" cy="12112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113" name="Google Shape;113;p16"/>
            <p:cNvSpPr txBox="1"/>
            <p:nvPr/>
          </p:nvSpPr>
          <p:spPr>
            <a:xfrm>
              <a:off x="703567" y="5405134"/>
              <a:ext cx="2215600" cy="584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r"/>
              <a:r>
                <a:rPr lang="en" sz="1067" i="1">
                  <a:solidFill>
                    <a:schemeClr val="dk1"/>
                  </a:solidFill>
                </a:rPr>
                <a:t>E.g. EOSC Accounting (GRNET); </a:t>
              </a:r>
              <a:br>
                <a:rPr lang="en" sz="1067" i="1">
                  <a:solidFill>
                    <a:schemeClr val="dk1"/>
                  </a:solidFill>
                </a:rPr>
              </a:br>
              <a:r>
                <a:rPr lang="en" sz="1067" i="1">
                  <a:solidFill>
                    <a:schemeClr val="dk1"/>
                  </a:solidFill>
                </a:rPr>
                <a:t>EuroHPC Federation Platform; </a:t>
              </a:r>
              <a:br>
                <a:rPr lang="en" sz="1067" i="1">
                  <a:solidFill>
                    <a:schemeClr val="dk1"/>
                  </a:solidFill>
                </a:rPr>
              </a:br>
              <a:r>
                <a:rPr lang="en" sz="1067" i="1">
                  <a:solidFill>
                    <a:schemeClr val="dk1"/>
                  </a:solidFill>
                </a:rPr>
                <a:t>Data Spaces</a:t>
              </a:r>
              <a:endParaRPr sz="667" i="1"/>
            </a:p>
          </p:txBody>
        </p:sp>
      </p:grpSp>
      <p:sp>
        <p:nvSpPr>
          <p:cNvPr id="114" name="Google Shape;114;p1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5</a:t>
            </a:fld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72541F-0D3A-D896-E4FE-2FEBC6130B35}"/>
              </a:ext>
            </a:extLst>
          </p:cNvPr>
          <p:cNvSpPr txBox="1"/>
          <p:nvPr/>
        </p:nvSpPr>
        <p:spPr>
          <a:xfrm>
            <a:off x="1555806" y="1486142"/>
            <a:ext cx="8334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🍐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2CCCD-D020-FB5F-8F44-BCBCCD77D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F2863FC-12F2-9C74-B5A8-D7D3ED7907AB}"/>
              </a:ext>
            </a:extLst>
          </p:cNvPr>
          <p:cNvSpPr/>
          <p:nvPr/>
        </p:nvSpPr>
        <p:spPr>
          <a:xfrm>
            <a:off x="403343" y="1166842"/>
            <a:ext cx="70419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626262"/>
                </a:solidFill>
              </a:rPr>
              <a:t>Project Lead: </a:t>
            </a:r>
            <a:r>
              <a:rPr lang="en-US" sz="2400" b="1" dirty="0">
                <a:solidFill>
                  <a:srgbClr val="626262"/>
                </a:solidFill>
              </a:rPr>
              <a:t>Tom Dack</a:t>
            </a:r>
          </a:p>
          <a:p>
            <a:r>
              <a:rPr lang="en-US" sz="2400" dirty="0">
                <a:solidFill>
                  <a:srgbClr val="626262"/>
                </a:solidFill>
              </a:rPr>
              <a:t>Project Coordinator/Sponsor: </a:t>
            </a:r>
            <a:r>
              <a:rPr lang="en-US" sz="2400" b="1" dirty="0">
                <a:solidFill>
                  <a:srgbClr val="626262"/>
                </a:solidFill>
              </a:rPr>
              <a:t>Alastair Dewhurst</a:t>
            </a:r>
          </a:p>
          <a:p>
            <a:endParaRPr lang="en-US" sz="2400" dirty="0">
              <a:solidFill>
                <a:srgbClr val="626262"/>
              </a:solidFill>
            </a:endParaRPr>
          </a:p>
          <a:p>
            <a:r>
              <a:rPr lang="en-US" sz="2400" dirty="0">
                <a:solidFill>
                  <a:srgbClr val="626262"/>
                </a:solidFill>
              </a:rPr>
              <a:t>Technical Lead: </a:t>
            </a:r>
            <a:r>
              <a:rPr lang="en-US" sz="2400" b="1" dirty="0">
                <a:solidFill>
                  <a:srgbClr val="626262"/>
                </a:solidFill>
              </a:rPr>
              <a:t>Greg Corbett</a:t>
            </a:r>
          </a:p>
          <a:p>
            <a:r>
              <a:rPr lang="en-US" sz="2400" dirty="0">
                <a:solidFill>
                  <a:srgbClr val="626262"/>
                </a:solidFill>
              </a:rPr>
              <a:t>Site Coordination Manager: </a:t>
            </a:r>
            <a:r>
              <a:rPr lang="en-US" sz="2400" b="1" dirty="0">
                <a:solidFill>
                  <a:srgbClr val="626262"/>
                </a:solidFill>
              </a:rPr>
              <a:t>Deniza </a:t>
            </a:r>
            <a:r>
              <a:rPr lang="en-US" sz="2400" b="1" dirty="0" err="1">
                <a:solidFill>
                  <a:srgbClr val="626262"/>
                </a:solidFill>
              </a:rPr>
              <a:t>Chekrygina</a:t>
            </a:r>
            <a:endParaRPr lang="en-US" sz="2400" b="1" dirty="0">
              <a:solidFill>
                <a:srgbClr val="626262"/>
              </a:solidFill>
            </a:endParaRPr>
          </a:p>
          <a:p>
            <a:r>
              <a:rPr lang="en-US" sz="2400" dirty="0">
                <a:solidFill>
                  <a:srgbClr val="626262"/>
                </a:solidFill>
              </a:rPr>
              <a:t>Accounting &amp; APEL Expert: </a:t>
            </a:r>
            <a:r>
              <a:rPr lang="en-US" sz="2400" b="1" dirty="0">
                <a:solidFill>
                  <a:srgbClr val="626262"/>
                </a:solidFill>
              </a:rPr>
              <a:t>Adrian Coveney</a:t>
            </a:r>
          </a:p>
          <a:p>
            <a:endParaRPr lang="en-US" sz="2400" dirty="0">
              <a:solidFill>
                <a:srgbClr val="626262"/>
              </a:solidFill>
            </a:endParaRPr>
          </a:p>
          <a:p>
            <a:r>
              <a:rPr lang="en-US" sz="2400" dirty="0">
                <a:solidFill>
                  <a:srgbClr val="626262"/>
                </a:solidFill>
              </a:rPr>
              <a:t>Developer effort will also be available within Federating Services - </a:t>
            </a:r>
            <a:r>
              <a:rPr lang="en-US" sz="2400" dirty="0" err="1">
                <a:solidFill>
                  <a:srgbClr val="626262"/>
                </a:solidFill>
              </a:rPr>
              <a:t>Saiteja</a:t>
            </a:r>
            <a:r>
              <a:rPr lang="en-US" sz="2400" dirty="0">
                <a:solidFill>
                  <a:srgbClr val="626262"/>
                </a:solidFill>
              </a:rPr>
              <a:t> </a:t>
            </a:r>
            <a:r>
              <a:rPr lang="en-US" sz="2400" dirty="0" err="1">
                <a:solidFill>
                  <a:srgbClr val="626262"/>
                </a:solidFill>
              </a:rPr>
              <a:t>Vennapusa</a:t>
            </a:r>
            <a:r>
              <a:rPr lang="en-US" sz="2400" dirty="0">
                <a:solidFill>
                  <a:srgbClr val="626262"/>
                </a:solidFill>
              </a:rPr>
              <a:t> &amp; Manoj Garai</a:t>
            </a:r>
          </a:p>
          <a:p>
            <a:endParaRPr lang="en-US" sz="2400" dirty="0">
              <a:solidFill>
                <a:srgbClr val="626262"/>
              </a:solidFill>
            </a:endParaRPr>
          </a:p>
          <a:p>
            <a:r>
              <a:rPr lang="en-US" sz="2400" dirty="0">
                <a:solidFill>
                  <a:srgbClr val="626262"/>
                </a:solidFill>
              </a:rPr>
              <a:t>CERN will have a graduate to report to Panos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74C44C-7548-6534-E237-147AA0202701}"/>
              </a:ext>
            </a:extLst>
          </p:cNvPr>
          <p:cNvSpPr txBox="1"/>
          <p:nvPr/>
        </p:nvSpPr>
        <p:spPr>
          <a:xfrm>
            <a:off x="403341" y="345182"/>
            <a:ext cx="1127272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/>
              <a:t>Delivering PEAR</a:t>
            </a:r>
          </a:p>
        </p:txBody>
      </p:sp>
      <p:pic>
        <p:nvPicPr>
          <p:cNvPr id="1028" name="Picture 4" descr="Packing and stacking of pears - freshknowledge.eu">
            <a:extLst>
              <a:ext uri="{FF2B5EF4-FFF2-40B4-BE49-F238E27FC236}">
                <a16:creationId xmlns:a16="http://schemas.microsoft.com/office/drawing/2014/main" id="{5BCB4054-4825-2FFF-5BCD-55241AA95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257" y="1981200"/>
            <a:ext cx="4343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63317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FD89C-5070-4097-6476-61F4A19836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2E0627F-A594-6BA1-4286-46E7C6C5C51F}"/>
              </a:ext>
            </a:extLst>
          </p:cNvPr>
          <p:cNvSpPr/>
          <p:nvPr/>
        </p:nvSpPr>
        <p:spPr>
          <a:xfrm>
            <a:off x="322320" y="1114623"/>
            <a:ext cx="425779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626262"/>
                </a:solidFill>
              </a:rPr>
              <a:t>At this stage, we are looking at existing tools &amp; solutions in the space.</a:t>
            </a:r>
          </a:p>
          <a:p>
            <a:endParaRPr lang="en-US" sz="2000" dirty="0">
              <a:solidFill>
                <a:srgbClr val="62626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Identify where ideas and concepts can be reused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Opportunities for building aspects of PEAR as plugins, such as: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CRIC validation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EOSC Accounting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26262"/>
                </a:solidFill>
              </a:rPr>
              <a:t>Tom &amp; Alastair are talking with developer groups, and Greg completing investigations &amp; testing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2626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F18BD-CFC1-F464-C360-300D669DBFB1}"/>
              </a:ext>
            </a:extLst>
          </p:cNvPr>
          <p:cNvSpPr txBox="1"/>
          <p:nvPr/>
        </p:nvSpPr>
        <p:spPr>
          <a:xfrm>
            <a:off x="403341" y="345182"/>
            <a:ext cx="1127272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/>
              <a:t>Existing Tooling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AAFC53-5BD9-9D1B-6480-2DA6B01BD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0117" y="1175002"/>
            <a:ext cx="7530860" cy="45243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777D72-44B2-340E-7E7C-38C88C6D052E}"/>
              </a:ext>
            </a:extLst>
          </p:cNvPr>
          <p:cNvSpPr txBox="1"/>
          <p:nvPr/>
        </p:nvSpPr>
        <p:spPr>
          <a:xfrm>
            <a:off x="5800998" y="5699318"/>
            <a:ext cx="517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The CRIC Validation view for RAL-LCG2</a:t>
            </a:r>
          </a:p>
        </p:txBody>
      </p:sp>
    </p:spTree>
    <p:extLst>
      <p:ext uri="{BB962C8B-B14F-4D97-AF65-F5344CB8AC3E}">
        <p14:creationId xmlns:p14="http://schemas.microsoft.com/office/powerpoint/2010/main" val="4107698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341E6B-62CE-58BA-CBED-EADAD682D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1D3B57-CF8C-267D-72F2-44F9632AF7A1}"/>
              </a:ext>
            </a:extLst>
          </p:cNvPr>
          <p:cNvSpPr/>
          <p:nvPr/>
        </p:nvSpPr>
        <p:spPr>
          <a:xfrm>
            <a:off x="403342" y="1517670"/>
            <a:ext cx="1127272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26262"/>
                </a:solidFill>
              </a:rPr>
              <a:t>Development of PEAR is expected to be a 3 year project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2626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26262"/>
                </a:solidFill>
              </a:rPr>
              <a:t>During this time, STFC remains committed to development and support for the existing APEL Accounting Platform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2626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26262"/>
                </a:solidFill>
              </a:rPr>
              <a:t>Where sensible and possible, new portal features developed for PEAR will be made available for APEL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D1C4D0-803B-6C2D-2D58-A69B0F2DF4FD}"/>
              </a:ext>
            </a:extLst>
          </p:cNvPr>
          <p:cNvSpPr txBox="1"/>
          <p:nvPr/>
        </p:nvSpPr>
        <p:spPr>
          <a:xfrm>
            <a:off x="403341" y="345182"/>
            <a:ext cx="1127272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/>
              <a:t>APELs 🍎 and PEARs 🍐</a:t>
            </a:r>
          </a:p>
        </p:txBody>
      </p:sp>
    </p:spTree>
    <p:extLst>
      <p:ext uri="{BB962C8B-B14F-4D97-AF65-F5344CB8AC3E}">
        <p14:creationId xmlns:p14="http://schemas.microsoft.com/office/powerpoint/2010/main" val="4244944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D86F27-D261-067E-6D09-A6FD9927A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C62D9BB-F03F-CAE7-2B2A-D3194FC9F92C}"/>
              </a:ext>
            </a:extLst>
          </p:cNvPr>
          <p:cNvSpPr/>
          <p:nvPr/>
        </p:nvSpPr>
        <p:spPr>
          <a:xfrm>
            <a:off x="185195" y="965146"/>
            <a:ext cx="63207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626262"/>
                </a:solidFill>
              </a:rPr>
              <a:t>New APEL validation pages are live, with current setup of:</a:t>
            </a:r>
          </a:p>
          <a:p>
            <a:endParaRPr lang="en-US" sz="1600" dirty="0">
              <a:solidFill>
                <a:srgbClr val="62626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  <a:hlinkClick r:id="rId2"/>
              </a:rPr>
              <a:t>https://apel-validation.stfc.ac.uk/publishing/grid/</a:t>
            </a:r>
            <a:r>
              <a:rPr lang="en-US" dirty="0">
                <a:solidFill>
                  <a:srgbClr val="626262"/>
                </a:solidFill>
              </a:rPr>
              <a:t> </a:t>
            </a:r>
            <a:endParaRPr lang="en-US" sz="2000" dirty="0">
              <a:solidFill>
                <a:srgbClr val="626262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26262"/>
                </a:solidFill>
              </a:rPr>
              <a:t>An overview of when grid sites last published.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900" dirty="0">
              <a:solidFill>
                <a:srgbClr val="62626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  <a:hlinkClick r:id="rId3"/>
              </a:rPr>
              <a:t>https://apel-validation.stfc.ac.uk/publishing/gridsync/RAL-LCG2</a:t>
            </a:r>
            <a:endParaRPr lang="en-US" sz="2000" dirty="0">
              <a:solidFill>
                <a:srgbClr val="626262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26262"/>
                </a:solidFill>
              </a:rPr>
              <a:t>A view showing the synchronization status of an individual site.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26262"/>
                </a:solidFill>
              </a:rPr>
              <a:t>Replace RAL-LCG with sitename as required:</a:t>
            </a:r>
            <a:br>
              <a:rPr lang="en-US" sz="1600" dirty="0">
                <a:solidFill>
                  <a:srgbClr val="626262"/>
                </a:solidFill>
              </a:rPr>
            </a:br>
            <a:r>
              <a:rPr lang="en-US" sz="1600" dirty="0">
                <a:solidFill>
                  <a:srgbClr val="626262"/>
                </a:solidFill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/publishing/</a:t>
            </a:r>
            <a:r>
              <a:rPr lang="en-US" sz="1600" dirty="0" err="1">
                <a:solidFill>
                  <a:srgbClr val="626262"/>
                </a:solidFill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gridsync</a:t>
            </a:r>
            <a:r>
              <a:rPr lang="en-US" sz="1600" dirty="0">
                <a:solidFill>
                  <a:srgbClr val="626262"/>
                </a:solidFill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/SITENAME/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900" dirty="0">
              <a:solidFill>
                <a:srgbClr val="626262"/>
              </a:solidFill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  <a:hlinkClick r:id="rId4"/>
              </a:rPr>
              <a:t>https://apel-validation.stfc.ac.uk/benchmarks/</a:t>
            </a:r>
            <a:r>
              <a:rPr lang="en-US" dirty="0">
                <a:solidFill>
                  <a:srgbClr val="626262"/>
                </a:solidFill>
              </a:rPr>
              <a:t> </a:t>
            </a:r>
            <a:endParaRPr lang="en-US" sz="2000" dirty="0">
              <a:solidFill>
                <a:srgbClr val="626262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</a:rPr>
              <a:t>An overview of the latest benchmark and record type published for each submit host at all grid sites.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62626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</a:rPr>
              <a:t>The views above return HTML by default, but can be set to return JSON by appending: </a:t>
            </a:r>
            <a:r>
              <a:rPr lang="en-US" dirty="0">
                <a:solidFill>
                  <a:srgbClr val="626262"/>
                </a:solidFill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?format=</a:t>
            </a:r>
            <a:r>
              <a:rPr lang="en-US" dirty="0" err="1">
                <a:solidFill>
                  <a:srgbClr val="626262"/>
                </a:solidFill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json</a:t>
            </a:r>
            <a:r>
              <a:rPr lang="en-US" dirty="0">
                <a:solidFill>
                  <a:srgbClr val="626262"/>
                </a:solidFill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626262"/>
                </a:solidFill>
              </a:rPr>
              <a:t>For example: </a:t>
            </a:r>
            <a:r>
              <a:rPr lang="en-US" sz="1400" dirty="0">
                <a:solidFill>
                  <a:srgbClr val="626262"/>
                </a:solidFill>
                <a:hlinkClick r:id="rId5"/>
              </a:rPr>
              <a:t>…/publishing/gridsync/RAL-LCG2/?format=json</a:t>
            </a:r>
            <a:r>
              <a:rPr lang="en-US" sz="1400" dirty="0">
                <a:solidFill>
                  <a:srgbClr val="626262"/>
                </a:solidFill>
              </a:rPr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62626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2626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AD0EA1-C0CA-23C1-25BA-67CF7291E1A3}"/>
              </a:ext>
            </a:extLst>
          </p:cNvPr>
          <p:cNvSpPr txBox="1"/>
          <p:nvPr/>
        </p:nvSpPr>
        <p:spPr>
          <a:xfrm>
            <a:off x="403341" y="126455"/>
            <a:ext cx="1127272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/>
              <a:t>An APEL In-Development Interlude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7FAD6D-99D1-32E9-1E27-A7E51B0EF0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5944" y="996990"/>
            <a:ext cx="5170119" cy="51926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218077-1C2F-0462-06B8-AA2DC8D11F77}"/>
              </a:ext>
            </a:extLst>
          </p:cNvPr>
          <p:cNvSpPr txBox="1"/>
          <p:nvPr/>
        </p:nvSpPr>
        <p:spPr>
          <a:xfrm>
            <a:off x="6505943" y="6297375"/>
            <a:ext cx="517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A preview of the sync status for RAL-LCG2</a:t>
            </a:r>
          </a:p>
        </p:txBody>
      </p:sp>
    </p:spTree>
    <p:extLst>
      <p:ext uri="{BB962C8B-B14F-4D97-AF65-F5344CB8AC3E}">
        <p14:creationId xmlns:p14="http://schemas.microsoft.com/office/powerpoint/2010/main" val="38383792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e32309d-f48d-4471-8991-55b065ac2ec9">
      <Terms xmlns="http://schemas.microsoft.com/office/infopath/2007/PartnerControls"/>
    </lcf76f155ced4ddcb4097134ff3c332f>
    <TaxCatchAll xmlns="5d2a7bdf-96b0-4308-940e-3e68c236cfe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19D85083640C458DB225BC1B6B112F" ma:contentTypeVersion="16" ma:contentTypeDescription="Create a new document." ma:contentTypeScope="" ma:versionID="ecb6fdbc95b7128ae6c855aead06ca3b">
  <xsd:schema xmlns:xsd="http://www.w3.org/2001/XMLSchema" xmlns:xs="http://www.w3.org/2001/XMLSchema" xmlns:p="http://schemas.microsoft.com/office/2006/metadata/properties" xmlns:ns2="3e32309d-f48d-4471-8991-55b065ac2ec9" xmlns:ns3="5d2a7bdf-96b0-4308-940e-3e68c236cfe2" targetNamespace="http://schemas.microsoft.com/office/2006/metadata/properties" ma:root="true" ma:fieldsID="e3228109375aff0327da3a13bdda0be5" ns2:_="" ns3:_="">
    <xsd:import namespace="3e32309d-f48d-4471-8991-55b065ac2ec9"/>
    <xsd:import namespace="5d2a7bdf-96b0-4308-940e-3e68c236cfe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32309d-f48d-4471-8991-55b065ac2e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2a7bdf-96b0-4308-940e-3e68c236cfe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5a07ff4-85b6-4698-9293-e5256f19a7d9}" ma:internalName="TaxCatchAll" ma:showField="CatchAllData" ma:web="5d2a7bdf-96b0-4308-940e-3e68c236cfe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D5D5B8-BF10-44EC-A741-7A15D8CEAE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F1C4F4-B514-46B5-BA53-F3136A038A55}">
  <ds:schemaRefs>
    <ds:schemaRef ds:uri="5d2a7bdf-96b0-4308-940e-3e68c236cfe2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www.w3.org/XML/1998/namespace"/>
    <ds:schemaRef ds:uri="3e32309d-f48d-4471-8991-55b065ac2ec9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B60A03AA-C9AC-447B-B6A9-A64B71A06482}">
  <ds:schemaRefs>
    <ds:schemaRef ds:uri="3e32309d-f48d-4471-8991-55b065ac2ec9"/>
    <ds:schemaRef ds:uri="5d2a7bdf-96b0-4308-940e-3e68c236cfe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8511</TotalTime>
  <Words>1146</Words>
  <Application>Microsoft Macintosh PowerPoint</Application>
  <PresentationFormat>Widescreen</PresentationFormat>
  <Paragraphs>148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Arial Regular</vt:lpstr>
      <vt:lpstr>Calibri</vt:lpstr>
      <vt:lpstr>Calibri Light</vt:lpstr>
      <vt:lpstr>Simplified Arabic Fixed</vt:lpstr>
      <vt:lpstr>Wingdings</vt:lpstr>
      <vt:lpstr>Font and logo master</vt:lpstr>
      <vt:lpstr>Custom Design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Tom Dack</cp:lastModifiedBy>
  <cp:revision>5</cp:revision>
  <cp:lastPrinted>2019-10-02T08:27:37Z</cp:lastPrinted>
  <dcterms:created xsi:type="dcterms:W3CDTF">2019-09-17T08:04:08Z</dcterms:created>
  <dcterms:modified xsi:type="dcterms:W3CDTF">2025-08-29T08:10:27Z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0x0101000419D85083640C458DB225BC1B6B112F</vt:lpwstr>
  </property>
  <property fmtid="{D5CDD505-2E9C-101B-9397-08002B2CF9AE}" pid="3" name="_dlc_DocIdItemGuid">
    <vt:lpwstr>7d6dd9f8-2757-4d2f-b6c5-c8fdb553a0d1</vt:lpwstr>
  </property>
  <property fmtid="{D5CDD505-2E9C-101B-9397-08002B2CF9AE}" pid="4" name="MediaServiceImageTags">
    <vt:lpwstr/>
  </property>
</Properties>
</file>