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80" r:id="rId2"/>
  </p:sldMasterIdLst>
  <p:notesMasterIdLst>
    <p:notesMasterId r:id="rId18"/>
  </p:notesMasterIdLst>
  <p:handoutMasterIdLst>
    <p:handoutMasterId r:id="rId19"/>
  </p:handoutMasterIdLst>
  <p:sldIdLst>
    <p:sldId id="257" r:id="rId3"/>
    <p:sldId id="293" r:id="rId4"/>
    <p:sldId id="322" r:id="rId5"/>
    <p:sldId id="320" r:id="rId6"/>
    <p:sldId id="321" r:id="rId7"/>
    <p:sldId id="317" r:id="rId8"/>
    <p:sldId id="324" r:id="rId9"/>
    <p:sldId id="325" r:id="rId10"/>
    <p:sldId id="326" r:id="rId11"/>
    <p:sldId id="290" r:id="rId12"/>
    <p:sldId id="323" r:id="rId13"/>
    <p:sldId id="318" r:id="rId14"/>
    <p:sldId id="327" r:id="rId15"/>
    <p:sldId id="328" r:id="rId16"/>
    <p:sldId id="28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DFD741"/>
    <a:srgbClr val="FFFF99"/>
    <a:srgbClr val="99FF99"/>
    <a:srgbClr val="004899"/>
    <a:srgbClr val="A8B8DC"/>
    <a:srgbClr val="E7E9F0"/>
    <a:srgbClr val="0070C0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24"/>
    <p:restoredTop sz="96966"/>
  </p:normalViewPr>
  <p:slideViewPr>
    <p:cSldViewPr snapToObjects="1">
      <p:cViewPr varScale="1">
        <p:scale>
          <a:sx n="74" d="100"/>
          <a:sy n="74" d="100"/>
        </p:scale>
        <p:origin x="596" y="5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13.05.2025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13.05.2025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3ACDDD-4143-4F95-A877-01F0FD76DB0C}" type="slidenum">
              <a:rPr kumimoji="0" lang="fr-CH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CH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665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F7B39-23DF-A840-A7BA-86E01E93D669}" type="datetime1">
              <a:rPr lang="de-CH" smtClean="0"/>
              <a:t>13.05.2025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Logo Slide">
    <p:bg>
      <p:bgPr>
        <a:solidFill>
          <a:srgbClr val="002576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4848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502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Pr>
        <a:solidFill>
          <a:srgbClr val="002576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91346" y="214492"/>
            <a:ext cx="811380" cy="803226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1091755" y="1808464"/>
            <a:ext cx="10008492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5" y="4137385"/>
            <a:ext cx="10008492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/>
          </a:p>
        </p:txBody>
      </p:sp>
      <p:grpSp>
        <p:nvGrpSpPr>
          <p:cNvPr id="7" name="Group 19"/>
          <p:cNvGrpSpPr>
            <a:grpSpLocks noChangeAspect="1"/>
          </p:cNvGrpSpPr>
          <p:nvPr userDrawn="1"/>
        </p:nvGrpSpPr>
        <p:grpSpPr bwMode="auto">
          <a:xfrm>
            <a:off x="9984433" y="256324"/>
            <a:ext cx="641787" cy="648000"/>
            <a:chOff x="663481" y="724548"/>
            <a:chExt cx="3260231" cy="3291796"/>
          </a:xfrm>
        </p:grpSpPr>
        <p:grpSp>
          <p:nvGrpSpPr>
            <p:cNvPr id="8" name="Group 21"/>
            <p:cNvGrpSpPr/>
            <p:nvPr/>
          </p:nvGrpSpPr>
          <p:grpSpPr bwMode="auto">
            <a:xfrm>
              <a:off x="663481" y="724548"/>
              <a:ext cx="3260231" cy="3291796"/>
              <a:chOff x="2939542" y="1489861"/>
              <a:chExt cx="3260231" cy="3291796"/>
            </a:xfrm>
          </p:grpSpPr>
          <p:sp>
            <p:nvSpPr>
              <p:cNvPr id="9" name="Freeform: Shape 26"/>
              <p:cNvSpPr/>
              <p:nvPr/>
            </p:nvSpPr>
            <p:spPr bwMode="auto">
              <a:xfrm>
                <a:off x="2939542" y="1490870"/>
                <a:ext cx="1624411" cy="3289851"/>
              </a:xfrm>
              <a:custGeom>
                <a:avLst/>
                <a:gdLst>
                  <a:gd name="connsiteX0" fmla="*/ 1624411 w 1624411"/>
                  <a:gd name="connsiteY0" fmla="*/ 0 h 3289852"/>
                  <a:gd name="connsiteX1" fmla="*/ 1624411 w 1624411"/>
                  <a:gd name="connsiteY1" fmla="*/ 905590 h 3289852"/>
                  <a:gd name="connsiteX2" fmla="*/ 1570107 w 1624411"/>
                  <a:gd name="connsiteY2" fmla="*/ 908332 h 3289852"/>
                  <a:gd name="connsiteX3" fmla="*/ 907563 w 1624411"/>
                  <a:gd name="connsiteY3" fmla="*/ 1642522 h 3289852"/>
                  <a:gd name="connsiteX4" fmla="*/ 1570107 w 1624411"/>
                  <a:gd name="connsiteY4" fmla="*/ 2376712 h 3289852"/>
                  <a:gd name="connsiteX5" fmla="*/ 1624411 w 1624411"/>
                  <a:gd name="connsiteY5" fmla="*/ 2379454 h 3289852"/>
                  <a:gd name="connsiteX6" fmla="*/ 1624411 w 1624411"/>
                  <a:gd name="connsiteY6" fmla="*/ 3289852 h 3289852"/>
                  <a:gd name="connsiteX7" fmla="*/ 1503432 w 1624411"/>
                  <a:gd name="connsiteY7" fmla="*/ 3283083 h 3289852"/>
                  <a:gd name="connsiteX8" fmla="*/ 1408065 w 1624411"/>
                  <a:gd name="connsiteY8" fmla="*/ 2929665 h 3289852"/>
                  <a:gd name="connsiteX9" fmla="*/ 1211722 w 1624411"/>
                  <a:gd name="connsiteY9" fmla="*/ 2879176 h 3289852"/>
                  <a:gd name="connsiteX10" fmla="*/ 948061 w 1624411"/>
                  <a:gd name="connsiteY10" fmla="*/ 3137228 h 3289852"/>
                  <a:gd name="connsiteX11" fmla="*/ 701229 w 1624411"/>
                  <a:gd name="connsiteY11" fmla="*/ 2974544 h 3289852"/>
                  <a:gd name="connsiteX12" fmla="*/ 790985 w 1624411"/>
                  <a:gd name="connsiteY12" fmla="*/ 2632345 h 3289852"/>
                  <a:gd name="connsiteX13" fmla="*/ 656350 w 1624411"/>
                  <a:gd name="connsiteY13" fmla="*/ 2503319 h 3289852"/>
                  <a:gd name="connsiteX14" fmla="*/ 319760 w 1624411"/>
                  <a:gd name="connsiteY14" fmla="*/ 2598686 h 3289852"/>
                  <a:gd name="connsiteX15" fmla="*/ 157076 w 1624411"/>
                  <a:gd name="connsiteY15" fmla="*/ 2335023 h 3289852"/>
                  <a:gd name="connsiteX16" fmla="*/ 420736 w 1624411"/>
                  <a:gd name="connsiteY16" fmla="*/ 2088192 h 3289852"/>
                  <a:gd name="connsiteX17" fmla="*/ 375859 w 1624411"/>
                  <a:gd name="connsiteY17" fmla="*/ 1908679 h 3289852"/>
                  <a:gd name="connsiteX18" fmla="*/ 11220 w 1624411"/>
                  <a:gd name="connsiteY18" fmla="*/ 1796482 h 3289852"/>
                  <a:gd name="connsiteX19" fmla="*/ 0 w 1624411"/>
                  <a:gd name="connsiteY19" fmla="*/ 1515991 h 3289852"/>
                  <a:gd name="connsiteX20" fmla="*/ 353419 w 1624411"/>
                  <a:gd name="connsiteY20" fmla="*/ 1420624 h 3289852"/>
                  <a:gd name="connsiteX21" fmla="*/ 409517 w 1624411"/>
                  <a:gd name="connsiteY21" fmla="*/ 1229890 h 3289852"/>
                  <a:gd name="connsiteX22" fmla="*/ 147015 w 1624411"/>
                  <a:gd name="connsiteY22" fmla="*/ 972998 h 3289852"/>
                  <a:gd name="connsiteX23" fmla="*/ 280491 w 1624411"/>
                  <a:gd name="connsiteY23" fmla="*/ 708178 h 3289852"/>
                  <a:gd name="connsiteX24" fmla="*/ 639519 w 1624411"/>
                  <a:gd name="connsiteY24" fmla="*/ 825984 h 3289852"/>
                  <a:gd name="connsiteX25" fmla="*/ 785375 w 1624411"/>
                  <a:gd name="connsiteY25" fmla="*/ 646470 h 3289852"/>
                  <a:gd name="connsiteX26" fmla="*/ 684398 w 1624411"/>
                  <a:gd name="connsiteY26" fmla="*/ 315491 h 3289852"/>
                  <a:gd name="connsiteX27" fmla="*/ 971657 w 1624411"/>
                  <a:gd name="connsiteY27" fmla="*/ 162685 h 3289852"/>
                  <a:gd name="connsiteX28" fmla="*/ 1234160 w 1624411"/>
                  <a:gd name="connsiteY28" fmla="*/ 450127 h 3289852"/>
                  <a:gd name="connsiteX29" fmla="*/ 1396845 w 1624411"/>
                  <a:gd name="connsiteY29" fmla="*/ 388419 h 3289852"/>
                  <a:gd name="connsiteX30" fmla="*/ 1469772 w 1624411"/>
                  <a:gd name="connsiteY30" fmla="*/ 1341 h 3289852"/>
                  <a:gd name="connsiteX31" fmla="*/ 1624411 w 1624411"/>
                  <a:gd name="connsiteY31" fmla="*/ 0 h 32898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624411" h="3289852" extrusionOk="0">
                    <a:moveTo>
                      <a:pt x="1624411" y="0"/>
                    </a:moveTo>
                    <a:lnTo>
                      <a:pt x="1624411" y="905590"/>
                    </a:lnTo>
                    <a:lnTo>
                      <a:pt x="1570107" y="908332"/>
                    </a:lnTo>
                    <a:cubicBezTo>
                      <a:pt x="1197966" y="946125"/>
                      <a:pt x="907563" y="1260410"/>
                      <a:pt x="907563" y="1642522"/>
                    </a:cubicBezTo>
                    <a:cubicBezTo>
                      <a:pt x="907563" y="2024634"/>
                      <a:pt x="1197966" y="2338919"/>
                      <a:pt x="1570107" y="2376712"/>
                    </a:cubicBezTo>
                    <a:lnTo>
                      <a:pt x="1624411" y="2379454"/>
                    </a:lnTo>
                    <a:lnTo>
                      <a:pt x="1624411" y="3289852"/>
                    </a:lnTo>
                    <a:lnTo>
                      <a:pt x="1503432" y="3283083"/>
                    </a:lnTo>
                    <a:lnTo>
                      <a:pt x="1408065" y="2929665"/>
                    </a:lnTo>
                    <a:lnTo>
                      <a:pt x="1211722" y="2879176"/>
                    </a:lnTo>
                    <a:lnTo>
                      <a:pt x="948061" y="3137228"/>
                    </a:lnTo>
                    <a:lnTo>
                      <a:pt x="701229" y="2974544"/>
                    </a:lnTo>
                    <a:lnTo>
                      <a:pt x="790985" y="2632345"/>
                    </a:lnTo>
                    <a:lnTo>
                      <a:pt x="656350" y="2503319"/>
                    </a:lnTo>
                    <a:lnTo>
                      <a:pt x="319760" y="2598686"/>
                    </a:lnTo>
                    <a:lnTo>
                      <a:pt x="157076" y="2335023"/>
                    </a:lnTo>
                    <a:lnTo>
                      <a:pt x="420736" y="2088192"/>
                    </a:lnTo>
                    <a:lnTo>
                      <a:pt x="375859" y="1908679"/>
                    </a:lnTo>
                    <a:lnTo>
                      <a:pt x="11220" y="1796482"/>
                    </a:lnTo>
                    <a:lnTo>
                      <a:pt x="0" y="1515991"/>
                    </a:lnTo>
                    <a:lnTo>
                      <a:pt x="353419" y="1420624"/>
                    </a:lnTo>
                    <a:lnTo>
                      <a:pt x="409517" y="1229890"/>
                    </a:lnTo>
                    <a:lnTo>
                      <a:pt x="147015" y="972998"/>
                    </a:lnTo>
                    <a:lnTo>
                      <a:pt x="280491" y="708178"/>
                    </a:lnTo>
                    <a:lnTo>
                      <a:pt x="639519" y="825984"/>
                    </a:lnTo>
                    <a:lnTo>
                      <a:pt x="785375" y="646470"/>
                    </a:lnTo>
                    <a:lnTo>
                      <a:pt x="684398" y="315491"/>
                    </a:lnTo>
                    <a:lnTo>
                      <a:pt x="971657" y="162685"/>
                    </a:lnTo>
                    <a:lnTo>
                      <a:pt x="1234160" y="450127"/>
                    </a:lnTo>
                    <a:lnTo>
                      <a:pt x="1396845" y="388419"/>
                    </a:lnTo>
                    <a:lnTo>
                      <a:pt x="1469772" y="1341"/>
                    </a:lnTo>
                    <a:lnTo>
                      <a:pt x="1624411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0" name="Arc 27"/>
              <p:cNvSpPr/>
              <p:nvPr/>
            </p:nvSpPr>
            <p:spPr bwMode="auto">
              <a:xfrm>
                <a:off x="4101142" y="1489861"/>
                <a:ext cx="947691" cy="2055542"/>
              </a:xfrm>
              <a:prstGeom prst="arc">
                <a:avLst>
                  <a:gd name="adj1" fmla="val 16200000"/>
                  <a:gd name="adj2" fmla="val 345725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1" name="Arc 28"/>
              <p:cNvSpPr/>
              <p:nvPr/>
            </p:nvSpPr>
            <p:spPr bwMode="auto">
              <a:xfrm rot="2728892">
                <a:off x="4535625" y="1648044"/>
                <a:ext cx="981157" cy="2130987"/>
              </a:xfrm>
              <a:prstGeom prst="arc">
                <a:avLst>
                  <a:gd name="adj1" fmla="val 10362346"/>
                  <a:gd name="adj2" fmla="val 468010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2" name="Arc 29"/>
              <p:cNvSpPr/>
              <p:nvPr/>
            </p:nvSpPr>
            <p:spPr bwMode="auto">
              <a:xfrm rot="5400000">
                <a:off x="4637140" y="2065021"/>
                <a:ext cx="981157" cy="2144108"/>
              </a:xfrm>
              <a:prstGeom prst="arc">
                <a:avLst>
                  <a:gd name="adj1" fmla="val 10808463"/>
                  <a:gd name="adj2" fmla="val 10101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3" name="Arc 30"/>
              <p:cNvSpPr/>
              <p:nvPr/>
            </p:nvSpPr>
            <p:spPr bwMode="auto">
              <a:xfrm rot="8131167">
                <a:off x="4521974" y="2484163"/>
                <a:ext cx="981157" cy="2144108"/>
              </a:xfrm>
              <a:prstGeom prst="arc">
                <a:avLst>
                  <a:gd name="adj1" fmla="val 10400757"/>
                  <a:gd name="adj2" fmla="val 327884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4" name="Arc 31"/>
              <p:cNvSpPr/>
              <p:nvPr/>
            </p:nvSpPr>
            <p:spPr bwMode="auto">
              <a:xfrm flipV="1">
                <a:off x="4090935" y="2726115"/>
                <a:ext cx="947691" cy="2055542"/>
              </a:xfrm>
              <a:prstGeom prst="arc">
                <a:avLst>
                  <a:gd name="adj1" fmla="val 16200000"/>
                  <a:gd name="adj2" fmla="val 303468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  <p:sp>
            <p:nvSpPr>
              <p:cNvPr id="15" name="Arc 32"/>
              <p:cNvSpPr/>
              <p:nvPr/>
            </p:nvSpPr>
            <p:spPr bwMode="auto">
              <a:xfrm>
                <a:off x="3833036" y="2393547"/>
                <a:ext cx="1487911" cy="1476000"/>
              </a:xfrm>
              <a:prstGeom prst="arc">
                <a:avLst>
                  <a:gd name="adj1" fmla="val 16200000"/>
                  <a:gd name="adj2" fmla="val 5455412"/>
                </a:avLst>
              </a:prstGeom>
              <a:ln w="3175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3200" b="1">
                  <a:solidFill>
                    <a:srgbClr val="002060"/>
                  </a:solidFill>
                </a:endParaRPr>
              </a:p>
            </p:txBody>
          </p:sp>
        </p:grpSp>
        <p:sp>
          <p:nvSpPr>
            <p:cNvPr id="16" name="Oval 22"/>
            <p:cNvSpPr>
              <a:spLocks noChangeAspect="1"/>
            </p:cNvSpPr>
            <p:nvPr/>
          </p:nvSpPr>
          <p:spPr bwMode="auto">
            <a:xfrm>
              <a:off x="3478693" y="1441174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7" name="Oval 23"/>
            <p:cNvSpPr>
              <a:spLocks noChangeAspect="1"/>
            </p:cNvSpPr>
            <p:nvPr/>
          </p:nvSpPr>
          <p:spPr bwMode="auto">
            <a:xfrm>
              <a:off x="3661248" y="2589682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8" name="Oval 24"/>
            <p:cNvSpPr>
              <a:spLocks noChangeAspect="1"/>
            </p:cNvSpPr>
            <p:nvPr/>
          </p:nvSpPr>
          <p:spPr bwMode="auto">
            <a:xfrm>
              <a:off x="2971735" y="3515339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  <p:sp>
          <p:nvSpPr>
            <p:cNvPr id="19" name="Oval 25"/>
            <p:cNvSpPr>
              <a:spLocks noChangeAspect="1"/>
            </p:cNvSpPr>
            <p:nvPr/>
          </p:nvSpPr>
          <p:spPr bwMode="auto">
            <a:xfrm>
              <a:off x="2567700" y="974024"/>
              <a:ext cx="146304" cy="146304"/>
            </a:xfrm>
            <a:prstGeom prst="ellipse">
              <a:avLst/>
            </a:prstGeom>
            <a:solidFill>
              <a:schemeClr val="bg1"/>
            </a:solidFill>
            <a:ln w="31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fr-CH" sz="1800"/>
            </a:p>
          </p:txBody>
        </p:sp>
      </p:grpSp>
      <p:sp>
        <p:nvSpPr>
          <p:cNvPr id="20" name="TextBox 20"/>
          <p:cNvSpPr>
            <a:spLocks noAdjustHandles="1"/>
          </p:cNvSpPr>
          <p:nvPr userDrawn="1"/>
        </p:nvSpPr>
        <p:spPr bwMode="auto">
          <a:xfrm>
            <a:off x="10700934" y="287941"/>
            <a:ext cx="1164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fr-CH" sz="1600" b="0" cap="small">
                <a:solidFill>
                  <a:schemeClr val="bg1"/>
                </a:solidFill>
              </a:rPr>
              <a:t>Engineering</a:t>
            </a:r>
            <a:endParaRPr sz="1800"/>
          </a:p>
          <a:p>
            <a:pPr>
              <a:defRPr/>
            </a:pPr>
            <a:r>
              <a:rPr lang="fr-CH" sz="1600" b="0" cap="small">
                <a:solidFill>
                  <a:schemeClr val="bg1"/>
                </a:solidFill>
              </a:rPr>
              <a:t>Department</a:t>
            </a:r>
            <a:endParaRPr sz="1800"/>
          </a:p>
        </p:txBody>
      </p:sp>
    </p:spTree>
    <p:extLst>
      <p:ext uri="{BB962C8B-B14F-4D97-AF65-F5344CB8AC3E}">
        <p14:creationId xmlns:p14="http://schemas.microsoft.com/office/powerpoint/2010/main" val="34603409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3992" indent="-323992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970872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891" indent="-342891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35" indent="-261932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8978" indent="-260344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44" indent="-269868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0">
              <a:defRPr/>
            </a:pPr>
            <a:endParaRPr lang="en-US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2536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90" y="1439863"/>
            <a:ext cx="11376025" cy="4760912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772573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-24680" y="0"/>
            <a:ext cx="12192000" cy="6321608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3" y="4"/>
            <a:ext cx="4116387" cy="6318353"/>
          </a:xfrm>
          <a:prstGeom prst="rect">
            <a:avLst/>
          </a:prstGeom>
          <a:solidFill>
            <a:srgbClr val="002576"/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3992" indent="-323992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7984" indent="-323992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1976" indent="-323992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349" indent="-228594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739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pic>
        <p:nvPicPr>
          <p:cNvPr id="7" name="Picture 6" descr="A blue and white logo&#10;&#10;Description automatically generated">
            <a:extLst>
              <a:ext uri="{FF2B5EF4-FFF2-40B4-BE49-F238E27FC236}">
                <a16:creationId xmlns:a16="http://schemas.microsoft.com/office/drawing/2014/main" id="{55AE9A80-C1BC-919F-46D9-0C5EC2FF6C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209799" y="658166"/>
            <a:ext cx="7772400" cy="2455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200" y="1592268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3254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9"/>
            <a:ext cx="11380812" cy="7596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90" y="2427287"/>
            <a:ext cx="5616575" cy="3762376"/>
          </a:xfrm>
        </p:spPr>
        <p:txBody>
          <a:bodyPr/>
          <a:lstStyle>
            <a:lvl1pPr marL="323992" indent="-323992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3992" indent="-323992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922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1" y="373593"/>
            <a:ext cx="5616575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7" y="0"/>
            <a:ext cx="6024563" cy="6317986"/>
          </a:xfrm>
          <a:prstGeom prst="rect">
            <a:avLst/>
          </a:prstGeom>
          <a:noFill/>
          <a:ln w="0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2758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41" y="1592267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41" y="3969707"/>
            <a:ext cx="5616575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46324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90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7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075613" y="3969707"/>
            <a:ext cx="37084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7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9"/>
            <a:ext cx="3708000" cy="2232025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871618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91" y="2420942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3" y="2420942"/>
            <a:ext cx="5616575" cy="3779837"/>
          </a:xfrm>
          <a:prstGeom prst="rect">
            <a:avLst/>
          </a:prstGeom>
          <a:noFill/>
          <a:ln w="3175">
            <a:noFill/>
          </a:ln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3615812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90" y="1592264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3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16179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9"/>
            <a:ext cx="37080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marL="0" marR="0" indent="0" algn="ctr" defTabSz="914377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9" y="1601228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rgbClr val="FF6600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16179"/>
            <a:ext cx="3708400" cy="377983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5126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7" y="1601380"/>
            <a:ext cx="3960000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5614" y="2732446"/>
            <a:ext cx="396077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8"/>
            <a:ext cx="3960000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3" y="1601380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28725" y="5078528"/>
            <a:ext cx="3963665" cy="1131215"/>
          </a:xfrm>
          <a:prstGeom prst="rect">
            <a:avLst/>
          </a:prstGeom>
          <a:solidFill>
            <a:srgbClr val="002576"/>
          </a:solidFill>
          <a:ln w="3175"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90" y="1601380"/>
            <a:ext cx="3959225" cy="3477297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823012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92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4" y="4294192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294192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584396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 in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365128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1592263"/>
            <a:ext cx="12192000" cy="2945870"/>
          </a:xfrm>
          <a:prstGeom prst="rect">
            <a:avLst/>
          </a:prstGeom>
          <a:noFill/>
          <a:ln w="3175"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92"/>
            <a:ext cx="3708400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4" y="4294192"/>
            <a:ext cx="3665537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70" y="4294192"/>
            <a:ext cx="3703132" cy="1906587"/>
          </a:xfrm>
          <a:prstGeom prst="rect">
            <a:avLst/>
          </a:prstGeom>
          <a:solidFill>
            <a:srgbClr val="002576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48779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90" y="1709742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8" y="4589467"/>
            <a:ext cx="11376027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6600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7483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Date Placeholder 5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7" name="Slide Number Placeholder 7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9565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F. Dragoni | WCC 1300 mm2 MCF| Indico 1317323</a:t>
            </a:r>
            <a:endParaRPr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754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90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800"/>
              <a:t>home.cern</a:t>
            </a:r>
            <a:endParaRPr lang="en-US" sz="180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892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40.xml"/><Relationship Id="rId3" Type="http://schemas.openxmlformats.org/officeDocument/2006/relationships/slideLayout" Target="../slideLayouts/slideLayout25.xml"/><Relationship Id="rId21" Type="http://schemas.openxmlformats.org/officeDocument/2006/relationships/slideLayout" Target="../slideLayouts/slideLayout43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4.xml"/><Relationship Id="rId16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42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slideLayout" Target="../slideLayouts/slideLayout37.xml"/><Relationship Id="rId23" Type="http://schemas.openxmlformats.org/officeDocument/2006/relationships/image" Target="../media/image6.emf"/><Relationship Id="rId10" Type="http://schemas.openxmlformats.org/officeDocument/2006/relationships/slideLayout" Target="../slideLayouts/slideLayout32.xml"/><Relationship Id="rId19" Type="http://schemas.openxmlformats.org/officeDocument/2006/relationships/slideLayout" Target="../slideLayouts/slideLayout41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6.xml"/><Relationship Id="rId2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13/05/2025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/>
          <p:nvPr userDrawn="1"/>
        </p:nvSpPr>
        <p:spPr bwMode="auto">
          <a:xfrm>
            <a:off x="0" y="6237312"/>
            <a:ext cx="12192000" cy="620688"/>
          </a:xfrm>
          <a:prstGeom prst="rect">
            <a:avLst/>
          </a:prstGeom>
          <a:solidFill>
            <a:srgbClr val="00257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CH" sz="180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 bwMode="auto">
          <a:xfrm>
            <a:off x="407990" y="373597"/>
            <a:ext cx="11376025" cy="75115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559498" y="6350855"/>
            <a:ext cx="86786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 dirty="0"/>
              <a:t>14/09/2021</a:t>
            </a:r>
            <a:endParaRPr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9418518" y="6356354"/>
            <a:ext cx="6812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2570232" y="6356354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it-IT" sz="1200" dirty="0">
                <a:solidFill>
                  <a:schemeClr val="bg1"/>
                </a:solidFill>
              </a:rPr>
              <a:t>F. Dragoni | WCC 1300 mm2 MCF| Indico 1317323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" name="Image 2" descr="logooutline.eps"/>
          <p:cNvPicPr/>
          <p:nvPr userDrawn="1"/>
        </p:nvPicPr>
        <p:blipFill>
          <a:blip r:embed="rId23"/>
          <a:stretch/>
        </p:blipFill>
        <p:spPr bwMode="auto">
          <a:xfrm>
            <a:off x="426315" y="6350855"/>
            <a:ext cx="399415" cy="395605"/>
          </a:xfrm>
          <a:prstGeom prst="rect">
            <a:avLst/>
          </a:prstGeom>
        </p:spPr>
      </p:pic>
      <p:grpSp>
        <p:nvGrpSpPr>
          <p:cNvPr id="11" name="Group 2"/>
          <p:cNvGrpSpPr/>
          <p:nvPr userDrawn="1"/>
        </p:nvGrpSpPr>
        <p:grpSpPr bwMode="auto">
          <a:xfrm>
            <a:off x="10603851" y="6310484"/>
            <a:ext cx="1294738" cy="430887"/>
            <a:chOff x="10603850" y="6310481"/>
            <a:chExt cx="1294737" cy="430887"/>
          </a:xfrm>
        </p:grpSpPr>
        <p:grpSp>
          <p:nvGrpSpPr>
            <p:cNvPr id="12" name="Group 22"/>
            <p:cNvGrpSpPr>
              <a:grpSpLocks noChangeAspect="1"/>
            </p:cNvGrpSpPr>
            <p:nvPr userDrawn="1"/>
          </p:nvGrpSpPr>
          <p:grpSpPr bwMode="auto">
            <a:xfrm>
              <a:off x="10603850" y="6328122"/>
              <a:ext cx="391812" cy="395605"/>
              <a:chOff x="663481" y="724548"/>
              <a:chExt cx="3260231" cy="3291796"/>
            </a:xfrm>
          </p:grpSpPr>
          <p:grpSp>
            <p:nvGrpSpPr>
              <p:cNvPr id="13" name="Group 23"/>
              <p:cNvGrpSpPr/>
              <p:nvPr/>
            </p:nvGrpSpPr>
            <p:grpSpPr bwMode="auto">
              <a:xfrm>
                <a:off x="663481" y="724548"/>
                <a:ext cx="3260231" cy="3291796"/>
                <a:chOff x="2939542" y="1489861"/>
                <a:chExt cx="3260231" cy="3291796"/>
              </a:xfrm>
            </p:grpSpPr>
            <p:sp>
              <p:nvSpPr>
                <p:cNvPr id="14" name="Freeform: Shape 28"/>
                <p:cNvSpPr/>
                <p:nvPr/>
              </p:nvSpPr>
              <p:spPr bwMode="auto">
                <a:xfrm>
                  <a:off x="2939542" y="1490870"/>
                  <a:ext cx="1624411" cy="3289851"/>
                </a:xfrm>
                <a:custGeom>
                  <a:avLst/>
                  <a:gdLst>
                    <a:gd name="connsiteX0" fmla="*/ 1624411 w 1624411"/>
                    <a:gd name="connsiteY0" fmla="*/ 0 h 3289852"/>
                    <a:gd name="connsiteX1" fmla="*/ 1624411 w 1624411"/>
                    <a:gd name="connsiteY1" fmla="*/ 905590 h 3289852"/>
                    <a:gd name="connsiteX2" fmla="*/ 1570107 w 1624411"/>
                    <a:gd name="connsiteY2" fmla="*/ 908332 h 3289852"/>
                    <a:gd name="connsiteX3" fmla="*/ 907563 w 1624411"/>
                    <a:gd name="connsiteY3" fmla="*/ 1642522 h 3289852"/>
                    <a:gd name="connsiteX4" fmla="*/ 1570107 w 1624411"/>
                    <a:gd name="connsiteY4" fmla="*/ 2376712 h 3289852"/>
                    <a:gd name="connsiteX5" fmla="*/ 1624411 w 1624411"/>
                    <a:gd name="connsiteY5" fmla="*/ 2379454 h 3289852"/>
                    <a:gd name="connsiteX6" fmla="*/ 1624411 w 1624411"/>
                    <a:gd name="connsiteY6" fmla="*/ 3289852 h 3289852"/>
                    <a:gd name="connsiteX7" fmla="*/ 1503432 w 1624411"/>
                    <a:gd name="connsiteY7" fmla="*/ 3283083 h 3289852"/>
                    <a:gd name="connsiteX8" fmla="*/ 1408065 w 1624411"/>
                    <a:gd name="connsiteY8" fmla="*/ 2929665 h 3289852"/>
                    <a:gd name="connsiteX9" fmla="*/ 1211722 w 1624411"/>
                    <a:gd name="connsiteY9" fmla="*/ 2879176 h 3289852"/>
                    <a:gd name="connsiteX10" fmla="*/ 948061 w 1624411"/>
                    <a:gd name="connsiteY10" fmla="*/ 3137228 h 3289852"/>
                    <a:gd name="connsiteX11" fmla="*/ 701229 w 1624411"/>
                    <a:gd name="connsiteY11" fmla="*/ 2974544 h 3289852"/>
                    <a:gd name="connsiteX12" fmla="*/ 790985 w 1624411"/>
                    <a:gd name="connsiteY12" fmla="*/ 2632345 h 3289852"/>
                    <a:gd name="connsiteX13" fmla="*/ 656350 w 1624411"/>
                    <a:gd name="connsiteY13" fmla="*/ 2503319 h 3289852"/>
                    <a:gd name="connsiteX14" fmla="*/ 319760 w 1624411"/>
                    <a:gd name="connsiteY14" fmla="*/ 2598686 h 3289852"/>
                    <a:gd name="connsiteX15" fmla="*/ 157076 w 1624411"/>
                    <a:gd name="connsiteY15" fmla="*/ 2335023 h 3289852"/>
                    <a:gd name="connsiteX16" fmla="*/ 420736 w 1624411"/>
                    <a:gd name="connsiteY16" fmla="*/ 2088192 h 3289852"/>
                    <a:gd name="connsiteX17" fmla="*/ 375859 w 1624411"/>
                    <a:gd name="connsiteY17" fmla="*/ 1908679 h 3289852"/>
                    <a:gd name="connsiteX18" fmla="*/ 11220 w 1624411"/>
                    <a:gd name="connsiteY18" fmla="*/ 1796482 h 3289852"/>
                    <a:gd name="connsiteX19" fmla="*/ 0 w 1624411"/>
                    <a:gd name="connsiteY19" fmla="*/ 1515991 h 3289852"/>
                    <a:gd name="connsiteX20" fmla="*/ 353419 w 1624411"/>
                    <a:gd name="connsiteY20" fmla="*/ 1420624 h 3289852"/>
                    <a:gd name="connsiteX21" fmla="*/ 409517 w 1624411"/>
                    <a:gd name="connsiteY21" fmla="*/ 1229890 h 3289852"/>
                    <a:gd name="connsiteX22" fmla="*/ 147015 w 1624411"/>
                    <a:gd name="connsiteY22" fmla="*/ 972998 h 3289852"/>
                    <a:gd name="connsiteX23" fmla="*/ 280491 w 1624411"/>
                    <a:gd name="connsiteY23" fmla="*/ 708178 h 3289852"/>
                    <a:gd name="connsiteX24" fmla="*/ 639519 w 1624411"/>
                    <a:gd name="connsiteY24" fmla="*/ 825984 h 3289852"/>
                    <a:gd name="connsiteX25" fmla="*/ 785375 w 1624411"/>
                    <a:gd name="connsiteY25" fmla="*/ 646470 h 3289852"/>
                    <a:gd name="connsiteX26" fmla="*/ 684398 w 1624411"/>
                    <a:gd name="connsiteY26" fmla="*/ 315491 h 3289852"/>
                    <a:gd name="connsiteX27" fmla="*/ 971657 w 1624411"/>
                    <a:gd name="connsiteY27" fmla="*/ 162685 h 3289852"/>
                    <a:gd name="connsiteX28" fmla="*/ 1234160 w 1624411"/>
                    <a:gd name="connsiteY28" fmla="*/ 450127 h 3289852"/>
                    <a:gd name="connsiteX29" fmla="*/ 1396845 w 1624411"/>
                    <a:gd name="connsiteY29" fmla="*/ 388419 h 3289852"/>
                    <a:gd name="connsiteX30" fmla="*/ 1469772 w 1624411"/>
                    <a:gd name="connsiteY30" fmla="*/ 1341 h 3289852"/>
                    <a:gd name="connsiteX31" fmla="*/ 1624411 w 1624411"/>
                    <a:gd name="connsiteY31" fmla="*/ 0 h 32898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1624411" h="3289852" extrusionOk="0">
                      <a:moveTo>
                        <a:pt x="1624411" y="0"/>
                      </a:moveTo>
                      <a:lnTo>
                        <a:pt x="1624411" y="905590"/>
                      </a:lnTo>
                      <a:lnTo>
                        <a:pt x="1570107" y="908332"/>
                      </a:lnTo>
                      <a:cubicBezTo>
                        <a:pt x="1197966" y="946125"/>
                        <a:pt x="907563" y="1260410"/>
                        <a:pt x="907563" y="1642522"/>
                      </a:cubicBezTo>
                      <a:cubicBezTo>
                        <a:pt x="907563" y="2024634"/>
                        <a:pt x="1197966" y="2338919"/>
                        <a:pt x="1570107" y="2376712"/>
                      </a:cubicBezTo>
                      <a:lnTo>
                        <a:pt x="1624411" y="2379454"/>
                      </a:lnTo>
                      <a:lnTo>
                        <a:pt x="1624411" y="3289852"/>
                      </a:lnTo>
                      <a:lnTo>
                        <a:pt x="1503432" y="3283083"/>
                      </a:lnTo>
                      <a:lnTo>
                        <a:pt x="1408065" y="2929665"/>
                      </a:lnTo>
                      <a:lnTo>
                        <a:pt x="1211722" y="2879176"/>
                      </a:lnTo>
                      <a:lnTo>
                        <a:pt x="948061" y="3137228"/>
                      </a:lnTo>
                      <a:lnTo>
                        <a:pt x="701229" y="2974544"/>
                      </a:lnTo>
                      <a:lnTo>
                        <a:pt x="790985" y="2632345"/>
                      </a:lnTo>
                      <a:lnTo>
                        <a:pt x="656350" y="2503319"/>
                      </a:lnTo>
                      <a:lnTo>
                        <a:pt x="319760" y="2598686"/>
                      </a:lnTo>
                      <a:lnTo>
                        <a:pt x="157076" y="2335023"/>
                      </a:lnTo>
                      <a:lnTo>
                        <a:pt x="420736" y="2088192"/>
                      </a:lnTo>
                      <a:lnTo>
                        <a:pt x="375859" y="1908679"/>
                      </a:lnTo>
                      <a:lnTo>
                        <a:pt x="11220" y="1796482"/>
                      </a:lnTo>
                      <a:lnTo>
                        <a:pt x="0" y="1515991"/>
                      </a:lnTo>
                      <a:lnTo>
                        <a:pt x="353419" y="1420624"/>
                      </a:lnTo>
                      <a:lnTo>
                        <a:pt x="409517" y="1229890"/>
                      </a:lnTo>
                      <a:lnTo>
                        <a:pt x="147015" y="972998"/>
                      </a:lnTo>
                      <a:lnTo>
                        <a:pt x="280491" y="708178"/>
                      </a:lnTo>
                      <a:lnTo>
                        <a:pt x="639519" y="825984"/>
                      </a:lnTo>
                      <a:lnTo>
                        <a:pt x="785375" y="646470"/>
                      </a:lnTo>
                      <a:lnTo>
                        <a:pt x="684398" y="315491"/>
                      </a:lnTo>
                      <a:lnTo>
                        <a:pt x="971657" y="162685"/>
                      </a:lnTo>
                      <a:lnTo>
                        <a:pt x="1234160" y="450127"/>
                      </a:lnTo>
                      <a:lnTo>
                        <a:pt x="1396845" y="388419"/>
                      </a:lnTo>
                      <a:lnTo>
                        <a:pt x="1469772" y="1341"/>
                      </a:lnTo>
                      <a:lnTo>
                        <a:pt x="162441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5" name="Arc 29"/>
                <p:cNvSpPr/>
                <p:nvPr/>
              </p:nvSpPr>
              <p:spPr bwMode="auto">
                <a:xfrm>
                  <a:off x="4101142" y="1489861"/>
                  <a:ext cx="947691" cy="2055542"/>
                </a:xfrm>
                <a:prstGeom prst="arc">
                  <a:avLst>
                    <a:gd name="adj1" fmla="val 16200000"/>
                    <a:gd name="adj2" fmla="val 345725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6" name="Arc 30"/>
                <p:cNvSpPr/>
                <p:nvPr/>
              </p:nvSpPr>
              <p:spPr bwMode="auto">
                <a:xfrm rot="2728892">
                  <a:off x="4535625" y="1648044"/>
                  <a:ext cx="981157" cy="2130987"/>
                </a:xfrm>
                <a:prstGeom prst="arc">
                  <a:avLst>
                    <a:gd name="adj1" fmla="val 10362346"/>
                    <a:gd name="adj2" fmla="val 468010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7" name="Arc 31"/>
                <p:cNvSpPr/>
                <p:nvPr/>
              </p:nvSpPr>
              <p:spPr bwMode="auto">
                <a:xfrm rot="5400000">
                  <a:off x="4637140" y="2065021"/>
                  <a:ext cx="981157" cy="2144108"/>
                </a:xfrm>
                <a:prstGeom prst="arc">
                  <a:avLst>
                    <a:gd name="adj1" fmla="val 10808463"/>
                    <a:gd name="adj2" fmla="val 10101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8" name="Arc 32"/>
                <p:cNvSpPr/>
                <p:nvPr/>
              </p:nvSpPr>
              <p:spPr bwMode="auto">
                <a:xfrm rot="8131167">
                  <a:off x="4521974" y="2484163"/>
                  <a:ext cx="981157" cy="2144108"/>
                </a:xfrm>
                <a:prstGeom prst="arc">
                  <a:avLst>
                    <a:gd name="adj1" fmla="val 10400757"/>
                    <a:gd name="adj2" fmla="val 327884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19" name="Arc 33"/>
                <p:cNvSpPr/>
                <p:nvPr/>
              </p:nvSpPr>
              <p:spPr bwMode="auto">
                <a:xfrm flipV="1">
                  <a:off x="4090935" y="2726115"/>
                  <a:ext cx="947691" cy="2055542"/>
                </a:xfrm>
                <a:prstGeom prst="arc">
                  <a:avLst>
                    <a:gd name="adj1" fmla="val 16200000"/>
                    <a:gd name="adj2" fmla="val 303468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20" name="Arc 34"/>
                <p:cNvSpPr/>
                <p:nvPr/>
              </p:nvSpPr>
              <p:spPr bwMode="auto">
                <a:xfrm>
                  <a:off x="3833036" y="2393547"/>
                  <a:ext cx="1487911" cy="1476000"/>
                </a:xfrm>
                <a:prstGeom prst="arc">
                  <a:avLst>
                    <a:gd name="adj1" fmla="val 16200000"/>
                    <a:gd name="adj2" fmla="val 5455412"/>
                  </a:avLst>
                </a:prstGeom>
                <a:ln w="3175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>
                    <a:defRPr/>
                  </a:pPr>
                  <a:endParaRPr lang="fr-CH" sz="3200" b="1">
                    <a:solidFill>
                      <a:srgbClr val="002060"/>
                    </a:solidFill>
                  </a:endParaRPr>
                </a:p>
              </p:txBody>
            </p:sp>
          </p:grpSp>
          <p:sp>
            <p:nvSpPr>
              <p:cNvPr id="21" name="Oval 24"/>
              <p:cNvSpPr>
                <a:spLocks noChangeAspect="1"/>
              </p:cNvSpPr>
              <p:nvPr/>
            </p:nvSpPr>
            <p:spPr bwMode="auto">
              <a:xfrm>
                <a:off x="3478693" y="1441174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2" name="Oval 25"/>
              <p:cNvSpPr>
                <a:spLocks noChangeAspect="1"/>
              </p:cNvSpPr>
              <p:nvPr/>
            </p:nvSpPr>
            <p:spPr bwMode="auto">
              <a:xfrm>
                <a:off x="3661248" y="2589682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3" name="Oval 26"/>
              <p:cNvSpPr>
                <a:spLocks noChangeAspect="1"/>
              </p:cNvSpPr>
              <p:nvPr/>
            </p:nvSpPr>
            <p:spPr bwMode="auto">
              <a:xfrm>
                <a:off x="2971735" y="3515339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  <p:sp>
            <p:nvSpPr>
              <p:cNvPr id="24" name="Oval 27"/>
              <p:cNvSpPr>
                <a:spLocks noChangeAspect="1"/>
              </p:cNvSpPr>
              <p:nvPr/>
            </p:nvSpPr>
            <p:spPr bwMode="auto">
              <a:xfrm>
                <a:off x="2567700" y="974024"/>
                <a:ext cx="146304" cy="146304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defRPr/>
                </a:pPr>
                <a:endParaRPr lang="fr-CH" sz="1800"/>
              </a:p>
            </p:txBody>
          </p:sp>
        </p:grpSp>
        <p:sp>
          <p:nvSpPr>
            <p:cNvPr id="25" name="TextBox 1"/>
            <p:cNvSpPr>
              <a:spLocks noAdjustHandles="1"/>
            </p:cNvSpPr>
            <p:nvPr userDrawn="1"/>
          </p:nvSpPr>
          <p:spPr bwMode="auto">
            <a:xfrm>
              <a:off x="11037455" y="6310481"/>
              <a:ext cx="861132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defRPr/>
              </a:pPr>
              <a:r>
                <a:rPr lang="fr-CH" sz="1100" b="0" cap="small">
                  <a:solidFill>
                    <a:schemeClr val="bg1"/>
                  </a:solidFill>
                </a:rPr>
                <a:t>Engineering</a:t>
              </a:r>
              <a:endParaRPr sz="1800"/>
            </a:p>
            <a:p>
              <a:pPr>
                <a:defRPr/>
              </a:pPr>
              <a:r>
                <a:rPr lang="fr-CH" sz="1100" b="0" cap="small">
                  <a:solidFill>
                    <a:schemeClr val="bg1"/>
                  </a:solidFill>
                </a:rPr>
                <a:t>Department</a:t>
              </a:r>
              <a:endParaRPr sz="1800"/>
            </a:p>
          </p:txBody>
        </p:sp>
      </p:grpSp>
    </p:spTree>
    <p:extLst>
      <p:ext uri="{BB962C8B-B14F-4D97-AF65-F5344CB8AC3E}">
        <p14:creationId xmlns:p14="http://schemas.microsoft.com/office/powerpoint/2010/main" val="3097452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  <p:sldLayoutId id="2147483692" r:id="rId12"/>
    <p:sldLayoutId id="2147483693" r:id="rId13"/>
    <p:sldLayoutId id="2147483694" r:id="rId14"/>
    <p:sldLayoutId id="2147483695" r:id="rId15"/>
    <p:sldLayoutId id="2147483696" r:id="rId16"/>
    <p:sldLayoutId id="2147483697" r:id="rId17"/>
    <p:sldLayoutId id="2147483698" r:id="rId18"/>
    <p:sldLayoutId id="2147483699" r:id="rId19"/>
    <p:sldLayoutId id="2147483700" r:id="rId20"/>
    <p:sldLayoutId id="2147483701" r:id="rId21"/>
  </p:sldLayoutIdLst>
  <p:hf hdr="0" dt="0"/>
  <p:txStyles>
    <p:titleStyle>
      <a:lvl1pPr algn="l" defTabSz="914377">
        <a:lnSpc>
          <a:spcPct val="90000"/>
        </a:lnSpc>
        <a:spcBef>
          <a:spcPts val="0"/>
        </a:spcBef>
        <a:buNone/>
        <a:defRPr sz="3600" b="1">
          <a:solidFill>
            <a:srgbClr val="002576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43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7984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1976" indent="-323992" algn="l" defTabSz="914377">
        <a:lnSpc>
          <a:spcPct val="100000"/>
        </a:lnSpc>
        <a:spcBef>
          <a:spcPts val="200"/>
        </a:spcBef>
        <a:spcAft>
          <a:spcPts val="2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349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537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cernbox.cern.ch/files/spaces/eos/project/c/cv-design/BIM/0754/20_MOD/25_INT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Target cooling station and Target complex ventilation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091755" y="4653136"/>
            <a:ext cx="10548861" cy="1296144"/>
          </a:xfrm>
        </p:spPr>
        <p:txBody>
          <a:bodyPr/>
          <a:lstStyle/>
          <a:p>
            <a:pPr>
              <a:defRPr/>
            </a:pPr>
            <a:r>
              <a:rPr lang="fr-CH" sz="2800" i="1" dirty="0"/>
              <a:t>F. Dragoni, </a:t>
            </a:r>
            <a:r>
              <a:rPr lang="fr-CH" sz="2800" i="1" dirty="0" err="1"/>
              <a:t>N.Zaric</a:t>
            </a:r>
            <a:r>
              <a:rPr lang="fr-CH" sz="2800" i="1" dirty="0"/>
              <a:t>/ EN-CV ,</a:t>
            </a:r>
            <a:br>
              <a:rPr lang="fr-CH" sz="2800" i="1" dirty="0"/>
            </a:br>
            <a:r>
              <a:rPr lang="en-GB" sz="2800" i="1" dirty="0"/>
              <a:t>HI-ECN3 WP4 – TARGET COMPLEX – COORDINATION MEETING #12 – 14.05.2025.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E24CB6-0DF8-EF2B-C99F-E18FF9288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A98AE45-08CA-6414-FE53-34E95E483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Service building – CV room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E5996CF-B6A5-0677-751E-B589A6E920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28" y="979152"/>
            <a:ext cx="12144672" cy="4880675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39B65AF-057A-53DC-86A0-CEC00AA9BA52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6CC33C58-3C29-B8E4-92E2-F3FE9F8BC869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</p:spTree>
    <p:extLst>
      <p:ext uri="{BB962C8B-B14F-4D97-AF65-F5344CB8AC3E}">
        <p14:creationId xmlns:p14="http://schemas.microsoft.com/office/powerpoint/2010/main" val="23159790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C2C68A-2308-40F0-D148-BEDD1F448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C9DCEFA-1649-BD29-4837-BEA317D4EF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Service building – CV room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C3F8B67-6291-1B3D-CF88-7D2D932A6568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0950E21A-0156-AA91-9A28-D07F13A554FB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E36AD1-4BAC-E739-8FF5-AFB34E210D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878" y="1512168"/>
            <a:ext cx="5851195" cy="436510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2F346F-3667-BD49-6230-5F5CA7E35A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0">
            <a:off x="983432" y="1512168"/>
            <a:ext cx="3049028" cy="4653136"/>
          </a:xfrm>
          <a:prstGeom prst="rect">
            <a:avLst/>
          </a:prstGeom>
        </p:spPr>
      </p:pic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B6B48DEC-322D-FF88-7A40-C08ADD6B43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7" y="1063482"/>
            <a:ext cx="11233248" cy="418290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4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https://cernbox.cern.ch/files/spaces/eos/project/c/cv-design/BIM/0754/20_MOD/25_INT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4549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C5A2A48-F2CC-2262-24EA-3C8F8F0FE5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6D6B6EE-DF63-A664-2ECF-74003C272E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Service building – CV room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F146E94-B7F6-1EF0-68A8-7778EBCB8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60718"/>
            <a:ext cx="12192000" cy="4936564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D37086F5-1140-79F6-5C7A-8FAD7AF081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544272" y="627716"/>
            <a:ext cx="2808312" cy="140362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2m stretched wall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A935C5D-5510-0B42-D9A0-D02F0EC90495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53540DDF-D9E2-DE81-824A-47DA729E2BB9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</p:spTree>
    <p:extLst>
      <p:ext uri="{BB962C8B-B14F-4D97-AF65-F5344CB8AC3E}">
        <p14:creationId xmlns:p14="http://schemas.microsoft.com/office/powerpoint/2010/main" val="14527975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6DF71A-9FAF-68D7-DA41-64AA7F944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86DA67-16CF-8337-170B-1064ACA82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EL loads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3A26B8D-63B8-AC98-3345-A87DF9AFAA80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4B5C7D99-1A59-70E3-1010-6486995F0699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FA98FA44-B3D2-F40F-2B05-8B2484BB48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24392" y="2050750"/>
            <a:ext cx="2808312" cy="140362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case of 1 He</a:t>
            </a:r>
            <a:br>
              <a:rPr lang="en-US" dirty="0"/>
            </a:br>
            <a:r>
              <a:rPr lang="en-US" dirty="0"/>
              <a:t>compressor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DBA10423-DE31-DE1C-CBA2-E8A85A9288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8101336"/>
              </p:ext>
            </p:extLst>
          </p:nvPr>
        </p:nvGraphicFramePr>
        <p:xfrm>
          <a:off x="335360" y="764704"/>
          <a:ext cx="9115999" cy="5481543"/>
        </p:xfrm>
        <a:graphic>
          <a:graphicData uri="http://schemas.openxmlformats.org/drawingml/2006/table">
            <a:tbl>
              <a:tblPr/>
              <a:tblGrid>
                <a:gridCol w="179135">
                  <a:extLst>
                    <a:ext uri="{9D8B030D-6E8A-4147-A177-3AD203B41FA5}">
                      <a16:colId xmlns:a16="http://schemas.microsoft.com/office/drawing/2014/main" val="2573369820"/>
                    </a:ext>
                  </a:extLst>
                </a:gridCol>
                <a:gridCol w="1821209">
                  <a:extLst>
                    <a:ext uri="{9D8B030D-6E8A-4147-A177-3AD203B41FA5}">
                      <a16:colId xmlns:a16="http://schemas.microsoft.com/office/drawing/2014/main" val="2821936823"/>
                    </a:ext>
                  </a:extLst>
                </a:gridCol>
                <a:gridCol w="1801306">
                  <a:extLst>
                    <a:ext uri="{9D8B030D-6E8A-4147-A177-3AD203B41FA5}">
                      <a16:colId xmlns:a16="http://schemas.microsoft.com/office/drawing/2014/main" val="2445809670"/>
                    </a:ext>
                  </a:extLst>
                </a:gridCol>
                <a:gridCol w="965340">
                  <a:extLst>
                    <a:ext uri="{9D8B030D-6E8A-4147-A177-3AD203B41FA5}">
                      <a16:colId xmlns:a16="http://schemas.microsoft.com/office/drawing/2014/main" val="3416195423"/>
                    </a:ext>
                  </a:extLst>
                </a:gridCol>
                <a:gridCol w="965340">
                  <a:extLst>
                    <a:ext uri="{9D8B030D-6E8A-4147-A177-3AD203B41FA5}">
                      <a16:colId xmlns:a16="http://schemas.microsoft.com/office/drawing/2014/main" val="157863270"/>
                    </a:ext>
                  </a:extLst>
                </a:gridCol>
                <a:gridCol w="1433083">
                  <a:extLst>
                    <a:ext uri="{9D8B030D-6E8A-4147-A177-3AD203B41FA5}">
                      <a16:colId xmlns:a16="http://schemas.microsoft.com/office/drawing/2014/main" val="606229982"/>
                    </a:ext>
                  </a:extLst>
                </a:gridCol>
                <a:gridCol w="1433083">
                  <a:extLst>
                    <a:ext uri="{9D8B030D-6E8A-4147-A177-3AD203B41FA5}">
                      <a16:colId xmlns:a16="http://schemas.microsoft.com/office/drawing/2014/main" val="2497378146"/>
                    </a:ext>
                  </a:extLst>
                </a:gridCol>
                <a:gridCol w="517503">
                  <a:extLst>
                    <a:ext uri="{9D8B030D-6E8A-4147-A177-3AD203B41FA5}">
                      <a16:colId xmlns:a16="http://schemas.microsoft.com/office/drawing/2014/main" val="331837732"/>
                    </a:ext>
                  </a:extLst>
                </a:gridCol>
              </a:tblGrid>
              <a:tr h="15314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effectLst/>
                          <a:latin typeface="Arial" panose="020B0604020202020204" pitchFamily="34" charset="0"/>
                        </a:rPr>
                        <a:t>Electro equipment</a:t>
                      </a:r>
                    </a:p>
                  </a:txBody>
                  <a:tcPr marL="4377" marR="4377" marT="4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5918865"/>
                  </a:ext>
                </a:extLst>
              </a:tr>
              <a:tr h="40839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No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System description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Consumer type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Room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Type of cabinet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600" b="1" i="0" u="none" strike="noStrike">
                          <a:effectLst/>
                          <a:latin typeface="Arial" panose="020B0604020202020204" pitchFamily="34" charset="0"/>
                        </a:rPr>
                        <a:t>Dimensions</a:t>
                      </a:r>
                      <a:br>
                        <a:rPr lang="pt-BR" sz="600" b="1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pt-BR" sz="600" b="1" i="0" u="none" strike="noStrike">
                          <a:effectLst/>
                          <a:latin typeface="Arial" panose="020B0604020202020204" pitchFamily="34" charset="0"/>
                        </a:rPr>
                        <a:t>[w x h x d]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Rated current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Power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3171367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4377" marR="4377" marT="4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kW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364100"/>
                  </a:ext>
                </a:extLst>
              </a:tr>
              <a:tr h="117413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4377" marR="4377" marT="4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31999"/>
                  </a:ext>
                </a:extLst>
              </a:tr>
              <a:tr h="11741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3811730"/>
                  </a:ext>
                </a:extLst>
              </a:tr>
              <a:tr h="112307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0538765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UIAC ABB switchboard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2840(+100) x 2270 x 650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2835786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0217671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 compressor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UIMV (VSD)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 x 2400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160.00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0270071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UIAO Control cabinet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 x 2000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50725746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Motor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7.50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6534129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Global power supply (not a cubicle)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3152018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Global power supply (on skid)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93257367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Proximity shielding skid - 2 pumps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UIAC - 00057 Power 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 mounted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 x 1000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10.00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0989283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UIA0 - 00057 Control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 mounted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800 x 1200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86201480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94010261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S-2 system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S-3 system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S-2 system electrical coil 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S-3 system electrical coil 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S-2e (extraction from AHU S-2)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UIAC ( 3 UIMV + 2x Thyristor element)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1600 x 2000 x 600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559948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UIAO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1600 x 2000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8737079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23781282"/>
                  </a:ext>
                </a:extLst>
              </a:tr>
              <a:tr h="20930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9359114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555.00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742431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Adopted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2241477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97515052"/>
                  </a:ext>
                </a:extLst>
              </a:tr>
              <a:tr h="22461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UIAC ABB switchboard (on secured</a:t>
                      </a:r>
                      <a:b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 power supply)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251702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34165523"/>
                  </a:ext>
                </a:extLst>
              </a:tr>
              <a:tr h="2184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S-1 system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S-1 system electrical coil (2 AHUs)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UIAC (2 x UIMV + 2 x Thyristor element)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1200 x 2000 x 600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52397399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UIAO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 x 2000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4564417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(on secured power supply)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3945764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1141405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S-1e ( EX also for Service cell)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 (Smoke extraction)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EX(smoke extraction from Underground)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6 x standalone UIMV (VSD)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 mounted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check dimensions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6828234"/>
                  </a:ext>
                </a:extLst>
              </a:tr>
              <a:tr h="32671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UIAO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13090994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(on secured power supply)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5343119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4773934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5693505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 skid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UIAC Both power/control cubicle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 x 2000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5694965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UIMV (VSD)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 mounted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 x 2400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15.00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49885963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Vacuum pump for He skid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Motor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0.45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7443308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1856944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0335801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748152"/>
                  </a:ext>
                </a:extLst>
              </a:tr>
              <a:tr h="1123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Adopted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900041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2701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717478-95BF-13DB-5CE7-6B243CF78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C1B6B97-BE3D-FD03-82D9-33C0533AA5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EL loads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6CB0830-8409-B55A-2C3D-ABBA65C7F2A4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77A771FF-FE9A-3D07-19D0-1A86E3334146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  <p:sp>
        <p:nvSpPr>
          <p:cNvPr id="11" name="Text Placeholder 6">
            <a:extLst>
              <a:ext uri="{FF2B5EF4-FFF2-40B4-BE49-F238E27FC236}">
                <a16:creationId xmlns:a16="http://schemas.microsoft.com/office/drawing/2014/main" id="{7AB212C1-DD46-9268-FDDA-35E7650BE9A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624392" y="2050750"/>
            <a:ext cx="2808312" cy="140362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 case of 2 He</a:t>
            </a:r>
            <a:br>
              <a:rPr lang="en-US" dirty="0"/>
            </a:br>
            <a:r>
              <a:rPr lang="en-US" dirty="0"/>
              <a:t>compressors</a:t>
            </a:r>
            <a:br>
              <a:rPr lang="en-US" dirty="0"/>
            </a:br>
            <a:r>
              <a:rPr lang="en-US" dirty="0"/>
              <a:t>(1 redundant)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8FC7F9E-FA31-E042-B6D5-B83CAD7109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919396"/>
              </p:ext>
            </p:extLst>
          </p:nvPr>
        </p:nvGraphicFramePr>
        <p:xfrm>
          <a:off x="407988" y="836712"/>
          <a:ext cx="9043371" cy="5409544"/>
        </p:xfrm>
        <a:graphic>
          <a:graphicData uri="http://schemas.openxmlformats.org/drawingml/2006/table">
            <a:tbl>
              <a:tblPr/>
              <a:tblGrid>
                <a:gridCol w="177708">
                  <a:extLst>
                    <a:ext uri="{9D8B030D-6E8A-4147-A177-3AD203B41FA5}">
                      <a16:colId xmlns:a16="http://schemas.microsoft.com/office/drawing/2014/main" val="276513265"/>
                    </a:ext>
                  </a:extLst>
                </a:gridCol>
                <a:gridCol w="1806699">
                  <a:extLst>
                    <a:ext uri="{9D8B030D-6E8A-4147-A177-3AD203B41FA5}">
                      <a16:colId xmlns:a16="http://schemas.microsoft.com/office/drawing/2014/main" val="44916270"/>
                    </a:ext>
                  </a:extLst>
                </a:gridCol>
                <a:gridCol w="1786954">
                  <a:extLst>
                    <a:ext uri="{9D8B030D-6E8A-4147-A177-3AD203B41FA5}">
                      <a16:colId xmlns:a16="http://schemas.microsoft.com/office/drawing/2014/main" val="4146445964"/>
                    </a:ext>
                  </a:extLst>
                </a:gridCol>
                <a:gridCol w="957649">
                  <a:extLst>
                    <a:ext uri="{9D8B030D-6E8A-4147-A177-3AD203B41FA5}">
                      <a16:colId xmlns:a16="http://schemas.microsoft.com/office/drawing/2014/main" val="3203539503"/>
                    </a:ext>
                  </a:extLst>
                </a:gridCol>
                <a:gridCol w="957649">
                  <a:extLst>
                    <a:ext uri="{9D8B030D-6E8A-4147-A177-3AD203B41FA5}">
                      <a16:colId xmlns:a16="http://schemas.microsoft.com/office/drawing/2014/main" val="562637597"/>
                    </a:ext>
                  </a:extLst>
                </a:gridCol>
                <a:gridCol w="1421666">
                  <a:extLst>
                    <a:ext uri="{9D8B030D-6E8A-4147-A177-3AD203B41FA5}">
                      <a16:colId xmlns:a16="http://schemas.microsoft.com/office/drawing/2014/main" val="561946475"/>
                    </a:ext>
                  </a:extLst>
                </a:gridCol>
                <a:gridCol w="1421666">
                  <a:extLst>
                    <a:ext uri="{9D8B030D-6E8A-4147-A177-3AD203B41FA5}">
                      <a16:colId xmlns:a16="http://schemas.microsoft.com/office/drawing/2014/main" val="2181111703"/>
                    </a:ext>
                  </a:extLst>
                </a:gridCol>
                <a:gridCol w="513380">
                  <a:extLst>
                    <a:ext uri="{9D8B030D-6E8A-4147-A177-3AD203B41FA5}">
                      <a16:colId xmlns:a16="http://schemas.microsoft.com/office/drawing/2014/main" val="3425640252"/>
                    </a:ext>
                  </a:extLst>
                </a:gridCol>
              </a:tblGrid>
              <a:tr h="15113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effectLst/>
                          <a:latin typeface="Arial" panose="020B0604020202020204" pitchFamily="34" charset="0"/>
                        </a:rPr>
                        <a:t>Electro equipment</a:t>
                      </a:r>
                    </a:p>
                  </a:txBody>
                  <a:tcPr marL="4377" marR="4377" marT="4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3307831"/>
                  </a:ext>
                </a:extLst>
              </a:tr>
              <a:tr h="40302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No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System description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Consumer type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Room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Type of cabinet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600" b="1" i="0" u="none" strike="noStrike">
                          <a:effectLst/>
                          <a:latin typeface="Arial" panose="020B0604020202020204" pitchFamily="34" charset="0"/>
                        </a:rPr>
                        <a:t>Dimensions</a:t>
                      </a:r>
                      <a:br>
                        <a:rPr lang="pt-BR" sz="600" b="1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pt-BR" sz="600" b="1" i="0" u="none" strike="noStrike">
                          <a:effectLst/>
                          <a:latin typeface="Arial" panose="020B0604020202020204" pitchFamily="34" charset="0"/>
                        </a:rPr>
                        <a:t>[w x h x d]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Rated current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Power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8832049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4377" marR="4377" marT="4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-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A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kW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061925"/>
                  </a:ext>
                </a:extLst>
              </a:tr>
              <a:tr h="115870"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L="4377" marR="4377" marT="4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4377" marR="4377" marT="43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0801872"/>
                  </a:ext>
                </a:extLst>
              </a:tr>
              <a:tr h="11587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38863974"/>
                  </a:ext>
                </a:extLst>
              </a:tr>
              <a:tr h="110832"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n-GB" sz="6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4529899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UIAC ABB switchboard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2840(+100) x 2270 x 650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85191468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6295325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 compressor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UIMV (VSD)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 x 2400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390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160.00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9398298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UIAO Control cabinet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 x 2000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59580770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Motor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7.50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83617478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Global power supply (not a cubicle)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41208663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</a:rPr>
                        <a:t>Global power supply (on skid)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3617218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Proximity shielding skid - 2 pumps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UIAC - 00057 Power 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 mounted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600 x 1000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10.00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7996767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UIA0 - 00057 Control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 mounted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800 x 1200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46206080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37849640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S-2 system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S-3 system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S-2 system electrical coil 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S-3 system electrical coil 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S-2e (extraction from AHU S-2)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UIAC ( 3 UIMV + 2x Thyristor element)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1600 x 2000 x 600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6921410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UIAO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1600 x 2000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9831035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757224"/>
                  </a:ext>
                </a:extLst>
              </a:tr>
              <a:tr h="2065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6264113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695.00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26745679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Adopted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8584110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8378998"/>
                  </a:ext>
                </a:extLst>
              </a:tr>
              <a:tr h="22166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UIAC ABB switchboard (on secured</a:t>
                      </a:r>
                      <a:b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 power supply)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2268717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05540914"/>
                  </a:ext>
                </a:extLst>
              </a:tr>
              <a:tr h="21555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S-1 system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AHU S-1 system electrical coil (2 AHUs)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UIAC (2 x UIMV + 2 x Thyristor element)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1200 x 2000 x 600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835067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UIAO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 x 2000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2992385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(on secured power supply)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9724163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3676596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S-1e ( EX also for Service cell)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 (Smoke extraction)</a:t>
                      </a:r>
                      <a:b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EX(smoke extraction from Underground)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6 x standalone UIMV (VSD)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 mounted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check dimensions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24259181"/>
                  </a:ext>
                </a:extLst>
              </a:tr>
              <a:tr h="3224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UIAO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6025500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(on secured power supply)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00301214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821565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251331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He skid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UIAC Both power/control cubicle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Floor standing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1000 x 2000 x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1364563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UIMV (VSD)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 mounted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400 x 2400 400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15.00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391792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Vacuum pump for He skid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Motor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0.45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44647362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0854663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3453670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411.00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558512"/>
                  </a:ext>
                </a:extLst>
              </a:tr>
              <a:tr h="11083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Adopted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450.00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6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377" marR="4377" marT="437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10705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454101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AFD049-1EF3-7CDD-CEAA-5EB2BB169C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DC6B331-C480-DC50-FD85-12F2F8DB7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3606007-9A8B-EA75-942D-6B27745991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21133" y="1124744"/>
            <a:ext cx="11219483" cy="288032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User requirements document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Target cooling station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400" dirty="0"/>
              <a:t>TCC8 / ECN3 mezzanine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Service building – CV room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200" dirty="0"/>
              <a:t>EL loads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900" dirty="0"/>
          </a:p>
          <a:p>
            <a:pPr lvl="1" indent="0">
              <a:buNone/>
            </a:pPr>
            <a:endParaRPr lang="en-US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57E8C5E-D301-C1F5-DE21-01762C205807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CBDCA1B0-CB3A-EFDE-CBF5-4EEA135611FD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</p:spTree>
    <p:extLst>
      <p:ext uri="{BB962C8B-B14F-4D97-AF65-F5344CB8AC3E}">
        <p14:creationId xmlns:p14="http://schemas.microsoft.com/office/powerpoint/2010/main" val="2487218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3ABDBE-278E-C16C-2A11-14F67912EB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8C4AC719-2481-9B8C-7581-6BC2DAAE3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User requirements document – to be shared</a:t>
            </a:r>
            <a:endParaRPr lang="en-US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89CF0B-D3C9-97ED-89A6-F7B162D0D0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980728"/>
            <a:ext cx="11376024" cy="4608512"/>
          </a:xfrm>
        </p:spPr>
        <p:txBody>
          <a:bodyPr/>
          <a:lstStyle/>
          <a:p>
            <a:r>
              <a:rPr lang="en-US" dirty="0"/>
              <a:t>Demineralized water – PCs and </a:t>
            </a:r>
            <a:r>
              <a:rPr lang="en-US" dirty="0" err="1"/>
              <a:t>SHiP</a:t>
            </a:r>
            <a:endParaRPr lang="en-US" dirty="0"/>
          </a:p>
          <a:p>
            <a:endParaRPr lang="en-US" sz="2400" b="0" dirty="0"/>
          </a:p>
          <a:p>
            <a:endParaRPr lang="en-GB" sz="24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8E3F03-5079-98B3-A5D5-F9AE0F5BC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968" y="868242"/>
            <a:ext cx="6116320" cy="264604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FC1A7FF-D38E-65CE-6C3C-4145E823E337}"/>
              </a:ext>
            </a:extLst>
          </p:cNvPr>
          <p:cNvSpPr/>
          <p:nvPr/>
        </p:nvSpPr>
        <p:spPr>
          <a:xfrm>
            <a:off x="8976320" y="1471185"/>
            <a:ext cx="216024" cy="2043102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B1E202-2123-230C-2148-26E286DED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33" y="3436515"/>
            <a:ext cx="5930502" cy="265678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B77C7D69-9C86-4B33-219E-A3BD3D1E15AD}"/>
              </a:ext>
            </a:extLst>
          </p:cNvPr>
          <p:cNvSpPr/>
          <p:nvPr/>
        </p:nvSpPr>
        <p:spPr>
          <a:xfrm>
            <a:off x="3287688" y="4050194"/>
            <a:ext cx="432048" cy="2043102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5E2DB26-E6CB-01ED-2E67-A90BCB505F1B}"/>
              </a:ext>
            </a:extLst>
          </p:cNvPr>
          <p:cNvSpPr txBox="1"/>
          <p:nvPr/>
        </p:nvSpPr>
        <p:spPr>
          <a:xfrm>
            <a:off x="6105335" y="3728303"/>
            <a:ext cx="6094948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PCs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changed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</a:t>
            </a:r>
            <a:r>
              <a:rPr lang="fr-FR" sz="1800" baseline="-250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SHiP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The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Users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declare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pressure drop.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Currently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pressure in the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existing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station can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reach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up to 24 bar, the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equipment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shall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rated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PN25 at least. </a:t>
            </a:r>
            <a:r>
              <a:rPr lang="en-GB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800" baseline="-250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T</a:t>
            </a:r>
            <a:r>
              <a:rPr lang="fr-FR" sz="1800" baseline="-250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proposed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A3001D0A-CA9F-14C9-EE42-EA81AD54D665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3" name="Slide Number Placeholder 4">
            <a:extLst>
              <a:ext uri="{FF2B5EF4-FFF2-40B4-BE49-F238E27FC236}">
                <a16:creationId xmlns:a16="http://schemas.microsoft.com/office/drawing/2014/main" id="{00056174-01CE-7620-D356-FDF7F743F31C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</p:spTree>
    <p:extLst>
      <p:ext uri="{BB962C8B-B14F-4D97-AF65-F5344CB8AC3E}">
        <p14:creationId xmlns:p14="http://schemas.microsoft.com/office/powerpoint/2010/main" val="23308419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32FC0-BFD0-0549-8C76-ABB2C64FB1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4D16418-5AD0-CCD5-78FA-EA27DD57A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User requirements document – to be shared</a:t>
            </a:r>
            <a:endParaRPr lang="en-US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B3CCA54-A31D-8D8E-0444-A535BBE7033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980728"/>
            <a:ext cx="11376024" cy="4608512"/>
          </a:xfrm>
        </p:spPr>
        <p:txBody>
          <a:bodyPr/>
          <a:lstStyle/>
          <a:p>
            <a:r>
              <a:rPr lang="en-US" dirty="0"/>
              <a:t>Demineralized water – current status - measurement results</a:t>
            </a:r>
          </a:p>
          <a:p>
            <a:endParaRPr lang="en-US" sz="2400" b="0" dirty="0"/>
          </a:p>
          <a:p>
            <a:endParaRPr lang="en-GB" sz="2400" dirty="0"/>
          </a:p>
          <a:p>
            <a:endParaRPr lang="en-GB" dirty="0"/>
          </a:p>
          <a:p>
            <a:endParaRPr lang="en-GB" dirty="0"/>
          </a:p>
          <a:p>
            <a:r>
              <a:rPr lang="en-US" dirty="0"/>
              <a:t>Demineralized water – future status</a:t>
            </a:r>
          </a:p>
          <a:p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72B1F11-CC9C-E57D-04C3-4965FC98DA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583732"/>
              </p:ext>
            </p:extLst>
          </p:nvPr>
        </p:nvGraphicFramePr>
        <p:xfrm>
          <a:off x="1055440" y="1340768"/>
          <a:ext cx="4754880" cy="1680528"/>
        </p:xfrm>
        <a:graphic>
          <a:graphicData uri="http://schemas.openxmlformats.org/drawingml/2006/table">
            <a:tbl>
              <a:tblPr firstRow="1" firstCol="1" bandRow="1"/>
              <a:tblGrid>
                <a:gridCol w="1725934">
                  <a:extLst>
                    <a:ext uri="{9D8B030D-6E8A-4147-A177-3AD203B41FA5}">
                      <a16:colId xmlns:a16="http://schemas.microsoft.com/office/drawing/2014/main" val="3657921385"/>
                    </a:ext>
                  </a:extLst>
                </a:gridCol>
                <a:gridCol w="936936">
                  <a:extLst>
                    <a:ext uri="{9D8B030D-6E8A-4147-A177-3AD203B41FA5}">
                      <a16:colId xmlns:a16="http://schemas.microsoft.com/office/drawing/2014/main" val="1219087552"/>
                    </a:ext>
                  </a:extLst>
                </a:gridCol>
                <a:gridCol w="960294">
                  <a:extLst>
                    <a:ext uri="{9D8B030D-6E8A-4147-A177-3AD203B41FA5}">
                      <a16:colId xmlns:a16="http://schemas.microsoft.com/office/drawing/2014/main" val="2799244843"/>
                    </a:ext>
                  </a:extLst>
                </a:gridCol>
                <a:gridCol w="959957">
                  <a:extLst>
                    <a:ext uri="{9D8B030D-6E8A-4147-A177-3AD203B41FA5}">
                      <a16:colId xmlns:a16="http://schemas.microsoft.com/office/drawing/2014/main" val="293895028"/>
                    </a:ext>
                  </a:extLst>
                </a:gridCol>
                <a:gridCol w="171759">
                  <a:extLst>
                    <a:ext uri="{9D8B030D-6E8A-4147-A177-3AD203B41FA5}">
                      <a16:colId xmlns:a16="http://schemas.microsoft.com/office/drawing/2014/main" val="157990565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cooling</a:t>
                      </a:r>
                      <a:b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Power</a:t>
                      </a:r>
                      <a:endParaRPr lang="en-GB" sz="10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 flow rate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Type of water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0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582301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000" dirty="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78615724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(kW)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(m</a:t>
                      </a:r>
                      <a:r>
                        <a:rPr lang="en-GB" sz="1100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/h)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0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9120604"/>
                  </a:ext>
                </a:extLst>
              </a:tr>
              <a:tr h="182880"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ECN3, TCC8 branch:</a:t>
                      </a:r>
                      <a:b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Magnets, Power converters, </a:t>
                      </a:r>
                      <a:b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WC cables, vacuum pumps,</a:t>
                      </a:r>
                      <a:b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NA62 experiment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2970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Demineralized</a:t>
                      </a:r>
                      <a:endParaRPr lang="en-GB" sz="10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000">
                          <a:effectLst/>
                          <a:latin typeface="Tahom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9388543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0880563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3792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 dirty="0">
                          <a:solidFill>
                            <a:srgbClr val="2F2F2F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EHN2/Amber facility</a:t>
                      </a:r>
                      <a:endParaRPr lang="en-GB" sz="1000" dirty="0">
                        <a:solidFill>
                          <a:srgbClr val="2F2F2F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2F2F2F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en-GB" sz="1000">
                        <a:solidFill>
                          <a:srgbClr val="2F2F2F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 dirty="0">
                          <a:solidFill>
                            <a:srgbClr val="2F2F2F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</a:t>
                      </a:r>
                      <a:endParaRPr lang="en-GB" sz="1000" dirty="0">
                        <a:solidFill>
                          <a:srgbClr val="2F2F2F"/>
                        </a:solidFill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Demineralized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0781668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0000"/>
                        </a:lnSpc>
                        <a:buNone/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endParaRPr lang="en-GB" sz="10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2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6970</a:t>
                      </a:r>
                      <a:endParaRPr lang="en-GB" sz="10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2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290.00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0" dirty="0"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259492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42AF78AE-FD69-59B4-6C07-9CB6C1663E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546" y="3501008"/>
            <a:ext cx="5160668" cy="275291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457AFF5-F37D-4A90-6828-6BB14FDF13F9}"/>
              </a:ext>
            </a:extLst>
          </p:cNvPr>
          <p:cNvSpPr txBox="1"/>
          <p:nvPr/>
        </p:nvSpPr>
        <p:spPr>
          <a:xfrm>
            <a:off x="6013214" y="2421131"/>
            <a:ext cx="609494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enough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terms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power and flow rate of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demineralized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water,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which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supplied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BA82.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There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is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no impact on CT2</a:t>
            </a: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97F237B3-5BBE-27D9-E9C3-B6F0780D4647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95B664BA-E966-15D3-0DCB-168286C30144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</p:spTree>
    <p:extLst>
      <p:ext uri="{BB962C8B-B14F-4D97-AF65-F5344CB8AC3E}">
        <p14:creationId xmlns:p14="http://schemas.microsoft.com/office/powerpoint/2010/main" val="13401447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842E04-4D8D-06E9-B085-962B28654A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1751C32-80C8-6A22-57A0-5FA664054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User requirements document – to be shared</a:t>
            </a:r>
            <a:endParaRPr lang="en-US" sz="32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AB25F-9544-3356-AA78-2C621EF3B4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9" y="980728"/>
            <a:ext cx="11376024" cy="4608512"/>
          </a:xfrm>
        </p:spPr>
        <p:txBody>
          <a:bodyPr/>
          <a:lstStyle/>
          <a:p>
            <a:r>
              <a:rPr lang="en-US" dirty="0"/>
              <a:t>Chilled water – current status - measurement results</a:t>
            </a:r>
          </a:p>
          <a:p>
            <a:endParaRPr lang="en-US" sz="2400" b="0" dirty="0"/>
          </a:p>
          <a:p>
            <a:endParaRPr lang="en-US" sz="2400" b="0" dirty="0"/>
          </a:p>
          <a:p>
            <a:r>
              <a:rPr lang="en-US" dirty="0"/>
              <a:t>Chilled water – future status – additional load</a:t>
            </a:r>
          </a:p>
          <a:p>
            <a:endParaRPr lang="en-US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A52E4C3-10DC-FA95-98B9-91A33A33D193}"/>
              </a:ext>
            </a:extLst>
          </p:cNvPr>
          <p:cNvSpPr txBox="1"/>
          <p:nvPr/>
        </p:nvSpPr>
        <p:spPr>
          <a:xfrm>
            <a:off x="839416" y="1311278"/>
            <a:ext cx="734481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Nominal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cooling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capacity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4.4MW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, flow rate </a:t>
            </a:r>
            <a:r>
              <a:rPr lang="fr-FR" b="1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660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sz="1800" b="1" baseline="300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Cooling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4.35 MW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flow rate 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635m</a:t>
            </a:r>
            <a:r>
              <a:rPr lang="fr-FR" sz="1800" b="1" baseline="300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/h</a:t>
            </a:r>
          </a:p>
          <a:p>
            <a:endParaRPr lang="en-GB" b="1" dirty="0">
              <a:solidFill>
                <a:srgbClr val="2F2F2F"/>
              </a:solidFill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EFD7706-750E-9FC7-E969-069525BCD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945109"/>
              </p:ext>
            </p:extLst>
          </p:nvPr>
        </p:nvGraphicFramePr>
        <p:xfrm>
          <a:off x="6672064" y="2050484"/>
          <a:ext cx="3961130" cy="1303020"/>
        </p:xfrm>
        <a:graphic>
          <a:graphicData uri="http://schemas.openxmlformats.org/drawingml/2006/table">
            <a:tbl>
              <a:tblPr firstRow="1" firstCol="1" bandRow="1"/>
              <a:tblGrid>
                <a:gridCol w="1384935">
                  <a:extLst>
                    <a:ext uri="{9D8B030D-6E8A-4147-A177-3AD203B41FA5}">
                      <a16:colId xmlns:a16="http://schemas.microsoft.com/office/drawing/2014/main" val="2288729574"/>
                    </a:ext>
                  </a:extLst>
                </a:gridCol>
                <a:gridCol w="1188720">
                  <a:extLst>
                    <a:ext uri="{9D8B030D-6E8A-4147-A177-3AD203B41FA5}">
                      <a16:colId xmlns:a16="http://schemas.microsoft.com/office/drawing/2014/main" val="2259930532"/>
                    </a:ext>
                  </a:extLst>
                </a:gridCol>
                <a:gridCol w="670560">
                  <a:extLst>
                    <a:ext uri="{9D8B030D-6E8A-4147-A177-3AD203B41FA5}">
                      <a16:colId xmlns:a16="http://schemas.microsoft.com/office/drawing/2014/main" val="869333651"/>
                    </a:ext>
                  </a:extLst>
                </a:gridCol>
                <a:gridCol w="716915">
                  <a:extLst>
                    <a:ext uri="{9D8B030D-6E8A-4147-A177-3AD203B41FA5}">
                      <a16:colId xmlns:a16="http://schemas.microsoft.com/office/drawing/2014/main" val="3063784787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Branch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Cooling</a:t>
                      </a:r>
                      <a:b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capacity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Flow rate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7170341"/>
                  </a:ext>
                </a:extLst>
              </a:tr>
              <a:tr h="20574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Building / Experiment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[kW]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</a:t>
                      </a:r>
                      <a:r>
                        <a:rPr lang="en-GB" sz="1100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/h]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140746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Beryllium facility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from BA80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28.7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3363768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New service building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GB" sz="1100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from ECN3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35.9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3500343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ShiP experiment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GB" sz="1100" baseline="300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th</a:t>
                      </a: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– from ECN3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4.3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165102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0000"/>
                        </a:lnSpc>
                        <a:buNone/>
                      </a:pPr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GB" sz="10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buNone/>
                      </a:pPr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0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480</a:t>
                      </a:r>
                      <a:endParaRPr lang="en-GB" sz="1000" b="1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buNone/>
                      </a:pPr>
                      <a:r>
                        <a:rPr lang="en-GB" sz="1100" b="1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68.9</a:t>
                      </a:r>
                      <a:endParaRPr lang="en-GB" sz="1000" b="1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9766464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77EDB67F-AB96-75DA-58EB-CD95BA0D1E6A}"/>
              </a:ext>
            </a:extLst>
          </p:cNvPr>
          <p:cNvSpPr txBox="1"/>
          <p:nvPr/>
        </p:nvSpPr>
        <p:spPr>
          <a:xfrm>
            <a:off x="858976" y="3429000"/>
            <a:ext cx="1022513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NA62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will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dismanled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(total </a:t>
            </a:r>
            <a:r>
              <a:rPr lang="fr-FR" sz="1800" dirty="0" err="1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savings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255 kW 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36.6m</a:t>
            </a:r>
            <a:r>
              <a:rPr lang="fr-FR" sz="1800" b="1" baseline="300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/h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This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capacity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is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on 5</a:t>
            </a:r>
            <a:r>
              <a:rPr lang="fr-FR" baseline="30000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th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branch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and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possibly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could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be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used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for Service building and 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Additional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load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from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Berylium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facility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can’t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be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covered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by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potential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savings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from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NA62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experiment</a:t>
            </a:r>
            <a:endParaRPr lang="fr-FR" dirty="0">
              <a:solidFill>
                <a:srgbClr val="2F2F2F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Additional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loads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are </a:t>
            </a:r>
            <a:r>
              <a:rPr lang="fr-FR" b="1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175kW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25.1 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fr-FR" sz="1800" b="1" baseline="300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fr-FR" sz="1800" b="1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/h</a:t>
            </a:r>
            <a:r>
              <a:rPr lang="fr-FR" sz="1800" dirty="0">
                <a:solidFill>
                  <a:srgbClr val="2F2F2F"/>
                </a:solidFill>
                <a:effectLst/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Flow rate can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accomodated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by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existing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pumps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but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chillers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can’t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deliver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4.575 MW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Maximum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b="1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4.35MW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happened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once (1h) in last 4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capacity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higher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b="1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4.225 MW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happened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only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7 times.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It’s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reasonable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existing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chillers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providing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variation in the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supply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 maximum 2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installing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 new chiller.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configuration,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there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no impact on CT2.</a:t>
            </a:r>
            <a:endParaRPr lang="fr-FR" dirty="0">
              <a:solidFill>
                <a:srgbClr val="2F2F2F"/>
              </a:solidFill>
              <a:latin typeface="Tahoma" panose="020B060403050404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solidFill>
                <a:srgbClr val="2F2F2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ED1C5-1325-ACDF-6DC1-76BF0D02341E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E822914-C3B5-7E19-C25A-52D603AECD39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</p:spTree>
    <p:extLst>
      <p:ext uri="{BB962C8B-B14F-4D97-AF65-F5344CB8AC3E}">
        <p14:creationId xmlns:p14="http://schemas.microsoft.com/office/powerpoint/2010/main" val="17164627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35190E-D26A-D34A-C041-3A5F8D74B7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DE5BF39-F4B0-C99D-694C-18A13FCBC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Target cooling station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18D6738-FFC5-A09A-3BED-4A0E4721D0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1" y="1124745"/>
            <a:ext cx="10009111" cy="5130979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809BBCF-83E0-0A82-415F-E5B5FD5AC583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4FB184EF-DAB1-6A04-48E1-66CB106EC0A9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4EB4F0-968D-DCFA-A2BD-46E7BEB63088}"/>
              </a:ext>
            </a:extLst>
          </p:cNvPr>
          <p:cNvSpPr txBox="1"/>
          <p:nvPr/>
        </p:nvSpPr>
        <p:spPr>
          <a:xfrm>
            <a:off x="693302" y="5086924"/>
            <a:ext cx="7344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3D model to </a:t>
            </a:r>
            <a:r>
              <a:rPr lang="fr-FR" dirty="0" err="1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be</a:t>
            </a:r>
            <a:r>
              <a:rPr lang="fr-FR" dirty="0">
                <a:solidFill>
                  <a:srgbClr val="2F2F2F"/>
                </a:solidFill>
                <a:latin typeface="Tahoma" panose="020B0604030504040204" pitchFamily="34" charset="0"/>
                <a:cs typeface="Times New Roman" panose="02020603050405020304" pitchFamily="18" charset="0"/>
              </a:rPr>
              <a:t> set</a:t>
            </a:r>
            <a:endParaRPr lang="fr-FR" sz="1800" b="1" dirty="0">
              <a:solidFill>
                <a:srgbClr val="2F2F2F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700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D8E422-D278-04B0-68A4-E4186830A6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8060449-2E2B-7FA6-3D57-919ABB6C83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TCC8 &amp; ECN3 mezzanine</a:t>
            </a:r>
            <a:endParaRPr lang="en-US" sz="320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2DFAE1-E98A-5F9E-7885-583B4634EBC0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C62FBF88-C3EE-495F-CE6D-43150318E3ED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6AA91B4-E05E-FBB3-60F2-3F2D32A226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5405736"/>
              </p:ext>
            </p:extLst>
          </p:nvPr>
        </p:nvGraphicFramePr>
        <p:xfrm>
          <a:off x="623392" y="1268760"/>
          <a:ext cx="5118100" cy="3147060"/>
        </p:xfrm>
        <a:graphic>
          <a:graphicData uri="http://schemas.openxmlformats.org/drawingml/2006/table">
            <a:tbl>
              <a:tblPr/>
              <a:tblGrid>
                <a:gridCol w="1003300">
                  <a:extLst>
                    <a:ext uri="{9D8B030D-6E8A-4147-A177-3AD203B41FA5}">
                      <a16:colId xmlns:a16="http://schemas.microsoft.com/office/drawing/2014/main" val="1006838666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445270787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4060079628"/>
                    </a:ext>
                  </a:extLst>
                </a:gridCol>
                <a:gridCol w="1511300">
                  <a:extLst>
                    <a:ext uri="{9D8B030D-6E8A-4147-A177-3AD203B41FA5}">
                      <a16:colId xmlns:a16="http://schemas.microsoft.com/office/drawing/2014/main" val="192483358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ECN3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76610328"/>
                  </a:ext>
                </a:extLst>
              </a:tr>
              <a:tr h="52578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Component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Dimension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[W x H x L]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Dimension  with chasing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[W x H x L]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Comment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859677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[mm]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[mm]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6818568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AHU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2570 x 1960 x 5900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2570 x 1960 x 5900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514689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Mixing chamber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2570 x 1960 x 1030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2570 x 1960 x 1030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77967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Fresh air damper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2400 x 760 x 160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Placed on mixing chamber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33752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Return damper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1500 x 1210 x 160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Placed on mixing chamber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7538874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Filter section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 filters: 290 x 595 x400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2570 x 1960 x 440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89141360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 filters: 595 x 595 x 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73170007"/>
                  </a:ext>
                </a:extLst>
              </a:tr>
              <a:tr h="42672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Electrical heating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coil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2010 x 1500 x 300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2570 x 1960 x 470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77030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Chilled water coil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2200 x 1620 x 300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2570 x 1960 x 590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187220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Fan + motor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1000 x 1500 x 1500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2570 x 1960 x 1750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3294547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Extraction filter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 filters: 290 x 595 x400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1960 x 1650 x 1240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Inspection chamber is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separate section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1457446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 filters: 595 x 595 x 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8281073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00F69C5A-8DA1-BC3F-4253-E903240857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724311"/>
              </p:ext>
            </p:extLst>
          </p:nvPr>
        </p:nvGraphicFramePr>
        <p:xfrm>
          <a:off x="6096000" y="1129569"/>
          <a:ext cx="5118100" cy="3291840"/>
        </p:xfrm>
        <a:graphic>
          <a:graphicData uri="http://schemas.openxmlformats.org/drawingml/2006/table">
            <a:tbl>
              <a:tblPr/>
              <a:tblGrid>
                <a:gridCol w="1003300">
                  <a:extLst>
                    <a:ext uri="{9D8B030D-6E8A-4147-A177-3AD203B41FA5}">
                      <a16:colId xmlns:a16="http://schemas.microsoft.com/office/drawing/2014/main" val="230373682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37986560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1177026996"/>
                    </a:ext>
                  </a:extLst>
                </a:gridCol>
                <a:gridCol w="1511300">
                  <a:extLst>
                    <a:ext uri="{9D8B030D-6E8A-4147-A177-3AD203B41FA5}">
                      <a16:colId xmlns:a16="http://schemas.microsoft.com/office/drawing/2014/main" val="1342855378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TCC8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5469296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Component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Dimension</a:t>
                      </a:r>
                      <a:b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pt-B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[W x H x L]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Dimension  with chasing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[W x H x L]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Comment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3032768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[mm]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[mm]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639768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AHU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1960 x 1960 x 5440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1960 x 1960 x 5440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33519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Mixing chamber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1960 x 1960 x 1060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1960 x 1960 x 1060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532755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Fresh air damper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610 x 1800 x 160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Placed on mixing chamber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05523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Return damper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1500 x 1210 x 160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Placed on mixing chamber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7823727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Filter section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 filters: 290 x 595 x400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1960 x 1960 x 440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52224335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 filters: 595 x 595 x 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0034570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Electrical heating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coil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1390 x 1480 x 500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1960 x 1960 x 590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3410200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Chilled water coil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1600 x 1620 x 300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1960 x 1960 x 590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9283635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Fan + motor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1000 x 1250 x 1200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1960 x 1960 x 1300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97916052"/>
                  </a:ext>
                </a:extLst>
              </a:tr>
              <a:tr h="182880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Extraction filter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 filters: 290 x 595 x400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1650 x 1345 x 1240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Inspection chamber is</a:t>
                      </a:r>
                      <a:b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separate section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6732249"/>
                  </a:ext>
                </a:extLst>
              </a:tr>
              <a:tr h="18288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 filters: 595 x 595 x 400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537514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42397F7D-F98B-8862-05EC-923EDBA1C106}"/>
              </a:ext>
            </a:extLst>
          </p:cNvPr>
          <p:cNvSpPr txBox="1"/>
          <p:nvPr/>
        </p:nvSpPr>
        <p:spPr>
          <a:xfrm>
            <a:off x="767408" y="5229200"/>
            <a:ext cx="61669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* inspection chambers are not included in the list of components</a:t>
            </a:r>
            <a:r>
              <a:rPr lang="en-GB" dirty="0"/>
              <a:t> </a:t>
            </a: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AB47E7AC-C324-D233-49AB-A018605337DB}"/>
              </a:ext>
            </a:extLst>
          </p:cNvPr>
          <p:cNvSpPr/>
          <p:nvPr/>
        </p:nvSpPr>
        <p:spPr>
          <a:xfrm rot="5400000">
            <a:off x="3134027" y="-253054"/>
            <a:ext cx="158396" cy="5333508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16F8BE3B-D68B-EBC0-3C27-FBC5C1B88D44}"/>
              </a:ext>
            </a:extLst>
          </p:cNvPr>
          <p:cNvSpPr/>
          <p:nvPr/>
        </p:nvSpPr>
        <p:spPr>
          <a:xfrm rot="5400000">
            <a:off x="3086840" y="1115099"/>
            <a:ext cx="129640" cy="5333506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C98883B-B276-1009-6755-131FF4029092}"/>
              </a:ext>
            </a:extLst>
          </p:cNvPr>
          <p:cNvSpPr/>
          <p:nvPr/>
        </p:nvSpPr>
        <p:spPr>
          <a:xfrm rot="5400000">
            <a:off x="8579227" y="1102069"/>
            <a:ext cx="151026" cy="5395688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6673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212CF-8956-F963-2391-C3B7327E89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0AE9EE-0DD9-2B6C-B02A-6184E09A409E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703CD2B6-7EE1-FC8F-C63A-CD217DD8CDE4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0EADF8AD-0FD0-EBF9-0C40-183A88DA1466}"/>
              </a:ext>
            </a:extLst>
          </p:cNvPr>
          <p:cNvSpPr txBox="1">
            <a:spLocks/>
          </p:cNvSpPr>
          <p:nvPr/>
        </p:nvSpPr>
        <p:spPr>
          <a:xfrm>
            <a:off x="560388" y="16325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TCC8 &amp; ECN3 mezzanine</a:t>
            </a:r>
            <a:endParaRPr lang="en-US" sz="3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F951F2E-2B96-B4CD-578C-0F707D6AA8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16" y="1540569"/>
            <a:ext cx="9468337" cy="45023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528948E-41B2-302A-22F9-F0414574712A}"/>
              </a:ext>
            </a:extLst>
          </p:cNvPr>
          <p:cNvSpPr txBox="1"/>
          <p:nvPr/>
        </p:nvSpPr>
        <p:spPr>
          <a:xfrm>
            <a:off x="1127448" y="707742"/>
            <a:ext cx="61669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ECN3 AHU: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ptos Narrow" panose="020B0004020202020204" pitchFamily="34" charset="0"/>
              </a:rPr>
              <a:t>4 sections when AHU installed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ptos Narrow" panose="020B0004020202020204" pitchFamily="34" charset="0"/>
              </a:rPr>
              <a:t>1600mm  x 2105mm  x 2650mm – biggest section </a:t>
            </a:r>
            <a:endParaRPr lang="en-GB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F18EF3E-AE59-5707-BB04-2CAACAB7CFDC}"/>
              </a:ext>
            </a:extLst>
          </p:cNvPr>
          <p:cNvSpPr/>
          <p:nvPr/>
        </p:nvSpPr>
        <p:spPr>
          <a:xfrm rot="5400000">
            <a:off x="1307468" y="3104964"/>
            <a:ext cx="3312368" cy="2376264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75C52AFD-56CE-ED32-F901-6817911C569A}"/>
              </a:ext>
            </a:extLst>
          </p:cNvPr>
          <p:cNvSpPr/>
          <p:nvPr/>
        </p:nvSpPr>
        <p:spPr>
          <a:xfrm rot="5400000">
            <a:off x="6574202" y="3104964"/>
            <a:ext cx="3312368" cy="2376264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5744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AC378-9A4C-2773-A6E5-0FEA13BFC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637CBF5-4DB3-AF10-E73C-A7F0508B9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1547265"/>
            <a:ext cx="8998412" cy="447698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E938E-AB9C-1911-FBC2-350F92060DBB}"/>
              </a:ext>
            </a:extLst>
          </p:cNvPr>
          <p:cNvSpPr txBox="1">
            <a:spLocks/>
          </p:cNvSpPr>
          <p:nvPr/>
        </p:nvSpPr>
        <p:spPr>
          <a:xfrm>
            <a:off x="2570400" y="6393600"/>
            <a:ext cx="657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dirty="0">
                <a:solidFill>
                  <a:srgbClr val="0048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F. Dragoni, N. Zaric | Target cooling station and Target complex ventilation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690C8106-5622-FE5F-2621-53CA2E3937FC}"/>
              </a:ext>
            </a:extLst>
          </p:cNvPr>
          <p:cNvSpPr txBox="1">
            <a:spLocks/>
          </p:cNvSpPr>
          <p:nvPr/>
        </p:nvSpPr>
        <p:spPr>
          <a:xfrm>
            <a:off x="9418518" y="6356354"/>
            <a:ext cx="150201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14.05.2025.</a:t>
            </a:r>
          </a:p>
        </p:txBody>
      </p:sp>
      <p:sp>
        <p:nvSpPr>
          <p:cNvPr id="2" name="Title 5">
            <a:extLst>
              <a:ext uri="{FF2B5EF4-FFF2-40B4-BE49-F238E27FC236}">
                <a16:creationId xmlns:a16="http://schemas.microsoft.com/office/drawing/2014/main" id="{BD157A76-CC8C-46F1-B47F-D274FB7A17B0}"/>
              </a:ext>
            </a:extLst>
          </p:cNvPr>
          <p:cNvSpPr txBox="1">
            <a:spLocks/>
          </p:cNvSpPr>
          <p:nvPr/>
        </p:nvSpPr>
        <p:spPr>
          <a:xfrm>
            <a:off x="560388" y="163250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TCC8 &amp; ECN3 mezzanine</a:t>
            </a:r>
            <a:endParaRPr lang="en-US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40BB2D-3A28-7424-5EAD-FED4B97CA79E}"/>
              </a:ext>
            </a:extLst>
          </p:cNvPr>
          <p:cNvSpPr txBox="1"/>
          <p:nvPr/>
        </p:nvSpPr>
        <p:spPr>
          <a:xfrm>
            <a:off x="1127448" y="707742"/>
            <a:ext cx="61669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 Narrow" panose="020B0004020202020204" pitchFamily="34" charset="0"/>
              </a:rPr>
              <a:t>TCC8 AHU: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ptos Narrow" panose="020B0004020202020204" pitchFamily="34" charset="0"/>
              </a:rPr>
              <a:t>4 sections when AHU installed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00000"/>
                </a:solidFill>
                <a:latin typeface="Aptos Narrow" panose="020B0004020202020204" pitchFamily="34" charset="0"/>
              </a:rPr>
              <a:t>1600mm  x 2060mm  x 2210mm – biggest section </a:t>
            </a:r>
            <a:endParaRPr lang="en-GB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F7830A06-2EAB-B6BF-0B36-5C199B5BF1AA}"/>
              </a:ext>
            </a:extLst>
          </p:cNvPr>
          <p:cNvSpPr/>
          <p:nvPr/>
        </p:nvSpPr>
        <p:spPr>
          <a:xfrm rot="5400000">
            <a:off x="6420036" y="3069986"/>
            <a:ext cx="3312368" cy="2376264"/>
          </a:xfrm>
          <a:prstGeom prst="roundRect">
            <a:avLst/>
          </a:prstGeom>
          <a:solidFill>
            <a:schemeClr val="lt1">
              <a:alpha val="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8130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Source Sans Pro"/>
        <a:ea typeface="Arial"/>
        <a:cs typeface="Arial"/>
      </a:majorFont>
      <a:minorFont>
        <a:latin typeface="Source Sans Pro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39321</TotalTime>
  <Words>2211</Words>
  <Application>Microsoft Office PowerPoint</Application>
  <PresentationFormat>Widescreen</PresentationFormat>
  <Paragraphs>848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Aptos</vt:lpstr>
      <vt:lpstr>Aptos Narrow</vt:lpstr>
      <vt:lpstr>Arial</vt:lpstr>
      <vt:lpstr>Calibri</vt:lpstr>
      <vt:lpstr>Cambria</vt:lpstr>
      <vt:lpstr>Source Sans Pro</vt:lpstr>
      <vt:lpstr>Tahoma</vt:lpstr>
      <vt:lpstr>Office Theme</vt:lpstr>
      <vt:lpstr>1_Office Theme</vt:lpstr>
      <vt:lpstr>Target cooling station and Target complex ventilation</vt:lpstr>
      <vt:lpstr>Agenda</vt:lpstr>
      <vt:lpstr>User requirements document – to be shared</vt:lpstr>
      <vt:lpstr>User requirements document – to be shared</vt:lpstr>
      <vt:lpstr>User requirements document – to be shared</vt:lpstr>
      <vt:lpstr>Target cooling station </vt:lpstr>
      <vt:lpstr>TCC8 &amp; ECN3 mezzanine</vt:lpstr>
      <vt:lpstr>PowerPoint Presentation</vt:lpstr>
      <vt:lpstr>PowerPoint Presentation</vt:lpstr>
      <vt:lpstr>Service building – CV room</vt:lpstr>
      <vt:lpstr>Service building – CV room</vt:lpstr>
      <vt:lpstr>Service building – CV room</vt:lpstr>
      <vt:lpstr>EL loads</vt:lpstr>
      <vt:lpstr>EL loads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Nikola Zaric</cp:lastModifiedBy>
  <cp:revision>1449</cp:revision>
  <cp:lastPrinted>2020-01-30T13:49:18Z</cp:lastPrinted>
  <dcterms:created xsi:type="dcterms:W3CDTF">2024-07-23T07:46:26Z</dcterms:created>
  <dcterms:modified xsi:type="dcterms:W3CDTF">2025-05-14T08:01:11Z</dcterms:modified>
</cp:coreProperties>
</file>