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59" r:id="rId2"/>
    <p:sldId id="304" r:id="rId3"/>
    <p:sldId id="306" r:id="rId4"/>
    <p:sldId id="307" r:id="rId5"/>
    <p:sldId id="309" r:id="rId6"/>
    <p:sldId id="308" r:id="rId7"/>
    <p:sldId id="310" r:id="rId8"/>
    <p:sldId id="311" r:id="rId9"/>
    <p:sldId id="312" r:id="rId10"/>
    <p:sldId id="288" r:id="rId11"/>
    <p:sldId id="31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86"/>
  </p:normalViewPr>
  <p:slideViewPr>
    <p:cSldViewPr snapToObjects="1">
      <p:cViewPr varScale="1">
        <p:scale>
          <a:sx n="120" d="100"/>
          <a:sy n="120" d="100"/>
        </p:scale>
        <p:origin x="120"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5/12/2025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YYYY-MM-DD</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Re-use of PR-560 in TCC8</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Re-use of PR-560 in TCC8</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Re-use of PR-560 in TCC8</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Re-use of PR-560 in TCC8</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YYYY-MM-DD</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Re-use of PR-560 in TCC8</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Re-use of PR-560 in TCC8</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Re-use of PR-560 in TCC8</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Re-use of PR-560 in TCC8</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Re-use of PR-560 in TCC8</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YYYY-MM-DD</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Re-use of PR-560 in TCC8</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YYYY-MM-DD</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Re-use of PR-560 in TCC8</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YYYY-MM-DD</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Re-use of PR-560 in TCC8</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YYYY-MM-DD</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Re-use of PR-560 in TCC8</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en-US"/>
              <a:t>YYYY-MM-DD</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GB"/>
              <a:t>Re-use of PR-560 in TCC8</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Re-use of PR-560 in TCC8</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Re-use of PR-560 in TCC8</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Re-use of PR-560 in TCC8</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Re-use of PR-560 in TCC8</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YYYY-MM-DD</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Re-use of PR-560 in TCC8</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en-US"/>
              <a:t>YYYY-MM-DD</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Re-use of PR-560 in TCC8</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Re-use of PR-560 in TCC8</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C. Duran Gutierrez, R. Rinaldesi – EN-HE</a:t>
            </a:r>
          </a:p>
          <a:p>
            <a:pPr algn="l"/>
            <a:r>
              <a:rPr lang="en-US" sz="1800" dirty="0"/>
              <a:t>2025-05-05</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FEF48-A23F-92A5-76AF-DD9075A2685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C08FE6ED-E285-69FD-9A28-0B47A007C580}"/>
              </a:ext>
            </a:extLst>
          </p:cNvPr>
          <p:cNvSpPr>
            <a:spLocks noGrp="1"/>
          </p:cNvSpPr>
          <p:nvPr>
            <p:ph type="title"/>
          </p:nvPr>
        </p:nvSpPr>
        <p:spPr>
          <a:xfrm>
            <a:off x="407988" y="373593"/>
            <a:ext cx="11376025" cy="1065742"/>
          </a:xfrm>
        </p:spPr>
        <p:txBody>
          <a:bodyPr anchor="t">
            <a:normAutofit/>
          </a:bodyPr>
          <a:lstStyle/>
          <a:p>
            <a:r>
              <a:rPr lang="en-US" dirty="0"/>
              <a:t>Extra – Hook coverage TCC8 Upstream (current)</a:t>
            </a:r>
            <a:endParaRPr lang="en-GB" dirty="0"/>
          </a:p>
        </p:txBody>
      </p:sp>
      <p:sp>
        <p:nvSpPr>
          <p:cNvPr id="3" name="Footer Placeholder 2">
            <a:extLst>
              <a:ext uri="{FF2B5EF4-FFF2-40B4-BE49-F238E27FC236}">
                <a16:creationId xmlns:a16="http://schemas.microsoft.com/office/drawing/2014/main" id="{0A87F78F-EADC-4857-6AF9-BC8F375F1F9F}"/>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GB"/>
              <a:t>Re-use of PR-560 in TCC8</a:t>
            </a:r>
            <a:endParaRPr lang="en-US"/>
          </a:p>
        </p:txBody>
      </p:sp>
      <p:sp>
        <p:nvSpPr>
          <p:cNvPr id="4" name="Slide Number Placeholder 3">
            <a:extLst>
              <a:ext uri="{FF2B5EF4-FFF2-40B4-BE49-F238E27FC236}">
                <a16:creationId xmlns:a16="http://schemas.microsoft.com/office/drawing/2014/main" id="{23BB1D99-E94C-18C4-D4AC-DE0EB42486E5}"/>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11</a:t>
            </a:fld>
            <a:endParaRPr lang="en-US"/>
          </a:p>
        </p:txBody>
      </p:sp>
      <p:pic>
        <p:nvPicPr>
          <p:cNvPr id="2" name="Picture 1">
            <a:extLst>
              <a:ext uri="{FF2B5EF4-FFF2-40B4-BE49-F238E27FC236}">
                <a16:creationId xmlns:a16="http://schemas.microsoft.com/office/drawing/2014/main" id="{368CE018-D970-6313-4A02-8CDDC14A1487}"/>
              </a:ext>
            </a:extLst>
          </p:cNvPr>
          <p:cNvPicPr>
            <a:picLocks noChangeAspect="1"/>
          </p:cNvPicPr>
          <p:nvPr/>
        </p:nvPicPr>
        <p:blipFill>
          <a:blip r:embed="rId2">
            <a:extLst>
              <a:ext uri="{28A0092B-C50C-407E-A947-70E740481C1C}">
                <a14:useLocalDpi xmlns:a14="http://schemas.microsoft.com/office/drawing/2010/main" val="0"/>
              </a:ext>
            </a:extLst>
          </a:blip>
          <a:srcRect l="14456"/>
          <a:stretch/>
        </p:blipFill>
        <p:spPr bwMode="auto">
          <a:xfrm>
            <a:off x="2025482" y="1066800"/>
            <a:ext cx="7779733" cy="5133975"/>
          </a:xfrm>
          <a:prstGeom prst="rect">
            <a:avLst/>
          </a:prstGeom>
          <a:noFill/>
          <a:ln>
            <a:noFill/>
          </a:ln>
        </p:spPr>
      </p:pic>
    </p:spTree>
    <p:extLst>
      <p:ext uri="{BB962C8B-B14F-4D97-AF65-F5344CB8AC3E}">
        <p14:creationId xmlns:p14="http://schemas.microsoft.com/office/powerpoint/2010/main" val="1679919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82B9E929-EB07-FEB6-B799-C80D7DB6F345}"/>
              </a:ext>
            </a:extLst>
          </p:cNvPr>
          <p:cNvSpPr/>
          <p:nvPr/>
        </p:nvSpPr>
        <p:spPr>
          <a:xfrm>
            <a:off x="6697363" y="3974982"/>
            <a:ext cx="4846320"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8" name="Rectangle 97">
            <a:extLst>
              <a:ext uri="{FF2B5EF4-FFF2-40B4-BE49-F238E27FC236}">
                <a16:creationId xmlns:a16="http://schemas.microsoft.com/office/drawing/2014/main" id="{9411AE7B-2FF8-D6A0-D5A4-923BED523F58}"/>
              </a:ext>
            </a:extLst>
          </p:cNvPr>
          <p:cNvSpPr/>
          <p:nvPr/>
        </p:nvSpPr>
        <p:spPr>
          <a:xfrm>
            <a:off x="6697363" y="2000553"/>
            <a:ext cx="4846320"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9FF549D6-C48E-4873-B9F4-C63090C7D231}"/>
              </a:ext>
            </a:extLst>
          </p:cNvPr>
          <p:cNvSpPr>
            <a:spLocks noGrp="1"/>
          </p:cNvSpPr>
          <p:nvPr>
            <p:ph type="ftr" sz="quarter" idx="11"/>
          </p:nvPr>
        </p:nvSpPr>
        <p:spPr/>
        <p:txBody>
          <a:bodyPr/>
          <a:lstStyle/>
          <a:p>
            <a:r>
              <a:rPr lang="en-GB"/>
              <a:t>Re-use of PR-560 in TCC8</a:t>
            </a:r>
            <a:endParaRPr lang="en-US"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p:txBody>
          <a:bodyPr/>
          <a:lstStyle/>
          <a:p>
            <a:r>
              <a:rPr lang="en-GB" dirty="0"/>
              <a:t>Existing situation</a:t>
            </a:r>
          </a:p>
        </p:txBody>
      </p:sp>
      <p:sp>
        <p:nvSpPr>
          <p:cNvPr id="48" name="Rectangle 47">
            <a:extLst>
              <a:ext uri="{FF2B5EF4-FFF2-40B4-BE49-F238E27FC236}">
                <a16:creationId xmlns:a16="http://schemas.microsoft.com/office/drawing/2014/main" id="{B9C5891A-45AB-D364-F437-CFA593072418}"/>
              </a:ext>
            </a:extLst>
          </p:cNvPr>
          <p:cNvSpPr/>
          <p:nvPr/>
        </p:nvSpPr>
        <p:spPr>
          <a:xfrm>
            <a:off x="1824678" y="3643320"/>
            <a:ext cx="5824151"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 name="Rectangle 48">
            <a:extLst>
              <a:ext uri="{FF2B5EF4-FFF2-40B4-BE49-F238E27FC236}">
                <a16:creationId xmlns:a16="http://schemas.microsoft.com/office/drawing/2014/main" id="{2EBFA570-DD0B-C61E-F394-D5A996AC3E3B}"/>
              </a:ext>
            </a:extLst>
          </p:cNvPr>
          <p:cNvSpPr/>
          <p:nvPr/>
        </p:nvSpPr>
        <p:spPr>
          <a:xfrm>
            <a:off x="1828800" y="2634184"/>
            <a:ext cx="5824151"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50" name="Straight Connector 49">
            <a:extLst>
              <a:ext uri="{FF2B5EF4-FFF2-40B4-BE49-F238E27FC236}">
                <a16:creationId xmlns:a16="http://schemas.microsoft.com/office/drawing/2014/main" id="{FF2E97E5-DC7D-F8AA-470E-6F6078DCF8E2}"/>
              </a:ext>
            </a:extLst>
          </p:cNvPr>
          <p:cNvCxnSpPr>
            <a:cxnSpLocks/>
          </p:cNvCxnSpPr>
          <p:nvPr/>
        </p:nvCxnSpPr>
        <p:spPr>
          <a:xfrm>
            <a:off x="2803438" y="2568558"/>
            <a:ext cx="3792495" cy="0"/>
          </a:xfrm>
          <a:prstGeom prst="line">
            <a:avLst/>
          </a:prstGeom>
          <a:noFill/>
          <a:ln w="38100" cap="flat" cmpd="sng" algn="ctr">
            <a:solidFill>
              <a:sysClr val="windowText" lastClr="000000"/>
            </a:solidFill>
            <a:prstDash val="solid"/>
            <a:miter lim="800000"/>
          </a:ln>
          <a:effectLst/>
        </p:spPr>
      </p:cxnSp>
      <p:cxnSp>
        <p:nvCxnSpPr>
          <p:cNvPr id="51" name="Straight Connector 50">
            <a:extLst>
              <a:ext uri="{FF2B5EF4-FFF2-40B4-BE49-F238E27FC236}">
                <a16:creationId xmlns:a16="http://schemas.microsoft.com/office/drawing/2014/main" id="{CB67A0EB-69B8-A9FF-291A-3AB161799538}"/>
              </a:ext>
            </a:extLst>
          </p:cNvPr>
          <p:cNvCxnSpPr>
            <a:cxnSpLocks/>
          </p:cNvCxnSpPr>
          <p:nvPr/>
        </p:nvCxnSpPr>
        <p:spPr>
          <a:xfrm rot="5400000">
            <a:off x="2117638" y="1882758"/>
            <a:ext cx="1371600" cy="0"/>
          </a:xfrm>
          <a:prstGeom prst="line">
            <a:avLst/>
          </a:prstGeom>
          <a:noFill/>
          <a:ln w="38100" cap="flat" cmpd="sng" algn="ctr">
            <a:solidFill>
              <a:sysClr val="windowText" lastClr="000000"/>
            </a:solidFill>
            <a:prstDash val="solid"/>
            <a:miter lim="800000"/>
          </a:ln>
          <a:effectLst/>
        </p:spPr>
      </p:cxnSp>
      <p:cxnSp>
        <p:nvCxnSpPr>
          <p:cNvPr id="52" name="Straight Connector 51">
            <a:extLst>
              <a:ext uri="{FF2B5EF4-FFF2-40B4-BE49-F238E27FC236}">
                <a16:creationId xmlns:a16="http://schemas.microsoft.com/office/drawing/2014/main" id="{BC227576-DD38-2E8C-AE94-121AA2C9808C}"/>
              </a:ext>
            </a:extLst>
          </p:cNvPr>
          <p:cNvCxnSpPr>
            <a:cxnSpLocks/>
          </p:cNvCxnSpPr>
          <p:nvPr/>
        </p:nvCxnSpPr>
        <p:spPr>
          <a:xfrm rot="5400000">
            <a:off x="1709866" y="1882758"/>
            <a:ext cx="1371600" cy="0"/>
          </a:xfrm>
          <a:prstGeom prst="line">
            <a:avLst/>
          </a:prstGeom>
          <a:noFill/>
          <a:ln w="38100" cap="flat" cmpd="sng" algn="ctr">
            <a:solidFill>
              <a:sysClr val="windowText" lastClr="000000"/>
            </a:solidFill>
            <a:prstDash val="solid"/>
            <a:miter lim="800000"/>
          </a:ln>
          <a:effectLst/>
        </p:spPr>
      </p:cxnSp>
      <p:cxnSp>
        <p:nvCxnSpPr>
          <p:cNvPr id="53" name="Straight Connector 52">
            <a:extLst>
              <a:ext uri="{FF2B5EF4-FFF2-40B4-BE49-F238E27FC236}">
                <a16:creationId xmlns:a16="http://schemas.microsoft.com/office/drawing/2014/main" id="{74BB2A51-B027-2DC4-D1D7-12797D89F682}"/>
              </a:ext>
            </a:extLst>
          </p:cNvPr>
          <p:cNvCxnSpPr>
            <a:cxnSpLocks/>
          </p:cNvCxnSpPr>
          <p:nvPr/>
        </p:nvCxnSpPr>
        <p:spPr>
          <a:xfrm rot="10800000">
            <a:off x="2391958" y="1199275"/>
            <a:ext cx="411480" cy="0"/>
          </a:xfrm>
          <a:prstGeom prst="line">
            <a:avLst/>
          </a:prstGeom>
          <a:noFill/>
          <a:ln w="38100" cap="flat" cmpd="sng" algn="ctr">
            <a:solidFill>
              <a:sysClr val="windowText" lastClr="000000"/>
            </a:solidFill>
            <a:prstDash val="solid"/>
            <a:miter lim="800000"/>
          </a:ln>
          <a:effectLst/>
        </p:spPr>
      </p:cxnSp>
      <p:cxnSp>
        <p:nvCxnSpPr>
          <p:cNvPr id="54" name="Straight Connector 53">
            <a:extLst>
              <a:ext uri="{FF2B5EF4-FFF2-40B4-BE49-F238E27FC236}">
                <a16:creationId xmlns:a16="http://schemas.microsoft.com/office/drawing/2014/main" id="{D64EE9A0-3175-1D30-BA72-375BF412175C}"/>
              </a:ext>
            </a:extLst>
          </p:cNvPr>
          <p:cNvCxnSpPr>
            <a:cxnSpLocks/>
          </p:cNvCxnSpPr>
          <p:nvPr/>
        </p:nvCxnSpPr>
        <p:spPr>
          <a:xfrm>
            <a:off x="1754357" y="2568558"/>
            <a:ext cx="640080" cy="0"/>
          </a:xfrm>
          <a:prstGeom prst="line">
            <a:avLst/>
          </a:prstGeom>
          <a:noFill/>
          <a:ln w="38100" cap="flat" cmpd="sng" algn="ctr">
            <a:solidFill>
              <a:sysClr val="windowText" lastClr="000000"/>
            </a:solidFill>
            <a:prstDash val="solid"/>
            <a:miter lim="800000"/>
          </a:ln>
          <a:effectLst/>
        </p:spPr>
      </p:cxnSp>
      <p:cxnSp>
        <p:nvCxnSpPr>
          <p:cNvPr id="55" name="Straight Connector 54">
            <a:extLst>
              <a:ext uri="{FF2B5EF4-FFF2-40B4-BE49-F238E27FC236}">
                <a16:creationId xmlns:a16="http://schemas.microsoft.com/office/drawing/2014/main" id="{F84E0CC4-0BBC-E95E-27BC-98DF7B20156D}"/>
              </a:ext>
            </a:extLst>
          </p:cNvPr>
          <p:cNvCxnSpPr>
            <a:cxnSpLocks/>
          </p:cNvCxnSpPr>
          <p:nvPr/>
        </p:nvCxnSpPr>
        <p:spPr>
          <a:xfrm rot="5400000">
            <a:off x="1425173" y="3153120"/>
            <a:ext cx="658368" cy="0"/>
          </a:xfrm>
          <a:prstGeom prst="line">
            <a:avLst/>
          </a:prstGeom>
          <a:noFill/>
          <a:ln w="38100" cap="flat" cmpd="sng" algn="ctr">
            <a:solidFill>
              <a:sysClr val="windowText" lastClr="000000"/>
            </a:solidFill>
            <a:prstDash val="solid"/>
            <a:miter lim="800000"/>
          </a:ln>
          <a:effectLst/>
        </p:spPr>
      </p:cxnSp>
      <p:cxnSp>
        <p:nvCxnSpPr>
          <p:cNvPr id="56" name="Straight Connector 55">
            <a:extLst>
              <a:ext uri="{FF2B5EF4-FFF2-40B4-BE49-F238E27FC236}">
                <a16:creationId xmlns:a16="http://schemas.microsoft.com/office/drawing/2014/main" id="{F0B4E29B-9224-5805-3463-C8E9E661CC12}"/>
              </a:ext>
            </a:extLst>
          </p:cNvPr>
          <p:cNvCxnSpPr>
            <a:cxnSpLocks/>
          </p:cNvCxnSpPr>
          <p:nvPr/>
        </p:nvCxnSpPr>
        <p:spPr>
          <a:xfrm>
            <a:off x="1746118" y="3749040"/>
            <a:ext cx="4846320" cy="0"/>
          </a:xfrm>
          <a:prstGeom prst="line">
            <a:avLst/>
          </a:prstGeom>
          <a:noFill/>
          <a:ln w="38100" cap="flat" cmpd="sng" algn="ctr">
            <a:solidFill>
              <a:sysClr val="windowText" lastClr="000000"/>
            </a:solidFill>
            <a:prstDash val="solid"/>
            <a:miter lim="800000"/>
          </a:ln>
          <a:effectLst/>
        </p:spPr>
      </p:cxnSp>
      <p:cxnSp>
        <p:nvCxnSpPr>
          <p:cNvPr id="57" name="Straight Connector 56">
            <a:extLst>
              <a:ext uri="{FF2B5EF4-FFF2-40B4-BE49-F238E27FC236}">
                <a16:creationId xmlns:a16="http://schemas.microsoft.com/office/drawing/2014/main" id="{20863680-0E86-6D30-7C26-410B3DB3287A}"/>
              </a:ext>
            </a:extLst>
          </p:cNvPr>
          <p:cNvCxnSpPr>
            <a:cxnSpLocks/>
          </p:cNvCxnSpPr>
          <p:nvPr/>
        </p:nvCxnSpPr>
        <p:spPr>
          <a:xfrm rot="5400000">
            <a:off x="5822508" y="1774836"/>
            <a:ext cx="1554480" cy="0"/>
          </a:xfrm>
          <a:prstGeom prst="line">
            <a:avLst/>
          </a:prstGeom>
          <a:noFill/>
          <a:ln w="38100" cap="flat" cmpd="sng" algn="ctr">
            <a:solidFill>
              <a:sysClr val="windowText" lastClr="000000"/>
            </a:solidFill>
            <a:prstDash val="solid"/>
            <a:miter lim="800000"/>
          </a:ln>
          <a:effectLst/>
        </p:spPr>
      </p:cxnSp>
      <p:cxnSp>
        <p:nvCxnSpPr>
          <p:cNvPr id="58" name="Straight Connector 57">
            <a:extLst>
              <a:ext uri="{FF2B5EF4-FFF2-40B4-BE49-F238E27FC236}">
                <a16:creationId xmlns:a16="http://schemas.microsoft.com/office/drawing/2014/main" id="{E4CFB343-450C-355C-6C37-2D07ABAD6670}"/>
              </a:ext>
            </a:extLst>
          </p:cNvPr>
          <p:cNvCxnSpPr>
            <a:cxnSpLocks/>
          </p:cNvCxnSpPr>
          <p:nvPr/>
        </p:nvCxnSpPr>
        <p:spPr>
          <a:xfrm>
            <a:off x="7506838" y="1936716"/>
            <a:ext cx="4114800" cy="0"/>
          </a:xfrm>
          <a:prstGeom prst="line">
            <a:avLst/>
          </a:prstGeom>
          <a:noFill/>
          <a:ln w="38100" cap="flat" cmpd="sng" algn="ctr">
            <a:solidFill>
              <a:sysClr val="windowText" lastClr="000000"/>
            </a:solidFill>
            <a:prstDash val="solid"/>
            <a:miter lim="800000"/>
          </a:ln>
          <a:effectLst/>
        </p:spPr>
      </p:cxnSp>
      <p:cxnSp>
        <p:nvCxnSpPr>
          <p:cNvPr id="59" name="Straight Connector 58">
            <a:extLst>
              <a:ext uri="{FF2B5EF4-FFF2-40B4-BE49-F238E27FC236}">
                <a16:creationId xmlns:a16="http://schemas.microsoft.com/office/drawing/2014/main" id="{37250BB2-9F0D-0CA3-D20A-3BA5BB8B543B}"/>
              </a:ext>
            </a:extLst>
          </p:cNvPr>
          <p:cNvCxnSpPr>
            <a:cxnSpLocks/>
          </p:cNvCxnSpPr>
          <p:nvPr/>
        </p:nvCxnSpPr>
        <p:spPr>
          <a:xfrm rot="5400000">
            <a:off x="7049638" y="1470046"/>
            <a:ext cx="914400" cy="0"/>
          </a:xfrm>
          <a:prstGeom prst="line">
            <a:avLst/>
          </a:prstGeom>
          <a:noFill/>
          <a:ln w="38100" cap="flat" cmpd="sng" algn="ctr">
            <a:solidFill>
              <a:sysClr val="windowText" lastClr="000000"/>
            </a:solidFill>
            <a:prstDash val="solid"/>
            <a:miter lim="800000"/>
          </a:ln>
          <a:effectLst/>
        </p:spPr>
      </p:cxnSp>
      <p:cxnSp>
        <p:nvCxnSpPr>
          <p:cNvPr id="60" name="Straight Connector 59">
            <a:extLst>
              <a:ext uri="{FF2B5EF4-FFF2-40B4-BE49-F238E27FC236}">
                <a16:creationId xmlns:a16="http://schemas.microsoft.com/office/drawing/2014/main" id="{53AC3AA0-AC50-8DA4-AF90-CF3E4A80A554}"/>
              </a:ext>
            </a:extLst>
          </p:cNvPr>
          <p:cNvCxnSpPr>
            <a:cxnSpLocks/>
          </p:cNvCxnSpPr>
          <p:nvPr/>
        </p:nvCxnSpPr>
        <p:spPr>
          <a:xfrm rot="10800000">
            <a:off x="6596963" y="1012846"/>
            <a:ext cx="914400" cy="0"/>
          </a:xfrm>
          <a:prstGeom prst="line">
            <a:avLst/>
          </a:prstGeom>
          <a:noFill/>
          <a:ln w="38100" cap="flat" cmpd="sng" algn="ctr">
            <a:solidFill>
              <a:sysClr val="windowText" lastClr="000000"/>
            </a:solidFill>
            <a:prstDash val="solid"/>
            <a:miter lim="800000"/>
          </a:ln>
          <a:effectLst/>
        </p:spPr>
      </p:cxnSp>
      <p:cxnSp>
        <p:nvCxnSpPr>
          <p:cNvPr id="61" name="Straight Connector 60">
            <a:extLst>
              <a:ext uri="{FF2B5EF4-FFF2-40B4-BE49-F238E27FC236}">
                <a16:creationId xmlns:a16="http://schemas.microsoft.com/office/drawing/2014/main" id="{9984E36F-C0AA-28B1-8B03-785A2DEA12C1}"/>
              </a:ext>
            </a:extLst>
          </p:cNvPr>
          <p:cNvCxnSpPr>
            <a:cxnSpLocks/>
          </p:cNvCxnSpPr>
          <p:nvPr/>
        </p:nvCxnSpPr>
        <p:spPr>
          <a:xfrm>
            <a:off x="1114277" y="2655055"/>
            <a:ext cx="640080" cy="0"/>
          </a:xfrm>
          <a:prstGeom prst="line">
            <a:avLst/>
          </a:prstGeom>
          <a:noFill/>
          <a:ln w="38100" cap="flat" cmpd="sng" algn="ctr">
            <a:solidFill>
              <a:sysClr val="windowText" lastClr="000000"/>
            </a:solidFill>
            <a:prstDash val="solid"/>
            <a:miter lim="800000"/>
          </a:ln>
          <a:effectLst/>
        </p:spPr>
      </p:cxnSp>
      <p:cxnSp>
        <p:nvCxnSpPr>
          <p:cNvPr id="62" name="Straight Connector 61">
            <a:extLst>
              <a:ext uri="{FF2B5EF4-FFF2-40B4-BE49-F238E27FC236}">
                <a16:creationId xmlns:a16="http://schemas.microsoft.com/office/drawing/2014/main" id="{EC7ED4AB-6661-7A7E-9E78-85B29B75179D}"/>
              </a:ext>
            </a:extLst>
          </p:cNvPr>
          <p:cNvCxnSpPr>
            <a:cxnSpLocks/>
          </p:cNvCxnSpPr>
          <p:nvPr/>
        </p:nvCxnSpPr>
        <p:spPr>
          <a:xfrm>
            <a:off x="1114277" y="2848644"/>
            <a:ext cx="640080" cy="0"/>
          </a:xfrm>
          <a:prstGeom prst="line">
            <a:avLst/>
          </a:prstGeom>
          <a:noFill/>
          <a:ln w="38100" cap="flat" cmpd="sng" algn="ctr">
            <a:solidFill>
              <a:sysClr val="windowText" lastClr="000000"/>
            </a:solidFill>
            <a:prstDash val="solid"/>
            <a:miter lim="800000"/>
          </a:ln>
          <a:effectLst/>
        </p:spPr>
      </p:cxnSp>
      <p:cxnSp>
        <p:nvCxnSpPr>
          <p:cNvPr id="63" name="Straight Connector 62">
            <a:extLst>
              <a:ext uri="{FF2B5EF4-FFF2-40B4-BE49-F238E27FC236}">
                <a16:creationId xmlns:a16="http://schemas.microsoft.com/office/drawing/2014/main" id="{4CBE59BE-46A6-16A3-C278-88B950204CFC}"/>
              </a:ext>
            </a:extLst>
          </p:cNvPr>
          <p:cNvCxnSpPr>
            <a:cxnSpLocks/>
          </p:cNvCxnSpPr>
          <p:nvPr/>
        </p:nvCxnSpPr>
        <p:spPr>
          <a:xfrm rot="5400000">
            <a:off x="1040961" y="2746757"/>
            <a:ext cx="182880" cy="0"/>
          </a:xfrm>
          <a:prstGeom prst="line">
            <a:avLst/>
          </a:prstGeom>
          <a:noFill/>
          <a:ln w="38100" cap="flat" cmpd="sng" algn="ctr">
            <a:solidFill>
              <a:sysClr val="windowText" lastClr="000000"/>
            </a:solidFill>
            <a:prstDash val="solid"/>
            <a:miter lim="800000"/>
          </a:ln>
          <a:effectLst/>
        </p:spPr>
      </p:cxnSp>
      <p:cxnSp>
        <p:nvCxnSpPr>
          <p:cNvPr id="64" name="Straight Connector 63">
            <a:extLst>
              <a:ext uri="{FF2B5EF4-FFF2-40B4-BE49-F238E27FC236}">
                <a16:creationId xmlns:a16="http://schemas.microsoft.com/office/drawing/2014/main" id="{0806B712-5163-D066-DE98-D847AA3164D8}"/>
              </a:ext>
            </a:extLst>
          </p:cNvPr>
          <p:cNvCxnSpPr>
            <a:cxnSpLocks/>
          </p:cNvCxnSpPr>
          <p:nvPr/>
        </p:nvCxnSpPr>
        <p:spPr>
          <a:xfrm>
            <a:off x="1106038" y="3485686"/>
            <a:ext cx="640080" cy="0"/>
          </a:xfrm>
          <a:prstGeom prst="line">
            <a:avLst/>
          </a:prstGeom>
          <a:noFill/>
          <a:ln w="38100" cap="flat" cmpd="sng" algn="ctr">
            <a:solidFill>
              <a:sysClr val="windowText" lastClr="000000"/>
            </a:solidFill>
            <a:prstDash val="solid"/>
            <a:miter lim="800000"/>
          </a:ln>
          <a:effectLst/>
        </p:spPr>
      </p:cxnSp>
      <p:cxnSp>
        <p:nvCxnSpPr>
          <p:cNvPr id="65" name="Straight Connector 64">
            <a:extLst>
              <a:ext uri="{FF2B5EF4-FFF2-40B4-BE49-F238E27FC236}">
                <a16:creationId xmlns:a16="http://schemas.microsoft.com/office/drawing/2014/main" id="{3DCAEDAA-EA8C-FC67-BE7F-D944D70F3574}"/>
              </a:ext>
            </a:extLst>
          </p:cNvPr>
          <p:cNvCxnSpPr>
            <a:cxnSpLocks/>
          </p:cNvCxnSpPr>
          <p:nvPr/>
        </p:nvCxnSpPr>
        <p:spPr>
          <a:xfrm>
            <a:off x="1106038" y="3679275"/>
            <a:ext cx="640080" cy="0"/>
          </a:xfrm>
          <a:prstGeom prst="line">
            <a:avLst/>
          </a:prstGeom>
          <a:noFill/>
          <a:ln w="38100" cap="flat" cmpd="sng" algn="ctr">
            <a:solidFill>
              <a:sysClr val="windowText" lastClr="000000"/>
            </a:solidFill>
            <a:prstDash val="solid"/>
            <a:miter lim="800000"/>
          </a:ln>
          <a:effectLst/>
        </p:spPr>
      </p:cxnSp>
      <p:cxnSp>
        <p:nvCxnSpPr>
          <p:cNvPr id="66" name="Straight Connector 65">
            <a:extLst>
              <a:ext uri="{FF2B5EF4-FFF2-40B4-BE49-F238E27FC236}">
                <a16:creationId xmlns:a16="http://schemas.microsoft.com/office/drawing/2014/main" id="{DFC2E38D-9034-D0B7-ED37-74D94EED0E82}"/>
              </a:ext>
            </a:extLst>
          </p:cNvPr>
          <p:cNvCxnSpPr>
            <a:cxnSpLocks/>
          </p:cNvCxnSpPr>
          <p:nvPr/>
        </p:nvCxnSpPr>
        <p:spPr>
          <a:xfrm rot="5400000">
            <a:off x="1032722" y="3577388"/>
            <a:ext cx="182880" cy="0"/>
          </a:xfrm>
          <a:prstGeom prst="line">
            <a:avLst/>
          </a:prstGeom>
          <a:noFill/>
          <a:ln w="38100" cap="flat" cmpd="sng" algn="ctr">
            <a:solidFill>
              <a:sysClr val="windowText" lastClr="000000"/>
            </a:solidFill>
            <a:prstDash val="solid"/>
            <a:miter lim="800000"/>
          </a:ln>
          <a:effectLst/>
        </p:spPr>
      </p:cxnSp>
      <p:cxnSp>
        <p:nvCxnSpPr>
          <p:cNvPr id="67" name="Straight Connector 66">
            <a:extLst>
              <a:ext uri="{FF2B5EF4-FFF2-40B4-BE49-F238E27FC236}">
                <a16:creationId xmlns:a16="http://schemas.microsoft.com/office/drawing/2014/main" id="{14D9F46A-E67C-CE3F-6686-0B8347279BE7}"/>
              </a:ext>
            </a:extLst>
          </p:cNvPr>
          <p:cNvCxnSpPr>
            <a:cxnSpLocks/>
          </p:cNvCxnSpPr>
          <p:nvPr/>
        </p:nvCxnSpPr>
        <p:spPr>
          <a:xfrm rot="5400000">
            <a:off x="1712754" y="3705796"/>
            <a:ext cx="91440" cy="0"/>
          </a:xfrm>
          <a:prstGeom prst="line">
            <a:avLst/>
          </a:prstGeom>
          <a:noFill/>
          <a:ln w="38100" cap="flat" cmpd="sng" algn="ctr">
            <a:solidFill>
              <a:sysClr val="windowText" lastClr="000000"/>
            </a:solidFill>
            <a:prstDash val="solid"/>
            <a:miter lim="800000"/>
          </a:ln>
          <a:effectLst/>
        </p:spPr>
      </p:cxnSp>
      <p:cxnSp>
        <p:nvCxnSpPr>
          <p:cNvPr id="68" name="Straight Connector 67">
            <a:extLst>
              <a:ext uri="{FF2B5EF4-FFF2-40B4-BE49-F238E27FC236}">
                <a16:creationId xmlns:a16="http://schemas.microsoft.com/office/drawing/2014/main" id="{C05C4096-AFCC-19F9-29AA-0109EDD9EDE9}"/>
              </a:ext>
            </a:extLst>
          </p:cNvPr>
          <p:cNvCxnSpPr>
            <a:cxnSpLocks/>
          </p:cNvCxnSpPr>
          <p:nvPr/>
        </p:nvCxnSpPr>
        <p:spPr>
          <a:xfrm rot="5400000">
            <a:off x="1708633" y="2606037"/>
            <a:ext cx="91440" cy="0"/>
          </a:xfrm>
          <a:prstGeom prst="line">
            <a:avLst/>
          </a:prstGeom>
          <a:noFill/>
          <a:ln w="38100" cap="flat" cmpd="sng" algn="ctr">
            <a:solidFill>
              <a:sysClr val="windowText" lastClr="000000"/>
            </a:solidFill>
            <a:prstDash val="solid"/>
            <a:miter lim="800000"/>
          </a:ln>
          <a:effectLst/>
        </p:spPr>
      </p:cxnSp>
      <p:sp>
        <p:nvSpPr>
          <p:cNvPr id="69" name="Rectangle 68">
            <a:extLst>
              <a:ext uri="{FF2B5EF4-FFF2-40B4-BE49-F238E27FC236}">
                <a16:creationId xmlns:a16="http://schemas.microsoft.com/office/drawing/2014/main" id="{7A1C2331-306D-08DC-8F92-14F6C25CDFC6}"/>
              </a:ext>
            </a:extLst>
          </p:cNvPr>
          <p:cNvSpPr/>
          <p:nvPr/>
        </p:nvSpPr>
        <p:spPr>
          <a:xfrm>
            <a:off x="4234251" y="2651757"/>
            <a:ext cx="107081" cy="102751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0" name="Rectangle 69">
            <a:extLst>
              <a:ext uri="{FF2B5EF4-FFF2-40B4-BE49-F238E27FC236}">
                <a16:creationId xmlns:a16="http://schemas.microsoft.com/office/drawing/2014/main" id="{ABAC937C-7A9C-5B10-E67B-D1D11DC333E5}"/>
              </a:ext>
            </a:extLst>
          </p:cNvPr>
          <p:cNvSpPr/>
          <p:nvPr/>
        </p:nvSpPr>
        <p:spPr>
          <a:xfrm>
            <a:off x="4584347" y="2651757"/>
            <a:ext cx="107081" cy="102751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1" name="Rectangle 70">
            <a:extLst>
              <a:ext uri="{FF2B5EF4-FFF2-40B4-BE49-F238E27FC236}">
                <a16:creationId xmlns:a16="http://schemas.microsoft.com/office/drawing/2014/main" id="{07CDF971-FE0A-625E-5E6D-3EF9852B024B}"/>
              </a:ext>
            </a:extLst>
          </p:cNvPr>
          <p:cNvSpPr/>
          <p:nvPr/>
        </p:nvSpPr>
        <p:spPr>
          <a:xfrm rot="5400000">
            <a:off x="4428044" y="3289426"/>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2" name="Rectangle 71">
            <a:extLst>
              <a:ext uri="{FF2B5EF4-FFF2-40B4-BE49-F238E27FC236}">
                <a16:creationId xmlns:a16="http://schemas.microsoft.com/office/drawing/2014/main" id="{1F0095A3-D4D7-D6B1-765F-C9A3EE3252C1}"/>
              </a:ext>
            </a:extLst>
          </p:cNvPr>
          <p:cNvSpPr/>
          <p:nvPr/>
        </p:nvSpPr>
        <p:spPr>
          <a:xfrm rot="5400000">
            <a:off x="4423923" y="2288524"/>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7FF93373-4D90-452C-1F05-B3D404E1731E}"/>
              </a:ext>
            </a:extLst>
          </p:cNvPr>
          <p:cNvSpPr/>
          <p:nvPr/>
        </p:nvSpPr>
        <p:spPr>
          <a:xfrm>
            <a:off x="4284148" y="2798804"/>
            <a:ext cx="338969" cy="351754"/>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6" name="TextBox 85">
            <a:extLst>
              <a:ext uri="{FF2B5EF4-FFF2-40B4-BE49-F238E27FC236}">
                <a16:creationId xmlns:a16="http://schemas.microsoft.com/office/drawing/2014/main" id="{ED52E9F4-C49E-D019-B595-C1DF0F733CFC}"/>
              </a:ext>
            </a:extLst>
          </p:cNvPr>
          <p:cNvSpPr txBox="1"/>
          <p:nvPr/>
        </p:nvSpPr>
        <p:spPr>
          <a:xfrm>
            <a:off x="4826259" y="3150558"/>
            <a:ext cx="1199203" cy="307777"/>
          </a:xfrm>
          <a:prstGeom prst="rect">
            <a:avLst/>
          </a:prstGeom>
          <a:noFill/>
        </p:spPr>
        <p:txBody>
          <a:bodyPr wrap="square" rtlCol="0">
            <a:spAutoFit/>
          </a:bodyPr>
          <a:lstStyle/>
          <a:p>
            <a:r>
              <a:rPr lang="fr-CH" sz="1400" b="1" dirty="0">
                <a:solidFill>
                  <a:prstClr val="black"/>
                </a:solidFill>
                <a:latin typeface="Times New Roman" panose="02020603050405020304" pitchFamily="18" charset="0"/>
                <a:cs typeface="Times New Roman" panose="02020603050405020304" pitchFamily="18" charset="0"/>
              </a:rPr>
              <a:t>TCC8 tunnel</a:t>
            </a:r>
          </a:p>
        </p:txBody>
      </p:sp>
      <p:sp>
        <p:nvSpPr>
          <p:cNvPr id="89" name="TextBox 88">
            <a:extLst>
              <a:ext uri="{FF2B5EF4-FFF2-40B4-BE49-F238E27FC236}">
                <a16:creationId xmlns:a16="http://schemas.microsoft.com/office/drawing/2014/main" id="{2CFE6317-5753-597E-6859-C00D2CFFC22B}"/>
              </a:ext>
            </a:extLst>
          </p:cNvPr>
          <p:cNvSpPr txBox="1"/>
          <p:nvPr/>
        </p:nvSpPr>
        <p:spPr>
          <a:xfrm>
            <a:off x="7896477" y="3153120"/>
            <a:ext cx="1315486" cy="307777"/>
          </a:xfrm>
          <a:prstGeom prst="rect">
            <a:avLst/>
          </a:prstGeom>
          <a:noFill/>
        </p:spPr>
        <p:txBody>
          <a:bodyPr wrap="square" rtlCol="0">
            <a:spAutoFit/>
          </a:bodyPr>
          <a:lstStyle/>
          <a:p>
            <a:r>
              <a:rPr lang="fr-CH" sz="1400" b="1" dirty="0">
                <a:solidFill>
                  <a:prstClr val="black"/>
                </a:solidFill>
                <a:latin typeface="Times New Roman" panose="02020603050405020304" pitchFamily="18" charset="0"/>
                <a:cs typeface="Times New Roman" panose="02020603050405020304" pitchFamily="18" charset="0"/>
              </a:rPr>
              <a:t>ECN3 </a:t>
            </a:r>
            <a:r>
              <a:rPr lang="fr-CH" sz="1400" b="1" dirty="0" err="1">
                <a:solidFill>
                  <a:prstClr val="black"/>
                </a:solidFill>
                <a:latin typeface="Times New Roman" panose="02020603050405020304" pitchFamily="18" charset="0"/>
                <a:cs typeface="Times New Roman" panose="02020603050405020304" pitchFamily="18" charset="0"/>
              </a:rPr>
              <a:t>cavern</a:t>
            </a:r>
            <a:endParaRPr lang="fr-CH" sz="1400" b="1" dirty="0">
              <a:solidFill>
                <a:prstClr val="black"/>
              </a:solidFill>
              <a:latin typeface="Times New Roman" panose="02020603050405020304" pitchFamily="18" charset="0"/>
              <a:cs typeface="Times New Roman" panose="02020603050405020304" pitchFamily="18" charset="0"/>
            </a:endParaRPr>
          </a:p>
        </p:txBody>
      </p:sp>
      <p:sp>
        <p:nvSpPr>
          <p:cNvPr id="90" name="Rectangle 89">
            <a:extLst>
              <a:ext uri="{FF2B5EF4-FFF2-40B4-BE49-F238E27FC236}">
                <a16:creationId xmlns:a16="http://schemas.microsoft.com/office/drawing/2014/main" id="{CF22A814-0218-720C-668A-B28F3E6FB94E}"/>
              </a:ext>
            </a:extLst>
          </p:cNvPr>
          <p:cNvSpPr/>
          <p:nvPr/>
        </p:nvSpPr>
        <p:spPr>
          <a:xfrm>
            <a:off x="10008505" y="2031219"/>
            <a:ext cx="107081" cy="201168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1" name="Rectangle 90">
            <a:extLst>
              <a:ext uri="{FF2B5EF4-FFF2-40B4-BE49-F238E27FC236}">
                <a16:creationId xmlns:a16="http://schemas.microsoft.com/office/drawing/2014/main" id="{2486B216-9181-60FB-1458-E3A44699E3B0}"/>
              </a:ext>
            </a:extLst>
          </p:cNvPr>
          <p:cNvSpPr/>
          <p:nvPr/>
        </p:nvSpPr>
        <p:spPr>
          <a:xfrm>
            <a:off x="10358601" y="2031219"/>
            <a:ext cx="107081" cy="201168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2" name="Rectangle 91">
            <a:extLst>
              <a:ext uri="{FF2B5EF4-FFF2-40B4-BE49-F238E27FC236}">
                <a16:creationId xmlns:a16="http://schemas.microsoft.com/office/drawing/2014/main" id="{4F8C991A-D035-0C97-AAD9-68F9AA16A5F6}"/>
              </a:ext>
            </a:extLst>
          </p:cNvPr>
          <p:cNvSpPr/>
          <p:nvPr/>
        </p:nvSpPr>
        <p:spPr>
          <a:xfrm rot="5400000">
            <a:off x="10202298" y="3642597"/>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3" name="Rectangle 92">
            <a:extLst>
              <a:ext uri="{FF2B5EF4-FFF2-40B4-BE49-F238E27FC236}">
                <a16:creationId xmlns:a16="http://schemas.microsoft.com/office/drawing/2014/main" id="{E9BFFD0C-5C5A-7EF2-3253-53410D9D3DBE}"/>
              </a:ext>
            </a:extLst>
          </p:cNvPr>
          <p:cNvSpPr/>
          <p:nvPr/>
        </p:nvSpPr>
        <p:spPr>
          <a:xfrm rot="5400000">
            <a:off x="10198177" y="1667986"/>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4" name="Rectangle 93">
            <a:extLst>
              <a:ext uri="{FF2B5EF4-FFF2-40B4-BE49-F238E27FC236}">
                <a16:creationId xmlns:a16="http://schemas.microsoft.com/office/drawing/2014/main" id="{DC67957C-1B07-32F3-0B1F-4E610EBB6666}"/>
              </a:ext>
            </a:extLst>
          </p:cNvPr>
          <p:cNvSpPr/>
          <p:nvPr/>
        </p:nvSpPr>
        <p:spPr>
          <a:xfrm>
            <a:off x="10058402" y="3235979"/>
            <a:ext cx="338969" cy="351754"/>
          </a:xfrm>
          <a:prstGeom prst="rect">
            <a:avLst/>
          </a:prstGeom>
          <a:solidFill>
            <a:schemeClr val="tx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95" name="Straight Connector 94">
            <a:extLst>
              <a:ext uri="{FF2B5EF4-FFF2-40B4-BE49-F238E27FC236}">
                <a16:creationId xmlns:a16="http://schemas.microsoft.com/office/drawing/2014/main" id="{3BFF2BE7-E064-4856-D358-AE7F842527D4}"/>
              </a:ext>
            </a:extLst>
          </p:cNvPr>
          <p:cNvCxnSpPr>
            <a:cxnSpLocks/>
          </p:cNvCxnSpPr>
          <p:nvPr/>
        </p:nvCxnSpPr>
        <p:spPr>
          <a:xfrm rot="5400000">
            <a:off x="6413053" y="3923013"/>
            <a:ext cx="365760" cy="0"/>
          </a:xfrm>
          <a:prstGeom prst="line">
            <a:avLst/>
          </a:prstGeom>
          <a:noFill/>
          <a:ln w="38100" cap="flat" cmpd="sng" algn="ctr">
            <a:solidFill>
              <a:sysClr val="windowText" lastClr="000000"/>
            </a:solidFill>
            <a:prstDash val="solid"/>
            <a:miter lim="800000"/>
          </a:ln>
          <a:effectLst/>
        </p:spPr>
      </p:cxnSp>
      <p:cxnSp>
        <p:nvCxnSpPr>
          <p:cNvPr id="96" name="Straight Connector 95">
            <a:extLst>
              <a:ext uri="{FF2B5EF4-FFF2-40B4-BE49-F238E27FC236}">
                <a16:creationId xmlns:a16="http://schemas.microsoft.com/office/drawing/2014/main" id="{77658F05-559F-8680-D142-C3632C34BBB1}"/>
              </a:ext>
            </a:extLst>
          </p:cNvPr>
          <p:cNvCxnSpPr>
            <a:cxnSpLocks/>
          </p:cNvCxnSpPr>
          <p:nvPr/>
        </p:nvCxnSpPr>
        <p:spPr>
          <a:xfrm>
            <a:off x="6599748" y="4121133"/>
            <a:ext cx="5029200" cy="0"/>
          </a:xfrm>
          <a:prstGeom prst="line">
            <a:avLst/>
          </a:prstGeom>
          <a:noFill/>
          <a:ln w="38100" cap="flat" cmpd="sng" algn="ctr">
            <a:solidFill>
              <a:sysClr val="windowText" lastClr="000000"/>
            </a:solidFill>
            <a:prstDash val="solid"/>
            <a:miter lim="800000"/>
          </a:ln>
          <a:effectLst/>
        </p:spPr>
      </p:cxnSp>
      <p:pic>
        <p:nvPicPr>
          <p:cNvPr id="100" name="Picture 99">
            <a:extLst>
              <a:ext uri="{FF2B5EF4-FFF2-40B4-BE49-F238E27FC236}">
                <a16:creationId xmlns:a16="http://schemas.microsoft.com/office/drawing/2014/main" id="{9BEEA2F4-61A2-0DE5-E20F-68475584DBBE}"/>
              </a:ext>
            </a:extLst>
          </p:cNvPr>
          <p:cNvPicPr>
            <a:picLocks noChangeAspect="1"/>
          </p:cNvPicPr>
          <p:nvPr/>
        </p:nvPicPr>
        <p:blipFill>
          <a:blip r:embed="rId2"/>
          <a:stretch>
            <a:fillRect/>
          </a:stretch>
        </p:blipFill>
        <p:spPr>
          <a:xfrm>
            <a:off x="1905000" y="4370480"/>
            <a:ext cx="3751582" cy="1700620"/>
          </a:xfrm>
          <a:prstGeom prst="rect">
            <a:avLst/>
          </a:prstGeom>
        </p:spPr>
      </p:pic>
      <p:pic>
        <p:nvPicPr>
          <p:cNvPr id="102" name="Picture 101">
            <a:extLst>
              <a:ext uri="{FF2B5EF4-FFF2-40B4-BE49-F238E27FC236}">
                <a16:creationId xmlns:a16="http://schemas.microsoft.com/office/drawing/2014/main" id="{841655F0-1E60-407A-2ACA-8CE466F48AE6}"/>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039805" y="4369030"/>
            <a:ext cx="3521411" cy="1658752"/>
          </a:xfrm>
          <a:prstGeom prst="rect">
            <a:avLst/>
          </a:prstGeom>
        </p:spPr>
      </p:pic>
    </p:spTree>
    <p:extLst>
      <p:ext uri="{BB962C8B-B14F-4D97-AF65-F5344CB8AC3E}">
        <p14:creationId xmlns:p14="http://schemas.microsoft.com/office/powerpoint/2010/main" val="32507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407C3D-609D-C976-AB3A-00E8AF863206}"/>
            </a:ext>
          </a:extLst>
        </p:cNvPr>
        <p:cNvGrpSpPr/>
        <p:nvPr/>
      </p:nvGrpSpPr>
      <p:grpSpPr>
        <a:xfrm>
          <a:off x="0" y="0"/>
          <a:ext cx="0" cy="0"/>
          <a:chOff x="0" y="0"/>
          <a:chExt cx="0" cy="0"/>
        </a:xfrm>
      </p:grpSpPr>
      <p:sp>
        <p:nvSpPr>
          <p:cNvPr id="97" name="Rectangle 96">
            <a:extLst>
              <a:ext uri="{FF2B5EF4-FFF2-40B4-BE49-F238E27FC236}">
                <a16:creationId xmlns:a16="http://schemas.microsoft.com/office/drawing/2014/main" id="{2A567FFC-90CB-D404-F3EA-3A89FAC3AD35}"/>
              </a:ext>
            </a:extLst>
          </p:cNvPr>
          <p:cNvSpPr/>
          <p:nvPr/>
        </p:nvSpPr>
        <p:spPr>
          <a:xfrm>
            <a:off x="6475245" y="5170142"/>
            <a:ext cx="4846320"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8" name="Rectangle 97">
            <a:extLst>
              <a:ext uri="{FF2B5EF4-FFF2-40B4-BE49-F238E27FC236}">
                <a16:creationId xmlns:a16="http://schemas.microsoft.com/office/drawing/2014/main" id="{1789DF96-B614-E6C8-318E-49C565ECA260}"/>
              </a:ext>
            </a:extLst>
          </p:cNvPr>
          <p:cNvSpPr/>
          <p:nvPr/>
        </p:nvSpPr>
        <p:spPr>
          <a:xfrm>
            <a:off x="6475245" y="3195713"/>
            <a:ext cx="4846320"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DBB77474-B430-57E2-8710-0A743169CD5F}"/>
              </a:ext>
            </a:extLst>
          </p:cNvPr>
          <p:cNvSpPr>
            <a:spLocks noGrp="1"/>
          </p:cNvSpPr>
          <p:nvPr>
            <p:ph type="ftr" sz="quarter" idx="11"/>
          </p:nvPr>
        </p:nvSpPr>
        <p:spPr/>
        <p:txBody>
          <a:bodyPr/>
          <a:lstStyle/>
          <a:p>
            <a:r>
              <a:rPr lang="en-GB"/>
              <a:t>Re-use of PR-560 in TCC8</a:t>
            </a:r>
            <a:endParaRPr lang="en-US" dirty="0"/>
          </a:p>
        </p:txBody>
      </p:sp>
      <p:sp>
        <p:nvSpPr>
          <p:cNvPr id="6" name="Slide Number Placeholder 5">
            <a:extLst>
              <a:ext uri="{FF2B5EF4-FFF2-40B4-BE49-F238E27FC236}">
                <a16:creationId xmlns:a16="http://schemas.microsoft.com/office/drawing/2014/main" id="{A864A613-0C7D-17C6-7923-5587DEE55A51}"/>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Title 6">
            <a:extLst>
              <a:ext uri="{FF2B5EF4-FFF2-40B4-BE49-F238E27FC236}">
                <a16:creationId xmlns:a16="http://schemas.microsoft.com/office/drawing/2014/main" id="{AA5A7BC4-3B24-161F-9DA0-16DAB4538400}"/>
              </a:ext>
            </a:extLst>
          </p:cNvPr>
          <p:cNvSpPr>
            <a:spLocks noGrp="1"/>
          </p:cNvSpPr>
          <p:nvPr>
            <p:ph type="title"/>
          </p:nvPr>
        </p:nvSpPr>
        <p:spPr/>
        <p:txBody>
          <a:bodyPr/>
          <a:lstStyle/>
          <a:p>
            <a:r>
              <a:rPr lang="en-GB" dirty="0"/>
              <a:t>Current plan</a:t>
            </a:r>
          </a:p>
        </p:txBody>
      </p:sp>
      <p:sp>
        <p:nvSpPr>
          <p:cNvPr id="48" name="Rectangle 47">
            <a:extLst>
              <a:ext uri="{FF2B5EF4-FFF2-40B4-BE49-F238E27FC236}">
                <a16:creationId xmlns:a16="http://schemas.microsoft.com/office/drawing/2014/main" id="{D4671D3C-53FD-A741-2377-35082BC37A1F}"/>
              </a:ext>
            </a:extLst>
          </p:cNvPr>
          <p:cNvSpPr/>
          <p:nvPr/>
        </p:nvSpPr>
        <p:spPr>
          <a:xfrm>
            <a:off x="1602560" y="4838480"/>
            <a:ext cx="5824151"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 name="Rectangle 48">
            <a:extLst>
              <a:ext uri="{FF2B5EF4-FFF2-40B4-BE49-F238E27FC236}">
                <a16:creationId xmlns:a16="http://schemas.microsoft.com/office/drawing/2014/main" id="{8F15E4A0-9EF2-6EC8-76C3-AA515BE8DE3C}"/>
              </a:ext>
            </a:extLst>
          </p:cNvPr>
          <p:cNvSpPr/>
          <p:nvPr/>
        </p:nvSpPr>
        <p:spPr>
          <a:xfrm>
            <a:off x="1606682" y="3829344"/>
            <a:ext cx="5824151"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50" name="Straight Connector 49">
            <a:extLst>
              <a:ext uri="{FF2B5EF4-FFF2-40B4-BE49-F238E27FC236}">
                <a16:creationId xmlns:a16="http://schemas.microsoft.com/office/drawing/2014/main" id="{6923AA24-B06F-0C12-3B97-FFD721D105D1}"/>
              </a:ext>
            </a:extLst>
          </p:cNvPr>
          <p:cNvCxnSpPr>
            <a:cxnSpLocks/>
          </p:cNvCxnSpPr>
          <p:nvPr/>
        </p:nvCxnSpPr>
        <p:spPr>
          <a:xfrm>
            <a:off x="2581320" y="3763718"/>
            <a:ext cx="3792495" cy="0"/>
          </a:xfrm>
          <a:prstGeom prst="line">
            <a:avLst/>
          </a:prstGeom>
          <a:noFill/>
          <a:ln w="38100" cap="flat" cmpd="sng" algn="ctr">
            <a:solidFill>
              <a:sysClr val="windowText" lastClr="000000"/>
            </a:solidFill>
            <a:prstDash val="solid"/>
            <a:miter lim="800000"/>
          </a:ln>
          <a:effectLst/>
        </p:spPr>
      </p:cxnSp>
      <p:cxnSp>
        <p:nvCxnSpPr>
          <p:cNvPr id="51" name="Straight Connector 50">
            <a:extLst>
              <a:ext uri="{FF2B5EF4-FFF2-40B4-BE49-F238E27FC236}">
                <a16:creationId xmlns:a16="http://schemas.microsoft.com/office/drawing/2014/main" id="{ACC3B7F9-FA75-BAFD-6DA1-DB2B4FD59ED1}"/>
              </a:ext>
            </a:extLst>
          </p:cNvPr>
          <p:cNvCxnSpPr>
            <a:cxnSpLocks/>
          </p:cNvCxnSpPr>
          <p:nvPr/>
        </p:nvCxnSpPr>
        <p:spPr>
          <a:xfrm rot="5400000">
            <a:off x="1895520" y="3077918"/>
            <a:ext cx="1371600" cy="0"/>
          </a:xfrm>
          <a:prstGeom prst="line">
            <a:avLst/>
          </a:prstGeom>
          <a:noFill/>
          <a:ln w="38100" cap="flat" cmpd="sng" algn="ctr">
            <a:solidFill>
              <a:sysClr val="windowText" lastClr="000000"/>
            </a:solidFill>
            <a:prstDash val="solid"/>
            <a:miter lim="800000"/>
          </a:ln>
          <a:effectLst/>
        </p:spPr>
      </p:cxnSp>
      <p:cxnSp>
        <p:nvCxnSpPr>
          <p:cNvPr id="52" name="Straight Connector 51">
            <a:extLst>
              <a:ext uri="{FF2B5EF4-FFF2-40B4-BE49-F238E27FC236}">
                <a16:creationId xmlns:a16="http://schemas.microsoft.com/office/drawing/2014/main" id="{11ADC9A6-0FB3-73BD-A577-0E6338712D2E}"/>
              </a:ext>
            </a:extLst>
          </p:cNvPr>
          <p:cNvCxnSpPr>
            <a:cxnSpLocks/>
          </p:cNvCxnSpPr>
          <p:nvPr/>
        </p:nvCxnSpPr>
        <p:spPr>
          <a:xfrm rot="5400000">
            <a:off x="1487748" y="3077918"/>
            <a:ext cx="1371600" cy="0"/>
          </a:xfrm>
          <a:prstGeom prst="line">
            <a:avLst/>
          </a:prstGeom>
          <a:noFill/>
          <a:ln w="38100" cap="flat" cmpd="sng" algn="ctr">
            <a:solidFill>
              <a:sysClr val="windowText" lastClr="000000"/>
            </a:solidFill>
            <a:prstDash val="solid"/>
            <a:miter lim="800000"/>
          </a:ln>
          <a:effectLst/>
        </p:spPr>
      </p:cxnSp>
      <p:cxnSp>
        <p:nvCxnSpPr>
          <p:cNvPr id="53" name="Straight Connector 52">
            <a:extLst>
              <a:ext uri="{FF2B5EF4-FFF2-40B4-BE49-F238E27FC236}">
                <a16:creationId xmlns:a16="http://schemas.microsoft.com/office/drawing/2014/main" id="{31C0607E-D104-6307-D70E-82DAED27F216}"/>
              </a:ext>
            </a:extLst>
          </p:cNvPr>
          <p:cNvCxnSpPr>
            <a:cxnSpLocks/>
          </p:cNvCxnSpPr>
          <p:nvPr/>
        </p:nvCxnSpPr>
        <p:spPr>
          <a:xfrm rot="10800000">
            <a:off x="2169840" y="2394435"/>
            <a:ext cx="411480" cy="0"/>
          </a:xfrm>
          <a:prstGeom prst="line">
            <a:avLst/>
          </a:prstGeom>
          <a:noFill/>
          <a:ln w="38100" cap="flat" cmpd="sng" algn="ctr">
            <a:solidFill>
              <a:sysClr val="windowText" lastClr="000000"/>
            </a:solidFill>
            <a:prstDash val="solid"/>
            <a:miter lim="800000"/>
          </a:ln>
          <a:effectLst/>
        </p:spPr>
      </p:cxnSp>
      <p:cxnSp>
        <p:nvCxnSpPr>
          <p:cNvPr id="54" name="Straight Connector 53">
            <a:extLst>
              <a:ext uri="{FF2B5EF4-FFF2-40B4-BE49-F238E27FC236}">
                <a16:creationId xmlns:a16="http://schemas.microsoft.com/office/drawing/2014/main" id="{0118C5C5-1BAA-E0E8-687D-3B54A0D7602B}"/>
              </a:ext>
            </a:extLst>
          </p:cNvPr>
          <p:cNvCxnSpPr>
            <a:cxnSpLocks/>
          </p:cNvCxnSpPr>
          <p:nvPr/>
        </p:nvCxnSpPr>
        <p:spPr>
          <a:xfrm>
            <a:off x="1532239" y="3763718"/>
            <a:ext cx="640080" cy="0"/>
          </a:xfrm>
          <a:prstGeom prst="line">
            <a:avLst/>
          </a:prstGeom>
          <a:noFill/>
          <a:ln w="38100" cap="flat" cmpd="sng" algn="ctr">
            <a:solidFill>
              <a:sysClr val="windowText" lastClr="000000"/>
            </a:solidFill>
            <a:prstDash val="solid"/>
            <a:miter lim="800000"/>
          </a:ln>
          <a:effectLst/>
        </p:spPr>
      </p:cxnSp>
      <p:cxnSp>
        <p:nvCxnSpPr>
          <p:cNvPr id="55" name="Straight Connector 54">
            <a:extLst>
              <a:ext uri="{FF2B5EF4-FFF2-40B4-BE49-F238E27FC236}">
                <a16:creationId xmlns:a16="http://schemas.microsoft.com/office/drawing/2014/main" id="{A84B1211-6410-3AA9-7B60-3DC8A868736C}"/>
              </a:ext>
            </a:extLst>
          </p:cNvPr>
          <p:cNvCxnSpPr>
            <a:cxnSpLocks/>
          </p:cNvCxnSpPr>
          <p:nvPr/>
        </p:nvCxnSpPr>
        <p:spPr>
          <a:xfrm rot="5400000">
            <a:off x="1203055" y="4348280"/>
            <a:ext cx="658368" cy="0"/>
          </a:xfrm>
          <a:prstGeom prst="line">
            <a:avLst/>
          </a:prstGeom>
          <a:noFill/>
          <a:ln w="38100" cap="flat" cmpd="sng" algn="ctr">
            <a:solidFill>
              <a:sysClr val="windowText" lastClr="000000"/>
            </a:solidFill>
            <a:prstDash val="solid"/>
            <a:miter lim="800000"/>
          </a:ln>
          <a:effectLst/>
        </p:spPr>
      </p:cxnSp>
      <p:cxnSp>
        <p:nvCxnSpPr>
          <p:cNvPr id="56" name="Straight Connector 55">
            <a:extLst>
              <a:ext uri="{FF2B5EF4-FFF2-40B4-BE49-F238E27FC236}">
                <a16:creationId xmlns:a16="http://schemas.microsoft.com/office/drawing/2014/main" id="{9BF629DE-C759-8E16-17A5-B249DF900F44}"/>
              </a:ext>
            </a:extLst>
          </p:cNvPr>
          <p:cNvCxnSpPr>
            <a:cxnSpLocks/>
          </p:cNvCxnSpPr>
          <p:nvPr/>
        </p:nvCxnSpPr>
        <p:spPr>
          <a:xfrm>
            <a:off x="1524000" y="4944200"/>
            <a:ext cx="4846320" cy="0"/>
          </a:xfrm>
          <a:prstGeom prst="line">
            <a:avLst/>
          </a:prstGeom>
          <a:noFill/>
          <a:ln w="38100" cap="flat" cmpd="sng" algn="ctr">
            <a:solidFill>
              <a:sysClr val="windowText" lastClr="000000"/>
            </a:solidFill>
            <a:prstDash val="solid"/>
            <a:miter lim="800000"/>
          </a:ln>
          <a:effectLst/>
        </p:spPr>
      </p:cxnSp>
      <p:cxnSp>
        <p:nvCxnSpPr>
          <p:cNvPr id="57" name="Straight Connector 56">
            <a:extLst>
              <a:ext uri="{FF2B5EF4-FFF2-40B4-BE49-F238E27FC236}">
                <a16:creationId xmlns:a16="http://schemas.microsoft.com/office/drawing/2014/main" id="{A25A82FB-4912-893E-3C3A-B0B6AC1D2842}"/>
              </a:ext>
            </a:extLst>
          </p:cNvPr>
          <p:cNvCxnSpPr>
            <a:cxnSpLocks/>
          </p:cNvCxnSpPr>
          <p:nvPr/>
        </p:nvCxnSpPr>
        <p:spPr>
          <a:xfrm rot="5400000">
            <a:off x="5600390" y="2969996"/>
            <a:ext cx="1554480" cy="0"/>
          </a:xfrm>
          <a:prstGeom prst="line">
            <a:avLst/>
          </a:prstGeom>
          <a:noFill/>
          <a:ln w="38100" cap="flat" cmpd="sng" algn="ctr">
            <a:solidFill>
              <a:sysClr val="windowText" lastClr="000000"/>
            </a:solidFill>
            <a:prstDash val="solid"/>
            <a:miter lim="800000"/>
          </a:ln>
          <a:effectLst/>
        </p:spPr>
      </p:cxnSp>
      <p:cxnSp>
        <p:nvCxnSpPr>
          <p:cNvPr id="58" name="Straight Connector 57">
            <a:extLst>
              <a:ext uri="{FF2B5EF4-FFF2-40B4-BE49-F238E27FC236}">
                <a16:creationId xmlns:a16="http://schemas.microsoft.com/office/drawing/2014/main" id="{71B89C38-5841-2B96-912E-3488DA4C56AB}"/>
              </a:ext>
            </a:extLst>
          </p:cNvPr>
          <p:cNvCxnSpPr>
            <a:cxnSpLocks/>
          </p:cNvCxnSpPr>
          <p:nvPr/>
        </p:nvCxnSpPr>
        <p:spPr>
          <a:xfrm>
            <a:off x="7284720" y="3131876"/>
            <a:ext cx="4114800" cy="0"/>
          </a:xfrm>
          <a:prstGeom prst="line">
            <a:avLst/>
          </a:prstGeom>
          <a:noFill/>
          <a:ln w="38100" cap="flat" cmpd="sng" algn="ctr">
            <a:solidFill>
              <a:sysClr val="windowText" lastClr="000000"/>
            </a:solidFill>
            <a:prstDash val="solid"/>
            <a:miter lim="800000"/>
          </a:ln>
          <a:effectLst/>
        </p:spPr>
      </p:cxnSp>
      <p:cxnSp>
        <p:nvCxnSpPr>
          <p:cNvPr id="59" name="Straight Connector 58">
            <a:extLst>
              <a:ext uri="{FF2B5EF4-FFF2-40B4-BE49-F238E27FC236}">
                <a16:creationId xmlns:a16="http://schemas.microsoft.com/office/drawing/2014/main" id="{EC600175-C621-71A6-8D93-9683A4B9713E}"/>
              </a:ext>
            </a:extLst>
          </p:cNvPr>
          <p:cNvCxnSpPr>
            <a:cxnSpLocks/>
          </p:cNvCxnSpPr>
          <p:nvPr/>
        </p:nvCxnSpPr>
        <p:spPr>
          <a:xfrm rot="5400000">
            <a:off x="6827520" y="2665206"/>
            <a:ext cx="914400" cy="0"/>
          </a:xfrm>
          <a:prstGeom prst="line">
            <a:avLst/>
          </a:prstGeom>
          <a:noFill/>
          <a:ln w="38100" cap="flat" cmpd="sng" algn="ctr">
            <a:solidFill>
              <a:sysClr val="windowText" lastClr="000000"/>
            </a:solidFill>
            <a:prstDash val="solid"/>
            <a:miter lim="800000"/>
          </a:ln>
          <a:effectLst/>
        </p:spPr>
      </p:cxnSp>
      <p:cxnSp>
        <p:nvCxnSpPr>
          <p:cNvPr id="60" name="Straight Connector 59">
            <a:extLst>
              <a:ext uri="{FF2B5EF4-FFF2-40B4-BE49-F238E27FC236}">
                <a16:creationId xmlns:a16="http://schemas.microsoft.com/office/drawing/2014/main" id="{FACEB80E-4FEF-EF6C-6FF2-5D52006EA179}"/>
              </a:ext>
            </a:extLst>
          </p:cNvPr>
          <p:cNvCxnSpPr>
            <a:cxnSpLocks/>
          </p:cNvCxnSpPr>
          <p:nvPr/>
        </p:nvCxnSpPr>
        <p:spPr>
          <a:xfrm rot="10800000">
            <a:off x="6374845" y="2208006"/>
            <a:ext cx="914400" cy="0"/>
          </a:xfrm>
          <a:prstGeom prst="line">
            <a:avLst/>
          </a:prstGeom>
          <a:noFill/>
          <a:ln w="38100" cap="flat" cmpd="sng" algn="ctr">
            <a:solidFill>
              <a:sysClr val="windowText" lastClr="000000"/>
            </a:solidFill>
            <a:prstDash val="solid"/>
            <a:miter lim="800000"/>
          </a:ln>
          <a:effectLst/>
        </p:spPr>
      </p:cxnSp>
      <p:cxnSp>
        <p:nvCxnSpPr>
          <p:cNvPr id="61" name="Straight Connector 60">
            <a:extLst>
              <a:ext uri="{FF2B5EF4-FFF2-40B4-BE49-F238E27FC236}">
                <a16:creationId xmlns:a16="http://schemas.microsoft.com/office/drawing/2014/main" id="{53603CEE-697E-C849-5EB5-CAA0B3B63FE3}"/>
              </a:ext>
            </a:extLst>
          </p:cNvPr>
          <p:cNvCxnSpPr>
            <a:cxnSpLocks/>
          </p:cNvCxnSpPr>
          <p:nvPr/>
        </p:nvCxnSpPr>
        <p:spPr>
          <a:xfrm>
            <a:off x="892159" y="3850215"/>
            <a:ext cx="640080" cy="0"/>
          </a:xfrm>
          <a:prstGeom prst="line">
            <a:avLst/>
          </a:prstGeom>
          <a:noFill/>
          <a:ln w="38100" cap="flat" cmpd="sng" algn="ctr">
            <a:solidFill>
              <a:sysClr val="windowText" lastClr="000000"/>
            </a:solidFill>
            <a:prstDash val="solid"/>
            <a:miter lim="800000"/>
          </a:ln>
          <a:effectLst/>
        </p:spPr>
      </p:cxnSp>
      <p:cxnSp>
        <p:nvCxnSpPr>
          <p:cNvPr id="62" name="Straight Connector 61">
            <a:extLst>
              <a:ext uri="{FF2B5EF4-FFF2-40B4-BE49-F238E27FC236}">
                <a16:creationId xmlns:a16="http://schemas.microsoft.com/office/drawing/2014/main" id="{094578E5-C8C7-ECD3-6FB1-740A899C81BB}"/>
              </a:ext>
            </a:extLst>
          </p:cNvPr>
          <p:cNvCxnSpPr>
            <a:cxnSpLocks/>
          </p:cNvCxnSpPr>
          <p:nvPr/>
        </p:nvCxnSpPr>
        <p:spPr>
          <a:xfrm>
            <a:off x="892159" y="4043804"/>
            <a:ext cx="640080" cy="0"/>
          </a:xfrm>
          <a:prstGeom prst="line">
            <a:avLst/>
          </a:prstGeom>
          <a:noFill/>
          <a:ln w="38100" cap="flat" cmpd="sng" algn="ctr">
            <a:solidFill>
              <a:sysClr val="windowText" lastClr="000000"/>
            </a:solidFill>
            <a:prstDash val="solid"/>
            <a:miter lim="800000"/>
          </a:ln>
          <a:effectLst/>
        </p:spPr>
      </p:cxnSp>
      <p:cxnSp>
        <p:nvCxnSpPr>
          <p:cNvPr id="63" name="Straight Connector 62">
            <a:extLst>
              <a:ext uri="{FF2B5EF4-FFF2-40B4-BE49-F238E27FC236}">
                <a16:creationId xmlns:a16="http://schemas.microsoft.com/office/drawing/2014/main" id="{E5DDCDFD-5E2A-E9C3-5007-8A2274C7B649}"/>
              </a:ext>
            </a:extLst>
          </p:cNvPr>
          <p:cNvCxnSpPr>
            <a:cxnSpLocks/>
          </p:cNvCxnSpPr>
          <p:nvPr/>
        </p:nvCxnSpPr>
        <p:spPr>
          <a:xfrm rot="5400000">
            <a:off x="818843" y="3941917"/>
            <a:ext cx="182880" cy="0"/>
          </a:xfrm>
          <a:prstGeom prst="line">
            <a:avLst/>
          </a:prstGeom>
          <a:noFill/>
          <a:ln w="38100" cap="flat" cmpd="sng" algn="ctr">
            <a:solidFill>
              <a:sysClr val="windowText" lastClr="000000"/>
            </a:solidFill>
            <a:prstDash val="solid"/>
            <a:miter lim="800000"/>
          </a:ln>
          <a:effectLst/>
        </p:spPr>
      </p:cxnSp>
      <p:cxnSp>
        <p:nvCxnSpPr>
          <p:cNvPr id="64" name="Straight Connector 63">
            <a:extLst>
              <a:ext uri="{FF2B5EF4-FFF2-40B4-BE49-F238E27FC236}">
                <a16:creationId xmlns:a16="http://schemas.microsoft.com/office/drawing/2014/main" id="{2C8ACBB5-62DD-4736-84C8-36160919DB98}"/>
              </a:ext>
            </a:extLst>
          </p:cNvPr>
          <p:cNvCxnSpPr>
            <a:cxnSpLocks/>
          </p:cNvCxnSpPr>
          <p:nvPr/>
        </p:nvCxnSpPr>
        <p:spPr>
          <a:xfrm>
            <a:off x="883920" y="4680846"/>
            <a:ext cx="640080" cy="0"/>
          </a:xfrm>
          <a:prstGeom prst="line">
            <a:avLst/>
          </a:prstGeom>
          <a:noFill/>
          <a:ln w="38100" cap="flat" cmpd="sng" algn="ctr">
            <a:solidFill>
              <a:sysClr val="windowText" lastClr="000000"/>
            </a:solidFill>
            <a:prstDash val="solid"/>
            <a:miter lim="800000"/>
          </a:ln>
          <a:effectLst/>
        </p:spPr>
      </p:cxnSp>
      <p:cxnSp>
        <p:nvCxnSpPr>
          <p:cNvPr id="65" name="Straight Connector 64">
            <a:extLst>
              <a:ext uri="{FF2B5EF4-FFF2-40B4-BE49-F238E27FC236}">
                <a16:creationId xmlns:a16="http://schemas.microsoft.com/office/drawing/2014/main" id="{FD3BB05C-371F-46C9-CE38-54BB0F64D206}"/>
              </a:ext>
            </a:extLst>
          </p:cNvPr>
          <p:cNvCxnSpPr>
            <a:cxnSpLocks/>
          </p:cNvCxnSpPr>
          <p:nvPr/>
        </p:nvCxnSpPr>
        <p:spPr>
          <a:xfrm>
            <a:off x="883920" y="4874435"/>
            <a:ext cx="640080" cy="0"/>
          </a:xfrm>
          <a:prstGeom prst="line">
            <a:avLst/>
          </a:prstGeom>
          <a:noFill/>
          <a:ln w="38100" cap="flat" cmpd="sng" algn="ctr">
            <a:solidFill>
              <a:sysClr val="windowText" lastClr="000000"/>
            </a:solidFill>
            <a:prstDash val="solid"/>
            <a:miter lim="800000"/>
          </a:ln>
          <a:effectLst/>
        </p:spPr>
      </p:cxnSp>
      <p:cxnSp>
        <p:nvCxnSpPr>
          <p:cNvPr id="66" name="Straight Connector 65">
            <a:extLst>
              <a:ext uri="{FF2B5EF4-FFF2-40B4-BE49-F238E27FC236}">
                <a16:creationId xmlns:a16="http://schemas.microsoft.com/office/drawing/2014/main" id="{95129439-A0C9-0585-1B41-7AD2D2EA933F}"/>
              </a:ext>
            </a:extLst>
          </p:cNvPr>
          <p:cNvCxnSpPr>
            <a:cxnSpLocks/>
          </p:cNvCxnSpPr>
          <p:nvPr/>
        </p:nvCxnSpPr>
        <p:spPr>
          <a:xfrm rot="5400000">
            <a:off x="810604" y="4772548"/>
            <a:ext cx="182880" cy="0"/>
          </a:xfrm>
          <a:prstGeom prst="line">
            <a:avLst/>
          </a:prstGeom>
          <a:noFill/>
          <a:ln w="38100" cap="flat" cmpd="sng" algn="ctr">
            <a:solidFill>
              <a:sysClr val="windowText" lastClr="000000"/>
            </a:solidFill>
            <a:prstDash val="solid"/>
            <a:miter lim="800000"/>
          </a:ln>
          <a:effectLst/>
        </p:spPr>
      </p:cxnSp>
      <p:cxnSp>
        <p:nvCxnSpPr>
          <p:cNvPr id="67" name="Straight Connector 66">
            <a:extLst>
              <a:ext uri="{FF2B5EF4-FFF2-40B4-BE49-F238E27FC236}">
                <a16:creationId xmlns:a16="http://schemas.microsoft.com/office/drawing/2014/main" id="{E67006D0-BAD2-671C-DC60-DBB7EB2568CA}"/>
              </a:ext>
            </a:extLst>
          </p:cNvPr>
          <p:cNvCxnSpPr>
            <a:cxnSpLocks/>
          </p:cNvCxnSpPr>
          <p:nvPr/>
        </p:nvCxnSpPr>
        <p:spPr>
          <a:xfrm rot="5400000">
            <a:off x="1490636" y="4900956"/>
            <a:ext cx="91440" cy="0"/>
          </a:xfrm>
          <a:prstGeom prst="line">
            <a:avLst/>
          </a:prstGeom>
          <a:noFill/>
          <a:ln w="38100" cap="flat" cmpd="sng" algn="ctr">
            <a:solidFill>
              <a:sysClr val="windowText" lastClr="000000"/>
            </a:solidFill>
            <a:prstDash val="solid"/>
            <a:miter lim="800000"/>
          </a:ln>
          <a:effectLst/>
        </p:spPr>
      </p:cxnSp>
      <p:cxnSp>
        <p:nvCxnSpPr>
          <p:cNvPr id="68" name="Straight Connector 67">
            <a:extLst>
              <a:ext uri="{FF2B5EF4-FFF2-40B4-BE49-F238E27FC236}">
                <a16:creationId xmlns:a16="http://schemas.microsoft.com/office/drawing/2014/main" id="{43678202-E336-B29B-47A6-8AA28255B1D0}"/>
              </a:ext>
            </a:extLst>
          </p:cNvPr>
          <p:cNvCxnSpPr>
            <a:cxnSpLocks/>
          </p:cNvCxnSpPr>
          <p:nvPr/>
        </p:nvCxnSpPr>
        <p:spPr>
          <a:xfrm rot="5400000">
            <a:off x="1486515" y="3801197"/>
            <a:ext cx="91440" cy="0"/>
          </a:xfrm>
          <a:prstGeom prst="line">
            <a:avLst/>
          </a:prstGeom>
          <a:noFill/>
          <a:ln w="38100" cap="flat" cmpd="sng" algn="ctr">
            <a:solidFill>
              <a:sysClr val="windowText" lastClr="000000"/>
            </a:solidFill>
            <a:prstDash val="solid"/>
            <a:miter lim="800000"/>
          </a:ln>
          <a:effectLst/>
        </p:spPr>
      </p:cxnSp>
      <p:sp>
        <p:nvSpPr>
          <p:cNvPr id="69" name="Rectangle 68">
            <a:extLst>
              <a:ext uri="{FF2B5EF4-FFF2-40B4-BE49-F238E27FC236}">
                <a16:creationId xmlns:a16="http://schemas.microsoft.com/office/drawing/2014/main" id="{0BA11042-9B70-656B-3513-6B979E86FF23}"/>
              </a:ext>
            </a:extLst>
          </p:cNvPr>
          <p:cNvSpPr/>
          <p:nvPr/>
        </p:nvSpPr>
        <p:spPr>
          <a:xfrm>
            <a:off x="4012133" y="3846917"/>
            <a:ext cx="107081" cy="102751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0" name="Rectangle 69">
            <a:extLst>
              <a:ext uri="{FF2B5EF4-FFF2-40B4-BE49-F238E27FC236}">
                <a16:creationId xmlns:a16="http://schemas.microsoft.com/office/drawing/2014/main" id="{95129BF2-1CED-7A4D-46BD-67188F67D559}"/>
              </a:ext>
            </a:extLst>
          </p:cNvPr>
          <p:cNvSpPr/>
          <p:nvPr/>
        </p:nvSpPr>
        <p:spPr>
          <a:xfrm>
            <a:off x="4362229" y="3846917"/>
            <a:ext cx="107081" cy="102751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1" name="Rectangle 70">
            <a:extLst>
              <a:ext uri="{FF2B5EF4-FFF2-40B4-BE49-F238E27FC236}">
                <a16:creationId xmlns:a16="http://schemas.microsoft.com/office/drawing/2014/main" id="{D215727D-63A8-A183-47A2-C45D2FFDCD24}"/>
              </a:ext>
            </a:extLst>
          </p:cNvPr>
          <p:cNvSpPr/>
          <p:nvPr/>
        </p:nvSpPr>
        <p:spPr>
          <a:xfrm rot="5400000">
            <a:off x="4205926" y="4484586"/>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2" name="Rectangle 71">
            <a:extLst>
              <a:ext uri="{FF2B5EF4-FFF2-40B4-BE49-F238E27FC236}">
                <a16:creationId xmlns:a16="http://schemas.microsoft.com/office/drawing/2014/main" id="{A4E7757A-5B37-4F08-1D1A-385E06A4B1D5}"/>
              </a:ext>
            </a:extLst>
          </p:cNvPr>
          <p:cNvSpPr/>
          <p:nvPr/>
        </p:nvSpPr>
        <p:spPr>
          <a:xfrm rot="5400000">
            <a:off x="4201805" y="3483684"/>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4046265B-72F8-D89D-FF97-CC772EF7CA60}"/>
              </a:ext>
            </a:extLst>
          </p:cNvPr>
          <p:cNvSpPr/>
          <p:nvPr/>
        </p:nvSpPr>
        <p:spPr>
          <a:xfrm>
            <a:off x="4062030" y="3993964"/>
            <a:ext cx="338969" cy="351754"/>
          </a:xfrm>
          <a:prstGeom prst="rect">
            <a:avLst/>
          </a:prstGeom>
          <a:solidFill>
            <a:schemeClr val="accent3">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6" name="TextBox 85">
            <a:extLst>
              <a:ext uri="{FF2B5EF4-FFF2-40B4-BE49-F238E27FC236}">
                <a16:creationId xmlns:a16="http://schemas.microsoft.com/office/drawing/2014/main" id="{49BED55A-E311-F45E-F53B-DD3E72BB0B8A}"/>
              </a:ext>
            </a:extLst>
          </p:cNvPr>
          <p:cNvSpPr txBox="1"/>
          <p:nvPr/>
        </p:nvSpPr>
        <p:spPr>
          <a:xfrm>
            <a:off x="4604141" y="4345718"/>
            <a:ext cx="1199203" cy="307777"/>
          </a:xfrm>
          <a:prstGeom prst="rect">
            <a:avLst/>
          </a:prstGeom>
          <a:noFill/>
        </p:spPr>
        <p:txBody>
          <a:bodyPr wrap="square" rtlCol="0">
            <a:spAutoFit/>
          </a:bodyPr>
          <a:lstStyle/>
          <a:p>
            <a:r>
              <a:rPr lang="fr-CH" sz="1400" b="1" dirty="0">
                <a:solidFill>
                  <a:prstClr val="black"/>
                </a:solidFill>
                <a:latin typeface="Times New Roman" panose="02020603050405020304" pitchFamily="18" charset="0"/>
                <a:cs typeface="Times New Roman" panose="02020603050405020304" pitchFamily="18" charset="0"/>
              </a:rPr>
              <a:t>TCC8 tunnel</a:t>
            </a:r>
          </a:p>
        </p:txBody>
      </p:sp>
      <p:sp>
        <p:nvSpPr>
          <p:cNvPr id="89" name="TextBox 88">
            <a:extLst>
              <a:ext uri="{FF2B5EF4-FFF2-40B4-BE49-F238E27FC236}">
                <a16:creationId xmlns:a16="http://schemas.microsoft.com/office/drawing/2014/main" id="{D18E8666-9BD6-11FB-F9BF-6BD43469E161}"/>
              </a:ext>
            </a:extLst>
          </p:cNvPr>
          <p:cNvSpPr txBox="1"/>
          <p:nvPr/>
        </p:nvSpPr>
        <p:spPr>
          <a:xfrm>
            <a:off x="7674359" y="4348280"/>
            <a:ext cx="1315486" cy="307777"/>
          </a:xfrm>
          <a:prstGeom prst="rect">
            <a:avLst/>
          </a:prstGeom>
          <a:noFill/>
        </p:spPr>
        <p:txBody>
          <a:bodyPr wrap="square" rtlCol="0">
            <a:spAutoFit/>
          </a:bodyPr>
          <a:lstStyle/>
          <a:p>
            <a:r>
              <a:rPr lang="fr-CH" sz="1400" b="1" dirty="0">
                <a:solidFill>
                  <a:prstClr val="black"/>
                </a:solidFill>
                <a:latin typeface="Times New Roman" panose="02020603050405020304" pitchFamily="18" charset="0"/>
                <a:cs typeface="Times New Roman" panose="02020603050405020304" pitchFamily="18" charset="0"/>
              </a:rPr>
              <a:t>ECN3 </a:t>
            </a:r>
            <a:r>
              <a:rPr lang="fr-CH" sz="1400" b="1" dirty="0" err="1">
                <a:solidFill>
                  <a:prstClr val="black"/>
                </a:solidFill>
                <a:latin typeface="Times New Roman" panose="02020603050405020304" pitchFamily="18" charset="0"/>
                <a:cs typeface="Times New Roman" panose="02020603050405020304" pitchFamily="18" charset="0"/>
              </a:rPr>
              <a:t>cavern</a:t>
            </a:r>
            <a:endParaRPr lang="fr-CH" sz="1400" b="1" dirty="0">
              <a:solidFill>
                <a:prstClr val="black"/>
              </a:solidFill>
              <a:latin typeface="Times New Roman" panose="02020603050405020304" pitchFamily="18" charset="0"/>
              <a:cs typeface="Times New Roman" panose="02020603050405020304" pitchFamily="18" charset="0"/>
            </a:endParaRPr>
          </a:p>
        </p:txBody>
      </p:sp>
      <p:sp>
        <p:nvSpPr>
          <p:cNvPr id="90" name="Rectangle 89">
            <a:extLst>
              <a:ext uri="{FF2B5EF4-FFF2-40B4-BE49-F238E27FC236}">
                <a16:creationId xmlns:a16="http://schemas.microsoft.com/office/drawing/2014/main" id="{405B36F3-1F41-679F-D70C-629151D94181}"/>
              </a:ext>
            </a:extLst>
          </p:cNvPr>
          <p:cNvSpPr/>
          <p:nvPr/>
        </p:nvSpPr>
        <p:spPr>
          <a:xfrm>
            <a:off x="9786387" y="3226379"/>
            <a:ext cx="107081" cy="201168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1" name="Rectangle 90">
            <a:extLst>
              <a:ext uri="{FF2B5EF4-FFF2-40B4-BE49-F238E27FC236}">
                <a16:creationId xmlns:a16="http://schemas.microsoft.com/office/drawing/2014/main" id="{2CECA147-6C52-F9E6-09A3-201F3EBA8C7E}"/>
              </a:ext>
            </a:extLst>
          </p:cNvPr>
          <p:cNvSpPr/>
          <p:nvPr/>
        </p:nvSpPr>
        <p:spPr>
          <a:xfrm>
            <a:off x="10136483" y="3226379"/>
            <a:ext cx="107081" cy="201168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2" name="Rectangle 91">
            <a:extLst>
              <a:ext uri="{FF2B5EF4-FFF2-40B4-BE49-F238E27FC236}">
                <a16:creationId xmlns:a16="http://schemas.microsoft.com/office/drawing/2014/main" id="{03CF8734-E03C-DF6A-2766-F874A3A1F5A9}"/>
              </a:ext>
            </a:extLst>
          </p:cNvPr>
          <p:cNvSpPr/>
          <p:nvPr/>
        </p:nvSpPr>
        <p:spPr>
          <a:xfrm rot="5400000">
            <a:off x="9980180" y="4837757"/>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3" name="Rectangle 92">
            <a:extLst>
              <a:ext uri="{FF2B5EF4-FFF2-40B4-BE49-F238E27FC236}">
                <a16:creationId xmlns:a16="http://schemas.microsoft.com/office/drawing/2014/main" id="{B0DED126-C747-1775-F62A-D5A21AA7FA29}"/>
              </a:ext>
            </a:extLst>
          </p:cNvPr>
          <p:cNvSpPr/>
          <p:nvPr/>
        </p:nvSpPr>
        <p:spPr>
          <a:xfrm rot="5400000">
            <a:off x="9976059" y="2863146"/>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4" name="Rectangle 93">
            <a:extLst>
              <a:ext uri="{FF2B5EF4-FFF2-40B4-BE49-F238E27FC236}">
                <a16:creationId xmlns:a16="http://schemas.microsoft.com/office/drawing/2014/main" id="{72DFBC99-EB31-1DFE-9DAC-DC2AD2BFC7AE}"/>
              </a:ext>
            </a:extLst>
          </p:cNvPr>
          <p:cNvSpPr/>
          <p:nvPr/>
        </p:nvSpPr>
        <p:spPr>
          <a:xfrm>
            <a:off x="9836284" y="4431139"/>
            <a:ext cx="338969" cy="351754"/>
          </a:xfrm>
          <a:prstGeom prst="rect">
            <a:avLst/>
          </a:prstGeom>
          <a:solidFill>
            <a:schemeClr val="tx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95" name="Straight Connector 94">
            <a:extLst>
              <a:ext uri="{FF2B5EF4-FFF2-40B4-BE49-F238E27FC236}">
                <a16:creationId xmlns:a16="http://schemas.microsoft.com/office/drawing/2014/main" id="{FEB512FC-E02E-AF54-5289-DB456E4558D3}"/>
              </a:ext>
            </a:extLst>
          </p:cNvPr>
          <p:cNvCxnSpPr>
            <a:cxnSpLocks/>
          </p:cNvCxnSpPr>
          <p:nvPr/>
        </p:nvCxnSpPr>
        <p:spPr>
          <a:xfrm rot="5400000">
            <a:off x="6190935" y="5118173"/>
            <a:ext cx="365760" cy="0"/>
          </a:xfrm>
          <a:prstGeom prst="line">
            <a:avLst/>
          </a:prstGeom>
          <a:noFill/>
          <a:ln w="38100" cap="flat" cmpd="sng" algn="ctr">
            <a:solidFill>
              <a:sysClr val="windowText" lastClr="000000"/>
            </a:solidFill>
            <a:prstDash val="solid"/>
            <a:miter lim="800000"/>
          </a:ln>
          <a:effectLst/>
        </p:spPr>
      </p:cxnSp>
      <p:cxnSp>
        <p:nvCxnSpPr>
          <p:cNvPr id="96" name="Straight Connector 95">
            <a:extLst>
              <a:ext uri="{FF2B5EF4-FFF2-40B4-BE49-F238E27FC236}">
                <a16:creationId xmlns:a16="http://schemas.microsoft.com/office/drawing/2014/main" id="{076BCCF1-B86D-F135-301C-937C956B286F}"/>
              </a:ext>
            </a:extLst>
          </p:cNvPr>
          <p:cNvCxnSpPr>
            <a:cxnSpLocks/>
          </p:cNvCxnSpPr>
          <p:nvPr/>
        </p:nvCxnSpPr>
        <p:spPr>
          <a:xfrm>
            <a:off x="6377630" y="5316293"/>
            <a:ext cx="5029200" cy="0"/>
          </a:xfrm>
          <a:prstGeom prst="line">
            <a:avLst/>
          </a:prstGeom>
          <a:noFill/>
          <a:ln w="38100" cap="flat" cmpd="sng" algn="ctr">
            <a:solidFill>
              <a:sysClr val="windowText" lastClr="000000"/>
            </a:solidFill>
            <a:prstDash val="solid"/>
            <a:miter lim="800000"/>
          </a:ln>
          <a:effectLst/>
        </p:spPr>
      </p:cxnSp>
      <p:sp>
        <p:nvSpPr>
          <p:cNvPr id="2" name="TextBox 1">
            <a:extLst>
              <a:ext uri="{FF2B5EF4-FFF2-40B4-BE49-F238E27FC236}">
                <a16:creationId xmlns:a16="http://schemas.microsoft.com/office/drawing/2014/main" id="{4D08E1EC-AB34-CAD7-B234-4E9A9E8A2B0C}"/>
              </a:ext>
            </a:extLst>
          </p:cNvPr>
          <p:cNvSpPr txBox="1"/>
          <p:nvPr/>
        </p:nvSpPr>
        <p:spPr>
          <a:xfrm>
            <a:off x="385414" y="1113556"/>
            <a:ext cx="7467599" cy="83099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Dismantling of the existing TCC8 crane</a:t>
            </a:r>
          </a:p>
          <a:p>
            <a:pPr marL="285750" indent="-285750" algn="l">
              <a:buFont typeface="Arial" panose="020B0604020202020204" pitchFamily="34" charset="0"/>
              <a:buChar char="•"/>
            </a:pPr>
            <a:r>
              <a:rPr lang="en-GB" dirty="0"/>
              <a:t>Installation of a new crane suitable for the radioactive environment</a:t>
            </a:r>
          </a:p>
          <a:p>
            <a:pPr marL="285750" indent="-285750" algn="l">
              <a:buFont typeface="Arial" panose="020B0604020202020204" pitchFamily="34" charset="0"/>
              <a:buChar char="•"/>
            </a:pPr>
            <a:r>
              <a:rPr lang="en-GB" dirty="0"/>
              <a:t>Installation of a confinement wall</a:t>
            </a:r>
          </a:p>
        </p:txBody>
      </p:sp>
      <p:sp>
        <p:nvSpPr>
          <p:cNvPr id="3" name="Freeform: Shape 2">
            <a:extLst>
              <a:ext uri="{FF2B5EF4-FFF2-40B4-BE49-F238E27FC236}">
                <a16:creationId xmlns:a16="http://schemas.microsoft.com/office/drawing/2014/main" id="{3B30463E-D625-95A8-8F5B-65325266F360}"/>
              </a:ext>
            </a:extLst>
          </p:cNvPr>
          <p:cNvSpPr/>
          <p:nvPr/>
        </p:nvSpPr>
        <p:spPr>
          <a:xfrm>
            <a:off x="978287" y="3940852"/>
            <a:ext cx="3013290" cy="80600"/>
          </a:xfrm>
          <a:custGeom>
            <a:avLst/>
            <a:gdLst>
              <a:gd name="connsiteX0" fmla="*/ 0 w 2347784"/>
              <a:gd name="connsiteY0" fmla="*/ 140052 h 173092"/>
              <a:gd name="connsiteX1" fmla="*/ 82378 w 2347784"/>
              <a:gd name="connsiteY1" fmla="*/ 24723 h 173092"/>
              <a:gd name="connsiteX2" fmla="*/ 164757 w 2347784"/>
              <a:gd name="connsiteY2" fmla="*/ 173004 h 173092"/>
              <a:gd name="connsiteX3" fmla="*/ 280086 w 2347784"/>
              <a:gd name="connsiteY3" fmla="*/ 16485 h 173092"/>
              <a:gd name="connsiteX4" fmla="*/ 387178 w 2347784"/>
              <a:gd name="connsiteY4" fmla="*/ 156528 h 173092"/>
              <a:gd name="connsiteX5" fmla="*/ 527222 w 2347784"/>
              <a:gd name="connsiteY5" fmla="*/ 32960 h 173092"/>
              <a:gd name="connsiteX6" fmla="*/ 650789 w 2347784"/>
              <a:gd name="connsiteY6" fmla="*/ 173004 h 173092"/>
              <a:gd name="connsiteX7" fmla="*/ 799070 w 2347784"/>
              <a:gd name="connsiteY7" fmla="*/ 8247 h 173092"/>
              <a:gd name="connsiteX8" fmla="*/ 922638 w 2347784"/>
              <a:gd name="connsiteY8" fmla="*/ 164766 h 173092"/>
              <a:gd name="connsiteX9" fmla="*/ 1079157 w 2347784"/>
              <a:gd name="connsiteY9" fmla="*/ 32960 h 173092"/>
              <a:gd name="connsiteX10" fmla="*/ 1169773 w 2347784"/>
              <a:gd name="connsiteY10" fmla="*/ 140052 h 173092"/>
              <a:gd name="connsiteX11" fmla="*/ 1293341 w 2347784"/>
              <a:gd name="connsiteY11" fmla="*/ 16485 h 173092"/>
              <a:gd name="connsiteX12" fmla="*/ 1524000 w 2347784"/>
              <a:gd name="connsiteY12" fmla="*/ 156528 h 173092"/>
              <a:gd name="connsiteX13" fmla="*/ 1729946 w 2347784"/>
              <a:gd name="connsiteY13" fmla="*/ 9 h 173092"/>
              <a:gd name="connsiteX14" fmla="*/ 2010032 w 2347784"/>
              <a:gd name="connsiteY14" fmla="*/ 164766 h 173092"/>
              <a:gd name="connsiteX15" fmla="*/ 2133600 w 2347784"/>
              <a:gd name="connsiteY15" fmla="*/ 24723 h 173092"/>
              <a:gd name="connsiteX16" fmla="*/ 2347784 w 2347784"/>
              <a:gd name="connsiteY16" fmla="*/ 57674 h 17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47784" h="173092">
                <a:moveTo>
                  <a:pt x="0" y="140052"/>
                </a:moveTo>
                <a:cubicBezTo>
                  <a:pt x="27459" y="79641"/>
                  <a:pt x="54919" y="19231"/>
                  <a:pt x="82378" y="24723"/>
                </a:cubicBezTo>
                <a:cubicBezTo>
                  <a:pt x="109837" y="30215"/>
                  <a:pt x="131806" y="174377"/>
                  <a:pt x="164757" y="173004"/>
                </a:cubicBezTo>
                <a:cubicBezTo>
                  <a:pt x="197708" y="171631"/>
                  <a:pt x="243016" y="19231"/>
                  <a:pt x="280086" y="16485"/>
                </a:cubicBezTo>
                <a:cubicBezTo>
                  <a:pt x="317156" y="13739"/>
                  <a:pt x="345989" y="153782"/>
                  <a:pt x="387178" y="156528"/>
                </a:cubicBezTo>
                <a:cubicBezTo>
                  <a:pt x="428367" y="159274"/>
                  <a:pt x="483287" y="30214"/>
                  <a:pt x="527222" y="32960"/>
                </a:cubicBezTo>
                <a:cubicBezTo>
                  <a:pt x="571157" y="35706"/>
                  <a:pt x="605481" y="177123"/>
                  <a:pt x="650789" y="173004"/>
                </a:cubicBezTo>
                <a:cubicBezTo>
                  <a:pt x="696097" y="168885"/>
                  <a:pt x="753762" y="9620"/>
                  <a:pt x="799070" y="8247"/>
                </a:cubicBezTo>
                <a:cubicBezTo>
                  <a:pt x="844378" y="6874"/>
                  <a:pt x="875957" y="160647"/>
                  <a:pt x="922638" y="164766"/>
                </a:cubicBezTo>
                <a:cubicBezTo>
                  <a:pt x="969319" y="168885"/>
                  <a:pt x="1037968" y="37079"/>
                  <a:pt x="1079157" y="32960"/>
                </a:cubicBezTo>
                <a:cubicBezTo>
                  <a:pt x="1120346" y="28841"/>
                  <a:pt x="1134076" y="142798"/>
                  <a:pt x="1169773" y="140052"/>
                </a:cubicBezTo>
                <a:cubicBezTo>
                  <a:pt x="1205470" y="137306"/>
                  <a:pt x="1234303" y="13739"/>
                  <a:pt x="1293341" y="16485"/>
                </a:cubicBezTo>
                <a:cubicBezTo>
                  <a:pt x="1352379" y="19231"/>
                  <a:pt x="1451233" y="159274"/>
                  <a:pt x="1524000" y="156528"/>
                </a:cubicBezTo>
                <a:cubicBezTo>
                  <a:pt x="1596767" y="153782"/>
                  <a:pt x="1648941" y="-1364"/>
                  <a:pt x="1729946" y="9"/>
                </a:cubicBezTo>
                <a:cubicBezTo>
                  <a:pt x="1810951" y="1382"/>
                  <a:pt x="1942756" y="160647"/>
                  <a:pt x="2010032" y="164766"/>
                </a:cubicBezTo>
                <a:cubicBezTo>
                  <a:pt x="2077308" y="168885"/>
                  <a:pt x="2077308" y="42572"/>
                  <a:pt x="2133600" y="24723"/>
                </a:cubicBezTo>
                <a:cubicBezTo>
                  <a:pt x="2189892" y="6874"/>
                  <a:pt x="2268838" y="32274"/>
                  <a:pt x="2347784" y="5767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 name="Freeform: Shape 3">
            <a:extLst>
              <a:ext uri="{FF2B5EF4-FFF2-40B4-BE49-F238E27FC236}">
                <a16:creationId xmlns:a16="http://schemas.microsoft.com/office/drawing/2014/main" id="{6009052E-1880-86B3-1105-7714184B81F6}"/>
              </a:ext>
            </a:extLst>
          </p:cNvPr>
          <p:cNvSpPr/>
          <p:nvPr/>
        </p:nvSpPr>
        <p:spPr>
          <a:xfrm flipV="1">
            <a:off x="930373" y="4714094"/>
            <a:ext cx="2921692" cy="159578"/>
          </a:xfrm>
          <a:custGeom>
            <a:avLst/>
            <a:gdLst>
              <a:gd name="connsiteX0" fmla="*/ 0 w 2347784"/>
              <a:gd name="connsiteY0" fmla="*/ 140052 h 173092"/>
              <a:gd name="connsiteX1" fmla="*/ 82378 w 2347784"/>
              <a:gd name="connsiteY1" fmla="*/ 24723 h 173092"/>
              <a:gd name="connsiteX2" fmla="*/ 164757 w 2347784"/>
              <a:gd name="connsiteY2" fmla="*/ 173004 h 173092"/>
              <a:gd name="connsiteX3" fmla="*/ 280086 w 2347784"/>
              <a:gd name="connsiteY3" fmla="*/ 16485 h 173092"/>
              <a:gd name="connsiteX4" fmla="*/ 387178 w 2347784"/>
              <a:gd name="connsiteY4" fmla="*/ 156528 h 173092"/>
              <a:gd name="connsiteX5" fmla="*/ 527222 w 2347784"/>
              <a:gd name="connsiteY5" fmla="*/ 32960 h 173092"/>
              <a:gd name="connsiteX6" fmla="*/ 650789 w 2347784"/>
              <a:gd name="connsiteY6" fmla="*/ 173004 h 173092"/>
              <a:gd name="connsiteX7" fmla="*/ 799070 w 2347784"/>
              <a:gd name="connsiteY7" fmla="*/ 8247 h 173092"/>
              <a:gd name="connsiteX8" fmla="*/ 922638 w 2347784"/>
              <a:gd name="connsiteY8" fmla="*/ 164766 h 173092"/>
              <a:gd name="connsiteX9" fmla="*/ 1079157 w 2347784"/>
              <a:gd name="connsiteY9" fmla="*/ 32960 h 173092"/>
              <a:gd name="connsiteX10" fmla="*/ 1169773 w 2347784"/>
              <a:gd name="connsiteY10" fmla="*/ 140052 h 173092"/>
              <a:gd name="connsiteX11" fmla="*/ 1293341 w 2347784"/>
              <a:gd name="connsiteY11" fmla="*/ 16485 h 173092"/>
              <a:gd name="connsiteX12" fmla="*/ 1524000 w 2347784"/>
              <a:gd name="connsiteY12" fmla="*/ 156528 h 173092"/>
              <a:gd name="connsiteX13" fmla="*/ 1729946 w 2347784"/>
              <a:gd name="connsiteY13" fmla="*/ 9 h 173092"/>
              <a:gd name="connsiteX14" fmla="*/ 2010032 w 2347784"/>
              <a:gd name="connsiteY14" fmla="*/ 164766 h 173092"/>
              <a:gd name="connsiteX15" fmla="*/ 2133600 w 2347784"/>
              <a:gd name="connsiteY15" fmla="*/ 24723 h 173092"/>
              <a:gd name="connsiteX16" fmla="*/ 2347784 w 2347784"/>
              <a:gd name="connsiteY16" fmla="*/ 57674 h 17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47784" h="173092">
                <a:moveTo>
                  <a:pt x="0" y="140052"/>
                </a:moveTo>
                <a:cubicBezTo>
                  <a:pt x="27459" y="79641"/>
                  <a:pt x="54919" y="19231"/>
                  <a:pt x="82378" y="24723"/>
                </a:cubicBezTo>
                <a:cubicBezTo>
                  <a:pt x="109837" y="30215"/>
                  <a:pt x="131806" y="174377"/>
                  <a:pt x="164757" y="173004"/>
                </a:cubicBezTo>
                <a:cubicBezTo>
                  <a:pt x="197708" y="171631"/>
                  <a:pt x="243016" y="19231"/>
                  <a:pt x="280086" y="16485"/>
                </a:cubicBezTo>
                <a:cubicBezTo>
                  <a:pt x="317156" y="13739"/>
                  <a:pt x="345989" y="153782"/>
                  <a:pt x="387178" y="156528"/>
                </a:cubicBezTo>
                <a:cubicBezTo>
                  <a:pt x="428367" y="159274"/>
                  <a:pt x="483287" y="30214"/>
                  <a:pt x="527222" y="32960"/>
                </a:cubicBezTo>
                <a:cubicBezTo>
                  <a:pt x="571157" y="35706"/>
                  <a:pt x="605481" y="177123"/>
                  <a:pt x="650789" y="173004"/>
                </a:cubicBezTo>
                <a:cubicBezTo>
                  <a:pt x="696097" y="168885"/>
                  <a:pt x="753762" y="9620"/>
                  <a:pt x="799070" y="8247"/>
                </a:cubicBezTo>
                <a:cubicBezTo>
                  <a:pt x="844378" y="6874"/>
                  <a:pt x="875957" y="160647"/>
                  <a:pt x="922638" y="164766"/>
                </a:cubicBezTo>
                <a:cubicBezTo>
                  <a:pt x="969319" y="168885"/>
                  <a:pt x="1037968" y="37079"/>
                  <a:pt x="1079157" y="32960"/>
                </a:cubicBezTo>
                <a:cubicBezTo>
                  <a:pt x="1120346" y="28841"/>
                  <a:pt x="1134076" y="142798"/>
                  <a:pt x="1169773" y="140052"/>
                </a:cubicBezTo>
                <a:cubicBezTo>
                  <a:pt x="1205470" y="137306"/>
                  <a:pt x="1234303" y="13739"/>
                  <a:pt x="1293341" y="16485"/>
                </a:cubicBezTo>
                <a:cubicBezTo>
                  <a:pt x="1352379" y="19231"/>
                  <a:pt x="1451233" y="159274"/>
                  <a:pt x="1524000" y="156528"/>
                </a:cubicBezTo>
                <a:cubicBezTo>
                  <a:pt x="1596767" y="153782"/>
                  <a:pt x="1648941" y="-1364"/>
                  <a:pt x="1729946" y="9"/>
                </a:cubicBezTo>
                <a:cubicBezTo>
                  <a:pt x="1810951" y="1382"/>
                  <a:pt x="1942756" y="160647"/>
                  <a:pt x="2010032" y="164766"/>
                </a:cubicBezTo>
                <a:cubicBezTo>
                  <a:pt x="2077308" y="168885"/>
                  <a:pt x="2077308" y="42572"/>
                  <a:pt x="2133600" y="24723"/>
                </a:cubicBezTo>
                <a:cubicBezTo>
                  <a:pt x="2189892" y="6874"/>
                  <a:pt x="2268838" y="32274"/>
                  <a:pt x="2347784" y="5767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 name="Rectangle 7">
            <a:extLst>
              <a:ext uri="{FF2B5EF4-FFF2-40B4-BE49-F238E27FC236}">
                <a16:creationId xmlns:a16="http://schemas.microsoft.com/office/drawing/2014/main" id="{336BCE92-0AF1-E2A0-A78B-D73F513FF3DE}"/>
              </a:ext>
            </a:extLst>
          </p:cNvPr>
          <p:cNvSpPr/>
          <p:nvPr/>
        </p:nvSpPr>
        <p:spPr>
          <a:xfrm>
            <a:off x="2212203" y="2522168"/>
            <a:ext cx="131793" cy="464448"/>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9" name="Straight Connector 8">
            <a:extLst>
              <a:ext uri="{FF2B5EF4-FFF2-40B4-BE49-F238E27FC236}">
                <a16:creationId xmlns:a16="http://schemas.microsoft.com/office/drawing/2014/main" id="{85905655-AC5A-E7E1-E3E0-7E64A16080F2}"/>
              </a:ext>
            </a:extLst>
          </p:cNvPr>
          <p:cNvCxnSpPr>
            <a:cxnSpLocks/>
          </p:cNvCxnSpPr>
          <p:nvPr/>
        </p:nvCxnSpPr>
        <p:spPr>
          <a:xfrm rot="10800000">
            <a:off x="1563033" y="3810314"/>
            <a:ext cx="489204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8DB200C-AFA9-A6F8-484C-14CDF302D9F3}"/>
              </a:ext>
            </a:extLst>
          </p:cNvPr>
          <p:cNvCxnSpPr>
            <a:cxnSpLocks/>
          </p:cNvCxnSpPr>
          <p:nvPr/>
        </p:nvCxnSpPr>
        <p:spPr>
          <a:xfrm rot="16200000">
            <a:off x="1821695" y="3392339"/>
            <a:ext cx="82296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C35B1D3-A037-B271-90B6-DEF1107AF6F3}"/>
              </a:ext>
            </a:extLst>
          </p:cNvPr>
          <p:cNvCxnSpPr>
            <a:cxnSpLocks/>
          </p:cNvCxnSpPr>
          <p:nvPr/>
        </p:nvCxnSpPr>
        <p:spPr>
          <a:xfrm rot="10800000">
            <a:off x="946849" y="3905048"/>
            <a:ext cx="59436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D705A3E-0D48-CD87-5F71-414FFCF54BFC}"/>
              </a:ext>
            </a:extLst>
          </p:cNvPr>
          <p:cNvCxnSpPr>
            <a:cxnSpLocks/>
          </p:cNvCxnSpPr>
          <p:nvPr/>
        </p:nvCxnSpPr>
        <p:spPr>
          <a:xfrm rot="16200000">
            <a:off x="1531473" y="3855720"/>
            <a:ext cx="9144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264F9FE-8641-E6F0-BB05-139ADF0721A6}"/>
              </a:ext>
            </a:extLst>
          </p:cNvPr>
          <p:cNvSpPr txBox="1"/>
          <p:nvPr/>
        </p:nvSpPr>
        <p:spPr>
          <a:xfrm>
            <a:off x="3622572" y="2792356"/>
            <a:ext cx="1462738" cy="307777"/>
          </a:xfrm>
          <a:prstGeom prst="rect">
            <a:avLst/>
          </a:prstGeom>
          <a:noFill/>
        </p:spPr>
        <p:txBody>
          <a:bodyPr wrap="square" rtlCol="0">
            <a:spAutoFit/>
          </a:bodyPr>
          <a:lstStyle/>
          <a:p>
            <a:r>
              <a:rPr lang="en-GB" sz="1400">
                <a:latin typeface="+mj-lt"/>
                <a:cs typeface="Times New Roman" panose="02020603050405020304" pitchFamily="18" charset="0"/>
              </a:rPr>
              <a:t>Control panel</a:t>
            </a:r>
          </a:p>
        </p:txBody>
      </p:sp>
      <p:cxnSp>
        <p:nvCxnSpPr>
          <p:cNvPr id="14" name="Straight Arrow Connector 13">
            <a:extLst>
              <a:ext uri="{FF2B5EF4-FFF2-40B4-BE49-F238E27FC236}">
                <a16:creationId xmlns:a16="http://schemas.microsoft.com/office/drawing/2014/main" id="{66DB12CC-5500-0FE0-D3EA-6175C8691390}"/>
              </a:ext>
            </a:extLst>
          </p:cNvPr>
          <p:cNvCxnSpPr>
            <a:cxnSpLocks/>
          </p:cNvCxnSpPr>
          <p:nvPr/>
        </p:nvCxnSpPr>
        <p:spPr>
          <a:xfrm flipH="1" flipV="1">
            <a:off x="2391219" y="2708637"/>
            <a:ext cx="1268441" cy="231210"/>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32702B2B-C2C0-22DC-273D-A60DEE72342A}"/>
              </a:ext>
            </a:extLst>
          </p:cNvPr>
          <p:cNvSpPr txBox="1"/>
          <p:nvPr/>
        </p:nvSpPr>
        <p:spPr>
          <a:xfrm>
            <a:off x="2824538" y="3274250"/>
            <a:ext cx="1462738" cy="307777"/>
          </a:xfrm>
          <a:prstGeom prst="rect">
            <a:avLst/>
          </a:prstGeom>
          <a:noFill/>
        </p:spPr>
        <p:txBody>
          <a:bodyPr wrap="square" rtlCol="0">
            <a:spAutoFit/>
          </a:bodyPr>
          <a:lstStyle/>
          <a:p>
            <a:r>
              <a:rPr lang="en-GB" sz="1400" dirty="0">
                <a:latin typeface="+mj-lt"/>
                <a:cs typeface="Times New Roman" panose="02020603050405020304" pitchFamily="18" charset="0"/>
              </a:rPr>
              <a:t>Festoon cables</a:t>
            </a:r>
          </a:p>
        </p:txBody>
      </p:sp>
      <p:cxnSp>
        <p:nvCxnSpPr>
          <p:cNvPr id="18" name="Straight Arrow Connector 17">
            <a:extLst>
              <a:ext uri="{FF2B5EF4-FFF2-40B4-BE49-F238E27FC236}">
                <a16:creationId xmlns:a16="http://schemas.microsoft.com/office/drawing/2014/main" id="{C9DA19F0-D45A-2195-FC8F-EF57A7BDF618}"/>
              </a:ext>
            </a:extLst>
          </p:cNvPr>
          <p:cNvCxnSpPr>
            <a:cxnSpLocks/>
            <a:endCxn id="3" idx="13"/>
          </p:cNvCxnSpPr>
          <p:nvPr/>
        </p:nvCxnSpPr>
        <p:spPr>
          <a:xfrm flipH="1">
            <a:off x="3198606" y="3543790"/>
            <a:ext cx="141412" cy="397066"/>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376F6803-D466-3EF6-907F-BD81BADD7029}"/>
              </a:ext>
            </a:extLst>
          </p:cNvPr>
          <p:cNvCxnSpPr>
            <a:cxnSpLocks/>
            <a:endCxn id="4" idx="14"/>
          </p:cNvCxnSpPr>
          <p:nvPr/>
        </p:nvCxnSpPr>
        <p:spPr>
          <a:xfrm>
            <a:off x="3340018" y="3543790"/>
            <a:ext cx="91733" cy="1177980"/>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5B40A6B4-E0DB-7C19-4221-45F28092AC43}"/>
              </a:ext>
            </a:extLst>
          </p:cNvPr>
          <p:cNvSpPr/>
          <p:nvPr/>
        </p:nvSpPr>
        <p:spPr>
          <a:xfrm>
            <a:off x="3718486" y="3803819"/>
            <a:ext cx="91514" cy="1131474"/>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B0F4DD9C-E5CE-295C-048E-BFF29526561D}"/>
              </a:ext>
            </a:extLst>
          </p:cNvPr>
          <p:cNvSpPr txBox="1"/>
          <p:nvPr/>
        </p:nvSpPr>
        <p:spPr>
          <a:xfrm>
            <a:off x="3446938" y="5751538"/>
            <a:ext cx="2135394" cy="307777"/>
          </a:xfrm>
          <a:prstGeom prst="rect">
            <a:avLst/>
          </a:prstGeom>
          <a:noFill/>
        </p:spPr>
        <p:txBody>
          <a:bodyPr wrap="square" rtlCol="0">
            <a:spAutoFit/>
          </a:bodyPr>
          <a:lstStyle/>
          <a:p>
            <a:r>
              <a:rPr lang="en-GB" sz="1400" dirty="0">
                <a:latin typeface="+mj-lt"/>
                <a:cs typeface="Times New Roman" panose="02020603050405020304" pitchFamily="18" charset="0"/>
              </a:rPr>
              <a:t>Confinement wall</a:t>
            </a:r>
          </a:p>
        </p:txBody>
      </p:sp>
      <p:cxnSp>
        <p:nvCxnSpPr>
          <p:cNvPr id="36" name="Straight Arrow Connector 35">
            <a:extLst>
              <a:ext uri="{FF2B5EF4-FFF2-40B4-BE49-F238E27FC236}">
                <a16:creationId xmlns:a16="http://schemas.microsoft.com/office/drawing/2014/main" id="{0648E2A7-A0CB-A421-1808-4CCB6AC2EC23}"/>
              </a:ext>
            </a:extLst>
          </p:cNvPr>
          <p:cNvCxnSpPr>
            <a:cxnSpLocks/>
          </p:cNvCxnSpPr>
          <p:nvPr/>
        </p:nvCxnSpPr>
        <p:spPr>
          <a:xfrm flipH="1" flipV="1">
            <a:off x="3805819" y="5028107"/>
            <a:ext cx="206314" cy="730884"/>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1847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9CCFE-D252-508E-305B-BF608B97446C}"/>
            </a:ext>
          </a:extLst>
        </p:cNvPr>
        <p:cNvGrpSpPr/>
        <p:nvPr/>
      </p:nvGrpSpPr>
      <p:grpSpPr>
        <a:xfrm>
          <a:off x="0" y="0"/>
          <a:ext cx="0" cy="0"/>
          <a:chOff x="0" y="0"/>
          <a:chExt cx="0" cy="0"/>
        </a:xfrm>
      </p:grpSpPr>
      <p:sp>
        <p:nvSpPr>
          <p:cNvPr id="97" name="Rectangle 96">
            <a:extLst>
              <a:ext uri="{FF2B5EF4-FFF2-40B4-BE49-F238E27FC236}">
                <a16:creationId xmlns:a16="http://schemas.microsoft.com/office/drawing/2014/main" id="{5787CD7F-D761-B512-0F9C-9797D8DC8ADB}"/>
              </a:ext>
            </a:extLst>
          </p:cNvPr>
          <p:cNvSpPr/>
          <p:nvPr/>
        </p:nvSpPr>
        <p:spPr>
          <a:xfrm>
            <a:off x="6475245" y="5170142"/>
            <a:ext cx="4846320"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8" name="Rectangle 97">
            <a:extLst>
              <a:ext uri="{FF2B5EF4-FFF2-40B4-BE49-F238E27FC236}">
                <a16:creationId xmlns:a16="http://schemas.microsoft.com/office/drawing/2014/main" id="{78CD4090-7F10-8C27-8F26-BE56CFE7048E}"/>
              </a:ext>
            </a:extLst>
          </p:cNvPr>
          <p:cNvSpPr/>
          <p:nvPr/>
        </p:nvSpPr>
        <p:spPr>
          <a:xfrm>
            <a:off x="6475245" y="3195713"/>
            <a:ext cx="4846320"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1C8D9BF9-DFA0-21E5-A97A-5F563E8D354E}"/>
              </a:ext>
            </a:extLst>
          </p:cNvPr>
          <p:cNvSpPr>
            <a:spLocks noGrp="1"/>
          </p:cNvSpPr>
          <p:nvPr>
            <p:ph type="ftr" sz="quarter" idx="11"/>
          </p:nvPr>
        </p:nvSpPr>
        <p:spPr/>
        <p:txBody>
          <a:bodyPr/>
          <a:lstStyle/>
          <a:p>
            <a:r>
              <a:rPr lang="en-GB"/>
              <a:t>Re-use of PR-560 in TCC8</a:t>
            </a:r>
            <a:endParaRPr lang="en-US" dirty="0"/>
          </a:p>
        </p:txBody>
      </p:sp>
      <p:sp>
        <p:nvSpPr>
          <p:cNvPr id="6" name="Slide Number Placeholder 5">
            <a:extLst>
              <a:ext uri="{FF2B5EF4-FFF2-40B4-BE49-F238E27FC236}">
                <a16:creationId xmlns:a16="http://schemas.microsoft.com/office/drawing/2014/main" id="{6DDB382F-8D08-F407-E253-D897C8D02787}"/>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Title 6">
            <a:extLst>
              <a:ext uri="{FF2B5EF4-FFF2-40B4-BE49-F238E27FC236}">
                <a16:creationId xmlns:a16="http://schemas.microsoft.com/office/drawing/2014/main" id="{B24D197D-628E-AE43-B152-B8CB28951501}"/>
              </a:ext>
            </a:extLst>
          </p:cNvPr>
          <p:cNvSpPr>
            <a:spLocks noGrp="1"/>
          </p:cNvSpPr>
          <p:nvPr>
            <p:ph type="title"/>
          </p:nvPr>
        </p:nvSpPr>
        <p:spPr/>
        <p:txBody>
          <a:bodyPr/>
          <a:lstStyle/>
          <a:p>
            <a:r>
              <a:rPr lang="en-GB" dirty="0"/>
              <a:t>New configuration being considered</a:t>
            </a:r>
          </a:p>
        </p:txBody>
      </p:sp>
      <p:sp>
        <p:nvSpPr>
          <p:cNvPr id="48" name="Rectangle 47">
            <a:extLst>
              <a:ext uri="{FF2B5EF4-FFF2-40B4-BE49-F238E27FC236}">
                <a16:creationId xmlns:a16="http://schemas.microsoft.com/office/drawing/2014/main" id="{923D1583-B315-A46B-43FC-965B4CBA0582}"/>
              </a:ext>
            </a:extLst>
          </p:cNvPr>
          <p:cNvSpPr/>
          <p:nvPr/>
        </p:nvSpPr>
        <p:spPr>
          <a:xfrm>
            <a:off x="1602560" y="4838480"/>
            <a:ext cx="5824151"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 name="Rectangle 48">
            <a:extLst>
              <a:ext uri="{FF2B5EF4-FFF2-40B4-BE49-F238E27FC236}">
                <a16:creationId xmlns:a16="http://schemas.microsoft.com/office/drawing/2014/main" id="{25C05FB3-A668-BB31-9B5C-A9E73086D2E5}"/>
              </a:ext>
            </a:extLst>
          </p:cNvPr>
          <p:cNvSpPr/>
          <p:nvPr/>
        </p:nvSpPr>
        <p:spPr>
          <a:xfrm>
            <a:off x="1606682" y="3829344"/>
            <a:ext cx="5824151"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50" name="Straight Connector 49">
            <a:extLst>
              <a:ext uri="{FF2B5EF4-FFF2-40B4-BE49-F238E27FC236}">
                <a16:creationId xmlns:a16="http://schemas.microsoft.com/office/drawing/2014/main" id="{67AC30C7-7938-2EC6-E27C-C1161F3D8623}"/>
              </a:ext>
            </a:extLst>
          </p:cNvPr>
          <p:cNvCxnSpPr>
            <a:cxnSpLocks/>
          </p:cNvCxnSpPr>
          <p:nvPr/>
        </p:nvCxnSpPr>
        <p:spPr>
          <a:xfrm>
            <a:off x="2581320" y="3763718"/>
            <a:ext cx="3792495" cy="0"/>
          </a:xfrm>
          <a:prstGeom prst="line">
            <a:avLst/>
          </a:prstGeom>
          <a:noFill/>
          <a:ln w="38100" cap="flat" cmpd="sng" algn="ctr">
            <a:solidFill>
              <a:sysClr val="windowText" lastClr="000000"/>
            </a:solidFill>
            <a:prstDash val="solid"/>
            <a:miter lim="800000"/>
          </a:ln>
          <a:effectLst/>
        </p:spPr>
      </p:cxnSp>
      <p:cxnSp>
        <p:nvCxnSpPr>
          <p:cNvPr id="51" name="Straight Connector 50">
            <a:extLst>
              <a:ext uri="{FF2B5EF4-FFF2-40B4-BE49-F238E27FC236}">
                <a16:creationId xmlns:a16="http://schemas.microsoft.com/office/drawing/2014/main" id="{E47D5077-96B4-32F8-F1EE-9CBE08A80390}"/>
              </a:ext>
            </a:extLst>
          </p:cNvPr>
          <p:cNvCxnSpPr>
            <a:cxnSpLocks/>
          </p:cNvCxnSpPr>
          <p:nvPr/>
        </p:nvCxnSpPr>
        <p:spPr>
          <a:xfrm rot="5400000">
            <a:off x="1895520" y="3077918"/>
            <a:ext cx="1371600" cy="0"/>
          </a:xfrm>
          <a:prstGeom prst="line">
            <a:avLst/>
          </a:prstGeom>
          <a:noFill/>
          <a:ln w="38100" cap="flat" cmpd="sng" algn="ctr">
            <a:solidFill>
              <a:sysClr val="windowText" lastClr="000000"/>
            </a:solidFill>
            <a:prstDash val="solid"/>
            <a:miter lim="800000"/>
          </a:ln>
          <a:effectLst/>
        </p:spPr>
      </p:cxnSp>
      <p:cxnSp>
        <p:nvCxnSpPr>
          <p:cNvPr id="52" name="Straight Connector 51">
            <a:extLst>
              <a:ext uri="{FF2B5EF4-FFF2-40B4-BE49-F238E27FC236}">
                <a16:creationId xmlns:a16="http://schemas.microsoft.com/office/drawing/2014/main" id="{45ED04A9-DE91-1F7D-7C71-01E67E6371A4}"/>
              </a:ext>
            </a:extLst>
          </p:cNvPr>
          <p:cNvCxnSpPr>
            <a:cxnSpLocks/>
          </p:cNvCxnSpPr>
          <p:nvPr/>
        </p:nvCxnSpPr>
        <p:spPr>
          <a:xfrm rot="5400000">
            <a:off x="1487748" y="3077918"/>
            <a:ext cx="1371600" cy="0"/>
          </a:xfrm>
          <a:prstGeom prst="line">
            <a:avLst/>
          </a:prstGeom>
          <a:noFill/>
          <a:ln w="38100" cap="flat" cmpd="sng" algn="ctr">
            <a:solidFill>
              <a:sysClr val="windowText" lastClr="000000"/>
            </a:solidFill>
            <a:prstDash val="solid"/>
            <a:miter lim="800000"/>
          </a:ln>
          <a:effectLst/>
        </p:spPr>
      </p:cxnSp>
      <p:cxnSp>
        <p:nvCxnSpPr>
          <p:cNvPr id="53" name="Straight Connector 52">
            <a:extLst>
              <a:ext uri="{FF2B5EF4-FFF2-40B4-BE49-F238E27FC236}">
                <a16:creationId xmlns:a16="http://schemas.microsoft.com/office/drawing/2014/main" id="{DB4E0BFE-752E-0A14-B43D-40A0423E3D2C}"/>
              </a:ext>
            </a:extLst>
          </p:cNvPr>
          <p:cNvCxnSpPr>
            <a:cxnSpLocks/>
          </p:cNvCxnSpPr>
          <p:nvPr/>
        </p:nvCxnSpPr>
        <p:spPr>
          <a:xfrm rot="10800000">
            <a:off x="2169840" y="2394435"/>
            <a:ext cx="411480" cy="0"/>
          </a:xfrm>
          <a:prstGeom prst="line">
            <a:avLst/>
          </a:prstGeom>
          <a:noFill/>
          <a:ln w="38100" cap="flat" cmpd="sng" algn="ctr">
            <a:solidFill>
              <a:sysClr val="windowText" lastClr="000000"/>
            </a:solidFill>
            <a:prstDash val="solid"/>
            <a:miter lim="800000"/>
          </a:ln>
          <a:effectLst/>
        </p:spPr>
      </p:cxnSp>
      <p:cxnSp>
        <p:nvCxnSpPr>
          <p:cNvPr id="54" name="Straight Connector 53">
            <a:extLst>
              <a:ext uri="{FF2B5EF4-FFF2-40B4-BE49-F238E27FC236}">
                <a16:creationId xmlns:a16="http://schemas.microsoft.com/office/drawing/2014/main" id="{CE48AFCC-654A-3E05-CDDA-6BEFAA45C984}"/>
              </a:ext>
            </a:extLst>
          </p:cNvPr>
          <p:cNvCxnSpPr>
            <a:cxnSpLocks/>
          </p:cNvCxnSpPr>
          <p:nvPr/>
        </p:nvCxnSpPr>
        <p:spPr>
          <a:xfrm>
            <a:off x="1532239" y="3763718"/>
            <a:ext cx="640080" cy="0"/>
          </a:xfrm>
          <a:prstGeom prst="line">
            <a:avLst/>
          </a:prstGeom>
          <a:noFill/>
          <a:ln w="38100" cap="flat" cmpd="sng" algn="ctr">
            <a:solidFill>
              <a:sysClr val="windowText" lastClr="000000"/>
            </a:solidFill>
            <a:prstDash val="solid"/>
            <a:miter lim="800000"/>
          </a:ln>
          <a:effectLst/>
        </p:spPr>
      </p:cxnSp>
      <p:cxnSp>
        <p:nvCxnSpPr>
          <p:cNvPr id="55" name="Straight Connector 54">
            <a:extLst>
              <a:ext uri="{FF2B5EF4-FFF2-40B4-BE49-F238E27FC236}">
                <a16:creationId xmlns:a16="http://schemas.microsoft.com/office/drawing/2014/main" id="{F15309F2-C5CB-9A81-1843-6F187199874E}"/>
              </a:ext>
            </a:extLst>
          </p:cNvPr>
          <p:cNvCxnSpPr>
            <a:cxnSpLocks/>
          </p:cNvCxnSpPr>
          <p:nvPr/>
        </p:nvCxnSpPr>
        <p:spPr>
          <a:xfrm rot="5400000">
            <a:off x="1203055" y="4348280"/>
            <a:ext cx="658368" cy="0"/>
          </a:xfrm>
          <a:prstGeom prst="line">
            <a:avLst/>
          </a:prstGeom>
          <a:noFill/>
          <a:ln w="38100" cap="flat" cmpd="sng" algn="ctr">
            <a:solidFill>
              <a:sysClr val="windowText" lastClr="000000"/>
            </a:solidFill>
            <a:prstDash val="solid"/>
            <a:miter lim="800000"/>
          </a:ln>
          <a:effectLst/>
        </p:spPr>
      </p:cxnSp>
      <p:cxnSp>
        <p:nvCxnSpPr>
          <p:cNvPr id="56" name="Straight Connector 55">
            <a:extLst>
              <a:ext uri="{FF2B5EF4-FFF2-40B4-BE49-F238E27FC236}">
                <a16:creationId xmlns:a16="http://schemas.microsoft.com/office/drawing/2014/main" id="{F915858C-971B-261D-65A4-3CD86D3CF56B}"/>
              </a:ext>
            </a:extLst>
          </p:cNvPr>
          <p:cNvCxnSpPr>
            <a:cxnSpLocks/>
          </p:cNvCxnSpPr>
          <p:nvPr/>
        </p:nvCxnSpPr>
        <p:spPr>
          <a:xfrm>
            <a:off x="1524000" y="4944200"/>
            <a:ext cx="4846320" cy="0"/>
          </a:xfrm>
          <a:prstGeom prst="line">
            <a:avLst/>
          </a:prstGeom>
          <a:noFill/>
          <a:ln w="38100" cap="flat" cmpd="sng" algn="ctr">
            <a:solidFill>
              <a:sysClr val="windowText" lastClr="000000"/>
            </a:solidFill>
            <a:prstDash val="solid"/>
            <a:miter lim="800000"/>
          </a:ln>
          <a:effectLst/>
        </p:spPr>
      </p:cxnSp>
      <p:cxnSp>
        <p:nvCxnSpPr>
          <p:cNvPr id="57" name="Straight Connector 56">
            <a:extLst>
              <a:ext uri="{FF2B5EF4-FFF2-40B4-BE49-F238E27FC236}">
                <a16:creationId xmlns:a16="http://schemas.microsoft.com/office/drawing/2014/main" id="{4AFC4883-71C3-FB09-FBFE-9D7F377D3F40}"/>
              </a:ext>
            </a:extLst>
          </p:cNvPr>
          <p:cNvCxnSpPr>
            <a:cxnSpLocks/>
          </p:cNvCxnSpPr>
          <p:nvPr/>
        </p:nvCxnSpPr>
        <p:spPr>
          <a:xfrm rot="5400000">
            <a:off x="5600390" y="2969996"/>
            <a:ext cx="1554480" cy="0"/>
          </a:xfrm>
          <a:prstGeom prst="line">
            <a:avLst/>
          </a:prstGeom>
          <a:noFill/>
          <a:ln w="38100" cap="flat" cmpd="sng" algn="ctr">
            <a:solidFill>
              <a:sysClr val="windowText" lastClr="000000"/>
            </a:solidFill>
            <a:prstDash val="solid"/>
            <a:miter lim="800000"/>
          </a:ln>
          <a:effectLst/>
        </p:spPr>
      </p:cxnSp>
      <p:cxnSp>
        <p:nvCxnSpPr>
          <p:cNvPr id="58" name="Straight Connector 57">
            <a:extLst>
              <a:ext uri="{FF2B5EF4-FFF2-40B4-BE49-F238E27FC236}">
                <a16:creationId xmlns:a16="http://schemas.microsoft.com/office/drawing/2014/main" id="{C75976A9-C089-D52F-0D60-0931CBFDAF13}"/>
              </a:ext>
            </a:extLst>
          </p:cNvPr>
          <p:cNvCxnSpPr>
            <a:cxnSpLocks/>
          </p:cNvCxnSpPr>
          <p:nvPr/>
        </p:nvCxnSpPr>
        <p:spPr>
          <a:xfrm>
            <a:off x="7284720" y="3131876"/>
            <a:ext cx="4114800" cy="0"/>
          </a:xfrm>
          <a:prstGeom prst="line">
            <a:avLst/>
          </a:prstGeom>
          <a:noFill/>
          <a:ln w="38100" cap="flat" cmpd="sng" algn="ctr">
            <a:solidFill>
              <a:sysClr val="windowText" lastClr="000000"/>
            </a:solidFill>
            <a:prstDash val="solid"/>
            <a:miter lim="800000"/>
          </a:ln>
          <a:effectLst/>
        </p:spPr>
      </p:cxnSp>
      <p:cxnSp>
        <p:nvCxnSpPr>
          <p:cNvPr id="59" name="Straight Connector 58">
            <a:extLst>
              <a:ext uri="{FF2B5EF4-FFF2-40B4-BE49-F238E27FC236}">
                <a16:creationId xmlns:a16="http://schemas.microsoft.com/office/drawing/2014/main" id="{22252C6A-82AE-3B44-2F1D-679F83BD5DF1}"/>
              </a:ext>
            </a:extLst>
          </p:cNvPr>
          <p:cNvCxnSpPr>
            <a:cxnSpLocks/>
          </p:cNvCxnSpPr>
          <p:nvPr/>
        </p:nvCxnSpPr>
        <p:spPr>
          <a:xfrm rot="5400000">
            <a:off x="6827520" y="2665206"/>
            <a:ext cx="914400" cy="0"/>
          </a:xfrm>
          <a:prstGeom prst="line">
            <a:avLst/>
          </a:prstGeom>
          <a:noFill/>
          <a:ln w="38100" cap="flat" cmpd="sng" algn="ctr">
            <a:solidFill>
              <a:sysClr val="windowText" lastClr="000000"/>
            </a:solidFill>
            <a:prstDash val="solid"/>
            <a:miter lim="800000"/>
          </a:ln>
          <a:effectLst/>
        </p:spPr>
      </p:cxnSp>
      <p:cxnSp>
        <p:nvCxnSpPr>
          <p:cNvPr id="60" name="Straight Connector 59">
            <a:extLst>
              <a:ext uri="{FF2B5EF4-FFF2-40B4-BE49-F238E27FC236}">
                <a16:creationId xmlns:a16="http://schemas.microsoft.com/office/drawing/2014/main" id="{A45C04A4-759F-EF0B-B112-BF94F5178338}"/>
              </a:ext>
            </a:extLst>
          </p:cNvPr>
          <p:cNvCxnSpPr>
            <a:cxnSpLocks/>
          </p:cNvCxnSpPr>
          <p:nvPr/>
        </p:nvCxnSpPr>
        <p:spPr>
          <a:xfrm rot="10800000">
            <a:off x="6374845" y="2208006"/>
            <a:ext cx="914400" cy="0"/>
          </a:xfrm>
          <a:prstGeom prst="line">
            <a:avLst/>
          </a:prstGeom>
          <a:noFill/>
          <a:ln w="38100" cap="flat" cmpd="sng" algn="ctr">
            <a:solidFill>
              <a:sysClr val="windowText" lastClr="000000"/>
            </a:solidFill>
            <a:prstDash val="solid"/>
            <a:miter lim="800000"/>
          </a:ln>
          <a:effectLst/>
        </p:spPr>
      </p:cxnSp>
      <p:cxnSp>
        <p:nvCxnSpPr>
          <p:cNvPr id="61" name="Straight Connector 60">
            <a:extLst>
              <a:ext uri="{FF2B5EF4-FFF2-40B4-BE49-F238E27FC236}">
                <a16:creationId xmlns:a16="http://schemas.microsoft.com/office/drawing/2014/main" id="{6C66D986-07CB-A297-CB62-261D0DAE4C88}"/>
              </a:ext>
            </a:extLst>
          </p:cNvPr>
          <p:cNvCxnSpPr>
            <a:cxnSpLocks/>
          </p:cNvCxnSpPr>
          <p:nvPr/>
        </p:nvCxnSpPr>
        <p:spPr>
          <a:xfrm>
            <a:off x="892159" y="3850215"/>
            <a:ext cx="640080" cy="0"/>
          </a:xfrm>
          <a:prstGeom prst="line">
            <a:avLst/>
          </a:prstGeom>
          <a:noFill/>
          <a:ln w="38100" cap="flat" cmpd="sng" algn="ctr">
            <a:solidFill>
              <a:sysClr val="windowText" lastClr="000000"/>
            </a:solidFill>
            <a:prstDash val="solid"/>
            <a:miter lim="800000"/>
          </a:ln>
          <a:effectLst/>
        </p:spPr>
      </p:cxnSp>
      <p:cxnSp>
        <p:nvCxnSpPr>
          <p:cNvPr id="62" name="Straight Connector 61">
            <a:extLst>
              <a:ext uri="{FF2B5EF4-FFF2-40B4-BE49-F238E27FC236}">
                <a16:creationId xmlns:a16="http://schemas.microsoft.com/office/drawing/2014/main" id="{CEC09FE6-ADE2-FFBE-4E5F-1ECA08C9770E}"/>
              </a:ext>
            </a:extLst>
          </p:cNvPr>
          <p:cNvCxnSpPr>
            <a:cxnSpLocks/>
          </p:cNvCxnSpPr>
          <p:nvPr/>
        </p:nvCxnSpPr>
        <p:spPr>
          <a:xfrm>
            <a:off x="892159" y="4043804"/>
            <a:ext cx="640080" cy="0"/>
          </a:xfrm>
          <a:prstGeom prst="line">
            <a:avLst/>
          </a:prstGeom>
          <a:noFill/>
          <a:ln w="38100" cap="flat" cmpd="sng" algn="ctr">
            <a:solidFill>
              <a:sysClr val="windowText" lastClr="000000"/>
            </a:solidFill>
            <a:prstDash val="solid"/>
            <a:miter lim="800000"/>
          </a:ln>
          <a:effectLst/>
        </p:spPr>
      </p:cxnSp>
      <p:cxnSp>
        <p:nvCxnSpPr>
          <p:cNvPr id="63" name="Straight Connector 62">
            <a:extLst>
              <a:ext uri="{FF2B5EF4-FFF2-40B4-BE49-F238E27FC236}">
                <a16:creationId xmlns:a16="http://schemas.microsoft.com/office/drawing/2014/main" id="{5AB6ED49-C7D4-A2E9-1879-B4984671262D}"/>
              </a:ext>
            </a:extLst>
          </p:cNvPr>
          <p:cNvCxnSpPr>
            <a:cxnSpLocks/>
          </p:cNvCxnSpPr>
          <p:nvPr/>
        </p:nvCxnSpPr>
        <p:spPr>
          <a:xfrm rot="5400000">
            <a:off x="818843" y="3941917"/>
            <a:ext cx="182880" cy="0"/>
          </a:xfrm>
          <a:prstGeom prst="line">
            <a:avLst/>
          </a:prstGeom>
          <a:noFill/>
          <a:ln w="38100" cap="flat" cmpd="sng" algn="ctr">
            <a:solidFill>
              <a:sysClr val="windowText" lastClr="000000"/>
            </a:solidFill>
            <a:prstDash val="solid"/>
            <a:miter lim="800000"/>
          </a:ln>
          <a:effectLst/>
        </p:spPr>
      </p:cxnSp>
      <p:cxnSp>
        <p:nvCxnSpPr>
          <p:cNvPr id="64" name="Straight Connector 63">
            <a:extLst>
              <a:ext uri="{FF2B5EF4-FFF2-40B4-BE49-F238E27FC236}">
                <a16:creationId xmlns:a16="http://schemas.microsoft.com/office/drawing/2014/main" id="{A578D5B2-45EF-9152-442D-1A6E0185FE63}"/>
              </a:ext>
            </a:extLst>
          </p:cNvPr>
          <p:cNvCxnSpPr>
            <a:cxnSpLocks/>
          </p:cNvCxnSpPr>
          <p:nvPr/>
        </p:nvCxnSpPr>
        <p:spPr>
          <a:xfrm>
            <a:off x="883920" y="4680846"/>
            <a:ext cx="640080" cy="0"/>
          </a:xfrm>
          <a:prstGeom prst="line">
            <a:avLst/>
          </a:prstGeom>
          <a:noFill/>
          <a:ln w="38100" cap="flat" cmpd="sng" algn="ctr">
            <a:solidFill>
              <a:sysClr val="windowText" lastClr="000000"/>
            </a:solidFill>
            <a:prstDash val="solid"/>
            <a:miter lim="800000"/>
          </a:ln>
          <a:effectLst/>
        </p:spPr>
      </p:cxnSp>
      <p:cxnSp>
        <p:nvCxnSpPr>
          <p:cNvPr id="65" name="Straight Connector 64">
            <a:extLst>
              <a:ext uri="{FF2B5EF4-FFF2-40B4-BE49-F238E27FC236}">
                <a16:creationId xmlns:a16="http://schemas.microsoft.com/office/drawing/2014/main" id="{726A5481-E71A-5D23-06EB-6F0DE71A0591}"/>
              </a:ext>
            </a:extLst>
          </p:cNvPr>
          <p:cNvCxnSpPr>
            <a:cxnSpLocks/>
          </p:cNvCxnSpPr>
          <p:nvPr/>
        </p:nvCxnSpPr>
        <p:spPr>
          <a:xfrm>
            <a:off x="883920" y="4874435"/>
            <a:ext cx="640080" cy="0"/>
          </a:xfrm>
          <a:prstGeom prst="line">
            <a:avLst/>
          </a:prstGeom>
          <a:noFill/>
          <a:ln w="38100" cap="flat" cmpd="sng" algn="ctr">
            <a:solidFill>
              <a:sysClr val="windowText" lastClr="000000"/>
            </a:solidFill>
            <a:prstDash val="solid"/>
            <a:miter lim="800000"/>
          </a:ln>
          <a:effectLst/>
        </p:spPr>
      </p:cxnSp>
      <p:cxnSp>
        <p:nvCxnSpPr>
          <p:cNvPr id="66" name="Straight Connector 65">
            <a:extLst>
              <a:ext uri="{FF2B5EF4-FFF2-40B4-BE49-F238E27FC236}">
                <a16:creationId xmlns:a16="http://schemas.microsoft.com/office/drawing/2014/main" id="{91910EA2-F922-2CC9-C703-5290D9CB517D}"/>
              </a:ext>
            </a:extLst>
          </p:cNvPr>
          <p:cNvCxnSpPr>
            <a:cxnSpLocks/>
          </p:cNvCxnSpPr>
          <p:nvPr/>
        </p:nvCxnSpPr>
        <p:spPr>
          <a:xfrm rot="5400000">
            <a:off x="810604" y="4772548"/>
            <a:ext cx="182880" cy="0"/>
          </a:xfrm>
          <a:prstGeom prst="line">
            <a:avLst/>
          </a:prstGeom>
          <a:noFill/>
          <a:ln w="38100" cap="flat" cmpd="sng" algn="ctr">
            <a:solidFill>
              <a:sysClr val="windowText" lastClr="000000"/>
            </a:solidFill>
            <a:prstDash val="solid"/>
            <a:miter lim="800000"/>
          </a:ln>
          <a:effectLst/>
        </p:spPr>
      </p:cxnSp>
      <p:cxnSp>
        <p:nvCxnSpPr>
          <p:cNvPr id="67" name="Straight Connector 66">
            <a:extLst>
              <a:ext uri="{FF2B5EF4-FFF2-40B4-BE49-F238E27FC236}">
                <a16:creationId xmlns:a16="http://schemas.microsoft.com/office/drawing/2014/main" id="{170871A5-4778-0E6E-9D2E-DDC58C85842A}"/>
              </a:ext>
            </a:extLst>
          </p:cNvPr>
          <p:cNvCxnSpPr>
            <a:cxnSpLocks/>
          </p:cNvCxnSpPr>
          <p:nvPr/>
        </p:nvCxnSpPr>
        <p:spPr>
          <a:xfrm rot="5400000">
            <a:off x="1490636" y="4900956"/>
            <a:ext cx="91440" cy="0"/>
          </a:xfrm>
          <a:prstGeom prst="line">
            <a:avLst/>
          </a:prstGeom>
          <a:noFill/>
          <a:ln w="38100" cap="flat" cmpd="sng" algn="ctr">
            <a:solidFill>
              <a:sysClr val="windowText" lastClr="000000"/>
            </a:solidFill>
            <a:prstDash val="solid"/>
            <a:miter lim="800000"/>
          </a:ln>
          <a:effectLst/>
        </p:spPr>
      </p:cxnSp>
      <p:cxnSp>
        <p:nvCxnSpPr>
          <p:cNvPr id="68" name="Straight Connector 67">
            <a:extLst>
              <a:ext uri="{FF2B5EF4-FFF2-40B4-BE49-F238E27FC236}">
                <a16:creationId xmlns:a16="http://schemas.microsoft.com/office/drawing/2014/main" id="{3FD5476E-4112-D195-7C43-93202C9CEB5D}"/>
              </a:ext>
            </a:extLst>
          </p:cNvPr>
          <p:cNvCxnSpPr>
            <a:cxnSpLocks/>
          </p:cNvCxnSpPr>
          <p:nvPr/>
        </p:nvCxnSpPr>
        <p:spPr>
          <a:xfrm rot="5400000">
            <a:off x="1486515" y="3801197"/>
            <a:ext cx="91440" cy="0"/>
          </a:xfrm>
          <a:prstGeom prst="line">
            <a:avLst/>
          </a:prstGeom>
          <a:noFill/>
          <a:ln w="38100" cap="flat" cmpd="sng" algn="ctr">
            <a:solidFill>
              <a:sysClr val="windowText" lastClr="000000"/>
            </a:solidFill>
            <a:prstDash val="solid"/>
            <a:miter lim="800000"/>
          </a:ln>
          <a:effectLst/>
        </p:spPr>
      </p:cxnSp>
      <p:sp>
        <p:nvSpPr>
          <p:cNvPr id="69" name="Rectangle 68">
            <a:extLst>
              <a:ext uri="{FF2B5EF4-FFF2-40B4-BE49-F238E27FC236}">
                <a16:creationId xmlns:a16="http://schemas.microsoft.com/office/drawing/2014/main" id="{CFDA2E8A-B693-C8E6-4CFB-DBF75B370D63}"/>
              </a:ext>
            </a:extLst>
          </p:cNvPr>
          <p:cNvSpPr/>
          <p:nvPr/>
        </p:nvSpPr>
        <p:spPr>
          <a:xfrm>
            <a:off x="4012133" y="3846917"/>
            <a:ext cx="107081" cy="102751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0" name="Rectangle 69">
            <a:extLst>
              <a:ext uri="{FF2B5EF4-FFF2-40B4-BE49-F238E27FC236}">
                <a16:creationId xmlns:a16="http://schemas.microsoft.com/office/drawing/2014/main" id="{42845663-5BB9-8350-508F-48F5F37DF0BB}"/>
              </a:ext>
            </a:extLst>
          </p:cNvPr>
          <p:cNvSpPr/>
          <p:nvPr/>
        </p:nvSpPr>
        <p:spPr>
          <a:xfrm>
            <a:off x="4362229" y="3846917"/>
            <a:ext cx="107081" cy="102751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1" name="Rectangle 70">
            <a:extLst>
              <a:ext uri="{FF2B5EF4-FFF2-40B4-BE49-F238E27FC236}">
                <a16:creationId xmlns:a16="http://schemas.microsoft.com/office/drawing/2014/main" id="{C2DECABD-DAED-36AF-E3CE-B7D4A5FB5CFF}"/>
              </a:ext>
            </a:extLst>
          </p:cNvPr>
          <p:cNvSpPr/>
          <p:nvPr/>
        </p:nvSpPr>
        <p:spPr>
          <a:xfrm rot="5400000">
            <a:off x="4205926" y="4484586"/>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2" name="Rectangle 71">
            <a:extLst>
              <a:ext uri="{FF2B5EF4-FFF2-40B4-BE49-F238E27FC236}">
                <a16:creationId xmlns:a16="http://schemas.microsoft.com/office/drawing/2014/main" id="{7BD23D33-F801-3777-8230-D35EAEDF6EAB}"/>
              </a:ext>
            </a:extLst>
          </p:cNvPr>
          <p:cNvSpPr/>
          <p:nvPr/>
        </p:nvSpPr>
        <p:spPr>
          <a:xfrm rot="5400000">
            <a:off x="4201805" y="3483684"/>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001063C8-0503-9421-B284-8A44787651F3}"/>
              </a:ext>
            </a:extLst>
          </p:cNvPr>
          <p:cNvSpPr/>
          <p:nvPr/>
        </p:nvSpPr>
        <p:spPr>
          <a:xfrm>
            <a:off x="4062030" y="3993964"/>
            <a:ext cx="338969" cy="351754"/>
          </a:xfrm>
          <a:prstGeom prst="rect">
            <a:avLst/>
          </a:prstGeom>
          <a:solidFill>
            <a:schemeClr val="accent3">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6" name="TextBox 85">
            <a:extLst>
              <a:ext uri="{FF2B5EF4-FFF2-40B4-BE49-F238E27FC236}">
                <a16:creationId xmlns:a16="http://schemas.microsoft.com/office/drawing/2014/main" id="{1C735612-0B6C-F28B-71C7-2AF69D4CC790}"/>
              </a:ext>
            </a:extLst>
          </p:cNvPr>
          <p:cNvSpPr txBox="1"/>
          <p:nvPr/>
        </p:nvSpPr>
        <p:spPr>
          <a:xfrm>
            <a:off x="4604141" y="4345718"/>
            <a:ext cx="1199203" cy="307777"/>
          </a:xfrm>
          <a:prstGeom prst="rect">
            <a:avLst/>
          </a:prstGeom>
          <a:noFill/>
        </p:spPr>
        <p:txBody>
          <a:bodyPr wrap="square" rtlCol="0">
            <a:spAutoFit/>
          </a:bodyPr>
          <a:lstStyle/>
          <a:p>
            <a:r>
              <a:rPr lang="fr-CH" sz="1400" b="1" dirty="0">
                <a:solidFill>
                  <a:prstClr val="black"/>
                </a:solidFill>
                <a:latin typeface="Times New Roman" panose="02020603050405020304" pitchFamily="18" charset="0"/>
                <a:cs typeface="Times New Roman" panose="02020603050405020304" pitchFamily="18" charset="0"/>
              </a:rPr>
              <a:t>TCC8 tunnel</a:t>
            </a:r>
          </a:p>
        </p:txBody>
      </p:sp>
      <p:sp>
        <p:nvSpPr>
          <p:cNvPr id="89" name="TextBox 88">
            <a:extLst>
              <a:ext uri="{FF2B5EF4-FFF2-40B4-BE49-F238E27FC236}">
                <a16:creationId xmlns:a16="http://schemas.microsoft.com/office/drawing/2014/main" id="{E2BAA4C0-6064-97FC-4D5C-FB401EE4D988}"/>
              </a:ext>
            </a:extLst>
          </p:cNvPr>
          <p:cNvSpPr txBox="1"/>
          <p:nvPr/>
        </p:nvSpPr>
        <p:spPr>
          <a:xfrm>
            <a:off x="7674359" y="4348280"/>
            <a:ext cx="1315486" cy="307777"/>
          </a:xfrm>
          <a:prstGeom prst="rect">
            <a:avLst/>
          </a:prstGeom>
          <a:noFill/>
        </p:spPr>
        <p:txBody>
          <a:bodyPr wrap="square" rtlCol="0">
            <a:spAutoFit/>
          </a:bodyPr>
          <a:lstStyle/>
          <a:p>
            <a:r>
              <a:rPr lang="en-GB" sz="1400" b="1">
                <a:solidFill>
                  <a:prstClr val="black"/>
                </a:solidFill>
                <a:latin typeface="Times New Roman" panose="02020603050405020304" pitchFamily="18" charset="0"/>
                <a:cs typeface="Times New Roman" panose="02020603050405020304" pitchFamily="18" charset="0"/>
              </a:rPr>
              <a:t>ECN3 cavern</a:t>
            </a:r>
          </a:p>
        </p:txBody>
      </p:sp>
      <p:sp>
        <p:nvSpPr>
          <p:cNvPr id="90" name="Rectangle 89">
            <a:extLst>
              <a:ext uri="{FF2B5EF4-FFF2-40B4-BE49-F238E27FC236}">
                <a16:creationId xmlns:a16="http://schemas.microsoft.com/office/drawing/2014/main" id="{18A21369-4FE4-E67A-289F-ADCA894BB82A}"/>
              </a:ext>
            </a:extLst>
          </p:cNvPr>
          <p:cNvSpPr/>
          <p:nvPr/>
        </p:nvSpPr>
        <p:spPr>
          <a:xfrm>
            <a:off x="9786387" y="3226379"/>
            <a:ext cx="107081" cy="201168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1" name="Rectangle 90">
            <a:extLst>
              <a:ext uri="{FF2B5EF4-FFF2-40B4-BE49-F238E27FC236}">
                <a16:creationId xmlns:a16="http://schemas.microsoft.com/office/drawing/2014/main" id="{A7172896-FAE9-6FB4-44B9-B08DD78ADF40}"/>
              </a:ext>
            </a:extLst>
          </p:cNvPr>
          <p:cNvSpPr/>
          <p:nvPr/>
        </p:nvSpPr>
        <p:spPr>
          <a:xfrm>
            <a:off x="10136483" y="3226379"/>
            <a:ext cx="107081" cy="201168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2" name="Rectangle 91">
            <a:extLst>
              <a:ext uri="{FF2B5EF4-FFF2-40B4-BE49-F238E27FC236}">
                <a16:creationId xmlns:a16="http://schemas.microsoft.com/office/drawing/2014/main" id="{BB8042C6-63F8-DFDF-FD2D-E0560416113B}"/>
              </a:ext>
            </a:extLst>
          </p:cNvPr>
          <p:cNvSpPr/>
          <p:nvPr/>
        </p:nvSpPr>
        <p:spPr>
          <a:xfrm rot="5400000">
            <a:off x="9980180" y="4837757"/>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3" name="Rectangle 92">
            <a:extLst>
              <a:ext uri="{FF2B5EF4-FFF2-40B4-BE49-F238E27FC236}">
                <a16:creationId xmlns:a16="http://schemas.microsoft.com/office/drawing/2014/main" id="{112B7D16-D24B-B614-F376-62F42FEB649F}"/>
              </a:ext>
            </a:extLst>
          </p:cNvPr>
          <p:cNvSpPr/>
          <p:nvPr/>
        </p:nvSpPr>
        <p:spPr>
          <a:xfrm rot="5400000">
            <a:off x="9976059" y="2863146"/>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4" name="Rectangle 93">
            <a:extLst>
              <a:ext uri="{FF2B5EF4-FFF2-40B4-BE49-F238E27FC236}">
                <a16:creationId xmlns:a16="http://schemas.microsoft.com/office/drawing/2014/main" id="{30974C75-DF26-9B53-B503-35D55A67E982}"/>
              </a:ext>
            </a:extLst>
          </p:cNvPr>
          <p:cNvSpPr/>
          <p:nvPr/>
        </p:nvSpPr>
        <p:spPr>
          <a:xfrm>
            <a:off x="9836284" y="4431139"/>
            <a:ext cx="338969" cy="351754"/>
          </a:xfrm>
          <a:prstGeom prst="rect">
            <a:avLst/>
          </a:prstGeom>
          <a:solidFill>
            <a:schemeClr val="tx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95" name="Straight Connector 94">
            <a:extLst>
              <a:ext uri="{FF2B5EF4-FFF2-40B4-BE49-F238E27FC236}">
                <a16:creationId xmlns:a16="http://schemas.microsoft.com/office/drawing/2014/main" id="{5EE4BFF5-74A2-AAAE-64DB-E6D0CA668262}"/>
              </a:ext>
            </a:extLst>
          </p:cNvPr>
          <p:cNvCxnSpPr>
            <a:cxnSpLocks/>
          </p:cNvCxnSpPr>
          <p:nvPr/>
        </p:nvCxnSpPr>
        <p:spPr>
          <a:xfrm rot="5400000">
            <a:off x="6190935" y="5118173"/>
            <a:ext cx="365760" cy="0"/>
          </a:xfrm>
          <a:prstGeom prst="line">
            <a:avLst/>
          </a:prstGeom>
          <a:noFill/>
          <a:ln w="38100" cap="flat" cmpd="sng" algn="ctr">
            <a:solidFill>
              <a:sysClr val="windowText" lastClr="000000"/>
            </a:solidFill>
            <a:prstDash val="solid"/>
            <a:miter lim="800000"/>
          </a:ln>
          <a:effectLst/>
        </p:spPr>
      </p:cxnSp>
      <p:cxnSp>
        <p:nvCxnSpPr>
          <p:cNvPr id="96" name="Straight Connector 95">
            <a:extLst>
              <a:ext uri="{FF2B5EF4-FFF2-40B4-BE49-F238E27FC236}">
                <a16:creationId xmlns:a16="http://schemas.microsoft.com/office/drawing/2014/main" id="{3BC2630E-805C-5B1E-8F70-8380AF8819C0}"/>
              </a:ext>
            </a:extLst>
          </p:cNvPr>
          <p:cNvCxnSpPr>
            <a:cxnSpLocks/>
          </p:cNvCxnSpPr>
          <p:nvPr/>
        </p:nvCxnSpPr>
        <p:spPr>
          <a:xfrm>
            <a:off x="6377630" y="5316293"/>
            <a:ext cx="5029200" cy="0"/>
          </a:xfrm>
          <a:prstGeom prst="line">
            <a:avLst/>
          </a:prstGeom>
          <a:noFill/>
          <a:ln w="38100" cap="flat" cmpd="sng" algn="ctr">
            <a:solidFill>
              <a:sysClr val="windowText" lastClr="000000"/>
            </a:solidFill>
            <a:prstDash val="solid"/>
            <a:miter lim="800000"/>
          </a:ln>
          <a:effectLst/>
        </p:spPr>
      </p:cxnSp>
      <p:sp>
        <p:nvSpPr>
          <p:cNvPr id="2" name="TextBox 1">
            <a:extLst>
              <a:ext uri="{FF2B5EF4-FFF2-40B4-BE49-F238E27FC236}">
                <a16:creationId xmlns:a16="http://schemas.microsoft.com/office/drawing/2014/main" id="{5CFAF446-D863-5E28-C3D6-463573D50897}"/>
              </a:ext>
            </a:extLst>
          </p:cNvPr>
          <p:cNvSpPr txBox="1"/>
          <p:nvPr/>
        </p:nvSpPr>
        <p:spPr>
          <a:xfrm>
            <a:off x="457199" y="1145806"/>
            <a:ext cx="6324599" cy="110799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The existing crane is not dismantled and stays in the upstream part of TCC8</a:t>
            </a:r>
          </a:p>
          <a:p>
            <a:pPr marL="285750" indent="-285750" algn="l">
              <a:buFont typeface="Arial" panose="020B0604020202020204" pitchFamily="34" charset="0"/>
              <a:buChar char="•"/>
            </a:pPr>
            <a:r>
              <a:rPr lang="en-GB" dirty="0"/>
              <a:t>The new crane operates only in the downstream part of TCC8</a:t>
            </a:r>
          </a:p>
        </p:txBody>
      </p:sp>
      <p:sp>
        <p:nvSpPr>
          <p:cNvPr id="8" name="Rectangle 7">
            <a:extLst>
              <a:ext uri="{FF2B5EF4-FFF2-40B4-BE49-F238E27FC236}">
                <a16:creationId xmlns:a16="http://schemas.microsoft.com/office/drawing/2014/main" id="{4DD0DD15-288C-D50C-0F9A-DF2EA12E78FD}"/>
              </a:ext>
            </a:extLst>
          </p:cNvPr>
          <p:cNvSpPr/>
          <p:nvPr/>
        </p:nvSpPr>
        <p:spPr>
          <a:xfrm>
            <a:off x="2212203" y="2522168"/>
            <a:ext cx="131793" cy="464448"/>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9" name="Straight Connector 8">
            <a:extLst>
              <a:ext uri="{FF2B5EF4-FFF2-40B4-BE49-F238E27FC236}">
                <a16:creationId xmlns:a16="http://schemas.microsoft.com/office/drawing/2014/main" id="{D18E5B4D-65B9-4FF0-7E8F-56BD38E73012}"/>
              </a:ext>
            </a:extLst>
          </p:cNvPr>
          <p:cNvCxnSpPr>
            <a:cxnSpLocks/>
          </p:cNvCxnSpPr>
          <p:nvPr/>
        </p:nvCxnSpPr>
        <p:spPr>
          <a:xfrm rot="10800000">
            <a:off x="1563033" y="3810314"/>
            <a:ext cx="489204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F66929E-FC7D-6DBD-9B14-5B2E89BE03ED}"/>
              </a:ext>
            </a:extLst>
          </p:cNvPr>
          <p:cNvCxnSpPr>
            <a:cxnSpLocks/>
          </p:cNvCxnSpPr>
          <p:nvPr/>
        </p:nvCxnSpPr>
        <p:spPr>
          <a:xfrm rot="16200000">
            <a:off x="1821695" y="3392339"/>
            <a:ext cx="82296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87E742A-6FE9-D9F9-2F79-D4D8E2C93E38}"/>
              </a:ext>
            </a:extLst>
          </p:cNvPr>
          <p:cNvCxnSpPr>
            <a:cxnSpLocks/>
          </p:cNvCxnSpPr>
          <p:nvPr/>
        </p:nvCxnSpPr>
        <p:spPr>
          <a:xfrm rot="10800000">
            <a:off x="946849" y="3905048"/>
            <a:ext cx="59436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3C3F582-D243-EF77-49EE-85E4D261E68D}"/>
              </a:ext>
            </a:extLst>
          </p:cNvPr>
          <p:cNvCxnSpPr>
            <a:cxnSpLocks/>
          </p:cNvCxnSpPr>
          <p:nvPr/>
        </p:nvCxnSpPr>
        <p:spPr>
          <a:xfrm rot="16200000">
            <a:off x="1531473" y="3855720"/>
            <a:ext cx="9144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238079F-28EC-AB81-163D-C2FF1937AD4A}"/>
              </a:ext>
            </a:extLst>
          </p:cNvPr>
          <p:cNvSpPr/>
          <p:nvPr/>
        </p:nvSpPr>
        <p:spPr>
          <a:xfrm>
            <a:off x="2290985" y="3865945"/>
            <a:ext cx="107081" cy="102751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56F0018-EBEE-FE9B-604A-03B7E05108B7}"/>
              </a:ext>
            </a:extLst>
          </p:cNvPr>
          <p:cNvSpPr/>
          <p:nvPr/>
        </p:nvSpPr>
        <p:spPr>
          <a:xfrm>
            <a:off x="2641081" y="3865945"/>
            <a:ext cx="107081" cy="102751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10266C3-90D4-088C-4D0B-D006028E0FAD}"/>
              </a:ext>
            </a:extLst>
          </p:cNvPr>
          <p:cNvSpPr/>
          <p:nvPr/>
        </p:nvSpPr>
        <p:spPr>
          <a:xfrm rot="5400000">
            <a:off x="2484778" y="4503614"/>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24106D49-EFF5-1880-48B3-FD029A89BAD9}"/>
              </a:ext>
            </a:extLst>
          </p:cNvPr>
          <p:cNvSpPr/>
          <p:nvPr/>
        </p:nvSpPr>
        <p:spPr>
          <a:xfrm rot="5400000">
            <a:off x="2480657" y="3502712"/>
            <a:ext cx="73152"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E677E046-6FF7-9732-EC58-620339C9885E}"/>
              </a:ext>
            </a:extLst>
          </p:cNvPr>
          <p:cNvSpPr/>
          <p:nvPr/>
        </p:nvSpPr>
        <p:spPr>
          <a:xfrm>
            <a:off x="2340882" y="4012992"/>
            <a:ext cx="338969" cy="351754"/>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77E5B2EE-13D1-103D-BDCF-EE2F38DE62D9}"/>
              </a:ext>
            </a:extLst>
          </p:cNvPr>
          <p:cNvSpPr/>
          <p:nvPr/>
        </p:nvSpPr>
        <p:spPr>
          <a:xfrm>
            <a:off x="3718486" y="3803819"/>
            <a:ext cx="91514" cy="1131474"/>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6086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B26D1-B02B-8371-5ECF-2AA59472F3E6}"/>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F501EC33-4F10-6ECD-8AB7-9509C831E5C6}"/>
              </a:ext>
            </a:extLst>
          </p:cNvPr>
          <p:cNvSpPr>
            <a:spLocks noGrp="1"/>
          </p:cNvSpPr>
          <p:nvPr>
            <p:ph type="ftr" sz="quarter" idx="11"/>
          </p:nvPr>
        </p:nvSpPr>
        <p:spPr/>
        <p:txBody>
          <a:bodyPr/>
          <a:lstStyle/>
          <a:p>
            <a:r>
              <a:rPr lang="en-GB"/>
              <a:t>Re-use of PR-560 in TCC8</a:t>
            </a:r>
            <a:endParaRPr lang="en-US" dirty="0"/>
          </a:p>
        </p:txBody>
      </p:sp>
      <p:sp>
        <p:nvSpPr>
          <p:cNvPr id="6" name="Slide Number Placeholder 5">
            <a:extLst>
              <a:ext uri="{FF2B5EF4-FFF2-40B4-BE49-F238E27FC236}">
                <a16:creationId xmlns:a16="http://schemas.microsoft.com/office/drawing/2014/main" id="{23407AA7-8DC0-9C77-0BCD-4CC98FAFDE8D}"/>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Title 6">
            <a:extLst>
              <a:ext uri="{FF2B5EF4-FFF2-40B4-BE49-F238E27FC236}">
                <a16:creationId xmlns:a16="http://schemas.microsoft.com/office/drawing/2014/main" id="{55716E42-4333-D509-9DAE-40B7D6962A28}"/>
              </a:ext>
            </a:extLst>
          </p:cNvPr>
          <p:cNvSpPr>
            <a:spLocks noGrp="1"/>
          </p:cNvSpPr>
          <p:nvPr>
            <p:ph type="title"/>
          </p:nvPr>
        </p:nvSpPr>
        <p:spPr/>
        <p:txBody>
          <a:bodyPr/>
          <a:lstStyle/>
          <a:p>
            <a:r>
              <a:rPr lang="en-GB" dirty="0"/>
              <a:t>Impacts of the new configuration</a:t>
            </a:r>
          </a:p>
        </p:txBody>
      </p:sp>
      <p:sp>
        <p:nvSpPr>
          <p:cNvPr id="17" name="TextBox 16">
            <a:extLst>
              <a:ext uri="{FF2B5EF4-FFF2-40B4-BE49-F238E27FC236}">
                <a16:creationId xmlns:a16="http://schemas.microsoft.com/office/drawing/2014/main" id="{33614AFF-81BA-282C-9E8F-DCF1C6675D9B}"/>
              </a:ext>
            </a:extLst>
          </p:cNvPr>
          <p:cNvSpPr txBox="1"/>
          <p:nvPr/>
        </p:nvSpPr>
        <p:spPr>
          <a:xfrm>
            <a:off x="86275" y="1434671"/>
            <a:ext cx="3766027" cy="387798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Festoon cables will be shorter</a:t>
            </a:r>
          </a:p>
          <a:p>
            <a:pPr marL="285750" indent="-285750" algn="l">
              <a:buFont typeface="Arial" panose="020B0604020202020204" pitchFamily="34" charset="0"/>
              <a:buChar char="•"/>
            </a:pPr>
            <a:r>
              <a:rPr lang="en-GB" dirty="0"/>
              <a:t>The festoon storage area will be moved close to the confinement wall</a:t>
            </a:r>
          </a:p>
          <a:p>
            <a:pPr marL="285750" indent="-285750" algn="l">
              <a:buFont typeface="Arial" panose="020B0604020202020204" pitchFamily="34" charset="0"/>
              <a:buChar char="•"/>
            </a:pPr>
            <a:r>
              <a:rPr lang="en-GB" dirty="0"/>
              <a:t>Hook coverage of the new crane in the longitudinal direction will be smaller</a:t>
            </a:r>
          </a:p>
          <a:p>
            <a:pPr marL="285750" indent="-285750" algn="l">
              <a:buFont typeface="Arial" panose="020B0604020202020204" pitchFamily="34" charset="0"/>
              <a:buChar char="•"/>
            </a:pPr>
            <a:r>
              <a:rPr lang="en-GB" dirty="0"/>
              <a:t>Hook coverage of the existing crane in the transversal direction may be reduced to avoid conflict with the cables in fixed installation</a:t>
            </a:r>
          </a:p>
          <a:p>
            <a:pPr marL="285750" indent="-285750" algn="l">
              <a:buFont typeface="Arial" panose="020B0604020202020204" pitchFamily="34" charset="0"/>
              <a:buChar char="•"/>
            </a:pPr>
            <a:r>
              <a:rPr lang="en-GB" dirty="0"/>
              <a:t>It may be necessary to modify the maintenance walkway (handrails)</a:t>
            </a:r>
          </a:p>
          <a:p>
            <a:pPr marL="285750" indent="-285750" algn="l">
              <a:buFont typeface="Arial" panose="020B0604020202020204" pitchFamily="34" charset="0"/>
              <a:buChar char="•"/>
            </a:pPr>
            <a:endParaRPr lang="en-GB" dirty="0"/>
          </a:p>
        </p:txBody>
      </p:sp>
      <p:sp>
        <p:nvSpPr>
          <p:cNvPr id="33" name="Oval 32">
            <a:extLst>
              <a:ext uri="{FF2B5EF4-FFF2-40B4-BE49-F238E27FC236}">
                <a16:creationId xmlns:a16="http://schemas.microsoft.com/office/drawing/2014/main" id="{34C4EAA2-85D5-D0F3-7BB3-507396D01686}"/>
              </a:ext>
            </a:extLst>
          </p:cNvPr>
          <p:cNvSpPr/>
          <p:nvPr/>
        </p:nvSpPr>
        <p:spPr>
          <a:xfrm>
            <a:off x="10350808" y="2534844"/>
            <a:ext cx="132080" cy="142240"/>
          </a:xfrm>
          <a:prstGeom prst="ellipse">
            <a:avLst/>
          </a:prstGeom>
          <a:solidFill>
            <a:srgbClr val="4472C4"/>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4" name="Oval 33">
            <a:extLst>
              <a:ext uri="{FF2B5EF4-FFF2-40B4-BE49-F238E27FC236}">
                <a16:creationId xmlns:a16="http://schemas.microsoft.com/office/drawing/2014/main" id="{DA47DB3F-F789-F334-ED7F-0D2B15D0BE93}"/>
              </a:ext>
            </a:extLst>
          </p:cNvPr>
          <p:cNvSpPr/>
          <p:nvPr/>
        </p:nvSpPr>
        <p:spPr>
          <a:xfrm>
            <a:off x="9795582" y="2534844"/>
            <a:ext cx="132080" cy="142240"/>
          </a:xfrm>
          <a:prstGeom prst="ellipse">
            <a:avLst/>
          </a:prstGeom>
          <a:solidFill>
            <a:srgbClr val="4472C4"/>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43558C33-1B13-C0F4-B539-008C24826CEB}"/>
              </a:ext>
            </a:extLst>
          </p:cNvPr>
          <p:cNvSpPr txBox="1"/>
          <p:nvPr/>
        </p:nvSpPr>
        <p:spPr>
          <a:xfrm>
            <a:off x="4062217" y="2993937"/>
            <a:ext cx="1199203" cy="738664"/>
          </a:xfrm>
          <a:prstGeom prst="rect">
            <a:avLst/>
          </a:prstGeom>
          <a:noFill/>
        </p:spPr>
        <p:txBody>
          <a:bodyPr wrap="square" rtlCol="0">
            <a:spAutoFit/>
          </a:bodyPr>
          <a:lstStyle/>
          <a:p>
            <a:r>
              <a:rPr lang="en-GB" sz="1400" dirty="0">
                <a:solidFill>
                  <a:prstClr val="black"/>
                </a:solidFill>
                <a:latin typeface="+mj-lt"/>
                <a:cs typeface="Times New Roman" panose="02020603050405020304" pitchFamily="18" charset="0"/>
              </a:rPr>
              <a:t>Existing festoon</a:t>
            </a:r>
            <a:r>
              <a:rPr lang="fr-CH" sz="1400" dirty="0">
                <a:solidFill>
                  <a:prstClr val="black"/>
                </a:solidFill>
                <a:latin typeface="+mj-lt"/>
                <a:cs typeface="Times New Roman" panose="02020603050405020304" pitchFamily="18" charset="0"/>
              </a:rPr>
              <a:t> </a:t>
            </a:r>
            <a:r>
              <a:rPr lang="en-GB" sz="1400" dirty="0">
                <a:solidFill>
                  <a:prstClr val="black"/>
                </a:solidFill>
                <a:latin typeface="+mj-lt"/>
                <a:cs typeface="Times New Roman" panose="02020603050405020304" pitchFamily="18" charset="0"/>
              </a:rPr>
              <a:t>storage</a:t>
            </a:r>
            <a:r>
              <a:rPr lang="fr-CH" sz="1400" dirty="0">
                <a:solidFill>
                  <a:prstClr val="black"/>
                </a:solidFill>
                <a:latin typeface="+mj-lt"/>
                <a:cs typeface="Times New Roman" panose="02020603050405020304" pitchFamily="18" charset="0"/>
              </a:rPr>
              <a:t> area</a:t>
            </a:r>
          </a:p>
        </p:txBody>
      </p:sp>
      <p:cxnSp>
        <p:nvCxnSpPr>
          <p:cNvPr id="36" name="Straight Arrow Connector 35">
            <a:extLst>
              <a:ext uri="{FF2B5EF4-FFF2-40B4-BE49-F238E27FC236}">
                <a16:creationId xmlns:a16="http://schemas.microsoft.com/office/drawing/2014/main" id="{7210D5D6-D533-0339-E821-AE4063593ABD}"/>
              </a:ext>
            </a:extLst>
          </p:cNvPr>
          <p:cNvCxnSpPr>
            <a:cxnSpLocks/>
          </p:cNvCxnSpPr>
          <p:nvPr/>
        </p:nvCxnSpPr>
        <p:spPr>
          <a:xfrm flipV="1">
            <a:off x="4961755" y="2565140"/>
            <a:ext cx="71861" cy="646756"/>
          </a:xfrm>
          <a:prstGeom prst="straightConnector1">
            <a:avLst/>
          </a:prstGeom>
          <a:noFill/>
          <a:ln w="6350" cap="flat" cmpd="sng" algn="ctr">
            <a:solidFill>
              <a:sysClr val="windowText" lastClr="000000">
                <a:lumMod val="75000"/>
                <a:lumOff val="25000"/>
              </a:sysClr>
            </a:solidFill>
            <a:prstDash val="solid"/>
            <a:miter lim="800000"/>
            <a:tailEnd type="triangle"/>
          </a:ln>
          <a:effectLst/>
        </p:spPr>
      </p:cxnSp>
      <p:cxnSp>
        <p:nvCxnSpPr>
          <p:cNvPr id="37" name="Straight Connector 36">
            <a:extLst>
              <a:ext uri="{FF2B5EF4-FFF2-40B4-BE49-F238E27FC236}">
                <a16:creationId xmlns:a16="http://schemas.microsoft.com/office/drawing/2014/main" id="{02D6CD40-C752-DA0A-7341-94F4ECA32215}"/>
              </a:ext>
            </a:extLst>
          </p:cNvPr>
          <p:cNvCxnSpPr>
            <a:cxnSpLocks/>
          </p:cNvCxnSpPr>
          <p:nvPr/>
        </p:nvCxnSpPr>
        <p:spPr>
          <a:xfrm>
            <a:off x="5342239" y="1897406"/>
            <a:ext cx="5943600" cy="0"/>
          </a:xfrm>
          <a:prstGeom prst="line">
            <a:avLst/>
          </a:prstGeom>
          <a:noFill/>
          <a:ln w="38100" cap="flat" cmpd="sng" algn="ctr">
            <a:solidFill>
              <a:sysClr val="windowText" lastClr="000000"/>
            </a:solidFill>
            <a:prstDash val="solid"/>
            <a:miter lim="800000"/>
          </a:ln>
          <a:effectLst/>
        </p:spPr>
      </p:cxnSp>
      <p:cxnSp>
        <p:nvCxnSpPr>
          <p:cNvPr id="38" name="Straight Connector 37">
            <a:extLst>
              <a:ext uri="{FF2B5EF4-FFF2-40B4-BE49-F238E27FC236}">
                <a16:creationId xmlns:a16="http://schemas.microsoft.com/office/drawing/2014/main" id="{A8821E9E-9C62-189E-B7E5-9F1445B2089C}"/>
              </a:ext>
            </a:extLst>
          </p:cNvPr>
          <p:cNvCxnSpPr>
            <a:cxnSpLocks/>
          </p:cNvCxnSpPr>
          <p:nvPr/>
        </p:nvCxnSpPr>
        <p:spPr>
          <a:xfrm>
            <a:off x="5334000" y="3746526"/>
            <a:ext cx="5943600" cy="0"/>
          </a:xfrm>
          <a:prstGeom prst="line">
            <a:avLst/>
          </a:prstGeom>
          <a:noFill/>
          <a:ln w="38100" cap="flat" cmpd="sng" algn="ctr">
            <a:solidFill>
              <a:sysClr val="windowText" lastClr="000000"/>
            </a:solidFill>
            <a:prstDash val="solid"/>
            <a:miter lim="800000"/>
          </a:ln>
          <a:effectLst/>
        </p:spPr>
      </p:cxnSp>
      <p:sp>
        <p:nvSpPr>
          <p:cNvPr id="39" name="Rectangle 38">
            <a:extLst>
              <a:ext uri="{FF2B5EF4-FFF2-40B4-BE49-F238E27FC236}">
                <a16:creationId xmlns:a16="http://schemas.microsoft.com/office/drawing/2014/main" id="{FBC8AB88-7A7C-8ED4-DA81-7E88B28D91B6}"/>
              </a:ext>
            </a:extLst>
          </p:cNvPr>
          <p:cNvSpPr/>
          <p:nvPr/>
        </p:nvSpPr>
        <p:spPr>
          <a:xfrm>
            <a:off x="5427622" y="2677084"/>
            <a:ext cx="5824151" cy="58794"/>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0" name="Rectangle 39">
            <a:extLst>
              <a:ext uri="{FF2B5EF4-FFF2-40B4-BE49-F238E27FC236}">
                <a16:creationId xmlns:a16="http://schemas.microsoft.com/office/drawing/2014/main" id="{65A1C5F7-BD82-AB21-FDD5-49A832CD8256}"/>
              </a:ext>
            </a:extLst>
          </p:cNvPr>
          <p:cNvSpPr/>
          <p:nvPr/>
        </p:nvSpPr>
        <p:spPr>
          <a:xfrm rot="5400000">
            <a:off x="10084637" y="2207084"/>
            <a:ext cx="110945" cy="7315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178AE4FD-D5F0-9818-F003-A1B54522E991}"/>
              </a:ext>
            </a:extLst>
          </p:cNvPr>
          <p:cNvSpPr/>
          <p:nvPr/>
        </p:nvSpPr>
        <p:spPr>
          <a:xfrm>
            <a:off x="9960737" y="2162291"/>
            <a:ext cx="338969" cy="193323"/>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2" name="Rectangle 41">
            <a:extLst>
              <a:ext uri="{FF2B5EF4-FFF2-40B4-BE49-F238E27FC236}">
                <a16:creationId xmlns:a16="http://schemas.microsoft.com/office/drawing/2014/main" id="{14D8FB39-AD7B-EC83-2127-883CC5A914C0}"/>
              </a:ext>
            </a:extLst>
          </p:cNvPr>
          <p:cNvSpPr/>
          <p:nvPr/>
        </p:nvSpPr>
        <p:spPr>
          <a:xfrm>
            <a:off x="9906696" y="2355614"/>
            <a:ext cx="107081" cy="201951"/>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C1CE9DF0-567D-DDB4-5734-543C14829C98}"/>
              </a:ext>
            </a:extLst>
          </p:cNvPr>
          <p:cNvSpPr/>
          <p:nvPr/>
        </p:nvSpPr>
        <p:spPr>
          <a:xfrm>
            <a:off x="10246165" y="2359883"/>
            <a:ext cx="107081" cy="201951"/>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44" name="Straight Connector 43">
            <a:extLst>
              <a:ext uri="{FF2B5EF4-FFF2-40B4-BE49-F238E27FC236}">
                <a16:creationId xmlns:a16="http://schemas.microsoft.com/office/drawing/2014/main" id="{7A480C78-1586-F99D-2830-3ED5D01FE618}"/>
              </a:ext>
            </a:extLst>
          </p:cNvPr>
          <p:cNvCxnSpPr>
            <a:cxnSpLocks/>
          </p:cNvCxnSpPr>
          <p:nvPr/>
        </p:nvCxnSpPr>
        <p:spPr>
          <a:xfrm rot="5400000">
            <a:off x="5298954" y="1935778"/>
            <a:ext cx="91440" cy="0"/>
          </a:xfrm>
          <a:prstGeom prst="line">
            <a:avLst/>
          </a:prstGeom>
          <a:noFill/>
          <a:ln w="38100" cap="flat" cmpd="sng" algn="ctr">
            <a:solidFill>
              <a:sysClr val="windowText" lastClr="000000"/>
            </a:solidFill>
            <a:prstDash val="solid"/>
            <a:miter lim="800000"/>
          </a:ln>
          <a:effectLst/>
        </p:spPr>
      </p:cxnSp>
      <p:cxnSp>
        <p:nvCxnSpPr>
          <p:cNvPr id="45" name="Straight Connector 44">
            <a:extLst>
              <a:ext uri="{FF2B5EF4-FFF2-40B4-BE49-F238E27FC236}">
                <a16:creationId xmlns:a16="http://schemas.microsoft.com/office/drawing/2014/main" id="{7AA32527-22FD-A034-9B8C-BC8DAA856A9E}"/>
              </a:ext>
            </a:extLst>
          </p:cNvPr>
          <p:cNvCxnSpPr>
            <a:cxnSpLocks/>
          </p:cNvCxnSpPr>
          <p:nvPr/>
        </p:nvCxnSpPr>
        <p:spPr>
          <a:xfrm>
            <a:off x="4720396" y="1989954"/>
            <a:ext cx="640080" cy="0"/>
          </a:xfrm>
          <a:prstGeom prst="line">
            <a:avLst/>
          </a:prstGeom>
          <a:noFill/>
          <a:ln w="38100" cap="flat" cmpd="sng" algn="ctr">
            <a:solidFill>
              <a:sysClr val="windowText" lastClr="000000"/>
            </a:solidFill>
            <a:prstDash val="solid"/>
            <a:miter lim="800000"/>
          </a:ln>
          <a:effectLst/>
        </p:spPr>
      </p:cxnSp>
      <p:cxnSp>
        <p:nvCxnSpPr>
          <p:cNvPr id="46" name="Straight Connector 45">
            <a:extLst>
              <a:ext uri="{FF2B5EF4-FFF2-40B4-BE49-F238E27FC236}">
                <a16:creationId xmlns:a16="http://schemas.microsoft.com/office/drawing/2014/main" id="{26900F94-CA3A-2153-4D12-612D5487871C}"/>
              </a:ext>
            </a:extLst>
          </p:cNvPr>
          <p:cNvCxnSpPr>
            <a:cxnSpLocks/>
          </p:cNvCxnSpPr>
          <p:nvPr/>
        </p:nvCxnSpPr>
        <p:spPr>
          <a:xfrm rot="5400000">
            <a:off x="4368818" y="2348094"/>
            <a:ext cx="731520" cy="0"/>
          </a:xfrm>
          <a:prstGeom prst="line">
            <a:avLst/>
          </a:prstGeom>
          <a:noFill/>
          <a:ln w="38100" cap="flat" cmpd="sng" algn="ctr">
            <a:solidFill>
              <a:sysClr val="windowText" lastClr="000000"/>
            </a:solidFill>
            <a:prstDash val="solid"/>
            <a:miter lim="800000"/>
          </a:ln>
          <a:effectLst/>
        </p:spPr>
      </p:cxnSp>
      <p:cxnSp>
        <p:nvCxnSpPr>
          <p:cNvPr id="47" name="Straight Connector 46">
            <a:extLst>
              <a:ext uri="{FF2B5EF4-FFF2-40B4-BE49-F238E27FC236}">
                <a16:creationId xmlns:a16="http://schemas.microsoft.com/office/drawing/2014/main" id="{023B7A01-D484-870E-799B-9C6DD6D7AC68}"/>
              </a:ext>
            </a:extLst>
          </p:cNvPr>
          <p:cNvCxnSpPr>
            <a:cxnSpLocks/>
          </p:cNvCxnSpPr>
          <p:nvPr/>
        </p:nvCxnSpPr>
        <p:spPr>
          <a:xfrm>
            <a:off x="4717071" y="2736714"/>
            <a:ext cx="640080" cy="0"/>
          </a:xfrm>
          <a:prstGeom prst="line">
            <a:avLst/>
          </a:prstGeom>
          <a:noFill/>
          <a:ln w="38100" cap="flat" cmpd="sng" algn="ctr">
            <a:solidFill>
              <a:sysClr val="windowText" lastClr="000000"/>
            </a:solidFill>
            <a:prstDash val="solid"/>
            <a:miter lim="800000"/>
          </a:ln>
          <a:effectLst/>
        </p:spPr>
      </p:cxnSp>
      <p:cxnSp>
        <p:nvCxnSpPr>
          <p:cNvPr id="48" name="Straight Connector 47">
            <a:extLst>
              <a:ext uri="{FF2B5EF4-FFF2-40B4-BE49-F238E27FC236}">
                <a16:creationId xmlns:a16="http://schemas.microsoft.com/office/drawing/2014/main" id="{4E8E9A6E-BE3A-AC20-BA4C-4EDB4F4E6BC8}"/>
              </a:ext>
            </a:extLst>
          </p:cNvPr>
          <p:cNvCxnSpPr>
            <a:cxnSpLocks/>
          </p:cNvCxnSpPr>
          <p:nvPr/>
        </p:nvCxnSpPr>
        <p:spPr>
          <a:xfrm rot="5400000">
            <a:off x="4854231" y="3238798"/>
            <a:ext cx="1005840" cy="0"/>
          </a:xfrm>
          <a:prstGeom prst="line">
            <a:avLst/>
          </a:prstGeom>
          <a:noFill/>
          <a:ln w="38100" cap="flat" cmpd="sng" algn="ctr">
            <a:solidFill>
              <a:sysClr val="windowText" lastClr="000000"/>
            </a:solidFill>
            <a:prstDash val="solid"/>
            <a:miter lim="800000"/>
          </a:ln>
          <a:effectLst/>
        </p:spPr>
      </p:cxnSp>
      <p:sp>
        <p:nvSpPr>
          <p:cNvPr id="49" name="Rectangle 48">
            <a:extLst>
              <a:ext uri="{FF2B5EF4-FFF2-40B4-BE49-F238E27FC236}">
                <a16:creationId xmlns:a16="http://schemas.microsoft.com/office/drawing/2014/main" id="{A710FDF2-EBA6-DB6A-C027-5A4FD1ABFB5B}"/>
              </a:ext>
            </a:extLst>
          </p:cNvPr>
          <p:cNvSpPr/>
          <p:nvPr/>
        </p:nvSpPr>
        <p:spPr>
          <a:xfrm>
            <a:off x="4819776" y="2023079"/>
            <a:ext cx="5824151" cy="58794"/>
          </a:xfrm>
          <a:prstGeom prst="rect">
            <a:avLst/>
          </a:prstGeom>
          <a:solidFill>
            <a:srgbClr val="FFFF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5ECF7E8A-EB97-EF65-332F-342F0F25EFF2}"/>
              </a:ext>
            </a:extLst>
          </p:cNvPr>
          <p:cNvSpPr txBox="1"/>
          <p:nvPr/>
        </p:nvSpPr>
        <p:spPr>
          <a:xfrm>
            <a:off x="7171945" y="3085522"/>
            <a:ext cx="1362454" cy="523220"/>
          </a:xfrm>
          <a:prstGeom prst="rect">
            <a:avLst/>
          </a:prstGeom>
          <a:noFill/>
        </p:spPr>
        <p:txBody>
          <a:bodyPr wrap="square" rtlCol="0">
            <a:spAutoFit/>
          </a:bodyPr>
          <a:lstStyle/>
          <a:p>
            <a:r>
              <a:rPr lang="en-GB" sz="1400" dirty="0">
                <a:solidFill>
                  <a:prstClr val="black"/>
                </a:solidFill>
                <a:latin typeface="+mj-lt"/>
                <a:cs typeface="Times New Roman" panose="02020603050405020304" pitchFamily="18" charset="0"/>
              </a:rPr>
              <a:t>Confinement wall</a:t>
            </a:r>
          </a:p>
        </p:txBody>
      </p:sp>
      <p:cxnSp>
        <p:nvCxnSpPr>
          <p:cNvPr id="51" name="Straight Arrow Connector 50">
            <a:extLst>
              <a:ext uri="{FF2B5EF4-FFF2-40B4-BE49-F238E27FC236}">
                <a16:creationId xmlns:a16="http://schemas.microsoft.com/office/drawing/2014/main" id="{E5CCC197-B611-330B-7E5A-D17026133A1E}"/>
              </a:ext>
            </a:extLst>
          </p:cNvPr>
          <p:cNvCxnSpPr>
            <a:cxnSpLocks/>
          </p:cNvCxnSpPr>
          <p:nvPr/>
        </p:nvCxnSpPr>
        <p:spPr>
          <a:xfrm flipV="1">
            <a:off x="7586304" y="2474268"/>
            <a:ext cx="721113" cy="714136"/>
          </a:xfrm>
          <a:prstGeom prst="straightConnector1">
            <a:avLst/>
          </a:prstGeom>
          <a:noFill/>
          <a:ln w="6350" cap="flat" cmpd="sng" algn="ctr">
            <a:solidFill>
              <a:sysClr val="windowText" lastClr="000000">
                <a:lumMod val="75000"/>
                <a:lumOff val="25000"/>
              </a:sysClr>
            </a:solidFill>
            <a:prstDash val="solid"/>
            <a:miter lim="800000"/>
            <a:tailEnd type="triangle"/>
          </a:ln>
          <a:effectLst/>
        </p:spPr>
      </p:cxnSp>
      <p:sp>
        <p:nvSpPr>
          <p:cNvPr id="55" name="Rectangle 54">
            <a:extLst>
              <a:ext uri="{FF2B5EF4-FFF2-40B4-BE49-F238E27FC236}">
                <a16:creationId xmlns:a16="http://schemas.microsoft.com/office/drawing/2014/main" id="{C05437FA-6867-BC5B-6756-D825F1A14E44}"/>
              </a:ext>
            </a:extLst>
          </p:cNvPr>
          <p:cNvSpPr/>
          <p:nvPr/>
        </p:nvSpPr>
        <p:spPr>
          <a:xfrm>
            <a:off x="8339698" y="1897406"/>
            <a:ext cx="132071" cy="1844311"/>
          </a:xfrm>
          <a:prstGeom prst="rect">
            <a:avLst/>
          </a:prstGeom>
          <a:solidFill>
            <a:srgbClr val="00B050"/>
          </a:solidFill>
          <a:ln w="12700" cap="flat" cmpd="sng" algn="ctr">
            <a:solidFill>
              <a:srgbClr val="00B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56" name="Straight Connector 55">
            <a:extLst>
              <a:ext uri="{FF2B5EF4-FFF2-40B4-BE49-F238E27FC236}">
                <a16:creationId xmlns:a16="http://schemas.microsoft.com/office/drawing/2014/main" id="{52F898C7-4847-2E4B-401E-78069B07C7FB}"/>
              </a:ext>
            </a:extLst>
          </p:cNvPr>
          <p:cNvCxnSpPr>
            <a:cxnSpLocks/>
          </p:cNvCxnSpPr>
          <p:nvPr/>
        </p:nvCxnSpPr>
        <p:spPr>
          <a:xfrm rot="5400000">
            <a:off x="10351408" y="2819698"/>
            <a:ext cx="1874520" cy="0"/>
          </a:xfrm>
          <a:prstGeom prst="line">
            <a:avLst/>
          </a:prstGeom>
          <a:noFill/>
          <a:ln w="38100" cap="flat" cmpd="sng" algn="ctr">
            <a:solidFill>
              <a:sysClr val="windowText" lastClr="000000"/>
            </a:solidFill>
            <a:prstDash val="solid"/>
            <a:miter lim="800000"/>
          </a:ln>
          <a:effectLst/>
        </p:spPr>
      </p:cxnSp>
      <p:sp>
        <p:nvSpPr>
          <p:cNvPr id="61" name="TextBox 60">
            <a:extLst>
              <a:ext uri="{FF2B5EF4-FFF2-40B4-BE49-F238E27FC236}">
                <a16:creationId xmlns:a16="http://schemas.microsoft.com/office/drawing/2014/main" id="{2551F062-F733-B606-D238-8D10570871DA}"/>
              </a:ext>
            </a:extLst>
          </p:cNvPr>
          <p:cNvSpPr txBox="1"/>
          <p:nvPr/>
        </p:nvSpPr>
        <p:spPr>
          <a:xfrm>
            <a:off x="8525404" y="1026262"/>
            <a:ext cx="2066395" cy="523220"/>
          </a:xfrm>
          <a:prstGeom prst="rect">
            <a:avLst/>
          </a:prstGeom>
          <a:noFill/>
        </p:spPr>
        <p:txBody>
          <a:bodyPr wrap="square" rtlCol="0">
            <a:spAutoFit/>
          </a:bodyPr>
          <a:lstStyle/>
          <a:p>
            <a:r>
              <a:rPr lang="en-GB" sz="1400" dirty="0">
                <a:solidFill>
                  <a:prstClr val="black"/>
                </a:solidFill>
                <a:latin typeface="+mj-lt"/>
                <a:cs typeface="Times New Roman" panose="02020603050405020304" pitchFamily="18" charset="0"/>
              </a:rPr>
              <a:t>New festoon storage area with junction box</a:t>
            </a:r>
          </a:p>
        </p:txBody>
      </p:sp>
      <p:cxnSp>
        <p:nvCxnSpPr>
          <p:cNvPr id="62" name="Straight Arrow Connector 61">
            <a:extLst>
              <a:ext uri="{FF2B5EF4-FFF2-40B4-BE49-F238E27FC236}">
                <a16:creationId xmlns:a16="http://schemas.microsoft.com/office/drawing/2014/main" id="{41C4017C-672C-C672-6712-9E3F8A7E2337}"/>
              </a:ext>
            </a:extLst>
          </p:cNvPr>
          <p:cNvCxnSpPr>
            <a:cxnSpLocks/>
            <a:stCxn id="61" idx="2"/>
          </p:cNvCxnSpPr>
          <p:nvPr/>
        </p:nvCxnSpPr>
        <p:spPr>
          <a:xfrm flipH="1">
            <a:off x="8902191" y="1549482"/>
            <a:ext cx="656411" cy="494798"/>
          </a:xfrm>
          <a:prstGeom prst="straightConnector1">
            <a:avLst/>
          </a:prstGeom>
          <a:noFill/>
          <a:ln w="6350" cap="flat" cmpd="sng" algn="ctr">
            <a:solidFill>
              <a:sysClr val="windowText" lastClr="000000">
                <a:lumMod val="75000"/>
                <a:lumOff val="25000"/>
              </a:sysClr>
            </a:solidFill>
            <a:prstDash val="solid"/>
            <a:miter lim="800000"/>
            <a:tailEnd type="triangle"/>
          </a:ln>
          <a:effectLst/>
        </p:spPr>
      </p:cxnSp>
      <p:sp>
        <p:nvSpPr>
          <p:cNvPr id="65" name="Rectangle: Rounded Corners 64">
            <a:extLst>
              <a:ext uri="{FF2B5EF4-FFF2-40B4-BE49-F238E27FC236}">
                <a16:creationId xmlns:a16="http://schemas.microsoft.com/office/drawing/2014/main" id="{4F9DE46C-EB39-89E4-8B44-019109207D0D}"/>
              </a:ext>
            </a:extLst>
          </p:cNvPr>
          <p:cNvSpPr/>
          <p:nvPr/>
        </p:nvSpPr>
        <p:spPr>
          <a:xfrm>
            <a:off x="8534399" y="2081873"/>
            <a:ext cx="603411" cy="593491"/>
          </a:xfrm>
          <a:prstGeom prst="roundRect">
            <a:avLst/>
          </a:prstGeom>
          <a:solidFill>
            <a:schemeClr val="accent5">
              <a:lumMod val="60000"/>
              <a:lumOff val="40000"/>
            </a:schemeClr>
          </a:solid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Freeform: Shape 66">
            <a:extLst>
              <a:ext uri="{FF2B5EF4-FFF2-40B4-BE49-F238E27FC236}">
                <a16:creationId xmlns:a16="http://schemas.microsoft.com/office/drawing/2014/main" id="{0B1B0CA8-24D2-2ED7-0D34-A6729CBC394B}"/>
              </a:ext>
            </a:extLst>
          </p:cNvPr>
          <p:cNvSpPr/>
          <p:nvPr/>
        </p:nvSpPr>
        <p:spPr>
          <a:xfrm>
            <a:off x="9103540" y="2046881"/>
            <a:ext cx="817295" cy="623269"/>
          </a:xfrm>
          <a:custGeom>
            <a:avLst/>
            <a:gdLst>
              <a:gd name="connsiteX0" fmla="*/ 817295 w 817295"/>
              <a:gd name="connsiteY0" fmla="*/ 137969 h 623269"/>
              <a:gd name="connsiteX1" fmla="*/ 720191 w 817295"/>
              <a:gd name="connsiteY1" fmla="*/ 162245 h 623269"/>
              <a:gd name="connsiteX2" fmla="*/ 679731 w 817295"/>
              <a:gd name="connsiteY2" fmla="*/ 235073 h 623269"/>
              <a:gd name="connsiteX3" fmla="*/ 663547 w 817295"/>
              <a:gd name="connsiteY3" fmla="*/ 356454 h 623269"/>
              <a:gd name="connsiteX4" fmla="*/ 614995 w 817295"/>
              <a:gd name="connsiteY4" fmla="*/ 477834 h 623269"/>
              <a:gd name="connsiteX5" fmla="*/ 558350 w 817295"/>
              <a:gd name="connsiteY5" fmla="*/ 607307 h 623269"/>
              <a:gd name="connsiteX6" fmla="*/ 517890 w 817295"/>
              <a:gd name="connsiteY6" fmla="*/ 526386 h 623269"/>
              <a:gd name="connsiteX7" fmla="*/ 501706 w 817295"/>
              <a:gd name="connsiteY7" fmla="*/ 461650 h 623269"/>
              <a:gd name="connsiteX8" fmla="*/ 493614 w 817295"/>
              <a:gd name="connsiteY8" fmla="*/ 348361 h 623269"/>
              <a:gd name="connsiteX9" fmla="*/ 453154 w 817295"/>
              <a:gd name="connsiteY9" fmla="*/ 210797 h 623269"/>
              <a:gd name="connsiteX10" fmla="*/ 420786 w 817295"/>
              <a:gd name="connsiteY10" fmla="*/ 113692 h 623269"/>
              <a:gd name="connsiteX11" fmla="*/ 380325 w 817295"/>
              <a:gd name="connsiteY11" fmla="*/ 48956 h 623269"/>
              <a:gd name="connsiteX12" fmla="*/ 347957 w 817295"/>
              <a:gd name="connsiteY12" fmla="*/ 404 h 623269"/>
              <a:gd name="connsiteX13" fmla="*/ 299405 w 817295"/>
              <a:gd name="connsiteY13" fmla="*/ 32772 h 623269"/>
              <a:gd name="connsiteX14" fmla="*/ 267037 w 817295"/>
              <a:gd name="connsiteY14" fmla="*/ 146061 h 623269"/>
              <a:gd name="connsiteX15" fmla="*/ 258945 w 817295"/>
              <a:gd name="connsiteY15" fmla="*/ 251257 h 623269"/>
              <a:gd name="connsiteX16" fmla="*/ 234669 w 817295"/>
              <a:gd name="connsiteY16" fmla="*/ 388822 h 623269"/>
              <a:gd name="connsiteX17" fmla="*/ 218485 w 817295"/>
              <a:gd name="connsiteY17" fmla="*/ 518294 h 623269"/>
              <a:gd name="connsiteX18" fmla="*/ 186117 w 817295"/>
              <a:gd name="connsiteY18" fmla="*/ 615399 h 623269"/>
              <a:gd name="connsiteX19" fmla="*/ 153748 w 817295"/>
              <a:gd name="connsiteY19" fmla="*/ 607307 h 623269"/>
              <a:gd name="connsiteX20" fmla="*/ 129472 w 817295"/>
              <a:gd name="connsiteY20" fmla="*/ 526386 h 623269"/>
              <a:gd name="connsiteX21" fmla="*/ 137564 w 817295"/>
              <a:gd name="connsiteY21" fmla="*/ 405006 h 623269"/>
              <a:gd name="connsiteX22" fmla="*/ 105196 w 817295"/>
              <a:gd name="connsiteY22" fmla="*/ 267441 h 623269"/>
              <a:gd name="connsiteX23" fmla="*/ 0 w 817295"/>
              <a:gd name="connsiteY23" fmla="*/ 24680 h 62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17295" h="623269">
                <a:moveTo>
                  <a:pt x="817295" y="137969"/>
                </a:moveTo>
                <a:cubicBezTo>
                  <a:pt x="780206" y="142015"/>
                  <a:pt x="743118" y="146061"/>
                  <a:pt x="720191" y="162245"/>
                </a:cubicBezTo>
                <a:cubicBezTo>
                  <a:pt x="697264" y="178429"/>
                  <a:pt x="689172" y="202705"/>
                  <a:pt x="679731" y="235073"/>
                </a:cubicBezTo>
                <a:cubicBezTo>
                  <a:pt x="670290" y="267441"/>
                  <a:pt x="674336" y="315994"/>
                  <a:pt x="663547" y="356454"/>
                </a:cubicBezTo>
                <a:cubicBezTo>
                  <a:pt x="652758" y="396914"/>
                  <a:pt x="632528" y="436025"/>
                  <a:pt x="614995" y="477834"/>
                </a:cubicBezTo>
                <a:cubicBezTo>
                  <a:pt x="597462" y="519643"/>
                  <a:pt x="574534" y="599215"/>
                  <a:pt x="558350" y="607307"/>
                </a:cubicBezTo>
                <a:cubicBezTo>
                  <a:pt x="542166" y="615399"/>
                  <a:pt x="527331" y="550662"/>
                  <a:pt x="517890" y="526386"/>
                </a:cubicBezTo>
                <a:cubicBezTo>
                  <a:pt x="508449" y="502110"/>
                  <a:pt x="505752" y="491321"/>
                  <a:pt x="501706" y="461650"/>
                </a:cubicBezTo>
                <a:cubicBezTo>
                  <a:pt x="497660" y="431979"/>
                  <a:pt x="501706" y="390170"/>
                  <a:pt x="493614" y="348361"/>
                </a:cubicBezTo>
                <a:cubicBezTo>
                  <a:pt x="485522" y="306552"/>
                  <a:pt x="465292" y="249908"/>
                  <a:pt x="453154" y="210797"/>
                </a:cubicBezTo>
                <a:cubicBezTo>
                  <a:pt x="441016" y="171686"/>
                  <a:pt x="432924" y="140666"/>
                  <a:pt x="420786" y="113692"/>
                </a:cubicBezTo>
                <a:cubicBezTo>
                  <a:pt x="408648" y="86718"/>
                  <a:pt x="392463" y="67837"/>
                  <a:pt x="380325" y="48956"/>
                </a:cubicBezTo>
                <a:cubicBezTo>
                  <a:pt x="368187" y="30075"/>
                  <a:pt x="361444" y="3101"/>
                  <a:pt x="347957" y="404"/>
                </a:cubicBezTo>
                <a:cubicBezTo>
                  <a:pt x="334470" y="-2293"/>
                  <a:pt x="312892" y="8496"/>
                  <a:pt x="299405" y="32772"/>
                </a:cubicBezTo>
                <a:cubicBezTo>
                  <a:pt x="285918" y="57048"/>
                  <a:pt x="273780" y="109647"/>
                  <a:pt x="267037" y="146061"/>
                </a:cubicBezTo>
                <a:cubicBezTo>
                  <a:pt x="260294" y="182475"/>
                  <a:pt x="264340" y="210797"/>
                  <a:pt x="258945" y="251257"/>
                </a:cubicBezTo>
                <a:cubicBezTo>
                  <a:pt x="253550" y="291717"/>
                  <a:pt x="241412" y="344316"/>
                  <a:pt x="234669" y="388822"/>
                </a:cubicBezTo>
                <a:cubicBezTo>
                  <a:pt x="227926" y="433328"/>
                  <a:pt x="226577" y="480531"/>
                  <a:pt x="218485" y="518294"/>
                </a:cubicBezTo>
                <a:cubicBezTo>
                  <a:pt x="210393" y="556057"/>
                  <a:pt x="186117" y="615399"/>
                  <a:pt x="186117" y="615399"/>
                </a:cubicBezTo>
                <a:cubicBezTo>
                  <a:pt x="175328" y="630234"/>
                  <a:pt x="163189" y="622142"/>
                  <a:pt x="153748" y="607307"/>
                </a:cubicBezTo>
                <a:cubicBezTo>
                  <a:pt x="144307" y="592472"/>
                  <a:pt x="132169" y="560103"/>
                  <a:pt x="129472" y="526386"/>
                </a:cubicBezTo>
                <a:cubicBezTo>
                  <a:pt x="126775" y="492669"/>
                  <a:pt x="141610" y="448163"/>
                  <a:pt x="137564" y="405006"/>
                </a:cubicBezTo>
                <a:cubicBezTo>
                  <a:pt x="133518" y="361849"/>
                  <a:pt x="128123" y="330829"/>
                  <a:pt x="105196" y="267441"/>
                </a:cubicBezTo>
                <a:cubicBezTo>
                  <a:pt x="82269" y="204053"/>
                  <a:pt x="41134" y="114366"/>
                  <a:pt x="0" y="24680"/>
                </a:cubicBezTo>
              </a:path>
            </a:pathLst>
          </a:cu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5" name="Straight Connector 74">
            <a:extLst>
              <a:ext uri="{FF2B5EF4-FFF2-40B4-BE49-F238E27FC236}">
                <a16:creationId xmlns:a16="http://schemas.microsoft.com/office/drawing/2014/main" id="{6FABD266-D168-070A-1C29-E13EDC0E46DF}"/>
              </a:ext>
            </a:extLst>
          </p:cNvPr>
          <p:cNvCxnSpPr>
            <a:cxnSpLocks/>
          </p:cNvCxnSpPr>
          <p:nvPr/>
        </p:nvCxnSpPr>
        <p:spPr>
          <a:xfrm>
            <a:off x="5486400" y="2114997"/>
            <a:ext cx="2819400" cy="0"/>
          </a:xfrm>
          <a:prstGeom prst="line">
            <a:avLst/>
          </a:prstGeom>
          <a:ln w="3810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25222ECD-5418-1899-8820-AFF815FB395B}"/>
              </a:ext>
            </a:extLst>
          </p:cNvPr>
          <p:cNvCxnSpPr>
            <a:cxnSpLocks/>
          </p:cNvCxnSpPr>
          <p:nvPr/>
        </p:nvCxnSpPr>
        <p:spPr>
          <a:xfrm>
            <a:off x="5486400" y="2088449"/>
            <a:ext cx="0" cy="1079735"/>
          </a:xfrm>
          <a:prstGeom prst="line">
            <a:avLst/>
          </a:prstGeom>
          <a:ln w="3810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114D625F-0E66-B33A-9B33-3E1329D4B4E7}"/>
              </a:ext>
            </a:extLst>
          </p:cNvPr>
          <p:cNvSpPr/>
          <p:nvPr/>
        </p:nvSpPr>
        <p:spPr>
          <a:xfrm>
            <a:off x="5456902" y="3168183"/>
            <a:ext cx="172718" cy="52321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2" name="TextBox 81">
            <a:extLst>
              <a:ext uri="{FF2B5EF4-FFF2-40B4-BE49-F238E27FC236}">
                <a16:creationId xmlns:a16="http://schemas.microsoft.com/office/drawing/2014/main" id="{60E4A321-8298-8D1A-5910-2EB857953E56}"/>
              </a:ext>
            </a:extLst>
          </p:cNvPr>
          <p:cNvSpPr txBox="1"/>
          <p:nvPr/>
        </p:nvSpPr>
        <p:spPr>
          <a:xfrm>
            <a:off x="5564672" y="3363269"/>
            <a:ext cx="1362454" cy="307777"/>
          </a:xfrm>
          <a:prstGeom prst="rect">
            <a:avLst/>
          </a:prstGeom>
          <a:noFill/>
        </p:spPr>
        <p:txBody>
          <a:bodyPr wrap="square" rtlCol="0">
            <a:spAutoFit/>
          </a:bodyPr>
          <a:lstStyle/>
          <a:p>
            <a:r>
              <a:rPr lang="fr-CH" sz="1400" dirty="0">
                <a:solidFill>
                  <a:prstClr val="black"/>
                </a:solidFill>
                <a:latin typeface="+mj-lt"/>
                <a:cs typeface="Times New Roman" panose="02020603050405020304" pitchFamily="18" charset="0"/>
              </a:rPr>
              <a:t>Control panel</a:t>
            </a:r>
          </a:p>
        </p:txBody>
      </p:sp>
      <p:sp>
        <p:nvSpPr>
          <p:cNvPr id="83" name="TextBox 82">
            <a:extLst>
              <a:ext uri="{FF2B5EF4-FFF2-40B4-BE49-F238E27FC236}">
                <a16:creationId xmlns:a16="http://schemas.microsoft.com/office/drawing/2014/main" id="{3B21ECCA-2BD9-7871-80A2-ECF7795CF8FE}"/>
              </a:ext>
            </a:extLst>
          </p:cNvPr>
          <p:cNvSpPr txBox="1"/>
          <p:nvPr/>
        </p:nvSpPr>
        <p:spPr>
          <a:xfrm>
            <a:off x="5197042" y="1358896"/>
            <a:ext cx="2534809" cy="307777"/>
          </a:xfrm>
          <a:prstGeom prst="rect">
            <a:avLst/>
          </a:prstGeom>
          <a:noFill/>
        </p:spPr>
        <p:txBody>
          <a:bodyPr wrap="square" rtlCol="0">
            <a:spAutoFit/>
          </a:bodyPr>
          <a:lstStyle/>
          <a:p>
            <a:r>
              <a:rPr lang="en-GB" sz="1400" dirty="0">
                <a:solidFill>
                  <a:prstClr val="black"/>
                </a:solidFill>
                <a:latin typeface="+mj-lt"/>
                <a:cs typeface="Times New Roman" panose="02020603050405020304" pitchFamily="18" charset="0"/>
              </a:rPr>
              <a:t>Cables in fixed installation</a:t>
            </a:r>
          </a:p>
        </p:txBody>
      </p:sp>
      <p:cxnSp>
        <p:nvCxnSpPr>
          <p:cNvPr id="85" name="Straight Arrow Connector 84">
            <a:extLst>
              <a:ext uri="{FF2B5EF4-FFF2-40B4-BE49-F238E27FC236}">
                <a16:creationId xmlns:a16="http://schemas.microsoft.com/office/drawing/2014/main" id="{392154E0-BA25-D914-5578-D838AC213EBA}"/>
              </a:ext>
            </a:extLst>
          </p:cNvPr>
          <p:cNvCxnSpPr>
            <a:cxnSpLocks/>
          </p:cNvCxnSpPr>
          <p:nvPr/>
        </p:nvCxnSpPr>
        <p:spPr>
          <a:xfrm>
            <a:off x="6789487" y="1605106"/>
            <a:ext cx="785774" cy="513306"/>
          </a:xfrm>
          <a:prstGeom prst="straightConnector1">
            <a:avLst/>
          </a:prstGeom>
          <a:noFill/>
          <a:ln w="6350" cap="flat" cmpd="sng" algn="ctr">
            <a:solidFill>
              <a:sysClr val="windowText" lastClr="000000">
                <a:lumMod val="75000"/>
                <a:lumOff val="25000"/>
              </a:sysClr>
            </a:solidFill>
            <a:prstDash val="solid"/>
            <a:miter lim="800000"/>
            <a:tailEnd type="triangle"/>
          </a:ln>
          <a:effectLst/>
        </p:spPr>
      </p:cxnSp>
    </p:spTree>
    <p:extLst>
      <p:ext uri="{BB962C8B-B14F-4D97-AF65-F5344CB8AC3E}">
        <p14:creationId xmlns:p14="http://schemas.microsoft.com/office/powerpoint/2010/main" val="1705601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774198-C8E3-8E02-CBB8-C4FAA4D80F25}"/>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1EB889E2-C5DA-9AC7-2E64-B3315636986A}"/>
              </a:ext>
            </a:extLst>
          </p:cNvPr>
          <p:cNvSpPr>
            <a:spLocks noGrp="1"/>
          </p:cNvSpPr>
          <p:nvPr>
            <p:ph type="ftr" sz="quarter" idx="11"/>
          </p:nvPr>
        </p:nvSpPr>
        <p:spPr/>
        <p:txBody>
          <a:bodyPr/>
          <a:lstStyle/>
          <a:p>
            <a:r>
              <a:rPr lang="en-GB"/>
              <a:t>Re-use of PR-560 in TCC8</a:t>
            </a:r>
            <a:endParaRPr lang="en-US" dirty="0"/>
          </a:p>
        </p:txBody>
      </p:sp>
      <p:sp>
        <p:nvSpPr>
          <p:cNvPr id="6" name="Slide Number Placeholder 5">
            <a:extLst>
              <a:ext uri="{FF2B5EF4-FFF2-40B4-BE49-F238E27FC236}">
                <a16:creationId xmlns:a16="http://schemas.microsoft.com/office/drawing/2014/main" id="{C59D73D4-5A3B-C89C-8DDC-F4E785CBCAB1}"/>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itle 6">
            <a:extLst>
              <a:ext uri="{FF2B5EF4-FFF2-40B4-BE49-F238E27FC236}">
                <a16:creationId xmlns:a16="http://schemas.microsoft.com/office/drawing/2014/main" id="{DFF1CACF-7C22-7E91-A648-2D4D1CCF2C4F}"/>
              </a:ext>
            </a:extLst>
          </p:cNvPr>
          <p:cNvSpPr>
            <a:spLocks noGrp="1"/>
          </p:cNvSpPr>
          <p:nvPr>
            <p:ph type="title"/>
          </p:nvPr>
        </p:nvSpPr>
        <p:spPr/>
        <p:txBody>
          <a:bodyPr/>
          <a:lstStyle/>
          <a:p>
            <a:r>
              <a:rPr lang="en-GB" dirty="0"/>
              <a:t>Impacts of the new configuration</a:t>
            </a:r>
          </a:p>
        </p:txBody>
      </p:sp>
      <p:pic>
        <p:nvPicPr>
          <p:cNvPr id="14" name="Picture 13">
            <a:extLst>
              <a:ext uri="{FF2B5EF4-FFF2-40B4-BE49-F238E27FC236}">
                <a16:creationId xmlns:a16="http://schemas.microsoft.com/office/drawing/2014/main" id="{79FF83B6-F617-7B5F-58F2-F730DF9807D0}"/>
              </a:ext>
            </a:extLst>
          </p:cNvPr>
          <p:cNvPicPr>
            <a:picLocks noChangeAspect="1"/>
          </p:cNvPicPr>
          <p:nvPr/>
        </p:nvPicPr>
        <p:blipFill>
          <a:blip r:embed="rId2"/>
          <a:stretch>
            <a:fillRect/>
          </a:stretch>
        </p:blipFill>
        <p:spPr>
          <a:xfrm>
            <a:off x="4259262" y="1066800"/>
            <a:ext cx="7392049" cy="4468554"/>
          </a:xfrm>
          <a:prstGeom prst="rect">
            <a:avLst/>
          </a:prstGeom>
        </p:spPr>
      </p:pic>
      <p:sp>
        <p:nvSpPr>
          <p:cNvPr id="17" name="TextBox 16">
            <a:extLst>
              <a:ext uri="{FF2B5EF4-FFF2-40B4-BE49-F238E27FC236}">
                <a16:creationId xmlns:a16="http://schemas.microsoft.com/office/drawing/2014/main" id="{8E3127E2-4C3D-E680-58AA-DFB770648196}"/>
              </a:ext>
            </a:extLst>
          </p:cNvPr>
          <p:cNvSpPr txBox="1"/>
          <p:nvPr/>
        </p:nvSpPr>
        <p:spPr>
          <a:xfrm>
            <a:off x="407988" y="1595152"/>
            <a:ext cx="3630612"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It may be necessary to move the feeding line towards the centre of the tunnel</a:t>
            </a:r>
          </a:p>
          <a:p>
            <a:pPr marL="285750" indent="-285750" algn="l">
              <a:buFont typeface="Arial" panose="020B0604020202020204" pitchFamily="34" charset="0"/>
              <a:buChar char="•"/>
            </a:pPr>
            <a:r>
              <a:rPr lang="en-GB" dirty="0"/>
              <a:t>Some modification to the cabling required</a:t>
            </a:r>
          </a:p>
        </p:txBody>
      </p:sp>
      <p:sp>
        <p:nvSpPr>
          <p:cNvPr id="18" name="Oval 17">
            <a:extLst>
              <a:ext uri="{FF2B5EF4-FFF2-40B4-BE49-F238E27FC236}">
                <a16:creationId xmlns:a16="http://schemas.microsoft.com/office/drawing/2014/main" id="{250988E1-5880-49C7-3C22-403BAE5B4F9B}"/>
              </a:ext>
            </a:extLst>
          </p:cNvPr>
          <p:cNvSpPr/>
          <p:nvPr/>
        </p:nvSpPr>
        <p:spPr>
          <a:xfrm>
            <a:off x="8153400" y="2209800"/>
            <a:ext cx="457200" cy="30480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Arrow Connector 23">
            <a:extLst>
              <a:ext uri="{FF2B5EF4-FFF2-40B4-BE49-F238E27FC236}">
                <a16:creationId xmlns:a16="http://schemas.microsoft.com/office/drawing/2014/main" id="{559EC7C0-A37F-DC70-56E4-DEAF8706F89C}"/>
              </a:ext>
            </a:extLst>
          </p:cNvPr>
          <p:cNvCxnSpPr>
            <a:cxnSpLocks/>
            <a:stCxn id="18" idx="2"/>
          </p:cNvCxnSpPr>
          <p:nvPr/>
        </p:nvCxnSpPr>
        <p:spPr>
          <a:xfrm flipH="1" flipV="1">
            <a:off x="6400800" y="2287829"/>
            <a:ext cx="1752600" cy="7437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8296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61F7E-E3F6-C42F-182A-E4E41A402FB8}"/>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1A3D70B8-4543-B31B-B1BF-ED874B1E0FDA}"/>
              </a:ext>
            </a:extLst>
          </p:cNvPr>
          <p:cNvSpPr>
            <a:spLocks noGrp="1"/>
          </p:cNvSpPr>
          <p:nvPr>
            <p:ph type="ftr" sz="quarter" idx="11"/>
          </p:nvPr>
        </p:nvSpPr>
        <p:spPr/>
        <p:txBody>
          <a:bodyPr/>
          <a:lstStyle/>
          <a:p>
            <a:r>
              <a:rPr lang="en-GB"/>
              <a:t>Re-use of PR-560 in TCC8</a:t>
            </a:r>
            <a:endParaRPr lang="en-US" dirty="0"/>
          </a:p>
        </p:txBody>
      </p:sp>
      <p:sp>
        <p:nvSpPr>
          <p:cNvPr id="6" name="Slide Number Placeholder 5">
            <a:extLst>
              <a:ext uri="{FF2B5EF4-FFF2-40B4-BE49-F238E27FC236}">
                <a16:creationId xmlns:a16="http://schemas.microsoft.com/office/drawing/2014/main" id="{78EC10D0-E1AB-1F1D-D32E-F0BE2C74DF59}"/>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Title 6">
            <a:extLst>
              <a:ext uri="{FF2B5EF4-FFF2-40B4-BE49-F238E27FC236}">
                <a16:creationId xmlns:a16="http://schemas.microsoft.com/office/drawing/2014/main" id="{8CD82004-64D8-627F-5C75-1E67183BF1D0}"/>
              </a:ext>
            </a:extLst>
          </p:cNvPr>
          <p:cNvSpPr>
            <a:spLocks noGrp="1"/>
          </p:cNvSpPr>
          <p:nvPr>
            <p:ph type="title"/>
          </p:nvPr>
        </p:nvSpPr>
        <p:spPr/>
        <p:txBody>
          <a:bodyPr/>
          <a:lstStyle/>
          <a:p>
            <a:r>
              <a:rPr lang="en-GB" dirty="0"/>
              <a:t>Impacts of the new configuration</a:t>
            </a:r>
          </a:p>
        </p:txBody>
      </p:sp>
      <p:sp>
        <p:nvSpPr>
          <p:cNvPr id="17" name="TextBox 16">
            <a:extLst>
              <a:ext uri="{FF2B5EF4-FFF2-40B4-BE49-F238E27FC236}">
                <a16:creationId xmlns:a16="http://schemas.microsoft.com/office/drawing/2014/main" id="{EC84AB79-E99B-8F54-0DEC-163D87F3107B}"/>
              </a:ext>
            </a:extLst>
          </p:cNvPr>
          <p:cNvSpPr txBox="1"/>
          <p:nvPr/>
        </p:nvSpPr>
        <p:spPr>
          <a:xfrm>
            <a:off x="86276" y="1434671"/>
            <a:ext cx="4055096" cy="332398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Access to the existing crane for maintenance will still be possible via a removable ladder -&gt; a corridor shall be kept clear to allow the possibility to attach a removable ladder (position can be modified)</a:t>
            </a:r>
          </a:p>
          <a:p>
            <a:pPr marL="285750" indent="-285750" algn="l">
              <a:buFont typeface="Arial" panose="020B0604020202020204" pitchFamily="34" charset="0"/>
              <a:buChar char="•"/>
            </a:pPr>
            <a:r>
              <a:rPr lang="en-GB" dirty="0"/>
              <a:t>The existing crane has electronic components on-board -&gt; resistance to radiation to be checked</a:t>
            </a:r>
          </a:p>
          <a:p>
            <a:pPr algn="l"/>
            <a:endParaRPr lang="en-GB" dirty="0"/>
          </a:p>
          <a:p>
            <a:pPr algn="l"/>
            <a:endParaRPr lang="en-GB" dirty="0"/>
          </a:p>
          <a:p>
            <a:pPr marL="285750" indent="-285750" algn="l">
              <a:buFont typeface="Arial" panose="020B0604020202020204" pitchFamily="34" charset="0"/>
              <a:buChar char="•"/>
            </a:pPr>
            <a:endParaRPr lang="en-GB" dirty="0"/>
          </a:p>
        </p:txBody>
      </p:sp>
      <p:pic>
        <p:nvPicPr>
          <p:cNvPr id="9" name="Picture 8">
            <a:extLst>
              <a:ext uri="{FF2B5EF4-FFF2-40B4-BE49-F238E27FC236}">
                <a16:creationId xmlns:a16="http://schemas.microsoft.com/office/drawing/2014/main" id="{3EE1A37E-6601-AC4B-B79E-0175079127F4}"/>
              </a:ext>
            </a:extLst>
          </p:cNvPr>
          <p:cNvPicPr>
            <a:picLocks noChangeAspect="1"/>
          </p:cNvPicPr>
          <p:nvPr/>
        </p:nvPicPr>
        <p:blipFill>
          <a:blip r:embed="rId2"/>
          <a:stretch>
            <a:fillRect/>
          </a:stretch>
        </p:blipFill>
        <p:spPr>
          <a:xfrm>
            <a:off x="4762883" y="1905000"/>
            <a:ext cx="6344663" cy="2239783"/>
          </a:xfrm>
          <a:prstGeom prst="rect">
            <a:avLst/>
          </a:prstGeom>
        </p:spPr>
      </p:pic>
      <p:sp>
        <p:nvSpPr>
          <p:cNvPr id="10" name="Oval 9">
            <a:extLst>
              <a:ext uri="{FF2B5EF4-FFF2-40B4-BE49-F238E27FC236}">
                <a16:creationId xmlns:a16="http://schemas.microsoft.com/office/drawing/2014/main" id="{AC5319F4-C920-54F0-89F0-C382BDB3DBB7}"/>
              </a:ext>
            </a:extLst>
          </p:cNvPr>
          <p:cNvSpPr/>
          <p:nvPr/>
        </p:nvSpPr>
        <p:spPr>
          <a:xfrm>
            <a:off x="7848600" y="2925583"/>
            <a:ext cx="1371600" cy="53340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3064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B6DE4E-06A4-6DF5-A85E-5B94B4D1BEDA}"/>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80F87015-4104-3D79-014C-968ED3FAF57D}"/>
              </a:ext>
            </a:extLst>
          </p:cNvPr>
          <p:cNvSpPr>
            <a:spLocks noGrp="1"/>
          </p:cNvSpPr>
          <p:nvPr>
            <p:ph type="ftr" sz="quarter" idx="11"/>
          </p:nvPr>
        </p:nvSpPr>
        <p:spPr/>
        <p:txBody>
          <a:bodyPr/>
          <a:lstStyle/>
          <a:p>
            <a:r>
              <a:rPr lang="en-GB"/>
              <a:t>Re-use of PR-560 in TCC8</a:t>
            </a:r>
            <a:endParaRPr lang="en-US" dirty="0"/>
          </a:p>
        </p:txBody>
      </p:sp>
      <p:sp>
        <p:nvSpPr>
          <p:cNvPr id="6" name="Slide Number Placeholder 5">
            <a:extLst>
              <a:ext uri="{FF2B5EF4-FFF2-40B4-BE49-F238E27FC236}">
                <a16:creationId xmlns:a16="http://schemas.microsoft.com/office/drawing/2014/main" id="{8E693E19-51FD-6169-1D7E-AD7CC4DDE375}"/>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7" name="Title 6">
            <a:extLst>
              <a:ext uri="{FF2B5EF4-FFF2-40B4-BE49-F238E27FC236}">
                <a16:creationId xmlns:a16="http://schemas.microsoft.com/office/drawing/2014/main" id="{63EFD9BE-30F5-FB9B-A29C-7C33F9DCAD49}"/>
              </a:ext>
            </a:extLst>
          </p:cNvPr>
          <p:cNvSpPr>
            <a:spLocks noGrp="1"/>
          </p:cNvSpPr>
          <p:nvPr>
            <p:ph type="title"/>
          </p:nvPr>
        </p:nvSpPr>
        <p:spPr/>
        <p:txBody>
          <a:bodyPr/>
          <a:lstStyle/>
          <a:p>
            <a:r>
              <a:rPr lang="en-GB" dirty="0"/>
              <a:t>Impacts of the new configuration</a:t>
            </a:r>
          </a:p>
        </p:txBody>
      </p:sp>
      <p:sp>
        <p:nvSpPr>
          <p:cNvPr id="17" name="TextBox 16">
            <a:extLst>
              <a:ext uri="{FF2B5EF4-FFF2-40B4-BE49-F238E27FC236}">
                <a16:creationId xmlns:a16="http://schemas.microsoft.com/office/drawing/2014/main" id="{004CBF0C-9689-1C7B-C40D-65F5B88A8515}"/>
              </a:ext>
            </a:extLst>
          </p:cNvPr>
          <p:cNvSpPr txBox="1"/>
          <p:nvPr/>
        </p:nvSpPr>
        <p:spPr>
          <a:xfrm>
            <a:off x="86276" y="1642408"/>
            <a:ext cx="4055096" cy="193899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If major works are needed on the existing crane (</a:t>
            </a:r>
            <a:r>
              <a:rPr lang="en-GB" dirty="0" err="1"/>
              <a:t>e.g</a:t>
            </a:r>
            <a:r>
              <a:rPr lang="en-GB" dirty="0"/>
              <a:t> trolley replacement) the new crane shall be dismounted first</a:t>
            </a:r>
          </a:p>
          <a:p>
            <a:pPr algn="l"/>
            <a:endParaRPr lang="en-GB" dirty="0"/>
          </a:p>
          <a:p>
            <a:pPr algn="l"/>
            <a:endParaRPr lang="en-GB" dirty="0"/>
          </a:p>
          <a:p>
            <a:pPr marL="285750" indent="-285750" algn="l">
              <a:buFont typeface="Arial" panose="020B0604020202020204" pitchFamily="34" charset="0"/>
              <a:buChar char="•"/>
            </a:pPr>
            <a:endParaRPr lang="en-GB" dirty="0"/>
          </a:p>
        </p:txBody>
      </p:sp>
      <p:sp>
        <p:nvSpPr>
          <p:cNvPr id="11" name="Rectangle 10">
            <a:extLst>
              <a:ext uri="{FF2B5EF4-FFF2-40B4-BE49-F238E27FC236}">
                <a16:creationId xmlns:a16="http://schemas.microsoft.com/office/drawing/2014/main" id="{7A923A3F-DF9E-652B-151D-BA1DCE51545E}"/>
              </a:ext>
            </a:extLst>
          </p:cNvPr>
          <p:cNvSpPr/>
          <p:nvPr/>
        </p:nvSpPr>
        <p:spPr>
          <a:xfrm>
            <a:off x="7579138" y="4977155"/>
            <a:ext cx="3682552" cy="42159"/>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2736B0EB-C721-8678-25B9-A17A47E4AA2B}"/>
              </a:ext>
            </a:extLst>
          </p:cNvPr>
          <p:cNvSpPr/>
          <p:nvPr/>
        </p:nvSpPr>
        <p:spPr>
          <a:xfrm>
            <a:off x="7579138" y="3561359"/>
            <a:ext cx="3682552" cy="42159"/>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C3BAE498-2638-10CD-274F-F49E2F634BC2}"/>
              </a:ext>
            </a:extLst>
          </p:cNvPr>
          <p:cNvSpPr/>
          <p:nvPr/>
        </p:nvSpPr>
        <p:spPr>
          <a:xfrm>
            <a:off x="3876553" y="4739332"/>
            <a:ext cx="4425572" cy="42159"/>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49C5700-0870-A18F-D918-A8913BD87178}"/>
              </a:ext>
            </a:extLst>
          </p:cNvPr>
          <p:cNvSpPr/>
          <p:nvPr/>
        </p:nvSpPr>
        <p:spPr>
          <a:xfrm>
            <a:off x="3879685" y="4015715"/>
            <a:ext cx="4425572" cy="42159"/>
          </a:xfrm>
          <a:prstGeom prst="rect">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5" name="Straight Connector 14">
            <a:extLst>
              <a:ext uri="{FF2B5EF4-FFF2-40B4-BE49-F238E27FC236}">
                <a16:creationId xmlns:a16="http://schemas.microsoft.com/office/drawing/2014/main" id="{EEE87471-E014-5872-15FA-144F343366B2}"/>
              </a:ext>
            </a:extLst>
          </p:cNvPr>
          <p:cNvCxnSpPr>
            <a:cxnSpLocks/>
          </p:cNvCxnSpPr>
          <p:nvPr/>
        </p:nvCxnSpPr>
        <p:spPr>
          <a:xfrm>
            <a:off x="4620279" y="3968656"/>
            <a:ext cx="2881786" cy="0"/>
          </a:xfrm>
          <a:prstGeom prst="line">
            <a:avLst/>
          </a:prstGeom>
          <a:noFill/>
          <a:ln w="38100" cap="flat" cmpd="sng" algn="ctr">
            <a:solidFill>
              <a:sysClr val="windowText" lastClr="000000"/>
            </a:solidFill>
            <a:prstDash val="solid"/>
            <a:miter lim="800000"/>
          </a:ln>
          <a:effectLst/>
        </p:spPr>
      </p:cxnSp>
      <p:cxnSp>
        <p:nvCxnSpPr>
          <p:cNvPr id="16" name="Straight Connector 15">
            <a:extLst>
              <a:ext uri="{FF2B5EF4-FFF2-40B4-BE49-F238E27FC236}">
                <a16:creationId xmlns:a16="http://schemas.microsoft.com/office/drawing/2014/main" id="{C59ED12D-ED35-6BB1-1ECE-830DAA3AA1FB}"/>
              </a:ext>
            </a:extLst>
          </p:cNvPr>
          <p:cNvCxnSpPr>
            <a:cxnSpLocks/>
          </p:cNvCxnSpPr>
          <p:nvPr/>
        </p:nvCxnSpPr>
        <p:spPr>
          <a:xfrm rot="5400000">
            <a:off x="4128515" y="3476893"/>
            <a:ext cx="983528" cy="0"/>
          </a:xfrm>
          <a:prstGeom prst="line">
            <a:avLst/>
          </a:prstGeom>
          <a:noFill/>
          <a:ln w="38100" cap="flat" cmpd="sng" algn="ctr">
            <a:solidFill>
              <a:sysClr val="windowText" lastClr="000000"/>
            </a:solidFill>
            <a:prstDash val="solid"/>
            <a:miter lim="800000"/>
          </a:ln>
          <a:effectLst/>
        </p:spPr>
      </p:cxnSp>
      <p:cxnSp>
        <p:nvCxnSpPr>
          <p:cNvPr id="18" name="Straight Connector 17">
            <a:extLst>
              <a:ext uri="{FF2B5EF4-FFF2-40B4-BE49-F238E27FC236}">
                <a16:creationId xmlns:a16="http://schemas.microsoft.com/office/drawing/2014/main" id="{B8F8A5CC-4609-89CF-F95F-2CCB0BE804B1}"/>
              </a:ext>
            </a:extLst>
          </p:cNvPr>
          <p:cNvCxnSpPr>
            <a:cxnSpLocks/>
          </p:cNvCxnSpPr>
          <p:nvPr/>
        </p:nvCxnSpPr>
        <p:spPr>
          <a:xfrm rot="5400000">
            <a:off x="3818663" y="3476893"/>
            <a:ext cx="983528" cy="0"/>
          </a:xfrm>
          <a:prstGeom prst="line">
            <a:avLst/>
          </a:prstGeom>
          <a:noFill/>
          <a:ln w="38100" cap="flat" cmpd="sng" algn="ctr">
            <a:solidFill>
              <a:sysClr val="windowText" lastClr="000000"/>
            </a:solidFill>
            <a:prstDash val="solid"/>
            <a:miter lim="800000"/>
          </a:ln>
          <a:effectLst/>
        </p:spPr>
      </p:cxnSp>
      <p:cxnSp>
        <p:nvCxnSpPr>
          <p:cNvPr id="19" name="Straight Connector 18">
            <a:extLst>
              <a:ext uri="{FF2B5EF4-FFF2-40B4-BE49-F238E27FC236}">
                <a16:creationId xmlns:a16="http://schemas.microsoft.com/office/drawing/2014/main" id="{63D7B576-16F7-9198-C7FE-FD4C6711A205}"/>
              </a:ext>
            </a:extLst>
          </p:cNvPr>
          <p:cNvCxnSpPr>
            <a:cxnSpLocks/>
          </p:cNvCxnSpPr>
          <p:nvPr/>
        </p:nvCxnSpPr>
        <p:spPr>
          <a:xfrm rot="10800000">
            <a:off x="4307609" y="2986790"/>
            <a:ext cx="312669" cy="0"/>
          </a:xfrm>
          <a:prstGeom prst="line">
            <a:avLst/>
          </a:prstGeom>
          <a:noFill/>
          <a:ln w="38100" cap="flat" cmpd="sng" algn="ctr">
            <a:solidFill>
              <a:sysClr val="windowText" lastClr="000000"/>
            </a:solidFill>
            <a:prstDash val="solid"/>
            <a:miter lim="800000"/>
          </a:ln>
          <a:effectLst/>
        </p:spPr>
      </p:cxnSp>
      <p:cxnSp>
        <p:nvCxnSpPr>
          <p:cNvPr id="20" name="Straight Connector 19">
            <a:extLst>
              <a:ext uri="{FF2B5EF4-FFF2-40B4-BE49-F238E27FC236}">
                <a16:creationId xmlns:a16="http://schemas.microsoft.com/office/drawing/2014/main" id="{D0F091C6-E79E-C378-2F20-43E662CFCCB3}"/>
              </a:ext>
            </a:extLst>
          </p:cNvPr>
          <p:cNvCxnSpPr>
            <a:cxnSpLocks/>
          </p:cNvCxnSpPr>
          <p:nvPr/>
        </p:nvCxnSpPr>
        <p:spPr>
          <a:xfrm>
            <a:off x="3823118" y="3968656"/>
            <a:ext cx="486375" cy="0"/>
          </a:xfrm>
          <a:prstGeom prst="line">
            <a:avLst/>
          </a:prstGeom>
          <a:noFill/>
          <a:ln w="38100" cap="flat" cmpd="sng" algn="ctr">
            <a:solidFill>
              <a:sysClr val="windowText" lastClr="000000"/>
            </a:solidFill>
            <a:prstDash val="solid"/>
            <a:miter lim="800000"/>
          </a:ln>
          <a:effectLst/>
        </p:spPr>
      </p:cxnSp>
      <p:cxnSp>
        <p:nvCxnSpPr>
          <p:cNvPr id="21" name="Straight Connector 20">
            <a:extLst>
              <a:ext uri="{FF2B5EF4-FFF2-40B4-BE49-F238E27FC236}">
                <a16:creationId xmlns:a16="http://schemas.microsoft.com/office/drawing/2014/main" id="{110D1D6B-13DD-C6F6-F87C-0E8A7F29EF82}"/>
              </a:ext>
            </a:extLst>
          </p:cNvPr>
          <p:cNvCxnSpPr>
            <a:cxnSpLocks/>
          </p:cNvCxnSpPr>
          <p:nvPr/>
        </p:nvCxnSpPr>
        <p:spPr>
          <a:xfrm rot="5400000">
            <a:off x="3587072" y="4387826"/>
            <a:ext cx="472093" cy="0"/>
          </a:xfrm>
          <a:prstGeom prst="line">
            <a:avLst/>
          </a:prstGeom>
          <a:noFill/>
          <a:ln w="38100" cap="flat" cmpd="sng" algn="ctr">
            <a:solidFill>
              <a:sysClr val="windowText" lastClr="000000"/>
            </a:solidFill>
            <a:prstDash val="solid"/>
            <a:miter lim="800000"/>
          </a:ln>
          <a:effectLst/>
        </p:spPr>
      </p:cxnSp>
      <p:cxnSp>
        <p:nvCxnSpPr>
          <p:cNvPr id="22" name="Straight Connector 21">
            <a:extLst>
              <a:ext uri="{FF2B5EF4-FFF2-40B4-BE49-F238E27FC236}">
                <a16:creationId xmlns:a16="http://schemas.microsoft.com/office/drawing/2014/main" id="{16BD38F8-9D48-764B-3907-2249D5B421AE}"/>
              </a:ext>
            </a:extLst>
          </p:cNvPr>
          <p:cNvCxnSpPr>
            <a:cxnSpLocks/>
          </p:cNvCxnSpPr>
          <p:nvPr/>
        </p:nvCxnSpPr>
        <p:spPr>
          <a:xfrm>
            <a:off x="3816858" y="4815140"/>
            <a:ext cx="3682552" cy="0"/>
          </a:xfrm>
          <a:prstGeom prst="line">
            <a:avLst/>
          </a:prstGeom>
          <a:noFill/>
          <a:ln w="38100" cap="flat" cmpd="sng" algn="ctr">
            <a:solidFill>
              <a:sysClr val="windowText" lastClr="000000"/>
            </a:solidFill>
            <a:prstDash val="solid"/>
            <a:miter lim="800000"/>
          </a:ln>
          <a:effectLst/>
        </p:spPr>
      </p:cxnSp>
      <p:cxnSp>
        <p:nvCxnSpPr>
          <p:cNvPr id="23" name="Straight Connector 22">
            <a:extLst>
              <a:ext uri="{FF2B5EF4-FFF2-40B4-BE49-F238E27FC236}">
                <a16:creationId xmlns:a16="http://schemas.microsoft.com/office/drawing/2014/main" id="{FA79023D-8ECF-F9B5-F5CD-E3D8E3334551}"/>
              </a:ext>
            </a:extLst>
          </p:cNvPr>
          <p:cNvCxnSpPr>
            <a:cxnSpLocks/>
          </p:cNvCxnSpPr>
          <p:nvPr/>
        </p:nvCxnSpPr>
        <p:spPr>
          <a:xfrm rot="5400000">
            <a:off x="6947632" y="3399505"/>
            <a:ext cx="1114665" cy="0"/>
          </a:xfrm>
          <a:prstGeom prst="line">
            <a:avLst/>
          </a:prstGeom>
          <a:noFill/>
          <a:ln w="38100" cap="flat" cmpd="sng" algn="ctr">
            <a:solidFill>
              <a:sysClr val="windowText" lastClr="000000"/>
            </a:solidFill>
            <a:prstDash val="solid"/>
            <a:miter lim="800000"/>
          </a:ln>
          <a:effectLst/>
        </p:spPr>
      </p:cxnSp>
      <p:cxnSp>
        <p:nvCxnSpPr>
          <p:cNvPr id="24" name="Straight Connector 23">
            <a:extLst>
              <a:ext uri="{FF2B5EF4-FFF2-40B4-BE49-F238E27FC236}">
                <a16:creationId xmlns:a16="http://schemas.microsoft.com/office/drawing/2014/main" id="{59AD2676-FD45-FE02-6DE5-B671A9068F85}"/>
              </a:ext>
            </a:extLst>
          </p:cNvPr>
          <p:cNvCxnSpPr>
            <a:cxnSpLocks/>
          </p:cNvCxnSpPr>
          <p:nvPr/>
        </p:nvCxnSpPr>
        <p:spPr>
          <a:xfrm>
            <a:off x="8194231" y="3515584"/>
            <a:ext cx="3126695" cy="0"/>
          </a:xfrm>
          <a:prstGeom prst="line">
            <a:avLst/>
          </a:prstGeom>
          <a:noFill/>
          <a:ln w="38100" cap="flat" cmpd="sng" algn="ctr">
            <a:solidFill>
              <a:sysClr val="windowText" lastClr="000000"/>
            </a:solidFill>
            <a:prstDash val="solid"/>
            <a:miter lim="800000"/>
          </a:ln>
          <a:effectLst/>
        </p:spPr>
      </p:cxnSp>
      <p:cxnSp>
        <p:nvCxnSpPr>
          <p:cNvPr id="25" name="Straight Connector 24">
            <a:extLst>
              <a:ext uri="{FF2B5EF4-FFF2-40B4-BE49-F238E27FC236}">
                <a16:creationId xmlns:a16="http://schemas.microsoft.com/office/drawing/2014/main" id="{BE1B16FA-DCFC-9FA4-A294-E72911557AEB}"/>
              </a:ext>
            </a:extLst>
          </p:cNvPr>
          <p:cNvCxnSpPr>
            <a:cxnSpLocks/>
          </p:cNvCxnSpPr>
          <p:nvPr/>
        </p:nvCxnSpPr>
        <p:spPr>
          <a:xfrm rot="5400000">
            <a:off x="7866388" y="3180951"/>
            <a:ext cx="655685" cy="0"/>
          </a:xfrm>
          <a:prstGeom prst="line">
            <a:avLst/>
          </a:prstGeom>
          <a:noFill/>
          <a:ln w="38100" cap="flat" cmpd="sng" algn="ctr">
            <a:solidFill>
              <a:sysClr val="windowText" lastClr="000000"/>
            </a:solidFill>
            <a:prstDash val="solid"/>
            <a:miter lim="800000"/>
          </a:ln>
          <a:effectLst/>
        </p:spPr>
      </p:cxnSp>
      <p:cxnSp>
        <p:nvCxnSpPr>
          <p:cNvPr id="26" name="Straight Connector 25">
            <a:extLst>
              <a:ext uri="{FF2B5EF4-FFF2-40B4-BE49-F238E27FC236}">
                <a16:creationId xmlns:a16="http://schemas.microsoft.com/office/drawing/2014/main" id="{462209FC-E183-FBE2-38CA-8589671F9954}"/>
              </a:ext>
            </a:extLst>
          </p:cNvPr>
          <p:cNvCxnSpPr>
            <a:cxnSpLocks/>
          </p:cNvCxnSpPr>
          <p:nvPr/>
        </p:nvCxnSpPr>
        <p:spPr>
          <a:xfrm rot="10800000">
            <a:off x="7502848" y="2853108"/>
            <a:ext cx="694821" cy="0"/>
          </a:xfrm>
          <a:prstGeom prst="line">
            <a:avLst/>
          </a:prstGeom>
          <a:noFill/>
          <a:ln w="38100" cap="flat" cmpd="sng" algn="ctr">
            <a:solidFill>
              <a:sysClr val="windowText" lastClr="000000"/>
            </a:solidFill>
            <a:prstDash val="solid"/>
            <a:miter lim="800000"/>
          </a:ln>
          <a:effectLst/>
        </p:spPr>
      </p:cxnSp>
      <p:cxnSp>
        <p:nvCxnSpPr>
          <p:cNvPr id="27" name="Straight Connector 26">
            <a:extLst>
              <a:ext uri="{FF2B5EF4-FFF2-40B4-BE49-F238E27FC236}">
                <a16:creationId xmlns:a16="http://schemas.microsoft.com/office/drawing/2014/main" id="{B471056F-9BCA-B5B8-7E07-67BE959FF9A4}"/>
              </a:ext>
            </a:extLst>
          </p:cNvPr>
          <p:cNvCxnSpPr>
            <a:cxnSpLocks/>
          </p:cNvCxnSpPr>
          <p:nvPr/>
        </p:nvCxnSpPr>
        <p:spPr>
          <a:xfrm>
            <a:off x="3336744" y="4030680"/>
            <a:ext cx="486375" cy="0"/>
          </a:xfrm>
          <a:prstGeom prst="line">
            <a:avLst/>
          </a:prstGeom>
          <a:noFill/>
          <a:ln w="38100" cap="flat" cmpd="sng" algn="ctr">
            <a:solidFill>
              <a:sysClr val="windowText" lastClr="000000"/>
            </a:solidFill>
            <a:prstDash val="solid"/>
            <a:miter lim="800000"/>
          </a:ln>
          <a:effectLst/>
        </p:spPr>
      </p:cxnSp>
      <p:cxnSp>
        <p:nvCxnSpPr>
          <p:cNvPr id="28" name="Straight Connector 27">
            <a:extLst>
              <a:ext uri="{FF2B5EF4-FFF2-40B4-BE49-F238E27FC236}">
                <a16:creationId xmlns:a16="http://schemas.microsoft.com/office/drawing/2014/main" id="{4BB6F66D-01B8-7F13-CF47-555384E912BE}"/>
              </a:ext>
            </a:extLst>
          </p:cNvPr>
          <p:cNvCxnSpPr>
            <a:cxnSpLocks/>
          </p:cNvCxnSpPr>
          <p:nvPr/>
        </p:nvCxnSpPr>
        <p:spPr>
          <a:xfrm>
            <a:off x="3336744" y="4169496"/>
            <a:ext cx="486375" cy="0"/>
          </a:xfrm>
          <a:prstGeom prst="line">
            <a:avLst/>
          </a:prstGeom>
          <a:noFill/>
          <a:ln w="38100" cap="flat" cmpd="sng" algn="ctr">
            <a:solidFill>
              <a:sysClr val="windowText" lastClr="000000"/>
            </a:solidFill>
            <a:prstDash val="solid"/>
            <a:miter lim="800000"/>
          </a:ln>
          <a:effectLst/>
        </p:spPr>
      </p:cxnSp>
      <p:cxnSp>
        <p:nvCxnSpPr>
          <p:cNvPr id="29" name="Straight Connector 28">
            <a:extLst>
              <a:ext uri="{FF2B5EF4-FFF2-40B4-BE49-F238E27FC236}">
                <a16:creationId xmlns:a16="http://schemas.microsoft.com/office/drawing/2014/main" id="{589488A2-8E77-642F-0325-83D9B3244D47}"/>
              </a:ext>
            </a:extLst>
          </p:cNvPr>
          <p:cNvCxnSpPr>
            <a:cxnSpLocks/>
          </p:cNvCxnSpPr>
          <p:nvPr/>
        </p:nvCxnSpPr>
        <p:spPr>
          <a:xfrm rot="5400000">
            <a:off x="3284947" y="4096437"/>
            <a:ext cx="131137" cy="0"/>
          </a:xfrm>
          <a:prstGeom prst="line">
            <a:avLst/>
          </a:prstGeom>
          <a:noFill/>
          <a:ln w="38100" cap="flat" cmpd="sng" algn="ctr">
            <a:solidFill>
              <a:sysClr val="windowText" lastClr="000000"/>
            </a:solidFill>
            <a:prstDash val="solid"/>
            <a:miter lim="800000"/>
          </a:ln>
          <a:effectLst/>
        </p:spPr>
      </p:cxnSp>
      <p:cxnSp>
        <p:nvCxnSpPr>
          <p:cNvPr id="30" name="Straight Connector 29">
            <a:extLst>
              <a:ext uri="{FF2B5EF4-FFF2-40B4-BE49-F238E27FC236}">
                <a16:creationId xmlns:a16="http://schemas.microsoft.com/office/drawing/2014/main" id="{F37D20CB-AF90-9D5E-DF93-A940E9492873}"/>
              </a:ext>
            </a:extLst>
          </p:cNvPr>
          <p:cNvCxnSpPr>
            <a:cxnSpLocks/>
          </p:cNvCxnSpPr>
          <p:nvPr/>
        </p:nvCxnSpPr>
        <p:spPr>
          <a:xfrm>
            <a:off x="3330483" y="4626298"/>
            <a:ext cx="486375" cy="0"/>
          </a:xfrm>
          <a:prstGeom prst="line">
            <a:avLst/>
          </a:prstGeom>
          <a:noFill/>
          <a:ln w="38100" cap="flat" cmpd="sng" algn="ctr">
            <a:solidFill>
              <a:sysClr val="windowText" lastClr="000000"/>
            </a:solidFill>
            <a:prstDash val="solid"/>
            <a:miter lim="800000"/>
          </a:ln>
          <a:effectLst/>
        </p:spPr>
      </p:cxnSp>
      <p:cxnSp>
        <p:nvCxnSpPr>
          <p:cNvPr id="31" name="Straight Connector 30">
            <a:extLst>
              <a:ext uri="{FF2B5EF4-FFF2-40B4-BE49-F238E27FC236}">
                <a16:creationId xmlns:a16="http://schemas.microsoft.com/office/drawing/2014/main" id="{697FB621-79AF-5B2C-CEB5-8E40E83F368F}"/>
              </a:ext>
            </a:extLst>
          </p:cNvPr>
          <p:cNvCxnSpPr>
            <a:cxnSpLocks/>
          </p:cNvCxnSpPr>
          <p:nvPr/>
        </p:nvCxnSpPr>
        <p:spPr>
          <a:xfrm>
            <a:off x="3330483" y="4765114"/>
            <a:ext cx="486375" cy="0"/>
          </a:xfrm>
          <a:prstGeom prst="line">
            <a:avLst/>
          </a:prstGeom>
          <a:noFill/>
          <a:ln w="38100" cap="flat" cmpd="sng" algn="ctr">
            <a:solidFill>
              <a:sysClr val="windowText" lastClr="000000"/>
            </a:solidFill>
            <a:prstDash val="solid"/>
            <a:miter lim="800000"/>
          </a:ln>
          <a:effectLst/>
        </p:spPr>
      </p:cxnSp>
      <p:cxnSp>
        <p:nvCxnSpPr>
          <p:cNvPr id="32" name="Straight Connector 31">
            <a:extLst>
              <a:ext uri="{FF2B5EF4-FFF2-40B4-BE49-F238E27FC236}">
                <a16:creationId xmlns:a16="http://schemas.microsoft.com/office/drawing/2014/main" id="{BEE32D99-0337-F844-231B-356A41369C5B}"/>
              </a:ext>
            </a:extLst>
          </p:cNvPr>
          <p:cNvCxnSpPr>
            <a:cxnSpLocks/>
          </p:cNvCxnSpPr>
          <p:nvPr/>
        </p:nvCxnSpPr>
        <p:spPr>
          <a:xfrm rot="5400000">
            <a:off x="3278686" y="4692054"/>
            <a:ext cx="131137" cy="0"/>
          </a:xfrm>
          <a:prstGeom prst="line">
            <a:avLst/>
          </a:prstGeom>
          <a:noFill/>
          <a:ln w="38100" cap="flat" cmpd="sng" algn="ctr">
            <a:solidFill>
              <a:sysClr val="windowText" lastClr="000000"/>
            </a:solidFill>
            <a:prstDash val="solid"/>
            <a:miter lim="800000"/>
          </a:ln>
          <a:effectLst/>
        </p:spPr>
      </p:cxnSp>
      <p:cxnSp>
        <p:nvCxnSpPr>
          <p:cNvPr id="33" name="Straight Connector 32">
            <a:extLst>
              <a:ext uri="{FF2B5EF4-FFF2-40B4-BE49-F238E27FC236}">
                <a16:creationId xmlns:a16="http://schemas.microsoft.com/office/drawing/2014/main" id="{E0B689E9-F6CE-32C9-D473-A860209A6A7F}"/>
              </a:ext>
            </a:extLst>
          </p:cNvPr>
          <p:cNvCxnSpPr>
            <a:cxnSpLocks/>
          </p:cNvCxnSpPr>
          <p:nvPr/>
        </p:nvCxnSpPr>
        <p:spPr>
          <a:xfrm rot="5400000">
            <a:off x="3793462" y="4784131"/>
            <a:ext cx="65569" cy="0"/>
          </a:xfrm>
          <a:prstGeom prst="line">
            <a:avLst/>
          </a:prstGeom>
          <a:noFill/>
          <a:ln w="38100" cap="flat" cmpd="sng" algn="ctr">
            <a:solidFill>
              <a:sysClr val="windowText" lastClr="000000"/>
            </a:solidFill>
            <a:prstDash val="solid"/>
            <a:miter lim="800000"/>
          </a:ln>
          <a:effectLst/>
        </p:spPr>
      </p:cxnSp>
      <p:cxnSp>
        <p:nvCxnSpPr>
          <p:cNvPr id="34" name="Straight Connector 33">
            <a:extLst>
              <a:ext uri="{FF2B5EF4-FFF2-40B4-BE49-F238E27FC236}">
                <a16:creationId xmlns:a16="http://schemas.microsoft.com/office/drawing/2014/main" id="{AF979231-9E81-8877-C9D0-8879E7AB8064}"/>
              </a:ext>
            </a:extLst>
          </p:cNvPr>
          <p:cNvCxnSpPr>
            <a:cxnSpLocks/>
          </p:cNvCxnSpPr>
          <p:nvPr/>
        </p:nvCxnSpPr>
        <p:spPr>
          <a:xfrm rot="5400000">
            <a:off x="3790331" y="3995531"/>
            <a:ext cx="65569" cy="0"/>
          </a:xfrm>
          <a:prstGeom prst="line">
            <a:avLst/>
          </a:prstGeom>
          <a:noFill/>
          <a:ln w="38100" cap="flat" cmpd="sng" algn="ctr">
            <a:solidFill>
              <a:sysClr val="windowText" lastClr="000000"/>
            </a:solidFill>
            <a:prstDash val="solid"/>
            <a:miter lim="800000"/>
          </a:ln>
          <a:effectLst/>
        </p:spPr>
      </p:cxnSp>
      <p:sp>
        <p:nvSpPr>
          <p:cNvPr id="35" name="Rectangle 34">
            <a:extLst>
              <a:ext uri="{FF2B5EF4-FFF2-40B4-BE49-F238E27FC236}">
                <a16:creationId xmlns:a16="http://schemas.microsoft.com/office/drawing/2014/main" id="{370DB41A-C2DD-CA6D-D7FD-B1511A799BB8}"/>
              </a:ext>
            </a:extLst>
          </p:cNvPr>
          <p:cNvSpPr/>
          <p:nvPr/>
        </p:nvSpPr>
        <p:spPr>
          <a:xfrm>
            <a:off x="7754305" y="4028316"/>
            <a:ext cx="81367" cy="73679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6" name="Rectangle 35">
            <a:extLst>
              <a:ext uri="{FF2B5EF4-FFF2-40B4-BE49-F238E27FC236}">
                <a16:creationId xmlns:a16="http://schemas.microsoft.com/office/drawing/2014/main" id="{02E0DACC-766C-F208-76EB-C4C2B312524E}"/>
              </a:ext>
            </a:extLst>
          </p:cNvPr>
          <p:cNvSpPr/>
          <p:nvPr/>
        </p:nvSpPr>
        <p:spPr>
          <a:xfrm>
            <a:off x="8020331" y="4028316"/>
            <a:ext cx="81367" cy="73679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6F6F9CE3-C07B-A720-C2F1-ECDC558D58B2}"/>
              </a:ext>
            </a:extLst>
          </p:cNvPr>
          <p:cNvSpPr/>
          <p:nvPr/>
        </p:nvSpPr>
        <p:spPr>
          <a:xfrm rot="5400000">
            <a:off x="7903127" y="4469912"/>
            <a:ext cx="52455" cy="555857"/>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90536E83-5EAD-0BEF-C714-83A43CAA6D70}"/>
              </a:ext>
            </a:extLst>
          </p:cNvPr>
          <p:cNvSpPr/>
          <p:nvPr/>
        </p:nvSpPr>
        <p:spPr>
          <a:xfrm rot="5400000">
            <a:off x="7899996" y="3752199"/>
            <a:ext cx="52455" cy="555857"/>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774C74E9-EDF6-02E4-FF91-1753BED4692B}"/>
              </a:ext>
            </a:extLst>
          </p:cNvPr>
          <p:cNvSpPr/>
          <p:nvPr/>
        </p:nvSpPr>
        <p:spPr>
          <a:xfrm>
            <a:off x="7792220" y="4133758"/>
            <a:ext cx="257571" cy="252231"/>
          </a:xfrm>
          <a:prstGeom prst="rect">
            <a:avLst/>
          </a:prstGeom>
          <a:solidFill>
            <a:schemeClr val="accent3">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969052C8-9B8A-F5B7-C0B5-EBA450C10C89}"/>
              </a:ext>
            </a:extLst>
          </p:cNvPr>
          <p:cNvSpPr txBox="1"/>
          <p:nvPr/>
        </p:nvSpPr>
        <p:spPr>
          <a:xfrm>
            <a:off x="5580531" y="4245770"/>
            <a:ext cx="1211313" cy="307777"/>
          </a:xfrm>
          <a:prstGeom prst="rect">
            <a:avLst/>
          </a:prstGeom>
          <a:noFill/>
        </p:spPr>
        <p:txBody>
          <a:bodyPr wrap="square" rtlCol="0">
            <a:spAutoFit/>
          </a:bodyPr>
          <a:lstStyle/>
          <a:p>
            <a:r>
              <a:rPr lang="fr-CH" sz="1400" b="1" dirty="0">
                <a:solidFill>
                  <a:prstClr val="black"/>
                </a:solidFill>
                <a:latin typeface="Times New Roman" panose="02020603050405020304" pitchFamily="18" charset="0"/>
                <a:cs typeface="Times New Roman" panose="02020603050405020304" pitchFamily="18" charset="0"/>
              </a:rPr>
              <a:t>TCC8 tunnel</a:t>
            </a:r>
          </a:p>
        </p:txBody>
      </p:sp>
      <p:sp>
        <p:nvSpPr>
          <p:cNvPr id="41" name="TextBox 40">
            <a:extLst>
              <a:ext uri="{FF2B5EF4-FFF2-40B4-BE49-F238E27FC236}">
                <a16:creationId xmlns:a16="http://schemas.microsoft.com/office/drawing/2014/main" id="{7391033D-24D1-16A8-D085-98FB76A91B82}"/>
              </a:ext>
            </a:extLst>
          </p:cNvPr>
          <p:cNvSpPr txBox="1"/>
          <p:nvPr/>
        </p:nvSpPr>
        <p:spPr>
          <a:xfrm>
            <a:off x="8490304" y="4387826"/>
            <a:ext cx="999593" cy="220696"/>
          </a:xfrm>
          <a:prstGeom prst="rect">
            <a:avLst/>
          </a:prstGeom>
          <a:noFill/>
        </p:spPr>
        <p:txBody>
          <a:bodyPr wrap="square" rtlCol="0">
            <a:spAutoFit/>
          </a:bodyPr>
          <a:lstStyle/>
          <a:p>
            <a:r>
              <a:rPr lang="en-GB" sz="1400" b="1" dirty="0">
                <a:solidFill>
                  <a:prstClr val="black"/>
                </a:solidFill>
                <a:latin typeface="Times New Roman" panose="02020603050405020304" pitchFamily="18" charset="0"/>
                <a:cs typeface="Times New Roman" panose="02020603050405020304" pitchFamily="18" charset="0"/>
              </a:rPr>
              <a:t>ECN3 cavern</a:t>
            </a:r>
          </a:p>
        </p:txBody>
      </p:sp>
      <p:sp>
        <p:nvSpPr>
          <p:cNvPr id="42" name="Rectangle 41">
            <a:extLst>
              <a:ext uri="{FF2B5EF4-FFF2-40B4-BE49-F238E27FC236}">
                <a16:creationId xmlns:a16="http://schemas.microsoft.com/office/drawing/2014/main" id="{45A633EE-D788-5E9E-2520-E00F8ADF61D0}"/>
              </a:ext>
            </a:extLst>
          </p:cNvPr>
          <p:cNvSpPr/>
          <p:nvPr/>
        </p:nvSpPr>
        <p:spPr>
          <a:xfrm>
            <a:off x="10095161" y="3583349"/>
            <a:ext cx="81367" cy="1442507"/>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E3D2D1FF-E7DE-BC81-6357-4EBF5507D8E6}"/>
              </a:ext>
            </a:extLst>
          </p:cNvPr>
          <p:cNvSpPr/>
          <p:nvPr/>
        </p:nvSpPr>
        <p:spPr>
          <a:xfrm>
            <a:off x="10361187" y="3583349"/>
            <a:ext cx="81367" cy="1442507"/>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8F494C51-D3E4-EC4B-DC60-3FC3588BE80E}"/>
              </a:ext>
            </a:extLst>
          </p:cNvPr>
          <p:cNvSpPr/>
          <p:nvPr/>
        </p:nvSpPr>
        <p:spPr>
          <a:xfrm rot="5400000">
            <a:off x="10243983" y="4723159"/>
            <a:ext cx="52455" cy="555857"/>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5" name="Rectangle 44">
            <a:extLst>
              <a:ext uri="{FF2B5EF4-FFF2-40B4-BE49-F238E27FC236}">
                <a16:creationId xmlns:a16="http://schemas.microsoft.com/office/drawing/2014/main" id="{8EDF5311-9D0B-DB88-4CC2-17BA626A4F2C}"/>
              </a:ext>
            </a:extLst>
          </p:cNvPr>
          <p:cNvSpPr/>
          <p:nvPr/>
        </p:nvSpPr>
        <p:spPr>
          <a:xfrm rot="5400000">
            <a:off x="10240852" y="3307232"/>
            <a:ext cx="52455" cy="555857"/>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6" name="Rectangle 45">
            <a:extLst>
              <a:ext uri="{FF2B5EF4-FFF2-40B4-BE49-F238E27FC236}">
                <a16:creationId xmlns:a16="http://schemas.microsoft.com/office/drawing/2014/main" id="{F368E909-F5A2-9D97-E9B8-1AD87D053152}"/>
              </a:ext>
            </a:extLst>
          </p:cNvPr>
          <p:cNvSpPr/>
          <p:nvPr/>
        </p:nvSpPr>
        <p:spPr>
          <a:xfrm>
            <a:off x="10133076" y="4447241"/>
            <a:ext cx="257571" cy="252231"/>
          </a:xfrm>
          <a:prstGeom prst="rect">
            <a:avLst/>
          </a:prstGeom>
          <a:solidFill>
            <a:schemeClr val="tx1">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47" name="Straight Connector 46">
            <a:extLst>
              <a:ext uri="{FF2B5EF4-FFF2-40B4-BE49-F238E27FC236}">
                <a16:creationId xmlns:a16="http://schemas.microsoft.com/office/drawing/2014/main" id="{03F42523-EE73-8325-641B-76C46000BB3C}"/>
              </a:ext>
            </a:extLst>
          </p:cNvPr>
          <p:cNvCxnSpPr>
            <a:cxnSpLocks/>
          </p:cNvCxnSpPr>
          <p:nvPr/>
        </p:nvCxnSpPr>
        <p:spPr>
          <a:xfrm rot="5400000">
            <a:off x="7370928" y="4939890"/>
            <a:ext cx="262274" cy="0"/>
          </a:xfrm>
          <a:prstGeom prst="line">
            <a:avLst/>
          </a:prstGeom>
          <a:noFill/>
          <a:ln w="38100" cap="flat" cmpd="sng" algn="ctr">
            <a:solidFill>
              <a:sysClr val="windowText" lastClr="000000"/>
            </a:solidFill>
            <a:prstDash val="solid"/>
            <a:miter lim="800000"/>
          </a:ln>
          <a:effectLst/>
        </p:spPr>
      </p:cxnSp>
      <p:cxnSp>
        <p:nvCxnSpPr>
          <p:cNvPr id="48" name="Straight Connector 47">
            <a:extLst>
              <a:ext uri="{FF2B5EF4-FFF2-40B4-BE49-F238E27FC236}">
                <a16:creationId xmlns:a16="http://schemas.microsoft.com/office/drawing/2014/main" id="{269326D0-DCC0-6206-C6FC-B7880343E4BB}"/>
              </a:ext>
            </a:extLst>
          </p:cNvPr>
          <p:cNvCxnSpPr>
            <a:cxnSpLocks/>
          </p:cNvCxnSpPr>
          <p:nvPr/>
        </p:nvCxnSpPr>
        <p:spPr>
          <a:xfrm>
            <a:off x="7504964" y="5081955"/>
            <a:ext cx="3821516" cy="0"/>
          </a:xfrm>
          <a:prstGeom prst="line">
            <a:avLst/>
          </a:prstGeom>
          <a:noFill/>
          <a:ln w="38100" cap="flat" cmpd="sng" algn="ctr">
            <a:solidFill>
              <a:sysClr val="windowText" lastClr="000000"/>
            </a:solidFill>
            <a:prstDash val="solid"/>
            <a:miter lim="800000"/>
          </a:ln>
          <a:effectLst/>
        </p:spPr>
      </p:cxnSp>
      <p:sp>
        <p:nvSpPr>
          <p:cNvPr id="56" name="Rectangle 55">
            <a:extLst>
              <a:ext uri="{FF2B5EF4-FFF2-40B4-BE49-F238E27FC236}">
                <a16:creationId xmlns:a16="http://schemas.microsoft.com/office/drawing/2014/main" id="{F072E50B-ADAA-358C-F640-827B8290B44A}"/>
              </a:ext>
            </a:extLst>
          </p:cNvPr>
          <p:cNvSpPr/>
          <p:nvPr/>
        </p:nvSpPr>
        <p:spPr>
          <a:xfrm>
            <a:off x="7094094" y="4048488"/>
            <a:ext cx="81367" cy="73679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7" name="Rectangle 56">
            <a:extLst>
              <a:ext uri="{FF2B5EF4-FFF2-40B4-BE49-F238E27FC236}">
                <a16:creationId xmlns:a16="http://schemas.microsoft.com/office/drawing/2014/main" id="{F74D1341-EDF9-51FC-F584-3453E925DA88}"/>
              </a:ext>
            </a:extLst>
          </p:cNvPr>
          <p:cNvSpPr/>
          <p:nvPr/>
        </p:nvSpPr>
        <p:spPr>
          <a:xfrm>
            <a:off x="7360120" y="4048488"/>
            <a:ext cx="81367" cy="73679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8" name="Rectangle 57">
            <a:extLst>
              <a:ext uri="{FF2B5EF4-FFF2-40B4-BE49-F238E27FC236}">
                <a16:creationId xmlns:a16="http://schemas.microsoft.com/office/drawing/2014/main" id="{9FAEDEA2-5E3D-E31B-222B-E2CE4A581F82}"/>
              </a:ext>
            </a:extLst>
          </p:cNvPr>
          <p:cNvSpPr/>
          <p:nvPr/>
        </p:nvSpPr>
        <p:spPr>
          <a:xfrm rot="5400000">
            <a:off x="7242916" y="4490084"/>
            <a:ext cx="52455" cy="555857"/>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9" name="Rectangle 58">
            <a:extLst>
              <a:ext uri="{FF2B5EF4-FFF2-40B4-BE49-F238E27FC236}">
                <a16:creationId xmlns:a16="http://schemas.microsoft.com/office/drawing/2014/main" id="{A2178446-AFB7-D40A-492E-68CD39A2B75F}"/>
              </a:ext>
            </a:extLst>
          </p:cNvPr>
          <p:cNvSpPr/>
          <p:nvPr/>
        </p:nvSpPr>
        <p:spPr>
          <a:xfrm rot="5400000">
            <a:off x="7239785" y="3772371"/>
            <a:ext cx="52455" cy="555857"/>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79A0642E-9C17-7D13-65AD-7FBD68B1EAD5}"/>
              </a:ext>
            </a:extLst>
          </p:cNvPr>
          <p:cNvSpPr/>
          <p:nvPr/>
        </p:nvSpPr>
        <p:spPr>
          <a:xfrm>
            <a:off x="7132009" y="4153930"/>
            <a:ext cx="257571" cy="252231"/>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9704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19A3FA6-F8FE-2892-0B62-8AC6B4A13C2E}"/>
              </a:ext>
            </a:extLst>
          </p:cNvPr>
          <p:cNvSpPr>
            <a:spLocks noGrp="1"/>
          </p:cNvSpPr>
          <p:nvPr>
            <p:ph type="ftr" sz="quarter" idx="11"/>
          </p:nvPr>
        </p:nvSpPr>
        <p:spPr/>
        <p:txBody>
          <a:bodyPr/>
          <a:lstStyle/>
          <a:p>
            <a:r>
              <a:rPr lang="en-GB"/>
              <a:t>Re-use of PR-560 in TCC8</a:t>
            </a:r>
            <a:endParaRPr lang="en-US" dirty="0"/>
          </a:p>
        </p:txBody>
      </p:sp>
      <p:sp>
        <p:nvSpPr>
          <p:cNvPr id="4" name="Slide Number Placeholder 3">
            <a:extLst>
              <a:ext uri="{FF2B5EF4-FFF2-40B4-BE49-F238E27FC236}">
                <a16:creationId xmlns:a16="http://schemas.microsoft.com/office/drawing/2014/main" id="{4D38F68D-D531-3290-7F30-5774EBEAE070}"/>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5" name="Title 4">
            <a:extLst>
              <a:ext uri="{FF2B5EF4-FFF2-40B4-BE49-F238E27FC236}">
                <a16:creationId xmlns:a16="http://schemas.microsoft.com/office/drawing/2014/main" id="{1137EF62-29C0-828A-5579-822C0AD47B9B}"/>
              </a:ext>
            </a:extLst>
          </p:cNvPr>
          <p:cNvSpPr>
            <a:spLocks noGrp="1"/>
          </p:cNvSpPr>
          <p:nvPr>
            <p:ph type="title"/>
          </p:nvPr>
        </p:nvSpPr>
        <p:spPr/>
        <p:txBody>
          <a:bodyPr/>
          <a:lstStyle/>
          <a:p>
            <a:r>
              <a:rPr lang="en-US" dirty="0"/>
              <a:t>Conclusion</a:t>
            </a:r>
            <a:endParaRPr lang="en-GB" dirty="0"/>
          </a:p>
        </p:txBody>
      </p:sp>
      <p:graphicFrame>
        <p:nvGraphicFramePr>
          <p:cNvPr id="6" name="Table 5">
            <a:extLst>
              <a:ext uri="{FF2B5EF4-FFF2-40B4-BE49-F238E27FC236}">
                <a16:creationId xmlns:a16="http://schemas.microsoft.com/office/drawing/2014/main" id="{6FE50DF1-12F7-CE92-8A9F-E8E04DD42599}"/>
              </a:ext>
            </a:extLst>
          </p:cNvPr>
          <p:cNvGraphicFramePr>
            <a:graphicFrameLocks noGrp="1"/>
          </p:cNvGraphicFramePr>
          <p:nvPr>
            <p:extLst>
              <p:ext uri="{D42A27DB-BD31-4B8C-83A1-F6EECF244321}">
                <p14:modId xmlns:p14="http://schemas.microsoft.com/office/powerpoint/2010/main" val="3576264891"/>
              </p:ext>
            </p:extLst>
          </p:nvPr>
        </p:nvGraphicFramePr>
        <p:xfrm>
          <a:off x="831850" y="1320800"/>
          <a:ext cx="10528300" cy="4358640"/>
        </p:xfrm>
        <a:graphic>
          <a:graphicData uri="http://schemas.openxmlformats.org/drawingml/2006/table">
            <a:tbl>
              <a:tblPr firstRow="1" bandRow="1">
                <a:tableStyleId>{8EC20E35-A176-4012-BC5E-935CFFF8708E}</a:tableStyleId>
              </a:tblPr>
              <a:tblGrid>
                <a:gridCol w="5264150">
                  <a:extLst>
                    <a:ext uri="{9D8B030D-6E8A-4147-A177-3AD203B41FA5}">
                      <a16:colId xmlns:a16="http://schemas.microsoft.com/office/drawing/2014/main" val="1691148265"/>
                    </a:ext>
                  </a:extLst>
                </a:gridCol>
                <a:gridCol w="5264150">
                  <a:extLst>
                    <a:ext uri="{9D8B030D-6E8A-4147-A177-3AD203B41FA5}">
                      <a16:colId xmlns:a16="http://schemas.microsoft.com/office/drawing/2014/main" val="3095652479"/>
                    </a:ext>
                  </a:extLst>
                </a:gridCol>
              </a:tblGrid>
              <a:tr h="203200">
                <a:tc>
                  <a:txBody>
                    <a:bodyPr/>
                    <a:lstStyle/>
                    <a:p>
                      <a:r>
                        <a:rPr lang="en-US" sz="1400" dirty="0"/>
                        <a:t>Pros</a:t>
                      </a:r>
                      <a:endParaRPr lang="en-GB" sz="1400" dirty="0"/>
                    </a:p>
                  </a:txBody>
                  <a:tcPr>
                    <a:solidFill>
                      <a:schemeClr val="accent2">
                        <a:lumMod val="75000"/>
                      </a:schemeClr>
                    </a:solidFill>
                  </a:tcPr>
                </a:tc>
                <a:tc>
                  <a:txBody>
                    <a:bodyPr/>
                    <a:lstStyle/>
                    <a:p>
                      <a:r>
                        <a:rPr lang="en-US" sz="1400" dirty="0"/>
                        <a:t>Cons</a:t>
                      </a:r>
                      <a:endParaRPr lang="en-GB" sz="1400" dirty="0"/>
                    </a:p>
                  </a:txBody>
                  <a:tcPr>
                    <a:solidFill>
                      <a:schemeClr val="accent3"/>
                    </a:solidFill>
                  </a:tcPr>
                </a:tc>
                <a:extLst>
                  <a:ext uri="{0D108BD9-81ED-4DB2-BD59-A6C34878D82A}">
                    <a16:rowId xmlns:a16="http://schemas.microsoft.com/office/drawing/2014/main" val="3174240327"/>
                  </a:ext>
                </a:extLst>
              </a:tr>
              <a:tr h="370840">
                <a:tc>
                  <a:txBody>
                    <a:bodyPr/>
                    <a:lstStyle/>
                    <a:p>
                      <a:r>
                        <a:rPr lang="en-GB" sz="1200" dirty="0">
                          <a:solidFill>
                            <a:srgbClr val="2F2F2F"/>
                          </a:solidFill>
                        </a:rPr>
                        <a:t>There is no need to remove the confinement wall each time we need to bring equipment into the beginning of TCC8, as access through EHN2 can be used instead.</a:t>
                      </a:r>
                    </a:p>
                  </a:txBody>
                  <a:tcPr/>
                </a:tc>
                <a:tc>
                  <a:txBody>
                    <a:bodyPr/>
                    <a:lstStyle/>
                    <a:p>
                      <a:r>
                        <a:rPr lang="en-GB" sz="1200" dirty="0">
                          <a:solidFill>
                            <a:srgbClr val="2F2F2F"/>
                          </a:solidFill>
                        </a:rPr>
                        <a:t>Loss of crane coverage in the longitudinal direction (new crane) near the confinement wall due to the space required for the new festoon cable storage area.</a:t>
                      </a:r>
                    </a:p>
                  </a:txBody>
                  <a:tcPr/>
                </a:tc>
                <a:extLst>
                  <a:ext uri="{0D108BD9-81ED-4DB2-BD59-A6C34878D82A}">
                    <a16:rowId xmlns:a16="http://schemas.microsoft.com/office/drawing/2014/main" val="900622905"/>
                  </a:ext>
                </a:extLst>
              </a:tr>
              <a:tr h="370840">
                <a:tc>
                  <a:txBody>
                    <a:bodyPr/>
                    <a:lstStyle/>
                    <a:p>
                      <a:r>
                        <a:rPr lang="en-GB" sz="1200" dirty="0">
                          <a:solidFill>
                            <a:srgbClr val="2F2F2F"/>
                          </a:solidFill>
                        </a:rPr>
                        <a:t>If the confinement wall includes a door large enough to allow material transfer from the upstream part of TCC8 to the target area, access through EHN2 can be used instead of 911. For example, if the 911 shaft is closed or otherwise inaccessible. The old crane can assist with this operation if necessary.</a:t>
                      </a:r>
                    </a:p>
                  </a:txBody>
                  <a:tcPr/>
                </a:tc>
                <a:tc>
                  <a:txBody>
                    <a:bodyPr/>
                    <a:lstStyle/>
                    <a:p>
                      <a:r>
                        <a:rPr lang="en-GB" sz="1200" dirty="0">
                          <a:solidFill>
                            <a:srgbClr val="2F2F2F"/>
                          </a:solidFill>
                        </a:rPr>
                        <a:t>Replacing the trolley of the old crane (though unlikely) would require dismantling the new crane and possibly partial dismantling of the </a:t>
                      </a:r>
                      <a:r>
                        <a:rPr lang="en-GB" sz="1200" dirty="0" err="1">
                          <a:solidFill>
                            <a:srgbClr val="2F2F2F"/>
                          </a:solidFill>
                        </a:rPr>
                        <a:t>SHiP</a:t>
                      </a:r>
                      <a:r>
                        <a:rPr lang="en-GB" sz="1200" dirty="0">
                          <a:solidFill>
                            <a:srgbClr val="2F2F2F"/>
                          </a:solidFill>
                        </a:rPr>
                        <a:t> experiment.</a:t>
                      </a:r>
                    </a:p>
                  </a:txBody>
                  <a:tcPr/>
                </a:tc>
                <a:extLst>
                  <a:ext uri="{0D108BD9-81ED-4DB2-BD59-A6C34878D82A}">
                    <a16:rowId xmlns:a16="http://schemas.microsoft.com/office/drawing/2014/main" val="1499679668"/>
                  </a:ext>
                </a:extLst>
              </a:tr>
              <a:tr h="370840">
                <a:tc>
                  <a:txBody>
                    <a:bodyPr/>
                    <a:lstStyle/>
                    <a:p>
                      <a:r>
                        <a:rPr lang="en-GB" sz="1200" dirty="0">
                          <a:solidFill>
                            <a:srgbClr val="2F2F2F"/>
                          </a:solidFill>
                        </a:rPr>
                        <a:t>Minor works can be carried out, which are less costly than removing the entire crane.</a:t>
                      </a:r>
                    </a:p>
                  </a:txBody>
                  <a:tcPr/>
                </a:tc>
                <a:tc>
                  <a:txBody>
                    <a:bodyPr/>
                    <a:lstStyle/>
                    <a:p>
                      <a:r>
                        <a:rPr lang="en-GB" sz="1200" dirty="0">
                          <a:solidFill>
                            <a:srgbClr val="2F2F2F"/>
                          </a:solidFill>
                        </a:rPr>
                        <a:t>Minor site works must be carried out and accounted for prior to the installation of the new crane.</a:t>
                      </a:r>
                    </a:p>
                  </a:txBody>
                  <a:tcPr/>
                </a:tc>
                <a:extLst>
                  <a:ext uri="{0D108BD9-81ED-4DB2-BD59-A6C34878D82A}">
                    <a16:rowId xmlns:a16="http://schemas.microsoft.com/office/drawing/2014/main" val="878438700"/>
                  </a:ext>
                </a:extLst>
              </a:tr>
              <a:tr h="370840">
                <a:tc>
                  <a:txBody>
                    <a:bodyPr/>
                    <a:lstStyle/>
                    <a:p>
                      <a:r>
                        <a:rPr lang="en-US" sz="1200" dirty="0">
                          <a:solidFill>
                            <a:srgbClr val="2F2F2F"/>
                          </a:solidFill>
                        </a:rPr>
                        <a:t>Shorter festoons cables required for the new crane.</a:t>
                      </a:r>
                    </a:p>
                  </a:txBody>
                  <a:tcPr/>
                </a:tc>
                <a:tc>
                  <a:txBody>
                    <a:bodyPr/>
                    <a:lstStyle/>
                    <a:p>
                      <a:r>
                        <a:rPr lang="en-GB" sz="1200" dirty="0">
                          <a:solidFill>
                            <a:srgbClr val="2F2F2F"/>
                          </a:solidFill>
                        </a:rPr>
                        <a:t>Hook coverage of the existing crane in the transverse direction may need to be reduced to prevent interference with fixed cable installations.</a:t>
                      </a:r>
                    </a:p>
                  </a:txBody>
                  <a:tcPr/>
                </a:tc>
                <a:extLst>
                  <a:ext uri="{0D108BD9-81ED-4DB2-BD59-A6C34878D82A}">
                    <a16:rowId xmlns:a16="http://schemas.microsoft.com/office/drawing/2014/main" val="3704039039"/>
                  </a:ext>
                </a:extLst>
              </a:tr>
              <a:tr h="233680">
                <a:tc gridSpan="2">
                  <a:txBody>
                    <a:bodyPr/>
                    <a:lstStyle/>
                    <a:p>
                      <a:r>
                        <a:rPr lang="en-US" sz="1400" b="1" dirty="0">
                          <a:solidFill>
                            <a:schemeClr val="bg1"/>
                          </a:solidFill>
                        </a:rPr>
                        <a:t>Comments </a:t>
                      </a:r>
                      <a:endParaRPr lang="en-GB" sz="1400" b="1" dirty="0">
                        <a:solidFill>
                          <a:schemeClr val="bg1"/>
                        </a:solidFill>
                      </a:endParaRPr>
                    </a:p>
                  </a:txBody>
                  <a:tcPr>
                    <a:solidFill>
                      <a:schemeClr val="tx1"/>
                    </a:solidFill>
                  </a:tcPr>
                </a:tc>
                <a:tc hMerge="1">
                  <a:txBody>
                    <a:bodyPr/>
                    <a:lstStyle/>
                    <a:p>
                      <a:endParaRPr lang="en-US" sz="1400" dirty="0">
                        <a:solidFill>
                          <a:srgbClr val="2F2F2F"/>
                        </a:solidFill>
                      </a:endParaRPr>
                    </a:p>
                  </a:txBody>
                  <a:tcPr/>
                </a:tc>
                <a:extLst>
                  <a:ext uri="{0D108BD9-81ED-4DB2-BD59-A6C34878D82A}">
                    <a16:rowId xmlns:a16="http://schemas.microsoft.com/office/drawing/2014/main" val="1912145235"/>
                  </a:ext>
                </a:extLst>
              </a:tr>
              <a:tr h="193040">
                <a:tc gridSpan="2">
                  <a:txBody>
                    <a:bodyPr/>
                    <a:lstStyle/>
                    <a:p>
                      <a:r>
                        <a:rPr lang="en-GB" sz="1200" dirty="0">
                          <a:solidFill>
                            <a:srgbClr val="2F2F2F"/>
                          </a:solidFill>
                        </a:rPr>
                        <a:t>Assess the radiological protection (RP) conditions in the upstream part of TCC8, considering that the control panel is on-board and remote handling is not possible. If the residual dose rates in the target area are below 1 µ</a:t>
                      </a:r>
                      <a:r>
                        <a:rPr lang="en-GB" sz="1200" dirty="0" err="1">
                          <a:solidFill>
                            <a:srgbClr val="2F2F2F"/>
                          </a:solidFill>
                        </a:rPr>
                        <a:t>Sv</a:t>
                      </a:r>
                      <a:r>
                        <a:rPr lang="en-GB" sz="1200" dirty="0">
                          <a:solidFill>
                            <a:srgbClr val="2F2F2F"/>
                          </a:solidFill>
                        </a:rPr>
                        <a:t>/h one month after shutdown, it can be assumed that the residual dose rates in the upstream part of TCC8 are even lower.</a:t>
                      </a:r>
                    </a:p>
                  </a:txBody>
                  <a:tcPr/>
                </a:tc>
                <a:tc hMerge="1">
                  <a:txBody>
                    <a:bodyPr/>
                    <a:lstStyle/>
                    <a:p>
                      <a:endParaRPr lang="en-US" sz="1400" dirty="0">
                        <a:solidFill>
                          <a:srgbClr val="2F2F2F"/>
                        </a:solidFill>
                      </a:endParaRPr>
                    </a:p>
                  </a:txBody>
                  <a:tcPr/>
                </a:tc>
                <a:extLst>
                  <a:ext uri="{0D108BD9-81ED-4DB2-BD59-A6C34878D82A}">
                    <a16:rowId xmlns:a16="http://schemas.microsoft.com/office/drawing/2014/main" val="1227197267"/>
                  </a:ext>
                </a:extLst>
              </a:tr>
              <a:tr h="193040">
                <a:tc gridSpan="2">
                  <a:txBody>
                    <a:bodyPr/>
                    <a:lstStyle/>
                    <a:p>
                      <a:r>
                        <a:rPr lang="en-US" sz="1200" dirty="0">
                          <a:solidFill>
                            <a:srgbClr val="2F2F2F"/>
                          </a:solidFill>
                        </a:rPr>
                        <a:t>Assess the impact of having two cranes in terms of electrical infrastructure. </a:t>
                      </a:r>
                    </a:p>
                  </a:txBody>
                  <a:tcPr/>
                </a:tc>
                <a:tc hMerge="1">
                  <a:txBody>
                    <a:bodyPr/>
                    <a:lstStyle/>
                    <a:p>
                      <a:endParaRPr lang="en-GB"/>
                    </a:p>
                  </a:txBody>
                  <a:tcPr/>
                </a:tc>
                <a:extLst>
                  <a:ext uri="{0D108BD9-81ED-4DB2-BD59-A6C34878D82A}">
                    <a16:rowId xmlns:a16="http://schemas.microsoft.com/office/drawing/2014/main" val="755817179"/>
                  </a:ext>
                </a:extLst>
              </a:tr>
              <a:tr h="193040">
                <a:tc gridSpan="2">
                  <a:txBody>
                    <a:bodyPr/>
                    <a:lstStyle/>
                    <a:p>
                      <a:r>
                        <a:rPr lang="en-US" sz="1200" dirty="0">
                          <a:solidFill>
                            <a:srgbClr val="2F2F2F"/>
                          </a:solidFill>
                        </a:rPr>
                        <a:t>Additional cost for maintenance of two cranes in TCC8 instead of one. </a:t>
                      </a:r>
                    </a:p>
                  </a:txBody>
                  <a:tcPr/>
                </a:tc>
                <a:tc hMerge="1">
                  <a:txBody>
                    <a:bodyPr/>
                    <a:lstStyle/>
                    <a:p>
                      <a:endParaRPr lang="en-GB"/>
                    </a:p>
                  </a:txBody>
                  <a:tcPr/>
                </a:tc>
                <a:extLst>
                  <a:ext uri="{0D108BD9-81ED-4DB2-BD59-A6C34878D82A}">
                    <a16:rowId xmlns:a16="http://schemas.microsoft.com/office/drawing/2014/main" val="1844264296"/>
                  </a:ext>
                </a:extLst>
              </a:tr>
            </a:tbl>
          </a:graphicData>
        </a:graphic>
      </p:graphicFrame>
    </p:spTree>
    <p:extLst>
      <p:ext uri="{BB962C8B-B14F-4D97-AF65-F5344CB8AC3E}">
        <p14:creationId xmlns:p14="http://schemas.microsoft.com/office/powerpoint/2010/main" val="223944257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Template>
  <TotalTime>4505</TotalTime>
  <Words>663</Words>
  <Application>Microsoft Office PowerPoint</Application>
  <PresentationFormat>Widescreen</PresentationFormat>
  <Paragraphs>77</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Office Theme</vt:lpstr>
      <vt:lpstr>Re-use of PR-560 in TCC8</vt:lpstr>
      <vt:lpstr>Existing situation</vt:lpstr>
      <vt:lpstr>Current plan</vt:lpstr>
      <vt:lpstr>New configuration being considered</vt:lpstr>
      <vt:lpstr>Impacts of the new configuration</vt:lpstr>
      <vt:lpstr>Impacts of the new configuration</vt:lpstr>
      <vt:lpstr>Impacts of the new configuration</vt:lpstr>
      <vt:lpstr>Impacts of the new configuration</vt:lpstr>
      <vt:lpstr>Conclusion</vt:lpstr>
      <vt:lpstr>PowerPoint Presentation</vt:lpstr>
      <vt:lpstr>Extra – Hook coverage TCC8 Upstream (current)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Roberto Rinaldesi</dc:creator>
  <cp:lastModifiedBy>Cristina Duran Gutierrez</cp:lastModifiedBy>
  <cp:revision>49</cp:revision>
  <cp:lastPrinted>2020-01-30T13:49:18Z</cp:lastPrinted>
  <dcterms:created xsi:type="dcterms:W3CDTF">2025-05-05T09:11:20Z</dcterms:created>
  <dcterms:modified xsi:type="dcterms:W3CDTF">2025-05-13T12:46:45Z</dcterms:modified>
</cp:coreProperties>
</file>