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9" r:id="rId2"/>
    <p:sldId id="289" r:id="rId3"/>
    <p:sldId id="370" r:id="rId4"/>
    <p:sldId id="384" r:id="rId5"/>
    <p:sldId id="388" r:id="rId6"/>
    <p:sldId id="380" r:id="rId7"/>
    <p:sldId id="387" r:id="rId8"/>
    <p:sldId id="395" r:id="rId9"/>
    <p:sldId id="401" r:id="rId10"/>
    <p:sldId id="390" r:id="rId11"/>
    <p:sldId id="392" r:id="rId12"/>
    <p:sldId id="398" r:id="rId13"/>
    <p:sldId id="402" r:id="rId14"/>
    <p:sldId id="306" r:id="rId15"/>
    <p:sldId id="396" r:id="rId16"/>
    <p:sldId id="304" r:id="rId17"/>
    <p:sldId id="394" r:id="rId18"/>
    <p:sldId id="399" r:id="rId19"/>
    <p:sldId id="400" r:id="rId20"/>
    <p:sldId id="379" r:id="rId21"/>
    <p:sldId id="28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00FF00"/>
    <a:srgbClr val="FF00FF"/>
    <a:srgbClr val="4D0099"/>
    <a:srgbClr val="5289FF"/>
    <a:srgbClr val="8797BA"/>
    <a:srgbClr val="6786A9"/>
    <a:srgbClr val="E0FD99"/>
    <a:srgbClr val="2F2F2F"/>
    <a:srgbClr val="5F05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86"/>
  </p:normalViewPr>
  <p:slideViewPr>
    <p:cSldViewPr snapToObjects="1">
      <p:cViewPr varScale="1">
        <p:scale>
          <a:sx n="120" d="100"/>
          <a:sy n="120" d="100"/>
        </p:scale>
        <p:origin x="120" y="2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HI-ECN3 WP4 - Coordination meeting #12 ¦ EN-HE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HI-ECN3 WP4 - Coordination meeting #12 ¦ EN-HE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EN-HE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GB" sz="1800" dirty="0"/>
              <a:t>HI-ECN3 WP4 - Coordination meeting #12 – </a:t>
            </a:r>
            <a:r>
              <a:rPr lang="fr-CH" sz="1800" dirty="0"/>
              <a:t>C. Duran Gutierrez, R. Rinaldesi </a:t>
            </a:r>
            <a:r>
              <a:rPr lang="en-US" sz="1800" dirty="0"/>
              <a:t>– EN-HE</a:t>
            </a:r>
          </a:p>
          <a:p>
            <a:pPr algn="l"/>
            <a:r>
              <a:rPr lang="en-US" sz="1800" dirty="0"/>
              <a:t>14-05-2024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D9694-2FED-F7FF-2536-AE33258B9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833977-D48A-E274-FF81-0B171A69A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5F2873-DE34-ADFB-0E61-A8A567971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171589-B3CD-95C3-AD6D-51FD60F16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F42563C3-3C16-1E23-FB1C-2D945C352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dirty="0"/>
              <a:t>Transport </a:t>
            </a:r>
            <a:r>
              <a:rPr lang="fr-CH" dirty="0" err="1"/>
              <a:t>study</a:t>
            </a:r>
            <a:r>
              <a:rPr lang="fr-CH" dirty="0"/>
              <a:t>: </a:t>
            </a:r>
            <a:r>
              <a:rPr lang="fr-CH" dirty="0" err="1"/>
              <a:t>f</a:t>
            </a:r>
            <a:r>
              <a:rPr lang="fr-CH" sz="3600" dirty="0" err="1"/>
              <a:t>rom</a:t>
            </a:r>
            <a:r>
              <a:rPr lang="fr-CH" sz="3600" dirty="0"/>
              <a:t> EHN2 to TCC8</a:t>
            </a:r>
          </a:p>
        </p:txBody>
      </p:sp>
      <p:pic>
        <p:nvPicPr>
          <p:cNvPr id="13" name="Picture 12" descr="A aerial view of a town&#10;&#10;AI-generated content may be incorrect.">
            <a:extLst>
              <a:ext uri="{FF2B5EF4-FFF2-40B4-BE49-F238E27FC236}">
                <a16:creationId xmlns:a16="http://schemas.microsoft.com/office/drawing/2014/main" id="{5865DD39-E4FB-1241-DAC3-EBE5F144F5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544" y="1129682"/>
            <a:ext cx="8886912" cy="50694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9BA1F4A-7B3A-4A0D-4D87-2FE65B8C8A04}"/>
              </a:ext>
            </a:extLst>
          </p:cNvPr>
          <p:cNvSpPr txBox="1"/>
          <p:nvPr/>
        </p:nvSpPr>
        <p:spPr>
          <a:xfrm>
            <a:off x="407988" y="1129681"/>
            <a:ext cx="287970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Transport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study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ongoing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079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BAA0AE-5900-163E-0391-E884207D05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DD0CBBB3-CF6B-FFBF-D325-697A3EF2969B}"/>
              </a:ext>
            </a:extLst>
          </p:cNvPr>
          <p:cNvGrpSpPr/>
          <p:nvPr/>
        </p:nvGrpSpPr>
        <p:grpSpPr>
          <a:xfrm>
            <a:off x="5232902" y="3800697"/>
            <a:ext cx="4038562" cy="2377584"/>
            <a:chOff x="7229475" y="3477483"/>
            <a:chExt cx="4559325" cy="2684168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DF8FDE2-9BE6-B3AF-0307-170AA6F306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29475" y="3477483"/>
              <a:ext cx="4559325" cy="2684168"/>
            </a:xfrm>
            <a:prstGeom prst="rect">
              <a:avLst/>
            </a:prstGeom>
          </p:spPr>
        </p:pic>
        <p:sp>
          <p:nvSpPr>
            <p:cNvPr id="25" name="TextBox 7">
              <a:extLst>
                <a:ext uri="{FF2B5EF4-FFF2-40B4-BE49-F238E27FC236}">
                  <a16:creationId xmlns:a16="http://schemas.microsoft.com/office/drawing/2014/main" id="{2B65B9D9-C753-BD56-A4A4-EFD9C2D1F986}"/>
                </a:ext>
              </a:extLst>
            </p:cNvPr>
            <p:cNvSpPr txBox="1"/>
            <p:nvPr/>
          </p:nvSpPr>
          <p:spPr>
            <a:xfrm>
              <a:off x="7229475" y="3488661"/>
              <a:ext cx="4559325" cy="2154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solidFill>
                    <a:schemeClr val="bg1"/>
                  </a:solidFill>
                </a:rPr>
                <a:t> TT84 – TT85</a:t>
              </a: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3CCB24-9D94-80E2-3333-CA13626B8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63F30-B450-2DB4-E379-341C353D5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D270C-C600-7B6B-9D43-AA8BC98EC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5D8A74A4-DA5B-ABA2-1F9B-BC5D4F90A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dirty="0"/>
              <a:t>Transport </a:t>
            </a:r>
            <a:r>
              <a:rPr lang="fr-CH" dirty="0" err="1"/>
              <a:t>study</a:t>
            </a:r>
            <a:r>
              <a:rPr lang="fr-CH" dirty="0"/>
              <a:t>: </a:t>
            </a:r>
            <a:r>
              <a:rPr lang="fr-CH" dirty="0" err="1"/>
              <a:t>f</a:t>
            </a:r>
            <a:r>
              <a:rPr lang="fr-CH" sz="3600" dirty="0" err="1"/>
              <a:t>rom</a:t>
            </a:r>
            <a:r>
              <a:rPr lang="fr-CH" sz="3600" dirty="0"/>
              <a:t> EHN2 to TCC8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3E8AAB-6A32-F4F3-D1A2-3C70A26CCEE6}"/>
              </a:ext>
            </a:extLst>
          </p:cNvPr>
          <p:cNvSpPr txBox="1"/>
          <p:nvPr/>
        </p:nvSpPr>
        <p:spPr>
          <a:xfrm>
            <a:off x="407988" y="1129681"/>
            <a:ext cx="287970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Transport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study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ongoing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684431-B6E3-EF17-8E83-88ED2D8B1859}"/>
              </a:ext>
            </a:extLst>
          </p:cNvPr>
          <p:cNvSpPr txBox="1"/>
          <p:nvPr/>
        </p:nvSpPr>
        <p:spPr>
          <a:xfrm>
            <a:off x="580321" y="1861705"/>
            <a:ext cx="3763951" cy="4093428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en-GB" sz="1400" dirty="0">
                <a:solidFill>
                  <a:srgbClr val="303030"/>
                </a:solidFill>
              </a:rPr>
              <a:t>It is not advisable to dismantle these doors unless it is very justified and there are no alternative transport routes.</a:t>
            </a:r>
          </a:p>
          <a:p>
            <a:pPr algn="l"/>
            <a:endParaRPr lang="en-US" sz="1400" dirty="0">
              <a:solidFill>
                <a:srgbClr val="2F2F2F"/>
              </a:solidFill>
            </a:endParaRPr>
          </a:p>
          <a:p>
            <a:pPr algn="l"/>
            <a:r>
              <a:rPr lang="en-US" sz="1400" dirty="0">
                <a:solidFill>
                  <a:srgbClr val="2F2F2F"/>
                </a:solidFill>
              </a:rPr>
              <a:t>The maximum transport volume is limited by the red door opening:</a:t>
            </a:r>
          </a:p>
          <a:p>
            <a:pPr algn="l"/>
            <a:endParaRPr lang="en-US" sz="1400" dirty="0">
              <a:solidFill>
                <a:srgbClr val="2F2F2F"/>
              </a:solidFill>
            </a:endParaRPr>
          </a:p>
          <a:p>
            <a:pPr algn="l"/>
            <a:r>
              <a:rPr lang="en-US" sz="1400" dirty="0">
                <a:solidFill>
                  <a:schemeClr val="accent3"/>
                </a:solidFill>
              </a:rPr>
              <a:t>Max Width = 1500 mm</a:t>
            </a:r>
          </a:p>
          <a:p>
            <a:pPr algn="l"/>
            <a:r>
              <a:rPr lang="en-US" sz="1400" dirty="0">
                <a:solidFill>
                  <a:schemeClr val="accent3"/>
                </a:solidFill>
              </a:rPr>
              <a:t>Max Height = 2200 mm</a:t>
            </a:r>
            <a:endParaRPr lang="en-GB" sz="1400" dirty="0">
              <a:solidFill>
                <a:srgbClr val="303030"/>
              </a:solidFill>
            </a:endParaRPr>
          </a:p>
          <a:p>
            <a:pPr algn="l"/>
            <a:endParaRPr lang="en-GB" sz="1400" dirty="0">
              <a:solidFill>
                <a:srgbClr val="303030"/>
              </a:solidFill>
            </a:endParaRPr>
          </a:p>
          <a:p>
            <a:pPr algn="l"/>
            <a:endParaRPr lang="en-GB" sz="1400" dirty="0">
              <a:solidFill>
                <a:srgbClr val="303030"/>
              </a:solidFill>
            </a:endParaRPr>
          </a:p>
          <a:p>
            <a:pPr algn="l"/>
            <a:r>
              <a:rPr lang="en-US" sz="1400" b="1" dirty="0">
                <a:solidFill>
                  <a:srgbClr val="2F2F2F"/>
                </a:solidFill>
              </a:rPr>
              <a:t>TT84 Inputs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The yellow door can be dismantled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The concrete blocks can be dismantled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i="1" dirty="0">
                <a:solidFill>
                  <a:srgbClr val="2F2F2F"/>
                </a:solidFill>
              </a:rPr>
              <a:t>(clearance height to be verified on site)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F2F2F"/>
                </a:solidFill>
              </a:rPr>
              <a:t>Turning radius will depend on the dimensions and configuration of the equipment to be transported.</a:t>
            </a:r>
            <a:endParaRPr lang="en-US" sz="1400" dirty="0">
              <a:solidFill>
                <a:srgbClr val="303030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EF1574A-0372-1A67-04DD-A5246CCC7A3B}"/>
              </a:ext>
            </a:extLst>
          </p:cNvPr>
          <p:cNvGrpSpPr/>
          <p:nvPr/>
        </p:nvGrpSpPr>
        <p:grpSpPr>
          <a:xfrm>
            <a:off x="5232902" y="1110264"/>
            <a:ext cx="2414207" cy="2587649"/>
            <a:chOff x="4154488" y="1142999"/>
            <a:chExt cx="4191000" cy="449209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732CCED-E33F-C4EE-D2EA-522369D34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8091" r="10689"/>
            <a:stretch/>
          </p:blipFill>
          <p:spPr>
            <a:xfrm>
              <a:off x="4154488" y="1242848"/>
              <a:ext cx="4191000" cy="4392241"/>
            </a:xfrm>
            <a:prstGeom prst="rect">
              <a:avLst/>
            </a:prstGeom>
          </p:spPr>
        </p:pic>
        <p:sp>
          <p:nvSpPr>
            <p:cNvPr id="13" name="TextBox 7">
              <a:extLst>
                <a:ext uri="{FF2B5EF4-FFF2-40B4-BE49-F238E27FC236}">
                  <a16:creationId xmlns:a16="http://schemas.microsoft.com/office/drawing/2014/main" id="{E3BA0AA7-42E1-40A8-ACA2-AE6024B2F8B9}"/>
                </a:ext>
              </a:extLst>
            </p:cNvPr>
            <p:cNvSpPr txBox="1"/>
            <p:nvPr/>
          </p:nvSpPr>
          <p:spPr>
            <a:xfrm>
              <a:off x="4154488" y="1142999"/>
              <a:ext cx="4191000" cy="37400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solidFill>
                    <a:schemeClr val="bg1"/>
                  </a:solidFill>
                </a:rPr>
                <a:t>  </a:t>
              </a:r>
              <a:r>
                <a:rPr lang="en-GB" sz="1200" dirty="0">
                  <a:solidFill>
                    <a:schemeClr val="bg1"/>
                  </a:solidFill>
                </a:rPr>
                <a:t>TT84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1D93DB60-F60B-988A-B3DA-AAA9AC21B195}"/>
                </a:ext>
              </a:extLst>
            </p:cNvPr>
            <p:cNvCxnSpPr/>
            <p:nvPr/>
          </p:nvCxnSpPr>
          <p:spPr>
            <a:xfrm>
              <a:off x="5562600" y="4572000"/>
              <a:ext cx="16002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77E2916-66D9-A9C2-7370-4DF45E5A201E}"/>
                </a:ext>
              </a:extLst>
            </p:cNvPr>
            <p:cNvSpPr txBox="1"/>
            <p:nvPr/>
          </p:nvSpPr>
          <p:spPr>
            <a:xfrm>
              <a:off x="5988690" y="4150636"/>
              <a:ext cx="397545" cy="21544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bg1"/>
                  </a:solidFill>
                  <a:highlight>
                    <a:srgbClr val="FF0000"/>
                  </a:highlight>
                </a:rPr>
                <a:t>1500</a:t>
              </a:r>
              <a:endParaRPr lang="en-GB" sz="1400" dirty="0">
                <a:solidFill>
                  <a:schemeClr val="bg1"/>
                </a:solidFill>
                <a:highlight>
                  <a:srgbClr val="FF0000"/>
                </a:highlight>
              </a:endParaRPr>
            </a:p>
          </p:txBody>
        </p: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A6A2422-16AC-E2B5-36FD-DE1E4FDCCDFA}"/>
              </a:ext>
            </a:extLst>
          </p:cNvPr>
          <p:cNvCxnSpPr>
            <a:cxnSpLocks/>
          </p:cNvCxnSpPr>
          <p:nvPr/>
        </p:nvCxnSpPr>
        <p:spPr>
          <a:xfrm>
            <a:off x="6510224" y="5332433"/>
            <a:ext cx="2328976" cy="538599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6AE35EF6-2471-88D0-766E-0FAC3983726B}"/>
              </a:ext>
            </a:extLst>
          </p:cNvPr>
          <p:cNvSpPr txBox="1"/>
          <p:nvPr/>
        </p:nvSpPr>
        <p:spPr>
          <a:xfrm rot="771623">
            <a:off x="7157784" y="5304109"/>
            <a:ext cx="51296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/>
              <a:t>3130</a:t>
            </a:r>
            <a:endParaRPr lang="en-GB" sz="1400" b="1" dirty="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8602613-B71A-845D-62D0-606B1AB0F6AC}"/>
              </a:ext>
            </a:extLst>
          </p:cNvPr>
          <p:cNvSpPr/>
          <p:nvPr/>
        </p:nvSpPr>
        <p:spPr>
          <a:xfrm>
            <a:off x="5742730" y="4070235"/>
            <a:ext cx="876704" cy="207429"/>
          </a:xfrm>
          <a:prstGeom prst="round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2FE6C79-5F04-B6EB-FF6C-94FBD61122DA}"/>
              </a:ext>
            </a:extLst>
          </p:cNvPr>
          <p:cNvCxnSpPr>
            <a:cxnSpLocks/>
          </p:cNvCxnSpPr>
          <p:nvPr/>
        </p:nvCxnSpPr>
        <p:spPr>
          <a:xfrm>
            <a:off x="2819400" y="2362200"/>
            <a:ext cx="3470086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 descr="A aerial view of a town&#10;&#10;AI-generated content may be incorrect.">
            <a:extLst>
              <a:ext uri="{FF2B5EF4-FFF2-40B4-BE49-F238E27FC236}">
                <a16:creationId xmlns:a16="http://schemas.microsoft.com/office/drawing/2014/main" id="{FCC7AFA6-704C-22AF-65FA-8AAEA84E25D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656"/>
          <a:stretch/>
        </p:blipFill>
        <p:spPr>
          <a:xfrm>
            <a:off x="7873070" y="1110264"/>
            <a:ext cx="3962109" cy="258764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95EFA12-6E02-85EF-1CB6-86E802918D9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735" r="32090"/>
          <a:stretch/>
        </p:blipFill>
        <p:spPr>
          <a:xfrm>
            <a:off x="9363640" y="3810598"/>
            <a:ext cx="2467678" cy="2369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918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E0D1EF-9CF8-0469-5CCF-8CA35F9752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56503580-521E-92FD-963D-AE516A309C49}"/>
              </a:ext>
            </a:extLst>
          </p:cNvPr>
          <p:cNvGrpSpPr/>
          <p:nvPr/>
        </p:nvGrpSpPr>
        <p:grpSpPr>
          <a:xfrm>
            <a:off x="5232902" y="3800697"/>
            <a:ext cx="4038563" cy="2377584"/>
            <a:chOff x="7229475" y="3477483"/>
            <a:chExt cx="4559326" cy="2684168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315AD93-76B0-E1D3-EE0D-D6009A1921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29475" y="3477483"/>
              <a:ext cx="4559325" cy="2684168"/>
            </a:xfrm>
            <a:prstGeom prst="rect">
              <a:avLst/>
            </a:prstGeom>
          </p:spPr>
        </p:pic>
        <p:sp>
          <p:nvSpPr>
            <p:cNvPr id="25" name="TextBox 7">
              <a:extLst>
                <a:ext uri="{FF2B5EF4-FFF2-40B4-BE49-F238E27FC236}">
                  <a16:creationId xmlns:a16="http://schemas.microsoft.com/office/drawing/2014/main" id="{9BEA8ABC-E2F7-B828-9F73-E610E6120E7E}"/>
                </a:ext>
              </a:extLst>
            </p:cNvPr>
            <p:cNvSpPr txBox="1"/>
            <p:nvPr/>
          </p:nvSpPr>
          <p:spPr>
            <a:xfrm>
              <a:off x="7229476" y="3488661"/>
              <a:ext cx="4559325" cy="2154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solidFill>
                    <a:schemeClr val="bg1"/>
                  </a:solidFill>
                </a:rPr>
                <a:t> TT84 – TT85</a:t>
              </a: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0CE167-1A77-41F8-D289-A14BF42C0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711E4-2B0E-AF91-6525-AB00A22DE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BBA22B-4B76-EFD4-B3A9-F69E9C89D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315E74D2-6280-5575-C083-364142D9D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dirty="0"/>
              <a:t>Transport </a:t>
            </a:r>
            <a:r>
              <a:rPr lang="fr-CH" dirty="0" err="1"/>
              <a:t>study</a:t>
            </a:r>
            <a:r>
              <a:rPr lang="fr-CH" dirty="0"/>
              <a:t>: </a:t>
            </a:r>
            <a:r>
              <a:rPr lang="fr-CH" dirty="0" err="1"/>
              <a:t>f</a:t>
            </a:r>
            <a:r>
              <a:rPr lang="fr-CH" sz="3600" dirty="0" err="1"/>
              <a:t>rom</a:t>
            </a:r>
            <a:r>
              <a:rPr lang="fr-CH" sz="3600" dirty="0"/>
              <a:t> EHN2 to TCC8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7A8F7C-D41C-E7BC-A565-54876AE34EFD}"/>
              </a:ext>
            </a:extLst>
          </p:cNvPr>
          <p:cNvSpPr txBox="1"/>
          <p:nvPr/>
        </p:nvSpPr>
        <p:spPr>
          <a:xfrm>
            <a:off x="407988" y="1129681"/>
            <a:ext cx="287970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Transport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study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ongoing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2D0CCD-33BE-49B5-F1A2-5D7E0689734B}"/>
              </a:ext>
            </a:extLst>
          </p:cNvPr>
          <p:cNvSpPr txBox="1"/>
          <p:nvPr/>
        </p:nvSpPr>
        <p:spPr>
          <a:xfrm>
            <a:off x="580321" y="1861705"/>
            <a:ext cx="3763951" cy="4308872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l"/>
            <a:r>
              <a:rPr lang="en-US" sz="1400" b="1" dirty="0">
                <a:solidFill>
                  <a:srgbClr val="2F2F2F"/>
                </a:solidFill>
              </a:rPr>
              <a:t>TT85 Inputs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A </a:t>
            </a:r>
            <a:r>
              <a:rPr lang="en-US" sz="1400" dirty="0">
                <a:solidFill>
                  <a:srgbClr val="FF0080"/>
                </a:solidFill>
              </a:rPr>
              <a:t>section of the beamline </a:t>
            </a:r>
            <a:r>
              <a:rPr lang="en-US" sz="1400" dirty="0">
                <a:solidFill>
                  <a:srgbClr val="2F2F2F"/>
                </a:solidFill>
              </a:rPr>
              <a:t>can be dismantled without removing the concrete blocks upstream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F2F2F"/>
                </a:solidFill>
              </a:rPr>
              <a:t>Turning radius will depend on the dimensions and configuration of the equipment to be transported.</a:t>
            </a:r>
            <a:endParaRPr lang="en-US" sz="1400" dirty="0">
              <a:solidFill>
                <a:srgbClr val="30303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2F2F2F"/>
              </a:solidFill>
            </a:endParaRPr>
          </a:p>
          <a:p>
            <a:r>
              <a:rPr lang="en-GB" sz="1400" b="1" dirty="0">
                <a:solidFill>
                  <a:srgbClr val="2F2F2F"/>
                </a:solidFill>
              </a:rPr>
              <a:t>TCC8 Inputs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F2F2F"/>
                </a:solidFill>
              </a:rPr>
              <a:t>All transport and handling activities will depend on the new layout planned for TCC8.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F2F2F"/>
                </a:solidFill>
              </a:rPr>
              <a:t>If the existing overhead crane is retained in that tunnel area, its hook coverage can be used to assist transport operations.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i="1" dirty="0">
              <a:solidFill>
                <a:srgbClr val="2F2F2F"/>
              </a:solidFill>
            </a:endParaRPr>
          </a:p>
          <a:p>
            <a:pPr algn="l"/>
            <a:endParaRPr lang="en-US" sz="1400" dirty="0">
              <a:solidFill>
                <a:srgbClr val="303030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059EEEF-1E3D-6D46-347A-46B42291AF8C}"/>
              </a:ext>
            </a:extLst>
          </p:cNvPr>
          <p:cNvGrpSpPr/>
          <p:nvPr/>
        </p:nvGrpSpPr>
        <p:grpSpPr>
          <a:xfrm>
            <a:off x="5232902" y="1110264"/>
            <a:ext cx="2414207" cy="2587649"/>
            <a:chOff x="4154488" y="1142999"/>
            <a:chExt cx="4191000" cy="449209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7A83811-0B08-1B9A-EDAF-9A80E137A1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8091" r="10689"/>
            <a:stretch/>
          </p:blipFill>
          <p:spPr>
            <a:xfrm>
              <a:off x="4154488" y="1242848"/>
              <a:ext cx="4191000" cy="4392241"/>
            </a:xfrm>
            <a:prstGeom prst="rect">
              <a:avLst/>
            </a:prstGeom>
          </p:spPr>
        </p:pic>
        <p:sp>
          <p:nvSpPr>
            <p:cNvPr id="13" name="TextBox 7">
              <a:extLst>
                <a:ext uri="{FF2B5EF4-FFF2-40B4-BE49-F238E27FC236}">
                  <a16:creationId xmlns:a16="http://schemas.microsoft.com/office/drawing/2014/main" id="{5F4C19B7-E123-1160-973E-5A7CBD72C75C}"/>
                </a:ext>
              </a:extLst>
            </p:cNvPr>
            <p:cNvSpPr txBox="1"/>
            <p:nvPr/>
          </p:nvSpPr>
          <p:spPr>
            <a:xfrm>
              <a:off x="4154488" y="1142999"/>
              <a:ext cx="4191000" cy="3205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solidFill>
                    <a:schemeClr val="bg1"/>
                  </a:solidFill>
                </a:rPr>
                <a:t>  TT84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33A0959-93FC-1827-34B7-471E78A0A24E}"/>
                </a:ext>
              </a:extLst>
            </p:cNvPr>
            <p:cNvCxnSpPr/>
            <p:nvPr/>
          </p:nvCxnSpPr>
          <p:spPr>
            <a:xfrm>
              <a:off x="5562600" y="4572000"/>
              <a:ext cx="16002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8FFC1AD-E90E-4EF1-A1B9-37B2F1A1D5B9}"/>
                </a:ext>
              </a:extLst>
            </p:cNvPr>
            <p:cNvSpPr txBox="1"/>
            <p:nvPr/>
          </p:nvSpPr>
          <p:spPr>
            <a:xfrm>
              <a:off x="5988690" y="4150636"/>
              <a:ext cx="397545" cy="21544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bg1"/>
                  </a:solidFill>
                  <a:highlight>
                    <a:srgbClr val="FF0000"/>
                  </a:highlight>
                </a:rPr>
                <a:t>1500</a:t>
              </a:r>
              <a:endParaRPr lang="en-GB" sz="1400" dirty="0">
                <a:solidFill>
                  <a:schemeClr val="bg1"/>
                </a:solidFill>
                <a:highlight>
                  <a:srgbClr val="FF0000"/>
                </a:highlight>
              </a:endParaRPr>
            </a:p>
          </p:txBody>
        </p: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27C14E4-A229-7D3D-E3C3-5C12AF845F59}"/>
              </a:ext>
            </a:extLst>
          </p:cNvPr>
          <p:cNvCxnSpPr>
            <a:cxnSpLocks/>
          </p:cNvCxnSpPr>
          <p:nvPr/>
        </p:nvCxnSpPr>
        <p:spPr>
          <a:xfrm>
            <a:off x="6510224" y="5332433"/>
            <a:ext cx="2328976" cy="538599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908E529-E71C-FEC1-ABAC-666DA40DECD4}"/>
              </a:ext>
            </a:extLst>
          </p:cNvPr>
          <p:cNvSpPr txBox="1"/>
          <p:nvPr/>
        </p:nvSpPr>
        <p:spPr>
          <a:xfrm rot="771623">
            <a:off x="7157784" y="5304109"/>
            <a:ext cx="51296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/>
              <a:t>3130</a:t>
            </a:r>
            <a:endParaRPr lang="en-GB" sz="1400" b="1" dirty="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7903D1B-80AE-7290-8D57-C75715E9C5C9}"/>
              </a:ext>
            </a:extLst>
          </p:cNvPr>
          <p:cNvSpPr/>
          <p:nvPr/>
        </p:nvSpPr>
        <p:spPr>
          <a:xfrm>
            <a:off x="5742730" y="4070235"/>
            <a:ext cx="876704" cy="207429"/>
          </a:xfrm>
          <a:prstGeom prst="round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564CC10-5575-BB65-2AAC-E68482C46544}"/>
              </a:ext>
            </a:extLst>
          </p:cNvPr>
          <p:cNvGrpSpPr/>
          <p:nvPr/>
        </p:nvGrpSpPr>
        <p:grpSpPr>
          <a:xfrm>
            <a:off x="7813887" y="1106563"/>
            <a:ext cx="3158914" cy="2588207"/>
            <a:chOff x="407987" y="1295400"/>
            <a:chExt cx="6013905" cy="492739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5B3BEFF-5126-E11F-07CC-DD02A1305B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7987" y="1295400"/>
              <a:ext cx="6013905" cy="4927399"/>
            </a:xfrm>
            <a:prstGeom prst="rect">
              <a:avLst/>
            </a:prstGeom>
          </p:spPr>
        </p:pic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02C52AA8-C2F6-C02B-2C13-780EF5E9584E}"/>
                </a:ext>
              </a:extLst>
            </p:cNvPr>
            <p:cNvSpPr txBox="1"/>
            <p:nvPr/>
          </p:nvSpPr>
          <p:spPr>
            <a:xfrm>
              <a:off x="407989" y="1295400"/>
              <a:ext cx="6013903" cy="35156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solidFill>
                    <a:schemeClr val="bg1"/>
                  </a:solidFill>
                </a:rPr>
                <a:t> TT85</a:t>
              </a: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CB87C4F-9072-2CA7-AE6A-8013002B8ED9}"/>
                </a:ext>
              </a:extLst>
            </p:cNvPr>
            <p:cNvSpPr/>
            <p:nvPr/>
          </p:nvSpPr>
          <p:spPr>
            <a:xfrm>
              <a:off x="2917825" y="3302000"/>
              <a:ext cx="704850" cy="196850"/>
            </a:xfrm>
            <a:custGeom>
              <a:avLst/>
              <a:gdLst>
                <a:gd name="connsiteX0" fmla="*/ 12700 w 704850"/>
                <a:gd name="connsiteY0" fmla="*/ 53975 h 196850"/>
                <a:gd name="connsiteX1" fmla="*/ 676275 w 704850"/>
                <a:gd name="connsiteY1" fmla="*/ 0 h 196850"/>
                <a:gd name="connsiteX2" fmla="*/ 704850 w 704850"/>
                <a:gd name="connsiteY2" fmla="*/ 28575 h 196850"/>
                <a:gd name="connsiteX3" fmla="*/ 673100 w 704850"/>
                <a:gd name="connsiteY3" fmla="*/ 60325 h 196850"/>
                <a:gd name="connsiteX4" fmla="*/ 0 w 704850"/>
                <a:gd name="connsiteY4" fmla="*/ 196850 h 196850"/>
                <a:gd name="connsiteX5" fmla="*/ 44450 w 704850"/>
                <a:gd name="connsiteY5" fmla="*/ 133350 h 196850"/>
                <a:gd name="connsiteX6" fmla="*/ 12700 w 704850"/>
                <a:gd name="connsiteY6" fmla="*/ 53975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4850" h="196850">
                  <a:moveTo>
                    <a:pt x="12700" y="53975"/>
                  </a:moveTo>
                  <a:lnTo>
                    <a:pt x="676275" y="0"/>
                  </a:lnTo>
                  <a:lnTo>
                    <a:pt x="704850" y="28575"/>
                  </a:lnTo>
                  <a:lnTo>
                    <a:pt x="673100" y="60325"/>
                  </a:lnTo>
                  <a:lnTo>
                    <a:pt x="0" y="196850"/>
                  </a:lnTo>
                  <a:lnTo>
                    <a:pt x="44450" y="133350"/>
                  </a:lnTo>
                  <a:lnTo>
                    <a:pt x="12700" y="53975"/>
                  </a:lnTo>
                  <a:close/>
                </a:path>
              </a:pathLst>
            </a:custGeom>
            <a:solidFill>
              <a:srgbClr val="FF008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84CCF5F-5F0C-6F53-CF5B-B9F689DBEE95}"/>
                </a:ext>
              </a:extLst>
            </p:cNvPr>
            <p:cNvSpPr/>
            <p:nvPr/>
          </p:nvSpPr>
          <p:spPr>
            <a:xfrm>
              <a:off x="3200400" y="3498850"/>
              <a:ext cx="87288" cy="692150"/>
            </a:xfrm>
            <a:prstGeom prst="rect">
              <a:avLst/>
            </a:prstGeom>
            <a:solidFill>
              <a:srgbClr val="FF008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A8A1DFA-6434-D96A-274C-78D1BA450142}"/>
                </a:ext>
              </a:extLst>
            </p:cNvPr>
            <p:cNvGrpSpPr/>
            <p:nvPr/>
          </p:nvGrpSpPr>
          <p:grpSpPr>
            <a:xfrm>
              <a:off x="468011" y="2362200"/>
              <a:ext cx="522589" cy="2971800"/>
              <a:chOff x="468011" y="2362200"/>
              <a:chExt cx="522589" cy="2971800"/>
            </a:xfrm>
          </p:grpSpPr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1234BEF1-73CA-DEC6-DDDE-CDF52395158E}"/>
                  </a:ext>
                </a:extLst>
              </p:cNvPr>
              <p:cNvCxnSpPr/>
              <p:nvPr/>
            </p:nvCxnSpPr>
            <p:spPr>
              <a:xfrm>
                <a:off x="990600" y="2362200"/>
                <a:ext cx="0" cy="297180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7BDDF2E-44FA-69A1-39B7-BDEA451BF64D}"/>
                  </a:ext>
                </a:extLst>
              </p:cNvPr>
              <p:cNvSpPr txBox="1"/>
              <p:nvPr/>
            </p:nvSpPr>
            <p:spPr>
              <a:xfrm rot="16200000">
                <a:off x="294670" y="3723949"/>
                <a:ext cx="756841" cy="4101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chemeClr val="bg1"/>
                    </a:solidFill>
                    <a:highlight>
                      <a:srgbClr val="FF0000"/>
                    </a:highlight>
                  </a:rPr>
                  <a:t>1834</a:t>
                </a:r>
                <a:endParaRPr lang="en-GB" sz="1400" dirty="0">
                  <a:solidFill>
                    <a:schemeClr val="bg1"/>
                  </a:solidFill>
                  <a:highlight>
                    <a:srgbClr val="FF0000"/>
                  </a:highlight>
                </a:endParaRPr>
              </a:p>
            </p:txBody>
          </p:sp>
        </p:grp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7F62E980-57B8-D8C1-50F2-A70EE19C8B4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735" r="32090"/>
          <a:stretch/>
        </p:blipFill>
        <p:spPr>
          <a:xfrm>
            <a:off x="9363640" y="3810598"/>
            <a:ext cx="2467678" cy="2369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766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5A9D31-482C-F460-DDDD-9F2B48456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4D6F63-2516-FA58-E549-753E806C6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9C0CA-B35D-9FB3-A72F-869EE28BD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F8C5EB-727F-439F-F8D2-4A8522F26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7B2870CB-B5F1-AA1B-B5CF-897CA8C3E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dirty="0"/>
              <a:t>Transport </a:t>
            </a:r>
            <a:r>
              <a:rPr lang="fr-CH" dirty="0" err="1"/>
              <a:t>study</a:t>
            </a:r>
            <a:r>
              <a:rPr lang="fr-CH" dirty="0"/>
              <a:t>: </a:t>
            </a:r>
            <a:r>
              <a:rPr lang="fr-CH" dirty="0" err="1"/>
              <a:t>f</a:t>
            </a:r>
            <a:r>
              <a:rPr lang="fr-CH" sz="3600" dirty="0" err="1"/>
              <a:t>rom</a:t>
            </a:r>
            <a:r>
              <a:rPr lang="fr-CH" sz="3600" dirty="0"/>
              <a:t> EHN2 to TCC8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C02EEE-8B1E-E3FA-8818-1F7B7CD4A51A}"/>
              </a:ext>
            </a:extLst>
          </p:cNvPr>
          <p:cNvSpPr txBox="1"/>
          <p:nvPr/>
        </p:nvSpPr>
        <p:spPr>
          <a:xfrm>
            <a:off x="407988" y="1129681"/>
            <a:ext cx="287970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Transport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study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ongoing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613BCD6-1A4F-3788-0E66-9A99A8558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74"/>
          <a:stretch/>
        </p:blipFill>
        <p:spPr bwMode="auto">
          <a:xfrm>
            <a:off x="407988" y="1952256"/>
            <a:ext cx="4545012" cy="2953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362C3A8-334A-5C8C-AED0-57F2870FB1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7" r="14103"/>
          <a:stretch/>
        </p:blipFill>
        <p:spPr bwMode="auto">
          <a:xfrm>
            <a:off x="4705350" y="2913411"/>
            <a:ext cx="3733800" cy="334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EDEF3BB-FC52-E028-9590-3580745804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69" r="14103"/>
          <a:stretch/>
        </p:blipFill>
        <p:spPr bwMode="auto">
          <a:xfrm>
            <a:off x="8572499" y="1905000"/>
            <a:ext cx="3276600" cy="3349625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730D7CB-1580-0D7F-A568-8BD2F62E35BC}"/>
              </a:ext>
            </a:extLst>
          </p:cNvPr>
          <p:cNvSpPr txBox="1"/>
          <p:nvPr/>
        </p:nvSpPr>
        <p:spPr>
          <a:xfrm>
            <a:off x="407988" y="4702618"/>
            <a:ext cx="273427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* Volume -1500 x 4300 x 2000 (</a:t>
            </a:r>
            <a:r>
              <a:rPr lang="en-US" sz="1200" dirty="0" err="1"/>
              <a:t>WxLxH</a:t>
            </a:r>
            <a:r>
              <a:rPr lang="en-US" sz="1200" dirty="0"/>
              <a:t>)</a:t>
            </a:r>
          </a:p>
          <a:p>
            <a:pPr algn="l"/>
            <a:r>
              <a:rPr lang="en-US" sz="1200" dirty="0"/>
              <a:t>(considering forklift/trolley in L)</a:t>
            </a:r>
            <a:endParaRPr lang="en-GB" sz="12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91C10AD-74D0-34BB-913C-49961FE62A20}"/>
              </a:ext>
            </a:extLst>
          </p:cNvPr>
          <p:cNvSpPr txBox="1"/>
          <p:nvPr/>
        </p:nvSpPr>
        <p:spPr>
          <a:xfrm>
            <a:off x="387351" y="5986037"/>
            <a:ext cx="128904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ST1A35215_01</a:t>
            </a:r>
          </a:p>
        </p:txBody>
      </p:sp>
    </p:spTree>
    <p:extLst>
      <p:ext uri="{BB962C8B-B14F-4D97-AF65-F5344CB8AC3E}">
        <p14:creationId xmlns:p14="http://schemas.microsoft.com/office/powerpoint/2010/main" val="3607933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407C3D-609D-C976-AB3A-00E8AF8632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B77474-B430-57E2-8710-0A743169C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64A613-0C7D-17C6-7923-5587DEE55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A5A7BC4-3B24-161F-9DA0-16DAB4538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TCC8 with 2 cranes. Re-use of PR560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BAFE1CD-D8BC-EF22-5CA1-14C1AC94A4B1}"/>
              </a:ext>
            </a:extLst>
          </p:cNvPr>
          <p:cNvGrpSpPr/>
          <p:nvPr/>
        </p:nvGrpSpPr>
        <p:grpSpPr>
          <a:xfrm>
            <a:off x="2589342" y="2819400"/>
            <a:ext cx="8817488" cy="3259017"/>
            <a:chOff x="883920" y="2192756"/>
            <a:chExt cx="10522910" cy="3889356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2A567FFC-90CB-D404-F3EA-3A89FAC3AD35}"/>
                </a:ext>
              </a:extLst>
            </p:cNvPr>
            <p:cNvSpPr/>
            <p:nvPr/>
          </p:nvSpPr>
          <p:spPr>
            <a:xfrm>
              <a:off x="6475245" y="5170142"/>
              <a:ext cx="4846320" cy="58794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1789DF96-B614-E6C8-318E-49C565ECA260}"/>
                </a:ext>
              </a:extLst>
            </p:cNvPr>
            <p:cNvSpPr/>
            <p:nvPr/>
          </p:nvSpPr>
          <p:spPr>
            <a:xfrm>
              <a:off x="6475245" y="3195713"/>
              <a:ext cx="4846320" cy="58794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4671D3C-53FD-A741-2377-35082BC37A1F}"/>
                </a:ext>
              </a:extLst>
            </p:cNvPr>
            <p:cNvSpPr/>
            <p:nvPr/>
          </p:nvSpPr>
          <p:spPr>
            <a:xfrm>
              <a:off x="1602560" y="4838480"/>
              <a:ext cx="5824151" cy="58794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8F15E4A0-9EF2-6EC8-76C3-AA515BE8DE3C}"/>
                </a:ext>
              </a:extLst>
            </p:cNvPr>
            <p:cNvSpPr/>
            <p:nvPr/>
          </p:nvSpPr>
          <p:spPr>
            <a:xfrm>
              <a:off x="1606682" y="3829344"/>
              <a:ext cx="5824151" cy="58794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6923AA24-B06F-0C12-3B97-FFD721D105D1}"/>
                </a:ext>
              </a:extLst>
            </p:cNvPr>
            <p:cNvCxnSpPr>
              <a:cxnSpLocks/>
            </p:cNvCxnSpPr>
            <p:nvPr/>
          </p:nvCxnSpPr>
          <p:spPr>
            <a:xfrm>
              <a:off x="2581320" y="3763718"/>
              <a:ext cx="3792495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CC3B7F9-FA75-BAFD-6DA1-DB2B4FD59ED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95520" y="3077918"/>
              <a:ext cx="137160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1ADC9A6-0FB3-73BD-A577-0E6338712D2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87748" y="3077918"/>
              <a:ext cx="137160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1C0607E-D104-6307-D70E-82DAED27F216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169840" y="2394435"/>
              <a:ext cx="41148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0118C5C5-1BAA-E0E8-687D-3B54A0D7602B}"/>
                </a:ext>
              </a:extLst>
            </p:cNvPr>
            <p:cNvCxnSpPr>
              <a:cxnSpLocks/>
            </p:cNvCxnSpPr>
            <p:nvPr/>
          </p:nvCxnSpPr>
          <p:spPr>
            <a:xfrm>
              <a:off x="1532239" y="3763718"/>
              <a:ext cx="64008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84B1211-6410-3AA9-7B60-3DC8A868736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03055" y="4348280"/>
              <a:ext cx="658368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BF629DE-C759-8E16-17A5-B249DF900F44}"/>
                </a:ext>
              </a:extLst>
            </p:cNvPr>
            <p:cNvCxnSpPr>
              <a:cxnSpLocks/>
            </p:cNvCxnSpPr>
            <p:nvPr/>
          </p:nvCxnSpPr>
          <p:spPr>
            <a:xfrm>
              <a:off x="1524000" y="4944200"/>
              <a:ext cx="484632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25A82FB-4912-893E-3C3A-B0B6AC1D284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00390" y="2969996"/>
              <a:ext cx="155448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71B89C38-5841-2B96-912E-3488DA4C56AB}"/>
                </a:ext>
              </a:extLst>
            </p:cNvPr>
            <p:cNvCxnSpPr>
              <a:cxnSpLocks/>
            </p:cNvCxnSpPr>
            <p:nvPr/>
          </p:nvCxnSpPr>
          <p:spPr>
            <a:xfrm>
              <a:off x="7284720" y="3131876"/>
              <a:ext cx="411480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EC600175-C621-71A6-8D93-9683A4B9713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827520" y="2665206"/>
              <a:ext cx="91440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FACEB80E-4FEF-EF6C-6FF2-5D52006EA179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74845" y="2208006"/>
              <a:ext cx="91440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53603CEE-697E-C849-5EB5-CAA0B3B63FE3}"/>
                </a:ext>
              </a:extLst>
            </p:cNvPr>
            <p:cNvCxnSpPr>
              <a:cxnSpLocks/>
            </p:cNvCxnSpPr>
            <p:nvPr/>
          </p:nvCxnSpPr>
          <p:spPr>
            <a:xfrm>
              <a:off x="892159" y="3850215"/>
              <a:ext cx="64008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094578E5-C8C7-ECD3-6FB1-740A899C81BB}"/>
                </a:ext>
              </a:extLst>
            </p:cNvPr>
            <p:cNvCxnSpPr>
              <a:cxnSpLocks/>
            </p:cNvCxnSpPr>
            <p:nvPr/>
          </p:nvCxnSpPr>
          <p:spPr>
            <a:xfrm>
              <a:off x="892159" y="4043804"/>
              <a:ext cx="64008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E5DDCDFD-5E2A-E9C3-5007-8A2274C7B64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18843" y="3941917"/>
              <a:ext cx="18288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2C8ACBB5-62DD-4736-84C8-36160919DB98}"/>
                </a:ext>
              </a:extLst>
            </p:cNvPr>
            <p:cNvCxnSpPr>
              <a:cxnSpLocks/>
            </p:cNvCxnSpPr>
            <p:nvPr/>
          </p:nvCxnSpPr>
          <p:spPr>
            <a:xfrm>
              <a:off x="883920" y="4680846"/>
              <a:ext cx="64008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FD3BB05C-371F-46C9-CE38-54BB0F64D206}"/>
                </a:ext>
              </a:extLst>
            </p:cNvPr>
            <p:cNvCxnSpPr>
              <a:cxnSpLocks/>
            </p:cNvCxnSpPr>
            <p:nvPr/>
          </p:nvCxnSpPr>
          <p:spPr>
            <a:xfrm>
              <a:off x="883920" y="4874435"/>
              <a:ext cx="64008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5129439-A0C9-0585-1B41-7AD2D2EA933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10604" y="4772548"/>
              <a:ext cx="18288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67006D0-BAD2-671C-DC60-DBB7EB2568C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90636" y="4900956"/>
              <a:ext cx="9144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678202-E336-B29B-47A6-8AA28255B1D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86515" y="3801197"/>
              <a:ext cx="9144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BA11042-9B70-656B-3513-6B979E86FF23}"/>
                </a:ext>
              </a:extLst>
            </p:cNvPr>
            <p:cNvSpPr/>
            <p:nvPr/>
          </p:nvSpPr>
          <p:spPr>
            <a:xfrm>
              <a:off x="4012133" y="3846917"/>
              <a:ext cx="107081" cy="1027518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95129BF2-1CED-7A4D-46BD-67188F67D559}"/>
                </a:ext>
              </a:extLst>
            </p:cNvPr>
            <p:cNvSpPr/>
            <p:nvPr/>
          </p:nvSpPr>
          <p:spPr>
            <a:xfrm>
              <a:off x="4362229" y="3846917"/>
              <a:ext cx="107081" cy="1027518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D215727D-63A8-A183-47A2-C45D2FFDCD24}"/>
                </a:ext>
              </a:extLst>
            </p:cNvPr>
            <p:cNvSpPr/>
            <p:nvPr/>
          </p:nvSpPr>
          <p:spPr>
            <a:xfrm rot="5400000">
              <a:off x="4205926" y="4484586"/>
              <a:ext cx="73152" cy="73152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A4E7757A-5B37-4F08-1D1A-385E06A4B1D5}"/>
                </a:ext>
              </a:extLst>
            </p:cNvPr>
            <p:cNvSpPr/>
            <p:nvPr/>
          </p:nvSpPr>
          <p:spPr>
            <a:xfrm rot="5400000">
              <a:off x="4201805" y="3483684"/>
              <a:ext cx="73152" cy="73152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4046265B-72F8-D89D-FF97-CC772EF7CA60}"/>
                </a:ext>
              </a:extLst>
            </p:cNvPr>
            <p:cNvSpPr/>
            <p:nvPr/>
          </p:nvSpPr>
          <p:spPr>
            <a:xfrm>
              <a:off x="4062030" y="3993964"/>
              <a:ext cx="338969" cy="35175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9BED55A-E311-F45E-F53B-DD3E72BB0B8A}"/>
                </a:ext>
              </a:extLst>
            </p:cNvPr>
            <p:cNvSpPr txBox="1"/>
            <p:nvPr/>
          </p:nvSpPr>
          <p:spPr>
            <a:xfrm>
              <a:off x="4550517" y="4143455"/>
              <a:ext cx="1199203" cy="550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 dirty="0">
                  <a:solidFill>
                    <a:prstClr val="black"/>
                  </a:solidFill>
                  <a:cs typeface="Times New Roman" panose="02020603050405020304" pitchFamily="18" charset="0"/>
                </a:rPr>
                <a:t>TCC8 tunnel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D18E8666-9BD6-11FB-F9BF-6BD43469E161}"/>
                </a:ext>
              </a:extLst>
            </p:cNvPr>
            <p:cNvSpPr txBox="1"/>
            <p:nvPr/>
          </p:nvSpPr>
          <p:spPr>
            <a:xfrm>
              <a:off x="7620735" y="4146018"/>
              <a:ext cx="1315485" cy="550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 dirty="0">
                  <a:solidFill>
                    <a:prstClr val="black"/>
                  </a:solidFill>
                  <a:cs typeface="Times New Roman" panose="02020603050405020304" pitchFamily="18" charset="0"/>
                </a:rPr>
                <a:t>ECN3 </a:t>
              </a:r>
              <a:r>
                <a:rPr lang="fr-CH" sz="1200" b="1" dirty="0" err="1">
                  <a:solidFill>
                    <a:prstClr val="black"/>
                  </a:solidFill>
                  <a:cs typeface="Times New Roman" panose="02020603050405020304" pitchFamily="18" charset="0"/>
                </a:rPr>
                <a:t>cavern</a:t>
              </a:r>
              <a:endParaRPr lang="fr-CH" sz="1200" b="1" dirty="0">
                <a:solidFill>
                  <a:prstClr val="black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405B36F3-1F41-679F-D70C-629151D94181}"/>
                </a:ext>
              </a:extLst>
            </p:cNvPr>
            <p:cNvSpPr/>
            <p:nvPr/>
          </p:nvSpPr>
          <p:spPr>
            <a:xfrm>
              <a:off x="9786387" y="3226379"/>
              <a:ext cx="107081" cy="201168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2CECA147-6C52-F9E6-09A3-201F3EBA8C7E}"/>
                </a:ext>
              </a:extLst>
            </p:cNvPr>
            <p:cNvSpPr/>
            <p:nvPr/>
          </p:nvSpPr>
          <p:spPr>
            <a:xfrm>
              <a:off x="10136483" y="3226379"/>
              <a:ext cx="107081" cy="201168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03CF8734-E03C-DF6A-2766-F874A3A1F5A9}"/>
                </a:ext>
              </a:extLst>
            </p:cNvPr>
            <p:cNvSpPr/>
            <p:nvPr/>
          </p:nvSpPr>
          <p:spPr>
            <a:xfrm rot="5400000">
              <a:off x="9980180" y="4837757"/>
              <a:ext cx="73152" cy="73152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B0DED126-C747-1775-F62A-D5A21AA7FA29}"/>
                </a:ext>
              </a:extLst>
            </p:cNvPr>
            <p:cNvSpPr/>
            <p:nvPr/>
          </p:nvSpPr>
          <p:spPr>
            <a:xfrm rot="5400000">
              <a:off x="9976059" y="2863146"/>
              <a:ext cx="73152" cy="73152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72DFBC99-EB31-1DFE-9DAC-DC2AD2BFC7AE}"/>
                </a:ext>
              </a:extLst>
            </p:cNvPr>
            <p:cNvSpPr/>
            <p:nvPr/>
          </p:nvSpPr>
          <p:spPr>
            <a:xfrm>
              <a:off x="9836284" y="4431139"/>
              <a:ext cx="338969" cy="351754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FEB512FC-E02E-AF54-5289-DB456E4558D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190935" y="5118173"/>
              <a:ext cx="36576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076BCCF1-B86D-F135-301C-937C956B286F}"/>
                </a:ext>
              </a:extLst>
            </p:cNvPr>
            <p:cNvCxnSpPr>
              <a:cxnSpLocks/>
            </p:cNvCxnSpPr>
            <p:nvPr/>
          </p:nvCxnSpPr>
          <p:spPr>
            <a:xfrm>
              <a:off x="6377630" y="5316293"/>
              <a:ext cx="502920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3B30463E-D625-95A8-8F5B-65325266F360}"/>
                </a:ext>
              </a:extLst>
            </p:cNvPr>
            <p:cNvSpPr/>
            <p:nvPr/>
          </p:nvSpPr>
          <p:spPr>
            <a:xfrm>
              <a:off x="978287" y="3940852"/>
              <a:ext cx="3013290" cy="80600"/>
            </a:xfrm>
            <a:custGeom>
              <a:avLst/>
              <a:gdLst>
                <a:gd name="connsiteX0" fmla="*/ 0 w 2347784"/>
                <a:gd name="connsiteY0" fmla="*/ 140052 h 173092"/>
                <a:gd name="connsiteX1" fmla="*/ 82378 w 2347784"/>
                <a:gd name="connsiteY1" fmla="*/ 24723 h 173092"/>
                <a:gd name="connsiteX2" fmla="*/ 164757 w 2347784"/>
                <a:gd name="connsiteY2" fmla="*/ 173004 h 173092"/>
                <a:gd name="connsiteX3" fmla="*/ 280086 w 2347784"/>
                <a:gd name="connsiteY3" fmla="*/ 16485 h 173092"/>
                <a:gd name="connsiteX4" fmla="*/ 387178 w 2347784"/>
                <a:gd name="connsiteY4" fmla="*/ 156528 h 173092"/>
                <a:gd name="connsiteX5" fmla="*/ 527222 w 2347784"/>
                <a:gd name="connsiteY5" fmla="*/ 32960 h 173092"/>
                <a:gd name="connsiteX6" fmla="*/ 650789 w 2347784"/>
                <a:gd name="connsiteY6" fmla="*/ 173004 h 173092"/>
                <a:gd name="connsiteX7" fmla="*/ 799070 w 2347784"/>
                <a:gd name="connsiteY7" fmla="*/ 8247 h 173092"/>
                <a:gd name="connsiteX8" fmla="*/ 922638 w 2347784"/>
                <a:gd name="connsiteY8" fmla="*/ 164766 h 173092"/>
                <a:gd name="connsiteX9" fmla="*/ 1079157 w 2347784"/>
                <a:gd name="connsiteY9" fmla="*/ 32960 h 173092"/>
                <a:gd name="connsiteX10" fmla="*/ 1169773 w 2347784"/>
                <a:gd name="connsiteY10" fmla="*/ 140052 h 173092"/>
                <a:gd name="connsiteX11" fmla="*/ 1293341 w 2347784"/>
                <a:gd name="connsiteY11" fmla="*/ 16485 h 173092"/>
                <a:gd name="connsiteX12" fmla="*/ 1524000 w 2347784"/>
                <a:gd name="connsiteY12" fmla="*/ 156528 h 173092"/>
                <a:gd name="connsiteX13" fmla="*/ 1729946 w 2347784"/>
                <a:gd name="connsiteY13" fmla="*/ 9 h 173092"/>
                <a:gd name="connsiteX14" fmla="*/ 2010032 w 2347784"/>
                <a:gd name="connsiteY14" fmla="*/ 164766 h 173092"/>
                <a:gd name="connsiteX15" fmla="*/ 2133600 w 2347784"/>
                <a:gd name="connsiteY15" fmla="*/ 24723 h 173092"/>
                <a:gd name="connsiteX16" fmla="*/ 2347784 w 2347784"/>
                <a:gd name="connsiteY16" fmla="*/ 57674 h 173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47784" h="173092">
                  <a:moveTo>
                    <a:pt x="0" y="140052"/>
                  </a:moveTo>
                  <a:cubicBezTo>
                    <a:pt x="27459" y="79641"/>
                    <a:pt x="54919" y="19231"/>
                    <a:pt x="82378" y="24723"/>
                  </a:cubicBezTo>
                  <a:cubicBezTo>
                    <a:pt x="109837" y="30215"/>
                    <a:pt x="131806" y="174377"/>
                    <a:pt x="164757" y="173004"/>
                  </a:cubicBezTo>
                  <a:cubicBezTo>
                    <a:pt x="197708" y="171631"/>
                    <a:pt x="243016" y="19231"/>
                    <a:pt x="280086" y="16485"/>
                  </a:cubicBezTo>
                  <a:cubicBezTo>
                    <a:pt x="317156" y="13739"/>
                    <a:pt x="345989" y="153782"/>
                    <a:pt x="387178" y="156528"/>
                  </a:cubicBezTo>
                  <a:cubicBezTo>
                    <a:pt x="428367" y="159274"/>
                    <a:pt x="483287" y="30214"/>
                    <a:pt x="527222" y="32960"/>
                  </a:cubicBezTo>
                  <a:cubicBezTo>
                    <a:pt x="571157" y="35706"/>
                    <a:pt x="605481" y="177123"/>
                    <a:pt x="650789" y="173004"/>
                  </a:cubicBezTo>
                  <a:cubicBezTo>
                    <a:pt x="696097" y="168885"/>
                    <a:pt x="753762" y="9620"/>
                    <a:pt x="799070" y="8247"/>
                  </a:cubicBezTo>
                  <a:cubicBezTo>
                    <a:pt x="844378" y="6874"/>
                    <a:pt x="875957" y="160647"/>
                    <a:pt x="922638" y="164766"/>
                  </a:cubicBezTo>
                  <a:cubicBezTo>
                    <a:pt x="969319" y="168885"/>
                    <a:pt x="1037968" y="37079"/>
                    <a:pt x="1079157" y="32960"/>
                  </a:cubicBezTo>
                  <a:cubicBezTo>
                    <a:pt x="1120346" y="28841"/>
                    <a:pt x="1134076" y="142798"/>
                    <a:pt x="1169773" y="140052"/>
                  </a:cubicBezTo>
                  <a:cubicBezTo>
                    <a:pt x="1205470" y="137306"/>
                    <a:pt x="1234303" y="13739"/>
                    <a:pt x="1293341" y="16485"/>
                  </a:cubicBezTo>
                  <a:cubicBezTo>
                    <a:pt x="1352379" y="19231"/>
                    <a:pt x="1451233" y="159274"/>
                    <a:pt x="1524000" y="156528"/>
                  </a:cubicBezTo>
                  <a:cubicBezTo>
                    <a:pt x="1596767" y="153782"/>
                    <a:pt x="1648941" y="-1364"/>
                    <a:pt x="1729946" y="9"/>
                  </a:cubicBezTo>
                  <a:cubicBezTo>
                    <a:pt x="1810951" y="1382"/>
                    <a:pt x="1942756" y="160647"/>
                    <a:pt x="2010032" y="164766"/>
                  </a:cubicBezTo>
                  <a:cubicBezTo>
                    <a:pt x="2077308" y="168885"/>
                    <a:pt x="2077308" y="42572"/>
                    <a:pt x="2133600" y="24723"/>
                  </a:cubicBezTo>
                  <a:cubicBezTo>
                    <a:pt x="2189892" y="6874"/>
                    <a:pt x="2268838" y="32274"/>
                    <a:pt x="2347784" y="5767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6009052E-1880-86B3-1105-7714184B81F6}"/>
                </a:ext>
              </a:extLst>
            </p:cNvPr>
            <p:cNvSpPr/>
            <p:nvPr/>
          </p:nvSpPr>
          <p:spPr>
            <a:xfrm flipV="1">
              <a:off x="930373" y="4714094"/>
              <a:ext cx="2921692" cy="159578"/>
            </a:xfrm>
            <a:custGeom>
              <a:avLst/>
              <a:gdLst>
                <a:gd name="connsiteX0" fmla="*/ 0 w 2347784"/>
                <a:gd name="connsiteY0" fmla="*/ 140052 h 173092"/>
                <a:gd name="connsiteX1" fmla="*/ 82378 w 2347784"/>
                <a:gd name="connsiteY1" fmla="*/ 24723 h 173092"/>
                <a:gd name="connsiteX2" fmla="*/ 164757 w 2347784"/>
                <a:gd name="connsiteY2" fmla="*/ 173004 h 173092"/>
                <a:gd name="connsiteX3" fmla="*/ 280086 w 2347784"/>
                <a:gd name="connsiteY3" fmla="*/ 16485 h 173092"/>
                <a:gd name="connsiteX4" fmla="*/ 387178 w 2347784"/>
                <a:gd name="connsiteY4" fmla="*/ 156528 h 173092"/>
                <a:gd name="connsiteX5" fmla="*/ 527222 w 2347784"/>
                <a:gd name="connsiteY5" fmla="*/ 32960 h 173092"/>
                <a:gd name="connsiteX6" fmla="*/ 650789 w 2347784"/>
                <a:gd name="connsiteY6" fmla="*/ 173004 h 173092"/>
                <a:gd name="connsiteX7" fmla="*/ 799070 w 2347784"/>
                <a:gd name="connsiteY7" fmla="*/ 8247 h 173092"/>
                <a:gd name="connsiteX8" fmla="*/ 922638 w 2347784"/>
                <a:gd name="connsiteY8" fmla="*/ 164766 h 173092"/>
                <a:gd name="connsiteX9" fmla="*/ 1079157 w 2347784"/>
                <a:gd name="connsiteY9" fmla="*/ 32960 h 173092"/>
                <a:gd name="connsiteX10" fmla="*/ 1169773 w 2347784"/>
                <a:gd name="connsiteY10" fmla="*/ 140052 h 173092"/>
                <a:gd name="connsiteX11" fmla="*/ 1293341 w 2347784"/>
                <a:gd name="connsiteY11" fmla="*/ 16485 h 173092"/>
                <a:gd name="connsiteX12" fmla="*/ 1524000 w 2347784"/>
                <a:gd name="connsiteY12" fmla="*/ 156528 h 173092"/>
                <a:gd name="connsiteX13" fmla="*/ 1729946 w 2347784"/>
                <a:gd name="connsiteY13" fmla="*/ 9 h 173092"/>
                <a:gd name="connsiteX14" fmla="*/ 2010032 w 2347784"/>
                <a:gd name="connsiteY14" fmla="*/ 164766 h 173092"/>
                <a:gd name="connsiteX15" fmla="*/ 2133600 w 2347784"/>
                <a:gd name="connsiteY15" fmla="*/ 24723 h 173092"/>
                <a:gd name="connsiteX16" fmla="*/ 2347784 w 2347784"/>
                <a:gd name="connsiteY16" fmla="*/ 57674 h 173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47784" h="173092">
                  <a:moveTo>
                    <a:pt x="0" y="140052"/>
                  </a:moveTo>
                  <a:cubicBezTo>
                    <a:pt x="27459" y="79641"/>
                    <a:pt x="54919" y="19231"/>
                    <a:pt x="82378" y="24723"/>
                  </a:cubicBezTo>
                  <a:cubicBezTo>
                    <a:pt x="109837" y="30215"/>
                    <a:pt x="131806" y="174377"/>
                    <a:pt x="164757" y="173004"/>
                  </a:cubicBezTo>
                  <a:cubicBezTo>
                    <a:pt x="197708" y="171631"/>
                    <a:pt x="243016" y="19231"/>
                    <a:pt x="280086" y="16485"/>
                  </a:cubicBezTo>
                  <a:cubicBezTo>
                    <a:pt x="317156" y="13739"/>
                    <a:pt x="345989" y="153782"/>
                    <a:pt x="387178" y="156528"/>
                  </a:cubicBezTo>
                  <a:cubicBezTo>
                    <a:pt x="428367" y="159274"/>
                    <a:pt x="483287" y="30214"/>
                    <a:pt x="527222" y="32960"/>
                  </a:cubicBezTo>
                  <a:cubicBezTo>
                    <a:pt x="571157" y="35706"/>
                    <a:pt x="605481" y="177123"/>
                    <a:pt x="650789" y="173004"/>
                  </a:cubicBezTo>
                  <a:cubicBezTo>
                    <a:pt x="696097" y="168885"/>
                    <a:pt x="753762" y="9620"/>
                    <a:pt x="799070" y="8247"/>
                  </a:cubicBezTo>
                  <a:cubicBezTo>
                    <a:pt x="844378" y="6874"/>
                    <a:pt x="875957" y="160647"/>
                    <a:pt x="922638" y="164766"/>
                  </a:cubicBezTo>
                  <a:cubicBezTo>
                    <a:pt x="969319" y="168885"/>
                    <a:pt x="1037968" y="37079"/>
                    <a:pt x="1079157" y="32960"/>
                  </a:cubicBezTo>
                  <a:cubicBezTo>
                    <a:pt x="1120346" y="28841"/>
                    <a:pt x="1134076" y="142798"/>
                    <a:pt x="1169773" y="140052"/>
                  </a:cubicBezTo>
                  <a:cubicBezTo>
                    <a:pt x="1205470" y="137306"/>
                    <a:pt x="1234303" y="13739"/>
                    <a:pt x="1293341" y="16485"/>
                  </a:cubicBezTo>
                  <a:cubicBezTo>
                    <a:pt x="1352379" y="19231"/>
                    <a:pt x="1451233" y="159274"/>
                    <a:pt x="1524000" y="156528"/>
                  </a:cubicBezTo>
                  <a:cubicBezTo>
                    <a:pt x="1596767" y="153782"/>
                    <a:pt x="1648941" y="-1364"/>
                    <a:pt x="1729946" y="9"/>
                  </a:cubicBezTo>
                  <a:cubicBezTo>
                    <a:pt x="1810951" y="1382"/>
                    <a:pt x="1942756" y="160647"/>
                    <a:pt x="2010032" y="164766"/>
                  </a:cubicBezTo>
                  <a:cubicBezTo>
                    <a:pt x="2077308" y="168885"/>
                    <a:pt x="2077308" y="42572"/>
                    <a:pt x="2133600" y="24723"/>
                  </a:cubicBezTo>
                  <a:cubicBezTo>
                    <a:pt x="2189892" y="6874"/>
                    <a:pt x="2268838" y="32274"/>
                    <a:pt x="2347784" y="5767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36BCE92-0AF1-E2A0-A78B-D73F513FF3DE}"/>
                </a:ext>
              </a:extLst>
            </p:cNvPr>
            <p:cNvSpPr/>
            <p:nvPr/>
          </p:nvSpPr>
          <p:spPr>
            <a:xfrm>
              <a:off x="2212203" y="2522168"/>
              <a:ext cx="131793" cy="46444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5905655-AC5A-E7E1-E3E0-7E64A16080F2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563033" y="3810314"/>
              <a:ext cx="489204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8DB200C-AFA9-A6F8-484C-14CDF302D9F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821695" y="3392339"/>
              <a:ext cx="82296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C35B1D3-A037-B271-90B6-DEF1107AF6F3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946849" y="3905048"/>
              <a:ext cx="59436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D705A3E-0D48-CD87-5F71-414FFCF54BF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531473" y="3855720"/>
              <a:ext cx="9144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264F9FE-8641-E6F0-BB05-139ADF0721A6}"/>
                </a:ext>
              </a:extLst>
            </p:cNvPr>
            <p:cNvSpPr txBox="1"/>
            <p:nvPr/>
          </p:nvSpPr>
          <p:spPr>
            <a:xfrm>
              <a:off x="3622570" y="2792356"/>
              <a:ext cx="1843441" cy="330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+mj-lt"/>
                  <a:cs typeface="Times New Roman" panose="02020603050405020304" pitchFamily="18" charset="0"/>
                </a:rPr>
                <a:t>Control panel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6DB12CC-5500-0FE0-D3EA-6175C869139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91219" y="2708637"/>
              <a:ext cx="1268441" cy="231210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2702B2B-C2C0-22DC-273D-A60DEE72342A}"/>
                </a:ext>
              </a:extLst>
            </p:cNvPr>
            <p:cNvSpPr txBox="1"/>
            <p:nvPr/>
          </p:nvSpPr>
          <p:spPr>
            <a:xfrm>
              <a:off x="2824538" y="3274250"/>
              <a:ext cx="1462738" cy="330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+mj-lt"/>
                  <a:cs typeface="Times New Roman" panose="02020603050405020304" pitchFamily="18" charset="0"/>
                </a:rPr>
                <a:t>Festoon cables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C9DA19F0-D45A-2195-FC8F-EF57A7BDF618}"/>
                </a:ext>
              </a:extLst>
            </p:cNvPr>
            <p:cNvCxnSpPr>
              <a:cxnSpLocks/>
              <a:endCxn id="3" idx="13"/>
            </p:cNvCxnSpPr>
            <p:nvPr/>
          </p:nvCxnSpPr>
          <p:spPr>
            <a:xfrm flipH="1">
              <a:off x="3198606" y="3543790"/>
              <a:ext cx="141412" cy="397066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376F6803-D466-3EF6-907F-BD81BADD7029}"/>
                </a:ext>
              </a:extLst>
            </p:cNvPr>
            <p:cNvCxnSpPr>
              <a:cxnSpLocks/>
              <a:endCxn id="4" idx="14"/>
            </p:cNvCxnSpPr>
            <p:nvPr/>
          </p:nvCxnSpPr>
          <p:spPr>
            <a:xfrm>
              <a:off x="3340018" y="3543790"/>
              <a:ext cx="91733" cy="1177980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B40A6B4-E0DB-7C19-4221-45F28092AC43}"/>
                </a:ext>
              </a:extLst>
            </p:cNvPr>
            <p:cNvSpPr/>
            <p:nvPr/>
          </p:nvSpPr>
          <p:spPr>
            <a:xfrm>
              <a:off x="3718486" y="3803819"/>
              <a:ext cx="91514" cy="1131474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0F4DD9C-E5CE-295C-048E-BFF29526561D}"/>
                </a:ext>
              </a:extLst>
            </p:cNvPr>
            <p:cNvSpPr txBox="1"/>
            <p:nvPr/>
          </p:nvSpPr>
          <p:spPr>
            <a:xfrm>
              <a:off x="3446938" y="5751538"/>
              <a:ext cx="2135394" cy="330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+mj-lt"/>
                  <a:cs typeface="Times New Roman" panose="02020603050405020304" pitchFamily="18" charset="0"/>
                </a:rPr>
                <a:t>Confinement wall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0648E2A7-A0CB-A421-1808-4CCB6AC2EC2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05819" y="5028107"/>
              <a:ext cx="206314" cy="730884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05BC1456-5EBF-1207-809E-280957628650}"/>
              </a:ext>
            </a:extLst>
          </p:cNvPr>
          <p:cNvSpPr txBox="1"/>
          <p:nvPr/>
        </p:nvSpPr>
        <p:spPr>
          <a:xfrm>
            <a:off x="407988" y="1129681"/>
            <a:ext cx="401161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Existing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situation and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current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plan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F533A75-BCE6-8098-5805-9D8F1955A62A}"/>
              </a:ext>
            </a:extLst>
          </p:cNvPr>
          <p:cNvSpPr txBox="1"/>
          <p:nvPr/>
        </p:nvSpPr>
        <p:spPr>
          <a:xfrm>
            <a:off x="580321" y="1861705"/>
            <a:ext cx="5848504" cy="646331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Dismantling of the existing TCC8 crane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Installation of a new crane suitable for the radioactive environment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Installation of a confinement wall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11DCD57-4E3F-5B2E-49B6-A8C91B58BD8F}"/>
              </a:ext>
            </a:extLst>
          </p:cNvPr>
          <p:cNvSpPr txBox="1"/>
          <p:nvPr/>
        </p:nvSpPr>
        <p:spPr>
          <a:xfrm>
            <a:off x="2601220" y="5277070"/>
            <a:ext cx="110652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Upstream TCC8</a:t>
            </a:r>
            <a:endParaRPr lang="en-GB" sz="1200" dirty="0"/>
          </a:p>
        </p:txBody>
      </p: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CE11D24B-1CC1-412A-25E4-CA60EAB3D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8477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E0498D-3444-3DE7-7A53-CAEE5C391D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189E503-2123-CBA6-16C4-A8AB981ECC97}"/>
              </a:ext>
            </a:extLst>
          </p:cNvPr>
          <p:cNvGrpSpPr/>
          <p:nvPr/>
        </p:nvGrpSpPr>
        <p:grpSpPr>
          <a:xfrm>
            <a:off x="883920" y="2802977"/>
            <a:ext cx="10522910" cy="3123537"/>
            <a:chOff x="883920" y="2192756"/>
            <a:chExt cx="10522910" cy="3123537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FB1954-21FA-8B95-3CB9-4BF055AF50E2}"/>
                </a:ext>
              </a:extLst>
            </p:cNvPr>
            <p:cNvSpPr/>
            <p:nvPr/>
          </p:nvSpPr>
          <p:spPr>
            <a:xfrm>
              <a:off x="6475245" y="5170142"/>
              <a:ext cx="4846320" cy="58794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0B76D6E-DAE3-5742-6D42-3DE46E72F15D}"/>
                </a:ext>
              </a:extLst>
            </p:cNvPr>
            <p:cNvSpPr/>
            <p:nvPr/>
          </p:nvSpPr>
          <p:spPr>
            <a:xfrm>
              <a:off x="6475245" y="3195713"/>
              <a:ext cx="4846320" cy="58794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2A2E770-17D4-1410-014F-1983489ED8FF}"/>
                </a:ext>
              </a:extLst>
            </p:cNvPr>
            <p:cNvSpPr/>
            <p:nvPr/>
          </p:nvSpPr>
          <p:spPr>
            <a:xfrm>
              <a:off x="1602560" y="4838480"/>
              <a:ext cx="5824151" cy="58794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CDCCB74-C0BB-2B0B-599D-8A608BA3E3A0}"/>
                </a:ext>
              </a:extLst>
            </p:cNvPr>
            <p:cNvSpPr/>
            <p:nvPr/>
          </p:nvSpPr>
          <p:spPr>
            <a:xfrm>
              <a:off x="1606682" y="3829344"/>
              <a:ext cx="5824151" cy="58794"/>
            </a:xfrm>
            <a:prstGeom prst="rect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CCF4305-845C-CB3D-6B93-3B3A1DCA1D7B}"/>
                </a:ext>
              </a:extLst>
            </p:cNvPr>
            <p:cNvCxnSpPr>
              <a:cxnSpLocks/>
            </p:cNvCxnSpPr>
            <p:nvPr/>
          </p:nvCxnSpPr>
          <p:spPr>
            <a:xfrm>
              <a:off x="2581320" y="3763718"/>
              <a:ext cx="3792495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9CE82DB-F798-DA64-D7E4-198577F4455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95520" y="3077918"/>
              <a:ext cx="137160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726885D-8CB8-B4F8-3354-CDA24A67500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87748" y="3077918"/>
              <a:ext cx="137160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F78234C-5A6C-E471-BA56-1407325A27D0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169840" y="2394435"/>
              <a:ext cx="41148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04C6E5F-03F0-8E3C-79A3-326376A5247A}"/>
                </a:ext>
              </a:extLst>
            </p:cNvPr>
            <p:cNvCxnSpPr>
              <a:cxnSpLocks/>
            </p:cNvCxnSpPr>
            <p:nvPr/>
          </p:nvCxnSpPr>
          <p:spPr>
            <a:xfrm>
              <a:off x="1532239" y="3763718"/>
              <a:ext cx="64008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655C9E67-C4F1-1026-9103-8D1BD800CBB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03055" y="4348280"/>
              <a:ext cx="658368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39B15A6-BF60-E215-E396-316A7AFCFA28}"/>
                </a:ext>
              </a:extLst>
            </p:cNvPr>
            <p:cNvCxnSpPr>
              <a:cxnSpLocks/>
            </p:cNvCxnSpPr>
            <p:nvPr/>
          </p:nvCxnSpPr>
          <p:spPr>
            <a:xfrm>
              <a:off x="1524000" y="4944200"/>
              <a:ext cx="484632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CB7514E-E4E4-3335-0704-B5165650674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00390" y="2969996"/>
              <a:ext cx="155448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14389BB1-27C2-1BA5-55B1-D5806490B6E3}"/>
                </a:ext>
              </a:extLst>
            </p:cNvPr>
            <p:cNvCxnSpPr>
              <a:cxnSpLocks/>
            </p:cNvCxnSpPr>
            <p:nvPr/>
          </p:nvCxnSpPr>
          <p:spPr>
            <a:xfrm>
              <a:off x="7284720" y="3131876"/>
              <a:ext cx="411480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2BD3C6C-4ED6-E63D-A0A0-1F91D2E3BF9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827520" y="2665206"/>
              <a:ext cx="91440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7A93DF3F-E0E2-C992-8E90-A1DF869F3BAC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374845" y="2208006"/>
              <a:ext cx="91440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A18F20D-9F9E-ACED-2EAA-1646FA2C4857}"/>
                </a:ext>
              </a:extLst>
            </p:cNvPr>
            <p:cNvCxnSpPr>
              <a:cxnSpLocks/>
            </p:cNvCxnSpPr>
            <p:nvPr/>
          </p:nvCxnSpPr>
          <p:spPr>
            <a:xfrm>
              <a:off x="892159" y="3850215"/>
              <a:ext cx="64008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D106365A-6BEE-F486-D33F-A6D64FB92C25}"/>
                </a:ext>
              </a:extLst>
            </p:cNvPr>
            <p:cNvCxnSpPr>
              <a:cxnSpLocks/>
            </p:cNvCxnSpPr>
            <p:nvPr/>
          </p:nvCxnSpPr>
          <p:spPr>
            <a:xfrm>
              <a:off x="892159" y="4043804"/>
              <a:ext cx="64008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2CF25B1D-AD4E-E6BD-284A-F70CDC98D3A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18843" y="3941917"/>
              <a:ext cx="18288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8DB9C3CC-F87F-7F78-04A1-6E13C62755C3}"/>
                </a:ext>
              </a:extLst>
            </p:cNvPr>
            <p:cNvCxnSpPr>
              <a:cxnSpLocks/>
            </p:cNvCxnSpPr>
            <p:nvPr/>
          </p:nvCxnSpPr>
          <p:spPr>
            <a:xfrm>
              <a:off x="883920" y="4680846"/>
              <a:ext cx="64008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9CCF4BBE-3FA0-1D34-7070-4893976D6A1B}"/>
                </a:ext>
              </a:extLst>
            </p:cNvPr>
            <p:cNvCxnSpPr>
              <a:cxnSpLocks/>
            </p:cNvCxnSpPr>
            <p:nvPr/>
          </p:nvCxnSpPr>
          <p:spPr>
            <a:xfrm>
              <a:off x="883920" y="4874435"/>
              <a:ext cx="64008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88FC0F3-AC21-06E2-3554-0CDAC8A9B2D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10604" y="4772548"/>
              <a:ext cx="18288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B121A6A-1F69-8818-D069-EA304189465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90636" y="4900956"/>
              <a:ext cx="9144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49B06B03-2964-BC55-5669-C3DE534B000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86515" y="3801197"/>
              <a:ext cx="9144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4369DBA1-80C8-DE57-EB41-C5E7C8062A8A}"/>
                </a:ext>
              </a:extLst>
            </p:cNvPr>
            <p:cNvSpPr/>
            <p:nvPr/>
          </p:nvSpPr>
          <p:spPr>
            <a:xfrm>
              <a:off x="4012133" y="3846917"/>
              <a:ext cx="107081" cy="1027518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9C371C45-F0AC-2ECD-F747-C15BF1FD680E}"/>
                </a:ext>
              </a:extLst>
            </p:cNvPr>
            <p:cNvSpPr/>
            <p:nvPr/>
          </p:nvSpPr>
          <p:spPr>
            <a:xfrm>
              <a:off x="4362229" y="3846917"/>
              <a:ext cx="107081" cy="1027518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AF822AD5-9A34-FFE3-549D-2E3CC4E613B9}"/>
                </a:ext>
              </a:extLst>
            </p:cNvPr>
            <p:cNvSpPr/>
            <p:nvPr/>
          </p:nvSpPr>
          <p:spPr>
            <a:xfrm rot="5400000">
              <a:off x="4205926" y="4484586"/>
              <a:ext cx="73152" cy="73152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002C262D-682F-F24E-0236-B0D1581D4CA8}"/>
                </a:ext>
              </a:extLst>
            </p:cNvPr>
            <p:cNvSpPr/>
            <p:nvPr/>
          </p:nvSpPr>
          <p:spPr>
            <a:xfrm rot="5400000">
              <a:off x="4201805" y="3483684"/>
              <a:ext cx="73152" cy="73152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91687874-5474-57BE-5488-C7F004225369}"/>
                </a:ext>
              </a:extLst>
            </p:cNvPr>
            <p:cNvSpPr/>
            <p:nvPr/>
          </p:nvSpPr>
          <p:spPr>
            <a:xfrm>
              <a:off x="4062030" y="3993964"/>
              <a:ext cx="338969" cy="35175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8C014761-AA22-DBD9-D16D-F722D2945F97}"/>
                </a:ext>
              </a:extLst>
            </p:cNvPr>
            <p:cNvSpPr txBox="1"/>
            <p:nvPr/>
          </p:nvSpPr>
          <p:spPr>
            <a:xfrm>
              <a:off x="4859966" y="4241204"/>
              <a:ext cx="11992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 dirty="0">
                  <a:solidFill>
                    <a:prstClr val="black"/>
                  </a:solidFill>
                  <a:cs typeface="Times New Roman" panose="02020603050405020304" pitchFamily="18" charset="0"/>
                </a:rPr>
                <a:t>TCC8 tunnel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64CCA3D7-BA3B-EE29-76FD-226FEF63EB47}"/>
                </a:ext>
              </a:extLst>
            </p:cNvPr>
            <p:cNvSpPr txBox="1"/>
            <p:nvPr/>
          </p:nvSpPr>
          <p:spPr>
            <a:xfrm>
              <a:off x="7674359" y="4348280"/>
              <a:ext cx="13154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>
                  <a:solidFill>
                    <a:prstClr val="black"/>
                  </a:solidFill>
                  <a:cs typeface="Times New Roman" panose="02020603050405020304" pitchFamily="18" charset="0"/>
                </a:rPr>
                <a:t>ECN3 cavern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A0DEF371-277B-CB75-3EAC-39A63EB3AB7A}"/>
                </a:ext>
              </a:extLst>
            </p:cNvPr>
            <p:cNvSpPr/>
            <p:nvPr/>
          </p:nvSpPr>
          <p:spPr>
            <a:xfrm>
              <a:off x="9786387" y="3226379"/>
              <a:ext cx="107081" cy="201168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CB0EE0F0-4A98-27C9-9BC1-E8F3349E495B}"/>
                </a:ext>
              </a:extLst>
            </p:cNvPr>
            <p:cNvSpPr/>
            <p:nvPr/>
          </p:nvSpPr>
          <p:spPr>
            <a:xfrm>
              <a:off x="10136483" y="3226379"/>
              <a:ext cx="107081" cy="201168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1E6CA2C8-1600-04C0-5042-D519E84BB9C7}"/>
                </a:ext>
              </a:extLst>
            </p:cNvPr>
            <p:cNvSpPr/>
            <p:nvPr/>
          </p:nvSpPr>
          <p:spPr>
            <a:xfrm rot="5400000">
              <a:off x="9980180" y="4837757"/>
              <a:ext cx="73152" cy="73152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93822277-5032-F134-BDB6-20258EE88F65}"/>
                </a:ext>
              </a:extLst>
            </p:cNvPr>
            <p:cNvSpPr/>
            <p:nvPr/>
          </p:nvSpPr>
          <p:spPr>
            <a:xfrm rot="5400000">
              <a:off x="9976059" y="2863146"/>
              <a:ext cx="73152" cy="73152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7699566C-1CAA-071C-B3E0-28A35621E256}"/>
                </a:ext>
              </a:extLst>
            </p:cNvPr>
            <p:cNvSpPr/>
            <p:nvPr/>
          </p:nvSpPr>
          <p:spPr>
            <a:xfrm>
              <a:off x="9836284" y="4431139"/>
              <a:ext cx="338969" cy="351754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1B7BEE01-48EE-8622-460A-6C1B0DF2949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190935" y="5118173"/>
              <a:ext cx="36576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3EF000D3-AEDA-975D-016B-D7CD811E8F39}"/>
                </a:ext>
              </a:extLst>
            </p:cNvPr>
            <p:cNvCxnSpPr>
              <a:cxnSpLocks/>
            </p:cNvCxnSpPr>
            <p:nvPr/>
          </p:nvCxnSpPr>
          <p:spPr>
            <a:xfrm>
              <a:off x="6377630" y="5316293"/>
              <a:ext cx="502920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64D32DF6-C5DD-7B82-61C8-38BC8B9B3889}"/>
                </a:ext>
              </a:extLst>
            </p:cNvPr>
            <p:cNvSpPr/>
            <p:nvPr/>
          </p:nvSpPr>
          <p:spPr>
            <a:xfrm>
              <a:off x="2212203" y="2522168"/>
              <a:ext cx="131793" cy="46444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FD888EBF-54B4-B312-8B58-63DD635DB7E2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563033" y="3810314"/>
              <a:ext cx="489204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CD1ACCB7-3E1E-A56C-1F7C-A473B1DC24A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821695" y="3392339"/>
              <a:ext cx="82296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3F9C38C9-DD6D-8336-1A7A-4075C3BB89DD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946849" y="3905048"/>
              <a:ext cx="59436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800D884B-C758-22BA-46E4-82E77E468C1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531473" y="3855720"/>
              <a:ext cx="9144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CACCA5DD-6827-4002-411A-84E6ED9351EF}"/>
                </a:ext>
              </a:extLst>
            </p:cNvPr>
            <p:cNvSpPr/>
            <p:nvPr/>
          </p:nvSpPr>
          <p:spPr>
            <a:xfrm>
              <a:off x="2290985" y="3865945"/>
              <a:ext cx="107081" cy="1027518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C9900210-0EF4-6BE2-2063-A183B08E1017}"/>
                </a:ext>
              </a:extLst>
            </p:cNvPr>
            <p:cNvSpPr/>
            <p:nvPr/>
          </p:nvSpPr>
          <p:spPr>
            <a:xfrm>
              <a:off x="2641081" y="3865945"/>
              <a:ext cx="107081" cy="1027518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7583F21B-F30B-343A-9BC1-C8296E64CDD5}"/>
                </a:ext>
              </a:extLst>
            </p:cNvPr>
            <p:cNvSpPr/>
            <p:nvPr/>
          </p:nvSpPr>
          <p:spPr>
            <a:xfrm rot="5400000">
              <a:off x="2484778" y="4503614"/>
              <a:ext cx="73152" cy="73152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4523CBCE-5CF0-CEBE-B963-94EA78E54BEB}"/>
                </a:ext>
              </a:extLst>
            </p:cNvPr>
            <p:cNvSpPr/>
            <p:nvPr/>
          </p:nvSpPr>
          <p:spPr>
            <a:xfrm rot="5400000">
              <a:off x="2480657" y="3502712"/>
              <a:ext cx="73152" cy="73152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7A291A67-B326-1CF0-AC51-97BD4697060C}"/>
                </a:ext>
              </a:extLst>
            </p:cNvPr>
            <p:cNvSpPr/>
            <p:nvPr/>
          </p:nvSpPr>
          <p:spPr>
            <a:xfrm>
              <a:off x="2340882" y="4012992"/>
              <a:ext cx="338969" cy="351754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H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F11B174D-5402-A5AC-1CE6-FD29A9463D4C}"/>
                </a:ext>
              </a:extLst>
            </p:cNvPr>
            <p:cNvSpPr/>
            <p:nvPr/>
          </p:nvSpPr>
          <p:spPr>
            <a:xfrm>
              <a:off x="3718486" y="3803819"/>
              <a:ext cx="91514" cy="1131474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6FF0F-8FF2-6241-14F6-12C8CC353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05045B-1F81-D2F5-4AA0-FAA61CBEA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EED2D46-3623-3D91-6600-3CC607E10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TCC8 with 2 cranes. Re-use of PR560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E279EB-7D18-6726-64E9-72C664898527}"/>
              </a:ext>
            </a:extLst>
          </p:cNvPr>
          <p:cNvSpPr txBox="1"/>
          <p:nvPr/>
        </p:nvSpPr>
        <p:spPr>
          <a:xfrm>
            <a:off x="407988" y="1129681"/>
            <a:ext cx="447615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New configuration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being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considered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F714387-C4E2-418B-9F1E-43A39976B954}"/>
              </a:ext>
            </a:extLst>
          </p:cNvPr>
          <p:cNvSpPr txBox="1"/>
          <p:nvPr/>
        </p:nvSpPr>
        <p:spPr>
          <a:xfrm>
            <a:off x="580321" y="1861705"/>
            <a:ext cx="6506279" cy="430887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The existing crane is not dismantled and stays in the upstream part of TCC8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The new crane operates only in the downstream part of TCC8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AB845B5-2A96-EC72-BD36-87467640C1EE}"/>
              </a:ext>
            </a:extLst>
          </p:cNvPr>
          <p:cNvSpPr txBox="1"/>
          <p:nvPr/>
        </p:nvSpPr>
        <p:spPr>
          <a:xfrm>
            <a:off x="1579057" y="5718051"/>
            <a:ext cx="110652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Upstream TCC8</a:t>
            </a:r>
            <a:endParaRPr lang="en-GB" sz="120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71C0B49A-C343-CB52-9177-0E578D66B06E}"/>
              </a:ext>
            </a:extLst>
          </p:cNvPr>
          <p:cNvSpPr txBox="1"/>
          <p:nvPr/>
        </p:nvSpPr>
        <p:spPr>
          <a:xfrm>
            <a:off x="4013289" y="4144791"/>
            <a:ext cx="73257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New crane</a:t>
            </a:r>
            <a:endParaRPr lang="en-GB" sz="12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AFAB0A44-BC21-772D-A491-5427F65E3ED6}"/>
              </a:ext>
            </a:extLst>
          </p:cNvPr>
          <p:cNvSpPr txBox="1"/>
          <p:nvPr/>
        </p:nvSpPr>
        <p:spPr>
          <a:xfrm>
            <a:off x="2656468" y="4140695"/>
            <a:ext cx="6652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Old crane</a:t>
            </a:r>
            <a:endParaRPr lang="en-GB" sz="1200" dirty="0"/>
          </a:p>
        </p:txBody>
      </p:sp>
      <p:sp>
        <p:nvSpPr>
          <p:cNvPr id="112" name="Date Placeholder 111">
            <a:extLst>
              <a:ext uri="{FF2B5EF4-FFF2-40B4-BE49-F238E27FC236}">
                <a16:creationId xmlns:a16="http://schemas.microsoft.com/office/drawing/2014/main" id="{10205E18-0088-C273-981F-E19E45187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5947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TCC8 with 2 cranes. Re-use of PR560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435A361-FFC8-B308-8948-67245652A3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925971"/>
              </p:ext>
            </p:extLst>
          </p:nvPr>
        </p:nvGraphicFramePr>
        <p:xfrm>
          <a:off x="831850" y="1113181"/>
          <a:ext cx="10528300" cy="43942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5264150">
                  <a:extLst>
                    <a:ext uri="{9D8B030D-6E8A-4147-A177-3AD203B41FA5}">
                      <a16:colId xmlns:a16="http://schemas.microsoft.com/office/drawing/2014/main" val="1691148265"/>
                    </a:ext>
                  </a:extLst>
                </a:gridCol>
                <a:gridCol w="5264150">
                  <a:extLst>
                    <a:ext uri="{9D8B030D-6E8A-4147-A177-3AD203B41FA5}">
                      <a16:colId xmlns:a16="http://schemas.microsoft.com/office/drawing/2014/main" val="3095652479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r>
                        <a:rPr lang="en-US" sz="1400" dirty="0"/>
                        <a:t>Pros</a:t>
                      </a:r>
                      <a:endParaRPr lang="en-GB" sz="14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Cons</a:t>
                      </a:r>
                      <a:endParaRPr lang="en-GB" sz="14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42403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2F2F2F"/>
                          </a:solidFill>
                        </a:rPr>
                        <a:t>No need to remove the confinement wall to access the upstream part of TCC8 (access through EHN2)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2F2F2F"/>
                          </a:solidFill>
                        </a:rPr>
                        <a:t>New crane - Loss of crane coverage in the longitudinal direction near the confinement wall (new festoon cable storage area)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622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2F2F2F"/>
                          </a:solidFill>
                        </a:rPr>
                        <a:t>If the confinement wall includes a door - access through EHN2 can be used instead of 911 if needed.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2F2F2F"/>
                          </a:solidFill>
                        </a:rPr>
                        <a:t>Replacing the trolley of the old crane would require dismantling the new crane and possibly partial dismantling of the </a:t>
                      </a:r>
                      <a:r>
                        <a:rPr lang="en-GB" sz="1400" dirty="0" err="1">
                          <a:solidFill>
                            <a:srgbClr val="2F2F2F"/>
                          </a:solidFill>
                        </a:rPr>
                        <a:t>SHiP</a:t>
                      </a:r>
                      <a:r>
                        <a:rPr lang="en-GB" sz="1400" dirty="0">
                          <a:solidFill>
                            <a:srgbClr val="2F2F2F"/>
                          </a:solidFill>
                        </a:rPr>
                        <a:t> experiment. –</a:t>
                      </a:r>
                      <a:r>
                        <a:rPr lang="en-GB" sz="1400" b="1" dirty="0">
                          <a:solidFill>
                            <a:srgbClr val="2F2F2F"/>
                          </a:solidFill>
                        </a:rPr>
                        <a:t> Very unlikely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679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2F2F2F"/>
                          </a:solidFill>
                        </a:rPr>
                        <a:t>Save the cost of removing the crane</a:t>
                      </a:r>
                      <a:endParaRPr lang="en-GB" sz="1400" dirty="0">
                        <a:solidFill>
                          <a:srgbClr val="2F2F2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2F2F2F"/>
                          </a:solidFill>
                        </a:rPr>
                        <a:t>Minor site works must be carried out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8438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2F2F2F"/>
                          </a:solidFill>
                        </a:rPr>
                        <a:t>Shorter festoons cables required for the new crane.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2F2F2F"/>
                          </a:solidFill>
                        </a:rPr>
                        <a:t>Current crane - Hook coverage in the transverse direction (upstream) may be reduced to prevent interference with fixed cable installations.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4039039"/>
                  </a:ext>
                </a:extLst>
              </a:tr>
              <a:tr h="233680">
                <a:tc gridSpan="2"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Comments 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>
                        <a:solidFill>
                          <a:srgbClr val="2F2F2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45235"/>
                  </a:ext>
                </a:extLst>
              </a:tr>
              <a:tr h="193040">
                <a:tc gridSpan="2"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2F2F2F"/>
                          </a:solidFill>
                        </a:rPr>
                        <a:t>Assess the radiological protection (RP) conditions in the upstream part of TCC8, considering that the control panel is on-board and remote handling is not possible.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>
                        <a:solidFill>
                          <a:srgbClr val="2F2F2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7197267"/>
                  </a:ext>
                </a:extLst>
              </a:tr>
              <a:tr h="193040">
                <a:tc gridSpan="2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2F2F2F"/>
                          </a:solidFill>
                        </a:rPr>
                        <a:t>Assess the impact of having two cranes in terms of electrical infrastructure.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817179"/>
                  </a:ext>
                </a:extLst>
              </a:tr>
              <a:tr h="193040">
                <a:tc gridSpan="2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2F2F2F"/>
                          </a:solidFill>
                        </a:rPr>
                        <a:t>Additional cost for maintenance of two cranes in TCC8 instead of one.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264296"/>
                  </a:ext>
                </a:extLst>
              </a:tr>
              <a:tr h="193040">
                <a:tc gridSpan="2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2F2F2F"/>
                          </a:solidFill>
                        </a:rPr>
                        <a:t>Confinement wall location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68418"/>
                  </a:ext>
                </a:extLst>
              </a:tr>
            </a:tbl>
          </a:graphicData>
        </a:graphic>
      </p:graphicFrame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1B8D52D-E16B-37F7-E0D0-811714597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F1C167-19D5-EC3C-246D-BC047A86493A}"/>
              </a:ext>
            </a:extLst>
          </p:cNvPr>
          <p:cNvSpPr txBox="1"/>
          <p:nvPr/>
        </p:nvSpPr>
        <p:spPr>
          <a:xfrm>
            <a:off x="831850" y="5782537"/>
            <a:ext cx="695062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3"/>
                </a:solidFill>
              </a:rPr>
              <a:t>Decision must be taken before September (New crane contract)</a:t>
            </a:r>
            <a:endParaRPr lang="en-GB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70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F9F8F6-2939-E8BF-B6EB-607BB6A47C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DF859-81CC-FE1C-A4AE-DB059F44E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6DDA48-A2E1-A6A6-9BB8-112D6288F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3C552-6A85-F97A-5E62-327CE7AA7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F7E69981-3116-627A-A751-1A3A20748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dirty="0"/>
              <a:t>Tcc8 mezzanine: Transport volume</a:t>
            </a:r>
            <a:endParaRPr lang="fr-CH" sz="3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B47A0D-B121-A1AA-01FE-14ABC8AF7989}"/>
              </a:ext>
            </a:extLst>
          </p:cNvPr>
          <p:cNvSpPr txBox="1"/>
          <p:nvPr/>
        </p:nvSpPr>
        <p:spPr>
          <a:xfrm>
            <a:off x="580321" y="1301072"/>
            <a:ext cx="3991679" cy="1938992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en-GB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Current equipment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Opening – 3000 x 2000 mm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i="1" dirty="0">
                <a:solidFill>
                  <a:srgbClr val="303030"/>
                </a:solidFill>
                <a:sym typeface="Wingdings" panose="05000000000000000000" pitchFamily="2" charset="2"/>
              </a:rPr>
              <a:t>To be verified on site </a:t>
            </a:r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Space reservation – 2500* x 2000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Max. volume – 2400 x 1900 mm </a:t>
            </a: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(safe margin)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Current largest footprint = 2200 x 440 (ECN3 cooling coil, no casing)</a:t>
            </a:r>
          </a:p>
          <a:p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14B40B-2A6A-F08D-1397-9FB2C60BF40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01072"/>
            <a:ext cx="5677133" cy="480914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34787B-0346-6BD8-4901-0D459A11C52B}"/>
              </a:ext>
            </a:extLst>
          </p:cNvPr>
          <p:cNvSpPr txBox="1"/>
          <p:nvPr/>
        </p:nvSpPr>
        <p:spPr>
          <a:xfrm>
            <a:off x="9067800" y="2971800"/>
            <a:ext cx="75822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bg1"/>
                </a:solidFill>
              </a:rPr>
              <a:t>Space</a:t>
            </a:r>
          </a:p>
          <a:p>
            <a:pPr algn="l"/>
            <a:r>
              <a:rPr lang="en-US" sz="1200" dirty="0">
                <a:solidFill>
                  <a:schemeClr val="bg1"/>
                </a:solidFill>
              </a:rPr>
              <a:t>reservation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0" name="TextBox 7">
            <a:extLst>
              <a:ext uri="{FF2B5EF4-FFF2-40B4-BE49-F238E27FC236}">
                <a16:creationId xmlns:a16="http://schemas.microsoft.com/office/drawing/2014/main" id="{DF244E10-8330-649F-8ADF-EC840E27AB0F}"/>
              </a:ext>
            </a:extLst>
          </p:cNvPr>
          <p:cNvSpPr txBox="1"/>
          <p:nvPr/>
        </p:nvSpPr>
        <p:spPr>
          <a:xfrm>
            <a:off x="6096000" y="1301072"/>
            <a:ext cx="5688012" cy="2154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solidFill>
                  <a:schemeClr val="bg1"/>
                </a:solidFill>
              </a:rPr>
              <a:t> Space reservation 2500x2000 for current equipment</a:t>
            </a:r>
          </a:p>
        </p:txBody>
      </p:sp>
    </p:spTree>
    <p:extLst>
      <p:ext uri="{BB962C8B-B14F-4D97-AF65-F5344CB8AC3E}">
        <p14:creationId xmlns:p14="http://schemas.microsoft.com/office/powerpoint/2010/main" val="40113817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CDAC99-17E4-3122-51BE-003E0792DB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0BC5EA-DF2E-FC22-8170-D231254B5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5EA8D1-4EE0-5D61-7100-2E689A3A6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973758-B0DB-03D6-DD75-F9532F67C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D336A323-F295-E53B-F8E3-7C544C941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dirty="0"/>
              <a:t>Tcc8 mezzanine: Transport volume</a:t>
            </a:r>
            <a:endParaRPr lang="fr-CH" sz="3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D8331C-52AF-CCD9-8657-2D1A41D56F4E}"/>
              </a:ext>
            </a:extLst>
          </p:cNvPr>
          <p:cNvSpPr txBox="1"/>
          <p:nvPr/>
        </p:nvSpPr>
        <p:spPr>
          <a:xfrm>
            <a:off x="580321" y="1301072"/>
            <a:ext cx="3991679" cy="3662541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en-GB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Current equipment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Opening – 3000 x 2000 mm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i="1" dirty="0">
                <a:solidFill>
                  <a:srgbClr val="303030"/>
                </a:solidFill>
                <a:sym typeface="Wingdings" panose="05000000000000000000" pitchFamily="2" charset="2"/>
              </a:rPr>
              <a:t>To be verified on site </a:t>
            </a:r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Space reservation – 2500* x 2000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Max. volume – 2400 x 1900 mm </a:t>
            </a: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(safe margin)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Current largest footprint = 2200 x 440 (ECN3 cooling coil, no casing)</a:t>
            </a:r>
          </a:p>
          <a:p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r>
              <a:rPr lang="en-GB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QUESTIONS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New equipment to be installed in the mezzanine?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Dimensions and weights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Handling rail location (2t) </a:t>
            </a:r>
          </a:p>
          <a:p>
            <a:pPr lvl="1"/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– </a:t>
            </a:r>
            <a:r>
              <a:rPr lang="en-GB" sz="1400" i="1" dirty="0">
                <a:solidFill>
                  <a:srgbClr val="303030"/>
                </a:solidFill>
                <a:sym typeface="Wingdings" panose="05000000000000000000" pitchFamily="2" charset="2"/>
              </a:rPr>
              <a:t>to be verified on 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AC539C-E3FC-3E64-756B-80286321833E}"/>
              </a:ext>
            </a:extLst>
          </p:cNvPr>
          <p:cNvSpPr txBox="1"/>
          <p:nvPr/>
        </p:nvSpPr>
        <p:spPr>
          <a:xfrm>
            <a:off x="9067800" y="2971800"/>
            <a:ext cx="75822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bg1"/>
                </a:solidFill>
              </a:rPr>
              <a:t>Space</a:t>
            </a:r>
          </a:p>
          <a:p>
            <a:pPr algn="l"/>
            <a:r>
              <a:rPr lang="en-US" sz="1200" dirty="0">
                <a:solidFill>
                  <a:schemeClr val="bg1"/>
                </a:solidFill>
              </a:rPr>
              <a:t>reservation</a:t>
            </a:r>
            <a:endParaRPr lang="en-GB" sz="1200" dirty="0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C390B64-30E9-9A5D-4A95-2D2E6E6D9AA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239000" y="1036781"/>
            <a:ext cx="4549800" cy="5181392"/>
            <a:chOff x="7239000" y="1036781"/>
            <a:chExt cx="4549800" cy="518139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386B32F-CD12-FBB3-876B-6EDCAC2583FD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9000" y="1036781"/>
              <a:ext cx="4549800" cy="5181392"/>
            </a:xfrm>
            <a:prstGeom prst="rect">
              <a:avLst/>
            </a:prstGeom>
          </p:spPr>
        </p:pic>
        <p:sp>
          <p:nvSpPr>
            <p:cNvPr id="10" name="TextBox 7">
              <a:extLst>
                <a:ext uri="{FF2B5EF4-FFF2-40B4-BE49-F238E27FC236}">
                  <a16:creationId xmlns:a16="http://schemas.microsoft.com/office/drawing/2014/main" id="{A499F9BB-2769-5D81-C3F7-DFD6DAE5EB9B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243788" y="1036781"/>
              <a:ext cx="4545012" cy="3693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solidFill>
                    <a:schemeClr val="bg1"/>
                  </a:solidFill>
                </a:rPr>
                <a:t> SPS Experimental gallery: ECN3, TCC8 and GHN300. </a:t>
              </a:r>
            </a:p>
            <a:p>
              <a:r>
                <a:rPr lang="en-GB" sz="1200" dirty="0">
                  <a:solidFill>
                    <a:schemeClr val="bg1"/>
                  </a:solidFill>
                </a:rPr>
                <a:t> HVAC INSTALLATIONS DUCT WORK</a:t>
              </a:r>
            </a:p>
          </p:txBody>
        </p:sp>
      </p:grp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6ABEA6B-818E-D032-1F04-6147BBB12353}"/>
              </a:ext>
            </a:extLst>
          </p:cNvPr>
          <p:cNvCxnSpPr/>
          <p:nvPr/>
        </p:nvCxnSpPr>
        <p:spPr>
          <a:xfrm>
            <a:off x="6781800" y="1828800"/>
            <a:ext cx="0" cy="327660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0F8177A-2732-713B-E1D5-C9AA8EF074E0}"/>
              </a:ext>
            </a:extLst>
          </p:cNvPr>
          <p:cNvSpPr txBox="1"/>
          <p:nvPr/>
        </p:nvSpPr>
        <p:spPr>
          <a:xfrm rot="16200000">
            <a:off x="5783610" y="3359377"/>
            <a:ext cx="178093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Rail length </a:t>
            </a:r>
            <a:r>
              <a:rPr lang="en-GB" sz="1400" b="0" i="0" dirty="0">
                <a:effectLst/>
                <a:latin typeface="Google Sans"/>
              </a:rPr>
              <a:t>≈</a:t>
            </a:r>
            <a:r>
              <a:rPr lang="en-US" sz="1400" dirty="0"/>
              <a:t> 5400 mm</a:t>
            </a:r>
            <a:endParaRPr lang="en-GB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714F02-D46A-D7F5-9F13-B1AC988B31B1}"/>
              </a:ext>
            </a:extLst>
          </p:cNvPr>
          <p:cNvSpPr txBox="1"/>
          <p:nvPr/>
        </p:nvSpPr>
        <p:spPr>
          <a:xfrm>
            <a:off x="8950036" y="3737643"/>
            <a:ext cx="3879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b="0" i="0" dirty="0">
                <a:effectLst/>
                <a:latin typeface="Google Sans"/>
              </a:rPr>
              <a:t>≈</a:t>
            </a:r>
            <a:r>
              <a:rPr lang="en-US" sz="1400" dirty="0"/>
              <a:t>938</a:t>
            </a:r>
            <a:endParaRPr lang="en-GB" sz="14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B1FB3A-2B3F-4D3D-25C5-1804F5E69FF7}"/>
              </a:ext>
            </a:extLst>
          </p:cNvPr>
          <p:cNvSpPr/>
          <p:nvPr/>
        </p:nvSpPr>
        <p:spPr>
          <a:xfrm>
            <a:off x="9372600" y="1905000"/>
            <a:ext cx="76201" cy="3200399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E5BCAEF-1B1A-11C7-6BAA-ABB3F15A8A1E}"/>
              </a:ext>
            </a:extLst>
          </p:cNvPr>
          <p:cNvCxnSpPr>
            <a:cxnSpLocks/>
          </p:cNvCxnSpPr>
          <p:nvPr/>
        </p:nvCxnSpPr>
        <p:spPr>
          <a:xfrm flipH="1">
            <a:off x="8877299" y="3960231"/>
            <a:ext cx="533401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26972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672E0E-D1E9-6E58-CD6D-572BA619AE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A9A93-5DD6-626C-6D37-24217FEDC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DE2FC-F3D4-9AF1-151A-0A8EC9059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D25C44-F04B-61CD-075F-354AE0343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F267D5FC-1593-A590-972B-224590763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dirty="0"/>
              <a:t>Tcc8 mezzanine: Transport volume</a:t>
            </a:r>
            <a:endParaRPr lang="fr-CH" sz="3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851981-6F1E-EBE3-36CD-94E3BFFD18C5}"/>
              </a:ext>
            </a:extLst>
          </p:cNvPr>
          <p:cNvSpPr txBox="1"/>
          <p:nvPr/>
        </p:nvSpPr>
        <p:spPr>
          <a:xfrm>
            <a:off x="580321" y="1301072"/>
            <a:ext cx="3991679" cy="4308872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en-GB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Current equipment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Opening – 3000 x 2000 mm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i="1" dirty="0">
                <a:solidFill>
                  <a:srgbClr val="303030"/>
                </a:solidFill>
                <a:sym typeface="Wingdings" panose="05000000000000000000" pitchFamily="2" charset="2"/>
              </a:rPr>
              <a:t>To be verified on site </a:t>
            </a:r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Space reservation – 2500* x 2000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Max. volume – 2400 x 1900 mm </a:t>
            </a: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(safe margin)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Current largest footprint = 2200 x 440 (ECN3 cooling coil, no casing)</a:t>
            </a:r>
          </a:p>
          <a:p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r>
              <a:rPr lang="en-GB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QUESTIONS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New equipment to be installed in the mezzanine?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Dimensions and weights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Handling rail location (2t)</a:t>
            </a:r>
          </a:p>
          <a:p>
            <a:pPr lvl="1"/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– </a:t>
            </a:r>
            <a:r>
              <a:rPr lang="en-GB" sz="1400" i="1" dirty="0">
                <a:solidFill>
                  <a:srgbClr val="303030"/>
                </a:solidFill>
                <a:sym typeface="Wingdings" panose="05000000000000000000" pitchFamily="2" charset="2"/>
              </a:rPr>
              <a:t>to be verified on 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Confinement wall location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Space available for manoeuvring</a:t>
            </a:r>
            <a:endParaRPr lang="fr-CH" sz="1400" dirty="0">
              <a:solidFill>
                <a:srgbClr val="303030"/>
              </a:solidFill>
              <a:sym typeface="Wingdings" panose="05000000000000000000" pitchFamily="2" charset="2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283EAE9-FB91-22E1-7EAE-5AE6F682D1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55" b="17255"/>
          <a:stretch/>
        </p:blipFill>
        <p:spPr bwMode="auto">
          <a:xfrm>
            <a:off x="4967263" y="1036781"/>
            <a:ext cx="5014937" cy="250940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79740C1-0C73-25CF-A836-A950D9A7BFFC}"/>
              </a:ext>
            </a:extLst>
          </p:cNvPr>
          <p:cNvCxnSpPr>
            <a:cxnSpLocks/>
          </p:cNvCxnSpPr>
          <p:nvPr/>
        </p:nvCxnSpPr>
        <p:spPr>
          <a:xfrm>
            <a:off x="6477000" y="1143000"/>
            <a:ext cx="914400" cy="126313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7">
            <a:extLst>
              <a:ext uri="{FF2B5EF4-FFF2-40B4-BE49-F238E27FC236}">
                <a16:creationId xmlns:a16="http://schemas.microsoft.com/office/drawing/2014/main" id="{E68644CB-0907-1C1B-AC11-1BAC95E9DD4F}"/>
              </a:ext>
            </a:extLst>
          </p:cNvPr>
          <p:cNvSpPr txBox="1"/>
          <p:nvPr/>
        </p:nvSpPr>
        <p:spPr>
          <a:xfrm>
            <a:off x="4967263" y="1036781"/>
            <a:ext cx="5014938" cy="1846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chemeClr val="bg1"/>
                </a:solidFill>
              </a:rPr>
              <a:t>  Confinement wall location to be defined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D84845F-ADF1-B5FB-1A64-FE01E2B553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13"/>
          <a:stretch/>
        </p:blipFill>
        <p:spPr bwMode="auto">
          <a:xfrm>
            <a:off x="6965240" y="3652406"/>
            <a:ext cx="4823560" cy="2496545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70BB8F1-9473-8FB2-837F-250598322DDE}"/>
              </a:ext>
            </a:extLst>
          </p:cNvPr>
          <p:cNvSpPr/>
          <p:nvPr/>
        </p:nvSpPr>
        <p:spPr>
          <a:xfrm>
            <a:off x="9067800" y="4177855"/>
            <a:ext cx="762000" cy="533400"/>
          </a:xfrm>
          <a:prstGeom prst="roundRect">
            <a:avLst/>
          </a:prstGeom>
          <a:solidFill>
            <a:srgbClr val="FFFF00">
              <a:alpha val="25000"/>
            </a:srgbClr>
          </a:solidFill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7">
            <a:extLst>
              <a:ext uri="{FF2B5EF4-FFF2-40B4-BE49-F238E27FC236}">
                <a16:creationId xmlns:a16="http://schemas.microsoft.com/office/drawing/2014/main" id="{96DABCA6-8E66-FF2A-9429-0A48A6E7CFC4}"/>
              </a:ext>
            </a:extLst>
          </p:cNvPr>
          <p:cNvSpPr txBox="1"/>
          <p:nvPr/>
        </p:nvSpPr>
        <p:spPr>
          <a:xfrm>
            <a:off x="6962775" y="3652406"/>
            <a:ext cx="4823560" cy="1846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chemeClr val="bg1"/>
                </a:solidFill>
              </a:rPr>
              <a:t>  Manoeuvring space around the opening</a:t>
            </a:r>
          </a:p>
        </p:txBody>
      </p:sp>
    </p:spTree>
    <p:extLst>
      <p:ext uri="{BB962C8B-B14F-4D97-AF65-F5344CB8AC3E}">
        <p14:creationId xmlns:p14="http://schemas.microsoft.com/office/powerpoint/2010/main" val="4160692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523F2D-FA18-B522-8F5C-350552ED0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dirty="0"/>
              <a:t>Service Building – Equipment installation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300" dirty="0"/>
              <a:t>CV </a:t>
            </a:r>
            <a:r>
              <a:rPr lang="fr-CH" sz="1300" dirty="0" err="1"/>
              <a:t>Rooms</a:t>
            </a:r>
            <a:endParaRPr lang="fr-CH" sz="13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300" dirty="0" err="1"/>
              <a:t>Interferences</a:t>
            </a:r>
            <a:endParaRPr lang="fr-CH" sz="13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dirty="0"/>
              <a:t>Transport </a:t>
            </a:r>
            <a:r>
              <a:rPr lang="fr-CH" sz="1600" dirty="0" err="1"/>
              <a:t>study</a:t>
            </a:r>
            <a:r>
              <a:rPr lang="fr-CH" sz="1600" dirty="0"/>
              <a:t>: </a:t>
            </a:r>
            <a:r>
              <a:rPr lang="fr-CH" sz="1600" dirty="0" err="1"/>
              <a:t>from</a:t>
            </a:r>
            <a:r>
              <a:rPr lang="fr-CH" sz="1600" dirty="0"/>
              <a:t> EHN2 to TCC8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TCC8 with 2 cranes. Re-use of PR560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dirty="0"/>
              <a:t>TCC8 Mezzanine: transport volume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dirty="0" err="1"/>
              <a:t>Ongoing</a:t>
            </a:r>
            <a:r>
              <a:rPr lang="fr-CH" sz="1600" dirty="0"/>
              <a:t> and future </a:t>
            </a:r>
            <a:r>
              <a:rPr lang="fr-CH" sz="1600" dirty="0" err="1"/>
              <a:t>assessments</a:t>
            </a:r>
            <a:endParaRPr lang="fr-CH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dirty="0"/>
              <a:t>Extra </a:t>
            </a:r>
            <a:r>
              <a:rPr lang="fr-CH" sz="1600" dirty="0" err="1"/>
              <a:t>Material</a:t>
            </a:r>
            <a:r>
              <a:rPr lang="fr-CH" sz="1600" dirty="0"/>
              <a:t>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300" dirty="0"/>
              <a:t>Re-use of PR-560 in TCC8 study</a:t>
            </a:r>
            <a:endParaRPr lang="fr-CH" sz="13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2B5AF9-4C2C-E013-A1FF-12FB2B5F2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Content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84D82A-E372-1DA1-8428-E2AE75DFD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A84596-1B24-177A-432B-BD6ACE066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09CA921-AB53-1B82-E363-C087C4E92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858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6B915D-7E1A-D609-2E49-8639BC41C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Ongoing</a:t>
            </a:r>
            <a:r>
              <a:rPr lang="fr-CH" dirty="0"/>
              <a:t> and future </a:t>
            </a:r>
            <a:r>
              <a:rPr lang="fr-CH" dirty="0" err="1"/>
              <a:t>assessments</a:t>
            </a:r>
            <a:r>
              <a:rPr lang="fr-CH" dirty="0"/>
              <a:t>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F94AA-F09C-B33B-8991-E65710819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2675F-FC4A-C5C3-9B19-A2BFCF590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7CD5C-E719-1B74-2996-C9DC6E710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4D0A83-A3D3-A23F-3986-B0C892C908EF}"/>
              </a:ext>
            </a:extLst>
          </p:cNvPr>
          <p:cNvSpPr txBox="1"/>
          <p:nvPr/>
        </p:nvSpPr>
        <p:spPr>
          <a:xfrm>
            <a:off x="407988" y="1831538"/>
            <a:ext cx="11376025" cy="3877985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fr-CH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ECR - ECN3 Transfer Tables</a:t>
            </a:r>
          </a:p>
          <a:p>
            <a:endParaRPr lang="fr-CH" sz="1400" b="1" dirty="0">
              <a:solidFill>
                <a:schemeClr val="accent3"/>
              </a:solidFill>
              <a:sym typeface="Wingdings" panose="05000000000000000000" pitchFamily="2" charset="2"/>
            </a:endParaRPr>
          </a:p>
          <a:p>
            <a:r>
              <a:rPr lang="fr-CH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B.754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Transport and handling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studies</a:t>
            </a:r>
            <a:endParaRPr lang="fr-CH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endParaRPr lang="fr-CH" sz="1400" b="1" dirty="0">
              <a:solidFill>
                <a:schemeClr val="accent3"/>
              </a:solidFill>
              <a:sym typeface="Wingdings" panose="05000000000000000000" pitchFamily="2" charset="2"/>
            </a:endParaRPr>
          </a:p>
          <a:p>
            <a:r>
              <a:rPr lang="fr-CH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Service </a:t>
            </a:r>
            <a:r>
              <a:rPr lang="fr-CH" sz="1400" b="1" dirty="0" err="1">
                <a:solidFill>
                  <a:schemeClr val="accent3"/>
                </a:solidFill>
                <a:sym typeface="Wingdings" panose="05000000000000000000" pitchFamily="2" charset="2"/>
              </a:rPr>
              <a:t>cell</a:t>
            </a:r>
            <a:r>
              <a:rPr lang="fr-CH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 crane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Specifications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and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estimated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volume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r>
              <a:rPr lang="fr-CH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CV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Equipment installation in TCC8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Equipment installation in B754</a:t>
            </a:r>
          </a:p>
          <a:p>
            <a:endParaRPr lang="fr-CH" sz="1400" b="1" dirty="0">
              <a:solidFill>
                <a:schemeClr val="accent3"/>
              </a:solidFill>
              <a:sym typeface="Wingdings" panose="05000000000000000000" pitchFamily="2" charset="2"/>
            </a:endParaRPr>
          </a:p>
          <a:p>
            <a:r>
              <a:rPr lang="fr-CH" sz="1400" b="1" dirty="0" err="1">
                <a:solidFill>
                  <a:schemeClr val="accent3"/>
                </a:solidFill>
                <a:sym typeface="Wingdings" panose="05000000000000000000" pitchFamily="2" charset="2"/>
              </a:rPr>
              <a:t>Other</a:t>
            </a:r>
            <a:r>
              <a:rPr lang="fr-CH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 handling and transport </a:t>
            </a:r>
            <a:r>
              <a:rPr lang="fr-CH" sz="1400" b="1" dirty="0" err="1">
                <a:solidFill>
                  <a:schemeClr val="accent3"/>
                </a:solidFill>
                <a:sym typeface="Wingdings" panose="05000000000000000000" pitchFamily="2" charset="2"/>
              </a:rPr>
              <a:t>studies</a:t>
            </a:r>
            <a:endParaRPr lang="fr-CH" sz="1400" b="1" dirty="0">
              <a:solidFill>
                <a:schemeClr val="accent3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From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EHN2 to TCC8</a:t>
            </a:r>
          </a:p>
          <a:p>
            <a:endParaRPr lang="fr-CH" sz="1400" b="1" dirty="0">
              <a:solidFill>
                <a:schemeClr val="accent3"/>
              </a:solidFill>
              <a:sym typeface="Wingdings" panose="05000000000000000000" pitchFamily="2" charset="2"/>
            </a:endParaRPr>
          </a:p>
          <a:p>
            <a:endParaRPr lang="en-GB" sz="1400" dirty="0">
              <a:solidFill>
                <a:srgbClr val="2F2F2F"/>
              </a:solidFill>
              <a:sym typeface="Wingdings" panose="05000000000000000000" pitchFamily="2" charset="2"/>
            </a:endParaRPr>
          </a:p>
          <a:p>
            <a:endParaRPr lang="fr-CH" sz="1400" b="1" dirty="0">
              <a:solidFill>
                <a:srgbClr val="2F2F2F"/>
              </a:solidFill>
              <a:highlight>
                <a:srgbClr val="FFFF00"/>
              </a:highlight>
              <a:sym typeface="Wingdings" panose="05000000000000000000" pitchFamily="2" charset="2"/>
            </a:endParaRPr>
          </a:p>
          <a:p>
            <a:endParaRPr lang="fr-CH" sz="1400" b="1" dirty="0">
              <a:solidFill>
                <a:srgbClr val="2F2F2F"/>
              </a:solidFill>
              <a:highlight>
                <a:srgbClr val="FFFF00"/>
              </a:highlight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825823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A21E19-19BB-BE5B-9D58-8C6B26D78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D867D-2D99-AA43-AACF-243E49438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6DFB8B-0732-36A1-E92F-FFFD07BD2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5054BC-4A22-FF6F-958B-3E05F400B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A87AE53C-5E45-7C66-8A40-2122835F0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sz="360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9C5789-6171-8A47-B563-941E0A59AB43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CV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Rooms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17BACA4-62B5-853F-64B9-9F0B752B76C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6" r="8975" b="4062"/>
          <a:stretch/>
        </p:blipFill>
        <p:spPr bwMode="auto">
          <a:xfrm>
            <a:off x="5791200" y="1528123"/>
            <a:ext cx="5997600" cy="4206091"/>
          </a:xfrm>
          <a:prstGeom prst="rect">
            <a:avLst/>
          </a:prstGeom>
          <a:noFill/>
          <a:ln w="38100">
            <a:noFill/>
            <a:tailEnd type="triangle"/>
          </a:ln>
          <a:effectLst>
            <a:glow rad="38100">
              <a:schemeClr val="bg1"/>
            </a:glow>
          </a:effectLst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01FF67A-F4CD-44ED-C831-D1878D823A10}"/>
              </a:ext>
            </a:extLst>
          </p:cNvPr>
          <p:cNvCxnSpPr/>
          <p:nvPr/>
        </p:nvCxnSpPr>
        <p:spPr>
          <a:xfrm flipV="1">
            <a:off x="7239000" y="3581400"/>
            <a:ext cx="2971799" cy="1447800"/>
          </a:xfrm>
          <a:prstGeom prst="straightConnector1">
            <a:avLst/>
          </a:prstGeom>
          <a:noFill/>
          <a:ln w="38100">
            <a:solidFill>
              <a:schemeClr val="accent3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B2D512D0-2AC3-CA58-5D93-32538912175F}"/>
              </a:ext>
            </a:extLst>
          </p:cNvPr>
          <p:cNvSpPr/>
          <p:nvPr/>
        </p:nvSpPr>
        <p:spPr>
          <a:xfrm>
            <a:off x="10210799" y="2711168"/>
            <a:ext cx="600075" cy="2286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/>
              <a:t>CV 1</a:t>
            </a:r>
            <a:endParaRPr lang="en-US" sz="12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3DC1F8C-FD66-FE0B-718F-033EC386A5A2}"/>
              </a:ext>
            </a:extLst>
          </p:cNvPr>
          <p:cNvSpPr/>
          <p:nvPr/>
        </p:nvSpPr>
        <p:spPr>
          <a:xfrm>
            <a:off x="10215561" y="3254453"/>
            <a:ext cx="600075" cy="228600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CV G</a:t>
            </a:r>
            <a:endParaRPr lang="en-US" sz="12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3C62A8E-AA68-0C10-9EDA-21E4704174BC}"/>
              </a:ext>
            </a:extLst>
          </p:cNvPr>
          <p:cNvCxnSpPr/>
          <p:nvPr/>
        </p:nvCxnSpPr>
        <p:spPr>
          <a:xfrm flipV="1">
            <a:off x="9144000" y="2971800"/>
            <a:ext cx="990600" cy="511253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C5117D9-AFEA-F014-15E4-79BA0DDABCD9}"/>
              </a:ext>
            </a:extLst>
          </p:cNvPr>
          <p:cNvSpPr/>
          <p:nvPr/>
        </p:nvSpPr>
        <p:spPr>
          <a:xfrm>
            <a:off x="7219950" y="2971800"/>
            <a:ext cx="1838325" cy="1866900"/>
          </a:xfrm>
          <a:custGeom>
            <a:avLst/>
            <a:gdLst>
              <a:gd name="connsiteX0" fmla="*/ 0 w 1838325"/>
              <a:gd name="connsiteY0" fmla="*/ 1866900 h 1866900"/>
              <a:gd name="connsiteX1" fmla="*/ 1171575 w 1838325"/>
              <a:gd name="connsiteY1" fmla="*/ 1343025 h 1866900"/>
              <a:gd name="connsiteX2" fmla="*/ 1171575 w 1838325"/>
              <a:gd name="connsiteY2" fmla="*/ 323850 h 1866900"/>
              <a:gd name="connsiteX3" fmla="*/ 1838325 w 1838325"/>
              <a:gd name="connsiteY3" fmla="*/ 0 h 1866900"/>
              <a:gd name="connsiteX4" fmla="*/ 1838325 w 1838325"/>
              <a:gd name="connsiteY4" fmla="*/ 419100 h 186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8325" h="1866900">
                <a:moveTo>
                  <a:pt x="0" y="1866900"/>
                </a:moveTo>
                <a:lnTo>
                  <a:pt x="1171575" y="1343025"/>
                </a:lnTo>
                <a:lnTo>
                  <a:pt x="1171575" y="323850"/>
                </a:lnTo>
                <a:lnTo>
                  <a:pt x="1838325" y="0"/>
                </a:lnTo>
                <a:lnTo>
                  <a:pt x="1838325" y="419100"/>
                </a:lnTo>
              </a:path>
            </a:pathLst>
          </a:custGeom>
          <a:noFill/>
          <a:ln w="38100">
            <a:solidFill>
              <a:schemeClr val="accent2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AB05C7-AA4F-B12D-3A16-3302782C16FB}"/>
              </a:ext>
            </a:extLst>
          </p:cNvPr>
          <p:cNvSpPr txBox="1"/>
          <p:nvPr/>
        </p:nvSpPr>
        <p:spPr>
          <a:xfrm>
            <a:off x="533399" y="1831538"/>
            <a:ext cx="4572001" cy="2800767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fr-CH" sz="1400" b="1" dirty="0">
                <a:solidFill>
                  <a:srgbClr val="303030"/>
                </a:solidFill>
              </a:rPr>
              <a:t>Second draft </a:t>
            </a:r>
            <a:r>
              <a:rPr lang="fr-CH" sz="1400" b="1" dirty="0" err="1">
                <a:solidFill>
                  <a:srgbClr val="303030"/>
                </a:solidFill>
              </a:rPr>
              <a:t>study</a:t>
            </a:r>
            <a:r>
              <a:rPr lang="fr-CH" sz="1400" b="1" dirty="0">
                <a:solidFill>
                  <a:srgbClr val="303030"/>
                </a:solidFill>
              </a:rPr>
              <a:t> </a:t>
            </a:r>
            <a:r>
              <a:rPr lang="fr-CH" sz="1400" b="1" dirty="0" err="1">
                <a:solidFill>
                  <a:srgbClr val="303030"/>
                </a:solidFill>
              </a:rPr>
              <a:t>analyzing</a:t>
            </a:r>
            <a:r>
              <a:rPr lang="fr-CH" sz="1400" b="1" dirty="0">
                <a:solidFill>
                  <a:srgbClr val="303030"/>
                </a:solidFill>
              </a:rPr>
              <a:t> possible </a:t>
            </a:r>
            <a:r>
              <a:rPr lang="fr-CH" sz="1400" b="1" dirty="0" err="1">
                <a:solidFill>
                  <a:srgbClr val="303030"/>
                </a:solidFill>
              </a:rPr>
              <a:t>sequences</a:t>
            </a:r>
            <a:r>
              <a:rPr lang="fr-CH" sz="1400" b="1" dirty="0">
                <a:solidFill>
                  <a:srgbClr val="303030"/>
                </a:solidFill>
              </a:rPr>
              <a:t> for the transportation and handling of CV </a:t>
            </a:r>
            <a:r>
              <a:rPr lang="fr-CH" sz="1400" b="1" dirty="0" err="1">
                <a:solidFill>
                  <a:srgbClr val="303030"/>
                </a:solidFill>
              </a:rPr>
              <a:t>equipment</a:t>
            </a:r>
            <a:r>
              <a:rPr lang="fr-CH" sz="1400" b="1" dirty="0">
                <a:solidFill>
                  <a:srgbClr val="303030"/>
                </a:solidFill>
              </a:rPr>
              <a:t> </a:t>
            </a:r>
            <a:r>
              <a:rPr lang="fr-CH" sz="1400" b="1" dirty="0" err="1">
                <a:solidFill>
                  <a:srgbClr val="303030"/>
                </a:solidFill>
              </a:rPr>
              <a:t>within</a:t>
            </a:r>
            <a:r>
              <a:rPr lang="fr-CH" sz="1400" b="1" dirty="0">
                <a:solidFill>
                  <a:srgbClr val="303030"/>
                </a:solidFill>
              </a:rPr>
              <a:t> the new service building (first installation and maintenance </a:t>
            </a:r>
            <a:r>
              <a:rPr lang="fr-CH" sz="1400" b="1" dirty="0" err="1">
                <a:solidFill>
                  <a:srgbClr val="303030"/>
                </a:solidFill>
              </a:rPr>
              <a:t>operations</a:t>
            </a:r>
            <a:r>
              <a:rPr lang="fr-CH" sz="1400" b="1" dirty="0">
                <a:solidFill>
                  <a:srgbClr val="303030"/>
                </a:solidFill>
              </a:rPr>
              <a:t>)</a:t>
            </a:r>
          </a:p>
          <a:p>
            <a:endParaRPr lang="fr-CH" sz="1400" b="1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CV 2 – CV Room on the second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floor</a:t>
            </a:r>
            <a:endParaRPr lang="fr-CH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CV 1 – CV Room on the first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floor</a:t>
            </a:r>
            <a:endParaRPr lang="fr-CH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CV G – CV Room on the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ground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floor</a:t>
            </a:r>
            <a:endParaRPr lang="fr-CH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endParaRPr lang="fr-CH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endParaRPr lang="fr-CH" sz="1400" b="1" dirty="0">
              <a:solidFill>
                <a:schemeClr val="accent3"/>
              </a:solidFill>
              <a:sym typeface="Wingdings" panose="05000000000000000000" pitchFamily="2" charset="2"/>
            </a:endParaRPr>
          </a:p>
          <a:p>
            <a:r>
              <a:rPr lang="fr-CH" sz="1400" b="1" dirty="0" err="1">
                <a:solidFill>
                  <a:schemeClr val="accent3"/>
                </a:solidFill>
                <a:sym typeface="Wingdings" panose="05000000000000000000" pitchFamily="2" charset="2"/>
              </a:rPr>
              <a:t>Proposal</a:t>
            </a:r>
            <a:endParaRPr lang="fr-CH" sz="1400" b="1" dirty="0">
              <a:solidFill>
                <a:schemeClr val="accent3"/>
              </a:solidFill>
              <a:sym typeface="Wingdings" panose="05000000000000000000" pitchFamily="2" charset="2"/>
            </a:endParaRPr>
          </a:p>
          <a:p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Access to the CV 2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through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CV 1.</a:t>
            </a:r>
          </a:p>
          <a:p>
            <a:endParaRPr lang="fr-CH" sz="1400" dirty="0">
              <a:solidFill>
                <a:srgbClr val="303030"/>
              </a:solidFill>
              <a:sym typeface="Wingdings" panose="05000000000000000000" pitchFamily="2" charset="2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2F0D5F-322F-E9A7-35AD-00B20625C0D9}"/>
              </a:ext>
            </a:extLst>
          </p:cNvPr>
          <p:cNvSpPr/>
          <p:nvPr/>
        </p:nvSpPr>
        <p:spPr>
          <a:xfrm>
            <a:off x="10210799" y="2084549"/>
            <a:ext cx="600075" cy="2286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CV 2</a:t>
            </a:r>
            <a:endParaRPr lang="en-US" sz="1200" dirty="0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DD6CC4BC-A0AB-54A1-3F7D-EBB5E4B5AA45}"/>
              </a:ext>
            </a:extLst>
          </p:cNvPr>
          <p:cNvCxnSpPr>
            <a:cxnSpLocks/>
          </p:cNvCxnSpPr>
          <p:nvPr/>
        </p:nvCxnSpPr>
        <p:spPr>
          <a:xfrm flipV="1">
            <a:off x="10058400" y="2209800"/>
            <a:ext cx="0" cy="666391"/>
          </a:xfrm>
          <a:prstGeom prst="straightConnector1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607761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0AA6A2-A4CA-6D57-B80E-C9F0CD2BC6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omputer generated floor plan&#10;&#10;AI-generated content may be incorrect.">
            <a:extLst>
              <a:ext uri="{FF2B5EF4-FFF2-40B4-BE49-F238E27FC236}">
                <a16:creationId xmlns:a16="http://schemas.microsoft.com/office/drawing/2014/main" id="{97943A52-9C9F-33E5-DD56-9F444D9E90B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 rot="10800000">
            <a:off x="8534401" y="1025456"/>
            <a:ext cx="3220701" cy="509353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02EE1-04EB-C442-EE3A-2C76D00E5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392F1B-9E87-6E91-1B39-E5C0BDD23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A65E51-089E-D690-B04A-3379C923F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55C0E9A5-D213-4161-B309-49256AFE8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sz="3600" dirty="0"/>
              <a:t>Service Building – Equipment installation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F764D2EF-B772-2499-C393-599F9F6BDE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342541"/>
              </p:ext>
            </p:extLst>
          </p:nvPr>
        </p:nvGraphicFramePr>
        <p:xfrm>
          <a:off x="403199" y="1786468"/>
          <a:ext cx="3856063" cy="9144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654201">
                  <a:extLst>
                    <a:ext uri="{9D8B030D-6E8A-4147-A177-3AD203B41FA5}">
                      <a16:colId xmlns:a16="http://schemas.microsoft.com/office/drawing/2014/main" val="857396759"/>
                    </a:ext>
                  </a:extLst>
                </a:gridCol>
                <a:gridCol w="2201862">
                  <a:extLst>
                    <a:ext uri="{9D8B030D-6E8A-4147-A177-3AD203B41FA5}">
                      <a16:colId xmlns:a16="http://schemas.microsoft.com/office/drawing/2014/main" val="1981521808"/>
                    </a:ext>
                  </a:extLst>
                </a:gridCol>
              </a:tblGrid>
              <a:tr h="27852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CV Room – Ground </a:t>
                      </a:r>
                      <a:r>
                        <a:rPr lang="fr-CH" sz="1400" dirty="0" err="1"/>
                        <a:t>floor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90546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/>
                        <a:t>CV-Room </a:t>
                      </a:r>
                      <a:r>
                        <a:rPr lang="fr-CH" sz="1400" dirty="0" err="1"/>
                        <a:t>Door</a:t>
                      </a:r>
                      <a:endParaRPr lang="en-US" sz="1400" dirty="0"/>
                    </a:p>
                  </a:txBody>
                  <a:tcPr>
                    <a:lnR>
                      <a:noFill/>
                    </a:ln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dirty="0">
                          <a:solidFill>
                            <a:srgbClr val="FF0000"/>
                          </a:solidFill>
                        </a:rPr>
                        <a:t>2468 (w)</a:t>
                      </a:r>
                      <a:r>
                        <a:rPr lang="fr-CH" sz="1400" dirty="0"/>
                        <a:t> x 2484 (h) mm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3228648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/>
                        <a:t>CV-Room </a:t>
                      </a:r>
                      <a:r>
                        <a:rPr lang="fr-CH" sz="1400" dirty="0" err="1"/>
                        <a:t>Height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3600 mm</a:t>
                      </a:r>
                      <a:endParaRPr lang="en-US" sz="1400" dirty="0"/>
                    </a:p>
                  </a:txBody>
                  <a:tcPr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13017616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AA03AED4-2386-5445-8F4B-52776014FB56}"/>
              </a:ext>
            </a:extLst>
          </p:cNvPr>
          <p:cNvSpPr txBox="1"/>
          <p:nvPr/>
        </p:nvSpPr>
        <p:spPr>
          <a:xfrm>
            <a:off x="403200" y="3048000"/>
            <a:ext cx="3896823" cy="2369880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03030"/>
                </a:solidFill>
              </a:rPr>
              <a:t>Door opening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03030"/>
                </a:solidFill>
              </a:rPr>
              <a:t>Width at least 3400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03030"/>
                </a:solidFill>
              </a:rPr>
              <a:t>Height &gt; 3300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30303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</a:rPr>
              <a:t>Installation sequence to be planned in advance.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30303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</a:rPr>
              <a:t>Identify the components most likely to require replacement; ensure a layout that facilitates easy access and replacement.</a:t>
            </a:r>
          </a:p>
          <a:p>
            <a:endParaRPr lang="en-GB" sz="1400" dirty="0">
              <a:solidFill>
                <a:srgbClr val="303030"/>
              </a:solidFill>
            </a:endParaRPr>
          </a:p>
        </p:txBody>
      </p:sp>
      <p:sp>
        <p:nvSpPr>
          <p:cNvPr id="21" name="TextBox 7">
            <a:extLst>
              <a:ext uri="{FF2B5EF4-FFF2-40B4-BE49-F238E27FC236}">
                <a16:creationId xmlns:a16="http://schemas.microsoft.com/office/drawing/2014/main" id="{156B5814-443F-9CF9-C8BB-6EF904CED7D5}"/>
              </a:ext>
            </a:extLst>
          </p:cNvPr>
          <p:cNvSpPr txBox="1"/>
          <p:nvPr/>
        </p:nvSpPr>
        <p:spPr>
          <a:xfrm>
            <a:off x="8534401" y="1028769"/>
            <a:ext cx="3220701" cy="2154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solidFill>
                  <a:schemeClr val="bg1"/>
                </a:solidFill>
              </a:rPr>
              <a:t> CV Room Ground floor – 2</a:t>
            </a:r>
            <a:r>
              <a:rPr lang="en-GB" sz="1400" baseline="30000" dirty="0">
                <a:solidFill>
                  <a:schemeClr val="bg1"/>
                </a:solidFill>
              </a:rPr>
              <a:t>nd</a:t>
            </a:r>
            <a:r>
              <a:rPr lang="en-GB" sz="1400" dirty="0">
                <a:solidFill>
                  <a:schemeClr val="bg1"/>
                </a:solidFill>
              </a:rPr>
              <a:t> Layout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AB680AF-B5B7-2CD6-80E5-6E0FA7F425F0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CV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Rooms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27DD6D0-18CC-96F5-9F1C-661BDC455CDE}"/>
              </a:ext>
            </a:extLst>
          </p:cNvPr>
          <p:cNvGrpSpPr/>
          <p:nvPr/>
        </p:nvGrpSpPr>
        <p:grpSpPr>
          <a:xfrm>
            <a:off x="8121879" y="4376112"/>
            <a:ext cx="260121" cy="1599535"/>
            <a:chOff x="8121879" y="4513473"/>
            <a:chExt cx="260121" cy="1599535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E9527C9-8ACC-4D86-ABF1-F9D3EA3FA996}"/>
                </a:ext>
              </a:extLst>
            </p:cNvPr>
            <p:cNvCxnSpPr>
              <a:cxnSpLocks/>
            </p:cNvCxnSpPr>
            <p:nvPr/>
          </p:nvCxnSpPr>
          <p:spPr>
            <a:xfrm>
              <a:off x="8382000" y="4953000"/>
              <a:ext cx="0" cy="9906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FC964B8-874A-FDA3-287C-D06481E98C07}"/>
                </a:ext>
              </a:extLst>
            </p:cNvPr>
            <p:cNvSpPr txBox="1"/>
            <p:nvPr/>
          </p:nvSpPr>
          <p:spPr>
            <a:xfrm rot="16200000">
              <a:off x="7429833" y="5205519"/>
              <a:ext cx="15995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400" dirty="0"/>
                <a:t>Door width  &gt; 3300</a:t>
              </a:r>
              <a:endParaRPr lang="en-GB" sz="1400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B1ED5AE-2EFC-8230-84F8-FD723EFF94EF}"/>
              </a:ext>
            </a:extLst>
          </p:cNvPr>
          <p:cNvGrpSpPr/>
          <p:nvPr/>
        </p:nvGrpSpPr>
        <p:grpSpPr>
          <a:xfrm>
            <a:off x="8762336" y="3355540"/>
            <a:ext cx="1143664" cy="216681"/>
            <a:chOff x="8762336" y="3355540"/>
            <a:chExt cx="1143664" cy="216681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98BA2FEC-15D6-BDCA-2B2A-FD9083D00636}"/>
                </a:ext>
              </a:extLst>
            </p:cNvPr>
            <p:cNvCxnSpPr>
              <a:cxnSpLocks/>
            </p:cNvCxnSpPr>
            <p:nvPr/>
          </p:nvCxnSpPr>
          <p:spPr>
            <a:xfrm>
              <a:off x="8762336" y="3572221"/>
              <a:ext cx="1143664" cy="0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20D88C1-01CA-EB5F-BABB-A796EA595936}"/>
                </a:ext>
              </a:extLst>
            </p:cNvPr>
            <p:cNvSpPr txBox="1"/>
            <p:nvPr/>
          </p:nvSpPr>
          <p:spPr>
            <a:xfrm>
              <a:off x="9029700" y="3355540"/>
              <a:ext cx="608935" cy="2154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3"/>
                  </a:solidFill>
                </a:rPr>
                <a:t>3300</a:t>
              </a:r>
              <a:endParaRPr lang="en-GB" sz="1400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0C4EA6A7-14E8-4909-DC69-2E40DA0CD617}"/>
              </a:ext>
            </a:extLst>
          </p:cNvPr>
          <p:cNvSpPr txBox="1"/>
          <p:nvPr/>
        </p:nvSpPr>
        <p:spPr>
          <a:xfrm>
            <a:off x="5678387" y="1788317"/>
            <a:ext cx="2447764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With the current CV room height, there are only 300mm left form the He compressor to the ceiling.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FDC56AA-3A2D-7C29-7C50-CA8F09D2E0E7}"/>
              </a:ext>
            </a:extLst>
          </p:cNvPr>
          <p:cNvCxnSpPr/>
          <p:nvPr/>
        </p:nvCxnSpPr>
        <p:spPr>
          <a:xfrm>
            <a:off x="8229600" y="2219204"/>
            <a:ext cx="80010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9A2C9B6-0074-C9FD-83C7-778728466C70}"/>
              </a:ext>
            </a:extLst>
          </p:cNvPr>
          <p:cNvSpPr txBox="1"/>
          <p:nvPr/>
        </p:nvSpPr>
        <p:spPr>
          <a:xfrm>
            <a:off x="5678387" y="2924640"/>
            <a:ext cx="2239396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accent3"/>
                </a:solidFill>
              </a:rPr>
              <a:t>Question</a:t>
            </a:r>
          </a:p>
          <a:p>
            <a:pPr algn="l"/>
            <a:r>
              <a:rPr lang="en-GB" sz="1400" b="1" dirty="0">
                <a:solidFill>
                  <a:srgbClr val="303030"/>
                </a:solidFill>
              </a:rPr>
              <a:t>Is the Helium compressor </a:t>
            </a:r>
          </a:p>
          <a:p>
            <a:pPr algn="l"/>
            <a:r>
              <a:rPr lang="en-GB" sz="1400" b="1" dirty="0">
                <a:solidFill>
                  <a:srgbClr val="303030"/>
                </a:solidFill>
              </a:rPr>
              <a:t>Installed in one piece?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3E69ED-DF87-0FAB-F637-257B59967DE4}"/>
              </a:ext>
            </a:extLst>
          </p:cNvPr>
          <p:cNvSpPr txBox="1"/>
          <p:nvPr/>
        </p:nvSpPr>
        <p:spPr>
          <a:xfrm>
            <a:off x="8839200" y="5939550"/>
            <a:ext cx="174732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ST1942728_01</a:t>
            </a:r>
          </a:p>
        </p:txBody>
      </p:sp>
    </p:spTree>
    <p:extLst>
      <p:ext uri="{BB962C8B-B14F-4D97-AF65-F5344CB8AC3E}">
        <p14:creationId xmlns:p14="http://schemas.microsoft.com/office/powerpoint/2010/main" val="1245116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9185FC-B728-7EAD-05C1-5E74829B84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6481F7-F968-7692-3786-4BAC47789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8C7AF9-60D0-B9BE-ED95-45DBBED60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01992-1968-D90B-1504-1699F36CD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D58843B3-84F3-6047-9EB3-0CEE17756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sz="3600" dirty="0"/>
              <a:t>Service Building – Equipment installation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D84E99B-34A5-62BF-A126-5A81D030D5B0}"/>
              </a:ext>
            </a:extLst>
          </p:cNvPr>
          <p:cNvGraphicFramePr>
            <a:graphicFrameLocks noGrp="1"/>
          </p:cNvGraphicFramePr>
          <p:nvPr/>
        </p:nvGraphicFramePr>
        <p:xfrm>
          <a:off x="403199" y="1786468"/>
          <a:ext cx="3856063" cy="9144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654201">
                  <a:extLst>
                    <a:ext uri="{9D8B030D-6E8A-4147-A177-3AD203B41FA5}">
                      <a16:colId xmlns:a16="http://schemas.microsoft.com/office/drawing/2014/main" val="857396759"/>
                    </a:ext>
                  </a:extLst>
                </a:gridCol>
                <a:gridCol w="2201862">
                  <a:extLst>
                    <a:ext uri="{9D8B030D-6E8A-4147-A177-3AD203B41FA5}">
                      <a16:colId xmlns:a16="http://schemas.microsoft.com/office/drawing/2014/main" val="1981521808"/>
                    </a:ext>
                  </a:extLst>
                </a:gridCol>
              </a:tblGrid>
              <a:tr h="27852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CV Room – Ground </a:t>
                      </a:r>
                      <a:r>
                        <a:rPr lang="fr-CH" sz="1400" dirty="0" err="1"/>
                        <a:t>floor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90546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/>
                        <a:t>CV-Room </a:t>
                      </a:r>
                      <a:r>
                        <a:rPr lang="fr-CH" sz="1400" dirty="0" err="1"/>
                        <a:t>Door</a:t>
                      </a:r>
                      <a:endParaRPr lang="en-US" sz="1400" dirty="0"/>
                    </a:p>
                  </a:txBody>
                  <a:tcPr>
                    <a:lnR>
                      <a:noFill/>
                    </a:ln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dirty="0">
                          <a:solidFill>
                            <a:srgbClr val="FF0000"/>
                          </a:solidFill>
                        </a:rPr>
                        <a:t>2468 (w)</a:t>
                      </a:r>
                      <a:r>
                        <a:rPr lang="fr-CH" sz="1400" dirty="0"/>
                        <a:t> x 2484 (h) mm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3228648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/>
                        <a:t>CV-Room </a:t>
                      </a:r>
                      <a:r>
                        <a:rPr lang="fr-CH" sz="1400" dirty="0" err="1"/>
                        <a:t>Height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3600 mm</a:t>
                      </a:r>
                      <a:endParaRPr lang="en-US" sz="1400" dirty="0"/>
                    </a:p>
                  </a:txBody>
                  <a:tcPr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13017616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F058A488-EC83-D5A4-47F8-82DB4EB1ECE3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CV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Rooms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6" descr="A group of men working on a large silver tank&#10;&#10;AI-generated content may be incorrect.">
            <a:extLst>
              <a:ext uri="{FF2B5EF4-FFF2-40B4-BE49-F238E27FC236}">
                <a16:creationId xmlns:a16="http://schemas.microsoft.com/office/drawing/2014/main" id="{C8616C2C-7A3E-01C4-0C87-C9C75B3045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562475" y="1856530"/>
            <a:ext cx="4953000" cy="3714750"/>
          </a:xfrm>
          <a:prstGeom prst="rect">
            <a:avLst/>
          </a:prstGeom>
        </p:spPr>
      </p:pic>
      <p:pic>
        <p:nvPicPr>
          <p:cNvPr id="10" name="Picture 9" descr="A person in a safety vest&#10;&#10;AI-generated content may be incorrect.">
            <a:extLst>
              <a:ext uri="{FF2B5EF4-FFF2-40B4-BE49-F238E27FC236}">
                <a16:creationId xmlns:a16="http://schemas.microsoft.com/office/drawing/2014/main" id="{882391FA-446A-3F66-2BEF-BC231FFFD9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671627" y="2557380"/>
            <a:ext cx="4952999" cy="2313051"/>
          </a:xfrm>
          <a:prstGeom prst="rect">
            <a:avLst/>
          </a:prstGeom>
        </p:spPr>
      </p:pic>
      <p:sp>
        <p:nvSpPr>
          <p:cNvPr id="11" name="TextBox 7">
            <a:extLst>
              <a:ext uri="{FF2B5EF4-FFF2-40B4-BE49-F238E27FC236}">
                <a16:creationId xmlns:a16="http://schemas.microsoft.com/office/drawing/2014/main" id="{398441ED-295B-317A-955E-BD59EC1173D2}"/>
              </a:ext>
            </a:extLst>
          </p:cNvPr>
          <p:cNvSpPr txBox="1"/>
          <p:nvPr/>
        </p:nvSpPr>
        <p:spPr>
          <a:xfrm>
            <a:off x="5181601" y="5984502"/>
            <a:ext cx="6123052" cy="2154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solidFill>
                  <a:schemeClr val="bg1"/>
                </a:solidFill>
              </a:rPr>
              <a:t> Installation water tank SU57 (courtesy of M. Perez </a:t>
            </a:r>
            <a:r>
              <a:rPr lang="en-GB" sz="1400" dirty="0" err="1">
                <a:solidFill>
                  <a:schemeClr val="bg1"/>
                </a:solidFill>
              </a:rPr>
              <a:t>Ornedo</a:t>
            </a:r>
            <a:r>
              <a:rPr lang="en-GB" sz="14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2604DF-7DEE-EE62-6026-391D22EE7BB0}"/>
              </a:ext>
            </a:extLst>
          </p:cNvPr>
          <p:cNvSpPr txBox="1"/>
          <p:nvPr/>
        </p:nvSpPr>
        <p:spPr>
          <a:xfrm>
            <a:off x="403200" y="3048000"/>
            <a:ext cx="3896823" cy="3231654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03030"/>
                </a:solidFill>
              </a:rPr>
              <a:t>Door opening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03030"/>
                </a:solidFill>
              </a:rPr>
              <a:t>Width at least 3400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03030"/>
                </a:solidFill>
              </a:rPr>
              <a:t>Height &gt; 3300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30303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</a:rPr>
              <a:t>Installation sequence to be planned in advance.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30303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</a:rPr>
              <a:t>Identify the components most likely to require replacement; ensure a layout that facilitates easy access and replacement.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30303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accent3"/>
                </a:solidFill>
              </a:rPr>
              <a:t>Proposal: </a:t>
            </a:r>
            <a:r>
              <a:rPr lang="en-GB" sz="1400" b="1" dirty="0">
                <a:solidFill>
                  <a:srgbClr val="303030"/>
                </a:solidFill>
              </a:rPr>
              <a:t>Install rails/beam that allow for the use of hoist(s) to handle and position the equipment during installation and future maintenance.</a:t>
            </a:r>
            <a:endParaRPr lang="fr-CH" sz="1400" b="1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037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A6EC6-6795-EAEC-6BA6-923D258040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581EE-E050-2008-2BB2-7E0A910C6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767B8-8AE4-E02C-7FFD-B721CC14E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324CD-ACB8-9CC1-CCAA-D6FB1E969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FA2959F3-6E8F-CF42-DEB7-6CB17D216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sz="360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3E5066-35CC-A9C1-A459-DA6AD330A238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CV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Rooms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F74F4F4-1636-B17A-3A65-F11A1A3DB1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943"/>
              </p:ext>
            </p:extLst>
          </p:nvPr>
        </p:nvGraphicFramePr>
        <p:xfrm>
          <a:off x="407988" y="1831538"/>
          <a:ext cx="3892035" cy="9144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030412">
                  <a:extLst>
                    <a:ext uri="{9D8B030D-6E8A-4147-A177-3AD203B41FA5}">
                      <a16:colId xmlns:a16="http://schemas.microsoft.com/office/drawing/2014/main" val="857396759"/>
                    </a:ext>
                  </a:extLst>
                </a:gridCol>
                <a:gridCol w="1861623">
                  <a:extLst>
                    <a:ext uri="{9D8B030D-6E8A-4147-A177-3AD203B41FA5}">
                      <a16:colId xmlns:a16="http://schemas.microsoft.com/office/drawing/2014/main" val="1981521808"/>
                    </a:ext>
                  </a:extLst>
                </a:gridCol>
              </a:tblGrid>
              <a:tr h="27852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CV Room – First </a:t>
                      </a:r>
                      <a:r>
                        <a:rPr lang="fr-CH" sz="1400" dirty="0" err="1"/>
                        <a:t>floor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90546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/>
                        <a:t>CV-Room </a:t>
                      </a:r>
                      <a:r>
                        <a:rPr lang="fr-CH" sz="1400" dirty="0" err="1"/>
                        <a:t>Door</a:t>
                      </a:r>
                      <a:r>
                        <a:rPr lang="fr-CH" sz="1400" dirty="0"/>
                        <a:t> </a:t>
                      </a:r>
                      <a:endParaRPr lang="en-US" sz="1400" dirty="0"/>
                    </a:p>
                  </a:txBody>
                  <a:tcPr>
                    <a:lnR>
                      <a:noFill/>
                    </a:ln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0" dirty="0">
                          <a:solidFill>
                            <a:schemeClr val="tx1"/>
                          </a:solidFill>
                        </a:rPr>
                        <a:t>2468 (H)</a:t>
                      </a:r>
                      <a:r>
                        <a:rPr lang="fr-CH" sz="1400" dirty="0">
                          <a:solidFill>
                            <a:schemeClr val="tx1"/>
                          </a:solidFill>
                        </a:rPr>
                        <a:t> x 2068 (W)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3228648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/>
                        <a:t>CV-Room </a:t>
                      </a:r>
                      <a:r>
                        <a:rPr lang="fr-CH" sz="1400" dirty="0" err="1"/>
                        <a:t>Height</a:t>
                      </a:r>
                      <a:r>
                        <a:rPr lang="fr-CH" sz="1400" dirty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4190 mm</a:t>
                      </a:r>
                      <a:endParaRPr lang="en-US" sz="1400" dirty="0"/>
                    </a:p>
                  </a:txBody>
                  <a:tcPr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1301761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99C41E0-EE93-99F9-AF2F-9B5450E3EE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598413"/>
              </p:ext>
            </p:extLst>
          </p:nvPr>
        </p:nvGraphicFramePr>
        <p:xfrm>
          <a:off x="407988" y="3100361"/>
          <a:ext cx="3892035" cy="12192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44612">
                  <a:extLst>
                    <a:ext uri="{9D8B030D-6E8A-4147-A177-3AD203B41FA5}">
                      <a16:colId xmlns:a16="http://schemas.microsoft.com/office/drawing/2014/main" val="857396759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981521808"/>
                    </a:ext>
                  </a:extLst>
                </a:gridCol>
                <a:gridCol w="794823">
                  <a:extLst>
                    <a:ext uri="{9D8B030D-6E8A-4147-A177-3AD203B41FA5}">
                      <a16:colId xmlns:a16="http://schemas.microsoft.com/office/drawing/2014/main" val="2794486298"/>
                    </a:ext>
                  </a:extLst>
                </a:gridCol>
              </a:tblGrid>
              <a:tr h="20505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CV Room – Equipment (first draft)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90546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/>
                        <a:t>AHU unit</a:t>
                      </a:r>
                      <a:endParaRPr lang="en-US" sz="1400" dirty="0"/>
                    </a:p>
                  </a:txBody>
                  <a:tcP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chemeClr val="accent3"/>
                          </a:solidFill>
                        </a:rPr>
                        <a:t>4000</a:t>
                      </a:r>
                      <a:r>
                        <a:rPr lang="fr-CH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x 1000 x 1000</a:t>
                      </a:r>
                      <a:endParaRPr lang="en-US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600 kg</a:t>
                      </a:r>
                    </a:p>
                  </a:txBody>
                  <a:tcPr>
                    <a:lnT w="254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5730190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 err="1"/>
                        <a:t>Filters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2314 x 650 x 1746</a:t>
                      </a:r>
                      <a:endParaRPr lang="en-US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500 kg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228648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/>
                        <a:t>Carbon </a:t>
                      </a:r>
                      <a:r>
                        <a:rPr lang="fr-CH" sz="1400" dirty="0" err="1"/>
                        <a:t>Filter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chemeClr val="accent3"/>
                          </a:solidFill>
                        </a:rPr>
                        <a:t>3870</a:t>
                      </a:r>
                      <a:r>
                        <a:rPr lang="fr-CH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x 888 x 1746</a:t>
                      </a:r>
                      <a:endParaRPr lang="en-US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1110 kg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3017616"/>
                  </a:ext>
                </a:extLst>
              </a:tr>
            </a:tbl>
          </a:graphicData>
        </a:graphic>
      </p:graphicFrame>
      <p:pic>
        <p:nvPicPr>
          <p:cNvPr id="32" name="Picture 31">
            <a:extLst>
              <a:ext uri="{FF2B5EF4-FFF2-40B4-BE49-F238E27FC236}">
                <a16:creationId xmlns:a16="http://schemas.microsoft.com/office/drawing/2014/main" id="{6F755A06-2CE0-B7DF-7CB3-99AEC153D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5157" y="2705100"/>
            <a:ext cx="3086100" cy="3429000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F671D754-D4A1-4543-C7BE-3860CDF68071}"/>
              </a:ext>
            </a:extLst>
          </p:cNvPr>
          <p:cNvGrpSpPr/>
          <p:nvPr/>
        </p:nvGrpSpPr>
        <p:grpSpPr>
          <a:xfrm>
            <a:off x="11341269" y="3264098"/>
            <a:ext cx="215444" cy="1155502"/>
            <a:chOff x="6871163" y="4460183"/>
            <a:chExt cx="215444" cy="1155502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BE2EDA2-8734-27AC-B172-F52272444C19}"/>
                </a:ext>
              </a:extLst>
            </p:cNvPr>
            <p:cNvCxnSpPr>
              <a:cxnSpLocks/>
            </p:cNvCxnSpPr>
            <p:nvPr/>
          </p:nvCxnSpPr>
          <p:spPr>
            <a:xfrm>
              <a:off x="7086600" y="4460183"/>
              <a:ext cx="0" cy="1155502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C31E431-8B09-9467-5A0A-B330B0B2418D}"/>
                </a:ext>
              </a:extLst>
            </p:cNvPr>
            <p:cNvSpPr txBox="1"/>
            <p:nvPr/>
          </p:nvSpPr>
          <p:spPr>
            <a:xfrm rot="16200000">
              <a:off x="6529242" y="4979868"/>
              <a:ext cx="89928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400" dirty="0"/>
                <a:t>3300 + 500</a:t>
              </a:r>
              <a:endParaRPr lang="en-US" sz="1400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9332CB33-BD5B-2BB9-25D6-C6E34119992C}"/>
              </a:ext>
            </a:extLst>
          </p:cNvPr>
          <p:cNvSpPr txBox="1"/>
          <p:nvPr/>
        </p:nvSpPr>
        <p:spPr>
          <a:xfrm>
            <a:off x="403200" y="4800600"/>
            <a:ext cx="3763951" cy="646331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Auxiliary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hoist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(extra crane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coverage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i="1" dirty="0" err="1">
                <a:solidFill>
                  <a:srgbClr val="303030"/>
                </a:solidFill>
                <a:sym typeface="Wingdings" panose="05000000000000000000" pitchFamily="2" charset="2"/>
              </a:rPr>
              <a:t>Capacity</a:t>
            </a:r>
            <a:r>
              <a:rPr lang="fr-CH" sz="1400" i="1" dirty="0">
                <a:solidFill>
                  <a:srgbClr val="303030"/>
                </a:solidFill>
                <a:sym typeface="Wingdings" panose="05000000000000000000" pitchFamily="2" charset="2"/>
              </a:rPr>
              <a:t> to </a:t>
            </a:r>
            <a:r>
              <a:rPr lang="fr-CH" sz="1400" i="1" dirty="0" err="1">
                <a:solidFill>
                  <a:srgbClr val="303030"/>
                </a:solidFill>
                <a:sym typeface="Wingdings" panose="05000000000000000000" pitchFamily="2" charset="2"/>
              </a:rPr>
              <a:t>be</a:t>
            </a:r>
            <a:r>
              <a:rPr lang="fr-CH" sz="1400" i="1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i="1" dirty="0" err="1">
                <a:solidFill>
                  <a:srgbClr val="303030"/>
                </a:solidFill>
                <a:sym typeface="Wingdings" panose="05000000000000000000" pitchFamily="2" charset="2"/>
              </a:rPr>
              <a:t>defined</a:t>
            </a:r>
            <a:r>
              <a:rPr lang="fr-CH" sz="1400" i="1" dirty="0">
                <a:solidFill>
                  <a:srgbClr val="303030"/>
                </a:solidFill>
                <a:sym typeface="Wingdings" panose="05000000000000000000" pitchFamily="2" charset="2"/>
              </a:rPr>
              <a:t> (</a:t>
            </a:r>
            <a:r>
              <a:rPr lang="fr-CH" sz="1400" i="1" dirty="0" err="1">
                <a:solidFill>
                  <a:srgbClr val="303030"/>
                </a:solidFill>
                <a:sym typeface="Wingdings" panose="05000000000000000000" pitchFamily="2" charset="2"/>
              </a:rPr>
              <a:t>around</a:t>
            </a:r>
            <a:r>
              <a:rPr lang="fr-CH" sz="1400" i="1" dirty="0">
                <a:solidFill>
                  <a:srgbClr val="303030"/>
                </a:solidFill>
                <a:sym typeface="Wingdings" panose="05000000000000000000" pitchFamily="2" charset="2"/>
              </a:rPr>
              <a:t> 2.5 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i="1" dirty="0">
                <a:solidFill>
                  <a:srgbClr val="303030"/>
                </a:solidFill>
                <a:sym typeface="Wingdings" panose="05000000000000000000" pitchFamily="2" charset="2"/>
              </a:rPr>
              <a:t>Extra </a:t>
            </a:r>
            <a:r>
              <a:rPr lang="fr-CH" sz="1400" i="1" dirty="0" err="1">
                <a:solidFill>
                  <a:srgbClr val="303030"/>
                </a:solidFill>
                <a:sym typeface="Wingdings" panose="05000000000000000000" pitchFamily="2" charset="2"/>
              </a:rPr>
              <a:t>height</a:t>
            </a:r>
            <a:r>
              <a:rPr lang="fr-CH" sz="1400" i="1" dirty="0">
                <a:solidFill>
                  <a:srgbClr val="303030"/>
                </a:solidFill>
                <a:sym typeface="Wingdings" panose="05000000000000000000" pitchFamily="2" charset="2"/>
              </a:rPr>
              <a:t> of 500 mm approx.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23B67E-B32B-E479-354B-0FFF9681D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7095" y="1174522"/>
            <a:ext cx="3961247" cy="2683003"/>
          </a:xfrm>
          <a:prstGeom prst="rect">
            <a:avLst/>
          </a:prstGeom>
        </p:spPr>
      </p:pic>
      <p:sp>
        <p:nvSpPr>
          <p:cNvPr id="10" name="TextBox 7">
            <a:extLst>
              <a:ext uri="{FF2B5EF4-FFF2-40B4-BE49-F238E27FC236}">
                <a16:creationId xmlns:a16="http://schemas.microsoft.com/office/drawing/2014/main" id="{D5E2FCD5-2FC5-F279-B849-F54F6E4D959A}"/>
              </a:ext>
            </a:extLst>
          </p:cNvPr>
          <p:cNvSpPr txBox="1"/>
          <p:nvPr/>
        </p:nvSpPr>
        <p:spPr>
          <a:xfrm>
            <a:off x="4523066" y="1175548"/>
            <a:ext cx="3959048" cy="2154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solidFill>
                  <a:schemeClr val="bg1"/>
                </a:solidFill>
              </a:rPr>
              <a:t> Example of auxiliary hoist (PR 806)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801ED91-6AAD-1D8F-F04B-F4D5F72E6AB7}"/>
              </a:ext>
            </a:extLst>
          </p:cNvPr>
          <p:cNvSpPr/>
          <p:nvPr/>
        </p:nvSpPr>
        <p:spPr>
          <a:xfrm>
            <a:off x="4810386" y="1449705"/>
            <a:ext cx="1056999" cy="1768219"/>
          </a:xfrm>
          <a:prstGeom prst="rect">
            <a:avLst/>
          </a:prstGeom>
          <a:solidFill>
            <a:schemeClr val="accent5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210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98A7D4-A385-4828-81C8-6A90929D6E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1BC77B-B4EB-8772-FCDA-FB500D366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C0974-74DB-9AF2-662E-950C51D4E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1F4B3E-7D31-8ABF-ED7A-E3969B0B1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F25CB468-B4BF-743E-CE01-2C61A5211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sz="360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E2115C-E94A-96A3-6382-88AC664A450F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CV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Rooms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– </a:t>
            </a:r>
            <a:r>
              <a:rPr lang="fr-CH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2</a:t>
            </a:r>
            <a:r>
              <a:rPr lang="fr-CH" b="1" baseline="30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nd</a:t>
            </a:r>
            <a:r>
              <a:rPr lang="fr-CH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fr-CH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floor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9609709-AD18-199C-B2BC-1A4C67FF05E0}"/>
              </a:ext>
            </a:extLst>
          </p:cNvPr>
          <p:cNvSpPr txBox="1"/>
          <p:nvPr/>
        </p:nvSpPr>
        <p:spPr>
          <a:xfrm>
            <a:off x="403201" y="1861705"/>
            <a:ext cx="3025800" cy="3447098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Proposed access </a:t>
            </a:r>
          </a:p>
          <a:p>
            <a:r>
              <a:rPr lang="en-GB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Enter through the 1</a:t>
            </a:r>
            <a:r>
              <a:rPr lang="en-GB" sz="1400" b="1" baseline="30000" dirty="0">
                <a:solidFill>
                  <a:srgbClr val="303030"/>
                </a:solidFill>
                <a:sym typeface="Wingdings" panose="05000000000000000000" pitchFamily="2" charset="2"/>
              </a:rPr>
              <a:t>st</a:t>
            </a:r>
            <a:r>
              <a:rPr lang="en-GB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 floor and access the 2</a:t>
            </a:r>
            <a:r>
              <a:rPr lang="en-GB" sz="1400" b="1" baseline="30000" dirty="0">
                <a:solidFill>
                  <a:srgbClr val="303030"/>
                </a:solidFill>
                <a:sym typeface="Wingdings" panose="05000000000000000000" pitchFamily="2" charset="2"/>
              </a:rPr>
              <a:t>nd</a:t>
            </a:r>
            <a:r>
              <a:rPr lang="en-GB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 floor from there.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r>
              <a:rPr lang="en-GB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Required equipment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Handling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tools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installed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on the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ceiling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inside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, to lift the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equipment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from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the 1st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floor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to the 2</a:t>
            </a:r>
            <a:r>
              <a:rPr lang="fr-CH" sz="1400" baseline="30000" dirty="0">
                <a:solidFill>
                  <a:srgbClr val="303030"/>
                </a:solidFill>
                <a:sym typeface="Wingdings" panose="05000000000000000000" pitchFamily="2" charset="2"/>
              </a:rPr>
              <a:t>nd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Rails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Hoists</a:t>
            </a:r>
            <a:endParaRPr lang="fr-CH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pPr lvl="1"/>
            <a:endParaRPr lang="fr-CH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An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opening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large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enough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to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allow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material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handling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between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floors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is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required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.</a:t>
            </a:r>
          </a:p>
          <a:p>
            <a:pPr lvl="1"/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pPr lvl="1"/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E7AF82A-1D31-3D34-94DE-AFA86CDD7C5F}"/>
              </a:ext>
            </a:extLst>
          </p:cNvPr>
          <p:cNvGrpSpPr/>
          <p:nvPr/>
        </p:nvGrpSpPr>
        <p:grpSpPr>
          <a:xfrm>
            <a:off x="3604262" y="1066800"/>
            <a:ext cx="8184538" cy="2761549"/>
            <a:chOff x="3604262" y="1751502"/>
            <a:chExt cx="8184538" cy="2761549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3807B725-E3C3-C606-9C5B-BC1A092706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50" t="18353" r="2565" b="24990"/>
            <a:stretch/>
          </p:blipFill>
          <p:spPr bwMode="auto">
            <a:xfrm>
              <a:off x="3604262" y="1751502"/>
              <a:ext cx="8184538" cy="276154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DAB5B84-6337-DA87-D155-91F9D4DFF086}"/>
                </a:ext>
              </a:extLst>
            </p:cNvPr>
            <p:cNvGrpSpPr/>
            <p:nvPr/>
          </p:nvGrpSpPr>
          <p:grpSpPr>
            <a:xfrm>
              <a:off x="7343485" y="2832781"/>
              <a:ext cx="2190995" cy="791631"/>
              <a:chOff x="7343485" y="2832781"/>
              <a:chExt cx="2190995" cy="791631"/>
            </a:xfrm>
          </p:grpSpPr>
          <p:sp>
            <p:nvSpPr>
              <p:cNvPr id="13" name="Arrow: Up 12">
                <a:extLst>
                  <a:ext uri="{FF2B5EF4-FFF2-40B4-BE49-F238E27FC236}">
                    <a16:creationId xmlns:a16="http://schemas.microsoft.com/office/drawing/2014/main" id="{045FF2FF-3EAA-8702-E128-78650E56AE6C}"/>
                  </a:ext>
                </a:extLst>
              </p:cNvPr>
              <p:cNvSpPr/>
              <p:nvPr/>
            </p:nvSpPr>
            <p:spPr>
              <a:xfrm>
                <a:off x="9220200" y="2832781"/>
                <a:ext cx="314280" cy="634491"/>
              </a:xfrm>
              <a:prstGeom prst="upArrow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Arrow: Up 6">
                <a:extLst>
                  <a:ext uri="{FF2B5EF4-FFF2-40B4-BE49-F238E27FC236}">
                    <a16:creationId xmlns:a16="http://schemas.microsoft.com/office/drawing/2014/main" id="{B35216EE-CEAA-00DF-2F9F-16496EC5DC52}"/>
                  </a:ext>
                </a:extLst>
              </p:cNvPr>
              <p:cNvSpPr/>
              <p:nvPr/>
            </p:nvSpPr>
            <p:spPr>
              <a:xfrm rot="5400000">
                <a:off x="7503590" y="3150027"/>
                <a:ext cx="314280" cy="634490"/>
              </a:xfrm>
              <a:prstGeom prst="upArrow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B4C0095-CAB1-E0DF-1A7E-9B8BA007B3B1}"/>
              </a:ext>
            </a:extLst>
          </p:cNvPr>
          <p:cNvGrpSpPr/>
          <p:nvPr/>
        </p:nvGrpSpPr>
        <p:grpSpPr>
          <a:xfrm>
            <a:off x="5920575" y="3891230"/>
            <a:ext cx="4114800" cy="2320290"/>
            <a:chOff x="5920575" y="3891230"/>
            <a:chExt cx="4114800" cy="232029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0CD3175-0363-1280-C319-25B5D3B1C9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0575" y="3891230"/>
              <a:ext cx="4114800" cy="232029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" name="Arrow: Up 23">
              <a:extLst>
                <a:ext uri="{FF2B5EF4-FFF2-40B4-BE49-F238E27FC236}">
                  <a16:creationId xmlns:a16="http://schemas.microsoft.com/office/drawing/2014/main" id="{F93B5682-30BD-DDD5-A734-954A9EB8A072}"/>
                </a:ext>
              </a:extLst>
            </p:cNvPr>
            <p:cNvSpPr/>
            <p:nvPr/>
          </p:nvSpPr>
          <p:spPr>
            <a:xfrm>
              <a:off x="8077200" y="4805465"/>
              <a:ext cx="314280" cy="491820"/>
            </a:xfrm>
            <a:prstGeom prst="upArrow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15476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91FBC3-7309-FFA7-B380-9E7A9C584B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DE39FE-AA80-66F6-7C2C-E8C2D788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962E28-C7C7-9C26-F378-3BFB47EF4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E3C1D8-46D4-663F-10F8-26D92B5D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3972BCA9-F885-BFC7-9006-F5D2A597B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sz="360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076AD6-50D7-7D76-A024-A65AD7D5E7CB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INTERFERENCES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D80F48D-DD83-6E87-4368-A3A64DE20C2E}"/>
              </a:ext>
            </a:extLst>
          </p:cNvPr>
          <p:cNvSpPr txBox="1"/>
          <p:nvPr/>
        </p:nvSpPr>
        <p:spPr>
          <a:xfrm>
            <a:off x="403201" y="1861705"/>
            <a:ext cx="3025800" cy="2154436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To be assessed</a:t>
            </a:r>
          </a:p>
          <a:p>
            <a:r>
              <a:rPr lang="en-GB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Potential interferences between the CV pipes/ducts and the following:</a:t>
            </a:r>
          </a:p>
          <a:p>
            <a:endParaRPr lang="en-GB" sz="1400" b="1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Transport equipment (crane)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Reserved spaces (walkway)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Access points (doors)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pPr lvl="1"/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pPr lvl="1"/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1483054-82C2-DE93-1425-42039D64ABFE}"/>
              </a:ext>
            </a:extLst>
          </p:cNvPr>
          <p:cNvGrpSpPr/>
          <p:nvPr/>
        </p:nvGrpSpPr>
        <p:grpSpPr>
          <a:xfrm>
            <a:off x="4352338" y="1219200"/>
            <a:ext cx="7431674" cy="4853498"/>
            <a:chOff x="1429212" y="99502"/>
            <a:chExt cx="9217515" cy="60198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9A6589D-6BDF-225C-07D2-7113B04A55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45273" y="99502"/>
              <a:ext cx="9101454" cy="6019800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A68FF5-3264-234C-D318-E5AB14C0FBCD}"/>
                </a:ext>
              </a:extLst>
            </p:cNvPr>
            <p:cNvSpPr/>
            <p:nvPr/>
          </p:nvSpPr>
          <p:spPr>
            <a:xfrm rot="19715270">
              <a:off x="1429212" y="1895742"/>
              <a:ext cx="4891039" cy="549053"/>
            </a:xfrm>
            <a:prstGeom prst="rect">
              <a:avLst/>
            </a:prstGeom>
            <a:solidFill>
              <a:srgbClr val="FFFF00">
                <a:alpha val="25000"/>
              </a:srgbClr>
            </a:solidFill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1557136-330E-8A0F-990E-6F43C0F4344A}"/>
                </a:ext>
              </a:extLst>
            </p:cNvPr>
            <p:cNvSpPr/>
            <p:nvPr/>
          </p:nvSpPr>
          <p:spPr>
            <a:xfrm rot="19715270">
              <a:off x="5476440" y="3541868"/>
              <a:ext cx="1001817" cy="477285"/>
            </a:xfrm>
            <a:prstGeom prst="rect">
              <a:avLst/>
            </a:prstGeom>
            <a:solidFill>
              <a:srgbClr val="FFFF00">
                <a:alpha val="25000"/>
              </a:srgbClr>
            </a:solidFill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EE20495B-94F0-2428-9017-BEDF600044D4}"/>
              </a:ext>
            </a:extLst>
          </p:cNvPr>
          <p:cNvSpPr/>
          <p:nvPr/>
        </p:nvSpPr>
        <p:spPr>
          <a:xfrm rot="16200000">
            <a:off x="9901236" y="2861369"/>
            <a:ext cx="807721" cy="573409"/>
          </a:xfrm>
          <a:prstGeom prst="rect">
            <a:avLst/>
          </a:prstGeom>
          <a:solidFill>
            <a:srgbClr val="FFFF00">
              <a:alpha val="25000"/>
            </a:srgbClr>
          </a:solidFill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8579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C4C67A-B5D8-1346-D6EE-D4113CA47B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80AFB-C942-3BEF-82BA-929120C86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C508C-DB6E-0151-A352-7564E13E8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#12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5BBBDA-655E-AA99-81DB-BD19A3D05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5A588D49-62CE-5875-4D33-5734DF99F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sz="360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90F0AF-549B-C07B-1919-AEC52D6F0F45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INTERFERENCES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A2398D-3BE8-2FBC-3BD4-240C2A7B2804}"/>
              </a:ext>
            </a:extLst>
          </p:cNvPr>
          <p:cNvSpPr txBox="1"/>
          <p:nvPr/>
        </p:nvSpPr>
        <p:spPr>
          <a:xfrm>
            <a:off x="403201" y="1861705"/>
            <a:ext cx="3025800" cy="3662541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To be assessed</a:t>
            </a:r>
          </a:p>
          <a:p>
            <a:r>
              <a:rPr lang="en-GB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Potential interferences between the CV pipes/ducts and the following:</a:t>
            </a:r>
          </a:p>
          <a:p>
            <a:endParaRPr lang="en-GB" sz="1400" b="1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Transport equipment (crane)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Reserved spaces (walkway)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Access points (doors)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1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1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r>
              <a:rPr lang="en-GB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SCE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Modification of the 3D model to incorporate the maintenance walkway and crane rails in the correct locations.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pPr lvl="1"/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pPr lvl="1"/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FAC2731-26B3-B259-0815-CEFFA6543160}"/>
              </a:ext>
            </a:extLst>
          </p:cNvPr>
          <p:cNvGrpSpPr/>
          <p:nvPr/>
        </p:nvGrpSpPr>
        <p:grpSpPr>
          <a:xfrm>
            <a:off x="4352338" y="1219200"/>
            <a:ext cx="7431674" cy="4853498"/>
            <a:chOff x="1429212" y="99502"/>
            <a:chExt cx="9217515" cy="60198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71B6B16-2FB8-6FFB-B4E2-B69FA1D69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45273" y="99502"/>
              <a:ext cx="9101454" cy="6019800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0E95949-1EAB-56E7-E921-B52946E6840D}"/>
                </a:ext>
              </a:extLst>
            </p:cNvPr>
            <p:cNvSpPr/>
            <p:nvPr/>
          </p:nvSpPr>
          <p:spPr>
            <a:xfrm rot="19715270">
              <a:off x="1429212" y="1895742"/>
              <a:ext cx="4891039" cy="549053"/>
            </a:xfrm>
            <a:prstGeom prst="rect">
              <a:avLst/>
            </a:prstGeom>
            <a:solidFill>
              <a:srgbClr val="FFFF00">
                <a:alpha val="25000"/>
              </a:srgbClr>
            </a:solidFill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B8F2074-0F61-A85E-0261-ECA744F8CB9C}"/>
                </a:ext>
              </a:extLst>
            </p:cNvPr>
            <p:cNvSpPr/>
            <p:nvPr/>
          </p:nvSpPr>
          <p:spPr>
            <a:xfrm rot="19715270">
              <a:off x="5476440" y="3541868"/>
              <a:ext cx="1001817" cy="477285"/>
            </a:xfrm>
            <a:prstGeom prst="rect">
              <a:avLst/>
            </a:prstGeom>
            <a:solidFill>
              <a:srgbClr val="FFFF00">
                <a:alpha val="25000"/>
              </a:srgbClr>
            </a:solidFill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0926EACD-0C64-E03F-EC72-0489F95FE057}"/>
              </a:ext>
            </a:extLst>
          </p:cNvPr>
          <p:cNvSpPr/>
          <p:nvPr/>
        </p:nvSpPr>
        <p:spPr>
          <a:xfrm rot="16200000">
            <a:off x="9901236" y="2861369"/>
            <a:ext cx="807721" cy="573409"/>
          </a:xfrm>
          <a:prstGeom prst="rect">
            <a:avLst/>
          </a:prstGeom>
          <a:solidFill>
            <a:srgbClr val="FFFF00">
              <a:alpha val="25000"/>
            </a:srgbClr>
          </a:solidFill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F6323C-A320-681E-DF7B-51E7D70674F7}"/>
              </a:ext>
            </a:extLst>
          </p:cNvPr>
          <p:cNvSpPr/>
          <p:nvPr/>
        </p:nvSpPr>
        <p:spPr>
          <a:xfrm>
            <a:off x="4259262" y="1129681"/>
            <a:ext cx="7627938" cy="5042519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89F34F8-B48B-A643-8156-F11972CF62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5913" y="1219200"/>
            <a:ext cx="3094577" cy="48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688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48254</TotalTime>
  <Words>1655</Words>
  <Application>Microsoft Office PowerPoint</Application>
  <PresentationFormat>Widescreen</PresentationFormat>
  <Paragraphs>328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Google Sans</vt:lpstr>
      <vt:lpstr>Times New Roman</vt:lpstr>
      <vt:lpstr>Wingdings</vt:lpstr>
      <vt:lpstr>Office Theme</vt:lpstr>
      <vt:lpstr>EN-HE Updates</vt:lpstr>
      <vt:lpstr>Content</vt:lpstr>
      <vt:lpstr>Service Building – Equipment installation</vt:lpstr>
      <vt:lpstr>Service Building – Equipment installation</vt:lpstr>
      <vt:lpstr>Service Building – Equipment installation</vt:lpstr>
      <vt:lpstr>Service Building – Equipment installation</vt:lpstr>
      <vt:lpstr>Service Building – Equipment installation</vt:lpstr>
      <vt:lpstr>Service Building – Equipment installation</vt:lpstr>
      <vt:lpstr>Service Building – Equipment installation</vt:lpstr>
      <vt:lpstr>Transport study: from EHN2 to TCC8</vt:lpstr>
      <vt:lpstr>Transport study: from EHN2 to TCC8</vt:lpstr>
      <vt:lpstr>Transport study: from EHN2 to TCC8</vt:lpstr>
      <vt:lpstr>Transport study: from EHN2 to TCC8</vt:lpstr>
      <vt:lpstr>TCC8 with 2 cranes. Re-use of PR560 </vt:lpstr>
      <vt:lpstr>TCC8 with 2 cranes. Re-use of PR560 </vt:lpstr>
      <vt:lpstr>TCC8 with 2 cranes. Re-use of PR560 </vt:lpstr>
      <vt:lpstr>Tcc8 mezzanine: Transport volume</vt:lpstr>
      <vt:lpstr>Tcc8 mezzanine: Transport volume</vt:lpstr>
      <vt:lpstr>Tcc8 mezzanine: Transport volume</vt:lpstr>
      <vt:lpstr>Ongoing and future assessments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Roberto Rinaldesi</dc:creator>
  <cp:lastModifiedBy>Cristina Duran Gutierrez</cp:lastModifiedBy>
  <cp:revision>391</cp:revision>
  <cp:lastPrinted>2020-01-30T13:49:18Z</cp:lastPrinted>
  <dcterms:created xsi:type="dcterms:W3CDTF">2024-06-05T11:21:03Z</dcterms:created>
  <dcterms:modified xsi:type="dcterms:W3CDTF">2025-05-13T16:06:21Z</dcterms:modified>
</cp:coreProperties>
</file>