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438" r:id="rId3"/>
    <p:sldId id="441" r:id="rId4"/>
    <p:sldId id="479" r:id="rId5"/>
    <p:sldId id="439" r:id="rId6"/>
    <p:sldId id="484" r:id="rId7"/>
    <p:sldId id="487" r:id="rId8"/>
    <p:sldId id="485" r:id="rId9"/>
    <p:sldId id="486" r:id="rId10"/>
    <p:sldId id="477" r:id="rId11"/>
    <p:sldId id="469" r:id="rId12"/>
    <p:sldId id="476" r:id="rId13"/>
    <p:sldId id="475" r:id="rId14"/>
    <p:sldId id="468" r:id="rId15"/>
    <p:sldId id="467" r:id="rId16"/>
    <p:sldId id="461" r:id="rId17"/>
    <p:sldId id="459" r:id="rId18"/>
    <p:sldId id="466" r:id="rId19"/>
    <p:sldId id="488" r:id="rId20"/>
    <p:sldId id="449" r:id="rId21"/>
    <p:sldId id="482" r:id="rId22"/>
    <p:sldId id="489" r:id="rId23"/>
    <p:sldId id="492" r:id="rId24"/>
    <p:sldId id="490" r:id="rId25"/>
    <p:sldId id="491" r:id="rId26"/>
    <p:sldId id="493" r:id="rId27"/>
    <p:sldId id="407" r:id="rId28"/>
    <p:sldId id="483" r:id="rId29"/>
    <p:sldId id="278" r:id="rId30"/>
    <p:sldId id="471" r:id="rId31"/>
    <p:sldId id="472" r:id="rId32"/>
    <p:sldId id="473" r:id="rId33"/>
    <p:sldId id="474" r:id="rId34"/>
    <p:sldId id="430" r:id="rId35"/>
    <p:sldId id="448" r:id="rId3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A400"/>
    <a:srgbClr val="0105F9"/>
    <a:srgbClr val="08BDB5"/>
    <a:srgbClr val="3E3AEC"/>
    <a:srgbClr val="FFFFFF"/>
    <a:srgbClr val="F4910C"/>
    <a:srgbClr val="4E4EFF"/>
    <a:srgbClr val="DEF1FE"/>
    <a:srgbClr val="3B754E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86" autoAdjust="0"/>
    <p:restoredTop sz="97505"/>
  </p:normalViewPr>
  <p:slideViewPr>
    <p:cSldViewPr>
      <p:cViewPr varScale="1">
        <p:scale>
          <a:sx n="92" d="100"/>
          <a:sy n="92" d="100"/>
        </p:scale>
        <p:origin x="102" y="32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72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149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167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95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88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940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187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331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741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815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76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62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672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905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1723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3451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344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826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5487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0632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267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50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033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4354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864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654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3605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298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15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32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15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536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216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10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1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4/15/2025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4/15/2025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4/15/2025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4/15/2025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4/15/2025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4/15/2025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radsum2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png"/><Relationship Id="rId5" Type="http://schemas.openxmlformats.org/officeDocument/2006/relationships/image" Target="../media/image76.png"/><Relationship Id="rId4" Type="http://schemas.openxmlformats.org/officeDocument/2006/relationships/image" Target="../media/image8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1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2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2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12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18703" y="2924944"/>
            <a:ext cx="11376025" cy="215326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RADSUM25 </a:t>
            </a:r>
            <a:r>
              <a:rPr lang="en-US" dirty="0"/>
              <a:t>Workshop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Key </a:t>
            </a:r>
            <a:r>
              <a:rPr lang="en-US" dirty="0"/>
              <a:t>Summary </a:t>
            </a:r>
            <a:r>
              <a:rPr lang="en-US" dirty="0"/>
              <a:t>P</a:t>
            </a:r>
            <a:r>
              <a:rPr lang="en-US" dirty="0" smtClean="0"/>
              <a:t>oints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800" dirty="0"/>
              <a:t/>
            </a:r>
            <a:br>
              <a:rPr lang="en-US" sz="800" dirty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3600" dirty="0" smtClean="0"/>
              <a:t>Radiation </a:t>
            </a:r>
            <a:r>
              <a:rPr lang="en-US" sz="3600" dirty="0"/>
              <a:t>sensitivity of HTS and </a:t>
            </a:r>
            <a:r>
              <a:rPr lang="en-US" sz="3600" dirty="0" smtClean="0"/>
              <a:t>modelling </a:t>
            </a:r>
            <a:r>
              <a:rPr lang="en-US" sz="3600" dirty="0"/>
              <a:t>efforts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18703" y="5373216"/>
            <a:ext cx="10501833" cy="552884"/>
          </a:xfrm>
        </p:spPr>
        <p:txBody>
          <a:bodyPr/>
          <a:lstStyle/>
          <a:p>
            <a:pPr algn="ctr" rtl="0">
              <a:defRPr/>
            </a:pPr>
            <a:r>
              <a:rPr lang="en-US" dirty="0" smtClean="0"/>
              <a:t>A. </a:t>
            </a:r>
            <a:r>
              <a:rPr lang="en-US" dirty="0" smtClean="0"/>
              <a:t>Lechner </a:t>
            </a:r>
            <a:r>
              <a:rPr lang="en-US" dirty="0" smtClean="0"/>
              <a:t>(CERN), with the valuable input of many </a:t>
            </a:r>
            <a:r>
              <a:rPr lang="en-US" dirty="0" smtClean="0"/>
              <a:t>colleagues and RADSUM participants </a:t>
            </a:r>
            <a:endParaRPr lang="en-US" dirty="0" smtClean="0"/>
          </a:p>
          <a:p>
            <a:pPr algn="ctr" rtl="0">
              <a:defRPr/>
            </a:pPr>
            <a:r>
              <a:rPr lang="en-US" dirty="0" smtClean="0"/>
              <a:t>17/04/2025</a:t>
            </a:r>
            <a:endParaRPr sz="2400" dirty="0"/>
          </a:p>
        </p:txBody>
      </p:sp>
      <p:sp>
        <p:nvSpPr>
          <p:cNvPr id="2" name="TextBox 1"/>
          <p:cNvSpPr txBox="1"/>
          <p:nvPr/>
        </p:nvSpPr>
        <p:spPr bwMode="auto">
          <a:xfrm>
            <a:off x="388678" y="332656"/>
            <a:ext cx="24416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RADSUM Organizers: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L. </a:t>
            </a:r>
            <a:r>
              <a:rPr lang="en-US" dirty="0" err="1" smtClean="0">
                <a:solidFill>
                  <a:schemeClr val="bg1"/>
                </a:solidFill>
              </a:rPr>
              <a:t>Bottura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C. </a:t>
            </a:r>
            <a:r>
              <a:rPr lang="en-US" dirty="0" err="1" smtClean="0">
                <a:solidFill>
                  <a:schemeClr val="bg1"/>
                </a:solidFill>
              </a:rPr>
              <a:t>Scheuerlein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A. Lechner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14" name="Content Placeholder 1"/>
          <p:cNvSpPr txBox="1">
            <a:spLocks/>
          </p:cNvSpPr>
          <p:nvPr/>
        </p:nvSpPr>
        <p:spPr bwMode="auto">
          <a:xfrm>
            <a:off x="801231" y="1340768"/>
            <a:ext cx="10839385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400" b="0" dirty="0" smtClean="0">
                <a:solidFill>
                  <a:schemeClr val="tx1"/>
                </a:solidFill>
              </a:rPr>
              <a:t>There were many excellent presentations at the workshop and this summary is not meant to cover all details (experimental results / modelling efforts)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400" b="0" dirty="0" smtClean="0">
                <a:solidFill>
                  <a:schemeClr val="tx1"/>
                </a:solidFill>
              </a:rPr>
              <a:t>I put the emphasis on certain aspects, which I believe are </a:t>
            </a:r>
            <a:r>
              <a:rPr lang="en-US" sz="2400" b="0" dirty="0">
                <a:solidFill>
                  <a:schemeClr val="tx1"/>
                </a:solidFill>
              </a:rPr>
              <a:t>relevant for our applications (radiation effects in </a:t>
            </a:r>
            <a:r>
              <a:rPr lang="en-US" sz="2400" b="0" u="sng" dirty="0">
                <a:solidFill>
                  <a:schemeClr val="tx1"/>
                </a:solidFill>
              </a:rPr>
              <a:t>accelerator</a:t>
            </a:r>
            <a:r>
              <a:rPr lang="en-US" sz="2400" b="0" dirty="0">
                <a:solidFill>
                  <a:schemeClr val="tx1"/>
                </a:solidFill>
              </a:rPr>
              <a:t> </a:t>
            </a:r>
            <a:r>
              <a:rPr lang="en-US" sz="2400" b="0" dirty="0" smtClean="0">
                <a:solidFill>
                  <a:schemeClr val="tx1"/>
                </a:solidFill>
              </a:rPr>
              <a:t>magnets)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1"/>
                </a:solidFill>
              </a:rPr>
              <a:t>If some aspects are not covered here, it doesn’t mean they aren’t equally important</a:t>
            </a:r>
            <a:endParaRPr lang="en-US" sz="2400" dirty="0">
              <a:solidFill>
                <a:schemeClr val="accent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400" b="0" dirty="0" smtClean="0">
                <a:solidFill>
                  <a:schemeClr val="tx1"/>
                </a:solidFill>
              </a:rPr>
              <a:t>In order to provide some context, I am adding also some additional info</a:t>
            </a:r>
            <a:endParaRPr lang="en-US" sz="2400" b="0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1991544" y="3104628"/>
            <a:ext cx="842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4910C"/>
                </a:solidFill>
              </a:rPr>
              <a:t>I will mainly focus on radiation effects in REBCO and how we can possibly map experimental results to our applications*</a:t>
            </a:r>
            <a:endParaRPr lang="en-US" sz="2400" dirty="0">
              <a:solidFill>
                <a:srgbClr val="F4910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119336" y="5832581"/>
            <a:ext cx="937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*The content is based on several suggestions from </a:t>
            </a:r>
            <a:r>
              <a:rPr lang="en-US" b="1" dirty="0" smtClean="0"/>
              <a:t>M. </a:t>
            </a:r>
            <a:r>
              <a:rPr lang="en-US" b="1" dirty="0" err="1" smtClean="0"/>
              <a:t>Eisterer</a:t>
            </a:r>
            <a:r>
              <a:rPr lang="en-US" dirty="0" smtClean="0"/>
              <a:t> et al. (TU Wien) and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76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Key questions for radiation damage in REBCO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542187" y="1318068"/>
            <a:ext cx="11047792" cy="30798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000" b="0" dirty="0" smtClean="0">
                <a:solidFill>
                  <a:schemeClr val="tx1"/>
                </a:solidFill>
              </a:rPr>
              <a:t>How </a:t>
            </a:r>
            <a:r>
              <a:rPr lang="en-US" sz="2000" b="0" dirty="0" smtClean="0">
                <a:solidFill>
                  <a:schemeClr val="tx1"/>
                </a:solidFill>
              </a:rPr>
              <a:t>do REBCO coated conductors change </a:t>
            </a:r>
            <a:r>
              <a:rPr lang="en-US" sz="2000" b="0" dirty="0" smtClean="0">
                <a:solidFill>
                  <a:schemeClr val="tx1"/>
                </a:solidFill>
              </a:rPr>
              <a:t>their properties under irradiation?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000" b="0" dirty="0" smtClean="0">
                <a:solidFill>
                  <a:schemeClr val="tx1"/>
                </a:solidFill>
              </a:rPr>
              <a:t>How can we </a:t>
            </a:r>
            <a:r>
              <a:rPr lang="en-US" sz="2000" b="0" dirty="0" smtClean="0">
                <a:solidFill>
                  <a:schemeClr val="tx1"/>
                </a:solidFill>
              </a:rPr>
              <a:t>best quantify </a:t>
            </a:r>
            <a:r>
              <a:rPr lang="en-US" sz="2000" b="0" dirty="0" smtClean="0">
                <a:solidFill>
                  <a:schemeClr val="tx1"/>
                </a:solidFill>
              </a:rPr>
              <a:t>the expected radiation damage </a:t>
            </a:r>
            <a:r>
              <a:rPr lang="en-US" sz="2000" b="0" dirty="0" smtClean="0">
                <a:solidFill>
                  <a:schemeClr val="tx1"/>
                </a:solidFill>
              </a:rPr>
              <a:t>in future HTS (REBCO) accelerator magnets </a:t>
            </a:r>
            <a:r>
              <a:rPr lang="en-US" sz="2000" b="0" dirty="0" smtClean="0">
                <a:solidFill>
                  <a:schemeClr val="tx1"/>
                </a:solidFill>
              </a:rPr>
              <a:t>for our </a:t>
            </a:r>
            <a:r>
              <a:rPr lang="en-US" sz="2000" b="0" dirty="0" smtClean="0">
                <a:solidFill>
                  <a:schemeClr val="tx1"/>
                </a:solidFill>
              </a:rPr>
              <a:t>radiation environments? </a:t>
            </a:r>
          </a:p>
          <a:p>
            <a:pPr marL="666900" lvl="1" indent="-342900">
              <a:buFont typeface="Wingdings" panose="05000000000000000000" pitchFamily="2" charset="2"/>
              <a:buChar char="v"/>
            </a:pPr>
            <a:r>
              <a:rPr lang="en-US" sz="2000" b="0" dirty="0" smtClean="0">
                <a:solidFill>
                  <a:schemeClr val="tx1"/>
                </a:solidFill>
              </a:rPr>
              <a:t>Is DPA a suitable measure or do we need something more sophisticated?</a:t>
            </a:r>
          </a:p>
          <a:p>
            <a:pPr marL="666900" lvl="1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Is our present workflow sufficient? (see sketch below)</a:t>
            </a: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000" b="0" dirty="0" smtClean="0">
                <a:solidFill>
                  <a:schemeClr val="tx1"/>
                </a:solidFill>
              </a:rPr>
              <a:t>Which radiation damage limits (in terms of DPA or something else) shall we consider when designing </a:t>
            </a:r>
            <a:r>
              <a:rPr lang="en-US" sz="2000" b="0" dirty="0" smtClean="0">
                <a:solidFill>
                  <a:schemeClr val="tx1"/>
                </a:solidFill>
              </a:rPr>
              <a:t>shielding assemblies </a:t>
            </a:r>
            <a:r>
              <a:rPr lang="en-US" sz="2000" b="0" dirty="0" smtClean="0">
                <a:solidFill>
                  <a:schemeClr val="tx1"/>
                </a:solidFill>
              </a:rPr>
              <a:t>for future </a:t>
            </a:r>
            <a:r>
              <a:rPr lang="en-US" sz="2000" b="0" dirty="0" smtClean="0">
                <a:solidFill>
                  <a:schemeClr val="tx1"/>
                </a:solidFill>
              </a:rPr>
              <a:t>magnets? 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000" b="0" dirty="0" smtClean="0">
                <a:solidFill>
                  <a:schemeClr val="tx1"/>
                </a:solidFill>
              </a:rPr>
              <a:t>Shall annealing cycles be part of the strategy to recover performance?</a:t>
            </a: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endParaRPr lang="en-US" sz="1800" b="0" dirty="0">
              <a:solidFill>
                <a:schemeClr val="tx1"/>
              </a:solidFill>
            </a:endParaRPr>
          </a:p>
          <a:p>
            <a:endParaRPr lang="en-US" dirty="0">
              <a:solidFill>
                <a:srgbClr val="2778C5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37252" y="4869160"/>
            <a:ext cx="253441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 scenario: use of HTS magnets in a future facility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583832" y="4869160"/>
            <a:ext cx="180020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Quantify radiation environment 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 rot="16200000">
            <a:off x="3503714" y="4959830"/>
            <a:ext cx="720080" cy="10081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Callout 8"/>
          <p:cNvSpPr/>
          <p:nvPr/>
        </p:nvSpPr>
        <p:spPr>
          <a:xfrm>
            <a:off x="4583832" y="4305073"/>
            <a:ext cx="2871037" cy="650091"/>
          </a:xfrm>
          <a:prstGeom prst="wedgeEllipseCallout">
            <a:avLst>
              <a:gd name="adj1" fmla="val -10108"/>
              <a:gd name="adj2" fmla="val 653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Monte Carlo (MC) radiation transport simulations (FLUKA, PHITS, …)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 bwMode="auto">
          <a:xfrm>
            <a:off x="3085796" y="4620022"/>
            <a:ext cx="1785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Particle source, magnet/shielding geometry</a:t>
            </a:r>
            <a:endParaRPr lang="en-US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7824192" y="4834998"/>
            <a:ext cx="2376264" cy="12778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Estimate changes of HTS properties (more shielding needed?)</a:t>
            </a:r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 rot="16200000">
            <a:off x="6744070" y="4978239"/>
            <a:ext cx="720080" cy="10081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 bwMode="auto">
          <a:xfrm>
            <a:off x="6715359" y="4981646"/>
            <a:ext cx="676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DPA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" name="Cloud Callout 1"/>
          <p:cNvSpPr/>
          <p:nvPr/>
        </p:nvSpPr>
        <p:spPr>
          <a:xfrm>
            <a:off x="9320967" y="3623206"/>
            <a:ext cx="2574829" cy="1480638"/>
          </a:xfrm>
          <a:prstGeom prst="cloud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How precise is the damage estimate if we only use DPA? Order of magnitude?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32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Displacement mechanism – the basics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07988" y="2062943"/>
            <a:ext cx="9428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The resulting displacement damage depends strongly on the projectile type and energy:</a:t>
            </a:r>
            <a:endParaRPr lang="en-US" i="1" dirty="0"/>
          </a:p>
        </p:txBody>
      </p:sp>
      <p:sp>
        <p:nvSpPr>
          <p:cNvPr id="20" name="Rectangle 19"/>
          <p:cNvSpPr/>
          <p:nvPr/>
        </p:nvSpPr>
        <p:spPr>
          <a:xfrm>
            <a:off x="414076" y="5938525"/>
            <a:ext cx="10868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F4910C"/>
                </a:solidFill>
              </a:rPr>
              <a:t>The </a:t>
            </a:r>
            <a:r>
              <a:rPr lang="en-US" b="1" i="1" dirty="0" err="1" smtClean="0">
                <a:solidFill>
                  <a:srgbClr val="F4910C"/>
                </a:solidFill>
              </a:rPr>
              <a:t>number&amp;type</a:t>
            </a:r>
            <a:r>
              <a:rPr lang="en-US" b="1" i="1" dirty="0" smtClean="0">
                <a:solidFill>
                  <a:srgbClr val="F4910C"/>
                </a:solidFill>
              </a:rPr>
              <a:t> of defect depends strongly on the particle </a:t>
            </a:r>
            <a:r>
              <a:rPr lang="en-US" b="1" i="1" dirty="0" err="1" smtClean="0">
                <a:solidFill>
                  <a:srgbClr val="F4910C"/>
                </a:solidFill>
              </a:rPr>
              <a:t>fluence</a:t>
            </a:r>
            <a:r>
              <a:rPr lang="en-US" b="1" i="1" dirty="0" smtClean="0">
                <a:solidFill>
                  <a:srgbClr val="F4910C"/>
                </a:solidFill>
              </a:rPr>
              <a:t> spectra inside our magnets</a:t>
            </a:r>
            <a:endParaRPr lang="en-US" b="1" i="1" dirty="0">
              <a:solidFill>
                <a:srgbClr val="F4910C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2389527"/>
            <a:ext cx="3754223" cy="356357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268581" y="2938941"/>
            <a:ext cx="2391822" cy="62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 bwMode="auto">
          <a:xfrm>
            <a:off x="5660403" y="2855193"/>
            <a:ext cx="59658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At lower energies</a:t>
            </a:r>
            <a:r>
              <a:rPr lang="en-US" sz="1600" dirty="0"/>
              <a:t> (&lt;10s MeV</a:t>
            </a:r>
            <a:r>
              <a:rPr lang="en-US" sz="1600" dirty="0" smtClean="0"/>
              <a:t>), </a:t>
            </a:r>
            <a:r>
              <a:rPr lang="en-US" sz="1600" b="1" dirty="0" smtClean="0">
                <a:solidFill>
                  <a:srgbClr val="FF0000"/>
                </a:solidFill>
              </a:rPr>
              <a:t>protons</a:t>
            </a:r>
            <a:r>
              <a:rPr lang="en-US" sz="1600" dirty="0" smtClean="0"/>
              <a:t> and </a:t>
            </a:r>
            <a:r>
              <a:rPr lang="en-US" sz="1600" b="1" dirty="0" smtClean="0">
                <a:solidFill>
                  <a:srgbClr val="FF0000"/>
                </a:solidFill>
              </a:rPr>
              <a:t>ions</a:t>
            </a:r>
            <a:r>
              <a:rPr lang="en-US" sz="1600" dirty="0" smtClean="0"/>
              <a:t> produce damage through recoils from </a:t>
            </a:r>
            <a:r>
              <a:rPr lang="en-US" sz="1600" b="1" dirty="0" smtClean="0"/>
              <a:t>Coulomb scattering</a:t>
            </a:r>
            <a:r>
              <a:rPr lang="en-US" sz="1600" dirty="0" smtClean="0"/>
              <a:t>, while at higher energies the damage is mostly due to recoils, residuals, fragments from </a:t>
            </a:r>
            <a:r>
              <a:rPr lang="en-US" sz="1600" b="1" dirty="0" smtClean="0"/>
              <a:t>elastic and inelastic nuclear collisions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 bwMode="auto">
          <a:xfrm>
            <a:off x="407988" y="1081797"/>
            <a:ext cx="10874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Displacements of atoms from the lattice are caused by </a:t>
            </a:r>
            <a:r>
              <a:rPr lang="en-US" b="1" dirty="0" smtClean="0"/>
              <a:t>Primary </a:t>
            </a:r>
            <a:r>
              <a:rPr lang="en-US" b="1" dirty="0"/>
              <a:t>K</a:t>
            </a:r>
            <a:r>
              <a:rPr lang="en-US" b="1" dirty="0" smtClean="0"/>
              <a:t>nock-on Atoms (PKAs)</a:t>
            </a:r>
            <a:r>
              <a:rPr lang="en-US" dirty="0" smtClean="0"/>
              <a:t>, which are set in motion by the interaction of particles in matter </a:t>
            </a:r>
            <a:r>
              <a:rPr lang="en-US" dirty="0" smtClean="0">
                <a:sym typeface="Wingdings" panose="05000000000000000000" pitchFamily="2" charset="2"/>
              </a:rPr>
              <a:t> the PKA spectra depend on the projectile type &amp; energy and the type of interaction  </a:t>
            </a:r>
            <a:r>
              <a:rPr lang="en-US" dirty="0">
                <a:sym typeface="Wingdings" panose="05000000000000000000" pitchFamily="2" charset="2"/>
              </a:rPr>
              <a:t>the PKAs </a:t>
            </a:r>
            <a:r>
              <a:rPr lang="en-US" dirty="0" smtClean="0">
                <a:sym typeface="Wingdings" panose="05000000000000000000" pitchFamily="2" charset="2"/>
              </a:rPr>
              <a:t>can displace single atoms or </a:t>
            </a:r>
            <a:r>
              <a:rPr lang="en-US" dirty="0">
                <a:sym typeface="Wingdings" panose="05000000000000000000" pitchFamily="2" charset="2"/>
              </a:rPr>
              <a:t>cause collision </a:t>
            </a:r>
            <a:r>
              <a:rPr lang="en-US" dirty="0" smtClean="0">
                <a:sym typeface="Wingdings" panose="05000000000000000000" pitchFamily="2" charset="2"/>
              </a:rPr>
              <a:t>cascades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 rot="16200000">
            <a:off x="-1151787" y="3496642"/>
            <a:ext cx="30084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Y. Iwamoto et al., J. </a:t>
            </a:r>
            <a:r>
              <a:rPr lang="en-US" sz="1400" dirty="0" err="1" smtClean="0">
                <a:solidFill>
                  <a:schemeClr val="tx2"/>
                </a:solidFill>
              </a:rPr>
              <a:t>Nucl</a:t>
            </a:r>
            <a:r>
              <a:rPr lang="en-US" sz="1400" dirty="0" smtClean="0">
                <a:solidFill>
                  <a:schemeClr val="tx2"/>
                </a:solidFill>
              </a:rPr>
              <a:t>. Sci. Tech., 51:1</a:t>
            </a:r>
            <a:r>
              <a:rPr lang="en-US" sz="1400" dirty="0">
                <a:solidFill>
                  <a:schemeClr val="tx2"/>
                </a:solidFill>
              </a:rPr>
              <a:t>, </a:t>
            </a:r>
            <a:r>
              <a:rPr lang="en-US" sz="1400" dirty="0" smtClean="0">
                <a:solidFill>
                  <a:schemeClr val="tx2"/>
                </a:solidFill>
              </a:rPr>
              <a:t>98-107 (2014)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3084401" y="4510018"/>
            <a:ext cx="1508618" cy="287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 bwMode="auto">
          <a:xfrm>
            <a:off x="4651036" y="4452970"/>
            <a:ext cx="70947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Damage by </a:t>
            </a:r>
            <a:r>
              <a:rPr lang="en-US" sz="1600" b="1" dirty="0" smtClean="0">
                <a:solidFill>
                  <a:srgbClr val="FF0000"/>
                </a:solidFill>
              </a:rPr>
              <a:t>neutrons</a:t>
            </a:r>
            <a:r>
              <a:rPr lang="en-US" sz="1600" dirty="0" smtClean="0"/>
              <a:t> can be produced by recoils from </a:t>
            </a:r>
            <a:r>
              <a:rPr lang="en-US" sz="1600" b="1" dirty="0" smtClean="0"/>
              <a:t>capture processes</a:t>
            </a:r>
            <a:r>
              <a:rPr lang="en-US" sz="1600" dirty="0" smtClean="0"/>
              <a:t> and </a:t>
            </a:r>
            <a:r>
              <a:rPr lang="en-US" sz="1600" b="1" dirty="0" smtClean="0"/>
              <a:t>elastic nuclear collisions </a:t>
            </a:r>
            <a:r>
              <a:rPr lang="en-US" sz="1600" dirty="0" smtClean="0"/>
              <a:t>(dominating below MeV), as well as by residual nuclei/fragments from </a:t>
            </a:r>
            <a:r>
              <a:rPr lang="en-US" sz="1600" b="1" dirty="0" smtClean="0"/>
              <a:t>inelastic nuclear collisions</a:t>
            </a:r>
            <a:r>
              <a:rPr lang="en-US" sz="1600" dirty="0" smtClean="0"/>
              <a:t> (from MeV energies) – neutron </a:t>
            </a:r>
            <a:r>
              <a:rPr lang="en-US" sz="1600" dirty="0" err="1" smtClean="0"/>
              <a:t>Xsec</a:t>
            </a:r>
            <a:r>
              <a:rPr lang="en-US" sz="1600" dirty="0" smtClean="0"/>
              <a:t> (resonances) depend strongly on material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9061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article spectra</a:t>
            </a:r>
            <a:r>
              <a:rPr lang="en-US" dirty="0" smtClean="0"/>
              <a:t> in accelerator magnet coils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 bwMode="auto">
          <a:xfrm>
            <a:off x="3962603" y="4960900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Compared to </a:t>
            </a:r>
            <a:r>
              <a:rPr lang="en-US" i="1" dirty="0" smtClean="0"/>
              <a:t>a fission </a:t>
            </a:r>
            <a:r>
              <a:rPr lang="en-US" i="1" dirty="0" smtClean="0"/>
              <a:t>reactor neutron spectrum, we </a:t>
            </a:r>
            <a:r>
              <a:rPr lang="en-US" i="1" dirty="0" smtClean="0"/>
              <a:t>have </a:t>
            </a:r>
            <a:r>
              <a:rPr lang="en-US" i="1" dirty="0" smtClean="0"/>
              <a:t>also higher-energy </a:t>
            </a:r>
            <a:r>
              <a:rPr lang="en-US" i="1" dirty="0" smtClean="0"/>
              <a:t>neutrons (&gt;10 MeV) </a:t>
            </a:r>
            <a:r>
              <a:rPr lang="en-US" i="1" dirty="0" smtClean="0"/>
              <a:t>in </a:t>
            </a:r>
            <a:r>
              <a:rPr lang="en-US" i="1" dirty="0" smtClean="0"/>
              <a:t>our accelerators, as well as other hadron species like protons, </a:t>
            </a:r>
            <a:r>
              <a:rPr lang="en-US" i="1" dirty="0" err="1" smtClean="0"/>
              <a:t>pions</a:t>
            </a:r>
            <a:r>
              <a:rPr lang="en-US" i="1" dirty="0" smtClean="0"/>
              <a:t>, kaons</a:t>
            </a:r>
            <a:endParaRPr lang="en-US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73" y="1709824"/>
            <a:ext cx="4536504" cy="32005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01" y="1704654"/>
            <a:ext cx="4571515" cy="3236514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052025" y="1000460"/>
            <a:ext cx="3672408" cy="579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HL-LHC inner triplet quadrupoles (1.6 cm W-alloy shielding)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5876561" y="1000460"/>
            <a:ext cx="3672408" cy="5809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Muon collider target solenoid</a:t>
            </a:r>
          </a:p>
          <a:p>
            <a:pPr algn="ctr"/>
            <a:r>
              <a:rPr lang="en-US" dirty="0" smtClean="0"/>
              <a:t> (35 cm W shielding + H20+BC)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 bwMode="auto">
          <a:xfrm>
            <a:off x="119335" y="4962991"/>
            <a:ext cx="3024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Some key experimental results for radiation damage effects in REBCO are from fission reactors</a:t>
            </a:r>
            <a:endParaRPr lang="en-US" i="1" dirty="0"/>
          </a:p>
        </p:txBody>
      </p:sp>
      <p:sp>
        <p:nvSpPr>
          <p:cNvPr id="29" name="Right Arrow 28"/>
          <p:cNvSpPr/>
          <p:nvPr/>
        </p:nvSpPr>
        <p:spPr>
          <a:xfrm>
            <a:off x="3218706" y="5246351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8976321" y="5251523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 bwMode="auto">
          <a:xfrm>
            <a:off x="9696400" y="4960900"/>
            <a:ext cx="23481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How to apply REBCO irradiation test results to our cases? Via DPA?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3431704" y="2708920"/>
            <a:ext cx="1224136" cy="2201415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8184232" y="2604307"/>
            <a:ext cx="1008112" cy="2201415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10064836" y="1951425"/>
            <a:ext cx="1863056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See my RADSUM talk for details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10069809" y="1058323"/>
            <a:ext cx="176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FLUKA Monte Carlo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12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State-of-the-art DPA models in Monte Carlo codes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06933" y="1022722"/>
            <a:ext cx="10998246" cy="2412649"/>
          </a:xfrm>
          <a:prstGeom prst="roundRect">
            <a:avLst>
              <a:gd name="adj" fmla="val 0"/>
            </a:avLst>
          </a:prstGeom>
          <a:solidFill>
            <a:srgbClr val="DEF1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established quantity (simple formula), which was refined over the years (from 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DPA-NRT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arc-DPA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possible to take into account defect creation by different particle species with different energies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DPA-NRT and arc-DPA have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been implemented in different radiation transport codes (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FLUKA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PHITS, MARS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</a:t>
            </a: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comparing radiation damage 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different radiation environments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provides relationship between irradiation experiments and real accelerator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environments (different particle species and spectra)!!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Has been conceived for single element metals; what about other materials? compounds? 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Cannot predict the exact nature of microscopic damage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 particular for complex compounds like REBCO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codes like FLUKA apply their DPA models for compound materials, but with an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“average”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threshold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3928030" y="5746410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K. </a:t>
            </a:r>
            <a:r>
              <a:rPr lang="en-US" sz="1400" dirty="0" err="1" smtClean="0">
                <a:solidFill>
                  <a:schemeClr val="tx2"/>
                </a:solidFill>
              </a:rPr>
              <a:t>Nordlund</a:t>
            </a:r>
            <a:r>
              <a:rPr lang="en-US" sz="1400" dirty="0" smtClean="0">
                <a:solidFill>
                  <a:schemeClr val="tx2"/>
                </a:solidFill>
              </a:rPr>
              <a:t> et al., </a:t>
            </a:r>
            <a:r>
              <a:rPr lang="en-US" sz="1400" dirty="0" smtClean="0">
                <a:solidFill>
                  <a:schemeClr val="tx2"/>
                </a:solidFill>
              </a:rPr>
              <a:t>Nature </a:t>
            </a:r>
            <a:r>
              <a:rPr lang="en-US" sz="1400" dirty="0" smtClean="0">
                <a:solidFill>
                  <a:schemeClr val="tx2"/>
                </a:solidFill>
              </a:rPr>
              <a:t>Comm., 9, 1084 (2018)  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929" y="4043888"/>
            <a:ext cx="4362253" cy="157939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822" y="3982227"/>
            <a:ext cx="3819977" cy="22048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3" y="3558500"/>
            <a:ext cx="3553328" cy="2750820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9840416" y="4706326"/>
            <a:ext cx="720080" cy="2545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273524" y="5717295"/>
            <a:ext cx="846811" cy="2894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0533288" y="3950764"/>
            <a:ext cx="574545" cy="323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 bwMode="auto">
          <a:xfrm>
            <a:off x="6142308" y="3766871"/>
            <a:ext cx="4483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</a:t>
            </a:r>
            <a:r>
              <a:rPr lang="en-US" sz="1400" baseline="-25000" dirty="0" smtClean="0"/>
              <a:t>d</a:t>
            </a:r>
            <a:r>
              <a:rPr lang="en-US" sz="1400" dirty="0" smtClean="0"/>
              <a:t>=energy available for creating atomic displacements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 bwMode="auto">
          <a:xfrm>
            <a:off x="9120335" y="3543433"/>
            <a:ext cx="2504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</a:t>
            </a:r>
            <a:r>
              <a:rPr lang="en-US" sz="1400" baseline="-25000" dirty="0" smtClean="0"/>
              <a:t>d</a:t>
            </a:r>
            <a:r>
              <a:rPr lang="en-US" sz="1400" dirty="0" smtClean="0"/>
              <a:t>=damage threshold energy</a:t>
            </a:r>
            <a:endParaRPr lang="en-US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1136560" y="3851210"/>
            <a:ext cx="407945" cy="368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 bwMode="auto">
          <a:xfrm>
            <a:off x="8185082" y="4066566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arc-DPA: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 bwMode="auto">
          <a:xfrm>
            <a:off x="5639353" y="6244638"/>
            <a:ext cx="5091458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Talks by F. </a:t>
            </a:r>
            <a:r>
              <a:rPr lang="en-US" sz="1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Granberg</a:t>
            </a:r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, F. </a:t>
            </a:r>
            <a:r>
              <a:rPr lang="en-US" sz="1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Salvat</a:t>
            </a:r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Pujol</a:t>
            </a:r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, and Y. Iwamoto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52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DPA (and dose) predictions fo</a:t>
            </a:r>
            <a:r>
              <a:rPr lang="en-US" dirty="0" smtClean="0"/>
              <a:t>r collider magnets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873397"/>
              </p:ext>
            </p:extLst>
          </p:nvPr>
        </p:nvGraphicFramePr>
        <p:xfrm>
          <a:off x="419415" y="1105528"/>
          <a:ext cx="11448652" cy="320040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159619">
                  <a:extLst>
                    <a:ext uri="{9D8B030D-6E8A-4147-A177-3AD203B41FA5}">
                      <a16:colId xmlns:a16="http://schemas.microsoft.com/office/drawing/2014/main" val="141175845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484151269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813533334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478302514"/>
                    </a:ext>
                  </a:extLst>
                </a:gridCol>
                <a:gridCol w="1519969">
                  <a:extLst>
                    <a:ext uri="{9D8B030D-6E8A-4147-A177-3AD203B41FA5}">
                      <a16:colId xmlns:a16="http://schemas.microsoft.com/office/drawing/2014/main" val="1068773114"/>
                    </a:ext>
                  </a:extLst>
                </a:gridCol>
                <a:gridCol w="1616280">
                  <a:extLst>
                    <a:ext uri="{9D8B030D-6E8A-4147-A177-3AD203B41FA5}">
                      <a16:colId xmlns:a16="http://schemas.microsoft.com/office/drawing/2014/main" val="305520487"/>
                    </a:ext>
                  </a:extLst>
                </a:gridCol>
                <a:gridCol w="1616280">
                  <a:extLst>
                    <a:ext uri="{9D8B030D-6E8A-4147-A177-3AD203B41FA5}">
                      <a16:colId xmlns:a16="http://schemas.microsoft.com/office/drawing/2014/main" val="1999080684"/>
                    </a:ext>
                  </a:extLst>
                </a:gridCol>
              </a:tblGrid>
              <a:tr h="3720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Radiation</a:t>
                      </a:r>
                      <a:r>
                        <a:rPr lang="en-US" baseline="0" dirty="0" smtClean="0"/>
                        <a:t> 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Shielding inserts (</a:t>
                      </a:r>
                      <a:r>
                        <a:rPr lang="el-GR" dirty="0" smtClean="0"/>
                        <a:t>Δ</a:t>
                      </a:r>
                      <a:r>
                        <a:rPr lang="en-US" dirty="0" smtClean="0"/>
                        <a:t>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Assumed scenario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DPA-NRT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Ionizing dose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356224"/>
                  </a:ext>
                </a:extLst>
              </a:tr>
              <a:tr h="37204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HL-LHC</a:t>
                      </a:r>
                      <a:r>
                        <a:rPr lang="en-US" dirty="0" smtClean="0"/>
                        <a:t> final focus</a:t>
                      </a:r>
                      <a:r>
                        <a:rPr lang="en-US" baseline="0" dirty="0" smtClean="0"/>
                        <a:t>  quadrupoles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Nb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dirty="0" smtClean="0"/>
                        <a:t>Sn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Proton-proton collision debris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1.6 cm W-alloy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3000</a:t>
                      </a:r>
                      <a:r>
                        <a:rPr lang="en-US" baseline="0" dirty="0" smtClean="0"/>
                        <a:t> fb</a:t>
                      </a:r>
                      <a:r>
                        <a:rPr lang="en-US" baseline="30000" dirty="0" smtClean="0"/>
                        <a:t>-1</a:t>
                      </a:r>
                    </a:p>
                    <a:p>
                      <a:pPr algn="ctr"/>
                      <a:r>
                        <a:rPr lang="en-US" baseline="0" dirty="0" smtClean="0"/>
                        <a:t>(10 years)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1.5x10</a:t>
                      </a:r>
                      <a:r>
                        <a:rPr lang="en-US" baseline="30000" dirty="0" smtClean="0"/>
                        <a:t>-4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20-30</a:t>
                      </a:r>
                      <a:r>
                        <a:rPr lang="en-US" baseline="0" dirty="0" smtClean="0"/>
                        <a:t> MGy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064650"/>
                  </a:ext>
                </a:extLst>
              </a:tr>
              <a:tr h="37204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FCC-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hh</a:t>
                      </a:r>
                      <a:r>
                        <a:rPr lang="en-US" baseline="0" dirty="0" smtClean="0"/>
                        <a:t> final focus quadrupoles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Nb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dirty="0" smtClean="0"/>
                        <a:t>Sn / REBCO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Proton-proton collision debris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cm W-alloy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 ab</a:t>
                      </a:r>
                      <a:r>
                        <a:rPr lang="en-US" baseline="30000" dirty="0" smtClean="0"/>
                        <a:t>-1</a:t>
                      </a:r>
                    </a:p>
                    <a:p>
                      <a:pPr algn="ctr"/>
                      <a:r>
                        <a:rPr lang="en-US" baseline="0" dirty="0" smtClean="0"/>
                        <a:t>(20 years)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4-5x10</a:t>
                      </a:r>
                      <a:r>
                        <a:rPr lang="en-US" b="1" baseline="30000" dirty="0" smtClean="0">
                          <a:solidFill>
                            <a:srgbClr val="FF0000"/>
                          </a:solidFill>
                        </a:rPr>
                        <a:t>-3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60-80 MGy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70748"/>
                  </a:ext>
                </a:extLst>
              </a:tr>
              <a:tr h="37204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Muon Collider </a:t>
                      </a:r>
                      <a:r>
                        <a:rPr lang="en-US" dirty="0" smtClean="0"/>
                        <a:t>(10 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) arc</a:t>
                      </a:r>
                      <a:r>
                        <a:rPr lang="en-US" baseline="0" dirty="0" smtClean="0"/>
                        <a:t> magnets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Nb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dirty="0" smtClean="0"/>
                        <a:t>Sn / REBCO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Muon decay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cm W-alloy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ab</a:t>
                      </a:r>
                      <a:r>
                        <a:rPr lang="en-US" baseline="30000" dirty="0" smtClean="0"/>
                        <a:t>-1</a:t>
                      </a:r>
                    </a:p>
                    <a:p>
                      <a:pPr algn="ctr"/>
                      <a:r>
                        <a:rPr lang="en-US" dirty="0" smtClean="0"/>
                        <a:t>(5 years)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5x10</a:t>
                      </a:r>
                      <a:r>
                        <a:rPr lang="en-US" baseline="30000" dirty="0" smtClean="0"/>
                        <a:t>-5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MGy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421905"/>
                  </a:ext>
                </a:extLst>
              </a:tr>
              <a:tr h="37204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Muon Collider </a:t>
                      </a:r>
                      <a:r>
                        <a:rPr lang="en-US" dirty="0" smtClean="0"/>
                        <a:t>target solenoid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REBCO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Proton beam on target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35 cm W-alloy +H20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+BC layer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ab</a:t>
                      </a:r>
                      <a:r>
                        <a:rPr lang="en-US" baseline="30000" dirty="0" smtClean="0"/>
                        <a:t>-1</a:t>
                      </a:r>
                    </a:p>
                    <a:p>
                      <a:pPr algn="ctr"/>
                      <a:r>
                        <a:rPr lang="en-US" dirty="0" smtClean="0"/>
                        <a:t>(5 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5x10</a:t>
                      </a:r>
                      <a:r>
                        <a:rPr lang="en-US" b="1" baseline="30000" dirty="0" smtClean="0">
                          <a:solidFill>
                            <a:srgbClr val="FF0000"/>
                          </a:solidFill>
                        </a:rPr>
                        <a:t>-3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MGy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61605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 bwMode="auto">
          <a:xfrm>
            <a:off x="8048557" y="4416824"/>
            <a:ext cx="3151670" cy="668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Assumes no annealing over the full operational lifetime </a:t>
            </a:r>
            <a:endParaRPr lang="en-US" dirty="0"/>
          </a:p>
        </p:txBody>
      </p:sp>
      <p:sp>
        <p:nvSpPr>
          <p:cNvPr id="8" name="Up Arrow 7"/>
          <p:cNvSpPr/>
          <p:nvPr/>
        </p:nvSpPr>
        <p:spPr>
          <a:xfrm>
            <a:off x="9192344" y="4073878"/>
            <a:ext cx="432048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4486244"/>
            <a:ext cx="5774607" cy="2231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ounded Rectangle 11"/>
          <p:cNvSpPr/>
          <p:nvPr/>
        </p:nvSpPr>
        <p:spPr>
          <a:xfrm>
            <a:off x="1672955" y="4641800"/>
            <a:ext cx="516776" cy="311111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Q1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2251141" y="4506356"/>
            <a:ext cx="561996" cy="311111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Q2a</a:t>
            </a:r>
            <a:endParaRPr lang="en-US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2830333" y="4506356"/>
            <a:ext cx="529363" cy="311111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Q2b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3446091" y="4519131"/>
            <a:ext cx="450502" cy="311111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Q3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4301190" y="4506355"/>
            <a:ext cx="456714" cy="311111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D1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 bwMode="auto">
          <a:xfrm>
            <a:off x="2682026" y="571331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vacuum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238613" y="4566338"/>
            <a:ext cx="101822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HL-LHC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 bwMode="auto">
          <a:xfrm>
            <a:off x="6749928" y="5029677"/>
            <a:ext cx="5194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4910C"/>
                </a:solidFill>
              </a:rPr>
              <a:t>The Monte Carlo simulations show, that although we have to deal with mixed radiation fields in magnet coils (p, n, </a:t>
            </a:r>
            <a:r>
              <a:rPr lang="el-GR" dirty="0" smtClean="0">
                <a:solidFill>
                  <a:srgbClr val="F491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baseline="30000" dirty="0" smtClean="0">
                <a:solidFill>
                  <a:srgbClr val="F4910C"/>
                </a:solidFill>
              </a:rPr>
              <a:t>+/-</a:t>
            </a:r>
            <a:r>
              <a:rPr lang="en-US" dirty="0" smtClean="0">
                <a:solidFill>
                  <a:srgbClr val="F4910C"/>
                </a:solidFill>
              </a:rPr>
              <a:t>,…), neutrons are still one of the main sources of DPA </a:t>
            </a:r>
            <a:endParaRPr lang="en-US" dirty="0">
              <a:solidFill>
                <a:srgbClr val="F4910C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79412" y="796062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4910C"/>
                </a:solidFill>
              </a:rPr>
              <a:t>Derived with FLUKA</a:t>
            </a:r>
            <a:endParaRPr lang="en-US" dirty="0">
              <a:solidFill>
                <a:srgbClr val="F491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35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HTS irradiation</a:t>
            </a:r>
            <a:r>
              <a:rPr lang="en-US" dirty="0" smtClean="0"/>
              <a:t>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6524619" y="3356992"/>
            <a:ext cx="5115865" cy="2222955"/>
          </a:xfrm>
          <a:prstGeom prst="roundRect">
            <a:avLst>
              <a:gd name="adj" fmla="val 0"/>
            </a:avLst>
          </a:prstGeom>
          <a:solidFill>
            <a:srgbClr val="DEF1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REBCO is found to have a reduced radiation tolerance compared to Nb</a:t>
            </a:r>
            <a:r>
              <a:rPr lang="en-US" sz="16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REBCO properties start to be visibly affected in the range of a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few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600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DPA</a:t>
            </a:r>
            <a:endParaRPr lang="en-US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ions and protons seem to be a good proxy for emulating radiation damage induced by fast fission neutrons –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 change for REBCO falls on same line if normalized to the same DPA</a:t>
            </a:r>
            <a:endParaRPr lang="en-US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ontent Placeholder 1"/>
          <p:cNvSpPr txBox="1">
            <a:spLocks/>
          </p:cNvSpPr>
          <p:nvPr/>
        </p:nvSpPr>
        <p:spPr bwMode="auto">
          <a:xfrm>
            <a:off x="1021854" y="1305698"/>
            <a:ext cx="10546754" cy="46435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Experimental activities reported at RADSUM: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Neutron irradiation </a:t>
            </a:r>
            <a:r>
              <a:rPr lang="en-US" sz="2000" b="0" dirty="0">
                <a:solidFill>
                  <a:schemeClr val="tx1"/>
                </a:solidFill>
              </a:rPr>
              <a:t>(</a:t>
            </a:r>
            <a:r>
              <a:rPr lang="en-US" sz="2000" b="0" dirty="0" smtClean="0">
                <a:solidFill>
                  <a:schemeClr val="tx1"/>
                </a:solidFill>
              </a:rPr>
              <a:t>TRIGA Mark II fission reactor) at TU Wien (Austria) </a:t>
            </a:r>
            <a:endParaRPr lang="en-US" sz="2000" b="0" dirty="0" smtClean="0">
              <a:solidFill>
                <a:schemeClr val="tx1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Proton irradiation (1.2 MeV) at</a:t>
            </a:r>
            <a:r>
              <a:rPr lang="en-US" sz="2000" b="0" dirty="0" smtClean="0">
                <a:solidFill>
                  <a:schemeClr val="tx1"/>
                </a:solidFill>
              </a:rPr>
              <a:t> MIT PSFC (US)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Light</a:t>
            </a:r>
            <a:r>
              <a:rPr lang="en-US" sz="2000" b="0" dirty="0" smtClean="0">
                <a:solidFill>
                  <a:schemeClr val="tx1"/>
                </a:solidFill>
              </a:rPr>
              <a:t> ion irradiation (2 MeV He+) at Oxford University (UK)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Neutron irradiation at Belgian </a:t>
            </a:r>
            <a:r>
              <a:rPr lang="en-US" sz="2000" b="0" dirty="0">
                <a:solidFill>
                  <a:schemeClr val="tx1"/>
                </a:solidFill>
              </a:rPr>
              <a:t>Research Reactor (BR-2) and Japan Research </a:t>
            </a:r>
            <a:r>
              <a:rPr lang="en-US" sz="2000" b="0" dirty="0" smtClean="0">
                <a:solidFill>
                  <a:schemeClr val="tx1"/>
                </a:solidFill>
              </a:rPr>
              <a:t>Reactor No</a:t>
            </a:r>
            <a:r>
              <a:rPr lang="en-US" sz="2000" b="0" dirty="0">
                <a:solidFill>
                  <a:schemeClr val="tx1"/>
                </a:solidFill>
              </a:rPr>
              <a:t>. </a:t>
            </a:r>
            <a:r>
              <a:rPr lang="en-US" sz="2000" b="0" dirty="0" smtClean="0">
                <a:solidFill>
                  <a:schemeClr val="tx1"/>
                </a:solidFill>
              </a:rPr>
              <a:t>3 (JJR-3) </a:t>
            </a:r>
            <a:r>
              <a:rPr lang="en-US" sz="2000" b="0" dirty="0">
                <a:solidFill>
                  <a:schemeClr val="tx1"/>
                </a:solidFill>
              </a:rPr>
              <a:t>by KEK team </a:t>
            </a:r>
            <a:r>
              <a:rPr lang="en-US" sz="2000" b="0" dirty="0" smtClean="0">
                <a:solidFill>
                  <a:schemeClr val="tx1"/>
                </a:solidFill>
              </a:rPr>
              <a:t>(Japan)</a:t>
            </a:r>
            <a:endParaRPr lang="en-US" sz="2000" b="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 bwMode="auto">
          <a:xfrm rot="16200000">
            <a:off x="46459" y="1970099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Fusion community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-111615" y="2926685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Accelerator community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04" y="3933056"/>
            <a:ext cx="5557191" cy="2672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 bwMode="auto">
          <a:xfrm>
            <a:off x="126416" y="3780655"/>
            <a:ext cx="1790875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 by S. Speller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6524619" y="5719317"/>
            <a:ext cx="5220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So, is DPA a good metric after all?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– more later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 bwMode="auto">
          <a:xfrm>
            <a:off x="6891512" y="324382"/>
            <a:ext cx="5078981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Apart from particle type/spectrum, the irradiation conditions are not always the same (</a:t>
            </a:r>
            <a:r>
              <a:rPr lang="en-US" dirty="0" smtClean="0">
                <a:solidFill>
                  <a:srgbClr val="F4910C"/>
                </a:solidFill>
              </a:rPr>
              <a:t>irradiation</a:t>
            </a:r>
            <a:r>
              <a:rPr lang="en-US" dirty="0" smtClean="0"/>
              <a:t> at </a:t>
            </a:r>
            <a:r>
              <a:rPr lang="en-US" dirty="0" smtClean="0">
                <a:solidFill>
                  <a:srgbClr val="F4910C"/>
                </a:solidFill>
              </a:rPr>
              <a:t>room temperature</a:t>
            </a:r>
            <a:r>
              <a:rPr lang="en-US" dirty="0" smtClean="0"/>
              <a:t> vs </a:t>
            </a:r>
            <a:r>
              <a:rPr lang="en-US" dirty="0" smtClean="0">
                <a:solidFill>
                  <a:srgbClr val="F4910C"/>
                </a:solidFill>
              </a:rPr>
              <a:t>cryogenic temperatures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4910C"/>
                </a:solidFill>
              </a:rPr>
              <a:t>ex-situ</a:t>
            </a:r>
            <a:r>
              <a:rPr lang="en-US" dirty="0" smtClean="0"/>
              <a:t> vs </a:t>
            </a:r>
            <a:r>
              <a:rPr lang="en-US" dirty="0" smtClean="0">
                <a:solidFill>
                  <a:srgbClr val="F4910C"/>
                </a:solidFill>
              </a:rPr>
              <a:t>in-situ measurements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2" name="Left Arrow 1"/>
          <p:cNvSpPr/>
          <p:nvPr/>
        </p:nvSpPr>
        <p:spPr>
          <a:xfrm>
            <a:off x="6042803" y="4797152"/>
            <a:ext cx="668779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7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Selected </a:t>
            </a:r>
            <a:r>
              <a:rPr lang="en-US" dirty="0"/>
              <a:t>results from HTS irradiation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7896" y="1224201"/>
            <a:ext cx="6485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Relative change of </a:t>
            </a:r>
            <a:r>
              <a:rPr lang="en-US" i="1" dirty="0" smtClean="0"/>
              <a:t>critical temperature as </a:t>
            </a:r>
            <a:r>
              <a:rPr lang="en-US" i="1" dirty="0" smtClean="0"/>
              <a:t>a function of the fast neutron </a:t>
            </a:r>
            <a:r>
              <a:rPr lang="en-US" i="1" dirty="0" err="1" smtClean="0"/>
              <a:t>fluence</a:t>
            </a:r>
            <a:r>
              <a:rPr lang="en-US" i="1" dirty="0" smtClean="0"/>
              <a:t> (TRIGA Mark II fission reactor spectrum):</a:t>
            </a:r>
            <a:endParaRPr lang="en-US" i="1" dirty="0"/>
          </a:p>
        </p:txBody>
      </p:sp>
      <p:sp>
        <p:nvSpPr>
          <p:cNvPr id="25" name="Rounded Rectangle 24"/>
          <p:cNvSpPr/>
          <p:nvPr/>
        </p:nvSpPr>
        <p:spPr>
          <a:xfrm>
            <a:off x="6817796" y="3690610"/>
            <a:ext cx="5179903" cy="1872208"/>
          </a:xfrm>
          <a:prstGeom prst="roundRect">
            <a:avLst>
              <a:gd name="adj" fmla="val 0"/>
            </a:avLst>
          </a:prstGeom>
          <a:solidFill>
            <a:srgbClr val="DEF1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Monotonic decrease of T</a:t>
            </a:r>
            <a:r>
              <a:rPr lang="en-US" sz="1600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function of fast neutron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fluence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(nearly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universal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degradation)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riven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loss of superfluid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 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origin: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pair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breaking scattering on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defects distributed uniformly in the matrix</a:t>
            </a: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2114005"/>
            <a:ext cx="6106504" cy="35236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 bwMode="auto">
          <a:xfrm>
            <a:off x="267896" y="5711893"/>
            <a:ext cx="1896673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 by M. </a:t>
            </a:r>
            <a:r>
              <a:rPr lang="en-US" sz="1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Eisterer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2999656" y="436510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R. </a:t>
            </a:r>
            <a:r>
              <a:rPr lang="en-US" sz="1400" dirty="0" err="1" smtClean="0">
                <a:solidFill>
                  <a:schemeClr val="tx2"/>
                </a:solidFill>
              </a:rPr>
              <a:t>Unterrainer</a:t>
            </a:r>
            <a:r>
              <a:rPr lang="en-US" sz="1400" dirty="0" smtClean="0">
                <a:solidFill>
                  <a:schemeClr val="tx2"/>
                </a:solidFill>
              </a:rPr>
              <a:t> et al., </a:t>
            </a:r>
            <a:r>
              <a:rPr lang="en-US" sz="1400" dirty="0" err="1" smtClean="0">
                <a:solidFill>
                  <a:schemeClr val="tx2"/>
                </a:solidFill>
              </a:rPr>
              <a:t>SuST</a:t>
            </a:r>
            <a:r>
              <a:rPr lang="en-US" sz="1400" dirty="0" smtClean="0">
                <a:solidFill>
                  <a:schemeClr val="tx2"/>
                </a:solidFill>
              </a:rPr>
              <a:t> 37 (2024) 105008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016" y="946245"/>
            <a:ext cx="2813323" cy="202828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4655840" y="2420888"/>
            <a:ext cx="0" cy="14549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 bwMode="auto">
          <a:xfrm>
            <a:off x="4697725" y="2974529"/>
            <a:ext cx="1329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10% decrease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559496" y="2388637"/>
            <a:ext cx="3105810" cy="122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 bwMode="auto">
          <a:xfrm>
            <a:off x="2567608" y="2003378"/>
            <a:ext cx="1358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O(5x10</a:t>
            </a:r>
            <a:r>
              <a:rPr lang="en-US" sz="1400" baseline="30000" dirty="0" smtClean="0">
                <a:solidFill>
                  <a:srgbClr val="FF0000"/>
                </a:solidFill>
              </a:rPr>
              <a:t>-3</a:t>
            </a:r>
            <a:r>
              <a:rPr lang="en-US" sz="1400" dirty="0" smtClean="0">
                <a:solidFill>
                  <a:srgbClr val="FF0000"/>
                </a:solidFill>
              </a:rPr>
              <a:t> DPA)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7078498" y="1960387"/>
            <a:ext cx="1841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4910C"/>
                </a:solidFill>
              </a:rPr>
              <a:t>Irradiation temperature </a:t>
            </a:r>
          </a:p>
          <a:p>
            <a:r>
              <a:rPr lang="en-US" dirty="0" smtClean="0">
                <a:solidFill>
                  <a:srgbClr val="F4910C"/>
                </a:solidFill>
              </a:rPr>
              <a:t>above RT</a:t>
            </a:r>
          </a:p>
          <a:p>
            <a:r>
              <a:rPr lang="en-US" dirty="0">
                <a:solidFill>
                  <a:srgbClr val="F4910C"/>
                </a:solidFill>
              </a:rPr>
              <a:t>(</a:t>
            </a:r>
            <a:r>
              <a:rPr lang="en-US" dirty="0" smtClean="0">
                <a:solidFill>
                  <a:srgbClr val="F4910C"/>
                </a:solidFill>
              </a:rPr>
              <a:t>&lt; 70ºC)</a:t>
            </a:r>
            <a:endParaRPr lang="en-US" dirty="0">
              <a:solidFill>
                <a:srgbClr val="F491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42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99" y="2296348"/>
            <a:ext cx="6005957" cy="346059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Selected </a:t>
            </a:r>
            <a:r>
              <a:rPr lang="en-US" dirty="0"/>
              <a:t>results from HTS irradiation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7896" y="1224201"/>
            <a:ext cx="6485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Relative change of </a:t>
            </a:r>
            <a:r>
              <a:rPr lang="en-US" i="1" dirty="0" smtClean="0"/>
              <a:t>critical current density as </a:t>
            </a:r>
            <a:r>
              <a:rPr lang="en-US" i="1" dirty="0" smtClean="0"/>
              <a:t>a function of the fast neutron </a:t>
            </a:r>
            <a:r>
              <a:rPr lang="en-US" i="1" dirty="0" err="1" smtClean="0"/>
              <a:t>fluence</a:t>
            </a:r>
            <a:r>
              <a:rPr lang="en-US" i="1" dirty="0" smtClean="0"/>
              <a:t> (TRIGA Mark II fission reactor spectrum):</a:t>
            </a:r>
            <a:endParaRPr lang="en-US" i="1" dirty="0"/>
          </a:p>
        </p:txBody>
      </p:sp>
      <p:sp>
        <p:nvSpPr>
          <p:cNvPr id="25" name="Rounded Rectangle 24"/>
          <p:cNvSpPr/>
          <p:nvPr/>
        </p:nvSpPr>
        <p:spPr>
          <a:xfrm>
            <a:off x="6752962" y="3282306"/>
            <a:ext cx="5179903" cy="3125694"/>
          </a:xfrm>
          <a:prstGeom prst="roundRect">
            <a:avLst>
              <a:gd name="adj" fmla="val 0"/>
            </a:avLst>
          </a:prstGeom>
          <a:solidFill>
            <a:srgbClr val="DEF1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Non-monotonic behavior of J</a:t>
            </a:r>
            <a:r>
              <a:rPr lang="en-US" sz="1600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function of fast neutron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fluence</a:t>
            </a: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Competing effects:</a:t>
            </a:r>
          </a:p>
          <a:p>
            <a:pPr marL="800100" lvl="2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driven by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pinning</a:t>
            </a:r>
          </a:p>
          <a:p>
            <a:pPr marL="800100" lvl="2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Non-universal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depending on initial defect structure and type of 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</a:p>
          <a:p>
            <a:pPr marL="800100" lvl="2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origin: Flux pinning by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defects</a:t>
            </a:r>
          </a:p>
          <a:p>
            <a:pPr marL="800100" lvl="2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 driven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superfluid density </a:t>
            </a:r>
          </a:p>
          <a:p>
            <a:pPr marL="800100" lvl="2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origin: pair breaking scattering on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defects</a:t>
            </a: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267896" y="5711893"/>
            <a:ext cx="1896673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 by M. </a:t>
            </a:r>
            <a:r>
              <a:rPr lang="en-US" sz="1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Eisterer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1736899" y="4413312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R. </a:t>
            </a:r>
            <a:r>
              <a:rPr lang="en-US" sz="1400" dirty="0" err="1" smtClean="0">
                <a:solidFill>
                  <a:schemeClr val="tx2"/>
                </a:solidFill>
              </a:rPr>
              <a:t>Unterrainer</a:t>
            </a:r>
            <a:r>
              <a:rPr lang="en-US" sz="1400" dirty="0" smtClean="0">
                <a:solidFill>
                  <a:schemeClr val="tx2"/>
                </a:solidFill>
              </a:rPr>
              <a:t> et al., </a:t>
            </a:r>
            <a:r>
              <a:rPr lang="en-US" sz="1400" dirty="0" err="1" smtClean="0">
                <a:solidFill>
                  <a:schemeClr val="tx2"/>
                </a:solidFill>
              </a:rPr>
              <a:t>SuST</a:t>
            </a:r>
            <a:r>
              <a:rPr lang="en-US" sz="1400" dirty="0" smtClean="0">
                <a:solidFill>
                  <a:schemeClr val="tx2"/>
                </a:solidFill>
              </a:rPr>
              <a:t> 37 (2024) 105008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016" y="946245"/>
            <a:ext cx="2813323" cy="2028284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V="1">
            <a:off x="1559496" y="2388637"/>
            <a:ext cx="3105810" cy="122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 bwMode="auto">
          <a:xfrm>
            <a:off x="2567608" y="2003378"/>
            <a:ext cx="1358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O(5x10</a:t>
            </a:r>
            <a:r>
              <a:rPr lang="en-US" sz="1400" baseline="30000" dirty="0" smtClean="0">
                <a:solidFill>
                  <a:srgbClr val="FF0000"/>
                </a:solidFill>
              </a:rPr>
              <a:t>-3</a:t>
            </a:r>
            <a:r>
              <a:rPr lang="en-US" sz="1400" dirty="0" smtClean="0">
                <a:solidFill>
                  <a:srgbClr val="FF0000"/>
                </a:solidFill>
              </a:rPr>
              <a:t> DPA)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563695" y="4026646"/>
            <a:ext cx="524194" cy="1685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 bwMode="auto">
          <a:xfrm>
            <a:off x="2331447" y="5773014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Point of degradation around 3x10</a:t>
            </a:r>
            <a:r>
              <a:rPr lang="en-US" sz="1400" baseline="30000" dirty="0" smtClean="0"/>
              <a:t>22</a:t>
            </a:r>
            <a:r>
              <a:rPr lang="en-US" sz="1400" dirty="0" smtClean="0"/>
              <a:t> n/m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(</a:t>
            </a:r>
            <a:r>
              <a:rPr lang="en-US" sz="1400" dirty="0" smtClean="0">
                <a:solidFill>
                  <a:srgbClr val="FF0000"/>
                </a:solidFill>
              </a:rPr>
              <a:t>temperature </a:t>
            </a:r>
            <a:r>
              <a:rPr lang="en-US" sz="1400" dirty="0" smtClean="0">
                <a:solidFill>
                  <a:srgbClr val="FF0000"/>
                </a:solidFill>
              </a:rPr>
              <a:t>dependent 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reached earlier for higher T</a:t>
            </a:r>
            <a:r>
              <a:rPr lang="en-US" sz="1400" dirty="0" smtClean="0"/>
              <a:t>)</a:t>
            </a:r>
            <a:endParaRPr lang="en-US" sz="1400" baseline="30000" dirty="0"/>
          </a:p>
        </p:txBody>
      </p:sp>
      <p:sp>
        <p:nvSpPr>
          <p:cNvPr id="12" name="Oval 11"/>
          <p:cNvSpPr/>
          <p:nvPr/>
        </p:nvSpPr>
        <p:spPr>
          <a:xfrm>
            <a:off x="1736899" y="2884066"/>
            <a:ext cx="267895" cy="244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4295800" y="3387988"/>
            <a:ext cx="267895" cy="244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6922822" y="4290833"/>
            <a:ext cx="267895" cy="244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6944550" y="5488298"/>
            <a:ext cx="267895" cy="244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219442" y="401432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15 T, 30 K</a:t>
            </a:r>
            <a:endParaRPr lang="en-US" b="1" dirty="0">
              <a:solidFill>
                <a:schemeClr val="tx2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7277093" y="5470577"/>
            <a:ext cx="44687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 bwMode="auto">
          <a:xfrm>
            <a:off x="7078498" y="1960387"/>
            <a:ext cx="1841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4910C"/>
                </a:solidFill>
              </a:rPr>
              <a:t>Irradiation temperature </a:t>
            </a:r>
          </a:p>
          <a:p>
            <a:r>
              <a:rPr lang="en-US" dirty="0" smtClean="0">
                <a:solidFill>
                  <a:srgbClr val="F4910C"/>
                </a:solidFill>
              </a:rPr>
              <a:t>above RT</a:t>
            </a:r>
          </a:p>
          <a:p>
            <a:r>
              <a:rPr lang="en-US" dirty="0">
                <a:solidFill>
                  <a:srgbClr val="F4910C"/>
                </a:solidFill>
              </a:rPr>
              <a:t>(</a:t>
            </a:r>
            <a:r>
              <a:rPr lang="en-US" dirty="0" smtClean="0">
                <a:solidFill>
                  <a:srgbClr val="F4910C"/>
                </a:solidFill>
              </a:rPr>
              <a:t>&lt; 70ºC)</a:t>
            </a:r>
            <a:endParaRPr lang="en-US" dirty="0">
              <a:solidFill>
                <a:srgbClr val="F491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78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Selected </a:t>
            </a:r>
            <a:r>
              <a:rPr lang="en-US" dirty="0"/>
              <a:t>results from HTS irradiation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7896" y="1224201"/>
            <a:ext cx="5540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Relative change of </a:t>
            </a:r>
            <a:r>
              <a:rPr lang="en-US" i="1" dirty="0" smtClean="0"/>
              <a:t>critical current density as </a:t>
            </a:r>
            <a:r>
              <a:rPr lang="en-US" i="1" dirty="0" smtClean="0"/>
              <a:t>a function of </a:t>
            </a:r>
            <a:r>
              <a:rPr lang="en-US" i="1" dirty="0" smtClean="0"/>
              <a:t>1.2 MeV proton </a:t>
            </a:r>
            <a:r>
              <a:rPr lang="en-US" i="1" dirty="0" err="1" smtClean="0"/>
              <a:t>fluence</a:t>
            </a:r>
            <a:r>
              <a:rPr lang="en-US" i="1" dirty="0" smtClean="0"/>
              <a:t> (MIT PSFC):</a:t>
            </a:r>
            <a:endParaRPr lang="en-US" i="1" dirty="0"/>
          </a:p>
        </p:txBody>
      </p:sp>
      <p:sp>
        <p:nvSpPr>
          <p:cNvPr id="25" name="Rounded Rectangle 24"/>
          <p:cNvSpPr/>
          <p:nvPr/>
        </p:nvSpPr>
        <p:spPr>
          <a:xfrm>
            <a:off x="447980" y="4824891"/>
            <a:ext cx="7160188" cy="1230135"/>
          </a:xfrm>
          <a:prstGeom prst="roundRect">
            <a:avLst>
              <a:gd name="adj" fmla="val 0"/>
            </a:avLst>
          </a:prstGeom>
          <a:solidFill>
            <a:srgbClr val="DEF1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 of J</a:t>
            </a:r>
            <a:r>
              <a:rPr lang="en-US" sz="1600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function of proton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fluence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depends on irradiation temperature 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results for 20 K – 200 K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40% faster decrease than at 300 K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Annealing of cold samples gives same results as warm irradiation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170426" y="1116676"/>
            <a:ext cx="2031325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 by D.X. Fischer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6379487" y="1848316"/>
            <a:ext cx="22308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4910C"/>
                </a:solidFill>
              </a:rPr>
              <a:t>Different irradiation temperatures (20K-300K) and in-situ measurements</a:t>
            </a:r>
            <a:endParaRPr lang="en-US" dirty="0">
              <a:solidFill>
                <a:srgbClr val="F4910C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97" y="2082661"/>
            <a:ext cx="6116136" cy="25301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953" y="3916234"/>
            <a:ext cx="3093226" cy="24917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336" y="1101632"/>
            <a:ext cx="3298510" cy="24541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1278785" y="3524925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8BDB5"/>
                </a:solidFill>
              </a:rPr>
              <a:t>77K irradiation</a:t>
            </a:r>
            <a:endParaRPr lang="en-US" sz="1400" dirty="0">
              <a:solidFill>
                <a:srgbClr val="08BDB5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948199" y="3761066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DA400"/>
                </a:solidFill>
              </a:rPr>
              <a:t>200 K irradiation</a:t>
            </a:r>
            <a:endParaRPr lang="en-US" sz="1400" dirty="0">
              <a:solidFill>
                <a:srgbClr val="FDA4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839416" y="3312796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105F9"/>
                </a:solidFill>
              </a:rPr>
              <a:t>20 K irradiation</a:t>
            </a:r>
            <a:endParaRPr lang="en-US" sz="1400" dirty="0">
              <a:solidFill>
                <a:srgbClr val="0105F9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7389350" y="5622978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0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Motivation for RADSUM25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376800" y="1548070"/>
            <a:ext cx="6403136" cy="46435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1800" b="0" dirty="0" smtClean="0">
                <a:solidFill>
                  <a:schemeClr val="tx1"/>
                </a:solidFill>
              </a:rPr>
              <a:t>Radiation damage in superconducting magnets</a:t>
            </a:r>
            <a:r>
              <a:rPr lang="en-US" sz="1800" dirty="0" smtClean="0">
                <a:solidFill>
                  <a:srgbClr val="FF0000"/>
                </a:solidFill>
              </a:rPr>
              <a:t>*</a:t>
            </a:r>
            <a:r>
              <a:rPr lang="en-US" sz="1800" b="0" dirty="0" smtClean="0">
                <a:solidFill>
                  <a:schemeClr val="tx1"/>
                </a:solidFill>
              </a:rPr>
              <a:t> is an important aspect for accelerator facilities, in particular for </a:t>
            </a:r>
            <a:r>
              <a:rPr lang="en-US" sz="1800" dirty="0" smtClean="0">
                <a:solidFill>
                  <a:schemeClr val="accent2"/>
                </a:solidFill>
              </a:rPr>
              <a:t>future collider projects </a:t>
            </a:r>
            <a:r>
              <a:rPr lang="en-US" sz="1800" b="0" dirty="0" smtClean="0">
                <a:solidFill>
                  <a:schemeClr val="tx1"/>
                </a:solidFill>
              </a:rPr>
              <a:t>(FCC, Muon Collider, etc.)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1800" b="0" dirty="0" smtClean="0">
                <a:solidFill>
                  <a:schemeClr val="tx1"/>
                </a:solidFill>
              </a:rPr>
              <a:t>After the termination of the RESMM workshop series in 2015, there is no longer an accelerator-focused discussion forum around this topic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1800" b="0" dirty="0" smtClean="0">
                <a:solidFill>
                  <a:schemeClr val="tx1"/>
                </a:solidFill>
              </a:rPr>
              <a:t>On the other hand, there are many synergies with the ongoing </a:t>
            </a:r>
            <a:r>
              <a:rPr lang="en-US" sz="1800" dirty="0" smtClean="0">
                <a:solidFill>
                  <a:schemeClr val="accent2"/>
                </a:solidFill>
              </a:rPr>
              <a:t>radiation damage research for fusion reactors</a:t>
            </a:r>
            <a:r>
              <a:rPr lang="en-US" sz="1800" b="0" dirty="0" smtClean="0">
                <a:solidFill>
                  <a:schemeClr val="accent2"/>
                </a:solidFill>
              </a:rPr>
              <a:t> </a:t>
            </a:r>
            <a:r>
              <a:rPr lang="en-US" sz="1800" b="0" dirty="0" smtClean="0">
                <a:solidFill>
                  <a:schemeClr val="tx1"/>
                </a:solidFill>
              </a:rPr>
              <a:t>(with a very active community behind, and significant experimental and modelling efforts)</a:t>
            </a:r>
            <a:endParaRPr lang="en-US" sz="1800" b="0" dirty="0" smtClean="0"/>
          </a:p>
          <a:p>
            <a:pPr algn="ctr">
              <a:lnSpc>
                <a:spcPct val="100000"/>
              </a:lnSpc>
              <a:spcBef>
                <a:spcPts val="500"/>
              </a:spcBef>
            </a:pPr>
            <a:r>
              <a:rPr lang="en-US" sz="1800" dirty="0">
                <a:solidFill>
                  <a:srgbClr val="FF0000"/>
                </a:solidFill>
              </a:rPr>
              <a:t>T</a:t>
            </a:r>
            <a:r>
              <a:rPr lang="en-US" sz="1800" dirty="0" smtClean="0">
                <a:solidFill>
                  <a:srgbClr val="FF0000"/>
                </a:solidFill>
              </a:rPr>
              <a:t>he idea of RADSUM25 was to bring the different communities together and foster synergies</a:t>
            </a:r>
            <a:r>
              <a:rPr lang="en-US" sz="1800" b="0" i="1" dirty="0" smtClean="0">
                <a:solidFill>
                  <a:schemeClr val="tx1"/>
                </a:solidFill>
              </a:rPr>
              <a:t> </a:t>
            </a:r>
            <a:endParaRPr lang="en-US" sz="1800" dirty="0" smtClean="0"/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US" sz="20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rgbClr val="2778C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1847706"/>
            <a:ext cx="2733218" cy="3868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647" y="2202940"/>
            <a:ext cx="2720921" cy="4205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 bwMode="auto">
          <a:xfrm>
            <a:off x="7199292" y="1042083"/>
            <a:ext cx="453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Previous RESMM workshop series (accelerator-focused, now terminated):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119336" y="5822320"/>
            <a:ext cx="77514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</a:t>
            </a:r>
            <a:r>
              <a:rPr lang="en-US" dirty="0" smtClean="0"/>
              <a:t>In the superconductor </a:t>
            </a:r>
            <a:r>
              <a:rPr lang="en-US" dirty="0"/>
              <a:t>but </a:t>
            </a:r>
            <a:r>
              <a:rPr lang="en-US" dirty="0" smtClean="0"/>
              <a:t>also other materials (insulators, spacers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77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/>
              <a:t>Selected results from HTS irradiation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36483" y="1125490"/>
            <a:ext cx="6485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Back to the question if DPA is a suitable metric: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579968"/>
            <a:ext cx="4176464" cy="41091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285743" y="5811672"/>
            <a:ext cx="4507965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 by M. </a:t>
            </a:r>
            <a:r>
              <a:rPr lang="en-US" sz="1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Eisterer</a:t>
            </a:r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, IMCC annual meeting 2022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08" y="1639584"/>
            <a:ext cx="4233877" cy="41656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165453" y="1265461"/>
            <a:ext cx="26495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GdBCO</a:t>
            </a:r>
            <a:r>
              <a:rPr lang="en-US" dirty="0"/>
              <a:t> based </a:t>
            </a:r>
            <a:r>
              <a:rPr lang="en-US" dirty="0" smtClean="0"/>
              <a:t>samples irradiated at TU Wien reactor in two ways: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Including thermal neutrons (capture on </a:t>
            </a:r>
            <a:r>
              <a:rPr lang="en-US" dirty="0" err="1" smtClean="0"/>
              <a:t>Gd</a:t>
            </a:r>
            <a:r>
              <a:rPr lang="en-US" dirty="0" smtClean="0"/>
              <a:t> causes many small defects)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Shielding Thermal neutrons shielded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 bwMode="auto">
          <a:xfrm rot="1471745">
            <a:off x="6459307" y="2181859"/>
            <a:ext cx="2611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</a:t>
            </a:r>
            <a:r>
              <a:rPr lang="en-US" sz="1600" dirty="0" smtClean="0"/>
              <a:t>hermal neutrons shielded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 bwMode="auto">
          <a:xfrm rot="936337">
            <a:off x="1589228" y="2211250"/>
            <a:ext cx="2611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</a:t>
            </a:r>
            <a:r>
              <a:rPr lang="en-US" sz="1600" dirty="0" smtClean="0"/>
              <a:t>hermal neutrons shielded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 bwMode="auto">
          <a:xfrm rot="3436886">
            <a:off x="722348" y="3725250"/>
            <a:ext cx="2307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thermal neutrons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 bwMode="auto">
          <a:xfrm rot="3184288">
            <a:off x="5276343" y="3955405"/>
            <a:ext cx="2307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thermal neutrons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 bwMode="auto">
          <a:xfrm>
            <a:off x="5231904" y="5703919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R. </a:t>
            </a:r>
            <a:r>
              <a:rPr lang="en-US" sz="1400" dirty="0" err="1" smtClean="0">
                <a:solidFill>
                  <a:schemeClr val="tx2"/>
                </a:solidFill>
              </a:rPr>
              <a:t>Unterrainer</a:t>
            </a:r>
            <a:r>
              <a:rPr lang="en-US" sz="1400" dirty="0" smtClean="0">
                <a:solidFill>
                  <a:schemeClr val="tx2"/>
                </a:solidFill>
              </a:rPr>
              <a:t> et al., </a:t>
            </a:r>
            <a:r>
              <a:rPr lang="en-US" sz="1400" dirty="0" err="1" smtClean="0">
                <a:solidFill>
                  <a:schemeClr val="tx2"/>
                </a:solidFill>
              </a:rPr>
              <a:t>SuST</a:t>
            </a:r>
            <a:r>
              <a:rPr lang="en-US" sz="1400" dirty="0" smtClean="0">
                <a:solidFill>
                  <a:schemeClr val="tx2"/>
                </a:solidFill>
              </a:rPr>
              <a:t> 37 (2024) 105008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64352" y="4479756"/>
            <a:ext cx="27865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T</a:t>
            </a:r>
            <a:r>
              <a:rPr lang="en-US" b="1" i="1" baseline="-25000" dirty="0" smtClean="0">
                <a:solidFill>
                  <a:srgbClr val="FF0000"/>
                </a:solidFill>
              </a:rPr>
              <a:t>c</a:t>
            </a:r>
            <a:r>
              <a:rPr lang="en-US" b="1" i="1" dirty="0" smtClean="0">
                <a:solidFill>
                  <a:srgbClr val="FF0000"/>
                </a:solidFill>
              </a:rPr>
              <a:t> vs </a:t>
            </a:r>
            <a:r>
              <a:rPr lang="en-US" b="1" i="1" dirty="0" smtClean="0">
                <a:solidFill>
                  <a:srgbClr val="FF0000"/>
                </a:solidFill>
              </a:rPr>
              <a:t>DPA does no longer fall on the same line </a:t>
            </a:r>
            <a:r>
              <a:rPr lang="en-US" b="1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…. DPA cannot account for different radiation sources in this case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487488" y="5297578"/>
            <a:ext cx="2710753" cy="3915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761511" y="5342772"/>
            <a:ext cx="2710753" cy="3915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19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Another metric: change of T</a:t>
            </a:r>
            <a:r>
              <a:rPr lang="en-US" baseline="-25000" dirty="0" smtClean="0"/>
              <a:t>c</a:t>
            </a:r>
            <a:r>
              <a:rPr lang="en-US" dirty="0" smtClean="0"/>
              <a:t> as disorder parameter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3" y="1124744"/>
            <a:ext cx="7392144" cy="25388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859" y="2958372"/>
            <a:ext cx="4277185" cy="30147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1343472" y="955467"/>
            <a:ext cx="1896673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 by M. </a:t>
            </a:r>
            <a:r>
              <a:rPr lang="en-US" sz="1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Eisterer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9794271" y="2553962"/>
            <a:ext cx="2031325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 by D.X. Fischer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02342" y="1113856"/>
            <a:ext cx="2258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M. </a:t>
            </a:r>
            <a:r>
              <a:rPr lang="en-US" dirty="0" err="1">
                <a:solidFill>
                  <a:schemeClr val="tx2"/>
                </a:solidFill>
              </a:rPr>
              <a:t>Eisterer</a:t>
            </a:r>
            <a:r>
              <a:rPr lang="en-US" dirty="0">
                <a:solidFill>
                  <a:schemeClr val="tx2"/>
                </a:solidFill>
              </a:rPr>
              <a:t> et al., arXiv:2409.01376v1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3392" y="3654252"/>
            <a:ext cx="63254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4000" lvl="1"/>
            <a:r>
              <a:rPr lang="en-US" sz="1600" dirty="0"/>
              <a:t>D </a:t>
            </a:r>
            <a:r>
              <a:rPr lang="en-US" sz="1600" dirty="0" smtClean="0"/>
              <a:t>= disorder </a:t>
            </a:r>
            <a:r>
              <a:rPr lang="en-US" sz="1600" dirty="0"/>
              <a:t>resulting in a decrease of Tc by 1 K</a:t>
            </a:r>
            <a:endParaRPr lang="en-US" sz="1400" dirty="0"/>
          </a:p>
        </p:txBody>
      </p:sp>
      <p:sp>
        <p:nvSpPr>
          <p:cNvPr id="24" name="Rounded Rectangle 23"/>
          <p:cNvSpPr/>
          <p:nvPr/>
        </p:nvSpPr>
        <p:spPr>
          <a:xfrm>
            <a:off x="285743" y="4095244"/>
            <a:ext cx="7642255" cy="2312756"/>
          </a:xfrm>
          <a:prstGeom prst="roundRect">
            <a:avLst>
              <a:gd name="adj" fmla="val 0"/>
            </a:avLst>
          </a:prstGeom>
          <a:solidFill>
            <a:srgbClr val="DEF1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M. </a:t>
            </a:r>
            <a:r>
              <a:rPr lang="en-US" sz="16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Eisterer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al.: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Pair breaking scattering is an obvious candidate for the degradation of the superconducting properties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transition temperature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itself seems a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suitable measure of impurity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scattering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decrease of Jc for different species (protons, fast neutrons, thermal neutrons) and irradiation temperatures (cold, warm) falls on similar line when expressed as function of T</a:t>
            </a:r>
            <a:r>
              <a:rPr lang="en-US" sz="1600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change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79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Quantification of radiation damage in REBCO  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9610" y="1124744"/>
            <a:ext cx="11236195" cy="228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DPA</a:t>
            </a:r>
            <a:r>
              <a:rPr lang="en-US" dirty="0" smtClean="0"/>
              <a:t> might not be the most suitable quantity for quantifying radiation damage in REBCO </a:t>
            </a:r>
            <a:r>
              <a:rPr lang="en-US" b="1" u="sng" dirty="0" smtClean="0"/>
              <a:t>BUT</a:t>
            </a:r>
            <a:r>
              <a:rPr lang="en-US" dirty="0" smtClean="0"/>
              <a:t> it still seems to work for some cases and provides a first hint about the shielding requirements for magnets</a:t>
            </a:r>
          </a:p>
          <a:p>
            <a:pPr marL="285750" indent="-285750"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Shall we invest in a more involved workflow? </a:t>
            </a:r>
            <a:r>
              <a:rPr lang="en-US" dirty="0" smtClean="0">
                <a:sym typeface="Wingdings" panose="05000000000000000000" pitchFamily="2" charset="2"/>
              </a:rPr>
              <a:t> first ideas coined at the RADSUM workshop (see below)</a:t>
            </a:r>
          </a:p>
          <a:p>
            <a:pPr marL="285750" indent="-285750"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Ideally yes, but there are still gaps (missing interfaces / theories to be developed further)</a:t>
            </a:r>
          </a:p>
          <a:p>
            <a:pPr marL="285750" indent="-285750"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Such approaches are also very time and resource intensive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2820176"/>
            <a:ext cx="6624116" cy="34017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auto">
          <a:xfrm>
            <a:off x="7428189" y="3212976"/>
            <a:ext cx="42002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of the open questions:</a:t>
            </a:r>
          </a:p>
          <a:p>
            <a:endParaRPr lang="en-US" dirty="0" smtClean="0"/>
          </a:p>
          <a:p>
            <a:r>
              <a:rPr lang="en-US" i="1" dirty="0" smtClean="0"/>
              <a:t>How to get PKA distribution for all interactions (not directly available from MC codes for condensed Coulomb interactions)</a:t>
            </a:r>
          </a:p>
          <a:p>
            <a:endParaRPr lang="en-US" i="1" dirty="0"/>
          </a:p>
          <a:p>
            <a:r>
              <a:rPr lang="en-US" i="1" dirty="0" smtClean="0"/>
              <a:t>How to get the scattering rate of charge carriers from the defect structure predicted by MD simulations?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0823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Quantification of radiation damage in REBCO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638510" y="4878099"/>
            <a:ext cx="1080120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 bwMode="auto">
          <a:xfrm>
            <a:off x="1847528" y="5034889"/>
            <a:ext cx="8928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Understanding the microscopic defect morphology and the resulting change of pair breaking scattering on small defects (</a:t>
            </a:r>
            <a:r>
              <a:rPr lang="en-US" dirty="0" smtClean="0">
                <a:sym typeface="Wingdings" panose="05000000000000000000" pitchFamily="2" charset="2"/>
              </a:rPr>
              <a:t>scattering rate</a:t>
            </a:r>
            <a:r>
              <a:rPr lang="en-US" dirty="0" smtClean="0"/>
              <a:t>) and pinning due to large defects is crucial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09611" y="1124744"/>
            <a:ext cx="11017224" cy="3672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On the medium/longer-term it would be desirable to </a:t>
            </a:r>
            <a:r>
              <a:rPr lang="en-US" b="1" dirty="0" smtClean="0">
                <a:solidFill>
                  <a:srgbClr val="FF0000"/>
                </a:solidFill>
              </a:rPr>
              <a:t>establish a more REBCO-specific quantity </a:t>
            </a:r>
            <a:r>
              <a:rPr lang="en-US" dirty="0" smtClean="0"/>
              <a:t>(or a set of quantities), which can be easily calculated for different radiation environments</a:t>
            </a:r>
          </a:p>
          <a:p>
            <a:pPr marL="742950" lvl="1" indent="-28575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en-US" dirty="0" smtClean="0"/>
              <a:t>This would require custom “response”-functions for different particle types and energies</a:t>
            </a:r>
          </a:p>
          <a:p>
            <a:pPr marL="742950" lvl="1" indent="-28575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en-US" dirty="0" smtClean="0"/>
              <a:t>Similar concepts have already been adopted for other fields (e.g. Si 1 MeV neutron-equivalent </a:t>
            </a:r>
            <a:r>
              <a:rPr lang="en-US" dirty="0" err="1" smtClean="0"/>
              <a:t>fluence</a:t>
            </a:r>
            <a:r>
              <a:rPr lang="en-US" dirty="0" smtClean="0"/>
              <a:t> for electronics </a:t>
            </a:r>
            <a:r>
              <a:rPr lang="en-US" dirty="0" smtClean="0">
                <a:sym typeface="Wingdings" panose="05000000000000000000" pitchFamily="2" charset="2"/>
              </a:rPr>
              <a:t> all particles contribute through different response functions</a:t>
            </a:r>
            <a:r>
              <a:rPr lang="en-US" dirty="0" smtClean="0"/>
              <a:t>)</a:t>
            </a:r>
          </a:p>
          <a:p>
            <a:pPr marL="285750" indent="-285750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dirty="0" smtClean="0"/>
              <a:t>Which quantities? (</a:t>
            </a:r>
            <a:r>
              <a:rPr lang="en-US" dirty="0" smtClean="0">
                <a:sym typeface="Wingdings" panose="05000000000000000000" pitchFamily="2" charset="2"/>
              </a:rPr>
              <a:t> see also M. </a:t>
            </a:r>
            <a:r>
              <a:rPr lang="en-US" dirty="0" err="1" smtClean="0">
                <a:sym typeface="Wingdings" panose="05000000000000000000" pitchFamily="2" charset="2"/>
              </a:rPr>
              <a:t>Eisterer’s</a:t>
            </a:r>
            <a:r>
              <a:rPr lang="en-US" dirty="0" smtClean="0">
                <a:sym typeface="Wingdings" panose="05000000000000000000" pitchFamily="2" charset="2"/>
              </a:rPr>
              <a:t> talk at CC workshop)</a:t>
            </a: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dirty="0" smtClean="0"/>
              <a:t>The </a:t>
            </a:r>
            <a:r>
              <a:rPr lang="en-US" dirty="0"/>
              <a:t>scattering </a:t>
            </a:r>
            <a:r>
              <a:rPr lang="en-US" dirty="0" smtClean="0"/>
              <a:t>rate of charge carriers </a:t>
            </a:r>
            <a:r>
              <a:rPr lang="en-US" dirty="0"/>
              <a:t>is the intrinsic parameter for quantifying the </a:t>
            </a:r>
            <a:r>
              <a:rPr lang="en-US" dirty="0" smtClean="0"/>
              <a:t>degradation in superconductors, but it is still difficult to predict from radiation damage (easier to assess experimentally)</a:t>
            </a:r>
          </a:p>
          <a:p>
            <a:pPr marL="742950" lvl="1" indent="-28575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en-US" dirty="0" smtClean="0"/>
              <a:t>Increase of pinning 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3359696" y="4094517"/>
            <a:ext cx="4758297" cy="438414"/>
          </a:xfrm>
          <a:prstGeom prst="roundRect">
            <a:avLst/>
          </a:prstGeom>
          <a:solidFill>
            <a:srgbClr val="FDA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Still work ahead!!!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4475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6" cy="607135"/>
          </a:xfrm>
        </p:spPr>
        <p:txBody>
          <a:bodyPr/>
          <a:lstStyle/>
          <a:p>
            <a:r>
              <a:rPr lang="en-US" dirty="0" smtClean="0"/>
              <a:t>Molecular dynamics simulations of defects in REBCO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63352" y="980728"/>
            <a:ext cx="5184576" cy="2322975"/>
          </a:xfrm>
          <a:prstGeom prst="roundRect">
            <a:avLst>
              <a:gd name="adj" fmla="val 0"/>
            </a:avLst>
          </a:prstGeom>
          <a:solidFill>
            <a:srgbClr val="DEF1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Workflow developed for fusion simulations (PKA distributions from MC sim are fed into MD sim)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defects possible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Oxygen vacancies/interstitials/anti-sites seem most important (highest density)</a:t>
            </a: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 for comparison between defect structures from experiments and real radiation environment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36" y="3431070"/>
            <a:ext cx="6264361" cy="27927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875" y="1108095"/>
            <a:ext cx="2754001" cy="22418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56" y="1042518"/>
            <a:ext cx="3439864" cy="51849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6672349" y="5013176"/>
            <a:ext cx="2015939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Talks by D. </a:t>
            </a:r>
            <a:r>
              <a:rPr lang="en-US" sz="1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Torsello</a:t>
            </a:r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and D. Gambino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8688288" y="1307029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Ek</a:t>
            </a:r>
            <a:r>
              <a:rPr lang="en-US" dirty="0" smtClean="0">
                <a:solidFill>
                  <a:schemeClr val="bg1"/>
                </a:solidFill>
              </a:rPr>
              <a:t>=7keV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9693664" y="3767256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Ek</a:t>
            </a:r>
            <a:r>
              <a:rPr lang="en-US" dirty="0" smtClean="0">
                <a:solidFill>
                  <a:schemeClr val="bg1"/>
                </a:solidFill>
              </a:rPr>
              <a:t>=110keV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08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Microscopic i</a:t>
            </a:r>
            <a:r>
              <a:rPr lang="en-US" dirty="0" smtClean="0"/>
              <a:t>maging of defect structures in REBCO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1236589"/>
            <a:ext cx="5472608" cy="24922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41" y="3573016"/>
            <a:ext cx="5937838" cy="2696866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310192" y="3852488"/>
            <a:ext cx="5204839" cy="2616259"/>
          </a:xfrm>
          <a:prstGeom prst="roundRect">
            <a:avLst>
              <a:gd name="adj" fmla="val 0"/>
            </a:avLst>
          </a:prstGeom>
          <a:solidFill>
            <a:srgbClr val="DEF1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Promising application of imaging techniques to understand the defect morphology for irradiated samples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complement to MD simulations 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effects still difficult to quantify </a:t>
            </a:r>
          </a:p>
          <a:p>
            <a:pPr marL="800100" lvl="2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observation of point defects on oxygen sub-lattice is challenging </a:t>
            </a:r>
          </a:p>
          <a:p>
            <a:pPr marL="800100" lvl="2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Remember: small effects considered as the main reason for the degradation (see before)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61034" y="836479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smtClean="0"/>
              <a:t>Microscopy</a:t>
            </a:r>
            <a:r>
              <a:rPr lang="en-US" sz="2000" dirty="0"/>
              <a:t>, spectroscopy and </a:t>
            </a:r>
            <a:r>
              <a:rPr lang="en-US" sz="2000" dirty="0" smtClean="0"/>
              <a:t>other analytical </a:t>
            </a:r>
            <a:r>
              <a:rPr lang="en-US" sz="2000" dirty="0"/>
              <a:t>techniques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1236589"/>
            <a:ext cx="5256584" cy="24564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9985019" y="927084"/>
            <a:ext cx="1997663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 by D. Gambino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274807" y="1397729"/>
            <a:ext cx="1368152" cy="315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MD simulation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9453331" y="1363791"/>
            <a:ext cx="963149" cy="315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TEM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 bwMode="auto">
          <a:xfrm>
            <a:off x="191344" y="892159"/>
            <a:ext cx="1790875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 by S. Speller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2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774" y="1548532"/>
            <a:ext cx="3474651" cy="34347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340" y="1597664"/>
            <a:ext cx="3513673" cy="346498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Back to the muon collider (target solenoid)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26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575" y="152103"/>
            <a:ext cx="844393" cy="8640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62" y="1799067"/>
            <a:ext cx="2192728" cy="29979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86211" y="1444409"/>
            <a:ext cx="8338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Solenoid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35598" y="1751195"/>
            <a:ext cx="144016" cy="537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367363" y="4418343"/>
            <a:ext cx="13192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Graphite target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2232014" y="3357995"/>
            <a:ext cx="607108" cy="10958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495600" y="1565988"/>
            <a:ext cx="121796" cy="15766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249272" y="1292459"/>
            <a:ext cx="11355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Target vessel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552860" y="5025991"/>
            <a:ext cx="9108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Tungsten </a:t>
            </a:r>
          </a:p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shielding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86211" y="3801242"/>
            <a:ext cx="416465" cy="12446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048038" y="4110741"/>
            <a:ext cx="487530" cy="8883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602676" y="4975987"/>
            <a:ext cx="1877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Water (few cm) + </a:t>
            </a:r>
          </a:p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Boron carbide (0.5 cm)</a:t>
            </a:r>
            <a:endParaRPr lang="en-US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989716" y="2793969"/>
            <a:ext cx="0" cy="431208"/>
          </a:xfrm>
          <a:prstGeom prst="straightConnector1">
            <a:avLst/>
          </a:prstGeom>
          <a:ln>
            <a:solidFill>
              <a:srgbClr val="F4910C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956534" y="2816576"/>
            <a:ext cx="6286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4910C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35 cm</a:t>
            </a:r>
            <a:endParaRPr lang="en-US" sz="1400" dirty="0">
              <a:solidFill>
                <a:srgbClr val="F4910C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910091" y="2644513"/>
            <a:ext cx="52421" cy="1581928"/>
          </a:xfrm>
          <a:prstGeom prst="straightConnector1">
            <a:avLst/>
          </a:prstGeom>
          <a:ln>
            <a:solidFill>
              <a:srgbClr val="F4910C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260439" y="2913992"/>
            <a:ext cx="7200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4910C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120 cm</a:t>
            </a:r>
            <a:endParaRPr lang="en-US" sz="1400" dirty="0">
              <a:solidFill>
                <a:srgbClr val="F4910C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920995" y="2385368"/>
            <a:ext cx="0" cy="431208"/>
          </a:xfrm>
          <a:prstGeom prst="straightConnector1">
            <a:avLst/>
          </a:prstGeom>
          <a:ln>
            <a:solidFill>
              <a:srgbClr val="F4910C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921739" y="2433665"/>
            <a:ext cx="6286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4910C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35 cm</a:t>
            </a:r>
            <a:endParaRPr lang="en-US" sz="1400" dirty="0">
              <a:solidFill>
                <a:srgbClr val="F4910C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173051" y="855932"/>
            <a:ext cx="87543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spcAft>
                <a:spcPts val="600"/>
              </a:spcAft>
            </a:pPr>
            <a:r>
              <a:rPr lang="en-US" sz="2000" i="1" dirty="0" smtClean="0">
                <a:solidFill>
                  <a:schemeClr val="accent2"/>
                </a:solidFill>
              </a:rPr>
              <a:t>Cumulative dose and DPA around target with </a:t>
            </a:r>
            <a:r>
              <a:rPr lang="en-US" sz="2000" b="1" i="1" dirty="0" smtClean="0">
                <a:solidFill>
                  <a:schemeClr val="accent2"/>
                </a:solidFill>
              </a:rPr>
              <a:t>35 cm shielding </a:t>
            </a:r>
            <a:r>
              <a:rPr lang="en-US" sz="2000" i="1" dirty="0" smtClean="0">
                <a:solidFill>
                  <a:schemeClr val="accent2"/>
                </a:solidFill>
              </a:rPr>
              <a:t>(after 5 </a:t>
            </a:r>
            <a:r>
              <a:rPr lang="en-US" sz="2000" i="1" dirty="0" err="1" smtClean="0">
                <a:solidFill>
                  <a:schemeClr val="accent2"/>
                </a:solidFill>
              </a:rPr>
              <a:t>yrs</a:t>
            </a:r>
            <a:r>
              <a:rPr lang="en-US" sz="2000" i="1" dirty="0" smtClean="0">
                <a:solidFill>
                  <a:schemeClr val="accent2"/>
                </a:solidFill>
              </a:rPr>
              <a:t>):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9888524" y="1969593"/>
            <a:ext cx="1391901" cy="100238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11226161" y="1732428"/>
            <a:ext cx="887370" cy="3490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 DPA</a:t>
            </a:r>
            <a:endParaRPr lang="en-US" sz="1600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9885554" y="1594315"/>
            <a:ext cx="818958" cy="9133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5529110" y="2140483"/>
            <a:ext cx="1438931" cy="8732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6999161" y="1960463"/>
            <a:ext cx="110210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10</a:t>
            </a:r>
            <a:r>
              <a:rPr lang="en-US" sz="1600" baseline="30000" dirty="0" smtClean="0"/>
              <a:t>5</a:t>
            </a:r>
            <a:r>
              <a:rPr lang="en-US" sz="1600" dirty="0" smtClean="0"/>
              <a:t> MGy</a:t>
            </a:r>
            <a:endParaRPr lang="en-US" sz="1600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5580027" y="1632837"/>
            <a:ext cx="1216009" cy="89851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 bwMode="auto">
          <a:xfrm>
            <a:off x="4038123" y="5110449"/>
            <a:ext cx="739970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Even with a very thick shielding (35 cm), DPA </a:t>
            </a:r>
            <a:r>
              <a:rPr lang="en-US" dirty="0" smtClean="0">
                <a:solidFill>
                  <a:srgbClr val="FF0000"/>
                </a:solidFill>
              </a:rPr>
              <a:t>in HTS coils </a:t>
            </a:r>
            <a:r>
              <a:rPr lang="en-US" dirty="0" smtClean="0">
                <a:solidFill>
                  <a:srgbClr val="FF0000"/>
                </a:solidFill>
              </a:rPr>
              <a:t>remains high (5x10</a:t>
            </a:r>
            <a:r>
              <a:rPr lang="en-US" baseline="30000" dirty="0" smtClean="0">
                <a:solidFill>
                  <a:srgbClr val="FF0000"/>
                </a:solidFill>
              </a:rPr>
              <a:t>-3</a:t>
            </a:r>
            <a:r>
              <a:rPr lang="en-US" dirty="0" smtClean="0">
                <a:solidFill>
                  <a:srgbClr val="FF0000"/>
                </a:solidFill>
              </a:rPr>
              <a:t> DPA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)  radiation damage likely not acceptable (shall we account for annual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annealing cycles?) Other shielding materials? Just increase the shielding thickness?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644715" y="1385236"/>
            <a:ext cx="136815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5</a:t>
            </a:r>
            <a:r>
              <a:rPr lang="en-US" sz="1600" dirty="0" smtClean="0"/>
              <a:t>0 MGy</a:t>
            </a:r>
            <a:endParaRPr lang="en-US" sz="1600" dirty="0"/>
          </a:p>
        </p:txBody>
      </p:sp>
      <p:sp>
        <p:nvSpPr>
          <p:cNvPr id="28" name="Rounded Rectangle 27"/>
          <p:cNvSpPr/>
          <p:nvPr/>
        </p:nvSpPr>
        <p:spPr>
          <a:xfrm>
            <a:off x="10481813" y="1268760"/>
            <a:ext cx="1486005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5x10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DPA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 bwMode="auto">
          <a:xfrm>
            <a:off x="117828" y="5756649"/>
            <a:ext cx="2744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Assuming 5 years with 140 days of operation per year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 bwMode="auto">
          <a:xfrm>
            <a:off x="9309641" y="2001983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solidFill>
                  <a:schemeClr val="bg1"/>
                </a:solidFill>
              </a:rPr>
              <a:t>E</a:t>
            </a:r>
            <a:r>
              <a:rPr lang="en-US" sz="1200" i="1" baseline="-25000" dirty="0" err="1" smtClean="0">
                <a:solidFill>
                  <a:schemeClr val="bg1"/>
                </a:solidFill>
              </a:rPr>
              <a:t>thr</a:t>
            </a:r>
            <a:r>
              <a:rPr lang="en-US" sz="1200" i="1" dirty="0" smtClean="0">
                <a:solidFill>
                  <a:schemeClr val="bg1"/>
                </a:solidFill>
              </a:rPr>
              <a:t>=40eV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9246256" y="2579364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solidFill>
                  <a:schemeClr val="bg1"/>
                </a:solidFill>
              </a:rPr>
              <a:t>E</a:t>
            </a:r>
            <a:r>
              <a:rPr lang="en-US" sz="1200" i="1" baseline="-25000" dirty="0" err="1" smtClean="0">
                <a:solidFill>
                  <a:schemeClr val="bg1"/>
                </a:solidFill>
              </a:rPr>
              <a:t>thr</a:t>
            </a:r>
            <a:r>
              <a:rPr lang="en-US" sz="1200" i="1" dirty="0" smtClean="0">
                <a:solidFill>
                  <a:schemeClr val="bg1"/>
                </a:solidFill>
              </a:rPr>
              <a:t>=90eV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 bwMode="auto">
          <a:xfrm>
            <a:off x="161291" y="955135"/>
            <a:ext cx="2164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J. </a:t>
            </a:r>
            <a:r>
              <a:rPr lang="en-US" sz="1400" i="1" dirty="0" err="1" smtClean="0">
                <a:solidFill>
                  <a:schemeClr val="tx2"/>
                </a:solidFill>
              </a:rPr>
              <a:t>Manczak</a:t>
            </a:r>
            <a:r>
              <a:rPr lang="en-US" sz="1400" i="1" dirty="0" smtClean="0">
                <a:solidFill>
                  <a:schemeClr val="tx2"/>
                </a:solidFill>
              </a:rPr>
              <a:t>, D. </a:t>
            </a:r>
            <a:r>
              <a:rPr lang="en-US" sz="1400" i="1" dirty="0" err="1" smtClean="0">
                <a:solidFill>
                  <a:schemeClr val="tx2"/>
                </a:solidFill>
              </a:rPr>
              <a:t>Calzolari</a:t>
            </a:r>
            <a:endParaRPr lang="en-US" sz="1400" i="1" dirty="0">
              <a:solidFill>
                <a:schemeClr val="tx2"/>
              </a:solidFill>
            </a:endParaRPr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6641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Advanced shielding materials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56" y="935391"/>
            <a:ext cx="4170657" cy="25202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3504115"/>
            <a:ext cx="4403537" cy="26410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8184232" y="452821"/>
            <a:ext cx="1758815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Talk by G. Kamal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19196" y="1079407"/>
            <a:ext cx="6957710" cy="2232248"/>
          </a:xfrm>
          <a:prstGeom prst="roundRect">
            <a:avLst>
              <a:gd name="adj" fmla="val 0"/>
            </a:avLst>
          </a:prstGeom>
          <a:solidFill>
            <a:srgbClr val="DEF1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 is an asset, both in accelerators and fusion reactors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Shielding assemblies should be as compact as possible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 efforts in fusion community to optimize the shielding material choice  </a:t>
            </a:r>
          </a:p>
          <a:p>
            <a:pPr marL="800100" lvl="2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Promising options identified (WB, W2B5, WC), which can enhance the magnet lifetime (due to reduced neutron exposure)</a:t>
            </a:r>
          </a:p>
          <a:p>
            <a:pPr marL="800100" lvl="2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these materials still have a low technological readiness</a:t>
            </a:r>
          </a:p>
          <a:p>
            <a:pPr marL="0" lvl="1">
              <a:spcAft>
                <a:spcPts val="600"/>
              </a:spcAft>
            </a:pPr>
            <a:endParaRPr lang="en-US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5400" y="3789040"/>
            <a:ext cx="6096000" cy="18312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spcAft>
                <a:spcPts val="600"/>
              </a:spcAft>
            </a:pP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What about using such materials in our accelerators?</a:t>
            </a:r>
          </a:p>
          <a:p>
            <a:pPr marL="0" lvl="1">
              <a:spcAft>
                <a:spcPts val="600"/>
              </a:spcAft>
            </a:pP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preliminary studies for accelerator environments (Muon Collider target solenoid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) show limited benefits compared to the presently assumed materials, probably because of the high-energy neutron component (to be further investigated)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4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28</a:t>
            </a:fld>
            <a:endParaRPr lang="en-US"/>
          </a:p>
        </p:txBody>
      </p:sp>
      <p:sp>
        <p:nvSpPr>
          <p:cNvPr id="29" name="TextShape 6"/>
          <p:cNvSpPr txBox="1"/>
          <p:nvPr/>
        </p:nvSpPr>
        <p:spPr>
          <a:xfrm>
            <a:off x="545333" y="1196752"/>
            <a:ext cx="11200473" cy="4536504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The RADSUM workshop was an excellent opportunity to get an overview of  radiation damage experiments and related modelling efforts for superconductors and superconducting magnets in general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First key results for REBCO are available since several years, but there are still open questions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In particular, the mapping of the results to real operational conditions for magnets in future accelerators remains a key task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Further modelling efforts are needed to possibly develop a more suitable quantity for predicting radiation damage in REBCO, which could at some point replace DPA (which will nevertheless remain a key metric for first-order optimization studies)</a:t>
            </a:r>
            <a:endParaRPr lang="en-US" sz="2400" dirty="0" smtClean="0"/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 smtClean="0"/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endParaRPr lang="en-US" spc="-1" dirty="0" smtClean="0">
              <a:solidFill>
                <a:srgbClr val="0033A0"/>
              </a:solidFill>
            </a:endParaRP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endParaRPr lang="en-US" spc="-1" dirty="0" smtClean="0">
              <a:solidFill>
                <a:srgbClr val="0033A0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b="1" spc="-1" dirty="0" smtClean="0">
              <a:solidFill>
                <a:srgbClr val="0033A0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sz="1400" spc="-1" dirty="0">
              <a:solidFill>
                <a:srgbClr val="0F124A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sz="1400" spc="-1" dirty="0" smtClean="0">
              <a:solidFill>
                <a:srgbClr val="0F124A"/>
              </a:solidFill>
              <a:latin typeface="Arial"/>
            </a:endParaRPr>
          </a:p>
          <a:p>
            <a:pPr marL="342900" indent="-342900">
              <a:buFont typeface="+mj-lt"/>
              <a:buAutoNum type="arabicPeriod"/>
            </a:pPr>
            <a:endParaRPr lang="en-US" sz="1400" spc="-1" dirty="0" smtClean="0">
              <a:solidFill>
                <a:schemeClr val="accent6"/>
              </a:solidFill>
              <a:latin typeface="Arial"/>
            </a:endParaRPr>
          </a:p>
          <a:p>
            <a:pPr marL="342900" indent="-342900">
              <a:lnSpc>
                <a:spcPts val="1389"/>
              </a:lnSpc>
              <a:buFont typeface="+mj-lt"/>
              <a:buAutoNum type="arabicPeriod"/>
            </a:pPr>
            <a:endParaRPr lang="en-US" sz="1400" spc="-1" dirty="0" smtClean="0">
              <a:solidFill>
                <a:srgbClr val="FF0000"/>
              </a:solidFill>
              <a:latin typeface="Arial"/>
            </a:endParaRPr>
          </a:p>
          <a:p>
            <a:pPr marL="342900" indent="-342900">
              <a:lnSpc>
                <a:spcPts val="1389"/>
              </a:lnSpc>
              <a:buFont typeface="+mj-lt"/>
              <a:buAutoNum type="arabicPeriod"/>
            </a:pPr>
            <a:endParaRPr lang="en-US" sz="1400" spc="-1" dirty="0" smtClean="0">
              <a:solidFill>
                <a:srgbClr val="0F124A"/>
              </a:solidFill>
              <a:latin typeface="Arial"/>
            </a:endParaRPr>
          </a:p>
          <a:p>
            <a:pPr marL="228600" indent="-228600">
              <a:lnSpc>
                <a:spcPts val="1389"/>
              </a:lnSpc>
              <a:buFont typeface="+mj-lt"/>
              <a:buAutoNum type="arabicPeriod"/>
            </a:pPr>
            <a:endParaRPr lang="de-DE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228600" indent="-228600">
              <a:lnSpc>
                <a:spcPts val="1389"/>
              </a:lnSpc>
              <a:buFont typeface="+mj-lt"/>
              <a:buAutoNum type="arabicPeriod"/>
            </a:pPr>
            <a:endParaRPr lang="de-DE" sz="1200" b="0" strike="noStrike" spc="-1" dirty="0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260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60713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pc="-1" dirty="0" smtClean="0"/>
              <a:t>RADSUM25 </a:t>
            </a:r>
            <a:r>
              <a:rPr lang="en-US" spc="-1" dirty="0" err="1" smtClean="0"/>
              <a:t>workshop@CERN</a:t>
            </a:r>
            <a:r>
              <a:rPr lang="en-US" spc="-1" dirty="0" smtClean="0"/>
              <a:t> (Jan 15-17, 2025)</a:t>
            </a:r>
            <a:endParaRPr lang="en-US" spc="-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7680176" y="1256774"/>
            <a:ext cx="364715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rId3" tooltip="Copy link to clipboard"/>
              </a:rPr>
              <a:t>https://indico.cern.ch/e/radsum25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061252"/>
            <a:ext cx="6151192" cy="30243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425" y="3928021"/>
            <a:ext cx="4349205" cy="2008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 bwMode="auto">
          <a:xfrm>
            <a:off x="272417" y="4221088"/>
            <a:ext cx="20735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100+ registrants </a:t>
            </a:r>
            <a:r>
              <a:rPr lang="en-US" dirty="0" smtClean="0"/>
              <a:t>(half in person, half on zoom)</a:t>
            </a:r>
          </a:p>
          <a:p>
            <a:endParaRPr lang="en-US" dirty="0"/>
          </a:p>
          <a:p>
            <a:r>
              <a:rPr lang="en-US" dirty="0" smtClean="0"/>
              <a:t>About 1/3 from fusion community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716" y="1742168"/>
            <a:ext cx="4761932" cy="4365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668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Muon collider front end (muon production)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30</a:t>
            </a:fld>
            <a:endParaRPr lang="en-US"/>
          </a:p>
        </p:txBody>
      </p:sp>
      <p:sp>
        <p:nvSpPr>
          <p:cNvPr id="12" name="TextShape 6"/>
          <p:cNvSpPr txBox="1"/>
          <p:nvPr/>
        </p:nvSpPr>
        <p:spPr>
          <a:xfrm>
            <a:off x="5634755" y="3857806"/>
            <a:ext cx="6347526" cy="2161981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5 </a:t>
            </a:r>
            <a:r>
              <a:rPr lang="en-US" b="1" dirty="0"/>
              <a:t>GeV proton beam (2 MW) </a:t>
            </a:r>
            <a:r>
              <a:rPr lang="en-US" dirty="0" smtClean="0"/>
              <a:t>on</a:t>
            </a:r>
            <a:r>
              <a:rPr lang="en-US" b="1" dirty="0" smtClean="0"/>
              <a:t> graphite target rod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Production of </a:t>
            </a:r>
            <a:r>
              <a:rPr lang="en-US" b="1" dirty="0" smtClean="0"/>
              <a:t>charged </a:t>
            </a:r>
            <a:r>
              <a:rPr lang="en-US" b="1" dirty="0" err="1" smtClean="0"/>
              <a:t>pions</a:t>
            </a:r>
            <a:r>
              <a:rPr lang="en-US" b="1" dirty="0" smtClean="0"/>
              <a:t> </a:t>
            </a:r>
            <a:r>
              <a:rPr lang="en-US" b="1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captured by </a:t>
            </a:r>
            <a:r>
              <a:rPr lang="en-US" b="1" dirty="0" smtClean="0">
                <a:sym typeface="Wingdings" panose="05000000000000000000" pitchFamily="2" charset="2"/>
              </a:rPr>
              <a:t>solenoid</a:t>
            </a:r>
            <a:r>
              <a:rPr lang="en-US" dirty="0" smtClean="0">
                <a:sym typeface="Wingdings" panose="05000000000000000000" pitchFamily="2" charset="2"/>
              </a:rPr>
              <a:t> fields (20 T peak field at target) </a:t>
            </a:r>
            <a:r>
              <a:rPr lang="en-US" b="1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decay into </a:t>
            </a:r>
            <a:r>
              <a:rPr lang="en-US" b="1" dirty="0" smtClean="0">
                <a:sym typeface="Wingdings" panose="05000000000000000000" pitchFamily="2" charset="2"/>
              </a:rPr>
              <a:t>muons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Only a tiny fraction of the power is converted into useful muons  </a:t>
            </a:r>
            <a:r>
              <a:rPr lang="en-US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most of the power dissipated in target area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Significant radiation shielding needed to protect magnets</a:t>
            </a:r>
            <a:r>
              <a:rPr lang="en-US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 smtClean="0">
              <a:sym typeface="Wingdings" panose="05000000000000000000" pitchFamily="2" charset="2"/>
            </a:endParaRP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endParaRPr lang="en-US" spc="-1" dirty="0" smtClean="0">
              <a:solidFill>
                <a:srgbClr val="0033A0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b="1" spc="-1" dirty="0" smtClean="0">
              <a:solidFill>
                <a:srgbClr val="0033A0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sz="1400" spc="-1" dirty="0">
              <a:solidFill>
                <a:srgbClr val="0F124A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sz="1400" spc="-1" dirty="0" smtClean="0">
              <a:solidFill>
                <a:srgbClr val="0F124A"/>
              </a:solidFill>
              <a:latin typeface="Arial"/>
            </a:endParaRPr>
          </a:p>
          <a:p>
            <a:pPr marL="342900" indent="-342900">
              <a:buFont typeface="+mj-lt"/>
              <a:buAutoNum type="arabicPeriod"/>
            </a:pPr>
            <a:endParaRPr lang="en-US" sz="1400" spc="-1" dirty="0" smtClean="0">
              <a:solidFill>
                <a:schemeClr val="accent6"/>
              </a:solidFill>
              <a:latin typeface="Arial"/>
            </a:endParaRPr>
          </a:p>
          <a:p>
            <a:pPr marL="342900" indent="-342900">
              <a:lnSpc>
                <a:spcPts val="1389"/>
              </a:lnSpc>
              <a:buFont typeface="+mj-lt"/>
              <a:buAutoNum type="arabicPeriod"/>
            </a:pPr>
            <a:endParaRPr lang="en-US" sz="1400" spc="-1" dirty="0" smtClean="0">
              <a:solidFill>
                <a:srgbClr val="FF0000"/>
              </a:solidFill>
              <a:latin typeface="Arial"/>
            </a:endParaRPr>
          </a:p>
          <a:p>
            <a:pPr marL="342900" indent="-342900">
              <a:lnSpc>
                <a:spcPts val="1389"/>
              </a:lnSpc>
              <a:buFont typeface="+mj-lt"/>
              <a:buAutoNum type="arabicPeriod"/>
            </a:pPr>
            <a:endParaRPr lang="en-US" sz="1400" spc="-1" dirty="0" smtClean="0">
              <a:solidFill>
                <a:srgbClr val="0F124A"/>
              </a:solidFill>
              <a:latin typeface="Arial"/>
            </a:endParaRPr>
          </a:p>
          <a:p>
            <a:pPr marL="228600" indent="-228600">
              <a:lnSpc>
                <a:spcPts val="1389"/>
              </a:lnSpc>
              <a:buFont typeface="+mj-lt"/>
              <a:buAutoNum type="arabicPeriod"/>
            </a:pPr>
            <a:endParaRPr lang="de-DE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228600" indent="-228600">
              <a:lnSpc>
                <a:spcPts val="1389"/>
              </a:lnSpc>
              <a:buFont typeface="+mj-lt"/>
              <a:buAutoNum type="arabicPeriod"/>
            </a:pPr>
            <a:endParaRPr lang="de-DE" sz="1200" b="0" strike="noStrike" spc="-1" dirty="0">
              <a:solidFill>
                <a:srgbClr val="0F124A"/>
              </a:solidFill>
              <a:latin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575" y="152103"/>
            <a:ext cx="844393" cy="8640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16199"/>
            <a:ext cx="5087916" cy="40428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3" y="1121502"/>
            <a:ext cx="6242821" cy="259553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8616280" y="980728"/>
            <a:ext cx="180020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Captured </a:t>
            </a:r>
            <a:r>
              <a:rPr lang="el-G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sz="16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+/-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/µ</a:t>
            </a:r>
            <a:r>
              <a:rPr lang="en-US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+/-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8616280" y="1260670"/>
            <a:ext cx="467737" cy="10162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8869081" y="1310050"/>
            <a:ext cx="323263" cy="10317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 bwMode="auto">
          <a:xfrm>
            <a:off x="7847164" y="3065007"/>
            <a:ext cx="40142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Figure: two protons on target </a:t>
            </a:r>
            <a:r>
              <a:rPr lang="en-US" sz="1100" dirty="0" smtClean="0">
                <a:sym typeface="Wingdings" panose="05000000000000000000" pitchFamily="2" charset="2"/>
              </a:rPr>
              <a:t> </a:t>
            </a:r>
            <a:r>
              <a:rPr lang="en-US" sz="1100" dirty="0" smtClean="0"/>
              <a:t>sec. particles with E</a:t>
            </a:r>
            <a:r>
              <a:rPr lang="en-US" sz="1100" baseline="-25000" dirty="0" smtClean="0"/>
              <a:t>kin</a:t>
            </a:r>
            <a:r>
              <a:rPr lang="en-US" sz="1100" dirty="0" smtClean="0"/>
              <a:t>&gt;1MeV</a:t>
            </a:r>
            <a:endParaRPr lang="en-US" sz="11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A0E0849-CB14-2FE2-8AC5-B1A2D2448D9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288" t="8464" r="1829" b="6841"/>
          <a:stretch/>
        </p:blipFill>
        <p:spPr>
          <a:xfrm>
            <a:off x="1775520" y="5204155"/>
            <a:ext cx="2692170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1" name="Straight Arrow Connector 20"/>
          <p:cNvCxnSpPr/>
          <p:nvPr/>
        </p:nvCxnSpPr>
        <p:spPr>
          <a:xfrm>
            <a:off x="4583832" y="5204155"/>
            <a:ext cx="0" cy="969521"/>
          </a:xfrm>
          <a:prstGeom prst="straightConnector1">
            <a:avLst/>
          </a:prstGeom>
          <a:ln w="38100">
            <a:solidFill>
              <a:srgbClr val="F4910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207568" y="5589240"/>
            <a:ext cx="1944216" cy="144016"/>
          </a:xfrm>
          <a:prstGeom prst="straightConnector1">
            <a:avLst/>
          </a:prstGeom>
          <a:ln w="38100">
            <a:solidFill>
              <a:srgbClr val="F4910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664270" y="5548590"/>
            <a:ext cx="755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4910C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35 cm</a:t>
            </a:r>
            <a:endParaRPr lang="en-US" dirty="0">
              <a:solidFill>
                <a:srgbClr val="F4910C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121605" y="5293921"/>
            <a:ext cx="755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4910C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80 cm</a:t>
            </a:r>
            <a:endParaRPr lang="en-US" dirty="0">
              <a:solidFill>
                <a:srgbClr val="F4910C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31096" y="5253907"/>
            <a:ext cx="11355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Target vessel</a:t>
            </a:r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138119" y="5792227"/>
            <a:ext cx="1133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Graphite </a:t>
            </a:r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target rod</a:t>
            </a:r>
            <a:endParaRPr lang="en-US" sz="1400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998879" y="5893638"/>
            <a:ext cx="1352891" cy="2800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8" idx="3"/>
          </p:cNvCxnSpPr>
          <p:nvPr/>
        </p:nvCxnSpPr>
        <p:spPr>
          <a:xfrm>
            <a:off x="1566663" y="5407796"/>
            <a:ext cx="387878" cy="2127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325052" y="5673854"/>
            <a:ext cx="664794" cy="2155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14492" y="5510340"/>
            <a:ext cx="12490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Beam window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115796" y="957629"/>
            <a:ext cx="2164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J. </a:t>
            </a:r>
            <a:r>
              <a:rPr lang="en-US" sz="1400" i="1" dirty="0" err="1" smtClean="0">
                <a:solidFill>
                  <a:schemeClr val="tx2"/>
                </a:solidFill>
              </a:rPr>
              <a:t>Manczak</a:t>
            </a:r>
            <a:r>
              <a:rPr lang="en-US" sz="1400" i="1" dirty="0" smtClean="0">
                <a:solidFill>
                  <a:schemeClr val="tx2"/>
                </a:solidFill>
              </a:rPr>
              <a:t>, D. </a:t>
            </a:r>
            <a:r>
              <a:rPr lang="en-US" sz="1400" i="1" dirty="0" err="1" smtClean="0">
                <a:solidFill>
                  <a:schemeClr val="tx2"/>
                </a:solidFill>
              </a:rPr>
              <a:t>Calzolari</a:t>
            </a:r>
            <a:endParaRPr lang="en-US" sz="1400" i="1" dirty="0">
              <a:solidFill>
                <a:schemeClr val="tx2"/>
              </a:solidFill>
            </a:endParaRPr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6266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774" y="1548532"/>
            <a:ext cx="3474651" cy="34347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340" y="1597664"/>
            <a:ext cx="3513673" cy="346498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/>
              <a:t>Radiation to solenoid around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/µ production </a:t>
            </a:r>
            <a:r>
              <a:rPr lang="en-US" dirty="0"/>
              <a:t>target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31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575" y="152103"/>
            <a:ext cx="844393" cy="8640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62" y="1799067"/>
            <a:ext cx="2192728" cy="29979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86211" y="1444409"/>
            <a:ext cx="8338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Solenoid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35598" y="1751195"/>
            <a:ext cx="144016" cy="537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367363" y="4418343"/>
            <a:ext cx="13192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Graphite target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2232014" y="3357995"/>
            <a:ext cx="607108" cy="10958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495600" y="1565988"/>
            <a:ext cx="121796" cy="15766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249272" y="1292459"/>
            <a:ext cx="11355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Target vessel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552860" y="5025991"/>
            <a:ext cx="9108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Tungsten </a:t>
            </a:r>
          </a:p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shielding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86211" y="3801242"/>
            <a:ext cx="416465" cy="12446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048038" y="4110741"/>
            <a:ext cx="487530" cy="8883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602676" y="4975987"/>
            <a:ext cx="1877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Water (few cm) + </a:t>
            </a:r>
          </a:p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Boron carbide (0.5 cm)</a:t>
            </a:r>
            <a:endParaRPr lang="en-US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989716" y="2793969"/>
            <a:ext cx="0" cy="431208"/>
          </a:xfrm>
          <a:prstGeom prst="straightConnector1">
            <a:avLst/>
          </a:prstGeom>
          <a:ln>
            <a:solidFill>
              <a:srgbClr val="F4910C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956534" y="2816576"/>
            <a:ext cx="6286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4910C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35 cm</a:t>
            </a:r>
            <a:endParaRPr lang="en-US" sz="1400" dirty="0">
              <a:solidFill>
                <a:srgbClr val="F4910C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910091" y="2644513"/>
            <a:ext cx="52421" cy="1581928"/>
          </a:xfrm>
          <a:prstGeom prst="straightConnector1">
            <a:avLst/>
          </a:prstGeom>
          <a:ln>
            <a:solidFill>
              <a:srgbClr val="F4910C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260439" y="2913992"/>
            <a:ext cx="7200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4910C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120 cm</a:t>
            </a:r>
            <a:endParaRPr lang="en-US" sz="1400" dirty="0">
              <a:solidFill>
                <a:srgbClr val="F4910C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920995" y="2385368"/>
            <a:ext cx="0" cy="431208"/>
          </a:xfrm>
          <a:prstGeom prst="straightConnector1">
            <a:avLst/>
          </a:prstGeom>
          <a:ln>
            <a:solidFill>
              <a:srgbClr val="F4910C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921739" y="2433665"/>
            <a:ext cx="6286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4910C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35 cm</a:t>
            </a:r>
            <a:endParaRPr lang="en-US" sz="1400" dirty="0">
              <a:solidFill>
                <a:srgbClr val="F4910C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173051" y="855932"/>
            <a:ext cx="87543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spcAft>
                <a:spcPts val="600"/>
              </a:spcAft>
            </a:pPr>
            <a:r>
              <a:rPr lang="en-US" sz="2000" i="1" dirty="0" smtClean="0">
                <a:solidFill>
                  <a:schemeClr val="accent2"/>
                </a:solidFill>
              </a:rPr>
              <a:t>Cumulative dose and DPA around target with </a:t>
            </a:r>
            <a:r>
              <a:rPr lang="en-US" sz="2000" b="1" i="1" dirty="0" smtClean="0">
                <a:solidFill>
                  <a:schemeClr val="accent2"/>
                </a:solidFill>
              </a:rPr>
              <a:t>35 cm shielding </a:t>
            </a:r>
            <a:r>
              <a:rPr lang="en-US" sz="2000" i="1" dirty="0" smtClean="0">
                <a:solidFill>
                  <a:schemeClr val="accent2"/>
                </a:solidFill>
              </a:rPr>
              <a:t>(after 5 </a:t>
            </a:r>
            <a:r>
              <a:rPr lang="en-US" sz="2000" i="1" dirty="0" err="1" smtClean="0">
                <a:solidFill>
                  <a:schemeClr val="accent2"/>
                </a:solidFill>
              </a:rPr>
              <a:t>yrs</a:t>
            </a:r>
            <a:r>
              <a:rPr lang="en-US" sz="2000" i="1" dirty="0" smtClean="0">
                <a:solidFill>
                  <a:schemeClr val="accent2"/>
                </a:solidFill>
              </a:rPr>
              <a:t>):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9888524" y="1969593"/>
            <a:ext cx="1391901" cy="100238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11226161" y="1732428"/>
            <a:ext cx="887370" cy="3490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 DPA</a:t>
            </a:r>
            <a:endParaRPr lang="en-US" sz="1600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9885554" y="1594315"/>
            <a:ext cx="818958" cy="9133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5529110" y="2140483"/>
            <a:ext cx="1438931" cy="8732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6999161" y="1960463"/>
            <a:ext cx="110210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10</a:t>
            </a:r>
            <a:r>
              <a:rPr lang="en-US" sz="1600" baseline="30000" dirty="0" smtClean="0"/>
              <a:t>5</a:t>
            </a:r>
            <a:r>
              <a:rPr lang="en-US" sz="1600" dirty="0" smtClean="0"/>
              <a:t> MGy</a:t>
            </a:r>
            <a:endParaRPr lang="en-US" sz="1600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5580027" y="1632837"/>
            <a:ext cx="1216009" cy="89851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 bwMode="auto">
          <a:xfrm>
            <a:off x="10446921" y="4906170"/>
            <a:ext cx="160406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DPA in HTS coils is mainly due to neutrons (5x10</a:t>
            </a:r>
            <a:r>
              <a:rPr lang="en-US" sz="1600" baseline="30000" dirty="0" smtClean="0">
                <a:solidFill>
                  <a:srgbClr val="FF0000"/>
                </a:solidFill>
              </a:rPr>
              <a:t>-3</a:t>
            </a:r>
            <a:r>
              <a:rPr lang="en-US" sz="1600" dirty="0" smtClean="0">
                <a:solidFill>
                  <a:srgbClr val="FF0000"/>
                </a:solidFill>
              </a:rPr>
              <a:t> DPA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3x10</a:t>
            </a:r>
            <a:r>
              <a:rPr lang="en-US" sz="16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19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n/cm2)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644715" y="1385236"/>
            <a:ext cx="136815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5</a:t>
            </a:r>
            <a:r>
              <a:rPr lang="en-US" sz="1600" dirty="0" smtClean="0"/>
              <a:t>0 MGy</a:t>
            </a:r>
            <a:endParaRPr lang="en-US" sz="1600" dirty="0"/>
          </a:p>
        </p:txBody>
      </p:sp>
      <p:sp>
        <p:nvSpPr>
          <p:cNvPr id="28" name="Rounded Rectangle 27"/>
          <p:cNvSpPr/>
          <p:nvPr/>
        </p:nvSpPr>
        <p:spPr>
          <a:xfrm>
            <a:off x="10481813" y="1268760"/>
            <a:ext cx="1486005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5x10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DPA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 bwMode="auto">
          <a:xfrm>
            <a:off x="117828" y="5756649"/>
            <a:ext cx="2744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Assuming 5 years with 140 days of operation per year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 bwMode="auto">
          <a:xfrm>
            <a:off x="9309641" y="2001983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solidFill>
                  <a:schemeClr val="bg1"/>
                </a:solidFill>
              </a:rPr>
              <a:t>E</a:t>
            </a:r>
            <a:r>
              <a:rPr lang="en-US" sz="1200" i="1" baseline="-25000" dirty="0" err="1" smtClean="0">
                <a:solidFill>
                  <a:schemeClr val="bg1"/>
                </a:solidFill>
              </a:rPr>
              <a:t>thr</a:t>
            </a:r>
            <a:r>
              <a:rPr lang="en-US" sz="1200" i="1" dirty="0" smtClean="0">
                <a:solidFill>
                  <a:schemeClr val="bg1"/>
                </a:solidFill>
              </a:rPr>
              <a:t>=40eV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9246256" y="2579364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solidFill>
                  <a:schemeClr val="bg1"/>
                </a:solidFill>
              </a:rPr>
              <a:t>E</a:t>
            </a:r>
            <a:r>
              <a:rPr lang="en-US" sz="1200" i="1" baseline="-25000" dirty="0" err="1" smtClean="0">
                <a:solidFill>
                  <a:schemeClr val="bg1"/>
                </a:solidFill>
              </a:rPr>
              <a:t>thr</a:t>
            </a:r>
            <a:r>
              <a:rPr lang="en-US" sz="1200" i="1" dirty="0" smtClean="0">
                <a:solidFill>
                  <a:schemeClr val="bg1"/>
                </a:solidFill>
              </a:rPr>
              <a:t>=90eV</a:t>
            </a:r>
            <a:endParaRPr lang="en-US" sz="1200" i="1" dirty="0">
              <a:solidFill>
                <a:schemeClr val="bg1"/>
              </a:solidFill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248" y="4157119"/>
            <a:ext cx="3296570" cy="2333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57" name="Straight Arrow Connector 56"/>
          <p:cNvCxnSpPr/>
          <p:nvPr/>
        </p:nvCxnSpPr>
        <p:spPr>
          <a:xfrm flipV="1">
            <a:off x="9821580" y="3783582"/>
            <a:ext cx="27267" cy="8128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 bwMode="auto">
          <a:xfrm>
            <a:off x="3471029" y="5468157"/>
            <a:ext cx="3262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With 35 cm shielding, dose and DPA remain high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 bwMode="auto">
          <a:xfrm>
            <a:off x="7445734" y="540350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Thermal neutrons captured by boron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 bwMode="auto">
          <a:xfrm>
            <a:off x="161291" y="955135"/>
            <a:ext cx="2164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J. </a:t>
            </a:r>
            <a:r>
              <a:rPr lang="en-US" sz="1400" i="1" dirty="0" err="1" smtClean="0">
                <a:solidFill>
                  <a:schemeClr val="tx2"/>
                </a:solidFill>
              </a:rPr>
              <a:t>Manczak</a:t>
            </a:r>
            <a:r>
              <a:rPr lang="en-US" sz="1400" i="1" dirty="0" smtClean="0">
                <a:solidFill>
                  <a:schemeClr val="tx2"/>
                </a:solidFill>
              </a:rPr>
              <a:t>, D. </a:t>
            </a:r>
            <a:r>
              <a:rPr lang="en-US" sz="1400" i="1" dirty="0" err="1" smtClean="0">
                <a:solidFill>
                  <a:schemeClr val="tx2"/>
                </a:solidFill>
              </a:rPr>
              <a:t>Calzolari</a:t>
            </a:r>
            <a:endParaRPr lang="en-US" sz="1400" i="1" dirty="0">
              <a:solidFill>
                <a:schemeClr val="tx2"/>
              </a:solidFill>
            </a:endParaRPr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23875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Radiation to muon collider ring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32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575" y="152103"/>
            <a:ext cx="844393" cy="86409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42" y="1036957"/>
            <a:ext cx="4806008" cy="4055796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7181708" y="1160873"/>
            <a:ext cx="835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  <a:endParaRPr lang="en-US" sz="1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873202" y="984629"/>
            <a:ext cx="18605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Picture shows the </a:t>
            </a:r>
          </a:p>
          <a:p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horizontal plane of</a:t>
            </a:r>
          </a:p>
          <a:p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a generic arc section</a:t>
            </a:r>
          </a:p>
          <a:p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(dipoles only)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6086682" y="2314061"/>
            <a:ext cx="4392488" cy="207688"/>
          </a:xfrm>
          <a:prstGeom prst="straightConnector1">
            <a:avLst/>
          </a:prstGeom>
          <a:ln w="12700">
            <a:solidFill>
              <a:srgbClr val="00B0F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Picture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295" y="5406903"/>
            <a:ext cx="1230778" cy="814615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>
            <a:off x="6055150" y="2305725"/>
            <a:ext cx="4392488" cy="189889"/>
          </a:xfrm>
          <a:prstGeom prst="straightConnector1">
            <a:avLst/>
          </a:prstGeom>
          <a:ln w="12700">
            <a:solidFill>
              <a:srgbClr val="00B0F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6014674" y="1382000"/>
            <a:ext cx="1141225" cy="3476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6818847" y="1467162"/>
            <a:ext cx="515261" cy="2792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7269752" y="1513652"/>
            <a:ext cx="178209" cy="4192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7632613" y="1513652"/>
            <a:ext cx="250127" cy="5274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846781" y="1475713"/>
            <a:ext cx="624988" cy="7377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9735441" y="3817893"/>
            <a:ext cx="125686" cy="8638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865169" y="3534945"/>
            <a:ext cx="28961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Decay e</a:t>
            </a:r>
            <a:r>
              <a:rPr lang="en-US" sz="1400" b="1" baseline="30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bent 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towards the 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inner side</a:t>
            </a:r>
            <a:endParaRPr lang="en-US" sz="1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6230698" y="2417905"/>
            <a:ext cx="216024" cy="11170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057522" y="3784738"/>
            <a:ext cx="28961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 photons</a:t>
            </a:r>
          </a:p>
          <a:p>
            <a:r>
              <a:rPr lang="en-US" sz="14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400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mitted by decay e-</a:t>
            </a:r>
          </a:p>
          <a:p>
            <a:r>
              <a:rPr lang="en-US" sz="14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400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owards inner and outer</a:t>
            </a:r>
          </a:p>
          <a:p>
            <a:r>
              <a:rPr lang="en-US" sz="1400" b="1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</a:t>
            </a:r>
          </a:p>
          <a:p>
            <a:endParaRPr lang="en-US" sz="1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7250844" y="2674688"/>
            <a:ext cx="216024" cy="11170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Arc 57"/>
          <p:cNvSpPr/>
          <p:nvPr/>
        </p:nvSpPr>
        <p:spPr>
          <a:xfrm rot="213201">
            <a:off x="5150578" y="2315571"/>
            <a:ext cx="1747623" cy="926258"/>
          </a:xfrm>
          <a:prstGeom prst="arc">
            <a:avLst>
              <a:gd name="adj1" fmla="val 16199996"/>
              <a:gd name="adj2" fmla="val 20484882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10476832" y="1992756"/>
            <a:ext cx="15841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Decay neutrinos: </a:t>
            </a:r>
          </a:p>
          <a:p>
            <a:r>
              <a:rPr lang="en-US" sz="1400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i</a:t>
            </a:r>
            <a:r>
              <a:rPr lang="en-US" sz="1400" dirty="0" smtClean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rrelevant for </a:t>
            </a:r>
          </a:p>
          <a:p>
            <a:r>
              <a:rPr lang="en-US" sz="1400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r</a:t>
            </a:r>
            <a:r>
              <a:rPr lang="en-US" sz="1400" dirty="0" smtClean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adiation load to</a:t>
            </a:r>
          </a:p>
          <a:p>
            <a:r>
              <a:rPr lang="en-US" sz="1400" dirty="0" smtClean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machine</a:t>
            </a:r>
            <a:endParaRPr lang="en-US" sz="1400" dirty="0">
              <a:solidFill>
                <a:srgbClr val="00B0F0"/>
              </a:solidFill>
              <a:latin typeface="+mj-lt"/>
              <a:cs typeface="Calibri" panose="020F0502020204030204" pitchFamily="34" charset="0"/>
            </a:endParaRPr>
          </a:p>
          <a:p>
            <a:endParaRPr lang="en-US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770456" y="5244979"/>
            <a:ext cx="2262658" cy="138499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Inside magnets: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Secondary EM cascades (e</a:t>
            </a:r>
            <a:r>
              <a:rPr lang="en-US" sz="1400" baseline="300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-</a:t>
            </a:r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, e</a:t>
            </a:r>
            <a:r>
              <a:rPr lang="en-US" sz="1400" baseline="300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+</a:t>
            </a:r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l-GR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γ</a:t>
            </a:r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Neutron production (photo-nuclear interactions)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6446722" y="4258409"/>
            <a:ext cx="169257" cy="10909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7447961" y="4668777"/>
            <a:ext cx="57477" cy="7044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0754841" y="4438745"/>
            <a:ext cx="1389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Similar picture applies to µ+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0150587" y="5437618"/>
            <a:ext cx="1583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e</a:t>
            </a:r>
            <a:r>
              <a:rPr lang="en-US" sz="1400" baseline="300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-</a:t>
            </a:r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 carries on average 35% of</a:t>
            </a:r>
          </a:p>
          <a:p>
            <a:r>
              <a:rPr lang="en-US" sz="1400" dirty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m</a:t>
            </a:r>
            <a:r>
              <a:rPr lang="en-US" sz="14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uon energy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983212" y="2717050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</a:t>
            </a:r>
            <a:endParaRPr lang="en-US" sz="1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flipH="1">
            <a:off x="9300864" y="2956378"/>
            <a:ext cx="94801" cy="465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7" name="Picture 6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3" y="927923"/>
            <a:ext cx="4330259" cy="2585375"/>
          </a:xfrm>
          <a:prstGeom prst="rect">
            <a:avLst/>
          </a:prstGeom>
        </p:spPr>
      </p:pic>
      <p:sp>
        <p:nvSpPr>
          <p:cNvPr id="68" name="TextShape 6"/>
          <p:cNvSpPr txBox="1"/>
          <p:nvPr/>
        </p:nvSpPr>
        <p:spPr>
          <a:xfrm>
            <a:off x="209732" y="3834603"/>
            <a:ext cx="5102348" cy="2161981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Collider ring: circumference of </a:t>
            </a:r>
            <a:r>
              <a:rPr lang="en-US" b="1" dirty="0" smtClean="0"/>
              <a:t>10 km, B=16T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Muons are unstable </a:t>
            </a:r>
            <a:r>
              <a:rPr lang="en-US" b="1" dirty="0" smtClean="0">
                <a:sym typeface="Wingdings" panose="05000000000000000000" pitchFamily="2" charset="2"/>
              </a:rPr>
              <a:t> </a:t>
            </a:r>
            <a:r>
              <a:rPr lang="el-GR" b="1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τ</a:t>
            </a:r>
            <a:r>
              <a:rPr lang="en-US" b="1" baseline="-25000" dirty="0" err="1" smtClean="0">
                <a:sym typeface="Wingdings" panose="05000000000000000000" pitchFamily="2" charset="2"/>
              </a:rPr>
              <a:t>av</a:t>
            </a:r>
            <a:r>
              <a:rPr lang="en-US" b="1" dirty="0" smtClean="0">
                <a:sym typeface="Wingdings" panose="05000000000000000000" pitchFamily="2" charset="2"/>
              </a:rPr>
              <a:t>=0.1s </a:t>
            </a:r>
            <a:r>
              <a:rPr lang="en-US" dirty="0" smtClean="0">
                <a:sym typeface="Wingdings" panose="05000000000000000000" pitchFamily="2" charset="2"/>
              </a:rPr>
              <a:t>at</a:t>
            </a:r>
            <a:r>
              <a:rPr lang="en-US" b="1" dirty="0" smtClean="0">
                <a:sym typeface="Wingdings" panose="05000000000000000000" pitchFamily="2" charset="2"/>
              </a:rPr>
              <a:t> 5 </a:t>
            </a:r>
            <a:r>
              <a:rPr lang="en-US" b="1" dirty="0" err="1" smtClean="0">
                <a:sym typeface="Wingdings" panose="05000000000000000000" pitchFamily="2" charset="2"/>
              </a:rPr>
              <a:t>TeV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endParaRPr lang="en-US" b="1" dirty="0" smtClean="0"/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Decay e</a:t>
            </a:r>
            <a:r>
              <a:rPr lang="en-US" baseline="30000" dirty="0" smtClean="0">
                <a:sym typeface="Wingdings" panose="05000000000000000000" pitchFamily="2" charset="2"/>
              </a:rPr>
              <a:t>-/+</a:t>
            </a:r>
            <a:r>
              <a:rPr lang="en-US" dirty="0" smtClean="0">
                <a:sym typeface="Wingdings" panose="05000000000000000000" pitchFamily="2" charset="2"/>
              </a:rPr>
              <a:t> are a very significant source of radiation in the collider ring  </a:t>
            </a:r>
            <a:r>
              <a:rPr lang="en-US" b="1" dirty="0" smtClean="0">
                <a:sym typeface="Wingdings" panose="05000000000000000000" pitchFamily="2" charset="2"/>
              </a:rPr>
              <a:t>500 W/m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Continuous shielding inside magnets needed along the full ring to reduce heat load and radiation damage</a:t>
            </a:r>
            <a:r>
              <a:rPr lang="en-US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 smtClean="0">
              <a:sym typeface="Wingdings" panose="05000000000000000000" pitchFamily="2" charset="2"/>
            </a:endParaRP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endParaRPr lang="en-US" spc="-1" dirty="0" smtClean="0">
              <a:solidFill>
                <a:srgbClr val="0033A0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b="1" spc="-1" dirty="0" smtClean="0">
              <a:solidFill>
                <a:srgbClr val="0033A0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sz="1400" spc="-1" dirty="0">
              <a:solidFill>
                <a:srgbClr val="0F124A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sz="1400" spc="-1" dirty="0" smtClean="0">
              <a:solidFill>
                <a:srgbClr val="0F124A"/>
              </a:solidFill>
              <a:latin typeface="Arial"/>
            </a:endParaRPr>
          </a:p>
          <a:p>
            <a:pPr marL="342900" indent="-342900">
              <a:buFont typeface="+mj-lt"/>
              <a:buAutoNum type="arabicPeriod"/>
            </a:pPr>
            <a:endParaRPr lang="en-US" sz="1400" spc="-1" dirty="0" smtClean="0">
              <a:solidFill>
                <a:schemeClr val="accent6"/>
              </a:solidFill>
              <a:latin typeface="Arial"/>
            </a:endParaRPr>
          </a:p>
          <a:p>
            <a:pPr marL="342900" indent="-342900">
              <a:lnSpc>
                <a:spcPts val="1389"/>
              </a:lnSpc>
              <a:buFont typeface="+mj-lt"/>
              <a:buAutoNum type="arabicPeriod"/>
            </a:pPr>
            <a:endParaRPr lang="en-US" sz="1400" spc="-1" dirty="0" smtClean="0">
              <a:solidFill>
                <a:srgbClr val="FF0000"/>
              </a:solidFill>
              <a:latin typeface="Arial"/>
            </a:endParaRPr>
          </a:p>
          <a:p>
            <a:pPr marL="342900" indent="-342900">
              <a:lnSpc>
                <a:spcPts val="1389"/>
              </a:lnSpc>
              <a:buFont typeface="+mj-lt"/>
              <a:buAutoNum type="arabicPeriod"/>
            </a:pPr>
            <a:endParaRPr lang="en-US" sz="1400" spc="-1" dirty="0" smtClean="0">
              <a:solidFill>
                <a:srgbClr val="0F124A"/>
              </a:solidFill>
              <a:latin typeface="Arial"/>
            </a:endParaRPr>
          </a:p>
          <a:p>
            <a:pPr marL="228600" indent="-228600">
              <a:lnSpc>
                <a:spcPts val="1389"/>
              </a:lnSpc>
              <a:buFont typeface="+mj-lt"/>
              <a:buAutoNum type="arabicPeriod"/>
            </a:pPr>
            <a:endParaRPr lang="de-DE" sz="1200" b="0" strike="noStrike" spc="-1" dirty="0">
              <a:solidFill>
                <a:srgbClr val="0F124A"/>
              </a:solidFill>
              <a:latin typeface="Arial"/>
            </a:endParaRPr>
          </a:p>
          <a:p>
            <a:pPr marL="228600" indent="-228600">
              <a:lnSpc>
                <a:spcPts val="1389"/>
              </a:lnSpc>
              <a:buFont typeface="+mj-lt"/>
              <a:buAutoNum type="arabicPeriod"/>
            </a:pPr>
            <a:endParaRPr lang="de-DE" sz="1200" b="0" strike="noStrike" spc="-1" dirty="0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097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644" y="1774516"/>
            <a:ext cx="3543398" cy="311511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633" y="1771655"/>
            <a:ext cx="3418359" cy="306895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Radiation to muon collider ring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33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575" y="152103"/>
            <a:ext cx="844393" cy="864096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4738247" y="965565"/>
            <a:ext cx="61102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600"/>
              </a:spcAft>
            </a:pPr>
            <a:r>
              <a:rPr lang="en-US" sz="2000" i="1" dirty="0" smtClean="0">
                <a:solidFill>
                  <a:schemeClr val="accent2"/>
                </a:solidFill>
              </a:rPr>
              <a:t>Cumulative dose and DPA in coils of arc dipoles after 5 </a:t>
            </a:r>
            <a:r>
              <a:rPr lang="en-US" sz="2000" i="1" dirty="0" err="1" smtClean="0">
                <a:solidFill>
                  <a:schemeClr val="accent2"/>
                </a:solidFill>
              </a:rPr>
              <a:t>yrs</a:t>
            </a:r>
            <a:r>
              <a:rPr lang="en-US" sz="2000" i="1" dirty="0" smtClean="0">
                <a:solidFill>
                  <a:schemeClr val="accent2"/>
                </a:solidFill>
              </a:rPr>
              <a:t> (with </a:t>
            </a:r>
            <a:r>
              <a:rPr lang="en-US" sz="2000" b="1" i="1" dirty="0" smtClean="0">
                <a:solidFill>
                  <a:schemeClr val="accent2"/>
                </a:solidFill>
              </a:rPr>
              <a:t>3 cm thick tungsten shielding</a:t>
            </a:r>
            <a:r>
              <a:rPr lang="en-US" sz="2000" i="1" dirty="0" smtClean="0">
                <a:solidFill>
                  <a:schemeClr val="accent2"/>
                </a:solidFill>
              </a:rPr>
              <a:t>):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10483939" y="1044288"/>
            <a:ext cx="16261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Assuming 5 years with 140 days of operation per year</a:t>
            </a:r>
            <a:endParaRPr lang="en-US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3" y="927923"/>
            <a:ext cx="4330259" cy="2585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3634602"/>
            <a:ext cx="4387948" cy="3104813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2773351" y="5103110"/>
            <a:ext cx="0" cy="123782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 rot="16200000">
            <a:off x="2072989" y="5611126"/>
            <a:ext cx="12202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Simulation cut e</a:t>
            </a:r>
            <a:r>
              <a:rPr lang="en-US" sz="1000" baseline="30000" dirty="0" smtClean="0">
                <a:solidFill>
                  <a:schemeClr val="tx2"/>
                </a:solidFill>
              </a:rPr>
              <a:t>-</a:t>
            </a:r>
            <a:r>
              <a:rPr lang="en-US" sz="1000" dirty="0" smtClean="0">
                <a:solidFill>
                  <a:schemeClr val="tx2"/>
                </a:solidFill>
              </a:rPr>
              <a:t>/</a:t>
            </a:r>
            <a:r>
              <a:rPr lang="el-GR" sz="1000" dirty="0" smtClean="0">
                <a:solidFill>
                  <a:schemeClr val="tx2"/>
                </a:solidFill>
              </a:rPr>
              <a:t>γ</a:t>
            </a:r>
            <a:endParaRPr lang="en-US" sz="1000" dirty="0">
              <a:solidFill>
                <a:schemeClr val="tx2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5639826" y="3306134"/>
            <a:ext cx="76286" cy="14550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8566644" y="4671424"/>
            <a:ext cx="136815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&lt;10</a:t>
            </a:r>
            <a:r>
              <a:rPr lang="en-US" sz="1600" baseline="30000" dirty="0" smtClean="0"/>
              <a:t>-4</a:t>
            </a:r>
            <a:r>
              <a:rPr lang="en-US" sz="1600" dirty="0" smtClean="0"/>
              <a:t> DPA</a:t>
            </a:r>
            <a:endParaRPr lang="en-US" sz="1600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9324610" y="3306134"/>
            <a:ext cx="87277" cy="145501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5114533" y="4620861"/>
            <a:ext cx="110805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20 MGy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 bwMode="auto">
          <a:xfrm>
            <a:off x="9792429" y="3381149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</a:rPr>
              <a:t>E</a:t>
            </a:r>
            <a:r>
              <a:rPr lang="en-US" sz="1400" i="1" baseline="-25000" dirty="0" smtClean="0">
                <a:solidFill>
                  <a:schemeClr val="bg1"/>
                </a:solidFill>
              </a:rPr>
              <a:t>thr</a:t>
            </a:r>
            <a:r>
              <a:rPr lang="en-US" sz="1400" i="1" dirty="0" smtClean="0">
                <a:solidFill>
                  <a:schemeClr val="bg1"/>
                </a:solidFill>
              </a:rPr>
              <a:t>=90eV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9792428" y="2171937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</a:rPr>
              <a:t>E</a:t>
            </a:r>
            <a:r>
              <a:rPr lang="en-US" sz="1400" i="1" baseline="-25000" dirty="0" smtClean="0">
                <a:solidFill>
                  <a:schemeClr val="bg1"/>
                </a:solidFill>
              </a:rPr>
              <a:t>thr</a:t>
            </a:r>
            <a:r>
              <a:rPr lang="en-US" sz="1400" i="1" dirty="0" smtClean="0">
                <a:solidFill>
                  <a:schemeClr val="bg1"/>
                </a:solidFill>
              </a:rPr>
              <a:t>=30eV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5303912" y="5426332"/>
            <a:ext cx="3262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With 3 cm shielding, dose and DPA acceptable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10560360" y="4618542"/>
            <a:ext cx="1689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tx2"/>
                </a:solidFill>
              </a:rPr>
              <a:t>No annealing due to thermal cycles of magnets considered</a:t>
            </a:r>
            <a:endParaRPr lang="en-US" sz="1200" i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9250720" y="5306524"/>
            <a:ext cx="279021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DPA in HTS coils is mainly due to neutrons (10</a:t>
            </a:r>
            <a:r>
              <a:rPr lang="en-US" sz="1600" baseline="30000" dirty="0" smtClean="0">
                <a:solidFill>
                  <a:srgbClr val="FF0000"/>
                </a:solidFill>
              </a:rPr>
              <a:t>-4</a:t>
            </a:r>
            <a:r>
              <a:rPr lang="en-US" sz="1600" dirty="0" smtClean="0">
                <a:solidFill>
                  <a:srgbClr val="FF0000"/>
                </a:solidFill>
              </a:rPr>
              <a:t> DPA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2x10</a:t>
            </a:r>
            <a:r>
              <a:rPr lang="en-US" sz="16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17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n/cm</a:t>
            </a:r>
            <a:r>
              <a:rPr lang="en-US" sz="16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5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262" y="1789248"/>
            <a:ext cx="3989922" cy="394400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Radiation to solenoid around </a:t>
            </a:r>
            <a:r>
              <a:rPr lang="el-GR" dirty="0" smtClean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/µ production </a:t>
            </a:r>
            <a:r>
              <a:rPr lang="en-US" dirty="0" smtClean="0"/>
              <a:t>target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34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575" y="152103"/>
            <a:ext cx="844393" cy="8640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62" y="1799067"/>
            <a:ext cx="2192728" cy="29979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86211" y="1444409"/>
            <a:ext cx="8338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Solenoid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35598" y="1751195"/>
            <a:ext cx="144016" cy="537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232014" y="3357995"/>
            <a:ext cx="607108" cy="10958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495600" y="1565988"/>
            <a:ext cx="121796" cy="15766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249272" y="1292459"/>
            <a:ext cx="11355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Target vessel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552860" y="5025991"/>
            <a:ext cx="9108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Tungsten </a:t>
            </a:r>
          </a:p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shielding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86211" y="3801242"/>
            <a:ext cx="416465" cy="12446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048038" y="4110741"/>
            <a:ext cx="487530" cy="8883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602676" y="4975987"/>
            <a:ext cx="1877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Water (few cm) + </a:t>
            </a:r>
          </a:p>
          <a:p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Boron carbide (0.5 cm)</a:t>
            </a:r>
            <a:endParaRPr lang="en-US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989716" y="2793969"/>
            <a:ext cx="0" cy="431208"/>
          </a:xfrm>
          <a:prstGeom prst="straightConnector1">
            <a:avLst/>
          </a:prstGeom>
          <a:ln>
            <a:solidFill>
              <a:srgbClr val="F4910C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956534" y="2816576"/>
            <a:ext cx="6286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4910C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35 cm</a:t>
            </a:r>
            <a:endParaRPr lang="en-US" sz="1400" dirty="0">
              <a:solidFill>
                <a:srgbClr val="F4910C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910091" y="2644513"/>
            <a:ext cx="52421" cy="1581928"/>
          </a:xfrm>
          <a:prstGeom prst="straightConnector1">
            <a:avLst/>
          </a:prstGeom>
          <a:ln>
            <a:solidFill>
              <a:srgbClr val="F4910C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260439" y="2913992"/>
            <a:ext cx="7200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4910C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120 cm</a:t>
            </a:r>
            <a:endParaRPr lang="en-US" sz="1400" dirty="0">
              <a:solidFill>
                <a:srgbClr val="F4910C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920995" y="2385368"/>
            <a:ext cx="0" cy="431208"/>
          </a:xfrm>
          <a:prstGeom prst="straightConnector1">
            <a:avLst/>
          </a:prstGeom>
          <a:ln>
            <a:solidFill>
              <a:srgbClr val="F4910C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921739" y="2433665"/>
            <a:ext cx="6286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F4910C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35 cm</a:t>
            </a:r>
            <a:endParaRPr lang="en-US" sz="1400" dirty="0">
              <a:solidFill>
                <a:srgbClr val="F4910C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954915" y="923740"/>
            <a:ext cx="37972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600"/>
              </a:spcAft>
            </a:pPr>
            <a:r>
              <a:rPr lang="en-US" sz="2000" i="1" dirty="0" smtClean="0">
                <a:solidFill>
                  <a:schemeClr val="accent2"/>
                </a:solidFill>
              </a:rPr>
              <a:t>Secondary particle </a:t>
            </a:r>
            <a:r>
              <a:rPr lang="en-US" sz="2000" i="1" dirty="0" err="1" smtClean="0">
                <a:solidFill>
                  <a:schemeClr val="accent2"/>
                </a:solidFill>
              </a:rPr>
              <a:t>fluence</a:t>
            </a:r>
            <a:r>
              <a:rPr lang="en-US" sz="2000" i="1" dirty="0" smtClean="0">
                <a:solidFill>
                  <a:schemeClr val="accent2"/>
                </a:solidFill>
              </a:rPr>
              <a:t> around target: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H="1" flipV="1">
            <a:off x="5939122" y="4316631"/>
            <a:ext cx="1880122" cy="97097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5951984" y="2385368"/>
            <a:ext cx="1957082" cy="97262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367363" y="4418343"/>
            <a:ext cx="16289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Graphite </a:t>
            </a:r>
            <a:r>
              <a:rPr lang="en-GB" sz="14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target rod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196" y="1008892"/>
            <a:ext cx="3544658" cy="248040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 bwMode="auto">
          <a:xfrm>
            <a:off x="117828" y="5756649"/>
            <a:ext cx="2744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Assuming 5 years with 140 days of operation per year</a:t>
            </a:r>
            <a:endParaRPr lang="en-US" sz="14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0476407" y="1890376"/>
            <a:ext cx="0" cy="123782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 bwMode="auto">
          <a:xfrm rot="16200000">
            <a:off x="9776045" y="2398392"/>
            <a:ext cx="12202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Simulation cut e</a:t>
            </a:r>
            <a:r>
              <a:rPr lang="en-US" sz="1000" baseline="30000" dirty="0" smtClean="0">
                <a:solidFill>
                  <a:schemeClr val="tx2"/>
                </a:solidFill>
              </a:rPr>
              <a:t>-</a:t>
            </a:r>
            <a:r>
              <a:rPr lang="en-US" sz="1000" dirty="0" smtClean="0">
                <a:solidFill>
                  <a:schemeClr val="tx2"/>
                </a:solidFill>
              </a:rPr>
              <a:t>/</a:t>
            </a:r>
            <a:r>
              <a:rPr lang="el-GR" sz="1000" dirty="0" smtClean="0">
                <a:solidFill>
                  <a:schemeClr val="tx2"/>
                </a:solidFill>
              </a:rPr>
              <a:t>γ</a:t>
            </a:r>
            <a:endParaRPr lang="en-US" sz="1000" dirty="0">
              <a:solidFill>
                <a:schemeClr val="tx2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0564754" y="1899733"/>
            <a:ext cx="0" cy="123782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8137016" y="3798386"/>
            <a:ext cx="3536550" cy="2503830"/>
            <a:chOff x="8137016" y="3798386"/>
            <a:chExt cx="3536550" cy="25038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7016" y="3798386"/>
              <a:ext cx="3536550" cy="2503830"/>
            </a:xfrm>
            <a:prstGeom prst="rect">
              <a:avLst/>
            </a:prstGeom>
          </p:spPr>
        </p:pic>
        <p:cxnSp>
          <p:nvCxnSpPr>
            <p:cNvPr id="34" name="Straight Connector 33"/>
            <p:cNvCxnSpPr/>
            <p:nvPr/>
          </p:nvCxnSpPr>
          <p:spPr>
            <a:xfrm>
              <a:off x="10523542" y="4774104"/>
              <a:ext cx="0" cy="123782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 bwMode="auto">
            <a:xfrm rot="16200000">
              <a:off x="9823180" y="5282120"/>
              <a:ext cx="12202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</a:rPr>
                <a:t>Simulation cut e</a:t>
              </a:r>
              <a:r>
                <a:rPr lang="en-US" sz="1000" baseline="30000" dirty="0" smtClean="0">
                  <a:solidFill>
                    <a:schemeClr val="tx2"/>
                  </a:solidFill>
                </a:rPr>
                <a:t>-</a:t>
              </a:r>
              <a:r>
                <a:rPr lang="en-US" sz="1000" dirty="0" smtClean="0">
                  <a:solidFill>
                    <a:schemeClr val="tx2"/>
                  </a:solidFill>
                </a:rPr>
                <a:t>/</a:t>
              </a:r>
              <a:r>
                <a:rPr lang="el-GR" sz="1000" dirty="0" smtClean="0">
                  <a:solidFill>
                    <a:schemeClr val="tx2"/>
                  </a:solidFill>
                </a:rPr>
                <a:t>γ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10611889" y="4783461"/>
              <a:ext cx="0" cy="123782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321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Developing a workflow for quantifying effects in HTS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35</a:t>
            </a:fld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8503689" y="1240565"/>
            <a:ext cx="3240360" cy="12778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4: Design iteration for machine: more shielding needed?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551384" y="1268760"/>
            <a:ext cx="324036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 scenario: use of HTS magnets in future facility </a:t>
            </a:r>
            <a:endParaRPr lang="en-US" dirty="0"/>
          </a:p>
        </p:txBody>
      </p:sp>
      <p:sp>
        <p:nvSpPr>
          <p:cNvPr id="16" name="Down Arrow 15"/>
          <p:cNvSpPr/>
          <p:nvPr/>
        </p:nvSpPr>
        <p:spPr>
          <a:xfrm>
            <a:off x="1811524" y="2690816"/>
            <a:ext cx="72008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538672" y="3464698"/>
            <a:ext cx="324036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1: Quantify radiation environment </a:t>
            </a:r>
            <a:endParaRPr lang="en-US" dirty="0"/>
          </a:p>
        </p:txBody>
      </p:sp>
      <p:sp>
        <p:nvSpPr>
          <p:cNvPr id="17" name="Bent-Up Arrow 16"/>
          <p:cNvSpPr/>
          <p:nvPr/>
        </p:nvSpPr>
        <p:spPr>
          <a:xfrm rot="5400000">
            <a:off x="2567302" y="4473116"/>
            <a:ext cx="864708" cy="2016224"/>
          </a:xfrm>
          <a:prstGeom prst="bentUpArrow">
            <a:avLst>
              <a:gd name="adj1" fmla="val 42447"/>
              <a:gd name="adj2" fmla="val 35477"/>
              <a:gd name="adj3" fmla="val 401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4439816" y="4876058"/>
            <a:ext cx="324036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2: Quantify detailed defect structure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8505446" y="3464090"/>
            <a:ext cx="324036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3: Model flux pinning and superfluid density</a:t>
            </a:r>
            <a:endParaRPr lang="en-US" dirty="0"/>
          </a:p>
        </p:txBody>
      </p:sp>
      <p:sp>
        <p:nvSpPr>
          <p:cNvPr id="30" name="Bent-Up Arrow 29"/>
          <p:cNvSpPr/>
          <p:nvPr/>
        </p:nvSpPr>
        <p:spPr>
          <a:xfrm>
            <a:off x="8099310" y="4878898"/>
            <a:ext cx="2389177" cy="930775"/>
          </a:xfrm>
          <a:prstGeom prst="bentUpArrow">
            <a:avLst>
              <a:gd name="adj1" fmla="val 42447"/>
              <a:gd name="adj2" fmla="val 35477"/>
              <a:gd name="adj3" fmla="val 418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 rot="10800000">
            <a:off x="9733200" y="2690765"/>
            <a:ext cx="72008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 bwMode="auto">
          <a:xfrm>
            <a:off x="4195160" y="1263804"/>
            <a:ext cx="4088939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How can we more accurately predict the effects for accelerator magnets?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 bwMode="auto">
          <a:xfrm>
            <a:off x="119336" y="5931767"/>
            <a:ext cx="3530134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Adapted from the talk by M. </a:t>
            </a:r>
            <a:r>
              <a:rPr lang="en-US" sz="1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Eisterer</a:t>
            </a:r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Oval Callout 17"/>
          <p:cNvSpPr/>
          <p:nvPr/>
        </p:nvSpPr>
        <p:spPr>
          <a:xfrm>
            <a:off x="2549505" y="2607651"/>
            <a:ext cx="2290526" cy="1017789"/>
          </a:xfrm>
          <a:prstGeom prst="wedgeEllipseCallo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Monte Carlo (MC) radiation transport simulations (FLUKA; PHITS, MARS, …) and other codes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 bwMode="auto">
          <a:xfrm>
            <a:off x="2423592" y="4886652"/>
            <a:ext cx="1771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Primary knock-on-atom distributions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 bwMode="auto">
          <a:xfrm>
            <a:off x="407988" y="2666220"/>
            <a:ext cx="1785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Particle source, magnet/shielding geometry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8123350" y="5809673"/>
            <a:ext cx="29412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Scattering </a:t>
            </a:r>
            <a:r>
              <a:rPr lang="en-US" sz="1200" dirty="0" smtClean="0"/>
              <a:t>rate of charge carriers, size </a:t>
            </a:r>
            <a:r>
              <a:rPr lang="en-US" sz="1200" dirty="0"/>
              <a:t>and density of pinning efficient defects</a:t>
            </a:r>
          </a:p>
        </p:txBody>
      </p:sp>
      <p:sp>
        <p:nvSpPr>
          <p:cNvPr id="35" name="Oval Callout 34"/>
          <p:cNvSpPr/>
          <p:nvPr/>
        </p:nvSpPr>
        <p:spPr>
          <a:xfrm>
            <a:off x="6868907" y="2619999"/>
            <a:ext cx="2160240" cy="846248"/>
          </a:xfrm>
          <a:prstGeom prst="wedgeEllipseCallout">
            <a:avLst>
              <a:gd name="adj1" fmla="val 40069"/>
              <a:gd name="adj2" fmla="val 5809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Time-dependent </a:t>
            </a:r>
            <a:r>
              <a:rPr lang="en-US" sz="1200" dirty="0" err="1" smtClean="0"/>
              <a:t>Ginzburg</a:t>
            </a:r>
            <a:r>
              <a:rPr lang="en-US" sz="1200" dirty="0" smtClean="0"/>
              <a:t> Landau theory</a:t>
            </a:r>
            <a:endParaRPr lang="en-US" sz="1200" dirty="0"/>
          </a:p>
        </p:txBody>
      </p:sp>
      <p:sp>
        <p:nvSpPr>
          <p:cNvPr id="36" name="Oval Callout 35"/>
          <p:cNvSpPr/>
          <p:nvPr/>
        </p:nvSpPr>
        <p:spPr>
          <a:xfrm>
            <a:off x="4871864" y="3870373"/>
            <a:ext cx="2160240" cy="846248"/>
          </a:xfrm>
          <a:prstGeom prst="wedgeEllipseCallout">
            <a:avLst>
              <a:gd name="adj1" fmla="val -24288"/>
              <a:gd name="adj2" fmla="val 8014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Molecular Dynamics (MD) simulations, etc. 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10471181" y="2850886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Critical current density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 bwMode="auto">
          <a:xfrm>
            <a:off x="3971764" y="6415915"/>
            <a:ext cx="741682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Workflow needs experimental verification (benchmarking experiments)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29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70"/>
          <a:stretch/>
        </p:blipFill>
        <p:spPr>
          <a:xfrm>
            <a:off x="263352" y="1611086"/>
            <a:ext cx="7992888" cy="4122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5303912" y="3789040"/>
            <a:ext cx="2520280" cy="864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03912" y="2852936"/>
            <a:ext cx="2520280" cy="864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104112" y="1505109"/>
            <a:ext cx="1656185" cy="984538"/>
          </a:xfrm>
          <a:prstGeom prst="straightConnector1">
            <a:avLst/>
          </a:prstGeom>
          <a:ln w="28575">
            <a:solidFill>
              <a:srgbClr val="F491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8760297" y="831479"/>
            <a:ext cx="3162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4910C"/>
                </a:solidFill>
              </a:rPr>
              <a:t>The principal objective of the RADSUM workshop was to discuss </a:t>
            </a:r>
            <a:r>
              <a:rPr lang="en-US" b="1" u="sng" dirty="0" smtClean="0">
                <a:solidFill>
                  <a:srgbClr val="F4910C"/>
                </a:solidFill>
              </a:rPr>
              <a:t>cumulative radiation effects</a:t>
            </a:r>
            <a:endParaRPr lang="en-US" b="1" u="sng" dirty="0">
              <a:solidFill>
                <a:srgbClr val="F4910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360622" y="1007146"/>
            <a:ext cx="823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Assessing the impact of radiations on SC magnets involves different aspects: </a:t>
            </a:r>
            <a:endParaRPr lang="en-US" i="1" dirty="0"/>
          </a:p>
        </p:txBody>
      </p:sp>
      <p:cxnSp>
        <p:nvCxnSpPr>
          <p:cNvPr id="16" name="Straight Arrow Connector 15"/>
          <p:cNvCxnSpPr>
            <a:stCxn id="18" idx="1"/>
          </p:cNvCxnSpPr>
          <p:nvPr/>
        </p:nvCxnSpPr>
        <p:spPr>
          <a:xfrm flipH="1">
            <a:off x="7824192" y="2947802"/>
            <a:ext cx="1077957" cy="1066657"/>
          </a:xfrm>
          <a:prstGeom prst="straightConnector1">
            <a:avLst/>
          </a:prstGeom>
          <a:ln w="28575">
            <a:solidFill>
              <a:srgbClr val="F491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 bwMode="auto">
          <a:xfrm>
            <a:off x="8902149" y="2209138"/>
            <a:ext cx="31626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4910C"/>
                </a:solidFill>
              </a:rPr>
              <a:t>One of the main themes was the effect of </a:t>
            </a:r>
            <a:r>
              <a:rPr lang="en-US" b="1" dirty="0" smtClean="0">
                <a:solidFill>
                  <a:srgbClr val="F4910C"/>
                </a:solidFill>
              </a:rPr>
              <a:t>atomic displacements</a:t>
            </a:r>
            <a:r>
              <a:rPr lang="en-US" dirty="0" smtClean="0">
                <a:solidFill>
                  <a:srgbClr val="F4910C"/>
                </a:solidFill>
              </a:rPr>
              <a:t> (microscopic lattice defects) on the properties of HTS (REBCO)</a:t>
            </a:r>
            <a:endParaRPr lang="en-US" u="sng" dirty="0">
              <a:solidFill>
                <a:srgbClr val="F4910C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807968" y="2348880"/>
            <a:ext cx="1440160" cy="432048"/>
          </a:xfrm>
          <a:prstGeom prst="ellipse">
            <a:avLst/>
          </a:prstGeom>
          <a:noFill/>
          <a:ln w="28575">
            <a:solidFill>
              <a:srgbClr val="F491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7824192" y="3511934"/>
            <a:ext cx="936105" cy="853170"/>
          </a:xfrm>
          <a:prstGeom prst="straightConnector1">
            <a:avLst/>
          </a:prstGeom>
          <a:ln w="28575">
            <a:solidFill>
              <a:srgbClr val="F491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 bwMode="auto">
          <a:xfrm>
            <a:off x="8904312" y="4125913"/>
            <a:ext cx="3287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4910C"/>
                </a:solidFill>
              </a:rPr>
              <a:t>Another theme was the effect of </a:t>
            </a:r>
            <a:r>
              <a:rPr lang="en-US" b="1" dirty="0" smtClean="0">
                <a:solidFill>
                  <a:srgbClr val="F4910C"/>
                </a:solidFill>
              </a:rPr>
              <a:t>ionizing dose</a:t>
            </a:r>
            <a:r>
              <a:rPr lang="en-US" dirty="0" smtClean="0">
                <a:solidFill>
                  <a:srgbClr val="F4910C"/>
                </a:solidFill>
              </a:rPr>
              <a:t> on other magnet materials (in particular insulation materials)*</a:t>
            </a:r>
          </a:p>
          <a:p>
            <a:endParaRPr lang="en-US" u="sng" dirty="0">
              <a:solidFill>
                <a:srgbClr val="F4910C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945380" y="5445224"/>
            <a:ext cx="2991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rgbClr val="F4910C"/>
                </a:solidFill>
              </a:rPr>
              <a:t>*One </a:t>
            </a:r>
            <a:r>
              <a:rPr lang="en-US" sz="1400" i="1" dirty="0">
                <a:solidFill>
                  <a:srgbClr val="F4910C"/>
                </a:solidFill>
              </a:rPr>
              <a:t>related question was if </a:t>
            </a:r>
            <a:r>
              <a:rPr lang="en-US" sz="1400" i="1" dirty="0" smtClean="0">
                <a:solidFill>
                  <a:srgbClr val="F4910C"/>
                </a:solidFill>
              </a:rPr>
              <a:t>the ionizing </a:t>
            </a:r>
            <a:r>
              <a:rPr lang="en-US" sz="1400" i="1" dirty="0">
                <a:solidFill>
                  <a:srgbClr val="F4910C"/>
                </a:solidFill>
              </a:rPr>
              <a:t>dose can also </a:t>
            </a:r>
            <a:r>
              <a:rPr lang="en-US" sz="1400" i="1" dirty="0" smtClean="0">
                <a:solidFill>
                  <a:srgbClr val="F4910C"/>
                </a:solidFill>
              </a:rPr>
              <a:t>affect </a:t>
            </a:r>
            <a:r>
              <a:rPr lang="en-US" sz="1400" i="1" dirty="0">
                <a:solidFill>
                  <a:srgbClr val="F4910C"/>
                </a:solidFill>
              </a:rPr>
              <a:t>REBCO – had one talk on this topic</a:t>
            </a:r>
            <a:endParaRPr lang="en-US" sz="1400" i="1" dirty="0">
              <a:solidFill>
                <a:srgbClr val="F491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3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92252" y="4365104"/>
            <a:ext cx="5471700" cy="1800200"/>
          </a:xfrm>
          <a:prstGeom prst="roundRect">
            <a:avLst>
              <a:gd name="adj" fmla="val 0"/>
            </a:avLst>
          </a:prstGeom>
          <a:solidFill>
            <a:srgbClr val="DEF1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orkshop goals and program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51" y="980728"/>
            <a:ext cx="6273977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148" y="3614515"/>
            <a:ext cx="5924172" cy="3130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Bent Arrow 8"/>
          <p:cNvSpPr/>
          <p:nvPr/>
        </p:nvSpPr>
        <p:spPr>
          <a:xfrm rot="5400000">
            <a:off x="6564052" y="2024845"/>
            <a:ext cx="1512168" cy="187220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295444" y="4940176"/>
            <a:ext cx="26797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This talk:</a:t>
            </a:r>
          </a:p>
          <a:p>
            <a:r>
              <a:rPr lang="en-US" sz="1600" dirty="0" smtClean="0"/>
              <a:t>Summary </a:t>
            </a:r>
            <a:r>
              <a:rPr lang="en-US" sz="1600" dirty="0" smtClean="0"/>
              <a:t>of a </a:t>
            </a:r>
            <a:r>
              <a:rPr lang="en-US" sz="1600" dirty="0" smtClean="0"/>
              <a:t>few key points relevant for our applications (focus on HTS)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 bwMode="auto">
          <a:xfrm>
            <a:off x="3107668" y="4922235"/>
            <a:ext cx="25562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Talk by D. </a:t>
            </a:r>
            <a:r>
              <a:rPr lang="en-US" sz="1600" b="1" u="sng" dirty="0" err="1" smtClean="0"/>
              <a:t>Calzolari</a:t>
            </a:r>
            <a:r>
              <a:rPr lang="en-US" sz="1600" b="1" u="sng" dirty="0" smtClean="0"/>
              <a:t>:</a:t>
            </a:r>
            <a:endParaRPr lang="en-US" sz="1600" b="1" u="sng" dirty="0"/>
          </a:p>
          <a:p>
            <a:r>
              <a:rPr lang="en-US" sz="1600" dirty="0" smtClean="0"/>
              <a:t>A more general overview of all the topics discussed in the different talks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192251" y="4445474"/>
            <a:ext cx="2807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Today’s summaries: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 bwMode="auto">
          <a:xfrm>
            <a:off x="7896200" y="1190049"/>
            <a:ext cx="3631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to the Scientific Program Committee, who developed a comprehensive agenda (</a:t>
            </a:r>
            <a:r>
              <a:rPr lang="en-US" b="1" dirty="0" smtClean="0">
                <a:solidFill>
                  <a:srgbClr val="F4910C"/>
                </a:solidFill>
              </a:rPr>
              <a:t>37 talks in 5 sessions</a:t>
            </a:r>
            <a:r>
              <a:rPr lang="en-US" dirty="0" smtClean="0"/>
              <a:t>)!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35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Sessions at a glance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75" y="989856"/>
            <a:ext cx="5924172" cy="3130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623392" y="2708920"/>
            <a:ext cx="2016224" cy="12241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261" y="2972357"/>
            <a:ext cx="3569821" cy="19785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00" y="4118038"/>
            <a:ext cx="2993672" cy="1665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465" y="4871758"/>
            <a:ext cx="2632766" cy="1824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862" y="4285037"/>
            <a:ext cx="3502940" cy="1972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437" y="4950938"/>
            <a:ext cx="3033875" cy="1685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437" y="75543"/>
            <a:ext cx="3193470" cy="1788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922" y="1679465"/>
            <a:ext cx="3416224" cy="1927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 bwMode="auto">
          <a:xfrm>
            <a:off x="2639616" y="4614078"/>
            <a:ext cx="223651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Accelerator facilities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9264352" y="2078884"/>
            <a:ext cx="1762021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Fusion facilities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 bwMode="auto">
          <a:xfrm>
            <a:off x="9840416" y="6403793"/>
            <a:ext cx="186461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Medical facilities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34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Sessions at a glance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75" y="989856"/>
            <a:ext cx="5924172" cy="3130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2495600" y="1825727"/>
            <a:ext cx="1800200" cy="9443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025" y="574097"/>
            <a:ext cx="2871898" cy="1592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691" y="942575"/>
            <a:ext cx="2805660" cy="1552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025" y="2224545"/>
            <a:ext cx="2725324" cy="1522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049" y="4769317"/>
            <a:ext cx="2380757" cy="1657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788" y="4397879"/>
            <a:ext cx="2383759" cy="1777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536" y="2770032"/>
            <a:ext cx="2494097" cy="1825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071" y="3956362"/>
            <a:ext cx="2952495" cy="1632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75" y="4449905"/>
            <a:ext cx="2399484" cy="1331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5294904"/>
            <a:ext cx="2592288" cy="1443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 bwMode="auto">
          <a:xfrm>
            <a:off x="2364794" y="4694260"/>
            <a:ext cx="1701333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DPA modelling in general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 bwMode="auto">
          <a:xfrm>
            <a:off x="9013727" y="2417530"/>
            <a:ext cx="2212657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Defects in REBCO and modelling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49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Sessions at a glance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75" y="989856"/>
            <a:ext cx="5924172" cy="3130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2495600" y="2852936"/>
            <a:ext cx="1800200" cy="9265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566" y="105766"/>
            <a:ext cx="2794794" cy="1561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782" y="542594"/>
            <a:ext cx="3031353" cy="1703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351" y="1712096"/>
            <a:ext cx="3031353" cy="1686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350" y="3215204"/>
            <a:ext cx="3031354" cy="1707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86" y="4437112"/>
            <a:ext cx="3031354" cy="1700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953" y="5077195"/>
            <a:ext cx="3031353" cy="169489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210" y="2730457"/>
            <a:ext cx="3031353" cy="169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990" y="4960032"/>
            <a:ext cx="2389418" cy="1793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TextBox 27"/>
          <p:cNvSpPr txBox="1"/>
          <p:nvPr/>
        </p:nvSpPr>
        <p:spPr bwMode="auto">
          <a:xfrm>
            <a:off x="9194817" y="2253916"/>
            <a:ext cx="2540289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Irradiation experiments for REBCO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 bwMode="auto">
          <a:xfrm>
            <a:off x="6954834" y="5214054"/>
            <a:ext cx="2501218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Synergies with other experimental activities (</a:t>
            </a:r>
            <a:r>
              <a:rPr lang="en-US" dirty="0" err="1" smtClean="0"/>
              <a:t>targetry</a:t>
            </a:r>
            <a:r>
              <a:rPr lang="en-US" dirty="0" smtClean="0"/>
              <a:t> …)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 bwMode="auto">
          <a:xfrm>
            <a:off x="2759910" y="5533690"/>
            <a:ext cx="1908808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Experimental defect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69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4877" cy="607135"/>
          </a:xfrm>
        </p:spPr>
        <p:txBody>
          <a:bodyPr/>
          <a:lstStyle/>
          <a:p>
            <a:r>
              <a:rPr lang="en-US" dirty="0" smtClean="0"/>
              <a:t>Sessions at a glance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75" y="989856"/>
            <a:ext cx="5924172" cy="3130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4223792" y="1700808"/>
            <a:ext cx="1800200" cy="20162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680" y="379762"/>
            <a:ext cx="2726131" cy="1527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855" y="729535"/>
            <a:ext cx="2754025" cy="1540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1942301"/>
            <a:ext cx="2664296" cy="1496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124" y="2550611"/>
            <a:ext cx="2744771" cy="1534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723" y="3146720"/>
            <a:ext cx="2664296" cy="1493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 bwMode="auto">
          <a:xfrm>
            <a:off x="8849188" y="1907475"/>
            <a:ext cx="3025797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Hardness requirements and irradiation experiments for polymers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2" y="4297609"/>
            <a:ext cx="2230342" cy="1238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93" y="4441975"/>
            <a:ext cx="2281668" cy="1280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96" y="5425993"/>
            <a:ext cx="2230343" cy="1252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029" y="5344396"/>
            <a:ext cx="2230342" cy="1253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72" y="4416560"/>
            <a:ext cx="2662500" cy="1495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913" y="5172747"/>
            <a:ext cx="2527940" cy="1407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646" y="4886794"/>
            <a:ext cx="2164956" cy="1520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 bwMode="auto">
          <a:xfrm>
            <a:off x="3426442" y="6067140"/>
            <a:ext cx="259755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Magnet/shielding design for high-rad </a:t>
            </a:r>
            <a:r>
              <a:rPr lang="en-US" dirty="0" err="1" smtClean="0"/>
              <a:t>env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5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69686</TotalTime>
  <Words>3476</Words>
  <Application>Microsoft Office PowerPoint</Application>
  <DocSecurity>0</DocSecurity>
  <PresentationFormat>Widescreen</PresentationFormat>
  <Paragraphs>508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Tahoma</vt:lpstr>
      <vt:lpstr>Wingdings</vt:lpstr>
      <vt:lpstr>Office Theme</vt:lpstr>
      <vt:lpstr>RADSUM25 Workshop  Key Summary Points   Radiation sensitivity of HTS and modelling efforts  </vt:lpstr>
      <vt:lpstr>Motivation for RADSUM25 workshop</vt:lpstr>
      <vt:lpstr>RADSUM25 workshop@CERN (Jan 15-17, 2025)</vt:lpstr>
      <vt:lpstr>Context</vt:lpstr>
      <vt:lpstr>Workshop goals and program</vt:lpstr>
      <vt:lpstr>Sessions at a glance</vt:lpstr>
      <vt:lpstr>Sessions at a glance</vt:lpstr>
      <vt:lpstr>Sessions at a glance</vt:lpstr>
      <vt:lpstr>Sessions at a glance</vt:lpstr>
      <vt:lpstr>Disclaimer</vt:lpstr>
      <vt:lpstr>Key questions for radiation damage in REBCO</vt:lpstr>
      <vt:lpstr>Displacement mechanism – the basics</vt:lpstr>
      <vt:lpstr>Particle spectra in accelerator magnet coils  </vt:lpstr>
      <vt:lpstr>State-of-the-art DPA models in Monte Carlo codes</vt:lpstr>
      <vt:lpstr>DPA (and dose) predictions for collider magnets  </vt:lpstr>
      <vt:lpstr>HTS irradiation experiments</vt:lpstr>
      <vt:lpstr>Selected results from HTS irradiation experiments</vt:lpstr>
      <vt:lpstr>Selected results from HTS irradiation experiments</vt:lpstr>
      <vt:lpstr>Selected results from HTS irradiation experiments</vt:lpstr>
      <vt:lpstr>Selected results from HTS irradiation experiments</vt:lpstr>
      <vt:lpstr>Another metric: change of Tc as disorder parameter</vt:lpstr>
      <vt:lpstr>Quantification of radiation damage in REBCO    </vt:lpstr>
      <vt:lpstr>Quantification of radiation damage in REBCO </vt:lpstr>
      <vt:lpstr>Molecular dynamics simulations of defects in REBCO</vt:lpstr>
      <vt:lpstr>Microscopic imaging of defect structures in REBCO</vt:lpstr>
      <vt:lpstr>Back to the muon collider (target solenoid)</vt:lpstr>
      <vt:lpstr>Advanced shielding materials</vt:lpstr>
      <vt:lpstr>Conclusions</vt:lpstr>
      <vt:lpstr>PowerPoint Presentation</vt:lpstr>
      <vt:lpstr>Muon collider front end (muon production)</vt:lpstr>
      <vt:lpstr>Radiation to solenoid around π/µ production target</vt:lpstr>
      <vt:lpstr>Radiation to muon collider ring magnets</vt:lpstr>
      <vt:lpstr>Radiation to muon collider ring magnets</vt:lpstr>
      <vt:lpstr>Radiation to solenoid around π/µ production target</vt:lpstr>
      <vt:lpstr>Developing a workflow for quantifying effects in HTS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Anton Lechner</cp:lastModifiedBy>
  <cp:revision>2518</cp:revision>
  <dcterms:created xsi:type="dcterms:W3CDTF">2021-11-08T12:53:02Z</dcterms:created>
  <dcterms:modified xsi:type="dcterms:W3CDTF">2025-04-17T11:55:45Z</dcterms:modified>
  <cp:category/>
  <dc:identifier/>
  <cp:contentStatus/>
  <dc:language/>
  <cp:version/>
</cp:coreProperties>
</file>