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handoutMasterIdLst>
    <p:handoutMasterId r:id="rId17"/>
  </p:handoutMasterIdLst>
  <p:sldIdLst>
    <p:sldId id="264" r:id="rId2"/>
    <p:sldId id="457" r:id="rId3"/>
    <p:sldId id="470" r:id="rId4"/>
    <p:sldId id="478" r:id="rId5"/>
    <p:sldId id="471" r:id="rId6"/>
    <p:sldId id="472" r:id="rId7"/>
    <p:sldId id="474" r:id="rId8"/>
    <p:sldId id="479" r:id="rId9"/>
    <p:sldId id="475" r:id="rId10"/>
    <p:sldId id="480" r:id="rId11"/>
    <p:sldId id="469" r:id="rId12"/>
    <p:sldId id="477" r:id="rId13"/>
    <p:sldId id="481" r:id="rId14"/>
    <p:sldId id="476" r:id="rId15"/>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651D62-BA4B-CC77-B09A-A0ECE60BE6EF}" name="Giuseppe Lerner" initials="GL" userId="S::giuseppe.lerner@cern.ch::82753e08-c3c4-47bb-b664-d190817ae74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00F8"/>
    <a:srgbClr val="F640F6"/>
    <a:srgbClr val="8A4311"/>
    <a:srgbClr val="89BA0E"/>
    <a:srgbClr val="000000"/>
    <a:srgbClr val="FF7A04"/>
    <a:srgbClr val="0B8E8E"/>
    <a:srgbClr val="F90000"/>
    <a:srgbClr val="1D76B3"/>
    <a:srgbClr val="1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434" autoAdjust="0"/>
  </p:normalViewPr>
  <p:slideViewPr>
    <p:cSldViewPr snapToObjects="1" showGuides="1">
      <p:cViewPr varScale="1">
        <p:scale>
          <a:sx n="73" d="100"/>
          <a:sy n="73" d="100"/>
        </p:scale>
        <p:origin x="1104" y="3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08/05/2025</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5-08T12:24:04.205"/>
    </inkml:context>
    <inkml:brush xml:id="br0">
      <inkml:brushProperty name="width" value="0.05" units="cm"/>
      <inkml:brushProperty name="height" value="0.05" units="cm"/>
    </inkml:brush>
  </inkml:definitions>
  <inkml:trace contextRef="#ctx0" brushRef="#br0">0 0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5-08T12:24:04.321"/>
    </inkml:context>
    <inkml:brush xml:id="br0">
      <inkml:brushProperty name="width" value="0.05" units="cm"/>
      <inkml:brushProperty name="height" value="0.05" units="cm"/>
    </inkml:brush>
  </inkml:definitions>
  <inkml:trace contextRef="#ctx0" brushRef="#br0">0 0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08/05/2025</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du pied de page 4">
            <a:extLst>
              <a:ext uri="{FF2B5EF4-FFF2-40B4-BE49-F238E27FC236}">
                <a16:creationId xmlns:a16="http://schemas.microsoft.com/office/drawing/2014/main" id="{3F863D54-63E1-85B3-202E-4BAA63AE0427}"/>
              </a:ext>
            </a:extLst>
          </p:cNvPr>
          <p:cNvSpPr>
            <a:spLocks noGrp="1"/>
          </p:cNvSpPr>
          <p:nvPr>
            <p:ph type="ftr" sz="quarter" idx="3"/>
          </p:nvPr>
        </p:nvSpPr>
        <p:spPr>
          <a:xfrm>
            <a:off x="10344" y="4914901"/>
            <a:ext cx="6264696" cy="245664"/>
          </a:xfrm>
          <a:prstGeom prst="rect">
            <a:avLst/>
          </a:prstGeom>
        </p:spPr>
        <p:txBody>
          <a:bodyPr lIns="0" tIns="0" rIns="0" bIns="0"/>
          <a:lstStyle>
            <a:lvl1pPr algn="ctr">
              <a:defRPr sz="1200">
                <a:latin typeface="Arial Narrow"/>
                <a:cs typeface="Arial Narrow"/>
              </a:defRPr>
            </a:lvl1pPr>
          </a:lstStyle>
          <a:p>
            <a:r>
              <a:rPr lang="pl-PL" dirty="0"/>
              <a:t>J. Manczak		 </a:t>
            </a:r>
            <a:r>
              <a:rPr lang="pl-PL" dirty="0" err="1"/>
              <a:t>Muon</a:t>
            </a:r>
            <a:r>
              <a:rPr lang="pl-PL" dirty="0"/>
              <a:t> </a:t>
            </a:r>
            <a:r>
              <a:rPr lang="pl-PL" dirty="0" err="1"/>
              <a:t>Magnets</a:t>
            </a:r>
            <a:r>
              <a:rPr lang="pl-PL" dirty="0"/>
              <a:t> WG </a:t>
            </a:r>
            <a:r>
              <a:rPr lang="pl-PL" dirty="0" err="1"/>
              <a:t>meeting</a:t>
            </a:r>
            <a:r>
              <a:rPr lang="pl-PL" dirty="0"/>
              <a:t>		08</a:t>
            </a:r>
            <a:r>
              <a:rPr lang="en-GB" dirty="0"/>
              <a:t>/</a:t>
            </a:r>
            <a:r>
              <a:rPr lang="pl-PL" dirty="0"/>
              <a:t>05</a:t>
            </a:r>
            <a:r>
              <a:rPr lang="en-GB" dirty="0"/>
              <a:t>/202</a:t>
            </a:r>
            <a:r>
              <a:rPr lang="pl-PL" dirty="0"/>
              <a:t>5</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B9BC9C4B-0E0B-57B1-9555-D74239D69080}"/>
              </a:ext>
            </a:extLst>
          </p:cNvPr>
          <p:cNvSpPr>
            <a:spLocks noGrp="1"/>
          </p:cNvSpPr>
          <p:nvPr>
            <p:ph type="ftr" sz="quarter" idx="3"/>
          </p:nvPr>
        </p:nvSpPr>
        <p:spPr>
          <a:xfrm>
            <a:off x="10344" y="4914901"/>
            <a:ext cx="6264696" cy="245664"/>
          </a:xfrm>
          <a:prstGeom prst="rect">
            <a:avLst/>
          </a:prstGeom>
        </p:spPr>
        <p:txBody>
          <a:bodyPr lIns="0" tIns="0" rIns="0" bIns="0"/>
          <a:lstStyle>
            <a:lvl1pPr algn="ctr">
              <a:defRPr sz="1200">
                <a:latin typeface="Arial Narrow"/>
                <a:cs typeface="Arial Narrow"/>
              </a:defRPr>
            </a:lvl1pPr>
          </a:lstStyle>
          <a:p>
            <a:r>
              <a:rPr lang="pl-PL" dirty="0"/>
              <a:t>J. Manczak		 </a:t>
            </a:r>
            <a:r>
              <a:rPr lang="pl-PL" dirty="0" err="1"/>
              <a:t>Muon</a:t>
            </a:r>
            <a:r>
              <a:rPr lang="pl-PL" dirty="0"/>
              <a:t> </a:t>
            </a:r>
            <a:r>
              <a:rPr lang="pl-PL" dirty="0" err="1"/>
              <a:t>Magnets</a:t>
            </a:r>
            <a:r>
              <a:rPr lang="pl-PL" dirty="0"/>
              <a:t> WG </a:t>
            </a:r>
            <a:r>
              <a:rPr lang="pl-PL" dirty="0" err="1"/>
              <a:t>meeting</a:t>
            </a:r>
            <a:r>
              <a:rPr lang="pl-PL" dirty="0"/>
              <a:t>		08</a:t>
            </a:r>
            <a:r>
              <a:rPr lang="en-GB" dirty="0"/>
              <a:t>/</a:t>
            </a:r>
            <a:r>
              <a:rPr lang="pl-PL" dirty="0"/>
              <a:t>05</a:t>
            </a:r>
            <a:r>
              <a:rPr lang="en-GB" dirty="0"/>
              <a:t>/202</a:t>
            </a:r>
            <a:r>
              <a:rPr lang="pl-PL" dirty="0"/>
              <a:t>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3" name="Espace réservé du pied de page 4">
            <a:extLst>
              <a:ext uri="{FF2B5EF4-FFF2-40B4-BE49-F238E27FC236}">
                <a16:creationId xmlns:a16="http://schemas.microsoft.com/office/drawing/2014/main" id="{C4BB2249-64F9-02AC-C89D-6DD02AFEDDDE}"/>
              </a:ext>
            </a:extLst>
          </p:cNvPr>
          <p:cNvSpPr>
            <a:spLocks noGrp="1"/>
          </p:cNvSpPr>
          <p:nvPr>
            <p:ph type="ftr" sz="quarter" idx="3"/>
          </p:nvPr>
        </p:nvSpPr>
        <p:spPr>
          <a:xfrm>
            <a:off x="10344" y="4914901"/>
            <a:ext cx="6264696" cy="245664"/>
          </a:xfrm>
          <a:prstGeom prst="rect">
            <a:avLst/>
          </a:prstGeom>
        </p:spPr>
        <p:txBody>
          <a:bodyPr lIns="0" tIns="0" rIns="0" bIns="0"/>
          <a:lstStyle>
            <a:lvl1pPr algn="ctr">
              <a:defRPr sz="1200">
                <a:latin typeface="Arial Narrow"/>
                <a:cs typeface="Arial Narrow"/>
              </a:defRPr>
            </a:lvl1pPr>
          </a:lstStyle>
          <a:p>
            <a:r>
              <a:rPr lang="pl-PL" dirty="0"/>
              <a:t>J. Manczak		 </a:t>
            </a:r>
            <a:r>
              <a:rPr lang="pl-PL" dirty="0" err="1"/>
              <a:t>Muon</a:t>
            </a:r>
            <a:r>
              <a:rPr lang="pl-PL" dirty="0"/>
              <a:t> </a:t>
            </a:r>
            <a:r>
              <a:rPr lang="pl-PL" dirty="0" err="1"/>
              <a:t>Magnets</a:t>
            </a:r>
            <a:r>
              <a:rPr lang="pl-PL" dirty="0"/>
              <a:t> WG </a:t>
            </a:r>
            <a:r>
              <a:rPr lang="pl-PL" dirty="0" err="1"/>
              <a:t>meeting</a:t>
            </a:r>
            <a:r>
              <a:rPr lang="pl-PL" dirty="0"/>
              <a:t>		08</a:t>
            </a:r>
            <a:r>
              <a:rPr lang="en-GB" dirty="0"/>
              <a:t>/</a:t>
            </a:r>
            <a:r>
              <a:rPr lang="pl-PL" dirty="0"/>
              <a:t>05</a:t>
            </a:r>
            <a:r>
              <a:rPr lang="en-GB" dirty="0"/>
              <a:t>/202</a:t>
            </a:r>
            <a:r>
              <a:rPr lang="pl-PL" dirty="0"/>
              <a:t>5</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6" name="Espace réservé du pied de page 4">
            <a:extLst>
              <a:ext uri="{FF2B5EF4-FFF2-40B4-BE49-F238E27FC236}">
                <a16:creationId xmlns:a16="http://schemas.microsoft.com/office/drawing/2014/main" id="{D077B525-6AB2-8713-F6D3-58EFAD7B498F}"/>
              </a:ext>
            </a:extLst>
          </p:cNvPr>
          <p:cNvSpPr>
            <a:spLocks noGrp="1"/>
          </p:cNvSpPr>
          <p:nvPr>
            <p:ph type="ftr" sz="quarter" idx="3"/>
          </p:nvPr>
        </p:nvSpPr>
        <p:spPr>
          <a:xfrm>
            <a:off x="10344" y="4914901"/>
            <a:ext cx="6264696" cy="245664"/>
          </a:xfrm>
          <a:prstGeom prst="rect">
            <a:avLst/>
          </a:prstGeom>
        </p:spPr>
        <p:txBody>
          <a:bodyPr lIns="0" tIns="0" rIns="0" bIns="0"/>
          <a:lstStyle>
            <a:lvl1pPr algn="ctr">
              <a:defRPr sz="1200">
                <a:latin typeface="Arial Narrow"/>
                <a:cs typeface="Arial Narrow"/>
              </a:defRPr>
            </a:lvl1pPr>
          </a:lstStyle>
          <a:p>
            <a:r>
              <a:rPr lang="pl-PL" dirty="0"/>
              <a:t>J. Manczak		 </a:t>
            </a:r>
            <a:r>
              <a:rPr lang="pl-PL" dirty="0" err="1"/>
              <a:t>Muon</a:t>
            </a:r>
            <a:r>
              <a:rPr lang="pl-PL" dirty="0"/>
              <a:t> </a:t>
            </a:r>
            <a:r>
              <a:rPr lang="pl-PL" dirty="0" err="1"/>
              <a:t>Magnets</a:t>
            </a:r>
            <a:r>
              <a:rPr lang="pl-PL" dirty="0"/>
              <a:t> WG </a:t>
            </a:r>
            <a:r>
              <a:rPr lang="pl-PL" dirty="0" err="1"/>
              <a:t>meeting</a:t>
            </a:r>
            <a:r>
              <a:rPr lang="pl-PL" dirty="0"/>
              <a:t>		08</a:t>
            </a:r>
            <a:r>
              <a:rPr lang="en-GB" dirty="0"/>
              <a:t>/</a:t>
            </a:r>
            <a:r>
              <a:rPr lang="pl-PL" dirty="0"/>
              <a:t>05</a:t>
            </a:r>
            <a:r>
              <a:rPr lang="en-GB" dirty="0"/>
              <a:t>/202</a:t>
            </a:r>
            <a:r>
              <a:rPr lang="pl-PL" dirty="0"/>
              <a:t>5</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898702"/>
            <a:ext cx="9144000" cy="265336"/>
          </a:xfrm>
          <a:prstGeom prst="rect">
            <a:avLst/>
          </a:prstGeom>
        </p:spPr>
      </p:pic>
      <p:pic>
        <p:nvPicPr>
          <p:cNvPr id="7" name="Image 6" descr="MCC-inernational-finalV01.png"/>
          <p:cNvPicPr>
            <a:picLocks noChangeAspect="1"/>
          </p:cNvPicPr>
          <p:nvPr userDrawn="1"/>
        </p:nvPicPr>
        <p:blipFill>
          <a:blip r:embed="rId7"/>
          <a:stretch>
            <a:fillRect/>
          </a:stretch>
        </p:blipFill>
        <p:spPr>
          <a:xfrm>
            <a:off x="8110800" y="3600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customXml" Target="../ink/ink2.xml"/><Relationship Id="rId5" Type="http://schemas.openxmlformats.org/officeDocument/2006/relationships/image" Target="../media/image10.png"/><Relationship Id="rId4" Type="http://schemas.openxmlformats.org/officeDocument/2006/relationships/customXml" Target="../ink/ink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6265" y="1270"/>
            <a:ext cx="9144000" cy="5140960"/>
          </a:xfrm>
          <a:prstGeom prst="rect">
            <a:avLst/>
          </a:prstGeom>
        </p:spPr>
      </p:pic>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4572000" y="3759608"/>
            <a:ext cx="3744416" cy="400110"/>
          </a:xfrm>
          <a:prstGeom prst="rect">
            <a:avLst/>
          </a:prstGeom>
          <a:noFill/>
        </p:spPr>
        <p:txBody>
          <a:bodyPr wrap="square" rtlCol="0">
            <a:spAutoFit/>
          </a:bodyPr>
          <a:lstStyle/>
          <a:p>
            <a:pPr algn="r"/>
            <a:r>
              <a:rPr lang="pl-PL" sz="2000" b="1" dirty="0">
                <a:solidFill>
                  <a:schemeClr val="bg1"/>
                </a:solidFill>
                <a:latin typeface="Arial Narrow"/>
                <a:cs typeface="Arial Narrow"/>
              </a:rPr>
              <a:t>8</a:t>
            </a:r>
            <a:r>
              <a:rPr lang="pl-PL" sz="2000" b="1" baseline="30000" dirty="0">
                <a:solidFill>
                  <a:schemeClr val="bg1"/>
                </a:solidFill>
                <a:latin typeface="Arial Narrow"/>
                <a:cs typeface="Arial Narrow"/>
              </a:rPr>
              <a:t>th</a:t>
            </a:r>
            <a:r>
              <a:rPr lang="en-US" sz="2000" b="1" dirty="0">
                <a:solidFill>
                  <a:schemeClr val="bg1"/>
                </a:solidFill>
                <a:latin typeface="Arial Narrow"/>
                <a:cs typeface="Arial Narrow"/>
              </a:rPr>
              <a:t> </a:t>
            </a:r>
            <a:r>
              <a:rPr lang="pl-PL" sz="2000" b="1" dirty="0">
                <a:solidFill>
                  <a:schemeClr val="bg1"/>
                </a:solidFill>
                <a:latin typeface="Arial Narrow"/>
                <a:cs typeface="Arial Narrow"/>
              </a:rPr>
              <a:t>May</a:t>
            </a:r>
            <a:r>
              <a:rPr lang="en-US" sz="2000" b="1" dirty="0">
                <a:solidFill>
                  <a:schemeClr val="bg1"/>
                </a:solidFill>
                <a:latin typeface="Arial Narrow"/>
                <a:cs typeface="Arial Narrow"/>
              </a:rPr>
              <a:t> </a:t>
            </a:r>
            <a:r>
              <a:rPr lang="pl-PL" sz="2000" b="1" dirty="0">
                <a:solidFill>
                  <a:schemeClr val="bg1"/>
                </a:solidFill>
                <a:latin typeface="Arial Narrow"/>
                <a:cs typeface="Arial Narrow"/>
              </a:rPr>
              <a:t>2025</a:t>
            </a:r>
            <a:r>
              <a:rPr lang="en-US" sz="2000" b="1" dirty="0">
                <a:solidFill>
                  <a:schemeClr val="bg1"/>
                </a:solidFill>
                <a:latin typeface="Arial Narrow"/>
                <a:cs typeface="Arial Narrow"/>
              </a:rPr>
              <a:t>    </a:t>
            </a:r>
            <a:endParaRPr lang="en-US" sz="2400" b="1" dirty="0">
              <a:solidFill>
                <a:schemeClr val="bg1"/>
              </a:solidFill>
            </a:endParaRPr>
          </a:p>
        </p:txBody>
      </p:sp>
      <p:sp>
        <p:nvSpPr>
          <p:cNvPr id="11" name="ZoneTexte 10"/>
          <p:cNvSpPr txBox="1"/>
          <p:nvPr/>
        </p:nvSpPr>
        <p:spPr>
          <a:xfrm>
            <a:off x="1628809" y="2214389"/>
            <a:ext cx="5616624" cy="1754326"/>
          </a:xfrm>
          <a:prstGeom prst="rect">
            <a:avLst/>
          </a:prstGeom>
          <a:noFill/>
        </p:spPr>
        <p:txBody>
          <a:bodyPr wrap="square" rtlCol="0">
            <a:spAutoFit/>
          </a:bodyPr>
          <a:lstStyle/>
          <a:p>
            <a:pPr algn="ctr"/>
            <a:r>
              <a:rPr lang="pl-PL" sz="3600" b="1" dirty="0">
                <a:latin typeface="Arial Narrow" panose="020B0606020202030204" pitchFamily="34" charset="0"/>
              </a:rPr>
              <a:t>Proton </a:t>
            </a:r>
            <a:r>
              <a:rPr lang="pl-PL" sz="3600" b="1" dirty="0" err="1">
                <a:latin typeface="Arial Narrow" panose="020B0606020202030204" pitchFamily="34" charset="0"/>
              </a:rPr>
              <a:t>extraction</a:t>
            </a:r>
            <a:r>
              <a:rPr lang="pl-PL" sz="3600" b="1" dirty="0">
                <a:latin typeface="Arial Narrow" panose="020B0606020202030204" pitchFamily="34" charset="0"/>
              </a:rPr>
              <a:t> </a:t>
            </a:r>
            <a:r>
              <a:rPr lang="pl-PL" sz="3600" b="1" dirty="0" err="1">
                <a:latin typeface="Arial Narrow" panose="020B0606020202030204" pitchFamily="34" charset="0"/>
              </a:rPr>
              <a:t>studies</a:t>
            </a:r>
            <a:r>
              <a:rPr lang="pl-PL" sz="3600" b="1" dirty="0">
                <a:latin typeface="Arial Narrow" panose="020B0606020202030204" pitchFamily="34" charset="0"/>
              </a:rPr>
              <a:t> for the target </a:t>
            </a:r>
            <a:r>
              <a:rPr lang="pl-PL" sz="3600" b="1" dirty="0" err="1">
                <a:latin typeface="Arial Narrow" panose="020B0606020202030204" pitchFamily="34" charset="0"/>
              </a:rPr>
              <a:t>area</a:t>
            </a:r>
            <a:r>
              <a:rPr lang="pl-PL" sz="3600" b="1" dirty="0">
                <a:latin typeface="Arial Narrow" panose="020B0606020202030204" pitchFamily="34" charset="0"/>
              </a:rPr>
              <a:t> of </a:t>
            </a:r>
            <a:r>
              <a:rPr lang="pl-PL" sz="3600" b="1" dirty="0" err="1">
                <a:latin typeface="Arial Narrow" panose="020B0606020202030204" pitchFamily="34" charset="0"/>
              </a:rPr>
              <a:t>Muon</a:t>
            </a:r>
            <a:r>
              <a:rPr lang="pl-PL" sz="3600" b="1" dirty="0">
                <a:latin typeface="Arial Narrow" panose="020B0606020202030204" pitchFamily="34" charset="0"/>
              </a:rPr>
              <a:t> </a:t>
            </a:r>
            <a:r>
              <a:rPr lang="pl-PL" sz="3600" b="1" dirty="0" err="1">
                <a:latin typeface="Arial Narrow" panose="020B0606020202030204" pitchFamily="34" charset="0"/>
              </a:rPr>
              <a:t>Collider</a:t>
            </a:r>
            <a:endParaRPr lang="en-US" sz="3600" b="1" i="1" dirty="0">
              <a:latin typeface="Arial Narrow" panose="020B0606020202030204" pitchFamily="34" charset="0"/>
            </a:endParaRPr>
          </a:p>
        </p:txBody>
      </p:sp>
      <p:sp>
        <p:nvSpPr>
          <p:cNvPr id="9" name="ZoneTexte 86"/>
          <p:cNvSpPr txBox="1"/>
          <p:nvPr/>
        </p:nvSpPr>
        <p:spPr>
          <a:xfrm>
            <a:off x="102004" y="4271319"/>
            <a:ext cx="6702243" cy="338554"/>
          </a:xfrm>
          <a:prstGeom prst="rect">
            <a:avLst/>
          </a:prstGeom>
          <a:noFill/>
        </p:spPr>
        <p:txBody>
          <a:bodyPr wrap="square" rtlCol="0">
            <a:spAutoFit/>
          </a:bodyPr>
          <a:lstStyle/>
          <a:p>
            <a:pPr algn="ctr"/>
            <a:r>
              <a:rPr lang="en-US" sz="1600" u="sng" dirty="0">
                <a:solidFill>
                  <a:schemeClr val="bg1"/>
                </a:solidFill>
                <a:latin typeface="Arial Narrow"/>
                <a:cs typeface="Arial Narrow"/>
              </a:rPr>
              <a:t>J. Ma</a:t>
            </a:r>
            <a:r>
              <a:rPr lang="pl-PL" sz="1600" u="sng" dirty="0">
                <a:solidFill>
                  <a:schemeClr val="bg1"/>
                </a:solidFill>
                <a:latin typeface="Arial Narrow"/>
                <a:cs typeface="Arial Narrow"/>
              </a:rPr>
              <a:t>ń</a:t>
            </a:r>
            <a:r>
              <a:rPr lang="en-US" sz="1600" u="sng" dirty="0" err="1">
                <a:solidFill>
                  <a:schemeClr val="bg1"/>
                </a:solidFill>
                <a:latin typeface="Arial Narrow"/>
                <a:cs typeface="Arial Narrow"/>
              </a:rPr>
              <a:t>czak</a:t>
            </a:r>
            <a:r>
              <a:rPr lang="pl-PL" sz="1600" dirty="0">
                <a:solidFill>
                  <a:schemeClr val="bg1"/>
                </a:solidFill>
                <a:latin typeface="Arial Narrow"/>
                <a:cs typeface="Arial Narrow"/>
              </a:rPr>
              <a:t>, </a:t>
            </a:r>
            <a:r>
              <a:rPr lang="en-US" sz="1600" dirty="0">
                <a:solidFill>
                  <a:schemeClr val="bg1"/>
                </a:solidFill>
                <a:latin typeface="Arial Narrow"/>
                <a:cs typeface="Arial Narrow"/>
              </a:rPr>
              <a:t>D. Calzolari</a:t>
            </a:r>
            <a:r>
              <a:rPr lang="pl-PL" sz="1600" dirty="0">
                <a:solidFill>
                  <a:schemeClr val="bg1"/>
                </a:solidFill>
                <a:latin typeface="Arial Narrow"/>
                <a:cs typeface="Arial Narrow"/>
              </a:rPr>
              <a:t>, </a:t>
            </a:r>
            <a:r>
              <a:rPr lang="pl-PL" sz="1600" dirty="0" err="1">
                <a:solidFill>
                  <a:schemeClr val="bg1"/>
                </a:solidFill>
                <a:latin typeface="Arial Narrow"/>
                <a:cs typeface="Arial Narrow"/>
              </a:rPr>
              <a:t>S.Candido</a:t>
            </a:r>
            <a:r>
              <a:rPr lang="pl-PL" sz="1600" dirty="0">
                <a:solidFill>
                  <a:schemeClr val="bg1"/>
                </a:solidFill>
                <a:latin typeface="Arial Narrow"/>
                <a:cs typeface="Arial Narrow"/>
              </a:rPr>
              <a:t> R. Franqueira Ximenes, </a:t>
            </a:r>
            <a:r>
              <a:rPr lang="pl-PL" sz="1600" dirty="0" err="1">
                <a:solidFill>
                  <a:schemeClr val="bg1"/>
                </a:solidFill>
                <a:latin typeface="Arial Narrow"/>
                <a:cs typeface="Arial Narrow"/>
              </a:rPr>
              <a:t>A.Lechner</a:t>
            </a:r>
            <a:r>
              <a:rPr lang="pl-PL" sz="1600" dirty="0">
                <a:solidFill>
                  <a:schemeClr val="bg1"/>
                </a:solidFill>
                <a:latin typeface="Arial Narrow"/>
                <a:cs typeface="Arial Narrow"/>
              </a:rPr>
              <a:t>, G. Lerner</a:t>
            </a:r>
            <a:endParaRPr lang="en-US" sz="1600" dirty="0">
              <a:solidFill>
                <a:schemeClr val="bg1"/>
              </a:solidFill>
              <a:latin typeface="Arial Narrow"/>
              <a:cs typeface="Arial Narrow"/>
            </a:endParaRPr>
          </a:p>
        </p:txBody>
      </p:sp>
      <p:pic>
        <p:nvPicPr>
          <p:cNvPr id="2" name="Picture 1" descr="Logo&#10;&#10;Description automatically generated">
            <a:extLst>
              <a:ext uri="{FF2B5EF4-FFF2-40B4-BE49-F238E27FC236}">
                <a16:creationId xmlns:a16="http://schemas.microsoft.com/office/drawing/2014/main" id="{7C989AFA-5596-5D95-C4CC-FDEECA4EE280}"/>
              </a:ext>
            </a:extLst>
          </p:cNvPr>
          <p:cNvPicPr>
            <a:picLocks noChangeAspect="1"/>
          </p:cNvPicPr>
          <p:nvPr/>
        </p:nvPicPr>
        <p:blipFill>
          <a:blip r:embed="rId6"/>
          <a:stretch>
            <a:fillRect/>
          </a:stretch>
        </p:blipFill>
        <p:spPr>
          <a:xfrm>
            <a:off x="6940929" y="306439"/>
            <a:ext cx="900731" cy="73712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5B9403-5783-EC0C-988A-909B59F7E18E}"/>
            </a:ext>
          </a:extLst>
        </p:cNvPr>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36BB7CC5-26DA-882B-2B59-B4216D764F2E}"/>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ytuł 3">
            <a:extLst>
              <a:ext uri="{FF2B5EF4-FFF2-40B4-BE49-F238E27FC236}">
                <a16:creationId xmlns:a16="http://schemas.microsoft.com/office/drawing/2014/main" id="{F132FB80-3405-4457-D916-3BE2EFD8A0E7}"/>
              </a:ext>
            </a:extLst>
          </p:cNvPr>
          <p:cNvSpPr>
            <a:spLocks noGrp="1"/>
          </p:cNvSpPr>
          <p:nvPr>
            <p:ph type="title"/>
          </p:nvPr>
        </p:nvSpPr>
        <p:spPr>
          <a:xfrm>
            <a:off x="1295400" y="148310"/>
            <a:ext cx="6781800" cy="857250"/>
          </a:xfrm>
        </p:spPr>
        <p:txBody>
          <a:bodyPr/>
          <a:lstStyle/>
          <a:p>
            <a:r>
              <a:rPr lang="en-GB" noProof="0" dirty="0"/>
              <a:t>Yield and radiation load comparison</a:t>
            </a:r>
          </a:p>
        </p:txBody>
      </p:sp>
      <p:sp>
        <p:nvSpPr>
          <p:cNvPr id="5" name="Symbol zastępczy stopki 4">
            <a:extLst>
              <a:ext uri="{FF2B5EF4-FFF2-40B4-BE49-F238E27FC236}">
                <a16:creationId xmlns:a16="http://schemas.microsoft.com/office/drawing/2014/main" id="{0AE0E463-B660-3080-2ADA-1F4C26670B68}"/>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sp>
        <p:nvSpPr>
          <p:cNvPr id="7" name="Symbol zastępczy zawartości 6">
            <a:extLst>
              <a:ext uri="{FF2B5EF4-FFF2-40B4-BE49-F238E27FC236}">
                <a16:creationId xmlns:a16="http://schemas.microsoft.com/office/drawing/2014/main" id="{373CF264-DC71-CB66-E5F0-A19B66DC9CDF}"/>
              </a:ext>
            </a:extLst>
          </p:cNvPr>
          <p:cNvSpPr>
            <a:spLocks noGrp="1"/>
          </p:cNvSpPr>
          <p:nvPr>
            <p:ph sz="quarter" idx="12"/>
          </p:nvPr>
        </p:nvSpPr>
        <p:spPr>
          <a:xfrm>
            <a:off x="419100" y="1131590"/>
            <a:ext cx="8305800" cy="3536156"/>
          </a:xfrm>
        </p:spPr>
        <p:txBody>
          <a:bodyPr/>
          <a:lstStyle/>
          <a:p>
            <a:r>
              <a:rPr lang="en-US" sz="2400" noProof="0" dirty="0"/>
              <a:t>All the yields are shown with a momentum cut p &lt; 500 MeV/c (for the moment, expected acceptance region)</a:t>
            </a:r>
          </a:p>
          <a:p>
            <a:r>
              <a:rPr lang="en-US" sz="2400" noProof="0" dirty="0"/>
              <a:t>The absorbed dose is not always delivered in the same part of the magnet, but it’s always the first magnet of the small chicane </a:t>
            </a:r>
          </a:p>
        </p:txBody>
      </p:sp>
    </p:spTree>
    <p:extLst>
      <p:ext uri="{BB962C8B-B14F-4D97-AF65-F5344CB8AC3E}">
        <p14:creationId xmlns:p14="http://schemas.microsoft.com/office/powerpoint/2010/main" val="3578486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Symbol zastępczy zawartości 5">
            <a:extLst>
              <a:ext uri="{FF2B5EF4-FFF2-40B4-BE49-F238E27FC236}">
                <a16:creationId xmlns:a16="http://schemas.microsoft.com/office/drawing/2014/main" id="{861969CE-B615-5114-5EBF-B8A3012751D4}"/>
              </a:ext>
            </a:extLst>
          </p:cNvPr>
          <p:cNvGraphicFramePr>
            <a:graphicFrameLocks noGrp="1"/>
          </p:cNvGraphicFramePr>
          <p:nvPr>
            <p:ph sz="quarter" idx="12"/>
            <p:extLst>
              <p:ext uri="{D42A27DB-BD31-4B8C-83A1-F6EECF244321}">
                <p14:modId xmlns:p14="http://schemas.microsoft.com/office/powerpoint/2010/main" val="3460981639"/>
              </p:ext>
            </p:extLst>
          </p:nvPr>
        </p:nvGraphicFramePr>
        <p:xfrm>
          <a:off x="90216" y="786130"/>
          <a:ext cx="8136905" cy="3484880"/>
        </p:xfrm>
        <a:graphic>
          <a:graphicData uri="http://schemas.openxmlformats.org/drawingml/2006/table">
            <a:tbl>
              <a:tblPr firstRow="1" bandRow="1">
                <a:tableStyleId>{5C22544A-7EE6-4342-B048-85BDC9FD1C3A}</a:tableStyleId>
              </a:tblPr>
              <a:tblGrid>
                <a:gridCol w="1889496">
                  <a:extLst>
                    <a:ext uri="{9D8B030D-6E8A-4147-A177-3AD203B41FA5}">
                      <a16:colId xmlns:a16="http://schemas.microsoft.com/office/drawing/2014/main" val="467759672"/>
                    </a:ext>
                  </a:extLst>
                </a:gridCol>
                <a:gridCol w="1039945">
                  <a:extLst>
                    <a:ext uri="{9D8B030D-6E8A-4147-A177-3AD203B41FA5}">
                      <a16:colId xmlns:a16="http://schemas.microsoft.com/office/drawing/2014/main" val="1819093616"/>
                    </a:ext>
                  </a:extLst>
                </a:gridCol>
                <a:gridCol w="1221114">
                  <a:extLst>
                    <a:ext uri="{9D8B030D-6E8A-4147-A177-3AD203B41FA5}">
                      <a16:colId xmlns:a16="http://schemas.microsoft.com/office/drawing/2014/main" val="1467087038"/>
                    </a:ext>
                  </a:extLst>
                </a:gridCol>
                <a:gridCol w="1297434">
                  <a:extLst>
                    <a:ext uri="{9D8B030D-6E8A-4147-A177-3AD203B41FA5}">
                      <a16:colId xmlns:a16="http://schemas.microsoft.com/office/drawing/2014/main" val="3220669695"/>
                    </a:ext>
                  </a:extLst>
                </a:gridCol>
                <a:gridCol w="1344458">
                  <a:extLst>
                    <a:ext uri="{9D8B030D-6E8A-4147-A177-3AD203B41FA5}">
                      <a16:colId xmlns:a16="http://schemas.microsoft.com/office/drawing/2014/main" val="3132265859"/>
                    </a:ext>
                  </a:extLst>
                </a:gridCol>
                <a:gridCol w="1344458">
                  <a:extLst>
                    <a:ext uri="{9D8B030D-6E8A-4147-A177-3AD203B41FA5}">
                      <a16:colId xmlns:a16="http://schemas.microsoft.com/office/drawing/2014/main" val="503889615"/>
                    </a:ext>
                  </a:extLst>
                </a:gridCol>
              </a:tblGrid>
              <a:tr h="370840">
                <a:tc>
                  <a:txBody>
                    <a:bodyPr/>
                    <a:lstStyle/>
                    <a:p>
                      <a:r>
                        <a:rPr lang="pl-PL" sz="1200" dirty="0" err="1"/>
                        <a:t>Configuration</a:t>
                      </a:r>
                      <a:endParaRPr lang="en-US" sz="1200" dirty="0"/>
                    </a:p>
                  </a:txBody>
                  <a:tcPr/>
                </a:tc>
                <a:tc>
                  <a:txBody>
                    <a:bodyPr/>
                    <a:lstStyle/>
                    <a:p>
                      <a:r>
                        <a:rPr lang="el-GR" sz="1200" dirty="0">
                          <a:latin typeface="Arial" panose="020B0604020202020204" pitchFamily="34" charset="0"/>
                          <a:cs typeface="Arial" panose="020B0604020202020204" pitchFamily="34" charset="0"/>
                        </a:rPr>
                        <a:t>μ</a:t>
                      </a:r>
                      <a:r>
                        <a:rPr lang="pl-PL" sz="1200" baseline="30000" dirty="0">
                          <a:latin typeface="Arial" panose="020B0604020202020204" pitchFamily="34" charset="0"/>
                          <a:cs typeface="Arial" panose="020B0604020202020204" pitchFamily="34" charset="0"/>
                        </a:rPr>
                        <a:t>+</a:t>
                      </a:r>
                      <a:r>
                        <a:rPr lang="pl-PL" sz="1200" dirty="0">
                          <a:latin typeface="Arial" panose="020B0604020202020204" pitchFamily="34" charset="0"/>
                          <a:cs typeface="Arial" panose="020B0604020202020204" pitchFamily="34" charset="0"/>
                        </a:rPr>
                        <a:t>/proton</a:t>
                      </a:r>
                      <a:endParaRPr lang="en-US" sz="12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l-GR" sz="1200" dirty="0">
                          <a:latin typeface="Arial" panose="020B0604020202020204" pitchFamily="34" charset="0"/>
                          <a:cs typeface="Arial" panose="020B0604020202020204" pitchFamily="34" charset="0"/>
                        </a:rPr>
                        <a:t>μ</a:t>
                      </a:r>
                      <a:r>
                        <a:rPr lang="pl-PL" sz="1200" baseline="30000" dirty="0">
                          <a:latin typeface="Arial" panose="020B0604020202020204" pitchFamily="34" charset="0"/>
                          <a:cs typeface="Arial" panose="020B0604020202020204" pitchFamily="34" charset="0"/>
                        </a:rPr>
                        <a:t>-</a:t>
                      </a:r>
                      <a:r>
                        <a:rPr lang="pl-PL" sz="1200" dirty="0">
                          <a:latin typeface="Arial" panose="020B0604020202020204" pitchFamily="34" charset="0"/>
                          <a:cs typeface="Arial" panose="020B0604020202020204" pitchFamily="34" charset="0"/>
                        </a:rPr>
                        <a:t>/proton</a:t>
                      </a:r>
                      <a:endParaRPr lang="en-US" sz="1200" dirty="0"/>
                    </a:p>
                    <a:p>
                      <a:endParaRPr lang="en-US" sz="12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l-GR" sz="1200" dirty="0">
                          <a:latin typeface="Arial" panose="020B0604020202020204" pitchFamily="34" charset="0"/>
                          <a:cs typeface="Arial" panose="020B0604020202020204" pitchFamily="34" charset="0"/>
                        </a:rPr>
                        <a:t>π</a:t>
                      </a:r>
                      <a:r>
                        <a:rPr lang="pl-PL" sz="1200" baseline="30000" dirty="0">
                          <a:latin typeface="Arial" panose="020B0604020202020204" pitchFamily="34" charset="0"/>
                          <a:cs typeface="Arial" panose="020B0604020202020204" pitchFamily="34" charset="0"/>
                        </a:rPr>
                        <a:t>+</a:t>
                      </a:r>
                      <a:r>
                        <a:rPr lang="pl-PL" sz="1200" dirty="0">
                          <a:latin typeface="Arial" panose="020B0604020202020204" pitchFamily="34" charset="0"/>
                          <a:cs typeface="Arial" panose="020B0604020202020204" pitchFamily="34" charset="0"/>
                        </a:rPr>
                        <a:t>/proton</a:t>
                      </a:r>
                      <a:endParaRPr lang="en-US" sz="1200" dirty="0"/>
                    </a:p>
                    <a:p>
                      <a:endParaRPr lang="en-US" sz="12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l-GR" sz="1200" dirty="0">
                          <a:latin typeface="Arial" panose="020B0604020202020204" pitchFamily="34" charset="0"/>
                          <a:cs typeface="Arial" panose="020B0604020202020204" pitchFamily="34" charset="0"/>
                        </a:rPr>
                        <a:t>π</a:t>
                      </a:r>
                      <a:r>
                        <a:rPr lang="pl-PL" sz="1200" baseline="30000" dirty="0">
                          <a:latin typeface="Arial" panose="020B0604020202020204" pitchFamily="34" charset="0"/>
                          <a:cs typeface="Arial" panose="020B0604020202020204" pitchFamily="34" charset="0"/>
                        </a:rPr>
                        <a:t>-</a:t>
                      </a:r>
                      <a:r>
                        <a:rPr lang="pl-PL" sz="1200" dirty="0">
                          <a:latin typeface="Arial" panose="020B0604020202020204" pitchFamily="34" charset="0"/>
                          <a:cs typeface="Arial" panose="020B0604020202020204" pitchFamily="34" charset="0"/>
                        </a:rPr>
                        <a:t>/proton</a:t>
                      </a:r>
                      <a:endParaRPr lang="en-US" sz="1200" dirty="0"/>
                    </a:p>
                    <a:p>
                      <a:endParaRPr lang="en-US" sz="1200" dirty="0"/>
                    </a:p>
                  </a:txBody>
                  <a:tcPr/>
                </a:tc>
                <a:tc>
                  <a:txBody>
                    <a:bodyPr/>
                    <a:lstStyle/>
                    <a:p>
                      <a:r>
                        <a:rPr lang="pl-PL" sz="1200" dirty="0"/>
                        <a:t>Max </a:t>
                      </a:r>
                      <a:r>
                        <a:rPr lang="pl-PL" sz="1200" dirty="0" err="1"/>
                        <a:t>abs</a:t>
                      </a:r>
                      <a:r>
                        <a:rPr lang="pl-PL" sz="1200" dirty="0"/>
                        <a:t> </a:t>
                      </a:r>
                      <a:r>
                        <a:rPr lang="pl-PL" sz="1200" dirty="0" err="1"/>
                        <a:t>dose</a:t>
                      </a:r>
                      <a:r>
                        <a:rPr lang="pl-PL" sz="1200" dirty="0"/>
                        <a:t> [</a:t>
                      </a:r>
                      <a:r>
                        <a:rPr lang="pl-PL" sz="1200" dirty="0" err="1"/>
                        <a:t>MGy</a:t>
                      </a:r>
                      <a:r>
                        <a:rPr lang="pl-PL" sz="1200" dirty="0"/>
                        <a:t>/</a:t>
                      </a:r>
                      <a:r>
                        <a:rPr lang="pl-PL" sz="1200" dirty="0" err="1"/>
                        <a:t>year</a:t>
                      </a:r>
                      <a:r>
                        <a:rPr lang="pl-PL" sz="1200" dirty="0"/>
                        <a:t>]</a:t>
                      </a:r>
                      <a:endParaRPr lang="en-US" sz="1200" dirty="0"/>
                    </a:p>
                  </a:txBody>
                  <a:tcPr/>
                </a:tc>
                <a:extLst>
                  <a:ext uri="{0D108BD9-81ED-4DB2-BD59-A6C34878D82A}">
                    <a16:rowId xmlns:a16="http://schemas.microsoft.com/office/drawing/2014/main" val="2517573916"/>
                  </a:ext>
                </a:extLst>
              </a:tr>
              <a:tr h="370840">
                <a:tc>
                  <a:txBody>
                    <a:bodyPr/>
                    <a:lstStyle/>
                    <a:p>
                      <a:r>
                        <a:rPr lang="pl-PL" sz="1200" dirty="0"/>
                        <a:t>MAP </a:t>
                      </a:r>
                      <a:r>
                        <a:rPr lang="pl-PL" sz="1200" dirty="0" err="1"/>
                        <a:t>Chicane</a:t>
                      </a:r>
                      <a:endParaRPr lang="en-US" sz="1200" dirty="0"/>
                    </a:p>
                  </a:txBody>
                  <a:tcPr/>
                </a:tc>
                <a:tc>
                  <a:txBody>
                    <a:bodyPr/>
                    <a:lstStyle/>
                    <a:p>
                      <a:pPr algn="ctr"/>
                      <a:r>
                        <a:rPr lang="pl-PL" sz="1200" dirty="0"/>
                        <a:t>0.22</a:t>
                      </a:r>
                      <a:endParaRPr lang="en-US" sz="1200" dirty="0"/>
                    </a:p>
                  </a:txBody>
                  <a:tcPr anchor="ctr"/>
                </a:tc>
                <a:tc>
                  <a:txBody>
                    <a:bodyPr/>
                    <a:lstStyle/>
                    <a:p>
                      <a:pPr algn="ctr"/>
                      <a:r>
                        <a:rPr lang="pl-PL" sz="1200" dirty="0"/>
                        <a:t>0.19</a:t>
                      </a:r>
                      <a:endParaRPr lang="en-US" sz="1200" dirty="0"/>
                    </a:p>
                  </a:txBody>
                  <a:tcPr anchor="ctr"/>
                </a:tc>
                <a:tc>
                  <a:txBody>
                    <a:bodyPr/>
                    <a:lstStyle/>
                    <a:p>
                      <a:pPr algn="ctr"/>
                      <a:r>
                        <a:rPr lang="pl-PL" sz="1200" dirty="0"/>
                        <a:t>0.026</a:t>
                      </a:r>
                      <a:endParaRPr lang="en-US" sz="1200" dirty="0"/>
                    </a:p>
                  </a:txBody>
                  <a:tcPr anchor="ctr"/>
                </a:tc>
                <a:tc>
                  <a:txBody>
                    <a:bodyPr/>
                    <a:lstStyle/>
                    <a:p>
                      <a:pPr algn="ctr"/>
                      <a:r>
                        <a:rPr lang="pl-PL" sz="1200" dirty="0"/>
                        <a:t>0.021</a:t>
                      </a:r>
                      <a:endParaRPr lang="en-US" sz="1200" dirty="0"/>
                    </a:p>
                  </a:txBody>
                  <a:tcPr anchor="ctr"/>
                </a:tc>
                <a:tc>
                  <a:txBody>
                    <a:bodyPr/>
                    <a:lstStyle/>
                    <a:p>
                      <a:r>
                        <a:rPr lang="pl-PL" sz="1200" dirty="0"/>
                        <a:t>-</a:t>
                      </a:r>
                      <a:endParaRPr lang="en-US" sz="1200" dirty="0"/>
                    </a:p>
                  </a:txBody>
                  <a:tcPr/>
                </a:tc>
                <a:extLst>
                  <a:ext uri="{0D108BD9-81ED-4DB2-BD59-A6C34878D82A}">
                    <a16:rowId xmlns:a16="http://schemas.microsoft.com/office/drawing/2014/main" val="2597111964"/>
                  </a:ext>
                </a:extLst>
              </a:tr>
              <a:tr h="370840">
                <a:tc>
                  <a:txBody>
                    <a:bodyPr/>
                    <a:lstStyle/>
                    <a:p>
                      <a:r>
                        <a:rPr lang="pl-PL" sz="1200" dirty="0"/>
                        <a:t>Small </a:t>
                      </a:r>
                      <a:r>
                        <a:rPr lang="pl-PL" sz="1200" dirty="0" err="1"/>
                        <a:t>extraction</a:t>
                      </a:r>
                      <a:r>
                        <a:rPr lang="pl-PL" sz="1200" dirty="0"/>
                        <a:t>, no </a:t>
                      </a:r>
                      <a:r>
                        <a:rPr lang="pl-PL" sz="1200" dirty="0" err="1"/>
                        <a:t>shift</a:t>
                      </a:r>
                      <a:endParaRPr lang="en-US" sz="1200" dirty="0"/>
                    </a:p>
                  </a:txBody>
                  <a:tcPr/>
                </a:tc>
                <a:tc>
                  <a:txBody>
                    <a:bodyPr/>
                    <a:lstStyle/>
                    <a:p>
                      <a:pPr algn="ctr"/>
                      <a:r>
                        <a:rPr lang="pl-PL" sz="1200" dirty="0"/>
                        <a:t>0.21</a:t>
                      </a:r>
                      <a:endParaRPr lang="en-US" sz="1200" dirty="0"/>
                    </a:p>
                  </a:txBody>
                  <a:tcPr anchor="ctr"/>
                </a:tc>
                <a:tc>
                  <a:txBody>
                    <a:bodyPr/>
                    <a:lstStyle/>
                    <a:p>
                      <a:pPr algn="ctr"/>
                      <a:r>
                        <a:rPr lang="pl-PL" sz="1200" dirty="0"/>
                        <a:t>0.18</a:t>
                      </a:r>
                      <a:endParaRPr lang="en-US" sz="1200" dirty="0"/>
                    </a:p>
                  </a:txBody>
                  <a:tcPr anchor="ctr"/>
                </a:tc>
                <a:tc>
                  <a:txBody>
                    <a:bodyPr/>
                    <a:lstStyle/>
                    <a:p>
                      <a:pPr algn="ctr"/>
                      <a:r>
                        <a:rPr lang="pl-PL" sz="1200" dirty="0"/>
                        <a:t>0.022</a:t>
                      </a:r>
                      <a:endParaRPr lang="en-US" sz="1200" dirty="0"/>
                    </a:p>
                  </a:txBody>
                  <a:tcPr anchor="ctr"/>
                </a:tc>
                <a:tc>
                  <a:txBody>
                    <a:bodyPr/>
                    <a:lstStyle/>
                    <a:p>
                      <a:pPr algn="ctr"/>
                      <a:r>
                        <a:rPr lang="pl-PL" sz="1200" dirty="0"/>
                        <a:t>0.019</a:t>
                      </a:r>
                      <a:endParaRPr lang="en-US" sz="1200" dirty="0"/>
                    </a:p>
                  </a:txBody>
                  <a:tcPr anchor="ctr"/>
                </a:tc>
                <a:tc>
                  <a:txBody>
                    <a:bodyPr/>
                    <a:lstStyle/>
                    <a:p>
                      <a:r>
                        <a:rPr lang="pl-PL" sz="1200" dirty="0"/>
                        <a:t>~1000</a:t>
                      </a:r>
                      <a:endParaRPr lang="en-US" sz="1200" dirty="0"/>
                    </a:p>
                  </a:txBody>
                  <a:tcPr/>
                </a:tc>
                <a:extLst>
                  <a:ext uri="{0D108BD9-81ED-4DB2-BD59-A6C34878D82A}">
                    <a16:rowId xmlns:a16="http://schemas.microsoft.com/office/drawing/2014/main" val="3020213220"/>
                  </a:ext>
                </a:extLst>
              </a:tr>
              <a:tr h="370840">
                <a:tc>
                  <a:txBody>
                    <a:bodyPr/>
                    <a:lstStyle/>
                    <a:p>
                      <a:r>
                        <a:rPr lang="pl-PL" sz="1200" dirty="0" err="1"/>
                        <a:t>IncApt</a:t>
                      </a:r>
                      <a:r>
                        <a:rPr lang="pl-PL" sz="1200" dirty="0"/>
                        <a:t>, no </a:t>
                      </a:r>
                      <a:r>
                        <a:rPr lang="pl-PL" sz="1200" dirty="0" err="1"/>
                        <a:t>shift</a:t>
                      </a:r>
                      <a:r>
                        <a:rPr lang="pl-PL" sz="1200" dirty="0"/>
                        <a:t> SHIELDED</a:t>
                      </a:r>
                      <a:endParaRPr lang="en-US" sz="1200" dirty="0"/>
                    </a:p>
                  </a:txBody>
                  <a:tcPr/>
                </a:tc>
                <a:tc>
                  <a:txBody>
                    <a:bodyPr/>
                    <a:lstStyle/>
                    <a:p>
                      <a:pPr algn="ctr"/>
                      <a:r>
                        <a:rPr lang="pl-PL" sz="1200" dirty="0"/>
                        <a:t>0.20</a:t>
                      </a:r>
                      <a:endParaRPr lang="en-US" sz="1200" dirty="0"/>
                    </a:p>
                  </a:txBody>
                  <a:tcPr anchor="ctr"/>
                </a:tc>
                <a:tc>
                  <a:txBody>
                    <a:bodyPr/>
                    <a:lstStyle/>
                    <a:p>
                      <a:pPr algn="ctr"/>
                      <a:r>
                        <a:rPr lang="pl-PL" sz="1200" dirty="0"/>
                        <a:t>0.17</a:t>
                      </a:r>
                      <a:endParaRPr lang="en-US" sz="1200" dirty="0"/>
                    </a:p>
                  </a:txBody>
                  <a:tcPr anchor="ctr"/>
                </a:tc>
                <a:tc>
                  <a:txBody>
                    <a:bodyPr/>
                    <a:lstStyle/>
                    <a:p>
                      <a:pPr algn="ctr"/>
                      <a:r>
                        <a:rPr lang="pl-PL" sz="1200" dirty="0"/>
                        <a:t>0.018</a:t>
                      </a:r>
                      <a:endParaRPr lang="en-US" sz="1200" dirty="0"/>
                    </a:p>
                  </a:txBody>
                  <a:tcPr anchor="ctr"/>
                </a:tc>
                <a:tc>
                  <a:txBody>
                    <a:bodyPr/>
                    <a:lstStyle/>
                    <a:p>
                      <a:pPr algn="ctr"/>
                      <a:r>
                        <a:rPr lang="pl-PL" sz="1200" dirty="0"/>
                        <a:t>0.016</a:t>
                      </a:r>
                      <a:endParaRPr lang="en-US" sz="1200" dirty="0"/>
                    </a:p>
                  </a:txBody>
                  <a:tcPr anchor="ctr"/>
                </a:tc>
                <a:tc>
                  <a:txBody>
                    <a:bodyPr/>
                    <a:lstStyle/>
                    <a:p>
                      <a:r>
                        <a:rPr lang="pl-PL" sz="1200" dirty="0"/>
                        <a:t>~100</a:t>
                      </a:r>
                      <a:endParaRPr lang="en-US" sz="1200" dirty="0"/>
                    </a:p>
                  </a:txBody>
                  <a:tcPr/>
                </a:tc>
                <a:extLst>
                  <a:ext uri="{0D108BD9-81ED-4DB2-BD59-A6C34878D82A}">
                    <a16:rowId xmlns:a16="http://schemas.microsoft.com/office/drawing/2014/main" val="1437721466"/>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l-PL" sz="1200" dirty="0" err="1"/>
                        <a:t>IncApt</a:t>
                      </a:r>
                      <a:r>
                        <a:rPr lang="pl-PL" sz="1200" dirty="0"/>
                        <a:t>, no </a:t>
                      </a:r>
                      <a:r>
                        <a:rPr lang="pl-PL" sz="1200" dirty="0" err="1"/>
                        <a:t>shift</a:t>
                      </a:r>
                      <a:endParaRPr lang="pl-PL"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pl-PL" sz="1200" dirty="0"/>
                        <a:t>NOT SHIELDED</a:t>
                      </a:r>
                      <a:endParaRPr lang="en-US" sz="1200" dirty="0"/>
                    </a:p>
                  </a:txBody>
                  <a:tcPr/>
                </a:tc>
                <a:tc>
                  <a:txBody>
                    <a:bodyPr/>
                    <a:lstStyle/>
                    <a:p>
                      <a:pPr algn="ctr"/>
                      <a:r>
                        <a:rPr lang="pl-PL" sz="1200" dirty="0"/>
                        <a:t>0.21</a:t>
                      </a:r>
                      <a:endParaRPr lang="en-US" sz="1200" dirty="0"/>
                    </a:p>
                  </a:txBody>
                  <a:tcPr anchor="ctr"/>
                </a:tc>
                <a:tc>
                  <a:txBody>
                    <a:bodyPr/>
                    <a:lstStyle/>
                    <a:p>
                      <a:pPr algn="ctr"/>
                      <a:r>
                        <a:rPr lang="pl-PL" sz="1200" dirty="0"/>
                        <a:t>0.18</a:t>
                      </a:r>
                      <a:endParaRPr lang="en-US" sz="1200" dirty="0"/>
                    </a:p>
                  </a:txBody>
                  <a:tcPr anchor="ctr"/>
                </a:tc>
                <a:tc>
                  <a:txBody>
                    <a:bodyPr/>
                    <a:lstStyle/>
                    <a:p>
                      <a:pPr algn="ctr"/>
                      <a:r>
                        <a:rPr lang="pl-PL" sz="1200" dirty="0"/>
                        <a:t>0.019</a:t>
                      </a:r>
                      <a:endParaRPr lang="en-US" sz="1200" dirty="0"/>
                    </a:p>
                  </a:txBody>
                  <a:tcPr anchor="ctr"/>
                </a:tc>
                <a:tc>
                  <a:txBody>
                    <a:bodyPr/>
                    <a:lstStyle/>
                    <a:p>
                      <a:pPr algn="ctr"/>
                      <a:r>
                        <a:rPr lang="pl-PL" sz="1200" dirty="0"/>
                        <a:t>0.016</a:t>
                      </a:r>
                      <a:endParaRPr lang="en-US" sz="1200" dirty="0"/>
                    </a:p>
                  </a:txBody>
                  <a:tcPr anchor="ctr"/>
                </a:tc>
                <a:tc>
                  <a:txBody>
                    <a:bodyPr/>
                    <a:lstStyle/>
                    <a:p>
                      <a:r>
                        <a:rPr lang="pl-PL" sz="1200" dirty="0"/>
                        <a:t>~4000</a:t>
                      </a:r>
                      <a:endParaRPr lang="en-US" sz="1200" dirty="0"/>
                    </a:p>
                  </a:txBody>
                  <a:tcPr/>
                </a:tc>
                <a:extLst>
                  <a:ext uri="{0D108BD9-81ED-4DB2-BD59-A6C34878D82A}">
                    <a16:rowId xmlns:a16="http://schemas.microsoft.com/office/drawing/2014/main" val="3155464256"/>
                  </a:ext>
                </a:extLst>
              </a:tr>
              <a:tr h="370840">
                <a:tc>
                  <a:txBody>
                    <a:bodyPr/>
                    <a:lstStyle/>
                    <a:p>
                      <a:r>
                        <a:rPr lang="pl-PL" sz="1200" dirty="0" err="1"/>
                        <a:t>IncApt</a:t>
                      </a:r>
                      <a:r>
                        <a:rPr lang="pl-PL" sz="1200" dirty="0"/>
                        <a:t>, x </a:t>
                      </a:r>
                      <a:r>
                        <a:rPr lang="pl-PL" sz="1200" dirty="0" err="1"/>
                        <a:t>shift</a:t>
                      </a:r>
                      <a:r>
                        <a:rPr lang="pl-PL" sz="1200" dirty="0"/>
                        <a:t> SHIELDED</a:t>
                      </a:r>
                      <a:endParaRPr lang="en-US" sz="1200" dirty="0"/>
                    </a:p>
                  </a:txBody>
                  <a:tcPr/>
                </a:tc>
                <a:tc>
                  <a:txBody>
                    <a:bodyPr/>
                    <a:lstStyle/>
                    <a:p>
                      <a:pPr algn="ctr"/>
                      <a:r>
                        <a:rPr lang="pl-PL" sz="1200" dirty="0"/>
                        <a:t>0.17</a:t>
                      </a:r>
                      <a:endParaRPr lang="en-US" sz="1200" dirty="0"/>
                    </a:p>
                  </a:txBody>
                  <a:tcPr anchor="ctr"/>
                </a:tc>
                <a:tc>
                  <a:txBody>
                    <a:bodyPr/>
                    <a:lstStyle/>
                    <a:p>
                      <a:pPr algn="ctr"/>
                      <a:r>
                        <a:rPr lang="pl-PL" sz="1200" dirty="0"/>
                        <a:t>0.14</a:t>
                      </a:r>
                      <a:endParaRPr lang="en-US" sz="1200" dirty="0"/>
                    </a:p>
                  </a:txBody>
                  <a:tcPr anchor="ctr"/>
                </a:tc>
                <a:tc>
                  <a:txBody>
                    <a:bodyPr/>
                    <a:lstStyle/>
                    <a:p>
                      <a:pPr algn="ctr"/>
                      <a:r>
                        <a:rPr lang="pl-PL" sz="1200" dirty="0"/>
                        <a:t>0.013</a:t>
                      </a:r>
                      <a:endParaRPr lang="en-US" sz="1200" dirty="0"/>
                    </a:p>
                  </a:txBody>
                  <a:tcPr anchor="ctr"/>
                </a:tc>
                <a:tc>
                  <a:txBody>
                    <a:bodyPr/>
                    <a:lstStyle/>
                    <a:p>
                      <a:pPr algn="ctr"/>
                      <a:r>
                        <a:rPr lang="pl-PL" sz="1200" dirty="0"/>
                        <a:t>0.011</a:t>
                      </a:r>
                      <a:endParaRPr lang="en-US" sz="1200" dirty="0"/>
                    </a:p>
                  </a:txBody>
                  <a:tcPr anchor="ctr"/>
                </a:tc>
                <a:tc>
                  <a:txBody>
                    <a:bodyPr/>
                    <a:lstStyle/>
                    <a:p>
                      <a:r>
                        <a:rPr lang="pl-PL" sz="1200" dirty="0"/>
                        <a:t>~80</a:t>
                      </a:r>
                      <a:endParaRPr lang="en-US" sz="1200" dirty="0"/>
                    </a:p>
                  </a:txBody>
                  <a:tcPr/>
                </a:tc>
                <a:extLst>
                  <a:ext uri="{0D108BD9-81ED-4DB2-BD59-A6C34878D82A}">
                    <a16:rowId xmlns:a16="http://schemas.microsoft.com/office/drawing/2014/main" val="3413851901"/>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l-PL" sz="1200" dirty="0" err="1"/>
                        <a:t>IncApt</a:t>
                      </a:r>
                      <a:r>
                        <a:rPr lang="pl-PL" sz="1200" dirty="0"/>
                        <a:t>, x </a:t>
                      </a:r>
                      <a:r>
                        <a:rPr lang="pl-PL" sz="1200" dirty="0" err="1"/>
                        <a:t>shift</a:t>
                      </a:r>
                      <a:endParaRPr lang="pl-PL"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pl-PL" sz="1200" dirty="0"/>
                        <a:t>NOT SHIELDED</a:t>
                      </a:r>
                      <a:endParaRPr lang="en-US" sz="1200" dirty="0"/>
                    </a:p>
                  </a:txBody>
                  <a:tcPr/>
                </a:tc>
                <a:tc>
                  <a:txBody>
                    <a:bodyPr/>
                    <a:lstStyle/>
                    <a:p>
                      <a:pPr algn="ctr"/>
                      <a:r>
                        <a:rPr lang="pl-PL" sz="1200" dirty="0"/>
                        <a:t>0.17</a:t>
                      </a:r>
                      <a:endParaRPr lang="en-US" sz="1200" dirty="0"/>
                    </a:p>
                  </a:txBody>
                  <a:tcPr anchor="ctr"/>
                </a:tc>
                <a:tc>
                  <a:txBody>
                    <a:bodyPr/>
                    <a:lstStyle/>
                    <a:p>
                      <a:pPr algn="ctr"/>
                      <a:r>
                        <a:rPr lang="pl-PL" sz="1200" dirty="0"/>
                        <a:t>0.14</a:t>
                      </a:r>
                      <a:endParaRPr lang="en-US" sz="1200" dirty="0"/>
                    </a:p>
                  </a:txBody>
                  <a:tcPr anchor="ctr"/>
                </a:tc>
                <a:tc>
                  <a:txBody>
                    <a:bodyPr/>
                    <a:lstStyle/>
                    <a:p>
                      <a:pPr algn="ctr"/>
                      <a:r>
                        <a:rPr lang="pl-PL" sz="1200" dirty="0"/>
                        <a:t>0.013</a:t>
                      </a:r>
                      <a:endParaRPr lang="en-US" sz="1200" dirty="0"/>
                    </a:p>
                  </a:txBody>
                  <a:tcPr anchor="ctr"/>
                </a:tc>
                <a:tc>
                  <a:txBody>
                    <a:bodyPr/>
                    <a:lstStyle/>
                    <a:p>
                      <a:pPr algn="ctr"/>
                      <a:r>
                        <a:rPr lang="pl-PL" sz="1200" dirty="0"/>
                        <a:t>0.011</a:t>
                      </a:r>
                      <a:endParaRPr lang="en-US" sz="1200" dirty="0"/>
                    </a:p>
                  </a:txBody>
                  <a:tcPr anchor="ctr"/>
                </a:tc>
                <a:tc>
                  <a:txBody>
                    <a:bodyPr/>
                    <a:lstStyle/>
                    <a:p>
                      <a:r>
                        <a:rPr lang="pl-PL" sz="1200" dirty="0"/>
                        <a:t>-</a:t>
                      </a:r>
                      <a:endParaRPr lang="en-US" sz="1200" dirty="0"/>
                    </a:p>
                  </a:txBody>
                  <a:tcPr/>
                </a:tc>
                <a:extLst>
                  <a:ext uri="{0D108BD9-81ED-4DB2-BD59-A6C34878D82A}">
                    <a16:rowId xmlns:a16="http://schemas.microsoft.com/office/drawing/2014/main" val="1037457897"/>
                  </a:ext>
                </a:extLst>
              </a:tr>
              <a:tr h="370840">
                <a:tc>
                  <a:txBody>
                    <a:bodyPr/>
                    <a:lstStyle/>
                    <a:p>
                      <a:r>
                        <a:rPr lang="pl-PL" sz="1200" b="1" dirty="0"/>
                        <a:t>END TAPERING / REFERECE</a:t>
                      </a:r>
                      <a:endParaRPr lang="en-US" sz="1200" b="1" dirty="0"/>
                    </a:p>
                  </a:txBody>
                  <a:tcPr/>
                </a:tc>
                <a:tc>
                  <a:txBody>
                    <a:bodyPr/>
                    <a:lstStyle/>
                    <a:p>
                      <a:pPr algn="ctr"/>
                      <a:r>
                        <a:rPr lang="pl-PL" sz="1400" b="1" dirty="0"/>
                        <a:t>0.22</a:t>
                      </a:r>
                      <a:endParaRPr lang="en-US" sz="1400" b="1" dirty="0"/>
                    </a:p>
                  </a:txBody>
                  <a:tcPr anchor="ctr"/>
                </a:tc>
                <a:tc>
                  <a:txBody>
                    <a:bodyPr/>
                    <a:lstStyle/>
                    <a:p>
                      <a:pPr algn="ctr"/>
                      <a:r>
                        <a:rPr lang="pl-PL" sz="1400" b="1" dirty="0"/>
                        <a:t>0.19</a:t>
                      </a:r>
                      <a:endParaRPr lang="en-US" sz="1400" b="1" dirty="0"/>
                    </a:p>
                  </a:txBody>
                  <a:tcPr anchor="ctr"/>
                </a:tc>
                <a:tc>
                  <a:txBody>
                    <a:bodyPr/>
                    <a:lstStyle/>
                    <a:p>
                      <a:pPr algn="ctr"/>
                      <a:r>
                        <a:rPr lang="pl-PL" sz="1400" b="1" dirty="0"/>
                        <a:t>0.053</a:t>
                      </a:r>
                      <a:endParaRPr lang="en-US" sz="1400" b="1" dirty="0"/>
                    </a:p>
                  </a:txBody>
                  <a:tcPr anchor="ctr"/>
                </a:tc>
                <a:tc>
                  <a:txBody>
                    <a:bodyPr/>
                    <a:lstStyle/>
                    <a:p>
                      <a:pPr algn="ctr"/>
                      <a:r>
                        <a:rPr lang="pl-PL" sz="1400" b="1" dirty="0"/>
                        <a:t>0.045</a:t>
                      </a:r>
                      <a:endParaRPr lang="en-US" sz="1400" b="1" dirty="0"/>
                    </a:p>
                  </a:txBody>
                  <a:tcPr anchor="ctr"/>
                </a:tc>
                <a:tc>
                  <a:txBody>
                    <a:bodyPr/>
                    <a:lstStyle/>
                    <a:p>
                      <a:endParaRPr lang="en-US" sz="1200" dirty="0"/>
                    </a:p>
                  </a:txBody>
                  <a:tcPr/>
                </a:tc>
                <a:extLst>
                  <a:ext uri="{0D108BD9-81ED-4DB2-BD59-A6C34878D82A}">
                    <a16:rowId xmlns:a16="http://schemas.microsoft.com/office/drawing/2014/main" val="2771380695"/>
                  </a:ext>
                </a:extLst>
              </a:tr>
            </a:tbl>
          </a:graphicData>
        </a:graphic>
      </p:graphicFrame>
      <p:sp>
        <p:nvSpPr>
          <p:cNvPr id="3" name="Symbol zastępczy numeru slajdu 2">
            <a:extLst>
              <a:ext uri="{FF2B5EF4-FFF2-40B4-BE49-F238E27FC236}">
                <a16:creationId xmlns:a16="http://schemas.microsoft.com/office/drawing/2014/main" id="{9FC2A35B-D484-27D7-8DE7-47A49A5F5709}"/>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ytuł 3">
            <a:extLst>
              <a:ext uri="{FF2B5EF4-FFF2-40B4-BE49-F238E27FC236}">
                <a16:creationId xmlns:a16="http://schemas.microsoft.com/office/drawing/2014/main" id="{C9886074-7ED4-62ED-90AB-D50099119F73}"/>
              </a:ext>
            </a:extLst>
          </p:cNvPr>
          <p:cNvSpPr>
            <a:spLocks noGrp="1"/>
          </p:cNvSpPr>
          <p:nvPr>
            <p:ph type="title"/>
          </p:nvPr>
        </p:nvSpPr>
        <p:spPr>
          <a:xfrm>
            <a:off x="1295400" y="148310"/>
            <a:ext cx="6781800" cy="857250"/>
          </a:xfrm>
        </p:spPr>
        <p:txBody>
          <a:bodyPr/>
          <a:lstStyle/>
          <a:p>
            <a:r>
              <a:rPr lang="pl-PL" dirty="0" err="1"/>
              <a:t>Yield</a:t>
            </a:r>
            <a:r>
              <a:rPr lang="pl-PL" dirty="0"/>
              <a:t> and </a:t>
            </a:r>
            <a:r>
              <a:rPr lang="pl-PL" dirty="0" err="1"/>
              <a:t>radiation</a:t>
            </a:r>
            <a:r>
              <a:rPr lang="pl-PL" dirty="0"/>
              <a:t> </a:t>
            </a:r>
            <a:r>
              <a:rPr lang="pl-PL" dirty="0" err="1"/>
              <a:t>load</a:t>
            </a:r>
            <a:r>
              <a:rPr lang="pl-PL" dirty="0"/>
              <a:t> </a:t>
            </a:r>
            <a:r>
              <a:rPr lang="pl-PL" dirty="0" err="1"/>
              <a:t>comparison</a:t>
            </a:r>
            <a:endParaRPr lang="en-US" dirty="0"/>
          </a:p>
        </p:txBody>
      </p:sp>
      <p:sp>
        <p:nvSpPr>
          <p:cNvPr id="5" name="Symbol zastępczy stopki 4">
            <a:extLst>
              <a:ext uri="{FF2B5EF4-FFF2-40B4-BE49-F238E27FC236}">
                <a16:creationId xmlns:a16="http://schemas.microsoft.com/office/drawing/2014/main" id="{669A60B7-7D3E-BE43-B90D-F858F89F45CF}"/>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spTree>
    <p:extLst>
      <p:ext uri="{BB962C8B-B14F-4D97-AF65-F5344CB8AC3E}">
        <p14:creationId xmlns:p14="http://schemas.microsoft.com/office/powerpoint/2010/main" val="28275162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ymbol zastępczy zawartości 6" descr="Obraz zawierający zrzut ekranu, krąg, sztuka, Wielobarwność&#10;&#10;Zawartość wygenerowana przez sztuczną inteligencję może być niepoprawna.">
            <a:extLst>
              <a:ext uri="{FF2B5EF4-FFF2-40B4-BE49-F238E27FC236}">
                <a16:creationId xmlns:a16="http://schemas.microsoft.com/office/drawing/2014/main" id="{0C688C4B-E210-AC32-0302-37717701F113}"/>
              </a:ext>
            </a:extLst>
          </p:cNvPr>
          <p:cNvPicPr>
            <a:picLocks noGrp="1" noChangeAspect="1"/>
          </p:cNvPicPr>
          <p:nvPr>
            <p:ph sz="quarter" idx="12"/>
          </p:nvPr>
        </p:nvPicPr>
        <p:blipFill>
          <a:blip r:embed="rId2"/>
          <a:stretch>
            <a:fillRect/>
          </a:stretch>
        </p:blipFill>
        <p:spPr>
          <a:xfrm>
            <a:off x="312660" y="2669485"/>
            <a:ext cx="2571027" cy="2005011"/>
          </a:xfrm>
        </p:spPr>
      </p:pic>
      <p:sp>
        <p:nvSpPr>
          <p:cNvPr id="3" name="Symbol zastępczy numeru slajdu 2">
            <a:extLst>
              <a:ext uri="{FF2B5EF4-FFF2-40B4-BE49-F238E27FC236}">
                <a16:creationId xmlns:a16="http://schemas.microsoft.com/office/drawing/2014/main" id="{83021AB0-B41E-3D9C-034F-A66B0BF02F37}"/>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4" name="Tytuł 3">
            <a:extLst>
              <a:ext uri="{FF2B5EF4-FFF2-40B4-BE49-F238E27FC236}">
                <a16:creationId xmlns:a16="http://schemas.microsoft.com/office/drawing/2014/main" id="{54A804EF-3AD0-216A-66F6-436C59AF93D1}"/>
              </a:ext>
            </a:extLst>
          </p:cNvPr>
          <p:cNvSpPr>
            <a:spLocks noGrp="1"/>
          </p:cNvSpPr>
          <p:nvPr>
            <p:ph type="title"/>
          </p:nvPr>
        </p:nvSpPr>
        <p:spPr>
          <a:xfrm>
            <a:off x="1295400" y="165500"/>
            <a:ext cx="6781800" cy="857250"/>
          </a:xfrm>
        </p:spPr>
        <p:txBody>
          <a:bodyPr/>
          <a:lstStyle/>
          <a:p>
            <a:r>
              <a:rPr lang="pl-PL" dirty="0" err="1"/>
              <a:t>Radiation</a:t>
            </a:r>
            <a:r>
              <a:rPr lang="pl-PL" dirty="0"/>
              <a:t> </a:t>
            </a:r>
            <a:r>
              <a:rPr lang="pl-PL" dirty="0" err="1"/>
              <a:t>load</a:t>
            </a:r>
            <a:r>
              <a:rPr lang="pl-PL" dirty="0"/>
              <a:t> – a </a:t>
            </a:r>
            <a:r>
              <a:rPr lang="pl-PL" dirty="0" err="1"/>
              <a:t>closer</a:t>
            </a:r>
            <a:r>
              <a:rPr lang="pl-PL" dirty="0"/>
              <a:t> </a:t>
            </a:r>
            <a:r>
              <a:rPr lang="pl-PL" dirty="0" err="1"/>
              <a:t>look</a:t>
            </a:r>
            <a:endParaRPr lang="en-US" dirty="0"/>
          </a:p>
        </p:txBody>
      </p:sp>
      <p:sp>
        <p:nvSpPr>
          <p:cNvPr id="5" name="Symbol zastępczy stopki 4">
            <a:extLst>
              <a:ext uri="{FF2B5EF4-FFF2-40B4-BE49-F238E27FC236}">
                <a16:creationId xmlns:a16="http://schemas.microsoft.com/office/drawing/2014/main" id="{8FFC473A-B89F-E12D-B405-7075E319EEF8}"/>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pic>
        <p:nvPicPr>
          <p:cNvPr id="9" name="Obraz 8" descr="Obraz zawierający tekst, zrzut ekranu, linia, Wykres&#10;&#10;Zawartość wygenerowana przez sztuczną inteligencję może być niepoprawna.">
            <a:extLst>
              <a:ext uri="{FF2B5EF4-FFF2-40B4-BE49-F238E27FC236}">
                <a16:creationId xmlns:a16="http://schemas.microsoft.com/office/drawing/2014/main" id="{270ADB0E-6A8F-CFE5-F4BC-C766834AB7D5}"/>
              </a:ext>
            </a:extLst>
          </p:cNvPr>
          <p:cNvPicPr>
            <a:picLocks noChangeAspect="1"/>
          </p:cNvPicPr>
          <p:nvPr/>
        </p:nvPicPr>
        <p:blipFill>
          <a:blip r:embed="rId3"/>
          <a:stretch>
            <a:fillRect/>
          </a:stretch>
        </p:blipFill>
        <p:spPr>
          <a:xfrm>
            <a:off x="3377592" y="975882"/>
            <a:ext cx="5453748" cy="3146801"/>
          </a:xfrm>
          <a:prstGeom prst="rect">
            <a:avLst/>
          </a:prstGeom>
        </p:spPr>
      </p:pic>
      <p:pic>
        <p:nvPicPr>
          <p:cNvPr id="11" name="Obraz 10" descr="Obraz zawierający zrzut ekranu, Wielobarwność, krąg, tekst&#10;&#10;Zawartość wygenerowana przez sztuczną inteligencję może być niepoprawna.">
            <a:extLst>
              <a:ext uri="{FF2B5EF4-FFF2-40B4-BE49-F238E27FC236}">
                <a16:creationId xmlns:a16="http://schemas.microsoft.com/office/drawing/2014/main" id="{C28EF047-8695-6639-E380-7E97935F8124}"/>
              </a:ext>
            </a:extLst>
          </p:cNvPr>
          <p:cNvPicPr>
            <a:picLocks noChangeAspect="1"/>
          </p:cNvPicPr>
          <p:nvPr/>
        </p:nvPicPr>
        <p:blipFill>
          <a:blip r:embed="rId4"/>
          <a:stretch>
            <a:fillRect/>
          </a:stretch>
        </p:blipFill>
        <p:spPr>
          <a:xfrm>
            <a:off x="565456" y="667018"/>
            <a:ext cx="2612071" cy="1888108"/>
          </a:xfrm>
          <a:prstGeom prst="rect">
            <a:avLst/>
          </a:prstGeom>
        </p:spPr>
      </p:pic>
      <p:cxnSp>
        <p:nvCxnSpPr>
          <p:cNvPr id="13" name="Łącznik prosty 12">
            <a:extLst>
              <a:ext uri="{FF2B5EF4-FFF2-40B4-BE49-F238E27FC236}">
                <a16:creationId xmlns:a16="http://schemas.microsoft.com/office/drawing/2014/main" id="{2CDAB9A9-267B-1168-75F3-DA1115F4CA6D}"/>
              </a:ext>
            </a:extLst>
          </p:cNvPr>
          <p:cNvCxnSpPr/>
          <p:nvPr/>
        </p:nvCxnSpPr>
        <p:spPr>
          <a:xfrm flipH="1">
            <a:off x="6948264" y="1543301"/>
            <a:ext cx="648072" cy="2252368"/>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5" name="Łącznik prosty ze strzałką 14">
            <a:extLst>
              <a:ext uri="{FF2B5EF4-FFF2-40B4-BE49-F238E27FC236}">
                <a16:creationId xmlns:a16="http://schemas.microsoft.com/office/drawing/2014/main" id="{D3C46408-3903-9690-2C4A-70D2433DD5E9}"/>
              </a:ext>
            </a:extLst>
          </p:cNvPr>
          <p:cNvCxnSpPr/>
          <p:nvPr/>
        </p:nvCxnSpPr>
        <p:spPr>
          <a:xfrm flipH="1" flipV="1">
            <a:off x="3166439" y="771550"/>
            <a:ext cx="4429897" cy="7717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pole tekstowe 15">
            <a:extLst>
              <a:ext uri="{FF2B5EF4-FFF2-40B4-BE49-F238E27FC236}">
                <a16:creationId xmlns:a16="http://schemas.microsoft.com/office/drawing/2014/main" id="{DA8AB8F0-25DC-4434-5478-0BD178CF533E}"/>
              </a:ext>
            </a:extLst>
          </p:cNvPr>
          <p:cNvSpPr txBox="1"/>
          <p:nvPr/>
        </p:nvSpPr>
        <p:spPr>
          <a:xfrm>
            <a:off x="3707904" y="3015203"/>
            <a:ext cx="1728192" cy="923330"/>
          </a:xfrm>
          <a:prstGeom prst="rect">
            <a:avLst/>
          </a:prstGeom>
          <a:noFill/>
        </p:spPr>
        <p:txBody>
          <a:bodyPr wrap="square" rtlCol="0">
            <a:spAutoFit/>
          </a:bodyPr>
          <a:lstStyle/>
          <a:p>
            <a:r>
              <a:rPr lang="pl-PL" dirty="0"/>
              <a:t>A lot of </a:t>
            </a:r>
            <a:r>
              <a:rPr lang="pl-PL" dirty="0" err="1"/>
              <a:t>power</a:t>
            </a:r>
            <a:r>
              <a:rPr lang="pl-PL" dirty="0"/>
              <a:t> </a:t>
            </a:r>
            <a:r>
              <a:rPr lang="pl-PL" dirty="0" err="1"/>
              <a:t>delivered</a:t>
            </a:r>
            <a:r>
              <a:rPr lang="pl-PL" dirty="0"/>
              <a:t> to the </a:t>
            </a:r>
            <a:r>
              <a:rPr lang="pl-PL" dirty="0" err="1"/>
              <a:t>nozzle</a:t>
            </a:r>
            <a:endParaRPr lang="en-US" dirty="0"/>
          </a:p>
        </p:txBody>
      </p:sp>
    </p:spTree>
    <p:extLst>
      <p:ext uri="{BB962C8B-B14F-4D97-AF65-F5344CB8AC3E}">
        <p14:creationId xmlns:p14="http://schemas.microsoft.com/office/powerpoint/2010/main" val="2930414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3D0EA-6FEC-A5C2-B760-D4841E9736BD}"/>
            </a:ext>
          </a:extLst>
        </p:cNvPr>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BE38466C-7C2B-7D96-D428-F934F6BFD4B8}"/>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ytuł 3">
            <a:extLst>
              <a:ext uri="{FF2B5EF4-FFF2-40B4-BE49-F238E27FC236}">
                <a16:creationId xmlns:a16="http://schemas.microsoft.com/office/drawing/2014/main" id="{276BE262-B807-B9B8-6184-1C9294EDE538}"/>
              </a:ext>
            </a:extLst>
          </p:cNvPr>
          <p:cNvSpPr>
            <a:spLocks noGrp="1"/>
          </p:cNvSpPr>
          <p:nvPr>
            <p:ph type="title"/>
          </p:nvPr>
        </p:nvSpPr>
        <p:spPr>
          <a:xfrm>
            <a:off x="1295400" y="51470"/>
            <a:ext cx="6781800" cy="857250"/>
          </a:xfrm>
        </p:spPr>
        <p:txBody>
          <a:bodyPr/>
          <a:lstStyle/>
          <a:p>
            <a:r>
              <a:rPr lang="pl-PL" dirty="0" err="1"/>
              <a:t>Radiation</a:t>
            </a:r>
            <a:r>
              <a:rPr lang="pl-PL" dirty="0"/>
              <a:t> </a:t>
            </a:r>
            <a:r>
              <a:rPr lang="pl-PL" dirty="0" err="1"/>
              <a:t>load</a:t>
            </a:r>
            <a:r>
              <a:rPr lang="pl-PL" dirty="0"/>
              <a:t> – a </a:t>
            </a:r>
            <a:r>
              <a:rPr lang="pl-PL" dirty="0" err="1"/>
              <a:t>closer</a:t>
            </a:r>
            <a:r>
              <a:rPr lang="pl-PL" dirty="0"/>
              <a:t> </a:t>
            </a:r>
            <a:r>
              <a:rPr lang="pl-PL" dirty="0" err="1"/>
              <a:t>look</a:t>
            </a:r>
            <a:endParaRPr lang="en-US" dirty="0"/>
          </a:p>
        </p:txBody>
      </p:sp>
      <p:sp>
        <p:nvSpPr>
          <p:cNvPr id="5" name="Symbol zastępczy stopki 4">
            <a:extLst>
              <a:ext uri="{FF2B5EF4-FFF2-40B4-BE49-F238E27FC236}">
                <a16:creationId xmlns:a16="http://schemas.microsoft.com/office/drawing/2014/main" id="{5254AA60-9FDE-A114-5893-3E0F465EC105}"/>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pic>
        <p:nvPicPr>
          <p:cNvPr id="11" name="Obraz 10" descr="Obraz zawierający zrzut ekranu, Wielobarwność, krąg, tekst&#10;&#10;Zawartość wygenerowana przez sztuczną inteligencję może być niepoprawna.">
            <a:extLst>
              <a:ext uri="{FF2B5EF4-FFF2-40B4-BE49-F238E27FC236}">
                <a16:creationId xmlns:a16="http://schemas.microsoft.com/office/drawing/2014/main" id="{94E2FE88-8AB4-74F6-3D30-C59ACA091E52}"/>
              </a:ext>
            </a:extLst>
          </p:cNvPr>
          <p:cNvPicPr>
            <a:picLocks noChangeAspect="1"/>
          </p:cNvPicPr>
          <p:nvPr/>
        </p:nvPicPr>
        <p:blipFill>
          <a:blip r:embed="rId2"/>
          <a:stretch>
            <a:fillRect/>
          </a:stretch>
        </p:blipFill>
        <p:spPr>
          <a:xfrm>
            <a:off x="186172" y="987574"/>
            <a:ext cx="3816424" cy="2758662"/>
          </a:xfrm>
          <a:prstGeom prst="rect">
            <a:avLst/>
          </a:prstGeom>
        </p:spPr>
      </p:pic>
      <p:pic>
        <p:nvPicPr>
          <p:cNvPr id="10" name="Symbol zastępczy zawartości 9" descr="Obraz zawierający Wielobarwność, zrzut ekranu, tekst, krąg&#10;&#10;Zawartość wygenerowana przez sztuczną inteligencję może być niepoprawna.">
            <a:extLst>
              <a:ext uri="{FF2B5EF4-FFF2-40B4-BE49-F238E27FC236}">
                <a16:creationId xmlns:a16="http://schemas.microsoft.com/office/drawing/2014/main" id="{FC11E97D-5864-C201-8A55-0D25D0D9C6C9}"/>
              </a:ext>
            </a:extLst>
          </p:cNvPr>
          <p:cNvPicPr>
            <a:picLocks noGrp="1" noChangeAspect="1"/>
          </p:cNvPicPr>
          <p:nvPr>
            <p:ph sz="quarter" idx="12"/>
          </p:nvPr>
        </p:nvPicPr>
        <p:blipFill>
          <a:blip r:embed="rId3"/>
          <a:stretch>
            <a:fillRect/>
          </a:stretch>
        </p:blipFill>
        <p:spPr>
          <a:xfrm>
            <a:off x="4710343" y="987574"/>
            <a:ext cx="3714874" cy="2685258"/>
          </a:xfrm>
        </p:spPr>
      </p:pic>
      <p:sp>
        <p:nvSpPr>
          <p:cNvPr id="12" name="pole tekstowe 11">
            <a:extLst>
              <a:ext uri="{FF2B5EF4-FFF2-40B4-BE49-F238E27FC236}">
                <a16:creationId xmlns:a16="http://schemas.microsoft.com/office/drawing/2014/main" id="{76367F18-D06D-4F42-96FC-76137C69772C}"/>
              </a:ext>
            </a:extLst>
          </p:cNvPr>
          <p:cNvSpPr txBox="1"/>
          <p:nvPr/>
        </p:nvSpPr>
        <p:spPr>
          <a:xfrm>
            <a:off x="323528" y="526063"/>
            <a:ext cx="2232248" cy="369332"/>
          </a:xfrm>
          <a:prstGeom prst="rect">
            <a:avLst/>
          </a:prstGeom>
          <a:noFill/>
        </p:spPr>
        <p:txBody>
          <a:bodyPr wrap="square" rtlCol="0">
            <a:spAutoFit/>
          </a:bodyPr>
          <a:lstStyle/>
          <a:p>
            <a:r>
              <a:rPr lang="pl-PL" dirty="0"/>
              <a:t>WITH </a:t>
            </a:r>
            <a:r>
              <a:rPr lang="pl-PL" dirty="0" err="1"/>
              <a:t>shielding</a:t>
            </a:r>
            <a:endParaRPr lang="en-US" dirty="0"/>
          </a:p>
        </p:txBody>
      </p:sp>
      <p:sp>
        <p:nvSpPr>
          <p:cNvPr id="14" name="pole tekstowe 13">
            <a:extLst>
              <a:ext uri="{FF2B5EF4-FFF2-40B4-BE49-F238E27FC236}">
                <a16:creationId xmlns:a16="http://schemas.microsoft.com/office/drawing/2014/main" id="{1AFBCBD6-E5B9-5C3E-658D-1BC8AA58D95E}"/>
              </a:ext>
            </a:extLst>
          </p:cNvPr>
          <p:cNvSpPr txBox="1"/>
          <p:nvPr/>
        </p:nvSpPr>
        <p:spPr>
          <a:xfrm>
            <a:off x="4569918" y="555526"/>
            <a:ext cx="2232248" cy="369332"/>
          </a:xfrm>
          <a:prstGeom prst="rect">
            <a:avLst/>
          </a:prstGeom>
          <a:noFill/>
        </p:spPr>
        <p:txBody>
          <a:bodyPr wrap="square" rtlCol="0">
            <a:spAutoFit/>
          </a:bodyPr>
          <a:lstStyle/>
          <a:p>
            <a:r>
              <a:rPr lang="pl-PL" dirty="0"/>
              <a:t>WITHOUT </a:t>
            </a:r>
            <a:r>
              <a:rPr lang="pl-PL" dirty="0" err="1"/>
              <a:t>shielding</a:t>
            </a:r>
            <a:endParaRPr lang="en-US" dirty="0"/>
          </a:p>
        </p:txBody>
      </p:sp>
      <p:sp>
        <p:nvSpPr>
          <p:cNvPr id="17" name="pole tekstowe 16">
            <a:extLst>
              <a:ext uri="{FF2B5EF4-FFF2-40B4-BE49-F238E27FC236}">
                <a16:creationId xmlns:a16="http://schemas.microsoft.com/office/drawing/2014/main" id="{A906227A-E1BB-84A8-630D-0C470F3EBC81}"/>
              </a:ext>
            </a:extLst>
          </p:cNvPr>
          <p:cNvSpPr txBox="1"/>
          <p:nvPr/>
        </p:nvSpPr>
        <p:spPr>
          <a:xfrm>
            <a:off x="4119508" y="3864172"/>
            <a:ext cx="4896544" cy="923330"/>
          </a:xfrm>
          <a:prstGeom prst="rect">
            <a:avLst/>
          </a:prstGeom>
          <a:noFill/>
        </p:spPr>
        <p:txBody>
          <a:bodyPr wrap="square" rtlCol="0">
            <a:spAutoFit/>
          </a:bodyPr>
          <a:lstStyle/>
          <a:p>
            <a:r>
              <a:rPr lang="en-US" noProof="0" dirty="0"/>
              <a:t>The two hot spot areas are caused by charge separation of </a:t>
            </a:r>
            <a:r>
              <a:rPr lang="en-US" noProof="0" dirty="0" err="1"/>
              <a:t>pions</a:t>
            </a:r>
            <a:r>
              <a:rPr lang="en-US" noProof="0" dirty="0"/>
              <a:t> and low </a:t>
            </a:r>
            <a:r>
              <a:rPr lang="pl-PL" noProof="0" dirty="0"/>
              <a:t>e</a:t>
            </a:r>
            <a:r>
              <a:rPr lang="en-US" noProof="0" dirty="0" err="1"/>
              <a:t>nergy</a:t>
            </a:r>
            <a:r>
              <a:rPr lang="en-US" noProof="0" dirty="0"/>
              <a:t> protons, they can be mitigated efficiently with shielding</a:t>
            </a:r>
          </a:p>
        </p:txBody>
      </p:sp>
      <p:sp>
        <p:nvSpPr>
          <p:cNvPr id="18" name="pole tekstowe 17">
            <a:extLst>
              <a:ext uri="{FF2B5EF4-FFF2-40B4-BE49-F238E27FC236}">
                <a16:creationId xmlns:a16="http://schemas.microsoft.com/office/drawing/2014/main" id="{4987E4A6-3AA3-2E5D-A40A-75B7E7F0E4C3}"/>
              </a:ext>
            </a:extLst>
          </p:cNvPr>
          <p:cNvSpPr txBox="1"/>
          <p:nvPr/>
        </p:nvSpPr>
        <p:spPr>
          <a:xfrm>
            <a:off x="100267" y="3921269"/>
            <a:ext cx="3121496" cy="923330"/>
          </a:xfrm>
          <a:prstGeom prst="rect">
            <a:avLst/>
          </a:prstGeom>
          <a:noFill/>
        </p:spPr>
        <p:txBody>
          <a:bodyPr wrap="square" rtlCol="0">
            <a:spAutoFit/>
          </a:bodyPr>
          <a:lstStyle/>
          <a:p>
            <a:r>
              <a:rPr lang="en-GB" noProof="0" dirty="0"/>
              <a:t>The dose at this small part stays high as it intercepts the tail of the spent beam</a:t>
            </a:r>
          </a:p>
        </p:txBody>
      </p:sp>
      <p:cxnSp>
        <p:nvCxnSpPr>
          <p:cNvPr id="20" name="Łącznik prosty ze strzałką 19">
            <a:extLst>
              <a:ext uri="{FF2B5EF4-FFF2-40B4-BE49-F238E27FC236}">
                <a16:creationId xmlns:a16="http://schemas.microsoft.com/office/drawing/2014/main" id="{5E94A5F9-F739-C602-5CDA-932A1E64D583}"/>
              </a:ext>
            </a:extLst>
          </p:cNvPr>
          <p:cNvCxnSpPr/>
          <p:nvPr/>
        </p:nvCxnSpPr>
        <p:spPr>
          <a:xfrm flipV="1">
            <a:off x="2627784" y="2427734"/>
            <a:ext cx="144016" cy="14935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Łącznik prosty ze strzałką 21">
            <a:extLst>
              <a:ext uri="{FF2B5EF4-FFF2-40B4-BE49-F238E27FC236}">
                <a16:creationId xmlns:a16="http://schemas.microsoft.com/office/drawing/2014/main" id="{E7510235-5D37-3CFD-4876-907B7AD74825}"/>
              </a:ext>
            </a:extLst>
          </p:cNvPr>
          <p:cNvCxnSpPr>
            <a:stCxn id="18" idx="3"/>
          </p:cNvCxnSpPr>
          <p:nvPr/>
        </p:nvCxnSpPr>
        <p:spPr>
          <a:xfrm flipV="1">
            <a:off x="3221763" y="2427734"/>
            <a:ext cx="3870517" cy="19552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Łącznik prosty ze strzałką 23">
            <a:extLst>
              <a:ext uri="{FF2B5EF4-FFF2-40B4-BE49-F238E27FC236}">
                <a16:creationId xmlns:a16="http://schemas.microsoft.com/office/drawing/2014/main" id="{A59A1FFC-A2B0-76FE-781D-CA22B857794C}"/>
              </a:ext>
            </a:extLst>
          </p:cNvPr>
          <p:cNvCxnSpPr/>
          <p:nvPr/>
        </p:nvCxnSpPr>
        <p:spPr>
          <a:xfrm flipH="1" flipV="1">
            <a:off x="6372200" y="3405334"/>
            <a:ext cx="429966" cy="45883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25" name="Łącznik prosty ze strzałką 24">
            <a:extLst>
              <a:ext uri="{FF2B5EF4-FFF2-40B4-BE49-F238E27FC236}">
                <a16:creationId xmlns:a16="http://schemas.microsoft.com/office/drawing/2014/main" id="{60BA7536-6BB1-0B3A-63A8-31B2DE23F128}"/>
              </a:ext>
            </a:extLst>
          </p:cNvPr>
          <p:cNvCxnSpPr>
            <a:cxnSpLocks/>
          </p:cNvCxnSpPr>
          <p:nvPr/>
        </p:nvCxnSpPr>
        <p:spPr>
          <a:xfrm flipH="1" flipV="1">
            <a:off x="6082086" y="1347614"/>
            <a:ext cx="1010194" cy="251655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val="3015992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BD7B77B8-E873-01C1-A0DA-E34BB587C5DB}"/>
              </a:ext>
            </a:extLst>
          </p:cNvPr>
          <p:cNvSpPr>
            <a:spLocks noGrp="1"/>
          </p:cNvSpPr>
          <p:nvPr>
            <p:ph sz="quarter" idx="12"/>
          </p:nvPr>
        </p:nvSpPr>
        <p:spPr>
          <a:xfrm>
            <a:off x="215752" y="987574"/>
            <a:ext cx="7632848" cy="3536156"/>
          </a:xfrm>
        </p:spPr>
        <p:txBody>
          <a:bodyPr/>
          <a:lstStyle/>
          <a:p>
            <a:r>
              <a:rPr lang="en-US" sz="1800" noProof="0" dirty="0"/>
              <a:t>A horizontal shift reduces the yield but allows to keep the magnet aperture smaller – a compromise between the two must be optimized.</a:t>
            </a:r>
          </a:p>
          <a:p>
            <a:r>
              <a:rPr lang="en-US" sz="1800" noProof="0" dirty="0"/>
              <a:t>The large shielding concept does not seem to disrupt the yield significantly but is essential to reduce radiation load to the chicane coils.</a:t>
            </a:r>
            <a:endParaRPr lang="pl-PL" sz="1800" noProof="0" dirty="0"/>
          </a:p>
          <a:p>
            <a:r>
              <a:rPr lang="pl-PL" sz="1800" dirty="0" err="1"/>
              <a:t>More</a:t>
            </a:r>
            <a:r>
              <a:rPr lang="pl-PL" sz="1800" dirty="0"/>
              <a:t> </a:t>
            </a:r>
            <a:r>
              <a:rPr lang="pl-PL" sz="1800" dirty="0" err="1"/>
              <a:t>details</a:t>
            </a:r>
            <a:r>
              <a:rPr lang="pl-PL" sz="1800" dirty="0"/>
              <a:t> to </a:t>
            </a:r>
            <a:r>
              <a:rPr lang="pl-PL" sz="1800" dirty="0" err="1"/>
              <a:t>come</a:t>
            </a:r>
            <a:r>
              <a:rPr lang="pl-PL" sz="1800" dirty="0"/>
              <a:t> </a:t>
            </a:r>
            <a:r>
              <a:rPr lang="pl-PL" sz="1800" dirty="0" err="1"/>
              <a:t>at</a:t>
            </a:r>
            <a:r>
              <a:rPr lang="pl-PL" sz="1800" dirty="0"/>
              <a:t> the </a:t>
            </a:r>
            <a:r>
              <a:rPr lang="pl-PL" sz="1800" dirty="0" err="1"/>
              <a:t>annual</a:t>
            </a:r>
            <a:r>
              <a:rPr lang="pl-PL" sz="1800" dirty="0"/>
              <a:t> </a:t>
            </a:r>
            <a:r>
              <a:rPr lang="pl-PL" sz="1800" dirty="0" err="1"/>
              <a:t>meeting</a:t>
            </a:r>
            <a:r>
              <a:rPr lang="pl-PL" sz="1800" dirty="0"/>
              <a:t>.</a:t>
            </a:r>
            <a:endParaRPr lang="en-US" sz="1800" noProof="0" dirty="0"/>
          </a:p>
        </p:txBody>
      </p:sp>
      <p:sp>
        <p:nvSpPr>
          <p:cNvPr id="3" name="Symbol zastępczy numeru slajdu 2">
            <a:extLst>
              <a:ext uri="{FF2B5EF4-FFF2-40B4-BE49-F238E27FC236}">
                <a16:creationId xmlns:a16="http://schemas.microsoft.com/office/drawing/2014/main" id="{57434C22-2E9E-1886-3CB6-7C195F1C4BE0}"/>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4" name="Tytuł 3">
            <a:extLst>
              <a:ext uri="{FF2B5EF4-FFF2-40B4-BE49-F238E27FC236}">
                <a16:creationId xmlns:a16="http://schemas.microsoft.com/office/drawing/2014/main" id="{6D170E95-EE54-5310-D633-1FC48824552B}"/>
              </a:ext>
            </a:extLst>
          </p:cNvPr>
          <p:cNvSpPr>
            <a:spLocks noGrp="1"/>
          </p:cNvSpPr>
          <p:nvPr>
            <p:ph type="title"/>
          </p:nvPr>
        </p:nvSpPr>
        <p:spPr/>
        <p:txBody>
          <a:bodyPr/>
          <a:lstStyle/>
          <a:p>
            <a:r>
              <a:rPr lang="pl-PL" dirty="0" err="1"/>
              <a:t>Conclusions</a:t>
            </a:r>
            <a:endParaRPr lang="en-US" dirty="0"/>
          </a:p>
        </p:txBody>
      </p:sp>
      <p:sp>
        <p:nvSpPr>
          <p:cNvPr id="5" name="Symbol zastępczy stopki 4">
            <a:extLst>
              <a:ext uri="{FF2B5EF4-FFF2-40B4-BE49-F238E27FC236}">
                <a16:creationId xmlns:a16="http://schemas.microsoft.com/office/drawing/2014/main" id="{C7FCDD8A-87ED-2959-FF6A-2A5A502C4A7C}"/>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spTree>
    <p:extLst>
      <p:ext uri="{BB962C8B-B14F-4D97-AF65-F5344CB8AC3E}">
        <p14:creationId xmlns:p14="http://schemas.microsoft.com/office/powerpoint/2010/main" val="290068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E6BC5A-A06E-FBB4-3299-80293C48393B}"/>
              </a:ext>
            </a:extLst>
          </p:cNvPr>
          <p:cNvSpPr>
            <a:spLocks noGrp="1"/>
          </p:cNvSpPr>
          <p:nvPr>
            <p:ph sz="quarter" idx="12"/>
          </p:nvPr>
        </p:nvSpPr>
        <p:spPr>
          <a:xfrm>
            <a:off x="251520" y="987574"/>
            <a:ext cx="8305800" cy="3536156"/>
          </a:xfrm>
        </p:spPr>
        <p:txBody>
          <a:bodyPr/>
          <a:lstStyle/>
          <a:p>
            <a:r>
              <a:rPr lang="en-US" sz="2000" noProof="0" dirty="0"/>
              <a:t>This presentation focuses on proton extraction scenarios with 10 GeV 4 MW beam.</a:t>
            </a:r>
          </a:p>
          <a:p>
            <a:r>
              <a:rPr lang="en-US" sz="2000" noProof="0" dirty="0"/>
              <a:t>The idea is to stick to a solenoid-based chicane trying to fine tune several parameters: </a:t>
            </a:r>
            <a:r>
              <a:rPr lang="en-US" sz="2000" b="1" noProof="0" dirty="0"/>
              <a:t>horizontal shift, coil size, shielding, curvature.</a:t>
            </a:r>
          </a:p>
          <a:p>
            <a:r>
              <a:rPr lang="pl-PL" sz="2000" noProof="0" dirty="0"/>
              <a:t>For</a:t>
            </a:r>
            <a:r>
              <a:rPr lang="en-US" sz="2000" noProof="0" dirty="0"/>
              <a:t> this study, the tapering length was increased to 24 meters, introducing an additional drift in a constant field of ~1.5 T – the reason behind this choice will be explained later.</a:t>
            </a:r>
          </a:p>
        </p:txBody>
      </p:sp>
      <p:sp>
        <p:nvSpPr>
          <p:cNvPr id="3" name="Slide Number Placeholder 2">
            <a:extLst>
              <a:ext uri="{FF2B5EF4-FFF2-40B4-BE49-F238E27FC236}">
                <a16:creationId xmlns:a16="http://schemas.microsoft.com/office/drawing/2014/main" id="{3BBFC501-3C34-5C14-F14B-0F4939771B9D}"/>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66C6FB3E-D09A-9398-D7C6-9BBC60812CCB}"/>
              </a:ext>
            </a:extLst>
          </p:cNvPr>
          <p:cNvSpPr>
            <a:spLocks noGrp="1"/>
          </p:cNvSpPr>
          <p:nvPr>
            <p:ph type="title"/>
          </p:nvPr>
        </p:nvSpPr>
        <p:spPr/>
        <p:txBody>
          <a:bodyPr/>
          <a:lstStyle/>
          <a:p>
            <a:r>
              <a:rPr lang="pl-PL" dirty="0"/>
              <a:t>Outline</a:t>
            </a:r>
            <a:endParaRPr lang="en-GB" dirty="0"/>
          </a:p>
        </p:txBody>
      </p:sp>
      <p:sp>
        <p:nvSpPr>
          <p:cNvPr id="5" name="Footer Placeholder 4">
            <a:extLst>
              <a:ext uri="{FF2B5EF4-FFF2-40B4-BE49-F238E27FC236}">
                <a16:creationId xmlns:a16="http://schemas.microsoft.com/office/drawing/2014/main" id="{7E31721D-1359-86C9-D17B-EE082176FD50}"/>
              </a:ext>
            </a:extLst>
          </p:cNvPr>
          <p:cNvSpPr>
            <a:spLocks noGrp="1"/>
          </p:cNvSpPr>
          <p:nvPr>
            <p:ph type="ftr" sz="quarter" idx="3"/>
          </p:nvPr>
        </p:nvSpPr>
        <p:spPr/>
        <p:txBody>
          <a:bodyPr/>
          <a:lstStyle/>
          <a:p>
            <a:r>
              <a:rPr lang="pl-PL" dirty="0"/>
              <a:t>J. Manczak		 IMCC Target </a:t>
            </a:r>
            <a:r>
              <a:rPr lang="pl-PL" dirty="0" err="1"/>
              <a:t>meeting</a:t>
            </a:r>
            <a:r>
              <a:rPr lang="pl-PL" dirty="0"/>
              <a:t>		13</a:t>
            </a:r>
            <a:r>
              <a:rPr lang="en-GB" dirty="0"/>
              <a:t>/</a:t>
            </a:r>
            <a:r>
              <a:rPr lang="pl-PL" dirty="0"/>
              <a:t>03</a:t>
            </a:r>
            <a:r>
              <a:rPr lang="en-GB" dirty="0"/>
              <a:t>/202</a:t>
            </a:r>
            <a:r>
              <a:rPr lang="pl-PL" dirty="0"/>
              <a:t>5</a:t>
            </a:r>
            <a:endParaRPr lang="en-GB" dirty="0"/>
          </a:p>
        </p:txBody>
      </p:sp>
    </p:spTree>
    <p:extLst>
      <p:ext uri="{BB962C8B-B14F-4D97-AF65-F5344CB8AC3E}">
        <p14:creationId xmlns:p14="http://schemas.microsoft.com/office/powerpoint/2010/main" val="3256380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78C904A1-5F03-55F9-F529-C05D547629A8}"/>
              </a:ext>
            </a:extLst>
          </p:cNvPr>
          <p:cNvSpPr>
            <a:spLocks noGrp="1"/>
          </p:cNvSpPr>
          <p:nvPr>
            <p:ph sz="quarter" idx="12"/>
          </p:nvPr>
        </p:nvSpPr>
        <p:spPr>
          <a:xfrm>
            <a:off x="5242505" y="3865673"/>
            <a:ext cx="3888432" cy="936104"/>
          </a:xfrm>
        </p:spPr>
        <p:txBody>
          <a:bodyPr/>
          <a:lstStyle/>
          <a:p>
            <a:r>
              <a:rPr lang="pl-PL" sz="1600" dirty="0" err="1"/>
              <a:t>Studied</a:t>
            </a:r>
            <a:r>
              <a:rPr lang="pl-PL" sz="1600" dirty="0"/>
              <a:t> in the past by Daniele</a:t>
            </a:r>
          </a:p>
          <a:p>
            <a:r>
              <a:rPr lang="pl-PL" sz="1600" dirty="0"/>
              <a:t>No </a:t>
            </a:r>
            <a:r>
              <a:rPr lang="pl-PL" sz="1600" dirty="0" err="1"/>
              <a:t>shielding</a:t>
            </a:r>
            <a:endParaRPr lang="pl-PL" sz="1600" dirty="0"/>
          </a:p>
          <a:p>
            <a:r>
              <a:rPr lang="pl-PL" sz="1600" dirty="0" err="1"/>
              <a:t>Magnets</a:t>
            </a:r>
            <a:r>
              <a:rPr lang="pl-PL" sz="1600" dirty="0"/>
              <a:t> </a:t>
            </a:r>
            <a:r>
              <a:rPr lang="pl-PL" sz="1600" dirty="0" err="1"/>
              <a:t>become</a:t>
            </a:r>
            <a:r>
              <a:rPr lang="pl-PL" sz="1600" dirty="0"/>
              <a:t> a proton </a:t>
            </a:r>
            <a:r>
              <a:rPr lang="pl-PL" sz="1600" dirty="0" err="1"/>
              <a:t>dump</a:t>
            </a:r>
            <a:r>
              <a:rPr lang="pl-PL" sz="1600" dirty="0"/>
              <a:t> </a:t>
            </a:r>
            <a:r>
              <a:rPr lang="pl-PL" sz="1600" dirty="0" err="1"/>
              <a:t>directly</a:t>
            </a:r>
            <a:endParaRPr lang="en-US" sz="1600" dirty="0"/>
          </a:p>
        </p:txBody>
      </p:sp>
      <p:sp>
        <p:nvSpPr>
          <p:cNvPr id="3" name="Symbol zastępczy numeru slajdu 2">
            <a:extLst>
              <a:ext uri="{FF2B5EF4-FFF2-40B4-BE49-F238E27FC236}">
                <a16:creationId xmlns:a16="http://schemas.microsoft.com/office/drawing/2014/main" id="{46C279FA-F7D6-A4E5-7A17-087F02DDF82B}"/>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ytuł 3">
            <a:extLst>
              <a:ext uri="{FF2B5EF4-FFF2-40B4-BE49-F238E27FC236}">
                <a16:creationId xmlns:a16="http://schemas.microsoft.com/office/drawing/2014/main" id="{1422F7AD-21C1-2E0D-70F8-B2BAB1E6077A}"/>
              </a:ext>
            </a:extLst>
          </p:cNvPr>
          <p:cNvSpPr>
            <a:spLocks noGrp="1"/>
          </p:cNvSpPr>
          <p:nvPr>
            <p:ph type="title"/>
          </p:nvPr>
        </p:nvSpPr>
        <p:spPr/>
        <p:txBody>
          <a:bodyPr/>
          <a:lstStyle/>
          <a:p>
            <a:r>
              <a:rPr lang="pl-PL" dirty="0"/>
              <a:t>MAP </a:t>
            </a:r>
            <a:r>
              <a:rPr lang="pl-PL" dirty="0" err="1"/>
              <a:t>Chicane</a:t>
            </a:r>
            <a:endParaRPr lang="en-US" dirty="0"/>
          </a:p>
        </p:txBody>
      </p:sp>
      <p:sp>
        <p:nvSpPr>
          <p:cNvPr id="5" name="Symbol zastępczy stopki 4">
            <a:extLst>
              <a:ext uri="{FF2B5EF4-FFF2-40B4-BE49-F238E27FC236}">
                <a16:creationId xmlns:a16="http://schemas.microsoft.com/office/drawing/2014/main" id="{142C9440-D772-580A-BB9B-654C2FDD5FCA}"/>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graphicFrame>
        <p:nvGraphicFramePr>
          <p:cNvPr id="6" name="Tabela 5">
            <a:extLst>
              <a:ext uri="{FF2B5EF4-FFF2-40B4-BE49-F238E27FC236}">
                <a16:creationId xmlns:a16="http://schemas.microsoft.com/office/drawing/2014/main" id="{5BE67303-F9F3-C7E0-8D39-18966E333B64}"/>
              </a:ext>
            </a:extLst>
          </p:cNvPr>
          <p:cNvGraphicFramePr>
            <a:graphicFrameLocks noGrp="1"/>
          </p:cNvGraphicFramePr>
          <p:nvPr>
            <p:extLst>
              <p:ext uri="{D42A27DB-BD31-4B8C-83A1-F6EECF244321}">
                <p14:modId xmlns:p14="http://schemas.microsoft.com/office/powerpoint/2010/main" val="260330729"/>
              </p:ext>
            </p:extLst>
          </p:nvPr>
        </p:nvGraphicFramePr>
        <p:xfrm>
          <a:off x="467544" y="4060097"/>
          <a:ext cx="4416152" cy="741680"/>
        </p:xfrm>
        <a:graphic>
          <a:graphicData uri="http://schemas.openxmlformats.org/drawingml/2006/table">
            <a:tbl>
              <a:tblPr firstRow="1" bandRow="1">
                <a:tableStyleId>{7DF18680-E054-41AD-8BC1-D1AEF772440D}</a:tableStyleId>
              </a:tblPr>
              <a:tblGrid>
                <a:gridCol w="2208076">
                  <a:extLst>
                    <a:ext uri="{9D8B030D-6E8A-4147-A177-3AD203B41FA5}">
                      <a16:colId xmlns:a16="http://schemas.microsoft.com/office/drawing/2014/main" val="171556564"/>
                    </a:ext>
                  </a:extLst>
                </a:gridCol>
                <a:gridCol w="2208076">
                  <a:extLst>
                    <a:ext uri="{9D8B030D-6E8A-4147-A177-3AD203B41FA5}">
                      <a16:colId xmlns:a16="http://schemas.microsoft.com/office/drawing/2014/main" val="3358873678"/>
                    </a:ext>
                  </a:extLst>
                </a:gridCol>
              </a:tblGrid>
              <a:tr h="370840">
                <a:tc>
                  <a:txBody>
                    <a:bodyPr/>
                    <a:lstStyle/>
                    <a:p>
                      <a:r>
                        <a:rPr lang="pl-PL" dirty="0" err="1"/>
                        <a:t>Bending</a:t>
                      </a:r>
                      <a:r>
                        <a:rPr lang="pl-PL" dirty="0"/>
                        <a:t> radius</a:t>
                      </a:r>
                      <a:endParaRPr lang="en-US" dirty="0"/>
                    </a:p>
                  </a:txBody>
                  <a:tcPr/>
                </a:tc>
                <a:tc>
                  <a:txBody>
                    <a:bodyPr/>
                    <a:lstStyle/>
                    <a:p>
                      <a:r>
                        <a:rPr lang="pl-PL" dirty="0" err="1"/>
                        <a:t>Opening</a:t>
                      </a:r>
                      <a:r>
                        <a:rPr lang="pl-PL" dirty="0"/>
                        <a:t> </a:t>
                      </a:r>
                      <a:r>
                        <a:rPr lang="pl-PL" dirty="0" err="1"/>
                        <a:t>Angle</a:t>
                      </a:r>
                      <a:endParaRPr lang="en-US" dirty="0"/>
                    </a:p>
                  </a:txBody>
                  <a:tcPr/>
                </a:tc>
                <a:extLst>
                  <a:ext uri="{0D108BD9-81ED-4DB2-BD59-A6C34878D82A}">
                    <a16:rowId xmlns:a16="http://schemas.microsoft.com/office/drawing/2014/main" val="1570064247"/>
                  </a:ext>
                </a:extLst>
              </a:tr>
              <a:tr h="370840">
                <a:tc>
                  <a:txBody>
                    <a:bodyPr/>
                    <a:lstStyle/>
                    <a:p>
                      <a:r>
                        <a:rPr lang="pl-PL" dirty="0"/>
                        <a:t>22.917 m</a:t>
                      </a:r>
                      <a:endParaRPr lang="en-US" dirty="0"/>
                    </a:p>
                  </a:txBody>
                  <a:tcPr/>
                </a:tc>
                <a:tc>
                  <a:txBody>
                    <a:bodyPr/>
                    <a:lstStyle/>
                    <a:p>
                      <a:r>
                        <a:rPr lang="pl-PL" dirty="0"/>
                        <a:t>12.5</a:t>
                      </a:r>
                      <a:endParaRPr lang="en-US" dirty="0"/>
                    </a:p>
                  </a:txBody>
                  <a:tcPr/>
                </a:tc>
                <a:extLst>
                  <a:ext uri="{0D108BD9-81ED-4DB2-BD59-A6C34878D82A}">
                    <a16:rowId xmlns:a16="http://schemas.microsoft.com/office/drawing/2014/main" val="1166825849"/>
                  </a:ext>
                </a:extLst>
              </a:tr>
            </a:tbl>
          </a:graphicData>
        </a:graphic>
      </p:graphicFrame>
      <p:pic>
        <p:nvPicPr>
          <p:cNvPr id="8" name="Obraz 7">
            <a:extLst>
              <a:ext uri="{FF2B5EF4-FFF2-40B4-BE49-F238E27FC236}">
                <a16:creationId xmlns:a16="http://schemas.microsoft.com/office/drawing/2014/main" id="{6F133883-4EA5-D823-41F4-D19141B3DDFD}"/>
              </a:ext>
            </a:extLst>
          </p:cNvPr>
          <p:cNvPicPr>
            <a:picLocks noChangeAspect="1"/>
          </p:cNvPicPr>
          <p:nvPr/>
        </p:nvPicPr>
        <p:blipFill>
          <a:blip r:embed="rId2"/>
          <a:srcRect/>
          <a:stretch/>
        </p:blipFill>
        <p:spPr>
          <a:xfrm>
            <a:off x="469491" y="1078405"/>
            <a:ext cx="7452320" cy="2342469"/>
          </a:xfrm>
          <a:prstGeom prst="rect">
            <a:avLst/>
          </a:prstGeom>
        </p:spPr>
      </p:pic>
    </p:spTree>
    <p:extLst>
      <p:ext uri="{BB962C8B-B14F-4D97-AF65-F5344CB8AC3E}">
        <p14:creationId xmlns:p14="http://schemas.microsoft.com/office/powerpoint/2010/main" val="26688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Obraz 22" descr="Obraz zawierający tekst, zrzut ekranu, diagram, linia&#10;&#10;Zawartość wygenerowana przez sztuczną inteligencję może być niepoprawna.">
            <a:extLst>
              <a:ext uri="{FF2B5EF4-FFF2-40B4-BE49-F238E27FC236}">
                <a16:creationId xmlns:a16="http://schemas.microsoft.com/office/drawing/2014/main" id="{18468273-FE77-9325-14CB-F254ACFB56DC}"/>
              </a:ext>
            </a:extLst>
          </p:cNvPr>
          <p:cNvPicPr>
            <a:picLocks noChangeAspect="1"/>
          </p:cNvPicPr>
          <p:nvPr/>
        </p:nvPicPr>
        <p:blipFill>
          <a:blip r:embed="rId2"/>
          <a:stretch>
            <a:fillRect/>
          </a:stretch>
        </p:blipFill>
        <p:spPr>
          <a:xfrm>
            <a:off x="46660" y="1486630"/>
            <a:ext cx="4517530" cy="2710518"/>
          </a:xfrm>
          <a:prstGeom prst="rect">
            <a:avLst/>
          </a:prstGeom>
        </p:spPr>
      </p:pic>
      <p:sp>
        <p:nvSpPr>
          <p:cNvPr id="3" name="Symbol zastępczy numeru slajdu 2">
            <a:extLst>
              <a:ext uri="{FF2B5EF4-FFF2-40B4-BE49-F238E27FC236}">
                <a16:creationId xmlns:a16="http://schemas.microsoft.com/office/drawing/2014/main" id="{B903FDE0-3A1D-9EB1-B468-26A53F7BEEEC}"/>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ytuł 3">
            <a:extLst>
              <a:ext uri="{FF2B5EF4-FFF2-40B4-BE49-F238E27FC236}">
                <a16:creationId xmlns:a16="http://schemas.microsoft.com/office/drawing/2014/main" id="{3A6AD0E8-E3E0-958B-0042-3D411EA297F2}"/>
              </a:ext>
            </a:extLst>
          </p:cNvPr>
          <p:cNvSpPr>
            <a:spLocks noGrp="1"/>
          </p:cNvSpPr>
          <p:nvPr>
            <p:ph type="title"/>
          </p:nvPr>
        </p:nvSpPr>
        <p:spPr/>
        <p:txBody>
          <a:bodyPr/>
          <a:lstStyle/>
          <a:p>
            <a:r>
              <a:rPr lang="pl-PL" dirty="0"/>
              <a:t>The </a:t>
            </a:r>
            <a:r>
              <a:rPr lang="pl-PL" dirty="0" err="1"/>
              <a:t>need</a:t>
            </a:r>
            <a:r>
              <a:rPr lang="pl-PL" dirty="0"/>
              <a:t> for </a:t>
            </a:r>
            <a:r>
              <a:rPr lang="pl-PL" dirty="0" err="1"/>
              <a:t>extraction</a:t>
            </a:r>
            <a:endParaRPr lang="en-US" dirty="0"/>
          </a:p>
        </p:txBody>
      </p:sp>
      <p:sp>
        <p:nvSpPr>
          <p:cNvPr id="5" name="Symbol zastępczy stopki 4">
            <a:extLst>
              <a:ext uri="{FF2B5EF4-FFF2-40B4-BE49-F238E27FC236}">
                <a16:creationId xmlns:a16="http://schemas.microsoft.com/office/drawing/2014/main" id="{9B691A48-04A0-2F7F-F29A-44D98357D4B7}"/>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pic>
        <p:nvPicPr>
          <p:cNvPr id="9" name="Obraz 8" descr="Obraz zawierający tekst, zrzut ekranu, diagram, Wykres&#10;&#10;Zawartość wygenerowana przez sztuczną inteligencję może być niepoprawna.">
            <a:extLst>
              <a:ext uri="{FF2B5EF4-FFF2-40B4-BE49-F238E27FC236}">
                <a16:creationId xmlns:a16="http://schemas.microsoft.com/office/drawing/2014/main" id="{2E1B6282-F010-AF12-F218-8A5CC74DC9C0}"/>
              </a:ext>
            </a:extLst>
          </p:cNvPr>
          <p:cNvPicPr>
            <a:picLocks noChangeAspect="1"/>
          </p:cNvPicPr>
          <p:nvPr/>
        </p:nvPicPr>
        <p:blipFill>
          <a:blip r:embed="rId3"/>
          <a:stretch>
            <a:fillRect/>
          </a:stretch>
        </p:blipFill>
        <p:spPr>
          <a:xfrm>
            <a:off x="4428727" y="932522"/>
            <a:ext cx="4290175" cy="2634845"/>
          </a:xfrm>
          <a:prstGeom prst="rect">
            <a:avLst/>
          </a:prstGeom>
        </p:spPr>
      </p:pic>
      <p:sp>
        <p:nvSpPr>
          <p:cNvPr id="10" name="pole tekstowe 9">
            <a:extLst>
              <a:ext uri="{FF2B5EF4-FFF2-40B4-BE49-F238E27FC236}">
                <a16:creationId xmlns:a16="http://schemas.microsoft.com/office/drawing/2014/main" id="{F8A702EC-1883-78A5-BC06-E5B38DA61FEE}"/>
              </a:ext>
            </a:extLst>
          </p:cNvPr>
          <p:cNvSpPr txBox="1"/>
          <p:nvPr/>
        </p:nvSpPr>
        <p:spPr>
          <a:xfrm>
            <a:off x="298881" y="843558"/>
            <a:ext cx="4201111" cy="646331"/>
          </a:xfrm>
          <a:prstGeom prst="rect">
            <a:avLst/>
          </a:prstGeom>
          <a:noFill/>
        </p:spPr>
        <p:txBody>
          <a:bodyPr wrap="square" rtlCol="0">
            <a:spAutoFit/>
          </a:bodyPr>
          <a:lstStyle/>
          <a:p>
            <a:r>
              <a:rPr lang="en-US" noProof="0" dirty="0"/>
              <a:t>Momentum distribution of particles arriving at the end of the 24M taper</a:t>
            </a:r>
          </a:p>
        </p:txBody>
      </p:sp>
      <p:sp>
        <p:nvSpPr>
          <p:cNvPr id="11" name="pole tekstowe 10">
            <a:extLst>
              <a:ext uri="{FF2B5EF4-FFF2-40B4-BE49-F238E27FC236}">
                <a16:creationId xmlns:a16="http://schemas.microsoft.com/office/drawing/2014/main" id="{91A956BC-637B-A579-A01A-42B97196616E}"/>
              </a:ext>
            </a:extLst>
          </p:cNvPr>
          <p:cNvSpPr txBox="1"/>
          <p:nvPr/>
        </p:nvSpPr>
        <p:spPr>
          <a:xfrm>
            <a:off x="4200292" y="3702742"/>
            <a:ext cx="4518610" cy="1169551"/>
          </a:xfrm>
          <a:prstGeom prst="rect">
            <a:avLst/>
          </a:prstGeom>
          <a:noFill/>
        </p:spPr>
        <p:txBody>
          <a:bodyPr wrap="square" rtlCol="0">
            <a:spAutoFit/>
          </a:bodyPr>
          <a:lstStyle/>
          <a:p>
            <a:pPr marL="285750" indent="-285750">
              <a:buFontTx/>
              <a:buChar char="-"/>
            </a:pPr>
            <a:r>
              <a:rPr lang="en-US" sz="1400" noProof="0" dirty="0"/>
              <a:t>The high energy spent protons are mostly focused </a:t>
            </a:r>
            <a:r>
              <a:rPr lang="pl-PL" sz="1400" noProof="0" dirty="0" err="1"/>
              <a:t>around</a:t>
            </a:r>
            <a:r>
              <a:rPr lang="en-US" sz="1400" noProof="0" dirty="0"/>
              <a:t> the primary beam direction </a:t>
            </a:r>
          </a:p>
          <a:p>
            <a:pPr marL="285750" indent="-285750">
              <a:buFontTx/>
              <a:buChar char="-"/>
            </a:pPr>
            <a:r>
              <a:rPr lang="en-US" sz="1400" noProof="0" dirty="0"/>
              <a:t>The secondary protons seem to be the main problem since their distribution cover the whole shielding aperture!</a:t>
            </a:r>
          </a:p>
        </p:txBody>
      </p:sp>
      <p:grpSp>
        <p:nvGrpSpPr>
          <p:cNvPr id="19" name="Grupa 18">
            <a:extLst>
              <a:ext uri="{FF2B5EF4-FFF2-40B4-BE49-F238E27FC236}">
                <a16:creationId xmlns:a16="http://schemas.microsoft.com/office/drawing/2014/main" id="{FFD07757-B85E-30E6-7B65-F063665CFD22}"/>
              </a:ext>
            </a:extLst>
          </p:cNvPr>
          <p:cNvGrpSpPr/>
          <p:nvPr/>
        </p:nvGrpSpPr>
        <p:grpSpPr>
          <a:xfrm>
            <a:off x="6857880" y="1803053"/>
            <a:ext cx="360" cy="360"/>
            <a:chOff x="6857880" y="1803053"/>
            <a:chExt cx="360" cy="360"/>
          </a:xfrm>
        </p:grpSpPr>
        <mc:AlternateContent xmlns:mc="http://schemas.openxmlformats.org/markup-compatibility/2006" xmlns:p14="http://schemas.microsoft.com/office/powerpoint/2010/main">
          <mc:Choice Requires="p14">
            <p:contentPart p14:bwMode="auto" r:id="rId4">
              <p14:nvContentPartPr>
                <p14:cNvPr id="17" name="Pismo odręczne 16">
                  <a:extLst>
                    <a:ext uri="{FF2B5EF4-FFF2-40B4-BE49-F238E27FC236}">
                      <a16:creationId xmlns:a16="http://schemas.microsoft.com/office/drawing/2014/main" id="{3E76495F-CFB9-F727-2B19-F53A43E18ED0}"/>
                    </a:ext>
                  </a:extLst>
                </p14:cNvPr>
                <p14:cNvContentPartPr/>
                <p14:nvPr/>
              </p14:nvContentPartPr>
              <p14:xfrm>
                <a:off x="6857880" y="1803053"/>
                <a:ext cx="360" cy="360"/>
              </p14:xfrm>
            </p:contentPart>
          </mc:Choice>
          <mc:Fallback xmlns="">
            <p:pic>
              <p:nvPicPr>
                <p:cNvPr id="17" name="Pismo odręczne 16">
                  <a:extLst>
                    <a:ext uri="{FF2B5EF4-FFF2-40B4-BE49-F238E27FC236}">
                      <a16:creationId xmlns:a16="http://schemas.microsoft.com/office/drawing/2014/main" id="{3E76495F-CFB9-F727-2B19-F53A43E18ED0}"/>
                    </a:ext>
                  </a:extLst>
                </p:cNvPr>
                <p:cNvPicPr/>
                <p:nvPr/>
              </p:nvPicPr>
              <p:blipFill>
                <a:blip r:embed="rId5"/>
                <a:stretch>
                  <a:fillRect/>
                </a:stretch>
              </p:blipFill>
              <p:spPr>
                <a:xfrm>
                  <a:off x="6848880" y="1794053"/>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8" name="Pismo odręczne 17">
                  <a:extLst>
                    <a:ext uri="{FF2B5EF4-FFF2-40B4-BE49-F238E27FC236}">
                      <a16:creationId xmlns:a16="http://schemas.microsoft.com/office/drawing/2014/main" id="{9D1A1CFF-F6C3-3C15-DE79-C5FF6123D403}"/>
                    </a:ext>
                  </a:extLst>
                </p14:cNvPr>
                <p14:cNvContentPartPr/>
                <p14:nvPr/>
              </p14:nvContentPartPr>
              <p14:xfrm>
                <a:off x="6857880" y="1803053"/>
                <a:ext cx="360" cy="360"/>
              </p14:xfrm>
            </p:contentPart>
          </mc:Choice>
          <mc:Fallback xmlns="">
            <p:pic>
              <p:nvPicPr>
                <p:cNvPr id="18" name="Pismo odręczne 17">
                  <a:extLst>
                    <a:ext uri="{FF2B5EF4-FFF2-40B4-BE49-F238E27FC236}">
                      <a16:creationId xmlns:a16="http://schemas.microsoft.com/office/drawing/2014/main" id="{9D1A1CFF-F6C3-3C15-DE79-C5FF6123D403}"/>
                    </a:ext>
                  </a:extLst>
                </p:cNvPr>
                <p:cNvPicPr/>
                <p:nvPr/>
              </p:nvPicPr>
              <p:blipFill>
                <a:blip r:embed="rId5"/>
                <a:stretch>
                  <a:fillRect/>
                </a:stretch>
              </p:blipFill>
              <p:spPr>
                <a:xfrm>
                  <a:off x="6848880" y="1794053"/>
                  <a:ext cx="18000" cy="18000"/>
                </a:xfrm>
                <a:prstGeom prst="rect">
                  <a:avLst/>
                </a:prstGeom>
              </p:spPr>
            </p:pic>
          </mc:Fallback>
        </mc:AlternateContent>
      </p:grpSp>
    </p:spTree>
    <p:extLst>
      <p:ext uri="{BB962C8B-B14F-4D97-AF65-F5344CB8AC3E}">
        <p14:creationId xmlns:p14="http://schemas.microsoft.com/office/powerpoint/2010/main" val="2590552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436BE099-AD41-5F2C-B24E-281CA834FCF9}"/>
              </a:ext>
            </a:extLst>
          </p:cNvPr>
          <p:cNvSpPr>
            <a:spLocks noGrp="1"/>
          </p:cNvSpPr>
          <p:nvPr>
            <p:ph sz="quarter" idx="12"/>
          </p:nvPr>
        </p:nvSpPr>
        <p:spPr>
          <a:xfrm>
            <a:off x="5364088" y="4060097"/>
            <a:ext cx="3254896" cy="584572"/>
          </a:xfrm>
        </p:spPr>
        <p:txBody>
          <a:bodyPr/>
          <a:lstStyle/>
          <a:p>
            <a:r>
              <a:rPr lang="pl-PL" sz="1600" dirty="0"/>
              <a:t>Small </a:t>
            </a:r>
            <a:r>
              <a:rPr lang="pl-PL" sz="1600" dirty="0" err="1"/>
              <a:t>shielding</a:t>
            </a:r>
            <a:r>
              <a:rPr lang="pl-PL" sz="1600" dirty="0"/>
              <a:t> </a:t>
            </a:r>
            <a:r>
              <a:rPr lang="pl-PL" sz="1600" dirty="0" err="1"/>
              <a:t>included</a:t>
            </a:r>
            <a:endParaRPr lang="pl-PL" sz="1600" dirty="0"/>
          </a:p>
          <a:p>
            <a:r>
              <a:rPr lang="pl-PL" sz="1600" dirty="0" err="1"/>
              <a:t>Studies</a:t>
            </a:r>
            <a:r>
              <a:rPr lang="pl-PL" sz="1600" dirty="0"/>
              <a:t> </a:t>
            </a:r>
            <a:r>
              <a:rPr lang="pl-PL" sz="1600" dirty="0" err="1"/>
              <a:t>concluded</a:t>
            </a:r>
            <a:r>
              <a:rPr lang="pl-PL" sz="1600" dirty="0"/>
              <a:t> the </a:t>
            </a:r>
            <a:r>
              <a:rPr lang="pl-PL" sz="1600" dirty="0" err="1"/>
              <a:t>need</a:t>
            </a:r>
            <a:r>
              <a:rPr lang="pl-PL" sz="1600" dirty="0"/>
              <a:t> for big </a:t>
            </a:r>
            <a:r>
              <a:rPr lang="pl-PL" sz="1600" dirty="0" err="1"/>
              <a:t>extraction</a:t>
            </a:r>
            <a:r>
              <a:rPr lang="pl-PL" sz="1600" dirty="0"/>
              <a:t> </a:t>
            </a:r>
            <a:r>
              <a:rPr lang="pl-PL" sz="1600" dirty="0" err="1"/>
              <a:t>aperture</a:t>
            </a:r>
            <a:r>
              <a:rPr lang="pl-PL" sz="1600" dirty="0"/>
              <a:t> ~40 cm </a:t>
            </a:r>
            <a:r>
              <a:rPr lang="pl-PL" sz="1600" dirty="0" err="1"/>
              <a:t>size</a:t>
            </a:r>
            <a:endParaRPr lang="pl-PL" sz="1600" dirty="0"/>
          </a:p>
          <a:p>
            <a:pPr marL="0" indent="0">
              <a:buNone/>
            </a:pPr>
            <a:endParaRPr lang="en-US" sz="1600" dirty="0"/>
          </a:p>
        </p:txBody>
      </p:sp>
      <p:sp>
        <p:nvSpPr>
          <p:cNvPr id="3" name="Symbol zastępczy numeru slajdu 2">
            <a:extLst>
              <a:ext uri="{FF2B5EF4-FFF2-40B4-BE49-F238E27FC236}">
                <a16:creationId xmlns:a16="http://schemas.microsoft.com/office/drawing/2014/main" id="{B4EED691-BFE1-669B-C249-F93342243A48}"/>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ytuł 3">
            <a:extLst>
              <a:ext uri="{FF2B5EF4-FFF2-40B4-BE49-F238E27FC236}">
                <a16:creationId xmlns:a16="http://schemas.microsoft.com/office/drawing/2014/main" id="{4899870C-F1E1-08BB-D346-56047DD17F03}"/>
              </a:ext>
            </a:extLst>
          </p:cNvPr>
          <p:cNvSpPr>
            <a:spLocks noGrp="1"/>
          </p:cNvSpPr>
          <p:nvPr>
            <p:ph type="title"/>
          </p:nvPr>
        </p:nvSpPr>
        <p:spPr>
          <a:xfrm>
            <a:off x="539554" y="206375"/>
            <a:ext cx="7537646" cy="857250"/>
          </a:xfrm>
        </p:spPr>
        <p:txBody>
          <a:bodyPr/>
          <a:lstStyle/>
          <a:p>
            <a:r>
              <a:rPr lang="pl-PL" dirty="0" err="1"/>
              <a:t>Chicane</a:t>
            </a:r>
            <a:r>
              <a:rPr lang="pl-PL" dirty="0"/>
              <a:t> </a:t>
            </a:r>
            <a:r>
              <a:rPr lang="pl-PL" dirty="0" err="1"/>
              <a:t>Concept</a:t>
            </a:r>
            <a:r>
              <a:rPr lang="pl-PL" dirty="0"/>
              <a:t> 2, small </a:t>
            </a:r>
            <a:r>
              <a:rPr lang="pl-PL" dirty="0" err="1"/>
              <a:t>shielding</a:t>
            </a:r>
            <a:r>
              <a:rPr lang="pl-PL" dirty="0"/>
              <a:t>, small </a:t>
            </a:r>
            <a:r>
              <a:rPr lang="pl-PL" dirty="0" err="1"/>
              <a:t>aperture</a:t>
            </a:r>
            <a:endParaRPr lang="en-US" dirty="0"/>
          </a:p>
        </p:txBody>
      </p:sp>
      <p:sp>
        <p:nvSpPr>
          <p:cNvPr id="5" name="Symbol zastępczy stopki 4">
            <a:extLst>
              <a:ext uri="{FF2B5EF4-FFF2-40B4-BE49-F238E27FC236}">
                <a16:creationId xmlns:a16="http://schemas.microsoft.com/office/drawing/2014/main" id="{85B56CB6-5CC7-52B1-224C-DE851378DF7D}"/>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graphicFrame>
        <p:nvGraphicFramePr>
          <p:cNvPr id="7" name="Tabela 6">
            <a:extLst>
              <a:ext uri="{FF2B5EF4-FFF2-40B4-BE49-F238E27FC236}">
                <a16:creationId xmlns:a16="http://schemas.microsoft.com/office/drawing/2014/main" id="{33B0A42F-AE74-BF5C-52BF-A7A8A2980736}"/>
              </a:ext>
            </a:extLst>
          </p:cNvPr>
          <p:cNvGraphicFramePr>
            <a:graphicFrameLocks noGrp="1"/>
          </p:cNvGraphicFramePr>
          <p:nvPr>
            <p:extLst>
              <p:ext uri="{D42A27DB-BD31-4B8C-83A1-F6EECF244321}">
                <p14:modId xmlns:p14="http://schemas.microsoft.com/office/powerpoint/2010/main" val="2370006337"/>
              </p:ext>
            </p:extLst>
          </p:nvPr>
        </p:nvGraphicFramePr>
        <p:xfrm>
          <a:off x="467544" y="4060097"/>
          <a:ext cx="4416152" cy="741680"/>
        </p:xfrm>
        <a:graphic>
          <a:graphicData uri="http://schemas.openxmlformats.org/drawingml/2006/table">
            <a:tbl>
              <a:tblPr firstRow="1" bandRow="1">
                <a:tableStyleId>{7DF18680-E054-41AD-8BC1-D1AEF772440D}</a:tableStyleId>
              </a:tblPr>
              <a:tblGrid>
                <a:gridCol w="2208076">
                  <a:extLst>
                    <a:ext uri="{9D8B030D-6E8A-4147-A177-3AD203B41FA5}">
                      <a16:colId xmlns:a16="http://schemas.microsoft.com/office/drawing/2014/main" val="171556564"/>
                    </a:ext>
                  </a:extLst>
                </a:gridCol>
                <a:gridCol w="2208076">
                  <a:extLst>
                    <a:ext uri="{9D8B030D-6E8A-4147-A177-3AD203B41FA5}">
                      <a16:colId xmlns:a16="http://schemas.microsoft.com/office/drawing/2014/main" val="3358873678"/>
                    </a:ext>
                  </a:extLst>
                </a:gridCol>
              </a:tblGrid>
              <a:tr h="370840">
                <a:tc>
                  <a:txBody>
                    <a:bodyPr/>
                    <a:lstStyle/>
                    <a:p>
                      <a:r>
                        <a:rPr lang="pl-PL" dirty="0" err="1"/>
                        <a:t>Bending</a:t>
                      </a:r>
                      <a:r>
                        <a:rPr lang="pl-PL" dirty="0"/>
                        <a:t> radius</a:t>
                      </a:r>
                      <a:endParaRPr lang="en-US" dirty="0"/>
                    </a:p>
                  </a:txBody>
                  <a:tcPr/>
                </a:tc>
                <a:tc>
                  <a:txBody>
                    <a:bodyPr/>
                    <a:lstStyle/>
                    <a:p>
                      <a:r>
                        <a:rPr lang="pl-PL" dirty="0" err="1"/>
                        <a:t>Opening</a:t>
                      </a:r>
                      <a:r>
                        <a:rPr lang="pl-PL" dirty="0"/>
                        <a:t> </a:t>
                      </a:r>
                      <a:r>
                        <a:rPr lang="pl-PL" dirty="0" err="1"/>
                        <a:t>Angle</a:t>
                      </a:r>
                      <a:endParaRPr lang="en-US" dirty="0"/>
                    </a:p>
                  </a:txBody>
                  <a:tcPr/>
                </a:tc>
                <a:extLst>
                  <a:ext uri="{0D108BD9-81ED-4DB2-BD59-A6C34878D82A}">
                    <a16:rowId xmlns:a16="http://schemas.microsoft.com/office/drawing/2014/main" val="1570064247"/>
                  </a:ext>
                </a:extLst>
              </a:tr>
              <a:tr h="370840">
                <a:tc>
                  <a:txBody>
                    <a:bodyPr/>
                    <a:lstStyle/>
                    <a:p>
                      <a:r>
                        <a:rPr lang="pl-PL" dirty="0"/>
                        <a:t>22 m</a:t>
                      </a:r>
                      <a:endParaRPr lang="en-US" dirty="0"/>
                    </a:p>
                  </a:txBody>
                  <a:tcPr/>
                </a:tc>
                <a:tc>
                  <a:txBody>
                    <a:bodyPr/>
                    <a:lstStyle/>
                    <a:p>
                      <a:r>
                        <a:rPr lang="pl-PL" dirty="0"/>
                        <a:t>15</a:t>
                      </a:r>
                      <a:endParaRPr lang="en-US" dirty="0"/>
                    </a:p>
                  </a:txBody>
                  <a:tcPr/>
                </a:tc>
                <a:extLst>
                  <a:ext uri="{0D108BD9-81ED-4DB2-BD59-A6C34878D82A}">
                    <a16:rowId xmlns:a16="http://schemas.microsoft.com/office/drawing/2014/main" val="1166825849"/>
                  </a:ext>
                </a:extLst>
              </a:tr>
            </a:tbl>
          </a:graphicData>
        </a:graphic>
      </p:graphicFrame>
      <p:pic>
        <p:nvPicPr>
          <p:cNvPr id="9" name="Obraz 8" descr="Obraz zawierający zrzut ekranu, linia&#10;&#10;Zawartość wygenerowana przez sztuczną inteligencję może być niepoprawna.">
            <a:extLst>
              <a:ext uri="{FF2B5EF4-FFF2-40B4-BE49-F238E27FC236}">
                <a16:creationId xmlns:a16="http://schemas.microsoft.com/office/drawing/2014/main" id="{DC8A5421-6BB5-2BA0-55C8-BCF8052B1945}"/>
              </a:ext>
            </a:extLst>
          </p:cNvPr>
          <p:cNvPicPr>
            <a:picLocks noChangeAspect="1"/>
          </p:cNvPicPr>
          <p:nvPr/>
        </p:nvPicPr>
        <p:blipFill>
          <a:blip r:embed="rId2"/>
          <a:stretch>
            <a:fillRect/>
          </a:stretch>
        </p:blipFill>
        <p:spPr>
          <a:xfrm>
            <a:off x="179512" y="1031512"/>
            <a:ext cx="8305800" cy="2725404"/>
          </a:xfrm>
          <a:prstGeom prst="rect">
            <a:avLst/>
          </a:prstGeom>
        </p:spPr>
      </p:pic>
      <p:cxnSp>
        <p:nvCxnSpPr>
          <p:cNvPr id="11" name="Łącznik prosty ze strzałką 10">
            <a:extLst>
              <a:ext uri="{FF2B5EF4-FFF2-40B4-BE49-F238E27FC236}">
                <a16:creationId xmlns:a16="http://schemas.microsoft.com/office/drawing/2014/main" id="{F38C2FB0-9684-C8A0-65F5-8A7A356895CE}"/>
              </a:ext>
            </a:extLst>
          </p:cNvPr>
          <p:cNvCxnSpPr/>
          <p:nvPr/>
        </p:nvCxnSpPr>
        <p:spPr>
          <a:xfrm flipV="1">
            <a:off x="4644008" y="1779662"/>
            <a:ext cx="0" cy="288032"/>
          </a:xfrm>
          <a:prstGeom prst="straightConnector1">
            <a:avLst/>
          </a:prstGeom>
          <a:ln>
            <a:solidFill>
              <a:schemeClr val="tx1"/>
            </a:solidFill>
            <a:headEnd type="triangle"/>
            <a:tailEnd type="triangle"/>
          </a:ln>
        </p:spPr>
        <p:style>
          <a:lnRef idx="2">
            <a:schemeClr val="accent2"/>
          </a:lnRef>
          <a:fillRef idx="0">
            <a:schemeClr val="accent2"/>
          </a:fillRef>
          <a:effectRef idx="1">
            <a:schemeClr val="accent2"/>
          </a:effectRef>
          <a:fontRef idx="minor">
            <a:schemeClr val="tx1"/>
          </a:fontRef>
        </p:style>
      </p:cxnSp>
      <p:sp>
        <p:nvSpPr>
          <p:cNvPr id="6" name="TextBox 9">
            <a:extLst>
              <a:ext uri="{FF2B5EF4-FFF2-40B4-BE49-F238E27FC236}">
                <a16:creationId xmlns:a16="http://schemas.microsoft.com/office/drawing/2014/main" id="{2C41D8D5-8A79-E6B1-7BDA-EE7A44148CBC}"/>
              </a:ext>
            </a:extLst>
          </p:cNvPr>
          <p:cNvSpPr txBox="1"/>
          <p:nvPr/>
        </p:nvSpPr>
        <p:spPr>
          <a:xfrm>
            <a:off x="4633466" y="1595256"/>
            <a:ext cx="1524312" cy="523220"/>
          </a:xfrm>
          <a:prstGeom prst="rect">
            <a:avLst/>
          </a:prstGeom>
          <a:noFill/>
        </p:spPr>
        <p:txBody>
          <a:bodyPr wrap="square" rtlCol="0">
            <a:spAutoFit/>
          </a:bodyPr>
          <a:lstStyle/>
          <a:p>
            <a:r>
              <a:rPr lang="pl-PL" sz="1400" dirty="0"/>
              <a:t>  +20 cm</a:t>
            </a:r>
          </a:p>
          <a:p>
            <a:r>
              <a:rPr lang="pl-PL" sz="1400" dirty="0"/>
              <a:t>  -20 cm</a:t>
            </a:r>
            <a:endParaRPr lang="en-GB" sz="1400" dirty="0"/>
          </a:p>
        </p:txBody>
      </p:sp>
    </p:spTree>
    <p:extLst>
      <p:ext uri="{BB962C8B-B14F-4D97-AF65-F5344CB8AC3E}">
        <p14:creationId xmlns:p14="http://schemas.microsoft.com/office/powerpoint/2010/main" val="2277763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26FB019B-9E00-0D61-7752-288CD8970AB1}"/>
              </a:ext>
            </a:extLst>
          </p:cNvPr>
          <p:cNvSpPr>
            <a:spLocks noGrp="1"/>
          </p:cNvSpPr>
          <p:nvPr>
            <p:ph sz="quarter" idx="12"/>
          </p:nvPr>
        </p:nvSpPr>
        <p:spPr>
          <a:xfrm>
            <a:off x="4883696" y="3958357"/>
            <a:ext cx="4762872" cy="1079376"/>
          </a:xfrm>
        </p:spPr>
        <p:txBody>
          <a:bodyPr/>
          <a:lstStyle/>
          <a:p>
            <a:r>
              <a:rPr lang="pl-PL" sz="1600" dirty="0"/>
              <a:t>Magnet </a:t>
            </a:r>
            <a:r>
              <a:rPr lang="pl-PL" sz="1600" dirty="0" err="1"/>
              <a:t>aperture</a:t>
            </a:r>
            <a:r>
              <a:rPr lang="pl-PL" sz="1600" dirty="0"/>
              <a:t> </a:t>
            </a:r>
            <a:r>
              <a:rPr lang="pl-PL" sz="1600" dirty="0" err="1"/>
              <a:t>increases</a:t>
            </a:r>
            <a:r>
              <a:rPr lang="pl-PL" sz="1600" dirty="0"/>
              <a:t> </a:t>
            </a:r>
            <a:r>
              <a:rPr lang="pl-PL" sz="1600" dirty="0" err="1"/>
              <a:t>linearly</a:t>
            </a:r>
            <a:r>
              <a:rPr lang="pl-PL" sz="1600" dirty="0"/>
              <a:t> </a:t>
            </a:r>
            <a:r>
              <a:rPr lang="pl-PL" sz="1600" dirty="0" err="1"/>
              <a:t>up</a:t>
            </a:r>
            <a:r>
              <a:rPr lang="pl-PL" sz="1600" dirty="0"/>
              <a:t> to 1.53 m</a:t>
            </a:r>
          </a:p>
          <a:p>
            <a:r>
              <a:rPr lang="pl-PL" sz="1600" dirty="0" err="1"/>
              <a:t>Significant</a:t>
            </a:r>
            <a:r>
              <a:rPr lang="pl-PL" sz="1600" dirty="0"/>
              <a:t> </a:t>
            </a:r>
            <a:r>
              <a:rPr lang="pl-PL" sz="1600" dirty="0" err="1"/>
              <a:t>shielding</a:t>
            </a:r>
            <a:r>
              <a:rPr lang="pl-PL" sz="1600" dirty="0"/>
              <a:t> </a:t>
            </a:r>
            <a:r>
              <a:rPr lang="pl-PL" sz="1600" dirty="0" err="1"/>
              <a:t>introduced</a:t>
            </a:r>
            <a:r>
              <a:rPr lang="pl-PL" sz="1600" dirty="0"/>
              <a:t> </a:t>
            </a:r>
            <a:r>
              <a:rPr lang="pl-PL" sz="1600" dirty="0" err="1"/>
              <a:t>inside</a:t>
            </a:r>
            <a:r>
              <a:rPr lang="pl-PL" sz="1600" dirty="0"/>
              <a:t> the </a:t>
            </a:r>
            <a:r>
              <a:rPr lang="pl-PL" sz="1600" dirty="0" err="1"/>
              <a:t>chicane</a:t>
            </a:r>
            <a:endParaRPr lang="pl-PL" sz="1600" dirty="0"/>
          </a:p>
          <a:p>
            <a:r>
              <a:rPr lang="pl-PL" sz="1600" dirty="0"/>
              <a:t>The </a:t>
            </a:r>
            <a:r>
              <a:rPr lang="pl-PL" sz="1600" dirty="0" err="1"/>
              <a:t>aperture</a:t>
            </a:r>
            <a:r>
              <a:rPr lang="pl-PL" sz="1600" dirty="0"/>
              <a:t> </a:t>
            </a:r>
            <a:r>
              <a:rPr lang="pl-PL" sz="1600" dirty="0" err="1"/>
              <a:t>follows</a:t>
            </a:r>
            <a:r>
              <a:rPr lang="pl-PL" sz="1600" dirty="0"/>
              <a:t> the </a:t>
            </a:r>
            <a:r>
              <a:rPr lang="pl-PL" sz="1600" dirty="0" err="1"/>
              <a:t>size</a:t>
            </a:r>
            <a:r>
              <a:rPr lang="pl-PL" sz="1600" dirty="0"/>
              <a:t> of the </a:t>
            </a:r>
            <a:r>
              <a:rPr lang="pl-PL" sz="1600" dirty="0" err="1"/>
              <a:t>tapering</a:t>
            </a:r>
            <a:r>
              <a:rPr lang="pl-PL" sz="1600" dirty="0"/>
              <a:t> end!</a:t>
            </a:r>
            <a:endParaRPr lang="en-US" sz="1600" dirty="0"/>
          </a:p>
        </p:txBody>
      </p:sp>
      <p:sp>
        <p:nvSpPr>
          <p:cNvPr id="3" name="Symbol zastępczy numeru slajdu 2">
            <a:extLst>
              <a:ext uri="{FF2B5EF4-FFF2-40B4-BE49-F238E27FC236}">
                <a16:creationId xmlns:a16="http://schemas.microsoft.com/office/drawing/2014/main" id="{624B771B-A0B2-9B7D-8D81-E18F515517C8}"/>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ytuł 3">
            <a:extLst>
              <a:ext uri="{FF2B5EF4-FFF2-40B4-BE49-F238E27FC236}">
                <a16:creationId xmlns:a16="http://schemas.microsoft.com/office/drawing/2014/main" id="{F8AE2ADD-9EFE-CFD6-D693-0B869D0A52F5}"/>
              </a:ext>
            </a:extLst>
          </p:cNvPr>
          <p:cNvSpPr>
            <a:spLocks noGrp="1"/>
          </p:cNvSpPr>
          <p:nvPr>
            <p:ph type="title"/>
          </p:nvPr>
        </p:nvSpPr>
        <p:spPr>
          <a:xfrm>
            <a:off x="611560" y="206375"/>
            <a:ext cx="7465640" cy="857250"/>
          </a:xfrm>
        </p:spPr>
        <p:txBody>
          <a:bodyPr/>
          <a:lstStyle/>
          <a:p>
            <a:r>
              <a:rPr lang="pl-PL" dirty="0" err="1"/>
              <a:t>IncApt</a:t>
            </a:r>
            <a:r>
              <a:rPr lang="pl-PL" dirty="0"/>
              <a:t> max 153 cm, </a:t>
            </a:r>
            <a:r>
              <a:rPr lang="pl-PL" dirty="0" err="1"/>
              <a:t>large</a:t>
            </a:r>
            <a:r>
              <a:rPr lang="pl-PL" dirty="0"/>
              <a:t> </a:t>
            </a:r>
            <a:r>
              <a:rPr lang="pl-PL" dirty="0" err="1"/>
              <a:t>aperture</a:t>
            </a:r>
            <a:r>
              <a:rPr lang="pl-PL" dirty="0"/>
              <a:t>, </a:t>
            </a:r>
            <a:r>
              <a:rPr lang="pl-PL" dirty="0" err="1"/>
              <a:t>large</a:t>
            </a:r>
            <a:r>
              <a:rPr lang="pl-PL" dirty="0"/>
              <a:t> </a:t>
            </a:r>
            <a:r>
              <a:rPr lang="pl-PL" dirty="0" err="1"/>
              <a:t>shielding</a:t>
            </a:r>
            <a:endParaRPr lang="en-US" dirty="0"/>
          </a:p>
        </p:txBody>
      </p:sp>
      <p:sp>
        <p:nvSpPr>
          <p:cNvPr id="5" name="Symbol zastępczy stopki 4">
            <a:extLst>
              <a:ext uri="{FF2B5EF4-FFF2-40B4-BE49-F238E27FC236}">
                <a16:creationId xmlns:a16="http://schemas.microsoft.com/office/drawing/2014/main" id="{97A6A713-C917-9366-F94E-E4BA08BE7CEA}"/>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graphicFrame>
        <p:nvGraphicFramePr>
          <p:cNvPr id="6" name="Tabela 5">
            <a:extLst>
              <a:ext uri="{FF2B5EF4-FFF2-40B4-BE49-F238E27FC236}">
                <a16:creationId xmlns:a16="http://schemas.microsoft.com/office/drawing/2014/main" id="{0CD3762A-0E3C-5587-F9CD-3C62ACFB5EB2}"/>
              </a:ext>
            </a:extLst>
          </p:cNvPr>
          <p:cNvGraphicFramePr>
            <a:graphicFrameLocks noGrp="1"/>
          </p:cNvGraphicFramePr>
          <p:nvPr>
            <p:extLst>
              <p:ext uri="{D42A27DB-BD31-4B8C-83A1-F6EECF244321}">
                <p14:modId xmlns:p14="http://schemas.microsoft.com/office/powerpoint/2010/main" val="710426961"/>
              </p:ext>
            </p:extLst>
          </p:nvPr>
        </p:nvGraphicFramePr>
        <p:xfrm>
          <a:off x="467544" y="4060097"/>
          <a:ext cx="4416152" cy="741680"/>
        </p:xfrm>
        <a:graphic>
          <a:graphicData uri="http://schemas.openxmlformats.org/drawingml/2006/table">
            <a:tbl>
              <a:tblPr firstRow="1" bandRow="1">
                <a:tableStyleId>{7DF18680-E054-41AD-8BC1-D1AEF772440D}</a:tableStyleId>
              </a:tblPr>
              <a:tblGrid>
                <a:gridCol w="2208076">
                  <a:extLst>
                    <a:ext uri="{9D8B030D-6E8A-4147-A177-3AD203B41FA5}">
                      <a16:colId xmlns:a16="http://schemas.microsoft.com/office/drawing/2014/main" val="171556564"/>
                    </a:ext>
                  </a:extLst>
                </a:gridCol>
                <a:gridCol w="2208076">
                  <a:extLst>
                    <a:ext uri="{9D8B030D-6E8A-4147-A177-3AD203B41FA5}">
                      <a16:colId xmlns:a16="http://schemas.microsoft.com/office/drawing/2014/main" val="3358873678"/>
                    </a:ext>
                  </a:extLst>
                </a:gridCol>
              </a:tblGrid>
              <a:tr h="370840">
                <a:tc>
                  <a:txBody>
                    <a:bodyPr/>
                    <a:lstStyle/>
                    <a:p>
                      <a:r>
                        <a:rPr lang="pl-PL" dirty="0" err="1"/>
                        <a:t>Bending</a:t>
                      </a:r>
                      <a:r>
                        <a:rPr lang="pl-PL" dirty="0"/>
                        <a:t> radius</a:t>
                      </a:r>
                      <a:endParaRPr lang="en-US" dirty="0"/>
                    </a:p>
                  </a:txBody>
                  <a:tcPr/>
                </a:tc>
                <a:tc>
                  <a:txBody>
                    <a:bodyPr/>
                    <a:lstStyle/>
                    <a:p>
                      <a:r>
                        <a:rPr lang="pl-PL" dirty="0" err="1"/>
                        <a:t>Opening</a:t>
                      </a:r>
                      <a:r>
                        <a:rPr lang="pl-PL" dirty="0"/>
                        <a:t> </a:t>
                      </a:r>
                      <a:r>
                        <a:rPr lang="pl-PL" dirty="0" err="1"/>
                        <a:t>Angle</a:t>
                      </a:r>
                      <a:endParaRPr lang="en-US" dirty="0"/>
                    </a:p>
                  </a:txBody>
                  <a:tcPr/>
                </a:tc>
                <a:extLst>
                  <a:ext uri="{0D108BD9-81ED-4DB2-BD59-A6C34878D82A}">
                    <a16:rowId xmlns:a16="http://schemas.microsoft.com/office/drawing/2014/main" val="1570064247"/>
                  </a:ext>
                </a:extLst>
              </a:tr>
              <a:tr h="370840">
                <a:tc>
                  <a:txBody>
                    <a:bodyPr/>
                    <a:lstStyle/>
                    <a:p>
                      <a:r>
                        <a:rPr lang="pl-PL" dirty="0"/>
                        <a:t>21 m</a:t>
                      </a:r>
                      <a:endParaRPr lang="en-US" dirty="0"/>
                    </a:p>
                  </a:txBody>
                  <a:tcPr/>
                </a:tc>
                <a:tc>
                  <a:txBody>
                    <a:bodyPr/>
                    <a:lstStyle/>
                    <a:p>
                      <a:r>
                        <a:rPr lang="pl-PL" dirty="0"/>
                        <a:t>18</a:t>
                      </a:r>
                      <a:endParaRPr lang="en-US" dirty="0"/>
                    </a:p>
                  </a:txBody>
                  <a:tcPr/>
                </a:tc>
                <a:extLst>
                  <a:ext uri="{0D108BD9-81ED-4DB2-BD59-A6C34878D82A}">
                    <a16:rowId xmlns:a16="http://schemas.microsoft.com/office/drawing/2014/main" val="1166825849"/>
                  </a:ext>
                </a:extLst>
              </a:tr>
            </a:tbl>
          </a:graphicData>
        </a:graphic>
      </p:graphicFrame>
      <p:pic>
        <p:nvPicPr>
          <p:cNvPr id="8" name="Obraz 7" descr="Obraz zawierający linia, zrzut ekranu&#10;&#10;Zawartość wygenerowana przez sztuczną inteligencję może być niepoprawna.">
            <a:extLst>
              <a:ext uri="{FF2B5EF4-FFF2-40B4-BE49-F238E27FC236}">
                <a16:creationId xmlns:a16="http://schemas.microsoft.com/office/drawing/2014/main" id="{750D922D-BE11-E5CE-8E4F-53985653EF41}"/>
              </a:ext>
            </a:extLst>
          </p:cNvPr>
          <p:cNvPicPr>
            <a:picLocks noChangeAspect="1"/>
          </p:cNvPicPr>
          <p:nvPr/>
        </p:nvPicPr>
        <p:blipFill>
          <a:blip r:embed="rId2"/>
          <a:stretch>
            <a:fillRect/>
          </a:stretch>
        </p:blipFill>
        <p:spPr>
          <a:xfrm>
            <a:off x="179512" y="856054"/>
            <a:ext cx="8098304" cy="2725771"/>
          </a:xfrm>
          <a:prstGeom prst="rect">
            <a:avLst/>
          </a:prstGeom>
        </p:spPr>
      </p:pic>
      <p:sp>
        <p:nvSpPr>
          <p:cNvPr id="7" name="TextBox 9">
            <a:extLst>
              <a:ext uri="{FF2B5EF4-FFF2-40B4-BE49-F238E27FC236}">
                <a16:creationId xmlns:a16="http://schemas.microsoft.com/office/drawing/2014/main" id="{D6223FC5-F697-466B-41E5-E72C895ED9AD}"/>
              </a:ext>
            </a:extLst>
          </p:cNvPr>
          <p:cNvSpPr txBox="1"/>
          <p:nvPr/>
        </p:nvSpPr>
        <p:spPr>
          <a:xfrm>
            <a:off x="4610954" y="1300359"/>
            <a:ext cx="1524312" cy="523220"/>
          </a:xfrm>
          <a:prstGeom prst="rect">
            <a:avLst/>
          </a:prstGeom>
          <a:noFill/>
        </p:spPr>
        <p:txBody>
          <a:bodyPr wrap="square" rtlCol="0">
            <a:spAutoFit/>
          </a:bodyPr>
          <a:lstStyle/>
          <a:p>
            <a:r>
              <a:rPr lang="pl-PL" sz="1400" dirty="0"/>
              <a:t>~ +40 cm</a:t>
            </a:r>
          </a:p>
          <a:p>
            <a:r>
              <a:rPr lang="pl-PL" sz="1400" dirty="0"/>
              <a:t>    -44 cm</a:t>
            </a:r>
            <a:endParaRPr lang="en-GB" sz="1400" dirty="0"/>
          </a:p>
        </p:txBody>
      </p:sp>
      <p:cxnSp>
        <p:nvCxnSpPr>
          <p:cNvPr id="9" name="Łącznik prosty ze strzałką 8">
            <a:extLst>
              <a:ext uri="{FF2B5EF4-FFF2-40B4-BE49-F238E27FC236}">
                <a16:creationId xmlns:a16="http://schemas.microsoft.com/office/drawing/2014/main" id="{E8415FDD-FE51-716E-FA16-7C996D9F098F}"/>
              </a:ext>
            </a:extLst>
          </p:cNvPr>
          <p:cNvCxnSpPr>
            <a:cxnSpLocks/>
          </p:cNvCxnSpPr>
          <p:nvPr/>
        </p:nvCxnSpPr>
        <p:spPr>
          <a:xfrm>
            <a:off x="4610954" y="1347614"/>
            <a:ext cx="0" cy="475965"/>
          </a:xfrm>
          <a:prstGeom prst="straightConnector1">
            <a:avLst/>
          </a:prstGeom>
          <a:ln>
            <a:prstDash val="sysDash"/>
            <a:headEnd type="triangle"/>
            <a:tailEnd type="triangle"/>
          </a:ln>
        </p:spPr>
        <p:style>
          <a:lnRef idx="2">
            <a:schemeClr val="dk1"/>
          </a:lnRef>
          <a:fillRef idx="0">
            <a:schemeClr val="dk1"/>
          </a:fillRef>
          <a:effectRef idx="1">
            <a:schemeClr val="dk1"/>
          </a:effectRef>
          <a:fontRef idx="minor">
            <a:schemeClr val="tx1"/>
          </a:fontRef>
        </p:style>
      </p:cxnSp>
      <p:sp>
        <p:nvSpPr>
          <p:cNvPr id="10" name="pole tekstowe 9">
            <a:extLst>
              <a:ext uri="{FF2B5EF4-FFF2-40B4-BE49-F238E27FC236}">
                <a16:creationId xmlns:a16="http://schemas.microsoft.com/office/drawing/2014/main" id="{2E812CCC-B9A4-444D-C25E-E8DA875C2A6C}"/>
              </a:ext>
            </a:extLst>
          </p:cNvPr>
          <p:cNvSpPr txBox="1"/>
          <p:nvPr/>
        </p:nvSpPr>
        <p:spPr>
          <a:xfrm>
            <a:off x="481162" y="2787774"/>
            <a:ext cx="3240360" cy="738664"/>
          </a:xfrm>
          <a:prstGeom prst="rect">
            <a:avLst/>
          </a:prstGeom>
          <a:noFill/>
        </p:spPr>
        <p:txBody>
          <a:bodyPr wrap="square" rtlCol="0">
            <a:spAutoFit/>
          </a:bodyPr>
          <a:lstStyle/>
          <a:p>
            <a:r>
              <a:rPr lang="en-US" sz="1400" noProof="0" dirty="0"/>
              <a:t>Increasing magnet aperture keeps the current densities more stable (at least in my fitting script!)</a:t>
            </a:r>
          </a:p>
        </p:txBody>
      </p:sp>
    </p:spTree>
    <p:extLst>
      <p:ext uri="{BB962C8B-B14F-4D97-AF65-F5344CB8AC3E}">
        <p14:creationId xmlns:p14="http://schemas.microsoft.com/office/powerpoint/2010/main" val="3115960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BBE05-2CAC-E61C-549E-8D87B8FFD2F4}"/>
            </a:ext>
          </a:extLst>
        </p:cNvPr>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4CFE2FFC-502F-069F-4902-0E4B66A1722B}"/>
              </a:ext>
            </a:extLst>
          </p:cNvPr>
          <p:cNvSpPr>
            <a:spLocks noGrp="1"/>
          </p:cNvSpPr>
          <p:nvPr>
            <p:ph sz="quarter" idx="12"/>
          </p:nvPr>
        </p:nvSpPr>
        <p:spPr>
          <a:xfrm>
            <a:off x="4883696" y="3958357"/>
            <a:ext cx="4762872" cy="1079376"/>
          </a:xfrm>
        </p:spPr>
        <p:txBody>
          <a:bodyPr/>
          <a:lstStyle/>
          <a:p>
            <a:r>
              <a:rPr lang="pl-PL" sz="1600" dirty="0"/>
              <a:t>Magnet </a:t>
            </a:r>
            <a:r>
              <a:rPr lang="pl-PL" sz="1600" dirty="0" err="1"/>
              <a:t>aperture</a:t>
            </a:r>
            <a:r>
              <a:rPr lang="pl-PL" sz="1600" dirty="0"/>
              <a:t> </a:t>
            </a:r>
            <a:r>
              <a:rPr lang="pl-PL" sz="1600" dirty="0" err="1"/>
              <a:t>increases</a:t>
            </a:r>
            <a:r>
              <a:rPr lang="pl-PL" sz="1600" dirty="0"/>
              <a:t> </a:t>
            </a:r>
            <a:r>
              <a:rPr lang="pl-PL" sz="1600" dirty="0" err="1"/>
              <a:t>linearly</a:t>
            </a:r>
            <a:r>
              <a:rPr lang="pl-PL" sz="1600" dirty="0"/>
              <a:t> </a:t>
            </a:r>
            <a:r>
              <a:rPr lang="pl-PL" sz="1600" dirty="0" err="1"/>
              <a:t>up</a:t>
            </a:r>
            <a:r>
              <a:rPr lang="pl-PL" sz="1600" dirty="0"/>
              <a:t> to 1.13 m</a:t>
            </a:r>
          </a:p>
          <a:p>
            <a:r>
              <a:rPr lang="pl-PL" sz="1600" dirty="0" err="1"/>
              <a:t>Horizontal</a:t>
            </a:r>
            <a:r>
              <a:rPr lang="pl-PL" sz="1600" dirty="0"/>
              <a:t> </a:t>
            </a:r>
            <a:r>
              <a:rPr lang="pl-PL" sz="1600" dirty="0" err="1"/>
              <a:t>shift</a:t>
            </a:r>
            <a:r>
              <a:rPr lang="pl-PL" sz="1600" dirty="0"/>
              <a:t> </a:t>
            </a:r>
            <a:r>
              <a:rPr lang="pl-PL" sz="1600" dirty="0" err="1"/>
              <a:t>linearly</a:t>
            </a:r>
            <a:r>
              <a:rPr lang="pl-PL" sz="1600" dirty="0"/>
              <a:t> </a:t>
            </a:r>
            <a:r>
              <a:rPr lang="pl-PL" sz="1600" dirty="0" err="1"/>
              <a:t>increases</a:t>
            </a:r>
            <a:r>
              <a:rPr lang="pl-PL" sz="1600" dirty="0"/>
              <a:t> </a:t>
            </a:r>
            <a:r>
              <a:rPr lang="pl-PL" sz="1600" dirty="0" err="1"/>
              <a:t>up</a:t>
            </a:r>
            <a:r>
              <a:rPr lang="pl-PL" sz="1600" dirty="0"/>
              <a:t> to 35 cm</a:t>
            </a:r>
          </a:p>
          <a:p>
            <a:r>
              <a:rPr lang="pl-PL" sz="1600" dirty="0"/>
              <a:t>The </a:t>
            </a:r>
            <a:r>
              <a:rPr lang="pl-PL" sz="1600" dirty="0" err="1"/>
              <a:t>aperture</a:t>
            </a:r>
            <a:r>
              <a:rPr lang="pl-PL" sz="1600" dirty="0"/>
              <a:t> </a:t>
            </a:r>
            <a:r>
              <a:rPr lang="pl-PL" sz="1600" dirty="0" err="1"/>
              <a:t>follows</a:t>
            </a:r>
            <a:r>
              <a:rPr lang="pl-PL" sz="1600" dirty="0"/>
              <a:t> the </a:t>
            </a:r>
            <a:r>
              <a:rPr lang="pl-PL" sz="1600" dirty="0" err="1"/>
              <a:t>size</a:t>
            </a:r>
            <a:r>
              <a:rPr lang="pl-PL" sz="1600" dirty="0"/>
              <a:t> of the </a:t>
            </a:r>
            <a:r>
              <a:rPr lang="pl-PL" sz="1600" dirty="0" err="1"/>
              <a:t>tapering</a:t>
            </a:r>
            <a:r>
              <a:rPr lang="pl-PL" sz="1600" dirty="0"/>
              <a:t> end!</a:t>
            </a:r>
            <a:endParaRPr lang="en-US" sz="1600" dirty="0"/>
          </a:p>
        </p:txBody>
      </p:sp>
      <p:sp>
        <p:nvSpPr>
          <p:cNvPr id="3" name="Symbol zastępczy numeru slajdu 2">
            <a:extLst>
              <a:ext uri="{FF2B5EF4-FFF2-40B4-BE49-F238E27FC236}">
                <a16:creationId xmlns:a16="http://schemas.microsoft.com/office/drawing/2014/main" id="{A24EF92E-2A46-B9FB-D057-2A09B7B56DC5}"/>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ytuł 3">
            <a:extLst>
              <a:ext uri="{FF2B5EF4-FFF2-40B4-BE49-F238E27FC236}">
                <a16:creationId xmlns:a16="http://schemas.microsoft.com/office/drawing/2014/main" id="{CA4A6C48-302A-4CFD-A902-21F5962D2C21}"/>
              </a:ext>
            </a:extLst>
          </p:cNvPr>
          <p:cNvSpPr>
            <a:spLocks noGrp="1"/>
          </p:cNvSpPr>
          <p:nvPr>
            <p:ph type="title"/>
          </p:nvPr>
        </p:nvSpPr>
        <p:spPr>
          <a:xfrm>
            <a:off x="611560" y="206375"/>
            <a:ext cx="7465640" cy="857250"/>
          </a:xfrm>
        </p:spPr>
        <p:txBody>
          <a:bodyPr/>
          <a:lstStyle/>
          <a:p>
            <a:r>
              <a:rPr lang="pl-PL" dirty="0" err="1"/>
              <a:t>IncApt</a:t>
            </a:r>
            <a:r>
              <a:rPr lang="pl-PL" dirty="0"/>
              <a:t> max 113 cm, </a:t>
            </a:r>
            <a:r>
              <a:rPr lang="pl-PL" dirty="0" err="1"/>
              <a:t>large</a:t>
            </a:r>
            <a:r>
              <a:rPr lang="pl-PL" dirty="0"/>
              <a:t> </a:t>
            </a:r>
            <a:r>
              <a:rPr lang="pl-PL" dirty="0" err="1"/>
              <a:t>aperture</a:t>
            </a:r>
            <a:r>
              <a:rPr lang="pl-PL" dirty="0"/>
              <a:t>, </a:t>
            </a:r>
            <a:r>
              <a:rPr lang="pl-PL" dirty="0" err="1"/>
              <a:t>large</a:t>
            </a:r>
            <a:r>
              <a:rPr lang="pl-PL" dirty="0"/>
              <a:t> </a:t>
            </a:r>
            <a:r>
              <a:rPr lang="pl-PL" dirty="0" err="1"/>
              <a:t>shielding</a:t>
            </a:r>
            <a:endParaRPr lang="en-US" dirty="0"/>
          </a:p>
        </p:txBody>
      </p:sp>
      <p:sp>
        <p:nvSpPr>
          <p:cNvPr id="5" name="Symbol zastępczy stopki 4">
            <a:extLst>
              <a:ext uri="{FF2B5EF4-FFF2-40B4-BE49-F238E27FC236}">
                <a16:creationId xmlns:a16="http://schemas.microsoft.com/office/drawing/2014/main" id="{9AF763A4-4091-859B-00F8-9BBF61B9E1B0}"/>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graphicFrame>
        <p:nvGraphicFramePr>
          <p:cNvPr id="6" name="Tabela 5">
            <a:extLst>
              <a:ext uri="{FF2B5EF4-FFF2-40B4-BE49-F238E27FC236}">
                <a16:creationId xmlns:a16="http://schemas.microsoft.com/office/drawing/2014/main" id="{79AE7028-0194-44DF-995C-DFC55CF2C289}"/>
              </a:ext>
            </a:extLst>
          </p:cNvPr>
          <p:cNvGraphicFramePr>
            <a:graphicFrameLocks noGrp="1"/>
          </p:cNvGraphicFramePr>
          <p:nvPr>
            <p:extLst>
              <p:ext uri="{D42A27DB-BD31-4B8C-83A1-F6EECF244321}">
                <p14:modId xmlns:p14="http://schemas.microsoft.com/office/powerpoint/2010/main" val="2816028079"/>
              </p:ext>
            </p:extLst>
          </p:nvPr>
        </p:nvGraphicFramePr>
        <p:xfrm>
          <a:off x="183799" y="4060097"/>
          <a:ext cx="4416152" cy="741680"/>
        </p:xfrm>
        <a:graphic>
          <a:graphicData uri="http://schemas.openxmlformats.org/drawingml/2006/table">
            <a:tbl>
              <a:tblPr firstRow="1" bandRow="1">
                <a:tableStyleId>{7DF18680-E054-41AD-8BC1-D1AEF772440D}</a:tableStyleId>
              </a:tblPr>
              <a:tblGrid>
                <a:gridCol w="2208076">
                  <a:extLst>
                    <a:ext uri="{9D8B030D-6E8A-4147-A177-3AD203B41FA5}">
                      <a16:colId xmlns:a16="http://schemas.microsoft.com/office/drawing/2014/main" val="171556564"/>
                    </a:ext>
                  </a:extLst>
                </a:gridCol>
                <a:gridCol w="2208076">
                  <a:extLst>
                    <a:ext uri="{9D8B030D-6E8A-4147-A177-3AD203B41FA5}">
                      <a16:colId xmlns:a16="http://schemas.microsoft.com/office/drawing/2014/main" val="3358873678"/>
                    </a:ext>
                  </a:extLst>
                </a:gridCol>
              </a:tblGrid>
              <a:tr h="370840">
                <a:tc>
                  <a:txBody>
                    <a:bodyPr/>
                    <a:lstStyle/>
                    <a:p>
                      <a:r>
                        <a:rPr lang="pl-PL" dirty="0" err="1"/>
                        <a:t>Bending</a:t>
                      </a:r>
                      <a:r>
                        <a:rPr lang="pl-PL" dirty="0"/>
                        <a:t> radius</a:t>
                      </a:r>
                      <a:endParaRPr lang="en-US" dirty="0"/>
                    </a:p>
                  </a:txBody>
                  <a:tcPr/>
                </a:tc>
                <a:tc>
                  <a:txBody>
                    <a:bodyPr/>
                    <a:lstStyle/>
                    <a:p>
                      <a:r>
                        <a:rPr lang="pl-PL" dirty="0" err="1"/>
                        <a:t>Opening</a:t>
                      </a:r>
                      <a:r>
                        <a:rPr lang="pl-PL" dirty="0"/>
                        <a:t> </a:t>
                      </a:r>
                      <a:r>
                        <a:rPr lang="pl-PL" dirty="0" err="1"/>
                        <a:t>Angle</a:t>
                      </a:r>
                      <a:endParaRPr lang="en-US" dirty="0"/>
                    </a:p>
                  </a:txBody>
                  <a:tcPr/>
                </a:tc>
                <a:extLst>
                  <a:ext uri="{0D108BD9-81ED-4DB2-BD59-A6C34878D82A}">
                    <a16:rowId xmlns:a16="http://schemas.microsoft.com/office/drawing/2014/main" val="1570064247"/>
                  </a:ext>
                </a:extLst>
              </a:tr>
              <a:tr h="370840">
                <a:tc>
                  <a:txBody>
                    <a:bodyPr/>
                    <a:lstStyle/>
                    <a:p>
                      <a:r>
                        <a:rPr lang="pl-PL" dirty="0"/>
                        <a:t>21 m</a:t>
                      </a:r>
                      <a:endParaRPr lang="en-US" dirty="0"/>
                    </a:p>
                  </a:txBody>
                  <a:tcPr/>
                </a:tc>
                <a:tc>
                  <a:txBody>
                    <a:bodyPr/>
                    <a:lstStyle/>
                    <a:p>
                      <a:r>
                        <a:rPr lang="pl-PL" dirty="0"/>
                        <a:t>18</a:t>
                      </a:r>
                      <a:endParaRPr lang="en-US" dirty="0"/>
                    </a:p>
                  </a:txBody>
                  <a:tcPr/>
                </a:tc>
                <a:extLst>
                  <a:ext uri="{0D108BD9-81ED-4DB2-BD59-A6C34878D82A}">
                    <a16:rowId xmlns:a16="http://schemas.microsoft.com/office/drawing/2014/main" val="1166825849"/>
                  </a:ext>
                </a:extLst>
              </a:tr>
            </a:tbl>
          </a:graphicData>
        </a:graphic>
      </p:graphicFrame>
      <p:pic>
        <p:nvPicPr>
          <p:cNvPr id="9" name="Obraz 8" descr="Obraz zawierający linia, zrzut ekranu, Wykres&#10;&#10;Zawartość wygenerowana przez sztuczną inteligencję może być niepoprawna.">
            <a:extLst>
              <a:ext uri="{FF2B5EF4-FFF2-40B4-BE49-F238E27FC236}">
                <a16:creationId xmlns:a16="http://schemas.microsoft.com/office/drawing/2014/main" id="{50384836-CA10-B2DF-09A0-F074DFEDB145}"/>
              </a:ext>
            </a:extLst>
          </p:cNvPr>
          <p:cNvPicPr>
            <a:picLocks noChangeAspect="1"/>
          </p:cNvPicPr>
          <p:nvPr/>
        </p:nvPicPr>
        <p:blipFill>
          <a:blip r:embed="rId2"/>
          <a:stretch>
            <a:fillRect/>
          </a:stretch>
        </p:blipFill>
        <p:spPr>
          <a:xfrm>
            <a:off x="58048" y="982133"/>
            <a:ext cx="8511931" cy="2835928"/>
          </a:xfrm>
          <a:prstGeom prst="rect">
            <a:avLst/>
          </a:prstGeom>
        </p:spPr>
      </p:pic>
      <p:sp>
        <p:nvSpPr>
          <p:cNvPr id="10" name="TextBox 9">
            <a:extLst>
              <a:ext uri="{FF2B5EF4-FFF2-40B4-BE49-F238E27FC236}">
                <a16:creationId xmlns:a16="http://schemas.microsoft.com/office/drawing/2014/main" id="{E089D583-DC96-74B4-8703-FC2037BFB716}"/>
              </a:ext>
            </a:extLst>
          </p:cNvPr>
          <p:cNvSpPr txBox="1"/>
          <p:nvPr/>
        </p:nvSpPr>
        <p:spPr>
          <a:xfrm>
            <a:off x="4427984" y="1372367"/>
            <a:ext cx="1524312" cy="523220"/>
          </a:xfrm>
          <a:prstGeom prst="rect">
            <a:avLst/>
          </a:prstGeom>
          <a:noFill/>
        </p:spPr>
        <p:txBody>
          <a:bodyPr wrap="square" rtlCol="0">
            <a:spAutoFit/>
          </a:bodyPr>
          <a:lstStyle/>
          <a:p>
            <a:r>
              <a:rPr lang="pl-PL" sz="1400" dirty="0"/>
              <a:t>~ +40 cm</a:t>
            </a:r>
          </a:p>
          <a:p>
            <a:r>
              <a:rPr lang="pl-PL" sz="1400" dirty="0"/>
              <a:t>    -44 cm</a:t>
            </a:r>
            <a:endParaRPr lang="en-GB" sz="1400" dirty="0"/>
          </a:p>
        </p:txBody>
      </p:sp>
      <p:cxnSp>
        <p:nvCxnSpPr>
          <p:cNvPr id="12" name="Łącznik prosty ze strzałką 11">
            <a:extLst>
              <a:ext uri="{FF2B5EF4-FFF2-40B4-BE49-F238E27FC236}">
                <a16:creationId xmlns:a16="http://schemas.microsoft.com/office/drawing/2014/main" id="{85A225ED-3789-6EB9-F87F-414824F140F2}"/>
              </a:ext>
            </a:extLst>
          </p:cNvPr>
          <p:cNvCxnSpPr>
            <a:cxnSpLocks/>
          </p:cNvCxnSpPr>
          <p:nvPr/>
        </p:nvCxnSpPr>
        <p:spPr>
          <a:xfrm>
            <a:off x="4442718" y="1419622"/>
            <a:ext cx="0" cy="475965"/>
          </a:xfrm>
          <a:prstGeom prst="straightConnector1">
            <a:avLst/>
          </a:prstGeom>
          <a:ln>
            <a:prstDash val="sysDash"/>
            <a:headEnd type="triangle"/>
            <a:tailEnd type="triangle"/>
          </a:ln>
        </p:spPr>
        <p:style>
          <a:lnRef idx="2">
            <a:schemeClr val="dk1"/>
          </a:lnRef>
          <a:fillRef idx="0">
            <a:schemeClr val="dk1"/>
          </a:fillRef>
          <a:effectRef idx="1">
            <a:schemeClr val="dk1"/>
          </a:effectRef>
          <a:fontRef idx="minor">
            <a:schemeClr val="tx1"/>
          </a:fontRef>
        </p:style>
      </p:cxnSp>
      <p:cxnSp>
        <p:nvCxnSpPr>
          <p:cNvPr id="8" name="Łącznik prosty ze strzałką 7">
            <a:extLst>
              <a:ext uri="{FF2B5EF4-FFF2-40B4-BE49-F238E27FC236}">
                <a16:creationId xmlns:a16="http://schemas.microsoft.com/office/drawing/2014/main" id="{F5940918-EBAA-C132-156E-EA8349A11F42}"/>
              </a:ext>
            </a:extLst>
          </p:cNvPr>
          <p:cNvCxnSpPr/>
          <p:nvPr/>
        </p:nvCxnSpPr>
        <p:spPr>
          <a:xfrm flipV="1">
            <a:off x="4200364" y="1804145"/>
            <a:ext cx="144016" cy="43204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1" name="pole tekstowe 10">
            <a:extLst>
              <a:ext uri="{FF2B5EF4-FFF2-40B4-BE49-F238E27FC236}">
                <a16:creationId xmlns:a16="http://schemas.microsoft.com/office/drawing/2014/main" id="{C2C3D35E-3645-B26E-BFF0-9AC34C1EB281}"/>
              </a:ext>
            </a:extLst>
          </p:cNvPr>
          <p:cNvSpPr txBox="1"/>
          <p:nvPr/>
        </p:nvSpPr>
        <p:spPr>
          <a:xfrm>
            <a:off x="4235725" y="2051527"/>
            <a:ext cx="813043" cy="369332"/>
          </a:xfrm>
          <a:prstGeom prst="rect">
            <a:avLst/>
          </a:prstGeom>
          <a:noFill/>
        </p:spPr>
        <p:txBody>
          <a:bodyPr wrap="none" rtlCol="0">
            <a:spAutoFit/>
          </a:bodyPr>
          <a:lstStyle/>
          <a:p>
            <a:r>
              <a:rPr lang="pl-PL" dirty="0">
                <a:solidFill>
                  <a:srgbClr val="FF0000"/>
                </a:solidFill>
              </a:rPr>
              <a:t>35 cm</a:t>
            </a:r>
            <a:endParaRPr lang="en-US" dirty="0">
              <a:solidFill>
                <a:srgbClr val="FF0000"/>
              </a:solidFill>
            </a:endParaRPr>
          </a:p>
        </p:txBody>
      </p:sp>
    </p:spTree>
    <p:extLst>
      <p:ext uri="{BB962C8B-B14F-4D97-AF65-F5344CB8AC3E}">
        <p14:creationId xmlns:p14="http://schemas.microsoft.com/office/powerpoint/2010/main" val="550963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C9FB5947-6C5B-E0CA-886A-BD585271F288}"/>
              </a:ext>
            </a:extLst>
          </p:cNvPr>
          <p:cNvSpPr>
            <a:spLocks noGrp="1"/>
          </p:cNvSpPr>
          <p:nvPr>
            <p:ph sz="quarter" idx="12"/>
          </p:nvPr>
        </p:nvSpPr>
        <p:spPr>
          <a:xfrm>
            <a:off x="457200" y="1103842"/>
            <a:ext cx="8305800" cy="3536156"/>
          </a:xfrm>
        </p:spPr>
        <p:txBody>
          <a:bodyPr/>
          <a:lstStyle/>
          <a:p>
            <a:r>
              <a:rPr lang="en-US" sz="1800" noProof="0" dirty="0"/>
              <a:t>The longer tapering (24M) was introduced to allow secondaries emerging from the target at low angle to dissipate in the shielding before entering the shielding, the efficiency of this solution is still under investigation.</a:t>
            </a:r>
            <a:endParaRPr lang="pl-PL" sz="1800" noProof="0" dirty="0"/>
          </a:p>
          <a:p>
            <a:r>
              <a:rPr lang="en-US" sz="1800" noProof="0" dirty="0"/>
              <a:t>After the studies with small aperture chicane, it became clear that shielding inside the chicane has to be increased to protect the magnets in next to the extraction aperture.</a:t>
            </a:r>
          </a:p>
        </p:txBody>
      </p:sp>
      <p:sp>
        <p:nvSpPr>
          <p:cNvPr id="3" name="Symbol zastępczy numeru slajdu 2">
            <a:extLst>
              <a:ext uri="{FF2B5EF4-FFF2-40B4-BE49-F238E27FC236}">
                <a16:creationId xmlns:a16="http://schemas.microsoft.com/office/drawing/2014/main" id="{D594AAA9-F89A-7855-C764-F8E85F68819B}"/>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ytuł 3">
            <a:extLst>
              <a:ext uri="{FF2B5EF4-FFF2-40B4-BE49-F238E27FC236}">
                <a16:creationId xmlns:a16="http://schemas.microsoft.com/office/drawing/2014/main" id="{242B04BF-41D0-C84A-62A9-08826E796174}"/>
              </a:ext>
            </a:extLst>
          </p:cNvPr>
          <p:cNvSpPr>
            <a:spLocks noGrp="1"/>
          </p:cNvSpPr>
          <p:nvPr>
            <p:ph type="title"/>
          </p:nvPr>
        </p:nvSpPr>
        <p:spPr/>
        <p:txBody>
          <a:bodyPr/>
          <a:lstStyle/>
          <a:p>
            <a:r>
              <a:rPr lang="pl-PL" dirty="0" err="1"/>
              <a:t>Shielding</a:t>
            </a:r>
            <a:r>
              <a:rPr lang="pl-PL" dirty="0"/>
              <a:t> idea</a:t>
            </a:r>
            <a:endParaRPr lang="en-US" dirty="0"/>
          </a:p>
        </p:txBody>
      </p:sp>
      <p:sp>
        <p:nvSpPr>
          <p:cNvPr id="5" name="Symbol zastępczy stopki 4">
            <a:extLst>
              <a:ext uri="{FF2B5EF4-FFF2-40B4-BE49-F238E27FC236}">
                <a16:creationId xmlns:a16="http://schemas.microsoft.com/office/drawing/2014/main" id="{7FA0C844-EF1F-AB13-C4B1-AA25E00E9AA0}"/>
              </a:ext>
            </a:extLst>
          </p:cNvPr>
          <p:cNvSpPr>
            <a:spLocks noGrp="1"/>
          </p:cNvSpPr>
          <p:nvPr>
            <p:ph type="ftr" sz="quarter" idx="3"/>
          </p:nvPr>
        </p:nvSpPr>
        <p:spPr/>
        <p:txBody>
          <a:bodyPr/>
          <a:lstStyle/>
          <a:p>
            <a:r>
              <a:rPr lang="pl-PL"/>
              <a:t>J. Manczak		 Muon Magnets WG meeting		08</a:t>
            </a:r>
            <a:r>
              <a:rPr lang="en-GB"/>
              <a:t>/</a:t>
            </a:r>
            <a:r>
              <a:rPr lang="pl-PL"/>
              <a:t>05</a:t>
            </a:r>
            <a:r>
              <a:rPr lang="en-GB"/>
              <a:t>/202</a:t>
            </a:r>
            <a:r>
              <a:rPr lang="pl-PL"/>
              <a:t>5</a:t>
            </a:r>
            <a:endParaRPr lang="en-GB" dirty="0"/>
          </a:p>
        </p:txBody>
      </p:sp>
    </p:spTree>
    <p:extLst>
      <p:ext uri="{BB962C8B-B14F-4D97-AF65-F5344CB8AC3E}">
        <p14:creationId xmlns:p14="http://schemas.microsoft.com/office/powerpoint/2010/main" val="471361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6DF93A-8234-727E-123D-7E1E0DCB0D46}"/>
            </a:ext>
          </a:extLst>
        </p:cNvPr>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EC75BB9C-F626-4911-1BFD-2351087DABEA}"/>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ytuł 3">
            <a:extLst>
              <a:ext uri="{FF2B5EF4-FFF2-40B4-BE49-F238E27FC236}">
                <a16:creationId xmlns:a16="http://schemas.microsoft.com/office/drawing/2014/main" id="{F4894752-97BA-E0FC-7909-D53D3E9A2F01}"/>
              </a:ext>
            </a:extLst>
          </p:cNvPr>
          <p:cNvSpPr>
            <a:spLocks noGrp="1"/>
          </p:cNvSpPr>
          <p:nvPr>
            <p:ph type="title"/>
          </p:nvPr>
        </p:nvSpPr>
        <p:spPr>
          <a:xfrm>
            <a:off x="611560" y="206375"/>
            <a:ext cx="7465640" cy="857250"/>
          </a:xfrm>
        </p:spPr>
        <p:txBody>
          <a:bodyPr/>
          <a:lstStyle/>
          <a:p>
            <a:r>
              <a:rPr lang="pl-PL" dirty="0" err="1"/>
              <a:t>Shielding</a:t>
            </a:r>
            <a:r>
              <a:rPr lang="pl-PL" dirty="0"/>
              <a:t> idea</a:t>
            </a:r>
            <a:endParaRPr lang="en-US" dirty="0"/>
          </a:p>
        </p:txBody>
      </p:sp>
      <p:sp>
        <p:nvSpPr>
          <p:cNvPr id="5" name="Symbol zastępczy stopki 4">
            <a:extLst>
              <a:ext uri="{FF2B5EF4-FFF2-40B4-BE49-F238E27FC236}">
                <a16:creationId xmlns:a16="http://schemas.microsoft.com/office/drawing/2014/main" id="{1DB316B0-F6F2-EE5D-D307-4BE2981B6521}"/>
              </a:ext>
            </a:extLst>
          </p:cNvPr>
          <p:cNvSpPr>
            <a:spLocks noGrp="1"/>
          </p:cNvSpPr>
          <p:nvPr>
            <p:ph type="ftr" sz="quarter" idx="3"/>
          </p:nvPr>
        </p:nvSpPr>
        <p:spPr/>
        <p:txBody>
          <a:bodyPr/>
          <a:lstStyle/>
          <a:p>
            <a:r>
              <a:rPr lang="pl-PL" dirty="0"/>
              <a:t>J. Manczak		 </a:t>
            </a:r>
            <a:r>
              <a:rPr lang="pl-PL" dirty="0" err="1"/>
              <a:t>Muon</a:t>
            </a:r>
            <a:r>
              <a:rPr lang="pl-PL" dirty="0"/>
              <a:t> </a:t>
            </a:r>
            <a:r>
              <a:rPr lang="pl-PL" dirty="0" err="1"/>
              <a:t>Magnets</a:t>
            </a:r>
            <a:r>
              <a:rPr lang="pl-PL" dirty="0"/>
              <a:t> WG </a:t>
            </a:r>
            <a:r>
              <a:rPr lang="pl-PL" dirty="0" err="1"/>
              <a:t>meeting</a:t>
            </a:r>
            <a:r>
              <a:rPr lang="pl-PL" dirty="0"/>
              <a:t>		08</a:t>
            </a:r>
            <a:r>
              <a:rPr lang="en-GB" dirty="0"/>
              <a:t>/</a:t>
            </a:r>
            <a:r>
              <a:rPr lang="pl-PL" dirty="0"/>
              <a:t>05</a:t>
            </a:r>
            <a:r>
              <a:rPr lang="en-GB" dirty="0"/>
              <a:t>/202</a:t>
            </a:r>
            <a:r>
              <a:rPr lang="pl-PL" dirty="0"/>
              <a:t>5</a:t>
            </a:r>
            <a:endParaRPr lang="en-GB" dirty="0"/>
          </a:p>
        </p:txBody>
      </p:sp>
      <p:pic>
        <p:nvPicPr>
          <p:cNvPr id="8" name="Obraz 7" descr="Obraz zawierający linia, zrzut ekranu&#10;&#10;Zawartość wygenerowana przez sztuczną inteligencję może być niepoprawna.">
            <a:extLst>
              <a:ext uri="{FF2B5EF4-FFF2-40B4-BE49-F238E27FC236}">
                <a16:creationId xmlns:a16="http://schemas.microsoft.com/office/drawing/2014/main" id="{60173E63-0524-71A3-7B37-17056AF93108}"/>
              </a:ext>
            </a:extLst>
          </p:cNvPr>
          <p:cNvPicPr>
            <a:picLocks noChangeAspect="1"/>
          </p:cNvPicPr>
          <p:nvPr/>
        </p:nvPicPr>
        <p:blipFill>
          <a:blip r:embed="rId2"/>
          <a:stretch>
            <a:fillRect/>
          </a:stretch>
        </p:blipFill>
        <p:spPr>
          <a:xfrm>
            <a:off x="62218" y="850177"/>
            <a:ext cx="6309982" cy="2123848"/>
          </a:xfrm>
          <a:prstGeom prst="rect">
            <a:avLst/>
          </a:prstGeom>
        </p:spPr>
      </p:pic>
      <p:pic>
        <p:nvPicPr>
          <p:cNvPr id="11" name="Obraz 10" descr="Obraz zawierający szkic, krąg, rysowanie, diagram&#10;&#10;Zawartość wygenerowana przez sztuczną inteligencję może być niepoprawna.">
            <a:extLst>
              <a:ext uri="{FF2B5EF4-FFF2-40B4-BE49-F238E27FC236}">
                <a16:creationId xmlns:a16="http://schemas.microsoft.com/office/drawing/2014/main" id="{A96E61EB-B3C0-8DAB-26FB-EA5DD3532B9C}"/>
              </a:ext>
            </a:extLst>
          </p:cNvPr>
          <p:cNvPicPr>
            <a:picLocks noChangeAspect="1"/>
          </p:cNvPicPr>
          <p:nvPr/>
        </p:nvPicPr>
        <p:blipFill>
          <a:blip r:embed="rId3"/>
          <a:stretch>
            <a:fillRect/>
          </a:stretch>
        </p:blipFill>
        <p:spPr>
          <a:xfrm>
            <a:off x="6588224" y="2368794"/>
            <a:ext cx="2458846" cy="2333313"/>
          </a:xfrm>
          <a:prstGeom prst="rect">
            <a:avLst/>
          </a:prstGeom>
        </p:spPr>
      </p:pic>
      <p:cxnSp>
        <p:nvCxnSpPr>
          <p:cNvPr id="13" name="Łącznik prosty 12">
            <a:extLst>
              <a:ext uri="{FF2B5EF4-FFF2-40B4-BE49-F238E27FC236}">
                <a16:creationId xmlns:a16="http://schemas.microsoft.com/office/drawing/2014/main" id="{0AAE3E12-3DA4-B0A1-14C0-AB3E9EA58B1A}"/>
              </a:ext>
            </a:extLst>
          </p:cNvPr>
          <p:cNvCxnSpPr>
            <a:cxnSpLocks/>
          </p:cNvCxnSpPr>
          <p:nvPr/>
        </p:nvCxnSpPr>
        <p:spPr>
          <a:xfrm>
            <a:off x="2699792" y="771550"/>
            <a:ext cx="0" cy="3240360"/>
          </a:xfrm>
          <a:prstGeom prst="line">
            <a:avLst/>
          </a:prstGeom>
          <a:ln w="19050" cap="flat" cmpd="sng" algn="ctr">
            <a:solidFill>
              <a:schemeClr val="accent2"/>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6" name="Łącznik prosty ze strzałką 15">
            <a:extLst>
              <a:ext uri="{FF2B5EF4-FFF2-40B4-BE49-F238E27FC236}">
                <a16:creationId xmlns:a16="http://schemas.microsoft.com/office/drawing/2014/main" id="{F9A501A6-BBE8-0352-5EE1-78BD22F0F2A0}"/>
              </a:ext>
            </a:extLst>
          </p:cNvPr>
          <p:cNvCxnSpPr/>
          <p:nvPr/>
        </p:nvCxnSpPr>
        <p:spPr>
          <a:xfrm flipV="1">
            <a:off x="2771800" y="3147814"/>
            <a:ext cx="3744416" cy="72008"/>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7" name="TextBox 11">
            <a:extLst>
              <a:ext uri="{FF2B5EF4-FFF2-40B4-BE49-F238E27FC236}">
                <a16:creationId xmlns:a16="http://schemas.microsoft.com/office/drawing/2014/main" id="{5660A1CB-983D-B8B6-7D8F-9CF91F07B353}"/>
              </a:ext>
            </a:extLst>
          </p:cNvPr>
          <p:cNvSpPr txBox="1"/>
          <p:nvPr/>
        </p:nvSpPr>
        <p:spPr>
          <a:xfrm>
            <a:off x="10344" y="3144032"/>
            <a:ext cx="2628291" cy="830997"/>
          </a:xfrm>
          <a:prstGeom prst="rect">
            <a:avLst/>
          </a:prstGeom>
          <a:noFill/>
        </p:spPr>
        <p:txBody>
          <a:bodyPr wrap="square" rtlCol="0">
            <a:spAutoFit/>
          </a:bodyPr>
          <a:lstStyle/>
          <a:p>
            <a:r>
              <a:rPr lang="en-GB" sz="1600" dirty="0"/>
              <a:t>Shielding shape follows two cylinders connected as depicted</a:t>
            </a:r>
          </a:p>
        </p:txBody>
      </p:sp>
      <p:sp>
        <p:nvSpPr>
          <p:cNvPr id="19" name="pole tekstowe 18">
            <a:extLst>
              <a:ext uri="{FF2B5EF4-FFF2-40B4-BE49-F238E27FC236}">
                <a16:creationId xmlns:a16="http://schemas.microsoft.com/office/drawing/2014/main" id="{9B6465C5-3DEF-311B-72D9-0E127BCF7FF5}"/>
              </a:ext>
            </a:extLst>
          </p:cNvPr>
          <p:cNvSpPr txBox="1"/>
          <p:nvPr/>
        </p:nvSpPr>
        <p:spPr>
          <a:xfrm>
            <a:off x="2781415" y="3282531"/>
            <a:ext cx="3852428" cy="1569660"/>
          </a:xfrm>
          <a:prstGeom prst="rect">
            <a:avLst/>
          </a:prstGeom>
          <a:noFill/>
        </p:spPr>
        <p:txBody>
          <a:bodyPr wrap="square" rtlCol="0">
            <a:spAutoFit/>
          </a:bodyPr>
          <a:lstStyle/>
          <a:p>
            <a:r>
              <a:rPr lang="pl-PL" sz="1600" dirty="0">
                <a:solidFill>
                  <a:srgbClr val="F640F6"/>
                </a:solidFill>
              </a:rPr>
              <a:t>One cylinder </a:t>
            </a:r>
            <a:r>
              <a:rPr lang="pl-PL" sz="1600" dirty="0" err="1"/>
              <a:t>is</a:t>
            </a:r>
            <a:r>
              <a:rPr lang="pl-PL" sz="1600" dirty="0"/>
              <a:t> the </a:t>
            </a:r>
            <a:r>
              <a:rPr lang="pl-PL" sz="1600" dirty="0" err="1"/>
              <a:t>extension</a:t>
            </a:r>
            <a:r>
              <a:rPr lang="pl-PL" sz="1600" dirty="0"/>
              <a:t> of the </a:t>
            </a:r>
            <a:r>
              <a:rPr lang="pl-PL" sz="1600" dirty="0" err="1"/>
              <a:t>tapering</a:t>
            </a:r>
            <a:r>
              <a:rPr lang="pl-PL" sz="1600" dirty="0"/>
              <a:t> </a:t>
            </a:r>
            <a:r>
              <a:rPr lang="pl-PL" sz="1600" dirty="0" err="1"/>
              <a:t>final</a:t>
            </a:r>
            <a:r>
              <a:rPr lang="pl-PL" sz="1600" dirty="0"/>
              <a:t> </a:t>
            </a:r>
            <a:r>
              <a:rPr lang="pl-PL" sz="1600" dirty="0" err="1"/>
              <a:t>aperture</a:t>
            </a:r>
            <a:endParaRPr lang="pl-PL" sz="1600" dirty="0"/>
          </a:p>
          <a:p>
            <a:endParaRPr lang="pl-PL" sz="1600" dirty="0"/>
          </a:p>
          <a:p>
            <a:r>
              <a:rPr lang="pl-PL" sz="1600" dirty="0">
                <a:solidFill>
                  <a:srgbClr val="1600F8"/>
                </a:solidFill>
              </a:rPr>
              <a:t>The </a:t>
            </a:r>
            <a:r>
              <a:rPr lang="pl-PL" sz="1600" dirty="0" err="1">
                <a:solidFill>
                  <a:srgbClr val="1600F8"/>
                </a:solidFill>
              </a:rPr>
              <a:t>second</a:t>
            </a:r>
            <a:r>
              <a:rPr lang="pl-PL" sz="1600" dirty="0">
                <a:solidFill>
                  <a:srgbClr val="1600F8"/>
                </a:solidFill>
              </a:rPr>
              <a:t> one </a:t>
            </a:r>
            <a:r>
              <a:rPr lang="pl-PL" sz="1600" dirty="0" err="1"/>
              <a:t>follows</a:t>
            </a:r>
            <a:r>
              <a:rPr lang="pl-PL" sz="1600" dirty="0"/>
              <a:t> the </a:t>
            </a:r>
            <a:r>
              <a:rPr lang="pl-PL" sz="1600" dirty="0" err="1"/>
              <a:t>curvature</a:t>
            </a:r>
            <a:r>
              <a:rPr lang="pl-PL" sz="1600" dirty="0"/>
              <a:t> of the </a:t>
            </a:r>
            <a:r>
              <a:rPr lang="pl-PL" sz="1600" dirty="0" err="1"/>
              <a:t>chicane</a:t>
            </a:r>
            <a:r>
              <a:rPr lang="pl-PL" sz="1600" dirty="0"/>
              <a:t>, </a:t>
            </a:r>
            <a:r>
              <a:rPr lang="pl-PL" sz="1600" dirty="0" err="1"/>
              <a:t>always</a:t>
            </a:r>
            <a:r>
              <a:rPr lang="pl-PL" sz="1600" dirty="0"/>
              <a:t> </a:t>
            </a:r>
            <a:r>
              <a:rPr lang="pl-PL" sz="1600" dirty="0" err="1"/>
              <a:t>centered</a:t>
            </a:r>
            <a:r>
              <a:rPr lang="pl-PL" sz="1600" dirty="0"/>
              <a:t> </a:t>
            </a:r>
            <a:r>
              <a:rPr lang="pl-PL" sz="1600" dirty="0" err="1"/>
              <a:t>around</a:t>
            </a:r>
            <a:r>
              <a:rPr lang="pl-PL" sz="1600" dirty="0"/>
              <a:t> the magnet </a:t>
            </a:r>
            <a:r>
              <a:rPr lang="pl-PL" sz="1600" dirty="0" err="1"/>
              <a:t>center</a:t>
            </a:r>
            <a:endParaRPr lang="en-US" sz="1600" dirty="0"/>
          </a:p>
        </p:txBody>
      </p:sp>
      <p:sp>
        <p:nvSpPr>
          <p:cNvPr id="20" name="Owal 19">
            <a:extLst>
              <a:ext uri="{FF2B5EF4-FFF2-40B4-BE49-F238E27FC236}">
                <a16:creationId xmlns:a16="http://schemas.microsoft.com/office/drawing/2014/main" id="{906DFB5F-8FCB-5D01-EBC9-5EAE0593C931}"/>
              </a:ext>
            </a:extLst>
          </p:cNvPr>
          <p:cNvSpPr/>
          <p:nvPr/>
        </p:nvSpPr>
        <p:spPr>
          <a:xfrm>
            <a:off x="8077200" y="3247418"/>
            <a:ext cx="599256" cy="576064"/>
          </a:xfrm>
          <a:prstGeom prst="ellipse">
            <a:avLst/>
          </a:prstGeom>
          <a:noFill/>
          <a:ln w="28575">
            <a:solidFill>
              <a:srgbClr val="F640F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wal 20">
            <a:extLst>
              <a:ext uri="{FF2B5EF4-FFF2-40B4-BE49-F238E27FC236}">
                <a16:creationId xmlns:a16="http://schemas.microsoft.com/office/drawing/2014/main" id="{8D3F8A38-26FA-6701-BAA5-9D6B19C60FA4}"/>
              </a:ext>
            </a:extLst>
          </p:cNvPr>
          <p:cNvSpPr/>
          <p:nvPr/>
        </p:nvSpPr>
        <p:spPr>
          <a:xfrm>
            <a:off x="7565470" y="3255897"/>
            <a:ext cx="599256" cy="576064"/>
          </a:xfrm>
          <a:prstGeom prst="ellipse">
            <a:avLst/>
          </a:prstGeom>
          <a:noFill/>
          <a:ln w="28575">
            <a:solidFill>
              <a:srgbClr val="1600F8"/>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pole tekstowe 21">
            <a:extLst>
              <a:ext uri="{FF2B5EF4-FFF2-40B4-BE49-F238E27FC236}">
                <a16:creationId xmlns:a16="http://schemas.microsoft.com/office/drawing/2014/main" id="{9B04CCEA-90B4-8CEE-4EBC-E6D5E9B98861}"/>
              </a:ext>
            </a:extLst>
          </p:cNvPr>
          <p:cNvSpPr txBox="1"/>
          <p:nvPr/>
        </p:nvSpPr>
        <p:spPr>
          <a:xfrm>
            <a:off x="3527888" y="722498"/>
            <a:ext cx="4680516" cy="738664"/>
          </a:xfrm>
          <a:prstGeom prst="rect">
            <a:avLst/>
          </a:prstGeom>
          <a:noFill/>
        </p:spPr>
        <p:txBody>
          <a:bodyPr wrap="square" rtlCol="0">
            <a:spAutoFit/>
          </a:bodyPr>
          <a:lstStyle/>
          <a:p>
            <a:r>
              <a:rPr lang="en-US" sz="1400" noProof="0" dirty="0"/>
              <a:t>The secondaries are expected to dissipate along the shielding inside the chicane, depositing their more uniformly energy on a wider distance</a:t>
            </a:r>
          </a:p>
        </p:txBody>
      </p:sp>
      <p:sp>
        <p:nvSpPr>
          <p:cNvPr id="23" name="pole tekstowe 22">
            <a:extLst>
              <a:ext uri="{FF2B5EF4-FFF2-40B4-BE49-F238E27FC236}">
                <a16:creationId xmlns:a16="http://schemas.microsoft.com/office/drawing/2014/main" id="{756E499A-EF36-25B8-6709-543E7FD2475F}"/>
              </a:ext>
            </a:extLst>
          </p:cNvPr>
          <p:cNvSpPr txBox="1"/>
          <p:nvPr/>
        </p:nvSpPr>
        <p:spPr>
          <a:xfrm>
            <a:off x="5226961" y="1466338"/>
            <a:ext cx="3995478" cy="523220"/>
          </a:xfrm>
          <a:prstGeom prst="rect">
            <a:avLst/>
          </a:prstGeom>
          <a:noFill/>
        </p:spPr>
        <p:txBody>
          <a:bodyPr wrap="square" rtlCol="0">
            <a:spAutoFit/>
          </a:bodyPr>
          <a:lstStyle/>
          <a:p>
            <a:r>
              <a:rPr lang="en-US" sz="1400" noProof="0" dirty="0"/>
              <a:t>The nozzle shape</a:t>
            </a:r>
            <a:r>
              <a:rPr lang="pl-PL" sz="1400" noProof="0" dirty="0"/>
              <a:t> </a:t>
            </a:r>
            <a:r>
              <a:rPr lang="en-US" sz="1400" noProof="0" dirty="0"/>
              <a:t>not</a:t>
            </a:r>
            <a:r>
              <a:rPr lang="pl-PL" sz="1400" noProof="0" dirty="0"/>
              <a:t> to</a:t>
            </a:r>
            <a:r>
              <a:rPr lang="en-US" sz="1400" noProof="0" dirty="0"/>
              <a:t> intervene with the spent beam path </a:t>
            </a:r>
          </a:p>
        </p:txBody>
      </p:sp>
      <p:cxnSp>
        <p:nvCxnSpPr>
          <p:cNvPr id="25" name="Łącznik prosty ze strzałką 24">
            <a:extLst>
              <a:ext uri="{FF2B5EF4-FFF2-40B4-BE49-F238E27FC236}">
                <a16:creationId xmlns:a16="http://schemas.microsoft.com/office/drawing/2014/main" id="{F65F6030-123C-723F-5D1E-85C00C95F6E4}"/>
              </a:ext>
            </a:extLst>
          </p:cNvPr>
          <p:cNvCxnSpPr>
            <a:cxnSpLocks/>
            <a:stCxn id="23" idx="1"/>
          </p:cNvCxnSpPr>
          <p:nvPr/>
        </p:nvCxnSpPr>
        <p:spPr>
          <a:xfrm flipH="1" flipV="1">
            <a:off x="3275856" y="1635646"/>
            <a:ext cx="1951105" cy="9230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82022854"/>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14346</TotalTime>
  <Words>993</Words>
  <Application>Microsoft Office PowerPoint</Application>
  <PresentationFormat>Pokaz na ekranie (16:9)</PresentationFormat>
  <Paragraphs>150</Paragraphs>
  <Slides>14</Slides>
  <Notes>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14</vt:i4>
      </vt:variant>
    </vt:vector>
  </HeadingPairs>
  <TitlesOfParts>
    <vt:vector size="19" baseType="lpstr">
      <vt:lpstr>Arial</vt:lpstr>
      <vt:lpstr>Arial Narrow</vt:lpstr>
      <vt:lpstr>Calibri</vt:lpstr>
      <vt:lpstr>Wingdings</vt:lpstr>
      <vt:lpstr>IMCC - 1</vt:lpstr>
      <vt:lpstr>Prezentacja programu PowerPoint</vt:lpstr>
      <vt:lpstr>Outline</vt:lpstr>
      <vt:lpstr>MAP Chicane</vt:lpstr>
      <vt:lpstr>The need for extraction</vt:lpstr>
      <vt:lpstr>Chicane Concept 2, small shielding, small aperture</vt:lpstr>
      <vt:lpstr>IncApt max 153 cm, large aperture, large shielding</vt:lpstr>
      <vt:lpstr>IncApt max 113 cm, large aperture, large shielding</vt:lpstr>
      <vt:lpstr>Shielding idea</vt:lpstr>
      <vt:lpstr>Shielding idea</vt:lpstr>
      <vt:lpstr>Yield and radiation load comparison</vt:lpstr>
      <vt:lpstr>Yield and radiation load comparison</vt:lpstr>
      <vt:lpstr>Radiation load – a closer look</vt:lpstr>
      <vt:lpstr>Radiation load – a closer look</vt:lpstr>
      <vt:lpstr>Conclusions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Jerzy Mikolaj Manczak</cp:lastModifiedBy>
  <cp:revision>493</cp:revision>
  <dcterms:created xsi:type="dcterms:W3CDTF">2021-05-17T12:13:58Z</dcterms:created>
  <dcterms:modified xsi:type="dcterms:W3CDTF">2025-05-08T13:54:17Z</dcterms:modified>
</cp:coreProperties>
</file>