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66" r:id="rId4"/>
    <p:sldId id="269" r:id="rId5"/>
    <p:sldId id="1105" r:id="rId6"/>
    <p:sldId id="1110" r:id="rId7"/>
    <p:sldId id="1111" r:id="rId8"/>
    <p:sldId id="1112" r:id="rId9"/>
    <p:sldId id="1113" r:id="rId10"/>
    <p:sldId id="1114" r:id="rId11"/>
    <p:sldId id="273" r:id="rId12"/>
    <p:sldId id="275" r:id="rId13"/>
    <p:sldId id="1106" r:id="rId14"/>
    <p:sldId id="1107" r:id="rId15"/>
    <p:sldId id="1108" r:id="rId16"/>
    <p:sldId id="1115" r:id="rId17"/>
    <p:sldId id="272" r:id="rId18"/>
    <p:sldId id="274" r:id="rId19"/>
    <p:sldId id="270" r:id="rId20"/>
    <p:sldId id="258"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73" autoAdjust="0"/>
    <p:restoredTop sz="94660"/>
  </p:normalViewPr>
  <p:slideViewPr>
    <p:cSldViewPr snapToGrid="0">
      <p:cViewPr varScale="1">
        <p:scale>
          <a:sx n="133" d="100"/>
          <a:sy n="133" d="100"/>
        </p:scale>
        <p:origin x="200" y="3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22/05/2025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224205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solidFill>
                  <a:schemeClr val="accent1">
                    <a:lumMod val="50000"/>
                  </a:schemeClr>
                </a:solidFill>
                <a:latin typeface="Arial" panose="020B0604020202020204" pitchFamily="34" charset="0"/>
                <a:cs typeface="Arial" panose="020B0604020202020204" pitchFamily="34" charset="0"/>
              </a:defRPr>
            </a:lvl1pPr>
            <a:lvl2pPr>
              <a:defRPr sz="2000">
                <a:solidFill>
                  <a:schemeClr val="accent1">
                    <a:lumMod val="50000"/>
                  </a:schemeClr>
                </a:solidFill>
                <a:latin typeface="Arial" panose="020B0604020202020204" pitchFamily="34" charset="0"/>
                <a:cs typeface="Arial" panose="020B0604020202020204" pitchFamily="34" charset="0"/>
              </a:defRPr>
            </a:lvl2pPr>
            <a:lvl3pPr>
              <a:defRPr sz="1800">
                <a:solidFill>
                  <a:schemeClr val="accent1">
                    <a:lumMod val="50000"/>
                  </a:schemeClr>
                </a:solidFill>
                <a:latin typeface="Arial" panose="020B0604020202020204" pitchFamily="34" charset="0"/>
                <a:cs typeface="Arial" panose="020B0604020202020204" pitchFamily="34" charset="0"/>
              </a:defRPr>
            </a:lvl3pPr>
            <a:lvl4pPr>
              <a:defRPr sz="1600">
                <a:solidFill>
                  <a:schemeClr val="accent1">
                    <a:lumMod val="50000"/>
                  </a:schemeClr>
                </a:solidFill>
                <a:latin typeface="Arial" panose="020B0604020202020204" pitchFamily="34" charset="0"/>
                <a:cs typeface="Arial" panose="020B0604020202020204" pitchFamily="34" charset="0"/>
              </a:defRPr>
            </a:lvl4pPr>
            <a:lvl5pPr>
              <a:defRPr sz="1400">
                <a:solidFill>
                  <a:schemeClr val="accent1">
                    <a:lumMod val="50000"/>
                  </a:schemeClr>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lvl1pPr>
              <a:defRPr>
                <a:solidFill>
                  <a:schemeClr val="accent1">
                    <a:lumMod val="50000"/>
                  </a:schemeClr>
                </a:solidFill>
              </a:defRPr>
            </a:lvl1p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dirty="0"/>
              <a:t>Click to edit Master title style</a:t>
            </a:r>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5157787" cy="368458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1" y="2505075"/>
            <a:ext cx="5183188" cy="368458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lvl1pPr>
              <a:defRPr>
                <a:solidFill>
                  <a:schemeClr val="accent1">
                    <a:lumMod val="50000"/>
                  </a:schemeClr>
                </a:solidFill>
              </a:defRPr>
            </a:lvl1p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10512420" cy="3684588"/>
          </a:xfr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lvl1pPr>
              <a:defRPr>
                <a:solidFill>
                  <a:schemeClr val="accent1">
                    <a:lumMod val="50000"/>
                  </a:schemeClr>
                </a:solidFill>
              </a:defRPr>
            </a:lvl1p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accent1">
                    <a:lumMod val="50000"/>
                  </a:schemeClr>
                </a:solidFill>
              </a:defRPr>
            </a:lvl1p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lvl1pPr>
              <a:defRPr>
                <a:solidFill>
                  <a:schemeClr val="accent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solidFill>
                  <a:schemeClr val="accent1">
                    <a:lumMod val="50000"/>
                  </a:schemeClr>
                </a:solidFill>
              </a:defRPr>
            </a:lvl1pPr>
            <a:lvl2pPr>
              <a:defRPr sz="2000">
                <a:solidFill>
                  <a:schemeClr val="accent1">
                    <a:lumMod val="50000"/>
                  </a:schemeClr>
                </a:solidFill>
              </a:defRPr>
            </a:lvl2pPr>
            <a:lvl3pPr>
              <a:defRPr sz="1800">
                <a:solidFill>
                  <a:schemeClr val="accent1">
                    <a:lumMod val="50000"/>
                  </a:schemeClr>
                </a:solidFill>
              </a:defRPr>
            </a:lvl3pPr>
            <a:lvl4pPr>
              <a:defRPr sz="1600">
                <a:solidFill>
                  <a:schemeClr val="accent1">
                    <a:lumMod val="50000"/>
                  </a:schemeClr>
                </a:solidFill>
              </a:defRPr>
            </a:lvl4pPr>
            <a:lvl5pPr>
              <a:defRPr sz="1400">
                <a:solidFill>
                  <a:schemeClr val="accent1">
                    <a:lumMod val="50000"/>
                  </a:schemeClr>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lvl1pPr>
              <a:defRPr>
                <a:solidFill>
                  <a:schemeClr val="accent1">
                    <a:lumMod val="50000"/>
                  </a:schemeClr>
                </a:solidFill>
              </a:defRPr>
            </a:lvl1p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solidFill>
                  <a:schemeClr val="accent1">
                    <a:lumMod val="50000"/>
                  </a:schemeClr>
                </a:solidFill>
              </a:defRPr>
            </a:lvl1pPr>
          </a:lstStyle>
          <a:p>
            <a:r>
              <a:rPr lang="en-US" dirty="0"/>
              <a:t>Click to edit Master title style</a:t>
            </a:r>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solidFill>
                  <a:schemeClr val="accent1">
                    <a:lumMod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solidFill>
                  <a:schemeClr val="accent1">
                    <a:lumMod val="50000"/>
                  </a:schemeClr>
                </a:solidFill>
              </a:defRPr>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4"/>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5"/>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2.png"/><Relationship Id="rId7" Type="http://schemas.openxmlformats.org/officeDocument/2006/relationships/image" Target="../media/image18.png"/><Relationship Id="rId2" Type="http://schemas.openxmlformats.org/officeDocument/2006/relationships/image" Target="../media/image23.jp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7.jp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8.JPG"/><Relationship Id="rId5" Type="http://schemas.openxmlformats.org/officeDocument/2006/relationships/image" Target="../media/image37.jpe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8" Type="http://schemas.openxmlformats.org/officeDocument/2006/relationships/image" Target="../media/image46.gif"/><Relationship Id="rId3" Type="http://schemas.openxmlformats.org/officeDocument/2006/relationships/image" Target="../media/image21.png"/><Relationship Id="rId7" Type="http://schemas.openxmlformats.org/officeDocument/2006/relationships/image" Target="../media/image45.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hyperlink" Target="https://indico.cern.ch/event/1450988/" TargetMode="External"/><Relationship Id="rId2" Type="http://schemas.openxmlformats.org/officeDocument/2006/relationships/hyperlink" Target="https://indico.cern.ch/event/1388830/" TargetMode="Externa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indico.cern.ch/event/1439855/contributions/6461516/" TargetMode="External"/><Relationship Id="rId4" Type="http://schemas.openxmlformats.org/officeDocument/2006/relationships/hyperlink" Target="https://indico.cern.ch/event/1439855/contributions/6461515/"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category/15910/" TargetMode="External"/><Relationship Id="rId2" Type="http://schemas.openxmlformats.org/officeDocument/2006/relationships/hyperlink" Target="https://indico.cern.ch/category/16091/" TargetMode="Externa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indico.cern.ch/category/13958/" TargetMode="External"/><Relationship Id="rId4" Type="http://schemas.openxmlformats.org/officeDocument/2006/relationships/hyperlink" Target="https://indico.cern.ch/category/16194/"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1.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emf"/><Relationship Id="rId9" Type="http://schemas.openxmlformats.org/officeDocument/2006/relationships/image" Target="../media/image20.jp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Report for MuCol WP7</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r>
              <a:rPr lang="en-GB" dirty="0"/>
              <a:t>Magnets</a:t>
            </a: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5774636" y="4971770"/>
            <a:ext cx="5502966" cy="606425"/>
          </a:xfrm>
        </p:spPr>
        <p:txBody>
          <a:bodyPr>
            <a:normAutofit fontScale="92500" lnSpcReduction="10000"/>
          </a:bodyPr>
          <a:lstStyle/>
          <a:p>
            <a:r>
              <a:rPr lang="en-GB" dirty="0"/>
              <a:t>Luca Bottura, B. </a:t>
            </a:r>
            <a:r>
              <a:rPr lang="en-GB" dirty="0" err="1"/>
              <a:t>Bordini</a:t>
            </a:r>
            <a:r>
              <a:rPr lang="en-GB" dirty="0"/>
              <a:t>, S. Fabbri, F. </a:t>
            </a:r>
            <a:r>
              <a:rPr lang="en-GB" dirty="0" err="1"/>
              <a:t>Boattini</a:t>
            </a:r>
            <a:r>
              <a:rPr lang="en-GB" dirty="0"/>
              <a:t> (CERN), </a:t>
            </a:r>
          </a:p>
          <a:p>
            <a:r>
              <a:rPr lang="en-GB" dirty="0"/>
              <a:t>B. </a:t>
            </a:r>
            <a:r>
              <a:rPr lang="en-GB" dirty="0" err="1"/>
              <a:t>Caiffi</a:t>
            </a:r>
            <a:r>
              <a:rPr lang="en-GB" dirty="0"/>
              <a:t>, S. Mariotto, M. </a:t>
            </a:r>
            <a:r>
              <a:rPr lang="en-GB" dirty="0" err="1"/>
              <a:t>Statera</a:t>
            </a:r>
            <a:r>
              <a:rPr lang="en-GB" dirty="0"/>
              <a:t> (INFN)</a:t>
            </a:r>
          </a:p>
          <a:p>
            <a:endParaRPr lang="en-GB" dirty="0"/>
          </a:p>
          <a:p>
            <a:endParaRPr lang="en-GB" dirty="0"/>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10668000" y="105905"/>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FED724-27F2-BFEE-1745-1E3A3520F2D4}"/>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5A69D16C-7081-536D-0F4A-EB8A25E5D145}"/>
              </a:ext>
            </a:extLst>
          </p:cNvPr>
          <p:cNvGrpSpPr/>
          <p:nvPr/>
        </p:nvGrpSpPr>
        <p:grpSpPr>
          <a:xfrm>
            <a:off x="8923199" y="1462230"/>
            <a:ext cx="2295722" cy="2296409"/>
            <a:chOff x="6164170" y="1210879"/>
            <a:chExt cx="2295722" cy="2296409"/>
          </a:xfrm>
        </p:grpSpPr>
        <p:pic>
          <p:nvPicPr>
            <p:cNvPr id="16" name="Picture 15">
              <a:extLst>
                <a:ext uri="{FF2B5EF4-FFF2-40B4-BE49-F238E27FC236}">
                  <a16:creationId xmlns:a16="http://schemas.microsoft.com/office/drawing/2014/main" id="{2B867533-74A1-0A7B-A78A-7466C9A6E091}"/>
                </a:ext>
              </a:extLst>
            </p:cNvPr>
            <p:cNvPicPr>
              <a:picLocks noChangeAspect="1"/>
            </p:cNvPicPr>
            <p:nvPr/>
          </p:nvPicPr>
          <p:blipFill rotWithShape="1">
            <a:blip r:embed="rId2"/>
            <a:srcRect l="6381" t="18993" r="11434" b="19955"/>
            <a:stretch/>
          </p:blipFill>
          <p:spPr>
            <a:xfrm>
              <a:off x="6164170" y="1233428"/>
              <a:ext cx="2295722" cy="2273860"/>
            </a:xfrm>
            <a:prstGeom prst="rect">
              <a:avLst/>
            </a:prstGeom>
          </p:spPr>
        </p:pic>
        <p:sp>
          <p:nvSpPr>
            <p:cNvPr id="17" name="TextBox 16">
              <a:extLst>
                <a:ext uri="{FF2B5EF4-FFF2-40B4-BE49-F238E27FC236}">
                  <a16:creationId xmlns:a16="http://schemas.microsoft.com/office/drawing/2014/main" id="{65C42FA4-19C6-E03A-ADD0-D10A3196DA37}"/>
                </a:ext>
              </a:extLst>
            </p:cNvPr>
            <p:cNvSpPr txBox="1"/>
            <p:nvPr/>
          </p:nvSpPr>
          <p:spPr>
            <a:xfrm>
              <a:off x="6164170" y="1210879"/>
              <a:ext cx="2295722" cy="923330"/>
            </a:xfrm>
            <a:prstGeom prst="rect">
              <a:avLst/>
            </a:prstGeom>
            <a:solidFill>
              <a:schemeClr val="bg1">
                <a:lumMod val="50000"/>
                <a:alpha val="29000"/>
              </a:schemeClr>
            </a:solidFill>
            <a:ln>
              <a:noFill/>
            </a:ln>
            <a:effectLst>
              <a:outerShdw blurRad="50800" dist="38100" dir="2700000" algn="tl" rotWithShape="0">
                <a:prstClr val="black">
                  <a:alpha val="40000"/>
                </a:prstClr>
              </a:outerShdw>
            </a:effectLst>
          </p:spPr>
          <p:txBody>
            <a:bodyPr wrap="square" rtlCol="0">
              <a:spAutoFit/>
            </a:bodyPr>
            <a:lstStyle/>
            <a:p>
              <a:pPr algn="ctr"/>
              <a:r>
                <a:rPr lang="en-US" dirty="0">
                  <a:solidFill>
                    <a:schemeClr val="bg1"/>
                  </a:solidFill>
                </a:rPr>
                <a:t>First winding tests of 40 T final cooling solenoid pancake</a:t>
              </a:r>
            </a:p>
          </p:txBody>
        </p:sp>
      </p:grpSp>
      <p:sp>
        <p:nvSpPr>
          <p:cNvPr id="5" name="Title 4">
            <a:extLst>
              <a:ext uri="{FF2B5EF4-FFF2-40B4-BE49-F238E27FC236}">
                <a16:creationId xmlns:a16="http://schemas.microsoft.com/office/drawing/2014/main" id="{6A3A392F-7E56-D2BF-A99E-846FA1A9A587}"/>
              </a:ext>
            </a:extLst>
          </p:cNvPr>
          <p:cNvSpPr>
            <a:spLocks noGrp="1"/>
          </p:cNvSpPr>
          <p:nvPr>
            <p:ph type="title"/>
          </p:nvPr>
        </p:nvSpPr>
        <p:spPr>
          <a:xfrm>
            <a:off x="2355696" y="152484"/>
            <a:ext cx="7408824" cy="1325563"/>
          </a:xfrm>
        </p:spPr>
        <p:txBody>
          <a:bodyPr/>
          <a:lstStyle/>
          <a:p>
            <a:r>
              <a:rPr lang="en-US" dirty="0"/>
              <a:t>Highlights from the work</a:t>
            </a:r>
            <a:endParaRPr lang="en-GB" dirty="0"/>
          </a:p>
        </p:txBody>
      </p:sp>
      <p:pic>
        <p:nvPicPr>
          <p:cNvPr id="8" name="Image 4">
            <a:extLst>
              <a:ext uri="{FF2B5EF4-FFF2-40B4-BE49-F238E27FC236}">
                <a16:creationId xmlns:a16="http://schemas.microsoft.com/office/drawing/2014/main" id="{211D45DC-7572-1FA5-92F3-071931CEEDD9}"/>
              </a:ext>
            </a:extLst>
          </p:cNvPr>
          <p:cNvPicPr>
            <a:picLocks noChangeAspect="1"/>
          </p:cNvPicPr>
          <p:nvPr/>
        </p:nvPicPr>
        <p:blipFill>
          <a:blip r:embed="rId3"/>
          <a:stretch>
            <a:fillRect/>
          </a:stretch>
        </p:blipFill>
        <p:spPr>
          <a:xfrm>
            <a:off x="10759501" y="161193"/>
            <a:ext cx="910841" cy="910841"/>
          </a:xfrm>
          <a:prstGeom prst="rect">
            <a:avLst/>
          </a:prstGeom>
        </p:spPr>
      </p:pic>
      <p:grpSp>
        <p:nvGrpSpPr>
          <p:cNvPr id="21" name="Group 20">
            <a:extLst>
              <a:ext uri="{FF2B5EF4-FFF2-40B4-BE49-F238E27FC236}">
                <a16:creationId xmlns:a16="http://schemas.microsoft.com/office/drawing/2014/main" id="{671C2C15-BD74-7873-02B9-0E9A841FEBA2}"/>
              </a:ext>
            </a:extLst>
          </p:cNvPr>
          <p:cNvGrpSpPr/>
          <p:nvPr/>
        </p:nvGrpSpPr>
        <p:grpSpPr>
          <a:xfrm>
            <a:off x="273227" y="1378503"/>
            <a:ext cx="4530020" cy="2931956"/>
            <a:chOff x="247138" y="1486303"/>
            <a:chExt cx="4530020" cy="2931956"/>
          </a:xfrm>
        </p:grpSpPr>
        <p:pic>
          <p:nvPicPr>
            <p:cNvPr id="2" name="Picture 1" descr="A machine with a round metal cylinder&#10;&#10;Description automatically generated with medium confidence">
              <a:extLst>
                <a:ext uri="{FF2B5EF4-FFF2-40B4-BE49-F238E27FC236}">
                  <a16:creationId xmlns:a16="http://schemas.microsoft.com/office/drawing/2014/main" id="{6232DF43-55EF-29EF-4C63-93504CB71A8D}"/>
                </a:ext>
              </a:extLst>
            </p:cNvPr>
            <p:cNvPicPr>
              <a:picLocks noChangeAspect="1"/>
            </p:cNvPicPr>
            <p:nvPr/>
          </p:nvPicPr>
          <p:blipFill>
            <a:blip r:embed="rId4">
              <a:extLst>
                <a:ext uri="{28A0092B-C50C-407E-A947-70E740481C1C}">
                  <a14:useLocalDpi xmlns:a14="http://schemas.microsoft.com/office/drawing/2010/main" val="0"/>
                </a:ext>
              </a:extLst>
            </a:blip>
            <a:srcRect b="10256"/>
            <a:stretch/>
          </p:blipFill>
          <p:spPr>
            <a:xfrm>
              <a:off x="247138" y="1507689"/>
              <a:ext cx="4530020" cy="2910570"/>
            </a:xfrm>
            <a:prstGeom prst="rect">
              <a:avLst/>
            </a:prstGeom>
          </p:spPr>
        </p:pic>
        <p:sp>
          <p:nvSpPr>
            <p:cNvPr id="12" name="TextBox 11">
              <a:extLst>
                <a:ext uri="{FF2B5EF4-FFF2-40B4-BE49-F238E27FC236}">
                  <a16:creationId xmlns:a16="http://schemas.microsoft.com/office/drawing/2014/main" id="{F6B578A9-8B8F-9607-8575-E15E327FAE98}"/>
                </a:ext>
              </a:extLst>
            </p:cNvPr>
            <p:cNvSpPr txBox="1"/>
            <p:nvPr/>
          </p:nvSpPr>
          <p:spPr>
            <a:xfrm>
              <a:off x="715726" y="1486303"/>
              <a:ext cx="3552227" cy="369332"/>
            </a:xfrm>
            <a:prstGeom prst="rect">
              <a:avLst/>
            </a:prstGeom>
            <a:noFill/>
          </p:spPr>
          <p:txBody>
            <a:bodyPr wrap="square">
              <a:spAutoFit/>
            </a:bodyPr>
            <a:lstStyle/>
            <a:p>
              <a:pPr algn="ctr"/>
              <a:r>
                <a:rPr lang="en-US" dirty="0">
                  <a:solidFill>
                    <a:schemeClr val="bg1"/>
                  </a:solidFill>
                </a:rPr>
                <a:t>Engineering design of target system</a:t>
              </a:r>
            </a:p>
          </p:txBody>
        </p:sp>
      </p:grpSp>
      <p:grpSp>
        <p:nvGrpSpPr>
          <p:cNvPr id="23" name="Group 22">
            <a:extLst>
              <a:ext uri="{FF2B5EF4-FFF2-40B4-BE49-F238E27FC236}">
                <a16:creationId xmlns:a16="http://schemas.microsoft.com/office/drawing/2014/main" id="{76CBD175-5349-3D24-3093-013FFD05ECDC}"/>
              </a:ext>
            </a:extLst>
          </p:cNvPr>
          <p:cNvGrpSpPr/>
          <p:nvPr/>
        </p:nvGrpSpPr>
        <p:grpSpPr>
          <a:xfrm>
            <a:off x="273227" y="4414625"/>
            <a:ext cx="5688075" cy="2050833"/>
            <a:chOff x="273227" y="4414625"/>
            <a:chExt cx="5688075" cy="2050833"/>
          </a:xfrm>
        </p:grpSpPr>
        <p:pic>
          <p:nvPicPr>
            <p:cNvPr id="18" name="Immagine 6" descr="Immagine che contiene Policromia, Elementi grafici, grafica, schermata&#10;&#10;Descrizione generata automaticamente">
              <a:extLst>
                <a:ext uri="{FF2B5EF4-FFF2-40B4-BE49-F238E27FC236}">
                  <a16:creationId xmlns:a16="http://schemas.microsoft.com/office/drawing/2014/main" id="{FC40BCDF-11F1-BCAD-FC8E-7405BADA26F3}"/>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3227" y="4567262"/>
              <a:ext cx="1483978" cy="1477512"/>
            </a:xfrm>
            <a:prstGeom prst="rect">
              <a:avLst/>
            </a:prstGeom>
          </p:spPr>
        </p:pic>
        <p:pic>
          <p:nvPicPr>
            <p:cNvPr id="19" name="Immagine 3" descr="Immagine che contiene testo, schermata, diagramma, Diagramma&#10;&#10;Descrizione generata automaticamente">
              <a:extLst>
                <a:ext uri="{FF2B5EF4-FFF2-40B4-BE49-F238E27FC236}">
                  <a16:creationId xmlns:a16="http://schemas.microsoft.com/office/drawing/2014/main" id="{C2D7AA80-0F5C-4173-8010-67DBEF626A14}"/>
                </a:ext>
              </a:extLst>
            </p:cNvPr>
            <p:cNvPicPr>
              <a:picLocks noChangeAspect="1"/>
            </p:cNvPicPr>
            <p:nvPr/>
          </p:nvPicPr>
          <p:blipFill>
            <a:blip r:embed="rId6" cstate="print">
              <a:extLst>
                <a:ext uri="{28A0092B-C50C-407E-A947-70E740481C1C}">
                  <a14:useLocalDpi xmlns:a14="http://schemas.microsoft.com/office/drawing/2010/main" val="0"/>
                </a:ext>
              </a:extLst>
            </a:blip>
            <a:srcRect r="7701"/>
            <a:stretch/>
          </p:blipFill>
          <p:spPr bwMode="auto">
            <a:xfrm>
              <a:off x="3800749" y="4414625"/>
              <a:ext cx="2160553" cy="1756285"/>
            </a:xfrm>
            <a:prstGeom prst="rect">
              <a:avLst/>
            </a:prstGeom>
            <a:noFill/>
            <a:ln>
              <a:noFill/>
            </a:ln>
          </p:spPr>
        </p:pic>
        <p:pic>
          <p:nvPicPr>
            <p:cNvPr id="20" name="Picture 19" descr="A rainbow colored diagram with numbers&#10;&#10;Description automatically generated with medium confidence">
              <a:extLst>
                <a:ext uri="{FF2B5EF4-FFF2-40B4-BE49-F238E27FC236}">
                  <a16:creationId xmlns:a16="http://schemas.microsoft.com/office/drawing/2014/main" id="{86FBA4FA-8485-69A1-C7A9-E0C31CED55D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7269" t="28624" r="53345" b="11493"/>
            <a:stretch/>
          </p:blipFill>
          <p:spPr bwMode="auto">
            <a:xfrm>
              <a:off x="1888657" y="4518353"/>
              <a:ext cx="1780640" cy="1616344"/>
            </a:xfrm>
            <a:prstGeom prst="rect">
              <a:avLst/>
            </a:prstGeom>
            <a:ln>
              <a:noFill/>
            </a:ln>
            <a:extLst>
              <a:ext uri="{53640926-AAD7-44D8-BBD7-CCE9431645EC}">
                <a14:shadowObscured xmlns:a14="http://schemas.microsoft.com/office/drawing/2010/main"/>
              </a:ext>
            </a:extLst>
          </p:spPr>
        </p:pic>
        <p:sp>
          <p:nvSpPr>
            <p:cNvPr id="22" name="TextBox 21">
              <a:extLst>
                <a:ext uri="{FF2B5EF4-FFF2-40B4-BE49-F238E27FC236}">
                  <a16:creationId xmlns:a16="http://schemas.microsoft.com/office/drawing/2014/main" id="{4F464967-B7E8-1CC9-9D57-B8D3FFC1DE68}"/>
                </a:ext>
              </a:extLst>
            </p:cNvPr>
            <p:cNvSpPr txBox="1"/>
            <p:nvPr/>
          </p:nvSpPr>
          <p:spPr>
            <a:xfrm>
              <a:off x="273227" y="6096126"/>
              <a:ext cx="5520094" cy="369332"/>
            </a:xfrm>
            <a:prstGeom prst="rect">
              <a:avLst/>
            </a:prstGeom>
            <a:noFill/>
          </p:spPr>
          <p:txBody>
            <a:bodyPr wrap="square">
              <a:spAutoFit/>
            </a:bodyPr>
            <a:lstStyle/>
            <a:p>
              <a:pPr algn="ctr"/>
              <a:r>
                <a:rPr lang="en-US" dirty="0"/>
                <a:t>HTS accelerator and collider dipole design</a:t>
              </a:r>
            </a:p>
          </p:txBody>
        </p:sp>
      </p:grpSp>
      <p:grpSp>
        <p:nvGrpSpPr>
          <p:cNvPr id="41" name="Group 40">
            <a:extLst>
              <a:ext uri="{FF2B5EF4-FFF2-40B4-BE49-F238E27FC236}">
                <a16:creationId xmlns:a16="http://schemas.microsoft.com/office/drawing/2014/main" id="{21CF6AE4-A569-16A6-56A7-C3DB04322DDF}"/>
              </a:ext>
            </a:extLst>
          </p:cNvPr>
          <p:cNvGrpSpPr/>
          <p:nvPr/>
        </p:nvGrpSpPr>
        <p:grpSpPr>
          <a:xfrm>
            <a:off x="4956149" y="1361796"/>
            <a:ext cx="3282915" cy="2928240"/>
            <a:chOff x="4956149" y="1361796"/>
            <a:chExt cx="3282915" cy="2928240"/>
          </a:xfrm>
        </p:grpSpPr>
        <p:grpSp>
          <p:nvGrpSpPr>
            <p:cNvPr id="38" name="Group 37">
              <a:extLst>
                <a:ext uri="{FF2B5EF4-FFF2-40B4-BE49-F238E27FC236}">
                  <a16:creationId xmlns:a16="http://schemas.microsoft.com/office/drawing/2014/main" id="{0DEDB694-3062-6D58-C0B4-3D7A954DBF9A}"/>
                </a:ext>
              </a:extLst>
            </p:cNvPr>
            <p:cNvGrpSpPr/>
            <p:nvPr/>
          </p:nvGrpSpPr>
          <p:grpSpPr>
            <a:xfrm>
              <a:off x="5014878" y="1670352"/>
              <a:ext cx="3224186" cy="2619684"/>
              <a:chOff x="4881026" y="1403175"/>
              <a:chExt cx="3224186" cy="2619684"/>
            </a:xfrm>
          </p:grpSpPr>
          <p:pic>
            <p:nvPicPr>
              <p:cNvPr id="25" name="Image 4">
                <a:extLst>
                  <a:ext uri="{FF2B5EF4-FFF2-40B4-BE49-F238E27FC236}">
                    <a16:creationId xmlns:a16="http://schemas.microsoft.com/office/drawing/2014/main" id="{83A93004-8DB4-08A7-7989-98548C05D2F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81026" y="1582213"/>
                <a:ext cx="3224186" cy="2440646"/>
              </a:xfrm>
              <a:prstGeom prst="rect">
                <a:avLst/>
              </a:prstGeom>
            </p:spPr>
          </p:pic>
          <p:cxnSp>
            <p:nvCxnSpPr>
              <p:cNvPr id="26" name="Straight Arrow Connector 25">
                <a:extLst>
                  <a:ext uri="{FF2B5EF4-FFF2-40B4-BE49-F238E27FC236}">
                    <a16:creationId xmlns:a16="http://schemas.microsoft.com/office/drawing/2014/main" id="{570409BC-369F-1DC6-9A08-DE3077486C94}"/>
                  </a:ext>
                </a:extLst>
              </p:cNvPr>
              <p:cNvCxnSpPr/>
              <p:nvPr/>
            </p:nvCxnSpPr>
            <p:spPr>
              <a:xfrm flipV="1">
                <a:off x="6514918" y="1436374"/>
                <a:ext cx="0" cy="1235413"/>
              </a:xfrm>
              <a:prstGeom prst="straightConnector1">
                <a:avLst/>
              </a:prstGeom>
              <a:ln w="47625">
                <a:solidFill>
                  <a:srgbClr val="0070C0"/>
                </a:solidFill>
                <a:tailEnd type="triangle" w="sm" len="lg"/>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92D76118-46EC-DB6F-67E6-9EB5EDFF9125}"/>
                  </a:ext>
                </a:extLst>
              </p:cNvPr>
              <p:cNvSpPr txBox="1"/>
              <p:nvPr/>
            </p:nvSpPr>
            <p:spPr>
              <a:xfrm>
                <a:off x="6154565" y="1403175"/>
                <a:ext cx="372218"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B</a:t>
                </a:r>
              </a:p>
            </p:txBody>
          </p:sp>
          <p:sp>
            <p:nvSpPr>
              <p:cNvPr id="28" name="Arc 27">
                <a:extLst>
                  <a:ext uri="{FF2B5EF4-FFF2-40B4-BE49-F238E27FC236}">
                    <a16:creationId xmlns:a16="http://schemas.microsoft.com/office/drawing/2014/main" id="{95C37044-5F90-9006-A910-D1BFF83F6F46}"/>
                  </a:ext>
                </a:extLst>
              </p:cNvPr>
              <p:cNvSpPr/>
              <p:nvPr/>
            </p:nvSpPr>
            <p:spPr>
              <a:xfrm>
                <a:off x="4956149" y="2277290"/>
                <a:ext cx="2898842" cy="1147864"/>
              </a:xfrm>
              <a:prstGeom prst="arc">
                <a:avLst>
                  <a:gd name="adj1" fmla="val 2390262"/>
                  <a:gd name="adj2" fmla="val 9409240"/>
                </a:avLst>
              </a:prstGeom>
              <a:ln w="47625">
                <a:solidFill>
                  <a:srgbClr val="FF0000"/>
                </a:solidFill>
                <a:headEnd type="triangle" w="sm" len="lg"/>
                <a:tailEnd type="non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TextBox 28">
                <a:extLst>
                  <a:ext uri="{FF2B5EF4-FFF2-40B4-BE49-F238E27FC236}">
                    <a16:creationId xmlns:a16="http://schemas.microsoft.com/office/drawing/2014/main" id="{F8BC1778-4C9D-64DC-5D45-A95A852CCF82}"/>
                  </a:ext>
                </a:extLst>
              </p:cNvPr>
              <p:cNvSpPr txBox="1"/>
              <p:nvPr/>
            </p:nvSpPr>
            <p:spPr>
              <a:xfrm>
                <a:off x="6865114" y="3375939"/>
                <a:ext cx="287258" cy="461665"/>
              </a:xfrm>
              <a:prstGeom prst="rect">
                <a:avLst/>
              </a:prstGeom>
              <a:noFill/>
            </p:spPr>
            <p:txBody>
              <a:bodyPr wrap="none" rtlCol="0">
                <a:spAutoFit/>
              </a:bodyPr>
              <a:lstStyle/>
              <a:p>
                <a:r>
                  <a:rPr lang="en-US" sz="2400" i="1" dirty="0">
                    <a:solidFill>
                      <a:srgbClr val="FF0000"/>
                    </a:solidFill>
                    <a:latin typeface="Times New Roman" panose="02020603050405020304" pitchFamily="18" charset="0"/>
                    <a:cs typeface="Times New Roman" panose="02020603050405020304" pitchFamily="18" charset="0"/>
                  </a:rPr>
                  <a:t>I</a:t>
                </a:r>
              </a:p>
            </p:txBody>
          </p:sp>
          <p:grpSp>
            <p:nvGrpSpPr>
              <p:cNvPr id="30" name="Group 29">
                <a:extLst>
                  <a:ext uri="{FF2B5EF4-FFF2-40B4-BE49-F238E27FC236}">
                    <a16:creationId xmlns:a16="http://schemas.microsoft.com/office/drawing/2014/main" id="{DDE6F807-893D-B624-80A3-5D45B5156022}"/>
                  </a:ext>
                </a:extLst>
              </p:cNvPr>
              <p:cNvGrpSpPr/>
              <p:nvPr/>
            </p:nvGrpSpPr>
            <p:grpSpPr>
              <a:xfrm>
                <a:off x="5310449" y="3328691"/>
                <a:ext cx="1493472" cy="635389"/>
                <a:chOff x="1733284" y="4158861"/>
                <a:chExt cx="1493472" cy="635389"/>
              </a:xfrm>
            </p:grpSpPr>
            <p:cxnSp>
              <p:nvCxnSpPr>
                <p:cNvPr id="31" name="Straight Arrow Connector 30">
                  <a:extLst>
                    <a:ext uri="{FF2B5EF4-FFF2-40B4-BE49-F238E27FC236}">
                      <a16:creationId xmlns:a16="http://schemas.microsoft.com/office/drawing/2014/main" id="{F815EA4F-5135-F733-292B-10A7EE7CEEC1}"/>
                    </a:ext>
                  </a:extLst>
                </p:cNvPr>
                <p:cNvCxnSpPr>
                  <a:cxnSpLocks/>
                </p:cNvCxnSpPr>
                <p:nvPr/>
              </p:nvCxnSpPr>
              <p:spPr>
                <a:xfrm flipH="1">
                  <a:off x="2417518" y="4255324"/>
                  <a:ext cx="118816" cy="510351"/>
                </a:xfrm>
                <a:prstGeom prst="straightConnector1">
                  <a:avLst/>
                </a:prstGeom>
                <a:ln w="25400">
                  <a:solidFill>
                    <a:srgbClr val="070603"/>
                  </a:solidFill>
                  <a:tailEnd type="triangle" w="sm" len="lg"/>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B43C6D2D-C58E-B02E-E494-386F6D7633C7}"/>
                    </a:ext>
                  </a:extLst>
                </p:cNvPr>
                <p:cNvCxnSpPr>
                  <a:cxnSpLocks/>
                </p:cNvCxnSpPr>
                <p:nvPr/>
              </p:nvCxnSpPr>
              <p:spPr>
                <a:xfrm flipH="1">
                  <a:off x="2035946" y="4220847"/>
                  <a:ext cx="215497" cy="469941"/>
                </a:xfrm>
                <a:prstGeom prst="straightConnector1">
                  <a:avLst/>
                </a:prstGeom>
                <a:ln w="25400">
                  <a:solidFill>
                    <a:srgbClr val="070603"/>
                  </a:solidFill>
                  <a:tailEnd type="triangle" w="sm" len="lg"/>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2AC99965-CE99-8F03-2D39-DD7972482BCB}"/>
                    </a:ext>
                  </a:extLst>
                </p:cNvPr>
                <p:cNvCxnSpPr>
                  <a:cxnSpLocks/>
                </p:cNvCxnSpPr>
                <p:nvPr/>
              </p:nvCxnSpPr>
              <p:spPr>
                <a:xfrm flipH="1">
                  <a:off x="1733284" y="4158861"/>
                  <a:ext cx="270614" cy="397264"/>
                </a:xfrm>
                <a:prstGeom prst="straightConnector1">
                  <a:avLst/>
                </a:prstGeom>
                <a:ln w="25400">
                  <a:solidFill>
                    <a:srgbClr val="070603"/>
                  </a:solidFill>
                  <a:tailEnd type="triangle" w="sm" len="lg"/>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D2D0499B-028C-E900-09CA-A3F670924889}"/>
                    </a:ext>
                  </a:extLst>
                </p:cNvPr>
                <p:cNvCxnSpPr>
                  <a:cxnSpLocks/>
                </p:cNvCxnSpPr>
                <p:nvPr/>
              </p:nvCxnSpPr>
              <p:spPr>
                <a:xfrm>
                  <a:off x="2815247" y="4258499"/>
                  <a:ext cx="0" cy="535751"/>
                </a:xfrm>
                <a:prstGeom prst="straightConnector1">
                  <a:avLst/>
                </a:prstGeom>
                <a:ln w="25400">
                  <a:solidFill>
                    <a:srgbClr val="070603"/>
                  </a:solidFill>
                  <a:tailEnd type="triangle" w="sm" len="lg"/>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011D1BA9-4696-7E60-D957-44802BA74DA1}"/>
                    </a:ext>
                  </a:extLst>
                </p:cNvPr>
                <p:cNvCxnSpPr>
                  <a:cxnSpLocks/>
                </p:cNvCxnSpPr>
                <p:nvPr/>
              </p:nvCxnSpPr>
              <p:spPr>
                <a:xfrm>
                  <a:off x="3103834" y="4245093"/>
                  <a:ext cx="122922" cy="520582"/>
                </a:xfrm>
                <a:prstGeom prst="straightConnector1">
                  <a:avLst/>
                </a:prstGeom>
                <a:ln w="25400">
                  <a:solidFill>
                    <a:srgbClr val="070603"/>
                  </a:solidFill>
                  <a:tailEnd type="triangle" w="sm" len="lg"/>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grpSp>
          <p:sp>
            <p:nvSpPr>
              <p:cNvPr id="36" name="TextBox 35">
                <a:extLst>
                  <a:ext uri="{FF2B5EF4-FFF2-40B4-BE49-F238E27FC236}">
                    <a16:creationId xmlns:a16="http://schemas.microsoft.com/office/drawing/2014/main" id="{E369526A-B661-E1FD-1A60-BEB901E58527}"/>
                  </a:ext>
                </a:extLst>
              </p:cNvPr>
              <p:cNvSpPr txBox="1"/>
              <p:nvPr/>
            </p:nvSpPr>
            <p:spPr>
              <a:xfrm>
                <a:off x="5049307" y="3260630"/>
                <a:ext cx="372218" cy="461665"/>
              </a:xfrm>
              <a:prstGeom prst="rect">
                <a:avLst/>
              </a:prstGeom>
              <a:noFill/>
            </p:spPr>
            <p:txBody>
              <a:bodyPr wrap="none" rtlCol="0">
                <a:spAutoFit/>
              </a:bodyPr>
              <a:lstStyle/>
              <a:p>
                <a:r>
                  <a:rPr lang="en-US" sz="2400" i="1" dirty="0">
                    <a:solidFill>
                      <a:srgbClr val="070603"/>
                    </a:solidFill>
                    <a:latin typeface="Times New Roman" panose="02020603050405020304" pitchFamily="18" charset="0"/>
                    <a:cs typeface="Times New Roman" panose="02020603050405020304" pitchFamily="18" charset="0"/>
                  </a:rPr>
                  <a:t>F</a:t>
                </a:r>
              </a:p>
            </p:txBody>
          </p:sp>
        </p:grpSp>
        <p:sp>
          <p:nvSpPr>
            <p:cNvPr id="37" name="TextBox 36">
              <a:extLst>
                <a:ext uri="{FF2B5EF4-FFF2-40B4-BE49-F238E27FC236}">
                  <a16:creationId xmlns:a16="http://schemas.microsoft.com/office/drawing/2014/main" id="{5B3352A7-BA7E-55FB-13DA-02C558B9258C}"/>
                </a:ext>
              </a:extLst>
            </p:cNvPr>
            <p:cNvSpPr txBox="1"/>
            <p:nvPr/>
          </p:nvSpPr>
          <p:spPr>
            <a:xfrm>
              <a:off x="4956149" y="1361796"/>
              <a:ext cx="3224185" cy="369332"/>
            </a:xfrm>
            <a:prstGeom prst="rect">
              <a:avLst/>
            </a:prstGeom>
            <a:noFill/>
          </p:spPr>
          <p:txBody>
            <a:bodyPr wrap="square" rtlCol="0">
              <a:spAutoFit/>
            </a:bodyPr>
            <a:lstStyle/>
            <a:p>
              <a:r>
                <a:rPr lang="en-US" dirty="0"/>
                <a:t>Delamination limits of HTS tapes</a:t>
              </a:r>
            </a:p>
          </p:txBody>
        </p:sp>
      </p:grpSp>
      <p:grpSp>
        <p:nvGrpSpPr>
          <p:cNvPr id="6" name="Group 5">
            <a:extLst>
              <a:ext uri="{FF2B5EF4-FFF2-40B4-BE49-F238E27FC236}">
                <a16:creationId xmlns:a16="http://schemas.microsoft.com/office/drawing/2014/main" id="{5B04F88B-1F74-1331-5BFE-16FC49A1A016}"/>
              </a:ext>
            </a:extLst>
          </p:cNvPr>
          <p:cNvGrpSpPr/>
          <p:nvPr/>
        </p:nvGrpSpPr>
        <p:grpSpPr>
          <a:xfrm>
            <a:off x="7446551" y="3274873"/>
            <a:ext cx="4607798" cy="2910570"/>
            <a:chOff x="7310975" y="3304260"/>
            <a:chExt cx="4607798" cy="2910570"/>
          </a:xfrm>
        </p:grpSpPr>
        <p:pic>
          <p:nvPicPr>
            <p:cNvPr id="7" name="Picture 6" descr="A diagram of several machines&#10;&#10;Description automatically generated with medium confidence">
              <a:extLst>
                <a:ext uri="{FF2B5EF4-FFF2-40B4-BE49-F238E27FC236}">
                  <a16:creationId xmlns:a16="http://schemas.microsoft.com/office/drawing/2014/main" id="{55AAD5F7-7FC2-BF52-7AA5-D074159AC827}"/>
                </a:ext>
              </a:extLst>
            </p:cNvPr>
            <p:cNvPicPr>
              <a:picLocks noChangeAspect="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r="2946"/>
            <a:stretch/>
          </p:blipFill>
          <p:spPr>
            <a:xfrm>
              <a:off x="7310975" y="3304260"/>
              <a:ext cx="4607798" cy="2910570"/>
            </a:xfrm>
            <a:prstGeom prst="rect">
              <a:avLst/>
            </a:prstGeom>
          </p:spPr>
        </p:pic>
        <p:sp>
          <p:nvSpPr>
            <p:cNvPr id="9" name="TextBox 8">
              <a:extLst>
                <a:ext uri="{FF2B5EF4-FFF2-40B4-BE49-F238E27FC236}">
                  <a16:creationId xmlns:a16="http://schemas.microsoft.com/office/drawing/2014/main" id="{DE78413F-F1EE-FD77-43FF-AF982B6A081E}"/>
                </a:ext>
              </a:extLst>
            </p:cNvPr>
            <p:cNvSpPr txBox="1"/>
            <p:nvPr/>
          </p:nvSpPr>
          <p:spPr>
            <a:xfrm>
              <a:off x="9210116" y="4091460"/>
              <a:ext cx="1093227" cy="646331"/>
            </a:xfrm>
            <a:prstGeom prst="rect">
              <a:avLst/>
            </a:prstGeom>
            <a:noFill/>
          </p:spPr>
          <p:txBody>
            <a:bodyPr wrap="square">
              <a:spAutoFit/>
            </a:bodyPr>
            <a:lstStyle/>
            <a:p>
              <a:pPr algn="ctr"/>
              <a:r>
                <a:rPr lang="en-US" dirty="0"/>
                <a:t>Winding tooling</a:t>
              </a:r>
            </a:p>
          </p:txBody>
        </p:sp>
      </p:grpSp>
      <p:sp>
        <p:nvSpPr>
          <p:cNvPr id="40" name="TextBox 39">
            <a:extLst>
              <a:ext uri="{FF2B5EF4-FFF2-40B4-BE49-F238E27FC236}">
                <a16:creationId xmlns:a16="http://schemas.microsoft.com/office/drawing/2014/main" id="{1910A064-ECF2-7D2C-68D5-6D6D95DE8BB2}"/>
              </a:ext>
            </a:extLst>
          </p:cNvPr>
          <p:cNvSpPr txBox="1"/>
          <p:nvPr/>
        </p:nvSpPr>
        <p:spPr>
          <a:xfrm>
            <a:off x="6275211" y="5802231"/>
            <a:ext cx="4141839" cy="523220"/>
          </a:xfrm>
          <a:prstGeom prst="rect">
            <a:avLst/>
          </a:prstGeom>
          <a:noFill/>
        </p:spPr>
        <p:txBody>
          <a:bodyPr wrap="none" rtlCol="0">
            <a:spAutoFit/>
          </a:bodyPr>
          <a:lstStyle/>
          <a:p>
            <a:pPr algn="ctr"/>
            <a:r>
              <a:rPr lang="en-US" sz="2800" dirty="0">
                <a:solidFill>
                  <a:srgbClr val="FF0000"/>
                </a:solidFill>
              </a:rPr>
              <a:t>And many more advances !</a:t>
            </a:r>
          </a:p>
        </p:txBody>
      </p:sp>
      <p:sp>
        <p:nvSpPr>
          <p:cNvPr id="42" name="Slide Number Placeholder 3">
            <a:extLst>
              <a:ext uri="{FF2B5EF4-FFF2-40B4-BE49-F238E27FC236}">
                <a16:creationId xmlns:a16="http://schemas.microsoft.com/office/drawing/2014/main" id="{15EA0C37-5693-0229-33C3-7DF5614ED7B3}"/>
              </a:ext>
            </a:extLst>
          </p:cNvPr>
          <p:cNvSpPr>
            <a:spLocks noGrp="1"/>
          </p:cNvSpPr>
          <p:nvPr>
            <p:ph type="sldNum" sz="quarter" idx="12"/>
          </p:nvPr>
        </p:nvSpPr>
        <p:spPr>
          <a:xfrm>
            <a:off x="10891955" y="6465458"/>
            <a:ext cx="1064941" cy="365125"/>
          </a:xfrm>
        </p:spPr>
        <p:txBody>
          <a:bodyPr anchor="ctr">
            <a:normAutofit/>
          </a:bodyPr>
          <a:lstStyle/>
          <a:p>
            <a:pPr>
              <a:spcAft>
                <a:spcPts val="600"/>
              </a:spcAft>
            </a:pPr>
            <a:fld id="{005C7FBA-D4E9-46CA-9321-3ADA2E368FCD}" type="slidenum">
              <a:rPr lang="en-GB" smtClean="0"/>
              <a:pPr>
                <a:spcAft>
                  <a:spcPts val="600"/>
                </a:spcAft>
              </a:pPr>
              <a:t>10</a:t>
            </a:fld>
            <a:endParaRPr lang="en-GB"/>
          </a:p>
        </p:txBody>
      </p:sp>
      <p:sp>
        <p:nvSpPr>
          <p:cNvPr id="4" name="Footer Placeholder 2">
            <a:extLst>
              <a:ext uri="{FF2B5EF4-FFF2-40B4-BE49-F238E27FC236}">
                <a16:creationId xmlns:a16="http://schemas.microsoft.com/office/drawing/2014/main" id="{9BF7E7FD-BCE3-F03E-7797-6C94F0CC6D04}"/>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530904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E5385-26B1-53BC-5A96-89CE2CC6E42C}"/>
            </a:ext>
          </a:extLst>
        </p:cNvPr>
        <p:cNvGrpSpPr/>
        <p:nvPr/>
      </p:nvGrpSpPr>
      <p:grpSpPr>
        <a:xfrm>
          <a:off x="0" y="0"/>
          <a:ext cx="0" cy="0"/>
          <a:chOff x="0" y="0"/>
          <a:chExt cx="0" cy="0"/>
        </a:xfrm>
      </p:grpSpPr>
      <p:pic>
        <p:nvPicPr>
          <p:cNvPr id="15" name="Picture Placeholder 14" descr="A table with text and numbers&#10;&#10;AI-generated content may be incorrect.">
            <a:extLst>
              <a:ext uri="{FF2B5EF4-FFF2-40B4-BE49-F238E27FC236}">
                <a16:creationId xmlns:a16="http://schemas.microsoft.com/office/drawing/2014/main" id="{A1B56A22-CDE4-EABF-F728-5EB337E0249B}"/>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l="87" r="461" b="-4"/>
          <a:stretch>
            <a:fillRect/>
          </a:stretch>
        </p:blipFill>
        <p:spPr>
          <a:xfrm>
            <a:off x="172066" y="1600943"/>
            <a:ext cx="6317223" cy="4700687"/>
          </a:xfrm>
          <a:noFill/>
        </p:spPr>
      </p:pic>
      <p:sp>
        <p:nvSpPr>
          <p:cNvPr id="12" name="Content Placeholder 11">
            <a:extLst>
              <a:ext uri="{FF2B5EF4-FFF2-40B4-BE49-F238E27FC236}">
                <a16:creationId xmlns:a16="http://schemas.microsoft.com/office/drawing/2014/main" id="{5799BF22-4734-349D-76E4-D87682410A78}"/>
              </a:ext>
            </a:extLst>
          </p:cNvPr>
          <p:cNvSpPr>
            <a:spLocks noGrp="1"/>
          </p:cNvSpPr>
          <p:nvPr>
            <p:ph sz="half" idx="2"/>
          </p:nvPr>
        </p:nvSpPr>
        <p:spPr>
          <a:xfrm>
            <a:off x="6489289" y="1775618"/>
            <a:ext cx="5557785" cy="4351338"/>
          </a:xfrm>
        </p:spPr>
        <p:txBody>
          <a:bodyPr>
            <a:normAutofit/>
          </a:bodyPr>
          <a:lstStyle/>
          <a:p>
            <a:r>
              <a:rPr lang="en-US" sz="1700" dirty="0"/>
              <a:t>The activities in the scope of MuCol have led to the formulation of a </a:t>
            </a:r>
            <a:r>
              <a:rPr lang="en-US" sz="1700" b="1" dirty="0"/>
              <a:t>comprehensive R&amp;D plan </a:t>
            </a:r>
            <a:r>
              <a:rPr lang="en-US" sz="1700" dirty="0"/>
              <a:t>to advance magnet technology to the Technology Readiness Level required for a decision on project construction</a:t>
            </a:r>
          </a:p>
          <a:p>
            <a:r>
              <a:rPr lang="en-US" sz="1700" dirty="0"/>
              <a:t>The goal is to </a:t>
            </a:r>
            <a:r>
              <a:rPr lang="en-US" sz="1700" b="1" dirty="0"/>
              <a:t>achieve TRL6 </a:t>
            </a:r>
            <a:r>
              <a:rPr lang="en-US" sz="1700" dirty="0"/>
              <a:t>over a period of 7 to 10 years, depending on the specific magnet technology</a:t>
            </a:r>
          </a:p>
          <a:p>
            <a:r>
              <a:rPr lang="en-US" sz="1700" dirty="0"/>
              <a:t>Note: TRL6 is the appropriate level to initiate </a:t>
            </a:r>
            <a:r>
              <a:rPr lang="en-US" sz="1700" b="1" dirty="0"/>
              <a:t>prototyping and industrialization</a:t>
            </a:r>
          </a:p>
          <a:p>
            <a:pPr marL="0" indent="0">
              <a:buNone/>
            </a:pPr>
            <a:r>
              <a:rPr lang="en-US" sz="1700" dirty="0"/>
              <a:t> </a:t>
            </a:r>
          </a:p>
          <a:p>
            <a:pPr marL="0" indent="0" algn="ctr">
              <a:buNone/>
            </a:pPr>
            <a:r>
              <a:rPr lang="en-US" sz="2000" b="1" dirty="0">
                <a:solidFill>
                  <a:srgbClr val="FF0000"/>
                </a:solidFill>
              </a:rPr>
              <a:t>The study and design work performed in MuCol, leading to the R&amp;D plan, have a major potential for impact on other fields of scientific and societal application of magnet technology</a:t>
            </a:r>
          </a:p>
        </p:txBody>
      </p:sp>
      <p:sp>
        <p:nvSpPr>
          <p:cNvPr id="4" name="Slide Number Placeholder 3">
            <a:extLst>
              <a:ext uri="{FF2B5EF4-FFF2-40B4-BE49-F238E27FC236}">
                <a16:creationId xmlns:a16="http://schemas.microsoft.com/office/drawing/2014/main" id="{ACC64BF7-EDB8-FADB-B393-E0D479AB62AD}"/>
              </a:ext>
            </a:extLst>
          </p:cNvPr>
          <p:cNvSpPr>
            <a:spLocks noGrp="1"/>
          </p:cNvSpPr>
          <p:nvPr>
            <p:ph type="sldNum" sz="quarter" idx="12"/>
          </p:nvPr>
        </p:nvSpPr>
        <p:spPr>
          <a:xfrm>
            <a:off x="10891955" y="6465458"/>
            <a:ext cx="1064941" cy="365125"/>
          </a:xfrm>
        </p:spPr>
        <p:txBody>
          <a:bodyPr anchor="ctr">
            <a:normAutofit/>
          </a:bodyPr>
          <a:lstStyle/>
          <a:p>
            <a:pPr>
              <a:spcAft>
                <a:spcPts val="600"/>
              </a:spcAft>
            </a:pPr>
            <a:fld id="{005C7FBA-D4E9-46CA-9321-3ADA2E368FCD}" type="slidenum">
              <a:rPr lang="en-GB" smtClean="0"/>
              <a:pPr>
                <a:spcAft>
                  <a:spcPts val="600"/>
                </a:spcAft>
              </a:pPr>
              <a:t>11</a:t>
            </a:fld>
            <a:endParaRPr lang="en-GB"/>
          </a:p>
        </p:txBody>
      </p:sp>
      <p:pic>
        <p:nvPicPr>
          <p:cNvPr id="8" name="Image 4">
            <a:extLst>
              <a:ext uri="{FF2B5EF4-FFF2-40B4-BE49-F238E27FC236}">
                <a16:creationId xmlns:a16="http://schemas.microsoft.com/office/drawing/2014/main" id="{354DC942-15D3-67F9-E337-18D4AF3D4C2A}"/>
              </a:ext>
            </a:extLst>
          </p:cNvPr>
          <p:cNvPicPr>
            <a:picLocks noChangeAspect="1"/>
          </p:cNvPicPr>
          <p:nvPr/>
        </p:nvPicPr>
        <p:blipFill>
          <a:blip r:embed="rId3"/>
          <a:srcRect r="-12" b="4811"/>
          <a:stretch>
            <a:fillRect/>
          </a:stretch>
        </p:blipFill>
        <p:spPr>
          <a:xfrm>
            <a:off x="10795240" y="220973"/>
            <a:ext cx="964719" cy="918196"/>
          </a:xfrm>
          <a:prstGeom prst="rect">
            <a:avLst/>
          </a:prstGeom>
          <a:noFill/>
        </p:spPr>
      </p:pic>
      <p:sp>
        <p:nvSpPr>
          <p:cNvPr id="5" name="Title 4">
            <a:extLst>
              <a:ext uri="{FF2B5EF4-FFF2-40B4-BE49-F238E27FC236}">
                <a16:creationId xmlns:a16="http://schemas.microsoft.com/office/drawing/2014/main" id="{9F0EA425-13EF-75A9-CD0C-781F9C1F3A4C}"/>
              </a:ext>
            </a:extLst>
          </p:cNvPr>
          <p:cNvSpPr>
            <a:spLocks noGrp="1"/>
          </p:cNvSpPr>
          <p:nvPr>
            <p:ph type="title"/>
          </p:nvPr>
        </p:nvSpPr>
        <p:spPr>
          <a:xfrm>
            <a:off x="2409711" y="142021"/>
            <a:ext cx="7365780" cy="1267554"/>
          </a:xfrm>
        </p:spPr>
        <p:txBody>
          <a:bodyPr anchor="ctr">
            <a:normAutofit/>
          </a:bodyPr>
          <a:lstStyle/>
          <a:p>
            <a:r>
              <a:rPr lang="en-GB" dirty="0"/>
              <a:t>Scientific, technological, economic, competitive and social impact</a:t>
            </a:r>
          </a:p>
        </p:txBody>
      </p:sp>
      <p:sp>
        <p:nvSpPr>
          <p:cNvPr id="2" name="Footer Placeholder 2">
            <a:extLst>
              <a:ext uri="{FF2B5EF4-FFF2-40B4-BE49-F238E27FC236}">
                <a16:creationId xmlns:a16="http://schemas.microsoft.com/office/drawing/2014/main" id="{3F71A142-BE6F-38EB-111C-FACA8E11592B}"/>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625940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84B39C-34B1-C8B2-E6F8-AA86FE94CE5E}"/>
            </a:ext>
          </a:extLst>
        </p:cNvPr>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C6B15F9D-05E1-9BD4-8711-14A27074A475}"/>
              </a:ext>
            </a:extLst>
          </p:cNvPr>
          <p:cNvSpPr>
            <a:spLocks noGrp="1"/>
          </p:cNvSpPr>
          <p:nvPr>
            <p:ph idx="1"/>
          </p:nvPr>
        </p:nvSpPr>
        <p:spPr>
          <a:xfrm>
            <a:off x="8413955" y="1530177"/>
            <a:ext cx="3614489" cy="4646786"/>
          </a:xfrm>
        </p:spPr>
        <p:txBody>
          <a:bodyPr>
            <a:normAutofit fontScale="85000" lnSpcReduction="20000"/>
          </a:bodyPr>
          <a:lstStyle/>
          <a:p>
            <a:r>
              <a:rPr lang="en-US" dirty="0"/>
              <a:t>Impact potential clearly identified in the following fields:</a:t>
            </a:r>
          </a:p>
          <a:p>
            <a:pPr lvl="1"/>
            <a:r>
              <a:rPr lang="en-US" b="1" dirty="0">
                <a:solidFill>
                  <a:srgbClr val="FF0000"/>
                </a:solidFill>
              </a:rPr>
              <a:t>Material and life sciences </a:t>
            </a:r>
            <a:r>
              <a:rPr lang="en-US" dirty="0"/>
              <a:t>in high magnetic fields, beyond present state-of-the-art</a:t>
            </a:r>
          </a:p>
          <a:p>
            <a:pPr lvl="1"/>
            <a:r>
              <a:rPr lang="en-US" b="1" dirty="0">
                <a:solidFill>
                  <a:srgbClr val="FF0000"/>
                </a:solidFill>
              </a:rPr>
              <a:t>Nuclear magnetic resonance </a:t>
            </a:r>
            <a:r>
              <a:rPr lang="en-US" dirty="0"/>
              <a:t>instruments with improved analysis capability</a:t>
            </a:r>
          </a:p>
          <a:p>
            <a:pPr lvl="1"/>
            <a:r>
              <a:rPr lang="en-US" dirty="0"/>
              <a:t>Cryo-free </a:t>
            </a:r>
            <a:r>
              <a:rPr lang="en-US" b="1" dirty="0">
                <a:solidFill>
                  <a:srgbClr val="FF0000"/>
                </a:solidFill>
              </a:rPr>
              <a:t>MRI scanners</a:t>
            </a:r>
          </a:p>
          <a:p>
            <a:pPr lvl="1"/>
            <a:r>
              <a:rPr lang="en-US" dirty="0"/>
              <a:t>Compact </a:t>
            </a:r>
            <a:r>
              <a:rPr lang="en-US" b="1" dirty="0">
                <a:solidFill>
                  <a:srgbClr val="FF0000"/>
                </a:solidFill>
              </a:rPr>
              <a:t>thermonuclear fusion power stations</a:t>
            </a:r>
          </a:p>
          <a:p>
            <a:pPr lvl="1"/>
            <a:r>
              <a:rPr lang="en-US" b="1" dirty="0">
                <a:solidFill>
                  <a:srgbClr val="FF0000"/>
                </a:solidFill>
              </a:rPr>
              <a:t>Motors and generators </a:t>
            </a:r>
            <a:r>
              <a:rPr lang="en-US" dirty="0"/>
              <a:t>with higher power density for power generation and transport/mobility applications</a:t>
            </a:r>
          </a:p>
          <a:p>
            <a:pPr lvl="1"/>
            <a:r>
              <a:rPr lang="en-US" b="1" dirty="0">
                <a:solidFill>
                  <a:srgbClr val="FF0000"/>
                </a:solidFill>
              </a:rPr>
              <a:t>High energy and nuclear physics </a:t>
            </a:r>
            <a:r>
              <a:rPr lang="en-US" dirty="0"/>
              <a:t>other than the Muon Collider (e.g. FCC)</a:t>
            </a:r>
          </a:p>
        </p:txBody>
      </p:sp>
      <p:sp>
        <p:nvSpPr>
          <p:cNvPr id="4" name="Slide Number Placeholder 3">
            <a:extLst>
              <a:ext uri="{FF2B5EF4-FFF2-40B4-BE49-F238E27FC236}">
                <a16:creationId xmlns:a16="http://schemas.microsoft.com/office/drawing/2014/main" id="{0FB49C96-6D9D-C2B7-C29B-CB66E4CBF3BD}"/>
              </a:ext>
            </a:extLst>
          </p:cNvPr>
          <p:cNvSpPr>
            <a:spLocks noGrp="1"/>
          </p:cNvSpPr>
          <p:nvPr>
            <p:ph type="sldNum" sz="quarter" idx="12"/>
          </p:nvPr>
        </p:nvSpPr>
        <p:spPr/>
        <p:txBody>
          <a:bodyPr anchor="ctr">
            <a:normAutofit/>
          </a:bodyPr>
          <a:lstStyle/>
          <a:p>
            <a:pPr>
              <a:spcAft>
                <a:spcPts val="600"/>
              </a:spcAft>
            </a:pPr>
            <a:fld id="{005C7FBA-D4E9-46CA-9321-3ADA2E368FCD}" type="slidenum">
              <a:rPr lang="en-GB" smtClean="0"/>
              <a:pPr>
                <a:spcAft>
                  <a:spcPts val="600"/>
                </a:spcAft>
              </a:pPr>
              <a:t>12</a:t>
            </a:fld>
            <a:endParaRPr lang="en-GB"/>
          </a:p>
        </p:txBody>
      </p:sp>
      <p:sp>
        <p:nvSpPr>
          <p:cNvPr id="14" name="Picture Placeholder 13">
            <a:extLst>
              <a:ext uri="{FF2B5EF4-FFF2-40B4-BE49-F238E27FC236}">
                <a16:creationId xmlns:a16="http://schemas.microsoft.com/office/drawing/2014/main" id="{51EA9424-8000-68A9-8D1F-745B5A1FD0EF}"/>
              </a:ext>
            </a:extLst>
          </p:cNvPr>
          <p:cNvSpPr>
            <a:spLocks noGrp="1"/>
          </p:cNvSpPr>
          <p:nvPr>
            <p:ph type="pic" sz="quarter" idx="13"/>
          </p:nvPr>
        </p:nvSpPr>
        <p:spPr/>
        <p:txBody>
          <a:bodyPr/>
          <a:lstStyle/>
          <a:p>
            <a:endParaRPr lang="en-US"/>
          </a:p>
        </p:txBody>
      </p:sp>
      <p:sp>
        <p:nvSpPr>
          <p:cNvPr id="5" name="Title 4">
            <a:extLst>
              <a:ext uri="{FF2B5EF4-FFF2-40B4-BE49-F238E27FC236}">
                <a16:creationId xmlns:a16="http://schemas.microsoft.com/office/drawing/2014/main" id="{1F244649-E989-34E3-A564-A3C2D783EE1E}"/>
              </a:ext>
            </a:extLst>
          </p:cNvPr>
          <p:cNvSpPr>
            <a:spLocks noGrp="1"/>
          </p:cNvSpPr>
          <p:nvPr>
            <p:ph type="title"/>
          </p:nvPr>
        </p:nvSpPr>
        <p:spPr/>
        <p:txBody>
          <a:bodyPr anchor="ctr">
            <a:normAutofit/>
          </a:bodyPr>
          <a:lstStyle/>
          <a:p>
            <a:r>
              <a:rPr lang="en-GB" dirty="0"/>
              <a:t>Task Impact Matrix</a:t>
            </a:r>
          </a:p>
        </p:txBody>
      </p:sp>
      <p:pic>
        <p:nvPicPr>
          <p:cNvPr id="8" name="Image 4">
            <a:extLst>
              <a:ext uri="{FF2B5EF4-FFF2-40B4-BE49-F238E27FC236}">
                <a16:creationId xmlns:a16="http://schemas.microsoft.com/office/drawing/2014/main" id="{41C02377-E9B2-7546-AF4E-55224BCC2A5B}"/>
              </a:ext>
            </a:extLst>
          </p:cNvPr>
          <p:cNvPicPr>
            <a:picLocks noChangeAspect="1"/>
          </p:cNvPicPr>
          <p:nvPr/>
        </p:nvPicPr>
        <p:blipFill>
          <a:blip r:embed="rId2"/>
          <a:srcRect r="-12" b="4811"/>
          <a:stretch>
            <a:fillRect/>
          </a:stretch>
        </p:blipFill>
        <p:spPr>
          <a:xfrm>
            <a:off x="10795240" y="220973"/>
            <a:ext cx="964719" cy="918196"/>
          </a:xfrm>
          <a:prstGeom prst="rect">
            <a:avLst/>
          </a:prstGeom>
          <a:noFill/>
        </p:spPr>
      </p:pic>
      <p:pic>
        <p:nvPicPr>
          <p:cNvPr id="11" name="Picture 10">
            <a:extLst>
              <a:ext uri="{FF2B5EF4-FFF2-40B4-BE49-F238E27FC236}">
                <a16:creationId xmlns:a16="http://schemas.microsoft.com/office/drawing/2014/main" id="{75CAD389-578B-FC52-A6D4-5839EFC5E5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556" y="1530177"/>
            <a:ext cx="8250399" cy="4736047"/>
          </a:xfrm>
          <a:prstGeom prst="rect">
            <a:avLst/>
          </a:prstGeom>
        </p:spPr>
      </p:pic>
      <p:sp>
        <p:nvSpPr>
          <p:cNvPr id="2" name="Footer Placeholder 2">
            <a:extLst>
              <a:ext uri="{FF2B5EF4-FFF2-40B4-BE49-F238E27FC236}">
                <a16:creationId xmlns:a16="http://schemas.microsoft.com/office/drawing/2014/main" id="{4BAD6289-E3E2-1FA7-3D05-0C46327117B3}"/>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2425382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EC611-F519-7F26-E8E7-71C1AEDEA046}"/>
            </a:ext>
          </a:extLst>
        </p:cNvPr>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541FA4CF-1A34-3ACF-16D6-C2C1CCDBA0C3}"/>
              </a:ext>
            </a:extLst>
          </p:cNvPr>
          <p:cNvSpPr>
            <a:spLocks noGrp="1"/>
          </p:cNvSpPr>
          <p:nvPr>
            <p:ph idx="1"/>
          </p:nvPr>
        </p:nvSpPr>
        <p:spPr>
          <a:xfrm>
            <a:off x="1560871" y="1511710"/>
            <a:ext cx="10515600" cy="4710634"/>
          </a:xfrm>
        </p:spPr>
        <p:txBody>
          <a:bodyPr>
            <a:normAutofit fontScale="77500" lnSpcReduction="20000"/>
          </a:bodyPr>
          <a:lstStyle/>
          <a:p>
            <a:r>
              <a:rPr lang="en-US" b="1" dirty="0"/>
              <a:t>Fusion for Energy </a:t>
            </a:r>
            <a:r>
              <a:rPr lang="en-US" dirty="0"/>
              <a:t>(ITER EU Domestic Agency) </a:t>
            </a:r>
          </a:p>
          <a:p>
            <a:pPr lvl="1"/>
            <a:r>
              <a:rPr lang="en-US" dirty="0"/>
              <a:t>Framework agreement and first addendum in final negotiation </a:t>
            </a:r>
          </a:p>
          <a:p>
            <a:pPr lvl="1"/>
            <a:r>
              <a:rPr lang="en-US" dirty="0"/>
              <a:t>Contribution to the design of the HTS target solenoid, relevant to the central solenoid of DTT</a:t>
            </a:r>
          </a:p>
          <a:p>
            <a:r>
              <a:rPr lang="en-US" b="1" dirty="0" err="1"/>
              <a:t>EUROFusion</a:t>
            </a:r>
            <a:r>
              <a:rPr lang="en-US" dirty="0"/>
              <a:t> (next step European fusion reactor)</a:t>
            </a:r>
            <a:endParaRPr lang="en-US" b="1" dirty="0"/>
          </a:p>
          <a:p>
            <a:pPr lvl="1"/>
            <a:r>
              <a:rPr lang="en-US" dirty="0"/>
              <a:t>Framework agreement signed in 2023, first addendum signed in 2024</a:t>
            </a:r>
          </a:p>
          <a:p>
            <a:pPr lvl="1"/>
            <a:r>
              <a:rPr lang="en-US" dirty="0"/>
              <a:t>Contribution to the design of the HTS target solenoid, relevant to the magnets of a Volumetric Neutron Source proposed as next step in the European fusion strategy</a:t>
            </a:r>
          </a:p>
          <a:p>
            <a:r>
              <a:rPr lang="en-US" b="1" dirty="0"/>
              <a:t>Gauss Fusion </a:t>
            </a:r>
            <a:r>
              <a:rPr lang="en-US" dirty="0"/>
              <a:t>(one of the leading EU fusion start-ups)</a:t>
            </a:r>
          </a:p>
          <a:p>
            <a:pPr lvl="1"/>
            <a:r>
              <a:rPr lang="en-US" dirty="0"/>
              <a:t>Consultancy agreement signed in 2023</a:t>
            </a:r>
          </a:p>
          <a:p>
            <a:pPr lvl="1"/>
            <a:r>
              <a:rPr lang="en-US" dirty="0"/>
              <a:t>CERN contribution to the design of the LTS/HTS GIGA stellarator magnets, based on advances in the HTS target solenoid</a:t>
            </a:r>
          </a:p>
          <a:p>
            <a:r>
              <a:rPr lang="en-US" b="1" dirty="0"/>
              <a:t>ENI</a:t>
            </a:r>
            <a:r>
              <a:rPr lang="en-US" dirty="0"/>
              <a:t> (oil and gas energy giant)</a:t>
            </a:r>
          </a:p>
          <a:p>
            <a:pPr lvl="1"/>
            <a:r>
              <a:rPr lang="en-US" dirty="0"/>
              <a:t>Framework agreement and first addendum signed in 2024</a:t>
            </a:r>
          </a:p>
          <a:p>
            <a:pPr lvl="1"/>
            <a:r>
              <a:rPr lang="en-US" dirty="0"/>
              <a:t>Collaboration on the conceptual design and project proposal for the CERN construction of a large bore HTS solenoid (20@20 model coil) relevant to the muon collider and fusion</a:t>
            </a:r>
          </a:p>
          <a:p>
            <a:r>
              <a:rPr lang="en-US" dirty="0"/>
              <a:t>IFAST-2 proposal to </a:t>
            </a:r>
            <a:r>
              <a:rPr lang="en-US" b="1" dirty="0"/>
              <a:t>INFRA-2025-TECH-01-02 </a:t>
            </a:r>
            <a:r>
              <a:rPr lang="en-US" dirty="0"/>
              <a:t>(CERN, INFINEON, PSI)</a:t>
            </a:r>
          </a:p>
          <a:p>
            <a:pPr lvl="1"/>
            <a:r>
              <a:rPr lang="en-US" dirty="0"/>
              <a:t>Proposal of fast pulsed power cell + magnet system sent to IFAST-2 coordination for ranking at TIARA</a:t>
            </a:r>
          </a:p>
          <a:p>
            <a:pPr lvl="1"/>
            <a:r>
              <a:rPr lang="en-US" dirty="0"/>
              <a:t>Industrial interest in rapidly pulsed and large energy/power supplies</a:t>
            </a:r>
          </a:p>
        </p:txBody>
      </p:sp>
      <p:sp>
        <p:nvSpPr>
          <p:cNvPr id="4" name="Slide Number Placeholder 3">
            <a:extLst>
              <a:ext uri="{FF2B5EF4-FFF2-40B4-BE49-F238E27FC236}">
                <a16:creationId xmlns:a16="http://schemas.microsoft.com/office/drawing/2014/main" id="{0AA78ADC-C1FE-D9DC-6260-EBC848327A30}"/>
              </a:ext>
            </a:extLst>
          </p:cNvPr>
          <p:cNvSpPr>
            <a:spLocks noGrp="1"/>
          </p:cNvSpPr>
          <p:nvPr>
            <p:ph type="sldNum" sz="quarter" idx="12"/>
          </p:nvPr>
        </p:nvSpPr>
        <p:spPr>
          <a:xfrm>
            <a:off x="10917871" y="6465458"/>
            <a:ext cx="1064941" cy="365125"/>
          </a:xfrm>
        </p:spPr>
        <p:txBody>
          <a:bodyPr anchor="ctr">
            <a:normAutofit/>
          </a:bodyPr>
          <a:lstStyle/>
          <a:p>
            <a:fld id="{005C7FBA-D4E9-46CA-9321-3ADA2E368FCD}" type="slidenum">
              <a:rPr lang="en-GB" smtClean="0"/>
              <a:pPr/>
              <a:t>13</a:t>
            </a:fld>
            <a:endParaRPr lang="en-GB"/>
          </a:p>
        </p:txBody>
      </p:sp>
      <p:sp>
        <p:nvSpPr>
          <p:cNvPr id="10" name="Picture Placeholder 9">
            <a:extLst>
              <a:ext uri="{FF2B5EF4-FFF2-40B4-BE49-F238E27FC236}">
                <a16:creationId xmlns:a16="http://schemas.microsoft.com/office/drawing/2014/main" id="{588B6279-6BD0-EBAA-AC21-3008A93EC392}"/>
              </a:ext>
            </a:extLst>
          </p:cNvPr>
          <p:cNvSpPr>
            <a:spLocks noGrp="1"/>
          </p:cNvSpPr>
          <p:nvPr>
            <p:ph type="pic" sz="quarter" idx="13"/>
          </p:nvPr>
        </p:nvSpPr>
        <p:spPr/>
        <p:txBody>
          <a:bodyPr/>
          <a:lstStyle/>
          <a:p>
            <a:endParaRPr lang="en-US"/>
          </a:p>
        </p:txBody>
      </p:sp>
      <p:sp>
        <p:nvSpPr>
          <p:cNvPr id="5" name="Title 4">
            <a:extLst>
              <a:ext uri="{FF2B5EF4-FFF2-40B4-BE49-F238E27FC236}">
                <a16:creationId xmlns:a16="http://schemas.microsoft.com/office/drawing/2014/main" id="{AD0A9E03-BDA8-5B0C-3135-E142040022D9}"/>
              </a:ext>
            </a:extLst>
          </p:cNvPr>
          <p:cNvSpPr>
            <a:spLocks noGrp="1"/>
          </p:cNvSpPr>
          <p:nvPr>
            <p:ph type="title"/>
          </p:nvPr>
        </p:nvSpPr>
        <p:spPr>
          <a:xfrm>
            <a:off x="2409824" y="141288"/>
            <a:ext cx="8113149" cy="1268412"/>
          </a:xfrm>
        </p:spPr>
        <p:txBody>
          <a:bodyPr anchor="ctr">
            <a:normAutofit/>
          </a:bodyPr>
          <a:lstStyle/>
          <a:p>
            <a:r>
              <a:rPr lang="en-GB" dirty="0"/>
              <a:t>Impact catalysed by MuCol activities</a:t>
            </a:r>
          </a:p>
        </p:txBody>
      </p:sp>
      <p:pic>
        <p:nvPicPr>
          <p:cNvPr id="8" name="Image 4">
            <a:extLst>
              <a:ext uri="{FF2B5EF4-FFF2-40B4-BE49-F238E27FC236}">
                <a16:creationId xmlns:a16="http://schemas.microsoft.com/office/drawing/2014/main" id="{342CC57B-DC97-22B5-4DF6-9468A38AB9BC}"/>
              </a:ext>
            </a:extLst>
          </p:cNvPr>
          <p:cNvPicPr>
            <a:picLocks noChangeAspect="1"/>
          </p:cNvPicPr>
          <p:nvPr/>
        </p:nvPicPr>
        <p:blipFill>
          <a:blip r:embed="rId2"/>
          <a:srcRect r="-12" b="4811"/>
          <a:stretch>
            <a:fillRect/>
          </a:stretch>
        </p:blipFill>
        <p:spPr>
          <a:xfrm>
            <a:off x="10795240" y="220973"/>
            <a:ext cx="964719" cy="918196"/>
          </a:xfrm>
          <a:prstGeom prst="rect">
            <a:avLst/>
          </a:prstGeom>
          <a:noFill/>
        </p:spPr>
      </p:pic>
      <p:pic>
        <p:nvPicPr>
          <p:cNvPr id="12" name="Picture 2" descr="Fusion for Energy (F4E) | Europäische Union">
            <a:extLst>
              <a:ext uri="{FF2B5EF4-FFF2-40B4-BE49-F238E27FC236}">
                <a16:creationId xmlns:a16="http://schemas.microsoft.com/office/drawing/2014/main" id="{31E0D309-44DB-5028-C32A-D4814E1CCC5A}"/>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5305" y="1457101"/>
            <a:ext cx="814857" cy="81485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EUROfusion | LinkedIn">
            <a:extLst>
              <a:ext uri="{FF2B5EF4-FFF2-40B4-BE49-F238E27FC236}">
                <a16:creationId xmlns:a16="http://schemas.microsoft.com/office/drawing/2014/main" id="{1127810D-6458-8E18-D365-9621B38EE0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305" y="2432375"/>
            <a:ext cx="814857" cy="81485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Gauss Fusion | LinkedIn">
            <a:extLst>
              <a:ext uri="{FF2B5EF4-FFF2-40B4-BE49-F238E27FC236}">
                <a16:creationId xmlns:a16="http://schemas.microsoft.com/office/drawing/2014/main" id="{E86A91ED-50D5-0E37-7A14-EA18CB3200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849" y="3359689"/>
            <a:ext cx="814857" cy="81485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Agip – Wikipedia">
            <a:extLst>
              <a:ext uri="{FF2B5EF4-FFF2-40B4-BE49-F238E27FC236}">
                <a16:creationId xmlns:a16="http://schemas.microsoft.com/office/drawing/2014/main" id="{08C9F0AD-04F4-685E-F7BE-2C52C88EAAD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849" y="4243246"/>
            <a:ext cx="803946" cy="98216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Infineon Technologies AG - InCabin">
            <a:extLst>
              <a:ext uri="{FF2B5EF4-FFF2-40B4-BE49-F238E27FC236}">
                <a16:creationId xmlns:a16="http://schemas.microsoft.com/office/drawing/2014/main" id="{575EA812-3E0D-7CE5-D643-95C464C23F0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659" y="5400899"/>
            <a:ext cx="1101857" cy="48573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2">
            <a:extLst>
              <a:ext uri="{FF2B5EF4-FFF2-40B4-BE49-F238E27FC236}">
                <a16:creationId xmlns:a16="http://schemas.microsoft.com/office/drawing/2014/main" id="{4220B561-5F1C-F54F-6BBC-5D58331A3A47}"/>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18191594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AF2C7D-C383-F98E-654D-7B510A43E980}"/>
            </a:ext>
          </a:extLst>
        </p:cNvPr>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1D204386-9013-049C-0D52-C245D5B80472}"/>
              </a:ext>
            </a:extLst>
          </p:cNvPr>
          <p:cNvSpPr>
            <a:spLocks noGrp="1"/>
          </p:cNvSpPr>
          <p:nvPr>
            <p:ph idx="1"/>
          </p:nvPr>
        </p:nvSpPr>
        <p:spPr>
          <a:xfrm>
            <a:off x="235974" y="1825625"/>
            <a:ext cx="4630994" cy="4351338"/>
          </a:xfrm>
        </p:spPr>
        <p:txBody>
          <a:bodyPr>
            <a:normAutofit fontScale="77500" lnSpcReduction="20000"/>
          </a:bodyPr>
          <a:lstStyle/>
          <a:p>
            <a:r>
              <a:rPr lang="en-US" dirty="0"/>
              <a:t>A model coil with inner diameter of 1 m, operated at 20 K and generating 20 T bore field, demonstrating the technology required for the muon beam production, is attracting significant interest from fusion </a:t>
            </a:r>
          </a:p>
          <a:p>
            <a:r>
              <a:rPr lang="en-US" dirty="0"/>
              <a:t>Public and private fusion initiatives are pursuing similar objectives, and the realization of this model coil will very likely profit from collaboration and external contributions in the EU (on-going negotiations)</a:t>
            </a:r>
          </a:p>
          <a:p>
            <a:r>
              <a:rPr lang="en-US" dirty="0"/>
              <a:t>Such a model coil is:</a:t>
            </a:r>
          </a:p>
          <a:p>
            <a:pPr lvl="1"/>
            <a:r>
              <a:rPr lang="en-US" dirty="0"/>
              <a:t>A major milestone for high field technology in Europe (HEP, fusion, HFS)</a:t>
            </a:r>
          </a:p>
          <a:p>
            <a:pPr lvl="1"/>
            <a:r>
              <a:rPr lang="en-US" dirty="0"/>
              <a:t>A spectacular challenge for European industry</a:t>
            </a:r>
          </a:p>
          <a:p>
            <a:pPr lvl="1"/>
            <a:r>
              <a:rPr lang="en-US" dirty="0"/>
              <a:t>A vehicle to re-establish the EU as the prime player in HTS magnet technology</a:t>
            </a:r>
          </a:p>
        </p:txBody>
      </p:sp>
      <p:sp>
        <p:nvSpPr>
          <p:cNvPr id="4" name="Slide Number Placeholder 3">
            <a:extLst>
              <a:ext uri="{FF2B5EF4-FFF2-40B4-BE49-F238E27FC236}">
                <a16:creationId xmlns:a16="http://schemas.microsoft.com/office/drawing/2014/main" id="{CE2CF556-2E3C-F53E-9E97-ECF0521C742B}"/>
              </a:ext>
            </a:extLst>
          </p:cNvPr>
          <p:cNvSpPr>
            <a:spLocks noGrp="1"/>
          </p:cNvSpPr>
          <p:nvPr>
            <p:ph type="sldNum" sz="quarter" idx="12"/>
          </p:nvPr>
        </p:nvSpPr>
        <p:spPr>
          <a:xfrm>
            <a:off x="10917871" y="6465458"/>
            <a:ext cx="1064941" cy="365125"/>
          </a:xfrm>
        </p:spPr>
        <p:txBody>
          <a:bodyPr anchor="ctr">
            <a:normAutofit/>
          </a:bodyPr>
          <a:lstStyle/>
          <a:p>
            <a:fld id="{005C7FBA-D4E9-46CA-9321-3ADA2E368FCD}" type="slidenum">
              <a:rPr lang="en-GB" smtClean="0"/>
              <a:pPr/>
              <a:t>14</a:t>
            </a:fld>
            <a:endParaRPr lang="en-GB"/>
          </a:p>
        </p:txBody>
      </p:sp>
      <p:sp>
        <p:nvSpPr>
          <p:cNvPr id="11" name="Picture Placeholder 10">
            <a:extLst>
              <a:ext uri="{FF2B5EF4-FFF2-40B4-BE49-F238E27FC236}">
                <a16:creationId xmlns:a16="http://schemas.microsoft.com/office/drawing/2014/main" id="{23242F75-ECC9-6BB5-2C11-986DCB949E6E}"/>
              </a:ext>
            </a:extLst>
          </p:cNvPr>
          <p:cNvSpPr>
            <a:spLocks noGrp="1"/>
          </p:cNvSpPr>
          <p:nvPr>
            <p:ph type="pic" sz="quarter" idx="13"/>
          </p:nvPr>
        </p:nvSpPr>
        <p:spPr/>
        <p:txBody>
          <a:bodyPr/>
          <a:lstStyle/>
          <a:p>
            <a:endParaRPr lang="en-US"/>
          </a:p>
        </p:txBody>
      </p:sp>
      <p:sp>
        <p:nvSpPr>
          <p:cNvPr id="5" name="Title 4">
            <a:extLst>
              <a:ext uri="{FF2B5EF4-FFF2-40B4-BE49-F238E27FC236}">
                <a16:creationId xmlns:a16="http://schemas.microsoft.com/office/drawing/2014/main" id="{1486CCE4-D322-E910-A815-90799DA4B67A}"/>
              </a:ext>
            </a:extLst>
          </p:cNvPr>
          <p:cNvSpPr>
            <a:spLocks noGrp="1"/>
          </p:cNvSpPr>
          <p:nvPr>
            <p:ph type="title"/>
          </p:nvPr>
        </p:nvSpPr>
        <p:spPr>
          <a:xfrm>
            <a:off x="2409711" y="142021"/>
            <a:ext cx="7365780" cy="1267554"/>
          </a:xfrm>
        </p:spPr>
        <p:txBody>
          <a:bodyPr anchor="ctr">
            <a:normAutofit/>
          </a:bodyPr>
          <a:lstStyle/>
          <a:p>
            <a:r>
              <a:rPr lang="en-GB" dirty="0"/>
              <a:t>Future impact potential – 1/3</a:t>
            </a:r>
          </a:p>
        </p:txBody>
      </p:sp>
      <p:pic>
        <p:nvPicPr>
          <p:cNvPr id="8" name="Image 4">
            <a:extLst>
              <a:ext uri="{FF2B5EF4-FFF2-40B4-BE49-F238E27FC236}">
                <a16:creationId xmlns:a16="http://schemas.microsoft.com/office/drawing/2014/main" id="{A099013D-05E7-1C5B-4225-F0501873550C}"/>
              </a:ext>
            </a:extLst>
          </p:cNvPr>
          <p:cNvPicPr>
            <a:picLocks noChangeAspect="1"/>
          </p:cNvPicPr>
          <p:nvPr/>
        </p:nvPicPr>
        <p:blipFill>
          <a:blip r:embed="rId2"/>
          <a:srcRect r="-12" b="4811"/>
          <a:stretch>
            <a:fillRect/>
          </a:stretch>
        </p:blipFill>
        <p:spPr>
          <a:xfrm>
            <a:off x="10795240" y="220973"/>
            <a:ext cx="964719" cy="918196"/>
          </a:xfrm>
          <a:prstGeom prst="rect">
            <a:avLst/>
          </a:prstGeom>
          <a:noFill/>
        </p:spPr>
      </p:pic>
      <p:pic>
        <p:nvPicPr>
          <p:cNvPr id="14" name="Picture 13" descr="A diagram of a pie chart&#10;&#10;AI-generated content may be incorrect.">
            <a:extLst>
              <a:ext uri="{FF2B5EF4-FFF2-40B4-BE49-F238E27FC236}">
                <a16:creationId xmlns:a16="http://schemas.microsoft.com/office/drawing/2014/main" id="{5FCBDA99-6A87-1F33-C50F-178F7D49F219}"/>
              </a:ext>
            </a:extLst>
          </p:cNvPr>
          <p:cNvPicPr>
            <a:picLocks noChangeAspect="1"/>
          </p:cNvPicPr>
          <p:nvPr/>
        </p:nvPicPr>
        <p:blipFill>
          <a:blip r:embed="rId3"/>
          <a:srcRect l="11042" t="6805" r="7413"/>
          <a:stretch/>
        </p:blipFill>
        <p:spPr>
          <a:xfrm>
            <a:off x="7831627" y="3248667"/>
            <a:ext cx="3931365" cy="3375135"/>
          </a:xfrm>
          <a:prstGeom prst="rect">
            <a:avLst/>
          </a:prstGeom>
        </p:spPr>
      </p:pic>
      <p:sp>
        <p:nvSpPr>
          <p:cNvPr id="19" name="TextBox 18">
            <a:extLst>
              <a:ext uri="{FF2B5EF4-FFF2-40B4-BE49-F238E27FC236}">
                <a16:creationId xmlns:a16="http://schemas.microsoft.com/office/drawing/2014/main" id="{48A91F6D-3FC7-DB7C-37D5-1EF8356A5EE9}"/>
              </a:ext>
            </a:extLst>
          </p:cNvPr>
          <p:cNvSpPr txBox="1"/>
          <p:nvPr/>
        </p:nvSpPr>
        <p:spPr>
          <a:xfrm>
            <a:off x="8096864" y="1456293"/>
            <a:ext cx="2855269" cy="369332"/>
          </a:xfrm>
          <a:prstGeom prst="rect">
            <a:avLst/>
          </a:prstGeom>
          <a:noFill/>
        </p:spPr>
        <p:txBody>
          <a:bodyPr wrap="none" rtlCol="0">
            <a:spAutoFit/>
          </a:bodyPr>
          <a:lstStyle/>
          <a:p>
            <a:r>
              <a:rPr lang="en-US" dirty="0"/>
              <a:t>20@20: Solenoid Model Coil</a:t>
            </a:r>
          </a:p>
        </p:txBody>
      </p:sp>
      <p:pic>
        <p:nvPicPr>
          <p:cNvPr id="22" name="Picture 21" descr="A close up of a metal object&#10;&#10;Description automatically generated">
            <a:extLst>
              <a:ext uri="{FF2B5EF4-FFF2-40B4-BE49-F238E27FC236}">
                <a16:creationId xmlns:a16="http://schemas.microsoft.com/office/drawing/2014/main" id="{34D4401A-5C1F-BD6C-AB76-1ACB4C23D6F4}"/>
              </a:ext>
            </a:extLst>
          </p:cNvPr>
          <p:cNvPicPr>
            <a:picLocks noChangeAspect="1"/>
          </p:cNvPicPr>
          <p:nvPr/>
        </p:nvPicPr>
        <p:blipFill>
          <a:blip r:embed="rId4"/>
          <a:srcRect l="28591" r="15076" b="13401"/>
          <a:stretch/>
        </p:blipFill>
        <p:spPr>
          <a:xfrm>
            <a:off x="5444129" y="1875875"/>
            <a:ext cx="2220939" cy="2275028"/>
          </a:xfrm>
          <a:prstGeom prst="rect">
            <a:avLst/>
          </a:prstGeom>
        </p:spPr>
      </p:pic>
      <p:pic>
        <p:nvPicPr>
          <p:cNvPr id="6146" name="Picture 2" descr="Expert panel approves next DEMO design phase - EUROfusion">
            <a:extLst>
              <a:ext uri="{FF2B5EF4-FFF2-40B4-BE49-F238E27FC236}">
                <a16:creationId xmlns:a16="http://schemas.microsoft.com/office/drawing/2014/main" id="{596D47F7-9C57-93F7-357F-AED8F700342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5412"/>
          <a:stretch>
            <a:fillRect/>
          </a:stretch>
        </p:blipFill>
        <p:spPr bwMode="auto">
          <a:xfrm>
            <a:off x="5088529" y="4233195"/>
            <a:ext cx="2688096" cy="2027206"/>
          </a:xfrm>
          <a:prstGeom prst="rect">
            <a:avLst/>
          </a:prstGeom>
          <a:noFill/>
          <a:extLst>
            <a:ext uri="{909E8E84-426E-40DD-AFC4-6F175D3DCCD1}">
              <a14:hiddenFill xmlns:a14="http://schemas.microsoft.com/office/drawing/2010/main">
                <a:solidFill>
                  <a:srgbClr val="FFFFFF"/>
                </a:solidFill>
              </a14:hiddenFill>
            </a:ext>
          </a:extLst>
        </p:spPr>
      </p:pic>
      <p:pic>
        <p:nvPicPr>
          <p:cNvPr id="20" name="Content Placeholder 5" descr="A coil of wire with a wire attached&#10;&#10;Description automatically generated">
            <a:extLst>
              <a:ext uri="{FF2B5EF4-FFF2-40B4-BE49-F238E27FC236}">
                <a16:creationId xmlns:a16="http://schemas.microsoft.com/office/drawing/2014/main" id="{240CD3E9-3415-0A02-D5BB-97F405D16A4D}"/>
              </a:ext>
            </a:extLst>
          </p:cNvPr>
          <p:cNvPicPr>
            <a:picLocks noChangeAspect="1"/>
          </p:cNvPicPr>
          <p:nvPr/>
        </p:nvPicPr>
        <p:blipFill>
          <a:blip r:embed="rId6">
            <a:clrChange>
              <a:clrFrom>
                <a:srgbClr val="FFFFFF"/>
              </a:clrFrom>
              <a:clrTo>
                <a:srgbClr val="FFFFFF">
                  <a:alpha val="0"/>
                </a:srgbClr>
              </a:clrTo>
            </a:clrChange>
          </a:blip>
          <a:stretch>
            <a:fillRect/>
          </a:stretch>
        </p:blipFill>
        <p:spPr>
          <a:xfrm rot="14826311">
            <a:off x="8034046" y="1444150"/>
            <a:ext cx="2586648" cy="2516543"/>
          </a:xfrm>
          <a:prstGeom prst="rect">
            <a:avLst/>
          </a:prstGeom>
        </p:spPr>
      </p:pic>
      <p:sp>
        <p:nvSpPr>
          <p:cNvPr id="2" name="Footer Placeholder 2">
            <a:extLst>
              <a:ext uri="{FF2B5EF4-FFF2-40B4-BE49-F238E27FC236}">
                <a16:creationId xmlns:a16="http://schemas.microsoft.com/office/drawing/2014/main" id="{7D9868D5-D5CF-12AA-785A-A41B176A43C2}"/>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779252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AE85C-2014-1EEC-67E3-8026B01BF360}"/>
            </a:ext>
          </a:extLst>
        </p:cNvPr>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D522FA46-2497-9C03-841D-80812F302C2F}"/>
              </a:ext>
            </a:extLst>
          </p:cNvPr>
          <p:cNvSpPr>
            <a:spLocks noGrp="1"/>
          </p:cNvSpPr>
          <p:nvPr>
            <p:ph idx="1"/>
          </p:nvPr>
        </p:nvSpPr>
        <p:spPr>
          <a:xfrm>
            <a:off x="235974" y="1825625"/>
            <a:ext cx="4630994" cy="4351338"/>
          </a:xfrm>
        </p:spPr>
        <p:txBody>
          <a:bodyPr>
            <a:normAutofit fontScale="92500" lnSpcReduction="10000"/>
          </a:bodyPr>
          <a:lstStyle/>
          <a:p>
            <a:r>
              <a:rPr lang="en-US" dirty="0"/>
              <a:t>An HTS split solenoid, producing a bore field of 7 T in a large bore of 510 mm, and operated at 20 K, will require technology relevant to the future generation of cryo-free MRI machines</a:t>
            </a:r>
          </a:p>
          <a:p>
            <a:r>
              <a:rPr lang="en-US" dirty="0"/>
              <a:t>Advanced MRI is already targeting HTS, either to achieve ultra-high-field performance (functional brain imaging), or simplify engineering, operation and maintenance (market penetration in under-developed or remote areas)</a:t>
            </a:r>
          </a:p>
        </p:txBody>
      </p:sp>
      <p:sp>
        <p:nvSpPr>
          <p:cNvPr id="4" name="Slide Number Placeholder 3">
            <a:extLst>
              <a:ext uri="{FF2B5EF4-FFF2-40B4-BE49-F238E27FC236}">
                <a16:creationId xmlns:a16="http://schemas.microsoft.com/office/drawing/2014/main" id="{8852A7AA-698E-1BB8-9D8A-CBA10203022F}"/>
              </a:ext>
            </a:extLst>
          </p:cNvPr>
          <p:cNvSpPr>
            <a:spLocks noGrp="1"/>
          </p:cNvSpPr>
          <p:nvPr>
            <p:ph type="sldNum" sz="quarter" idx="12"/>
          </p:nvPr>
        </p:nvSpPr>
        <p:spPr>
          <a:xfrm>
            <a:off x="10917871" y="6465458"/>
            <a:ext cx="1064941" cy="365125"/>
          </a:xfrm>
        </p:spPr>
        <p:txBody>
          <a:bodyPr anchor="ctr">
            <a:normAutofit/>
          </a:bodyPr>
          <a:lstStyle/>
          <a:p>
            <a:fld id="{005C7FBA-D4E9-46CA-9321-3ADA2E368FCD}" type="slidenum">
              <a:rPr lang="en-GB" smtClean="0"/>
              <a:pPr/>
              <a:t>15</a:t>
            </a:fld>
            <a:endParaRPr lang="en-GB"/>
          </a:p>
        </p:txBody>
      </p:sp>
      <p:sp>
        <p:nvSpPr>
          <p:cNvPr id="11" name="Picture Placeholder 10">
            <a:extLst>
              <a:ext uri="{FF2B5EF4-FFF2-40B4-BE49-F238E27FC236}">
                <a16:creationId xmlns:a16="http://schemas.microsoft.com/office/drawing/2014/main" id="{B6FF478F-2DBA-28E9-AE8D-862496987D38}"/>
              </a:ext>
            </a:extLst>
          </p:cNvPr>
          <p:cNvSpPr>
            <a:spLocks noGrp="1"/>
          </p:cNvSpPr>
          <p:nvPr>
            <p:ph type="pic" sz="quarter" idx="13"/>
          </p:nvPr>
        </p:nvSpPr>
        <p:spPr/>
        <p:txBody>
          <a:bodyPr/>
          <a:lstStyle/>
          <a:p>
            <a:endParaRPr lang="en-US"/>
          </a:p>
        </p:txBody>
      </p:sp>
      <p:sp>
        <p:nvSpPr>
          <p:cNvPr id="5" name="Title 4">
            <a:extLst>
              <a:ext uri="{FF2B5EF4-FFF2-40B4-BE49-F238E27FC236}">
                <a16:creationId xmlns:a16="http://schemas.microsoft.com/office/drawing/2014/main" id="{163D6ABF-703F-6993-561C-162273286F02}"/>
              </a:ext>
            </a:extLst>
          </p:cNvPr>
          <p:cNvSpPr>
            <a:spLocks noGrp="1"/>
          </p:cNvSpPr>
          <p:nvPr>
            <p:ph type="title"/>
          </p:nvPr>
        </p:nvSpPr>
        <p:spPr>
          <a:xfrm>
            <a:off x="2409711" y="142021"/>
            <a:ext cx="7365780" cy="1267554"/>
          </a:xfrm>
        </p:spPr>
        <p:txBody>
          <a:bodyPr anchor="ctr">
            <a:normAutofit/>
          </a:bodyPr>
          <a:lstStyle/>
          <a:p>
            <a:r>
              <a:rPr lang="en-GB" dirty="0"/>
              <a:t>Future impact potential – 2/3</a:t>
            </a:r>
          </a:p>
        </p:txBody>
      </p:sp>
      <p:pic>
        <p:nvPicPr>
          <p:cNvPr id="8" name="Image 4">
            <a:extLst>
              <a:ext uri="{FF2B5EF4-FFF2-40B4-BE49-F238E27FC236}">
                <a16:creationId xmlns:a16="http://schemas.microsoft.com/office/drawing/2014/main" id="{EFDF6818-9494-3243-0A3D-07E78257DE94}"/>
              </a:ext>
            </a:extLst>
          </p:cNvPr>
          <p:cNvPicPr>
            <a:picLocks noChangeAspect="1"/>
          </p:cNvPicPr>
          <p:nvPr/>
        </p:nvPicPr>
        <p:blipFill>
          <a:blip r:embed="rId2"/>
          <a:srcRect r="-12" b="4811"/>
          <a:stretch>
            <a:fillRect/>
          </a:stretch>
        </p:blipFill>
        <p:spPr>
          <a:xfrm>
            <a:off x="10795240" y="220973"/>
            <a:ext cx="964719" cy="918196"/>
          </a:xfrm>
          <a:prstGeom prst="rect">
            <a:avLst/>
          </a:prstGeom>
          <a:noFill/>
        </p:spPr>
      </p:pic>
      <p:sp>
        <p:nvSpPr>
          <p:cNvPr id="19" name="TextBox 18">
            <a:extLst>
              <a:ext uri="{FF2B5EF4-FFF2-40B4-BE49-F238E27FC236}">
                <a16:creationId xmlns:a16="http://schemas.microsoft.com/office/drawing/2014/main" id="{680C39A0-C567-F71C-C131-788977FFCE13}"/>
              </a:ext>
            </a:extLst>
          </p:cNvPr>
          <p:cNvSpPr txBox="1"/>
          <p:nvPr/>
        </p:nvSpPr>
        <p:spPr>
          <a:xfrm>
            <a:off x="7339297" y="1413477"/>
            <a:ext cx="4643515" cy="646331"/>
          </a:xfrm>
          <a:prstGeom prst="rect">
            <a:avLst/>
          </a:prstGeom>
          <a:noFill/>
        </p:spPr>
        <p:txBody>
          <a:bodyPr wrap="none" rtlCol="0">
            <a:spAutoFit/>
          </a:bodyPr>
          <a:lstStyle/>
          <a:p>
            <a:r>
              <a:rPr lang="en-US" dirty="0"/>
              <a:t>SOLID: split </a:t>
            </a:r>
            <a:r>
              <a:rPr lang="en-US" dirty="0" err="1"/>
              <a:t>SOLenoid</a:t>
            </a:r>
            <a:r>
              <a:rPr lang="en-US" dirty="0"/>
              <a:t> Integration Demonstrator</a:t>
            </a:r>
          </a:p>
          <a:p>
            <a:r>
              <a:rPr lang="en-US" dirty="0"/>
              <a:t>7T, 510 mm bore, 200 mm gap</a:t>
            </a:r>
          </a:p>
        </p:txBody>
      </p:sp>
      <p:pic>
        <p:nvPicPr>
          <p:cNvPr id="2" name="Immagine 37" descr="Immagine che contiene diagramma, Piano, schermata, Planimetria&#10;&#10;Il contenuto generato dall'IA potrebbe non essere corretto.">
            <a:extLst>
              <a:ext uri="{FF2B5EF4-FFF2-40B4-BE49-F238E27FC236}">
                <a16:creationId xmlns:a16="http://schemas.microsoft.com/office/drawing/2014/main" id="{D0B823C5-BF86-D8A1-69F4-5662DEDD41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3477" y="2207196"/>
            <a:ext cx="4052549" cy="3969767"/>
          </a:xfrm>
          <a:prstGeom prst="rect">
            <a:avLst/>
          </a:prstGeom>
        </p:spPr>
      </p:pic>
      <p:pic>
        <p:nvPicPr>
          <p:cNvPr id="6" name="Immagine 2" descr="Immagine che contiene macchina, cilindro, ingegneria&#10;&#10;Il contenuto generato dall'IA potrebbe non essere corretto.">
            <a:extLst>
              <a:ext uri="{FF2B5EF4-FFF2-40B4-BE49-F238E27FC236}">
                <a16:creationId xmlns:a16="http://schemas.microsoft.com/office/drawing/2014/main" id="{B72EEBD5-93CA-EF47-4DDD-524ADCC9F54A}"/>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731" t="6528" r="9657"/>
          <a:stretch/>
        </p:blipFill>
        <p:spPr>
          <a:xfrm>
            <a:off x="5201305" y="1439470"/>
            <a:ext cx="2619221" cy="2937893"/>
          </a:xfrm>
          <a:prstGeom prst="rect">
            <a:avLst/>
          </a:prstGeom>
        </p:spPr>
      </p:pic>
      <p:pic>
        <p:nvPicPr>
          <p:cNvPr id="1028" name="Picture 4" descr="MRI Scan | Siemens 3T Skyra Scanner | Advanced Imaging of South Bay |  Torrance &amp; San Pedro, Califonria">
            <a:extLst>
              <a:ext uri="{FF2B5EF4-FFF2-40B4-BE49-F238E27FC236}">
                <a16:creationId xmlns:a16="http://schemas.microsoft.com/office/drawing/2014/main" id="{A2FF174C-DD03-50F1-F909-1B7CE4701D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25278" y="4377363"/>
            <a:ext cx="2536723" cy="1902542"/>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2">
            <a:extLst>
              <a:ext uri="{FF2B5EF4-FFF2-40B4-BE49-F238E27FC236}">
                <a16:creationId xmlns:a16="http://schemas.microsoft.com/office/drawing/2014/main" id="{C27DA0AA-4FD3-61F6-7F52-DD9F9E2B15B3}"/>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3832548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3B960A-C5CF-AB33-280F-4F4A906530F8}"/>
            </a:ext>
          </a:extLst>
        </p:cNvPr>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F5EBF8D8-A753-4A4C-80FE-2699A46F66D2}"/>
              </a:ext>
            </a:extLst>
          </p:cNvPr>
          <p:cNvSpPr>
            <a:spLocks noGrp="1"/>
          </p:cNvSpPr>
          <p:nvPr>
            <p:ph idx="1"/>
          </p:nvPr>
        </p:nvSpPr>
        <p:spPr>
          <a:xfrm>
            <a:off x="273680" y="1636310"/>
            <a:ext cx="5316753" cy="2009881"/>
          </a:xfrm>
        </p:spPr>
        <p:txBody>
          <a:bodyPr>
            <a:normAutofit fontScale="92500" lnSpcReduction="10000"/>
          </a:bodyPr>
          <a:lstStyle/>
          <a:p>
            <a:r>
              <a:rPr lang="en-US" dirty="0"/>
              <a:t>An HTS solenoid producing a bore field of 40 T in a bore of 50 mm, is directly relevant to the next generation of all-HTS high field user facilities for material and life sciences (EMFL), as well as the next generation of NMR instruments</a:t>
            </a:r>
          </a:p>
        </p:txBody>
      </p:sp>
      <p:sp>
        <p:nvSpPr>
          <p:cNvPr id="4" name="Slide Number Placeholder 3">
            <a:extLst>
              <a:ext uri="{FF2B5EF4-FFF2-40B4-BE49-F238E27FC236}">
                <a16:creationId xmlns:a16="http://schemas.microsoft.com/office/drawing/2014/main" id="{D862704D-4588-ECA1-E3A0-2D10788642EE}"/>
              </a:ext>
            </a:extLst>
          </p:cNvPr>
          <p:cNvSpPr>
            <a:spLocks noGrp="1"/>
          </p:cNvSpPr>
          <p:nvPr>
            <p:ph type="sldNum" sz="quarter" idx="12"/>
          </p:nvPr>
        </p:nvSpPr>
        <p:spPr>
          <a:xfrm>
            <a:off x="10917871" y="6465458"/>
            <a:ext cx="1064941" cy="365125"/>
          </a:xfrm>
        </p:spPr>
        <p:txBody>
          <a:bodyPr anchor="ctr">
            <a:normAutofit/>
          </a:bodyPr>
          <a:lstStyle/>
          <a:p>
            <a:fld id="{005C7FBA-D4E9-46CA-9321-3ADA2E368FCD}" type="slidenum">
              <a:rPr lang="en-GB" smtClean="0"/>
              <a:pPr/>
              <a:t>16</a:t>
            </a:fld>
            <a:endParaRPr lang="en-GB"/>
          </a:p>
        </p:txBody>
      </p:sp>
      <p:sp>
        <p:nvSpPr>
          <p:cNvPr id="11" name="Picture Placeholder 10">
            <a:extLst>
              <a:ext uri="{FF2B5EF4-FFF2-40B4-BE49-F238E27FC236}">
                <a16:creationId xmlns:a16="http://schemas.microsoft.com/office/drawing/2014/main" id="{AE916C40-BC64-15AB-68DC-114282505166}"/>
              </a:ext>
            </a:extLst>
          </p:cNvPr>
          <p:cNvSpPr>
            <a:spLocks noGrp="1"/>
          </p:cNvSpPr>
          <p:nvPr>
            <p:ph type="pic" sz="quarter" idx="13"/>
          </p:nvPr>
        </p:nvSpPr>
        <p:spPr/>
        <p:txBody>
          <a:bodyPr/>
          <a:lstStyle/>
          <a:p>
            <a:endParaRPr lang="en-US"/>
          </a:p>
        </p:txBody>
      </p:sp>
      <p:sp>
        <p:nvSpPr>
          <p:cNvPr id="5" name="Title 4">
            <a:extLst>
              <a:ext uri="{FF2B5EF4-FFF2-40B4-BE49-F238E27FC236}">
                <a16:creationId xmlns:a16="http://schemas.microsoft.com/office/drawing/2014/main" id="{3BF756AF-80D0-883A-429B-D18592F311A2}"/>
              </a:ext>
            </a:extLst>
          </p:cNvPr>
          <p:cNvSpPr>
            <a:spLocks noGrp="1"/>
          </p:cNvSpPr>
          <p:nvPr>
            <p:ph type="title"/>
          </p:nvPr>
        </p:nvSpPr>
        <p:spPr>
          <a:xfrm>
            <a:off x="2409711" y="142021"/>
            <a:ext cx="7365780" cy="1267554"/>
          </a:xfrm>
        </p:spPr>
        <p:txBody>
          <a:bodyPr anchor="ctr">
            <a:normAutofit/>
          </a:bodyPr>
          <a:lstStyle/>
          <a:p>
            <a:r>
              <a:rPr lang="en-GB" dirty="0"/>
              <a:t>Future impact potential – 3/3</a:t>
            </a:r>
          </a:p>
        </p:txBody>
      </p:sp>
      <p:pic>
        <p:nvPicPr>
          <p:cNvPr id="8" name="Image 4">
            <a:extLst>
              <a:ext uri="{FF2B5EF4-FFF2-40B4-BE49-F238E27FC236}">
                <a16:creationId xmlns:a16="http://schemas.microsoft.com/office/drawing/2014/main" id="{8D45C03F-F0BF-AF47-8042-F1A34308276D}"/>
              </a:ext>
            </a:extLst>
          </p:cNvPr>
          <p:cNvPicPr>
            <a:picLocks noChangeAspect="1"/>
          </p:cNvPicPr>
          <p:nvPr/>
        </p:nvPicPr>
        <p:blipFill>
          <a:blip r:embed="rId2"/>
          <a:srcRect r="-12" b="4811"/>
          <a:stretch>
            <a:fillRect/>
          </a:stretch>
        </p:blipFill>
        <p:spPr>
          <a:xfrm>
            <a:off x="10795240" y="220973"/>
            <a:ext cx="964719" cy="918196"/>
          </a:xfrm>
          <a:prstGeom prst="rect">
            <a:avLst/>
          </a:prstGeom>
          <a:noFill/>
        </p:spPr>
      </p:pic>
      <p:sp>
        <p:nvSpPr>
          <p:cNvPr id="19" name="TextBox 18">
            <a:extLst>
              <a:ext uri="{FF2B5EF4-FFF2-40B4-BE49-F238E27FC236}">
                <a16:creationId xmlns:a16="http://schemas.microsoft.com/office/drawing/2014/main" id="{0D55C853-B88A-974C-7554-5FD39AC4B1D7}"/>
              </a:ext>
            </a:extLst>
          </p:cNvPr>
          <p:cNvSpPr txBox="1"/>
          <p:nvPr/>
        </p:nvSpPr>
        <p:spPr>
          <a:xfrm>
            <a:off x="7545846" y="1451288"/>
            <a:ext cx="3346109" cy="646331"/>
          </a:xfrm>
          <a:prstGeom prst="rect">
            <a:avLst/>
          </a:prstGeom>
          <a:noFill/>
        </p:spPr>
        <p:txBody>
          <a:bodyPr wrap="none" rtlCol="0">
            <a:spAutoFit/>
          </a:bodyPr>
          <a:lstStyle/>
          <a:p>
            <a:r>
              <a:rPr lang="en-US" dirty="0"/>
              <a:t>UHF-Demo: UHF HTS solenoid</a:t>
            </a:r>
          </a:p>
          <a:p>
            <a:r>
              <a:rPr lang="en-US" dirty="0"/>
              <a:t>40 T, 50 mm bore, 500 mm length</a:t>
            </a:r>
          </a:p>
        </p:txBody>
      </p:sp>
      <p:grpSp>
        <p:nvGrpSpPr>
          <p:cNvPr id="7" name="Group 6">
            <a:extLst>
              <a:ext uri="{FF2B5EF4-FFF2-40B4-BE49-F238E27FC236}">
                <a16:creationId xmlns:a16="http://schemas.microsoft.com/office/drawing/2014/main" id="{80276014-3776-E066-90F0-7DD058B63771}"/>
              </a:ext>
            </a:extLst>
          </p:cNvPr>
          <p:cNvGrpSpPr/>
          <p:nvPr/>
        </p:nvGrpSpPr>
        <p:grpSpPr>
          <a:xfrm>
            <a:off x="5487873" y="1605177"/>
            <a:ext cx="1682047" cy="4896051"/>
            <a:chOff x="16350" y="783599"/>
            <a:chExt cx="1682047" cy="4896051"/>
          </a:xfrm>
        </p:grpSpPr>
        <p:pic>
          <p:nvPicPr>
            <p:cNvPr id="9" name="Picture 8">
              <a:extLst>
                <a:ext uri="{FF2B5EF4-FFF2-40B4-BE49-F238E27FC236}">
                  <a16:creationId xmlns:a16="http://schemas.microsoft.com/office/drawing/2014/main" id="{7812D281-4838-64DB-DA55-7F0689984465}"/>
                </a:ext>
              </a:extLst>
            </p:cNvPr>
            <p:cNvPicPr>
              <a:picLocks noChangeAspect="1"/>
            </p:cNvPicPr>
            <p:nvPr/>
          </p:nvPicPr>
          <p:blipFill rotWithShape="1">
            <a:blip r:embed="rId3">
              <a:clrChange>
                <a:clrFrom>
                  <a:srgbClr val="FFFFFF"/>
                </a:clrFrom>
                <a:clrTo>
                  <a:srgbClr val="FFFFFF">
                    <a:alpha val="0"/>
                  </a:srgbClr>
                </a:clrTo>
              </a:clrChange>
            </a:blip>
            <a:srcRect l="19468" t="7935" r="36972" b="4842"/>
            <a:stretch/>
          </p:blipFill>
          <p:spPr>
            <a:xfrm>
              <a:off x="110227" y="856311"/>
              <a:ext cx="1588170" cy="4770131"/>
            </a:xfrm>
            <a:prstGeom prst="rect">
              <a:avLst/>
            </a:prstGeom>
          </p:spPr>
        </p:pic>
        <p:sp>
          <p:nvSpPr>
            <p:cNvPr id="12" name="TextBox 11">
              <a:extLst>
                <a:ext uri="{FF2B5EF4-FFF2-40B4-BE49-F238E27FC236}">
                  <a16:creationId xmlns:a16="http://schemas.microsoft.com/office/drawing/2014/main" id="{126EBFD4-A95B-E1EC-2019-31E2A12D0D07}"/>
                </a:ext>
              </a:extLst>
            </p:cNvPr>
            <p:cNvSpPr txBox="1"/>
            <p:nvPr/>
          </p:nvSpPr>
          <p:spPr>
            <a:xfrm>
              <a:off x="574176" y="3064485"/>
              <a:ext cx="642163" cy="369332"/>
            </a:xfrm>
            <a:prstGeom prst="rect">
              <a:avLst/>
            </a:prstGeom>
            <a:solidFill>
              <a:schemeClr val="bg1">
                <a:lumMod val="50000"/>
                <a:alpha val="29000"/>
              </a:schemeClr>
            </a:solidFill>
          </p:spPr>
          <p:txBody>
            <a:bodyPr wrap="none" rtlCol="0">
              <a:spAutoFit/>
            </a:bodyPr>
            <a:lstStyle/>
            <a:p>
              <a:r>
                <a:rPr lang="en-US" dirty="0">
                  <a:solidFill>
                    <a:schemeClr val="bg1"/>
                  </a:solidFill>
                </a:rPr>
                <a:t>40 T</a:t>
              </a:r>
            </a:p>
          </p:txBody>
        </p:sp>
        <p:sp>
          <p:nvSpPr>
            <p:cNvPr id="14" name="TextBox 13">
              <a:extLst>
                <a:ext uri="{FF2B5EF4-FFF2-40B4-BE49-F238E27FC236}">
                  <a16:creationId xmlns:a16="http://schemas.microsoft.com/office/drawing/2014/main" id="{02DD4FA5-7C94-06FB-9ECD-33B956114227}"/>
                </a:ext>
              </a:extLst>
            </p:cNvPr>
            <p:cNvSpPr txBox="1"/>
            <p:nvPr/>
          </p:nvSpPr>
          <p:spPr>
            <a:xfrm>
              <a:off x="711843" y="783599"/>
              <a:ext cx="412292" cy="338554"/>
            </a:xfrm>
            <a:prstGeom prst="rect">
              <a:avLst/>
            </a:prstGeom>
            <a:noFill/>
          </p:spPr>
          <p:txBody>
            <a:bodyPr wrap="none" rtlCol="0">
              <a:spAutoFit/>
            </a:bodyPr>
            <a:lstStyle/>
            <a:p>
              <a:r>
                <a:rPr lang="en-US" sz="1600" dirty="0"/>
                <a:t>50</a:t>
              </a:r>
            </a:p>
          </p:txBody>
        </p:sp>
        <p:sp>
          <p:nvSpPr>
            <p:cNvPr id="15" name="TextBox 14">
              <a:extLst>
                <a:ext uri="{FF2B5EF4-FFF2-40B4-BE49-F238E27FC236}">
                  <a16:creationId xmlns:a16="http://schemas.microsoft.com/office/drawing/2014/main" id="{56DE1E6F-022A-FA5E-2B8B-E8BA739B501C}"/>
                </a:ext>
              </a:extLst>
            </p:cNvPr>
            <p:cNvSpPr txBox="1"/>
            <p:nvPr/>
          </p:nvSpPr>
          <p:spPr>
            <a:xfrm rot="16200000">
              <a:off x="-77426" y="2945807"/>
              <a:ext cx="526106" cy="338554"/>
            </a:xfrm>
            <a:prstGeom prst="rect">
              <a:avLst/>
            </a:prstGeom>
            <a:noFill/>
          </p:spPr>
          <p:txBody>
            <a:bodyPr wrap="none" rtlCol="0">
              <a:spAutoFit/>
            </a:bodyPr>
            <a:lstStyle/>
            <a:p>
              <a:r>
                <a:rPr lang="en-US" sz="1600" dirty="0"/>
                <a:t>500</a:t>
              </a:r>
            </a:p>
          </p:txBody>
        </p:sp>
        <p:sp>
          <p:nvSpPr>
            <p:cNvPr id="16" name="TextBox 15">
              <a:extLst>
                <a:ext uri="{FF2B5EF4-FFF2-40B4-BE49-F238E27FC236}">
                  <a16:creationId xmlns:a16="http://schemas.microsoft.com/office/drawing/2014/main" id="{1AC4925E-EDA8-0DDB-7384-310CD5AC7917}"/>
                </a:ext>
              </a:extLst>
            </p:cNvPr>
            <p:cNvSpPr txBox="1"/>
            <p:nvPr/>
          </p:nvSpPr>
          <p:spPr>
            <a:xfrm>
              <a:off x="495398" y="5341096"/>
              <a:ext cx="526106" cy="338554"/>
            </a:xfrm>
            <a:prstGeom prst="rect">
              <a:avLst/>
            </a:prstGeom>
            <a:noFill/>
          </p:spPr>
          <p:txBody>
            <a:bodyPr wrap="none" rtlCol="0">
              <a:spAutoFit/>
            </a:bodyPr>
            <a:lstStyle/>
            <a:p>
              <a:r>
                <a:rPr lang="en-US" sz="1600" dirty="0"/>
                <a:t>170</a:t>
              </a:r>
            </a:p>
          </p:txBody>
        </p:sp>
        <p:cxnSp>
          <p:nvCxnSpPr>
            <p:cNvPr id="17" name="Straight Connector 16">
              <a:extLst>
                <a:ext uri="{FF2B5EF4-FFF2-40B4-BE49-F238E27FC236}">
                  <a16:creationId xmlns:a16="http://schemas.microsoft.com/office/drawing/2014/main" id="{988FD57F-C070-80EB-D0E5-326732B27AA3}"/>
                </a:ext>
              </a:extLst>
            </p:cNvPr>
            <p:cNvCxnSpPr>
              <a:cxnSpLocks/>
            </p:cNvCxnSpPr>
            <p:nvPr/>
          </p:nvCxnSpPr>
          <p:spPr>
            <a:xfrm>
              <a:off x="779067" y="804332"/>
              <a:ext cx="0" cy="82296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A74655FB-7DE3-D43E-DD62-68D8EA8DCD98}"/>
                </a:ext>
              </a:extLst>
            </p:cNvPr>
            <p:cNvCxnSpPr>
              <a:cxnSpLocks/>
            </p:cNvCxnSpPr>
            <p:nvPr/>
          </p:nvCxnSpPr>
          <p:spPr>
            <a:xfrm>
              <a:off x="1033067" y="855134"/>
              <a:ext cx="0" cy="82296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9DC8FB33-7578-92ED-F3E9-6CF9C6E6FE8E}"/>
                </a:ext>
              </a:extLst>
            </p:cNvPr>
            <p:cNvCxnSpPr>
              <a:cxnSpLocks/>
            </p:cNvCxnSpPr>
            <p:nvPr/>
          </p:nvCxnSpPr>
          <p:spPr>
            <a:xfrm flipH="1" flipV="1">
              <a:off x="619639" y="1033684"/>
              <a:ext cx="596700" cy="131618"/>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DECC6875-74A5-8E90-001F-B1C455C61B41}"/>
                </a:ext>
              </a:extLst>
            </p:cNvPr>
            <p:cNvCxnSpPr>
              <a:cxnSpLocks/>
            </p:cNvCxnSpPr>
            <p:nvPr/>
          </p:nvCxnSpPr>
          <p:spPr>
            <a:xfrm>
              <a:off x="415508" y="4620881"/>
              <a:ext cx="0" cy="82296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A4BAFEFF-5A9B-8D88-ABD1-7621498E1A4B}"/>
                </a:ext>
              </a:extLst>
            </p:cNvPr>
            <p:cNvCxnSpPr>
              <a:cxnSpLocks/>
            </p:cNvCxnSpPr>
            <p:nvPr/>
          </p:nvCxnSpPr>
          <p:spPr>
            <a:xfrm>
              <a:off x="1216339" y="4803482"/>
              <a:ext cx="0" cy="82296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1A487CE8-FA6C-7D31-AE65-DC23F357FF8D}"/>
                </a:ext>
              </a:extLst>
            </p:cNvPr>
            <p:cNvCxnSpPr>
              <a:cxnSpLocks/>
            </p:cNvCxnSpPr>
            <p:nvPr/>
          </p:nvCxnSpPr>
          <p:spPr>
            <a:xfrm flipH="1" flipV="1">
              <a:off x="265411" y="5163666"/>
              <a:ext cx="1060195" cy="321999"/>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9E84BFCA-14A7-34EB-750E-D04858F3F9AD}"/>
                </a:ext>
              </a:extLst>
            </p:cNvPr>
            <p:cNvCxnSpPr>
              <a:cxnSpLocks/>
            </p:cNvCxnSpPr>
            <p:nvPr/>
          </p:nvCxnSpPr>
          <p:spPr>
            <a:xfrm>
              <a:off x="342255" y="1385385"/>
              <a:ext cx="0" cy="3630042"/>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pSp>
      <p:pic>
        <p:nvPicPr>
          <p:cNvPr id="26" name="Picture 25">
            <a:extLst>
              <a:ext uri="{FF2B5EF4-FFF2-40B4-BE49-F238E27FC236}">
                <a16:creationId xmlns:a16="http://schemas.microsoft.com/office/drawing/2014/main" id="{34137D09-8CFF-3BD5-CCA3-E06DC51D2BB0}"/>
              </a:ext>
            </a:extLst>
          </p:cNvPr>
          <p:cNvPicPr>
            <a:picLocks noChangeAspect="1"/>
          </p:cNvPicPr>
          <p:nvPr/>
        </p:nvPicPr>
        <p:blipFill>
          <a:blip r:embed="rId4">
            <a:clrChange>
              <a:clrFrom>
                <a:srgbClr val="FFFFFF"/>
              </a:clrFrom>
              <a:clrTo>
                <a:srgbClr val="FFFFFF">
                  <a:alpha val="0"/>
                </a:srgbClr>
              </a:clrTo>
            </a:clrChange>
          </a:blip>
          <a:srcRect r="11061"/>
          <a:stretch/>
        </p:blipFill>
        <p:spPr>
          <a:xfrm>
            <a:off x="7164748" y="1967764"/>
            <a:ext cx="2774412" cy="2201958"/>
          </a:xfrm>
          <a:prstGeom prst="rect">
            <a:avLst/>
          </a:prstGeom>
        </p:spPr>
      </p:pic>
      <p:grpSp>
        <p:nvGrpSpPr>
          <p:cNvPr id="30" name="Group 29">
            <a:extLst>
              <a:ext uri="{FF2B5EF4-FFF2-40B4-BE49-F238E27FC236}">
                <a16:creationId xmlns:a16="http://schemas.microsoft.com/office/drawing/2014/main" id="{145F6B11-4D70-FFBA-DB03-D5DB4FD47CFC}"/>
              </a:ext>
            </a:extLst>
          </p:cNvPr>
          <p:cNvGrpSpPr/>
          <p:nvPr/>
        </p:nvGrpSpPr>
        <p:grpSpPr>
          <a:xfrm>
            <a:off x="7729777" y="4344382"/>
            <a:ext cx="4243969" cy="1990537"/>
            <a:chOff x="5612142" y="2010756"/>
            <a:chExt cx="4243969" cy="1990537"/>
          </a:xfrm>
        </p:grpSpPr>
        <p:pic>
          <p:nvPicPr>
            <p:cNvPr id="25" name="Picture 24" descr="A collage of images of different shapes&#10;&#10;Description automatically generated">
              <a:extLst>
                <a:ext uri="{FF2B5EF4-FFF2-40B4-BE49-F238E27FC236}">
                  <a16:creationId xmlns:a16="http://schemas.microsoft.com/office/drawing/2014/main" id="{88925D41-7407-BC17-EB51-B7DC78731B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7543847" y="1689030"/>
              <a:ext cx="1990537" cy="2633990"/>
            </a:xfrm>
            <a:prstGeom prst="rect">
              <a:avLst/>
            </a:prstGeom>
          </p:spPr>
        </p:pic>
        <p:grpSp>
          <p:nvGrpSpPr>
            <p:cNvPr id="29" name="Group 28">
              <a:extLst>
                <a:ext uri="{FF2B5EF4-FFF2-40B4-BE49-F238E27FC236}">
                  <a16:creationId xmlns:a16="http://schemas.microsoft.com/office/drawing/2014/main" id="{5A4925CF-F785-2B1F-7C53-A0F4ECE0A852}"/>
                </a:ext>
              </a:extLst>
            </p:cNvPr>
            <p:cNvGrpSpPr>
              <a:grpSpLocks noChangeAspect="1"/>
            </p:cNvGrpSpPr>
            <p:nvPr/>
          </p:nvGrpSpPr>
          <p:grpSpPr>
            <a:xfrm>
              <a:off x="5612142" y="2018628"/>
              <a:ext cx="1574953" cy="1965960"/>
              <a:chOff x="5528672" y="2046650"/>
              <a:chExt cx="1586647" cy="1980558"/>
            </a:xfrm>
          </p:grpSpPr>
          <p:pic>
            <p:nvPicPr>
              <p:cNvPr id="27" name="Image 33">
                <a:extLst>
                  <a:ext uri="{FF2B5EF4-FFF2-40B4-BE49-F238E27FC236}">
                    <a16:creationId xmlns:a16="http://schemas.microsoft.com/office/drawing/2014/main" id="{3B7F3422-A6B9-63D6-712B-BAF1A55EA44C}"/>
                  </a:ext>
                </a:extLst>
              </p:cNvPr>
              <p:cNvPicPr>
                <a:picLocks noChangeAspect="1"/>
              </p:cNvPicPr>
              <p:nvPr/>
            </p:nvPicPr>
            <p:blipFill>
              <a:blip r:embed="rId6"/>
              <a:stretch>
                <a:fillRect/>
              </a:stretch>
            </p:blipFill>
            <p:spPr>
              <a:xfrm>
                <a:off x="5528672" y="3054805"/>
                <a:ext cx="1586647" cy="972403"/>
              </a:xfrm>
              <a:prstGeom prst="rect">
                <a:avLst/>
              </a:prstGeom>
            </p:spPr>
          </p:pic>
          <p:pic>
            <p:nvPicPr>
              <p:cNvPr id="28" name="Image 31">
                <a:extLst>
                  <a:ext uri="{FF2B5EF4-FFF2-40B4-BE49-F238E27FC236}">
                    <a16:creationId xmlns:a16="http://schemas.microsoft.com/office/drawing/2014/main" id="{3957523B-4D62-84FE-BD7E-797DEADFE1CE}"/>
                  </a:ext>
                </a:extLst>
              </p:cNvPr>
              <p:cNvPicPr>
                <a:picLocks noChangeAspect="1"/>
              </p:cNvPicPr>
              <p:nvPr/>
            </p:nvPicPr>
            <p:blipFill>
              <a:blip r:embed="rId7"/>
              <a:stretch>
                <a:fillRect/>
              </a:stretch>
            </p:blipFill>
            <p:spPr>
              <a:xfrm>
                <a:off x="5528672" y="2046650"/>
                <a:ext cx="1578590" cy="967465"/>
              </a:xfrm>
              <a:prstGeom prst="rect">
                <a:avLst/>
              </a:prstGeom>
            </p:spPr>
          </p:pic>
        </p:grpSp>
      </p:grpSp>
      <p:pic>
        <p:nvPicPr>
          <p:cNvPr id="34" name="Picture 2" descr="Micropillar Compression | Uniaxial | Alemnis">
            <a:extLst>
              <a:ext uri="{FF2B5EF4-FFF2-40B4-BE49-F238E27FC236}">
                <a16:creationId xmlns:a16="http://schemas.microsoft.com/office/drawing/2014/main" id="{38635DA8-CF5B-EF76-CA1F-2C8C9B1C0DD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22629" y="2214282"/>
            <a:ext cx="1799567" cy="1799568"/>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a:extLst>
              <a:ext uri="{FF2B5EF4-FFF2-40B4-BE49-F238E27FC236}">
                <a16:creationId xmlns:a16="http://schemas.microsoft.com/office/drawing/2014/main" id="{E7737CFD-F0F0-DFA4-B1CD-751B4442D07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4309" y="3612943"/>
            <a:ext cx="4496674" cy="2852515"/>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2">
            <a:extLst>
              <a:ext uri="{FF2B5EF4-FFF2-40B4-BE49-F238E27FC236}">
                <a16:creationId xmlns:a16="http://schemas.microsoft.com/office/drawing/2014/main" id="{59C1B2F1-120C-C7D3-1460-C3857BC855DD}"/>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503138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F3CE7B-8F2E-DF86-5E9A-09A5043B414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57FFE9-1AC8-A17D-44C0-B777BC8DDA79}"/>
              </a:ext>
            </a:extLst>
          </p:cNvPr>
          <p:cNvSpPr>
            <a:spLocks noGrp="1"/>
          </p:cNvSpPr>
          <p:nvPr>
            <p:ph idx="1"/>
          </p:nvPr>
        </p:nvSpPr>
        <p:spPr>
          <a:xfrm>
            <a:off x="387626" y="1825625"/>
            <a:ext cx="11380304" cy="4351338"/>
          </a:xfrm>
        </p:spPr>
        <p:txBody>
          <a:bodyPr>
            <a:normAutofit fontScale="92500" lnSpcReduction="10000"/>
          </a:bodyPr>
          <a:lstStyle/>
          <a:p>
            <a:r>
              <a:rPr lang="en-GB" dirty="0"/>
              <a:t>The work package is very active in several ways</a:t>
            </a:r>
          </a:p>
          <a:p>
            <a:pPr lvl="1"/>
            <a:r>
              <a:rPr lang="en-GB" b="1" dirty="0"/>
              <a:t>Publication of key scientific and technical advances </a:t>
            </a:r>
            <a:r>
              <a:rPr lang="en-GB" dirty="0"/>
              <a:t>at international workshops and conferences (over 40 scientific publications)</a:t>
            </a:r>
          </a:p>
          <a:p>
            <a:pPr lvl="2"/>
            <a:r>
              <a:rPr lang="en-GB" dirty="0"/>
              <a:t>International Magnet Technology conference (MT)</a:t>
            </a:r>
          </a:p>
          <a:p>
            <a:pPr lvl="2"/>
            <a:r>
              <a:rPr lang="en-GB" dirty="0"/>
              <a:t>Applied Superconductivity Conference (ASC)</a:t>
            </a:r>
          </a:p>
          <a:p>
            <a:pPr lvl="2"/>
            <a:r>
              <a:rPr lang="en-GB" dirty="0"/>
              <a:t>International Particle Accelerator Conference (IPAC)</a:t>
            </a:r>
          </a:p>
          <a:p>
            <a:pPr lvl="2"/>
            <a:r>
              <a:rPr lang="en-GB" dirty="0"/>
              <a:t>European Conference on Applied Superconductivity (EUCAS)</a:t>
            </a:r>
          </a:p>
          <a:p>
            <a:pPr lvl="2"/>
            <a:r>
              <a:rPr lang="en-GB" dirty="0"/>
              <a:t>And other: CHATS-AS, </a:t>
            </a:r>
            <a:r>
              <a:rPr lang="en-GB" dirty="0" err="1"/>
              <a:t>Compumag</a:t>
            </a:r>
            <a:r>
              <a:rPr lang="en-GB" dirty="0"/>
              <a:t>, SOFT, ICM, FEMS EUROMAT</a:t>
            </a:r>
          </a:p>
          <a:p>
            <a:pPr lvl="1"/>
            <a:r>
              <a:rPr lang="en-GB" dirty="0"/>
              <a:t>Organization of </a:t>
            </a:r>
            <a:r>
              <a:rPr lang="en-GB" b="1" dirty="0"/>
              <a:t>topical workshops on aspects crucial to the magnet R&amp;D </a:t>
            </a:r>
          </a:p>
          <a:p>
            <a:pPr lvl="2"/>
            <a:r>
              <a:rPr lang="en-GB" dirty="0"/>
              <a:t>MuCol Mini-Workshop on Rapid Cycled Synchrotrons, pulsed magnets and powering </a:t>
            </a:r>
            <a:r>
              <a:rPr lang="en-GB" sz="1400" dirty="0"/>
              <a:t>(</a:t>
            </a:r>
            <a:r>
              <a:rPr lang="en-GB" sz="1400" dirty="0">
                <a:hlinkClick r:id="rId2"/>
              </a:rPr>
              <a:t>https://indico.cern.ch/event/1388830/</a:t>
            </a:r>
            <a:r>
              <a:rPr lang="en-GB" sz="1400" dirty="0"/>
              <a:t>)</a:t>
            </a:r>
            <a:endParaRPr lang="en-GB" dirty="0"/>
          </a:p>
          <a:p>
            <a:pPr lvl="2"/>
            <a:r>
              <a:rPr lang="en-GB" dirty="0"/>
              <a:t>RADSUM - Topical Workshop on </a:t>
            </a:r>
            <a:r>
              <a:rPr lang="en-GB" dirty="0" err="1"/>
              <a:t>RADiation</a:t>
            </a:r>
            <a:r>
              <a:rPr lang="en-GB" dirty="0"/>
              <a:t> effects in </a:t>
            </a:r>
            <a:r>
              <a:rPr lang="en-GB" dirty="0" err="1"/>
              <a:t>SUperconducting</a:t>
            </a:r>
            <a:r>
              <a:rPr lang="en-GB" dirty="0"/>
              <a:t> Magnets </a:t>
            </a:r>
            <a:r>
              <a:rPr lang="en-GB" sz="1400" dirty="0"/>
              <a:t>(</a:t>
            </a:r>
            <a:r>
              <a:rPr lang="en-GB" sz="1400" dirty="0">
                <a:hlinkClick r:id="rId3"/>
              </a:rPr>
              <a:t>https://indico.cern.ch/event/1450988/</a:t>
            </a:r>
            <a:r>
              <a:rPr lang="en-GB" sz="1400" dirty="0"/>
              <a:t>) </a:t>
            </a:r>
          </a:p>
          <a:p>
            <a:pPr lvl="1"/>
            <a:r>
              <a:rPr lang="en-GB" b="1" dirty="0"/>
              <a:t>Strategic papers</a:t>
            </a:r>
            <a:r>
              <a:rPr lang="en-GB" dirty="0"/>
              <a:t>, submitted to the European Strategy for Particle Physics 2026</a:t>
            </a:r>
          </a:p>
          <a:p>
            <a:pPr lvl="2"/>
            <a:r>
              <a:rPr lang="en-GB" dirty="0"/>
              <a:t>Magnet R&amp;D for the Muon Collider </a:t>
            </a:r>
            <a:r>
              <a:rPr lang="en-GB" sz="1400" dirty="0"/>
              <a:t>(</a:t>
            </a:r>
            <a:r>
              <a:rPr lang="en-GB" sz="1400" dirty="0">
                <a:hlinkClick r:id="rId4"/>
              </a:rPr>
              <a:t>https://indico.cern.ch/event/1439855/contributions/6461515/</a:t>
            </a:r>
            <a:r>
              <a:rPr lang="en-GB" sz="1400" dirty="0"/>
              <a:t>)</a:t>
            </a:r>
          </a:p>
          <a:p>
            <a:pPr lvl="2"/>
            <a:r>
              <a:rPr lang="en-GB" dirty="0"/>
              <a:t>HTS Potential and Needs for Future Accelerator Magnets </a:t>
            </a:r>
            <a:r>
              <a:rPr lang="en-GB" sz="1400" dirty="0"/>
              <a:t>(</a:t>
            </a:r>
            <a:r>
              <a:rPr lang="en-GB" sz="1400" dirty="0">
                <a:hlinkClick r:id="rId5"/>
              </a:rPr>
              <a:t>https://indico.cern.ch/event/1439855/contributions/6461516/</a:t>
            </a:r>
            <a:r>
              <a:rPr lang="en-GB" sz="1400" dirty="0"/>
              <a:t>) </a:t>
            </a:r>
          </a:p>
        </p:txBody>
      </p:sp>
      <p:sp>
        <p:nvSpPr>
          <p:cNvPr id="4" name="Slide Number Placeholder 3">
            <a:extLst>
              <a:ext uri="{FF2B5EF4-FFF2-40B4-BE49-F238E27FC236}">
                <a16:creationId xmlns:a16="http://schemas.microsoft.com/office/drawing/2014/main" id="{79E43C26-7952-4504-AAB5-6A2E1C26F934}"/>
              </a:ext>
            </a:extLst>
          </p:cNvPr>
          <p:cNvSpPr>
            <a:spLocks noGrp="1"/>
          </p:cNvSpPr>
          <p:nvPr>
            <p:ph type="sldNum" sz="quarter" idx="12"/>
          </p:nvPr>
        </p:nvSpPr>
        <p:spPr/>
        <p:txBody>
          <a:bodyPr/>
          <a:lstStyle/>
          <a:p>
            <a:fld id="{005C7FBA-D4E9-46CA-9321-3ADA2E368FCD}" type="slidenum">
              <a:rPr lang="en-GB" smtClean="0"/>
              <a:t>17</a:t>
            </a:fld>
            <a:endParaRPr lang="en-GB"/>
          </a:p>
        </p:txBody>
      </p:sp>
      <p:sp>
        <p:nvSpPr>
          <p:cNvPr id="5" name="Title 4">
            <a:extLst>
              <a:ext uri="{FF2B5EF4-FFF2-40B4-BE49-F238E27FC236}">
                <a16:creationId xmlns:a16="http://schemas.microsoft.com/office/drawing/2014/main" id="{5E7ED252-113E-52FA-6B63-32D03A9A03CD}"/>
              </a:ext>
            </a:extLst>
          </p:cNvPr>
          <p:cNvSpPr>
            <a:spLocks noGrp="1"/>
          </p:cNvSpPr>
          <p:nvPr>
            <p:ph type="title"/>
          </p:nvPr>
        </p:nvSpPr>
        <p:spPr>
          <a:xfrm>
            <a:off x="2355696" y="152484"/>
            <a:ext cx="7408824" cy="1325563"/>
          </a:xfrm>
        </p:spPr>
        <p:txBody>
          <a:bodyPr>
            <a:normAutofit/>
          </a:bodyPr>
          <a:lstStyle/>
          <a:p>
            <a:r>
              <a:rPr lang="en-GB" dirty="0"/>
              <a:t>Results dissemination</a:t>
            </a:r>
          </a:p>
        </p:txBody>
      </p:sp>
      <p:pic>
        <p:nvPicPr>
          <p:cNvPr id="8" name="Image 4">
            <a:extLst>
              <a:ext uri="{FF2B5EF4-FFF2-40B4-BE49-F238E27FC236}">
                <a16:creationId xmlns:a16="http://schemas.microsoft.com/office/drawing/2014/main" id="{BE67F1B8-2B26-507F-3417-617D5E89CFBB}"/>
              </a:ext>
            </a:extLst>
          </p:cNvPr>
          <p:cNvPicPr>
            <a:picLocks noChangeAspect="1"/>
          </p:cNvPicPr>
          <p:nvPr/>
        </p:nvPicPr>
        <p:blipFill>
          <a:blip r:embed="rId6"/>
          <a:stretch>
            <a:fillRect/>
          </a:stretch>
        </p:blipFill>
        <p:spPr>
          <a:xfrm>
            <a:off x="10759501" y="161193"/>
            <a:ext cx="910841" cy="910841"/>
          </a:xfrm>
          <a:prstGeom prst="rect">
            <a:avLst/>
          </a:prstGeom>
        </p:spPr>
      </p:pic>
      <p:sp>
        <p:nvSpPr>
          <p:cNvPr id="6" name="Footer Placeholder 2">
            <a:extLst>
              <a:ext uri="{FF2B5EF4-FFF2-40B4-BE49-F238E27FC236}">
                <a16:creationId xmlns:a16="http://schemas.microsoft.com/office/drawing/2014/main" id="{0328B1DC-D89F-70B5-5EDB-7A25A080B198}"/>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1713969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8AE33-4815-3C42-7208-F48185D8734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5CEE546-E8C4-5D35-5E99-31E7157405EE}"/>
              </a:ext>
            </a:extLst>
          </p:cNvPr>
          <p:cNvSpPr>
            <a:spLocks noGrp="1"/>
          </p:cNvSpPr>
          <p:nvPr>
            <p:ph type="sldNum" sz="quarter" idx="12"/>
          </p:nvPr>
        </p:nvSpPr>
        <p:spPr/>
        <p:txBody>
          <a:bodyPr/>
          <a:lstStyle/>
          <a:p>
            <a:fld id="{005C7FBA-D4E9-46CA-9321-3ADA2E368FCD}" type="slidenum">
              <a:rPr lang="en-GB" smtClean="0"/>
              <a:t>18</a:t>
            </a:fld>
            <a:endParaRPr lang="en-GB"/>
          </a:p>
        </p:txBody>
      </p:sp>
      <p:sp>
        <p:nvSpPr>
          <p:cNvPr id="5" name="Title 4">
            <a:extLst>
              <a:ext uri="{FF2B5EF4-FFF2-40B4-BE49-F238E27FC236}">
                <a16:creationId xmlns:a16="http://schemas.microsoft.com/office/drawing/2014/main" id="{6A4D2326-69F4-3FB6-0B2C-775C441E4645}"/>
              </a:ext>
            </a:extLst>
          </p:cNvPr>
          <p:cNvSpPr>
            <a:spLocks noGrp="1"/>
          </p:cNvSpPr>
          <p:nvPr>
            <p:ph type="title"/>
          </p:nvPr>
        </p:nvSpPr>
        <p:spPr>
          <a:xfrm>
            <a:off x="2355696" y="152484"/>
            <a:ext cx="7408824" cy="1325563"/>
          </a:xfrm>
        </p:spPr>
        <p:txBody>
          <a:bodyPr>
            <a:normAutofit/>
          </a:bodyPr>
          <a:lstStyle/>
          <a:p>
            <a:r>
              <a:rPr lang="en-GB" dirty="0"/>
              <a:t>Dissemination Highlight</a:t>
            </a:r>
          </a:p>
        </p:txBody>
      </p:sp>
      <p:pic>
        <p:nvPicPr>
          <p:cNvPr id="8" name="Image 4">
            <a:extLst>
              <a:ext uri="{FF2B5EF4-FFF2-40B4-BE49-F238E27FC236}">
                <a16:creationId xmlns:a16="http://schemas.microsoft.com/office/drawing/2014/main" id="{20D6193B-9585-D0F1-7359-4E0BFF1037CF}"/>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10" name="Picture 9" descr="A graph with numbers and lines&#10;&#10;AI-generated content may be incorrect.">
            <a:extLst>
              <a:ext uri="{FF2B5EF4-FFF2-40B4-BE49-F238E27FC236}">
                <a16:creationId xmlns:a16="http://schemas.microsoft.com/office/drawing/2014/main" id="{E38138BB-85EE-DE6D-C9F7-8B04FD42806A}"/>
              </a:ext>
            </a:extLst>
          </p:cNvPr>
          <p:cNvPicPr>
            <a:picLocks noChangeAspect="1"/>
          </p:cNvPicPr>
          <p:nvPr/>
        </p:nvPicPr>
        <p:blipFill>
          <a:blip r:embed="rId3">
            <a:extLst>
              <a:ext uri="{28A0092B-C50C-407E-A947-70E740481C1C}">
                <a14:useLocalDpi xmlns:a14="http://schemas.microsoft.com/office/drawing/2010/main" val="0"/>
              </a:ext>
            </a:extLst>
          </a:blip>
          <a:srcRect b="22051"/>
          <a:stretch>
            <a:fillRect/>
          </a:stretch>
        </p:blipFill>
        <p:spPr>
          <a:xfrm>
            <a:off x="24749" y="2163920"/>
            <a:ext cx="5755728" cy="3167622"/>
          </a:xfrm>
          <a:prstGeom prst="rect">
            <a:avLst/>
          </a:prstGeom>
        </p:spPr>
      </p:pic>
      <p:pic>
        <p:nvPicPr>
          <p:cNvPr id="14" name="Picture 13" descr="A graph with blue and red lines&#10;&#10;AI-generated content may be incorrect.">
            <a:extLst>
              <a:ext uri="{FF2B5EF4-FFF2-40B4-BE49-F238E27FC236}">
                <a16:creationId xmlns:a16="http://schemas.microsoft.com/office/drawing/2014/main" id="{B5408432-557E-EE1C-92A3-04062245F29F}"/>
              </a:ext>
            </a:extLst>
          </p:cNvPr>
          <p:cNvPicPr>
            <a:picLocks noChangeAspect="1"/>
          </p:cNvPicPr>
          <p:nvPr/>
        </p:nvPicPr>
        <p:blipFill>
          <a:blip r:embed="rId4">
            <a:extLst>
              <a:ext uri="{28A0092B-C50C-407E-A947-70E740481C1C}">
                <a14:useLocalDpi xmlns:a14="http://schemas.microsoft.com/office/drawing/2010/main" val="0"/>
              </a:ext>
            </a:extLst>
          </a:blip>
          <a:srcRect l="27702" r="21015" b="19909"/>
          <a:stretch>
            <a:fillRect/>
          </a:stretch>
        </p:blipFill>
        <p:spPr>
          <a:xfrm>
            <a:off x="6411525" y="2163920"/>
            <a:ext cx="3117851" cy="3167622"/>
          </a:xfrm>
          <a:prstGeom prst="rect">
            <a:avLst/>
          </a:prstGeom>
        </p:spPr>
      </p:pic>
      <p:pic>
        <p:nvPicPr>
          <p:cNvPr id="12" name="Picture 11" descr="A close-up of a white card&#10;&#10;AI-generated content may be incorrect.">
            <a:extLst>
              <a:ext uri="{FF2B5EF4-FFF2-40B4-BE49-F238E27FC236}">
                <a16:creationId xmlns:a16="http://schemas.microsoft.com/office/drawing/2014/main" id="{7D2FB426-09D0-83BC-801A-2340895F6F78}"/>
              </a:ext>
            </a:extLst>
          </p:cNvPr>
          <p:cNvPicPr>
            <a:picLocks noChangeAspect="1"/>
          </p:cNvPicPr>
          <p:nvPr/>
        </p:nvPicPr>
        <p:blipFill>
          <a:blip r:embed="rId5">
            <a:extLst>
              <a:ext uri="{28A0092B-C50C-407E-A947-70E740481C1C}">
                <a14:useLocalDpi xmlns:a14="http://schemas.microsoft.com/office/drawing/2010/main" val="0"/>
              </a:ext>
            </a:extLst>
          </a:blip>
          <a:srcRect t="23202" b="19189"/>
          <a:stretch>
            <a:fillRect/>
          </a:stretch>
        </p:blipFill>
        <p:spPr>
          <a:xfrm>
            <a:off x="3367273" y="1455212"/>
            <a:ext cx="5457453" cy="887015"/>
          </a:xfrm>
          <a:prstGeom prst="rect">
            <a:avLst/>
          </a:prstGeom>
        </p:spPr>
      </p:pic>
      <p:sp>
        <p:nvSpPr>
          <p:cNvPr id="15" name="TextBox 14">
            <a:extLst>
              <a:ext uri="{FF2B5EF4-FFF2-40B4-BE49-F238E27FC236}">
                <a16:creationId xmlns:a16="http://schemas.microsoft.com/office/drawing/2014/main" id="{2D2376C3-0394-8BF6-CEBA-E546ECDF41A8}"/>
              </a:ext>
            </a:extLst>
          </p:cNvPr>
          <p:cNvSpPr txBox="1"/>
          <p:nvPr/>
        </p:nvSpPr>
        <p:spPr>
          <a:xfrm>
            <a:off x="572270" y="5402788"/>
            <a:ext cx="10778661" cy="954107"/>
          </a:xfrm>
          <a:prstGeom prst="rect">
            <a:avLst/>
          </a:prstGeom>
          <a:noFill/>
        </p:spPr>
        <p:txBody>
          <a:bodyPr wrap="square" rtlCol="0">
            <a:spAutoFit/>
          </a:bodyPr>
          <a:lstStyle/>
          <a:p>
            <a:pPr algn="ctr"/>
            <a:r>
              <a:rPr lang="en-US" sz="2800" dirty="0">
                <a:solidFill>
                  <a:srgbClr val="FF0000"/>
                </a:solidFill>
              </a:rPr>
              <a:t>The work performed in MuCol has clearly identified the strategic interest in HTS for any future circular collider, now part of the ESPPU discussion</a:t>
            </a:r>
          </a:p>
        </p:txBody>
      </p:sp>
      <p:sp>
        <p:nvSpPr>
          <p:cNvPr id="16" name="TextBox 15">
            <a:extLst>
              <a:ext uri="{FF2B5EF4-FFF2-40B4-BE49-F238E27FC236}">
                <a16:creationId xmlns:a16="http://schemas.microsoft.com/office/drawing/2014/main" id="{304CC121-7EC6-8765-FA9B-BA1873100021}"/>
              </a:ext>
            </a:extLst>
          </p:cNvPr>
          <p:cNvSpPr txBox="1"/>
          <p:nvPr/>
        </p:nvSpPr>
        <p:spPr>
          <a:xfrm>
            <a:off x="9350476" y="4075148"/>
            <a:ext cx="2279650" cy="646331"/>
          </a:xfrm>
          <a:prstGeom prst="rect">
            <a:avLst/>
          </a:prstGeom>
          <a:noFill/>
        </p:spPr>
        <p:txBody>
          <a:bodyPr wrap="square" rtlCol="0">
            <a:spAutoFit/>
          </a:bodyPr>
          <a:lstStyle/>
          <a:p>
            <a:r>
              <a:rPr lang="en-US" dirty="0">
                <a:solidFill>
                  <a:srgbClr val="FF0000"/>
                </a:solidFill>
              </a:rPr>
              <a:t>Cost target for a future circular collider</a:t>
            </a:r>
          </a:p>
        </p:txBody>
      </p:sp>
      <p:sp>
        <p:nvSpPr>
          <p:cNvPr id="17" name="Rectangle 16">
            <a:extLst>
              <a:ext uri="{FF2B5EF4-FFF2-40B4-BE49-F238E27FC236}">
                <a16:creationId xmlns:a16="http://schemas.microsoft.com/office/drawing/2014/main" id="{8A650016-5FE7-79D6-21C1-252C7A1080FD}"/>
              </a:ext>
            </a:extLst>
          </p:cNvPr>
          <p:cNvSpPr/>
          <p:nvPr/>
        </p:nvSpPr>
        <p:spPr>
          <a:xfrm>
            <a:off x="7130025" y="4245745"/>
            <a:ext cx="2220451" cy="280424"/>
          </a:xfrm>
          <a:prstGeom prst="rect">
            <a:avLst/>
          </a:prstGeom>
          <a:solidFill>
            <a:srgbClr val="FF0000">
              <a:alpha val="1034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ooter Placeholder 2">
            <a:extLst>
              <a:ext uri="{FF2B5EF4-FFF2-40B4-BE49-F238E27FC236}">
                <a16:creationId xmlns:a16="http://schemas.microsoft.com/office/drawing/2014/main" id="{9E484C4E-C247-49CA-E384-B5049538B7BB}"/>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1378363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19764-4257-EAF5-B47C-DC3287B3D64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E8BFA6-F038-F324-22E1-2F82DAAC0AE3}"/>
              </a:ext>
            </a:extLst>
          </p:cNvPr>
          <p:cNvSpPr>
            <a:spLocks noGrp="1"/>
          </p:cNvSpPr>
          <p:nvPr>
            <p:ph sz="half" idx="1"/>
          </p:nvPr>
        </p:nvSpPr>
        <p:spPr>
          <a:xfrm>
            <a:off x="211757" y="1626644"/>
            <a:ext cx="6150542" cy="4708275"/>
          </a:xfrm>
        </p:spPr>
        <p:txBody>
          <a:bodyPr>
            <a:normAutofit lnSpcReduction="10000"/>
          </a:bodyPr>
          <a:lstStyle/>
          <a:p>
            <a:r>
              <a:rPr lang="en-US" dirty="0"/>
              <a:t>The personnel participating to WP7 is well above the original plan (7 </a:t>
            </a:r>
            <a:r>
              <a:rPr lang="en-US" dirty="0" err="1"/>
              <a:t>FTEy</a:t>
            </a:r>
            <a:r>
              <a:rPr lang="en-US" dirty="0"/>
              <a:t> financed by the EU), witnessing </a:t>
            </a:r>
            <a:r>
              <a:rPr lang="en-US" b="1" dirty="0"/>
              <a:t>strong interest in the development results and the associated impact potential</a:t>
            </a:r>
          </a:p>
          <a:p>
            <a:r>
              <a:rPr lang="en-US" dirty="0"/>
              <a:t>We could attract further additional interest from universities (e.g. Tampere, Malta) and industry (e.g. Tokamak Energy, Commonwealth Fusion Systems)</a:t>
            </a:r>
          </a:p>
          <a:p>
            <a:r>
              <a:rPr lang="en-US" dirty="0"/>
              <a:t>Work beyond the plan (matching funds) is justified on the basis of sharing the scientific and technology challenges that are in common with the roadmaps of the participants (leveraged)</a:t>
            </a:r>
            <a:endParaRPr lang="en-GB" dirty="0"/>
          </a:p>
        </p:txBody>
      </p:sp>
      <p:pic>
        <p:nvPicPr>
          <p:cNvPr id="9" name="Picture 8" descr="A pie chart with different colored circles&#10;&#10;AI-generated content may be incorrect.">
            <a:extLst>
              <a:ext uri="{FF2B5EF4-FFF2-40B4-BE49-F238E27FC236}">
                <a16:creationId xmlns:a16="http://schemas.microsoft.com/office/drawing/2014/main" id="{12845A7B-9A13-33F6-511C-D8F942B78622}"/>
              </a:ext>
            </a:extLst>
          </p:cNvPr>
          <p:cNvPicPr>
            <a:picLocks noChangeAspect="1"/>
          </p:cNvPicPr>
          <p:nvPr/>
        </p:nvPicPr>
        <p:blipFill>
          <a:blip r:embed="rId2">
            <a:extLst>
              <a:ext uri="{28A0092B-C50C-407E-A947-70E740481C1C}">
                <a14:useLocalDpi xmlns:a14="http://schemas.microsoft.com/office/drawing/2010/main" val="0"/>
              </a:ext>
            </a:extLst>
          </a:blip>
          <a:srcRect l="4811" r="2635" b="3"/>
          <a:stretch>
            <a:fillRect/>
          </a:stretch>
        </p:blipFill>
        <p:spPr>
          <a:xfrm>
            <a:off x="6362298" y="1626644"/>
            <a:ext cx="5397661" cy="3965634"/>
          </a:xfrm>
          <a:prstGeom prst="rect">
            <a:avLst/>
          </a:prstGeom>
          <a:noFill/>
        </p:spPr>
      </p:pic>
      <p:sp>
        <p:nvSpPr>
          <p:cNvPr id="4" name="Slide Number Placeholder 3">
            <a:extLst>
              <a:ext uri="{FF2B5EF4-FFF2-40B4-BE49-F238E27FC236}">
                <a16:creationId xmlns:a16="http://schemas.microsoft.com/office/drawing/2014/main" id="{14BE61B8-4852-9FF6-C87E-54B2C1D38B1E}"/>
              </a:ext>
            </a:extLst>
          </p:cNvPr>
          <p:cNvSpPr>
            <a:spLocks noGrp="1"/>
          </p:cNvSpPr>
          <p:nvPr>
            <p:ph type="sldNum" sz="quarter" idx="12"/>
          </p:nvPr>
        </p:nvSpPr>
        <p:spPr>
          <a:xfrm>
            <a:off x="10891955" y="6465458"/>
            <a:ext cx="1064941" cy="365125"/>
          </a:xfrm>
        </p:spPr>
        <p:txBody>
          <a:bodyPr anchor="ctr">
            <a:normAutofit/>
          </a:bodyPr>
          <a:lstStyle/>
          <a:p>
            <a:pPr>
              <a:spcAft>
                <a:spcPts val="600"/>
              </a:spcAft>
            </a:pPr>
            <a:fld id="{005C7FBA-D4E9-46CA-9321-3ADA2E368FCD}" type="slidenum">
              <a:rPr lang="en-GB" smtClean="0"/>
              <a:pPr>
                <a:spcAft>
                  <a:spcPts val="600"/>
                </a:spcAft>
              </a:pPr>
              <a:t>19</a:t>
            </a:fld>
            <a:endParaRPr lang="en-GB"/>
          </a:p>
        </p:txBody>
      </p:sp>
      <p:pic>
        <p:nvPicPr>
          <p:cNvPr id="8" name="Image 4">
            <a:extLst>
              <a:ext uri="{FF2B5EF4-FFF2-40B4-BE49-F238E27FC236}">
                <a16:creationId xmlns:a16="http://schemas.microsoft.com/office/drawing/2014/main" id="{B03A5C42-C2F6-FBA3-01DC-C20BE3713172}"/>
              </a:ext>
            </a:extLst>
          </p:cNvPr>
          <p:cNvPicPr>
            <a:picLocks noChangeAspect="1"/>
          </p:cNvPicPr>
          <p:nvPr/>
        </p:nvPicPr>
        <p:blipFill>
          <a:blip r:embed="rId3"/>
          <a:srcRect r="-12" b="4811"/>
          <a:stretch>
            <a:fillRect/>
          </a:stretch>
        </p:blipFill>
        <p:spPr>
          <a:xfrm>
            <a:off x="10795240" y="220973"/>
            <a:ext cx="964719" cy="918196"/>
          </a:xfrm>
          <a:prstGeom prst="rect">
            <a:avLst/>
          </a:prstGeom>
          <a:noFill/>
        </p:spPr>
      </p:pic>
      <p:sp>
        <p:nvSpPr>
          <p:cNvPr id="5" name="Title 4">
            <a:extLst>
              <a:ext uri="{FF2B5EF4-FFF2-40B4-BE49-F238E27FC236}">
                <a16:creationId xmlns:a16="http://schemas.microsoft.com/office/drawing/2014/main" id="{B33BF597-A2F2-0E2E-F77C-8B625ECE87E0}"/>
              </a:ext>
            </a:extLst>
          </p:cNvPr>
          <p:cNvSpPr>
            <a:spLocks noGrp="1"/>
          </p:cNvSpPr>
          <p:nvPr>
            <p:ph type="title"/>
          </p:nvPr>
        </p:nvSpPr>
        <p:spPr>
          <a:xfrm>
            <a:off x="2409711" y="142021"/>
            <a:ext cx="7365780" cy="1267554"/>
          </a:xfrm>
        </p:spPr>
        <p:txBody>
          <a:bodyPr anchor="ctr">
            <a:normAutofit/>
          </a:bodyPr>
          <a:lstStyle/>
          <a:p>
            <a:r>
              <a:rPr lang="en-GB" dirty="0"/>
              <a:t>Beneficiaries' contributions</a:t>
            </a:r>
          </a:p>
        </p:txBody>
      </p:sp>
      <p:sp>
        <p:nvSpPr>
          <p:cNvPr id="10" name="TextBox 9">
            <a:extLst>
              <a:ext uri="{FF2B5EF4-FFF2-40B4-BE49-F238E27FC236}">
                <a16:creationId xmlns:a16="http://schemas.microsoft.com/office/drawing/2014/main" id="{069042D0-0D5E-2733-F1FF-FB93B778CCB4}"/>
              </a:ext>
            </a:extLst>
          </p:cNvPr>
          <p:cNvSpPr txBox="1"/>
          <p:nvPr/>
        </p:nvSpPr>
        <p:spPr>
          <a:xfrm>
            <a:off x="6652660" y="5688588"/>
            <a:ext cx="5130267" cy="646331"/>
          </a:xfrm>
          <a:prstGeom prst="rect">
            <a:avLst/>
          </a:prstGeom>
          <a:noFill/>
        </p:spPr>
        <p:txBody>
          <a:bodyPr wrap="square" rtlCol="0">
            <a:spAutoFit/>
          </a:bodyPr>
          <a:lstStyle/>
          <a:p>
            <a:r>
              <a:rPr lang="en-US" dirty="0"/>
              <a:t>Count of persons that have participated to the work in WP7 since the kick-off of MuCol</a:t>
            </a:r>
          </a:p>
        </p:txBody>
      </p:sp>
      <p:sp>
        <p:nvSpPr>
          <p:cNvPr id="11" name="Footer Placeholder 2">
            <a:extLst>
              <a:ext uri="{FF2B5EF4-FFF2-40B4-BE49-F238E27FC236}">
                <a16:creationId xmlns:a16="http://schemas.microsoft.com/office/drawing/2014/main" id="{95E1C029-E14F-6E64-69F4-403694F04372}"/>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2485281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normAutofit/>
          </a:bodyPr>
          <a:lstStyle/>
          <a:p>
            <a:r>
              <a:rPr lang="en-US" dirty="0"/>
              <a:t>Objectives of the Work Package </a:t>
            </a:r>
          </a:p>
          <a:p>
            <a:r>
              <a:rPr lang="en-GB" dirty="0"/>
              <a:t>Management procedures and methods</a:t>
            </a:r>
            <a:endParaRPr lang="en-US" dirty="0"/>
          </a:p>
          <a:p>
            <a:r>
              <a:rPr lang="en-US" dirty="0"/>
              <a:t>Workplan and degree of execution</a:t>
            </a:r>
          </a:p>
          <a:p>
            <a:r>
              <a:rPr lang="en-GB" dirty="0"/>
              <a:t>Expected potential scientific, technological, economic, competitive and social impact, and plans for using and disseminating results</a:t>
            </a:r>
          </a:p>
          <a:p>
            <a:r>
              <a:rPr lang="en-US" dirty="0"/>
              <a:t>Results dissemination</a:t>
            </a:r>
          </a:p>
          <a:p>
            <a:r>
              <a:rPr lang="en-GB" dirty="0"/>
              <a:t>Beneficiaries’ contributions</a:t>
            </a:r>
          </a:p>
          <a:p>
            <a:endParaRPr lang="en-GB" dirty="0"/>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2355696" y="152484"/>
            <a:ext cx="7408824" cy="1325563"/>
          </a:xfrm>
        </p:spPr>
        <p:txBody>
          <a:bodyPr/>
          <a:lstStyle/>
          <a:p>
            <a:r>
              <a:rPr lang="en-US" dirty="0"/>
              <a:t>Outline</a:t>
            </a:r>
            <a:endParaRPr lang="en-GB" dirty="0"/>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sp>
        <p:nvSpPr>
          <p:cNvPr id="6" name="Footer Placeholder 2">
            <a:extLst>
              <a:ext uri="{FF2B5EF4-FFF2-40B4-BE49-F238E27FC236}">
                <a16:creationId xmlns:a16="http://schemas.microsoft.com/office/drawing/2014/main" id="{9D693879-10B7-AE01-ABEC-F992193086F4}"/>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
        <p:nvSpPr>
          <p:cNvPr id="7" name="TextBox 6">
            <a:extLst>
              <a:ext uri="{FF2B5EF4-FFF2-40B4-BE49-F238E27FC236}">
                <a16:creationId xmlns:a16="http://schemas.microsoft.com/office/drawing/2014/main" id="{64752392-03BB-4A84-CA42-4BF168DC249F}"/>
              </a:ext>
            </a:extLst>
          </p:cNvPr>
          <p:cNvSpPr txBox="1"/>
          <p:nvPr/>
        </p:nvSpPr>
        <p:spPr>
          <a:xfrm>
            <a:off x="477455" y="5257701"/>
            <a:ext cx="11165305" cy="1077218"/>
          </a:xfrm>
          <a:prstGeom prst="rect">
            <a:avLst/>
          </a:prstGeom>
          <a:noFill/>
        </p:spPr>
        <p:txBody>
          <a:bodyPr wrap="square" rtlCol="0">
            <a:spAutoFit/>
          </a:bodyPr>
          <a:lstStyle/>
          <a:p>
            <a:pPr algn="ctr"/>
            <a:r>
              <a:rPr lang="en-US" sz="3200" dirty="0">
                <a:solidFill>
                  <a:srgbClr val="FF0000"/>
                </a:solidFill>
              </a:rPr>
              <a:t>CAVEAT: this is only a partial view of the results achieved, selected to give a good impression of effort, progress and impact</a:t>
            </a:r>
          </a:p>
        </p:txBody>
      </p:sp>
    </p:spTree>
    <p:extLst>
      <p:ext uri="{BB962C8B-B14F-4D97-AF65-F5344CB8AC3E}">
        <p14:creationId xmlns:p14="http://schemas.microsoft.com/office/powerpoint/2010/main" val="985702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4013983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A4919D-8CE6-F490-0780-8909C72EEA2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D45134-7BA8-B3B7-1B69-3364CED6DC57}"/>
              </a:ext>
            </a:extLst>
          </p:cNvPr>
          <p:cNvSpPr>
            <a:spLocks noGrp="1"/>
          </p:cNvSpPr>
          <p:nvPr>
            <p:ph idx="1"/>
          </p:nvPr>
        </p:nvSpPr>
        <p:spPr/>
        <p:txBody>
          <a:bodyPr>
            <a:normAutofit/>
          </a:bodyPr>
          <a:lstStyle/>
          <a:p>
            <a:r>
              <a:rPr lang="en-US" dirty="0"/>
              <a:t>The objective of this work package is to address feasibility and technology limits of the magnet and powering systems, assess technology readiness and R&amp;D timeline. </a:t>
            </a:r>
          </a:p>
          <a:p>
            <a:pPr lvl="1"/>
            <a:r>
              <a:rPr lang="en-US" dirty="0"/>
              <a:t>value of the maximum field and free bore of the solenoids for the target, capture and cooling complex;</a:t>
            </a:r>
          </a:p>
          <a:p>
            <a:pPr lvl="1"/>
            <a:r>
              <a:rPr lang="en-US" dirty="0"/>
              <a:t>concept and feasibility of the fast accelerator chain; </a:t>
            </a:r>
          </a:p>
          <a:p>
            <a:pPr lvl="1"/>
            <a:r>
              <a:rPr lang="en-US" dirty="0"/>
              <a:t>design options for the magnets of the collider complex. </a:t>
            </a:r>
          </a:p>
          <a:p>
            <a:r>
              <a:rPr lang="en-US" dirty="0"/>
              <a:t>Combination of conceptual design work, targeted tests and specific characterization measurements. </a:t>
            </a:r>
          </a:p>
          <a:p>
            <a:r>
              <a:rPr lang="en-US" dirty="0"/>
              <a:t>Exploit synergies with on-going developments in other fields (high magnetic field science, NMR, fusion) and programs (EU High-Field Magnets R&amp;D, US-MDP).</a:t>
            </a:r>
          </a:p>
          <a:p>
            <a:endParaRPr lang="en-US" dirty="0"/>
          </a:p>
          <a:p>
            <a:endParaRPr lang="en-GB" dirty="0"/>
          </a:p>
        </p:txBody>
      </p:sp>
      <p:sp>
        <p:nvSpPr>
          <p:cNvPr id="4" name="Slide Number Placeholder 3">
            <a:extLst>
              <a:ext uri="{FF2B5EF4-FFF2-40B4-BE49-F238E27FC236}">
                <a16:creationId xmlns:a16="http://schemas.microsoft.com/office/drawing/2014/main" id="{72273C05-4005-4BF1-4591-ED3B5CBE2EEB}"/>
              </a:ext>
            </a:extLst>
          </p:cNvPr>
          <p:cNvSpPr>
            <a:spLocks noGrp="1"/>
          </p:cNvSpPr>
          <p:nvPr>
            <p:ph type="sldNum" sz="quarter" idx="12"/>
          </p:nvPr>
        </p:nvSpPr>
        <p:spPr/>
        <p:txBody>
          <a:bodyPr/>
          <a:lstStyle/>
          <a:p>
            <a:fld id="{005C7FBA-D4E9-46CA-9321-3ADA2E368FCD}" type="slidenum">
              <a:rPr lang="en-GB" smtClean="0"/>
              <a:t>3</a:t>
            </a:fld>
            <a:endParaRPr lang="en-GB" dirty="0"/>
          </a:p>
        </p:txBody>
      </p:sp>
      <p:sp>
        <p:nvSpPr>
          <p:cNvPr id="5" name="Title 4">
            <a:extLst>
              <a:ext uri="{FF2B5EF4-FFF2-40B4-BE49-F238E27FC236}">
                <a16:creationId xmlns:a16="http://schemas.microsoft.com/office/drawing/2014/main" id="{EAEE551F-279E-0CE4-724D-E96B28B966FE}"/>
              </a:ext>
            </a:extLst>
          </p:cNvPr>
          <p:cNvSpPr>
            <a:spLocks noGrp="1"/>
          </p:cNvSpPr>
          <p:nvPr>
            <p:ph type="title"/>
          </p:nvPr>
        </p:nvSpPr>
        <p:spPr>
          <a:xfrm>
            <a:off x="2355696" y="152484"/>
            <a:ext cx="7408824" cy="1325563"/>
          </a:xfrm>
        </p:spPr>
        <p:txBody>
          <a:bodyPr/>
          <a:lstStyle/>
          <a:p>
            <a:r>
              <a:rPr lang="en-US" dirty="0"/>
              <a:t>Objectives of the WP</a:t>
            </a:r>
            <a:endParaRPr lang="en-GB" dirty="0"/>
          </a:p>
        </p:txBody>
      </p:sp>
      <p:pic>
        <p:nvPicPr>
          <p:cNvPr id="8" name="Image 4">
            <a:extLst>
              <a:ext uri="{FF2B5EF4-FFF2-40B4-BE49-F238E27FC236}">
                <a16:creationId xmlns:a16="http://schemas.microsoft.com/office/drawing/2014/main" id="{1F46526C-8913-0931-5C08-7D436B7F24A3}"/>
              </a:ext>
            </a:extLst>
          </p:cNvPr>
          <p:cNvPicPr>
            <a:picLocks noChangeAspect="1"/>
          </p:cNvPicPr>
          <p:nvPr/>
        </p:nvPicPr>
        <p:blipFill>
          <a:blip r:embed="rId2"/>
          <a:stretch>
            <a:fillRect/>
          </a:stretch>
        </p:blipFill>
        <p:spPr>
          <a:xfrm>
            <a:off x="10759501" y="161193"/>
            <a:ext cx="910841" cy="910841"/>
          </a:xfrm>
          <a:prstGeom prst="rect">
            <a:avLst/>
          </a:prstGeom>
        </p:spPr>
      </p:pic>
      <p:sp>
        <p:nvSpPr>
          <p:cNvPr id="6" name="Footer Placeholder 2">
            <a:extLst>
              <a:ext uri="{FF2B5EF4-FFF2-40B4-BE49-F238E27FC236}">
                <a16:creationId xmlns:a16="http://schemas.microsoft.com/office/drawing/2014/main" id="{D9A3BA54-6B98-F8AD-F327-69114A9FC3DC}"/>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917716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6B5BE6-6F96-0CCD-5E7B-BF2598843C4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685FE4-C279-A7E8-2D3D-A6B611807BE5}"/>
              </a:ext>
            </a:extLst>
          </p:cNvPr>
          <p:cNvSpPr>
            <a:spLocks noGrp="1"/>
          </p:cNvSpPr>
          <p:nvPr>
            <p:ph idx="1"/>
          </p:nvPr>
        </p:nvSpPr>
        <p:spPr/>
        <p:txBody>
          <a:bodyPr>
            <a:normAutofit fontScale="92500" lnSpcReduction="20000"/>
          </a:bodyPr>
          <a:lstStyle/>
          <a:p>
            <a:r>
              <a:rPr lang="en-US" dirty="0"/>
              <a:t>The work package is divided in four tasks:</a:t>
            </a:r>
          </a:p>
          <a:p>
            <a:pPr lvl="1"/>
            <a:r>
              <a:rPr lang="en-US" dirty="0"/>
              <a:t>Task 7.1 - Technical Coordination and Integration (CERN)</a:t>
            </a:r>
          </a:p>
          <a:p>
            <a:pPr lvl="1"/>
            <a:r>
              <a:rPr lang="en-US" dirty="0"/>
              <a:t>Task 7.2 - Target, Capture and Cooling Magnets (INFN)</a:t>
            </a:r>
          </a:p>
          <a:p>
            <a:pPr lvl="1"/>
            <a:r>
              <a:rPr lang="en-US" dirty="0"/>
              <a:t>Task 7.3 - Fast Cycled Accelerators (CERN)</a:t>
            </a:r>
          </a:p>
          <a:p>
            <a:pPr lvl="1"/>
            <a:r>
              <a:rPr lang="en-US" dirty="0"/>
              <a:t>Task 7.4 - Collider Ring Magnets (INFN)</a:t>
            </a:r>
          </a:p>
          <a:p>
            <a:r>
              <a:rPr lang="en-US" dirty="0"/>
              <a:t>Work is coordinated through </a:t>
            </a:r>
          </a:p>
          <a:p>
            <a:pPr lvl="1"/>
            <a:r>
              <a:rPr lang="en-US" dirty="0"/>
              <a:t>Meetings at task level, as needed to discuss technical issues and solutions: Solenoids </a:t>
            </a:r>
            <a:r>
              <a:rPr lang="en-US" sz="1500" dirty="0"/>
              <a:t>(</a:t>
            </a:r>
            <a:r>
              <a:rPr lang="en-US" sz="1500" dirty="0">
                <a:hlinkClick r:id="rId2"/>
              </a:rPr>
              <a:t>https://indico.cern.ch/category/16091/</a:t>
            </a:r>
            <a:r>
              <a:rPr lang="en-US" sz="1500" dirty="0"/>
              <a:t>)</a:t>
            </a:r>
            <a:r>
              <a:rPr lang="en-US" dirty="0"/>
              <a:t>, Accelerators </a:t>
            </a:r>
            <a:r>
              <a:rPr lang="en-US" sz="1500" dirty="0"/>
              <a:t>(</a:t>
            </a:r>
            <a:r>
              <a:rPr lang="en-US" sz="1500" dirty="0">
                <a:hlinkClick r:id="rId3"/>
              </a:rPr>
              <a:t>https://indico.cern.ch/category/15910/</a:t>
            </a:r>
            <a:r>
              <a:rPr lang="en-US" sz="1500" dirty="0"/>
              <a:t>) </a:t>
            </a:r>
            <a:r>
              <a:rPr lang="en-US" dirty="0"/>
              <a:t>and Collider </a:t>
            </a:r>
            <a:r>
              <a:rPr lang="en-US" sz="1500" dirty="0"/>
              <a:t>(</a:t>
            </a:r>
            <a:r>
              <a:rPr lang="en-US" sz="1500" dirty="0">
                <a:hlinkClick r:id="rId4"/>
              </a:rPr>
              <a:t>https://indico.cern.ch/category/16194/</a:t>
            </a:r>
            <a:r>
              <a:rPr lang="en-US" sz="1500" dirty="0"/>
              <a:t>)</a:t>
            </a:r>
            <a:r>
              <a:rPr lang="en-US" dirty="0"/>
              <a:t> </a:t>
            </a:r>
          </a:p>
          <a:p>
            <a:pPr lvl="1"/>
            <a:r>
              <a:rPr lang="en-US" dirty="0"/>
              <a:t>Regular meetings of the work package to communicate and report on progress, the Muon Magnets Working Group </a:t>
            </a:r>
            <a:r>
              <a:rPr lang="en-US" sz="1500" dirty="0"/>
              <a:t>(</a:t>
            </a:r>
            <a:r>
              <a:rPr lang="en-US" sz="1500" dirty="0">
                <a:hlinkClick r:id="rId5"/>
              </a:rPr>
              <a:t>https://indico.cern.ch/category/13958/</a:t>
            </a:r>
            <a:r>
              <a:rPr lang="en-US" sz="1500" dirty="0"/>
              <a:t>) </a:t>
            </a:r>
          </a:p>
          <a:p>
            <a:pPr lvl="1"/>
            <a:r>
              <a:rPr lang="en-US" dirty="0"/>
              <a:t>Very active and fruitful exchange, both within each task and the work-package, about 200 technical meetings so far</a:t>
            </a:r>
          </a:p>
          <a:p>
            <a:pPr lvl="1"/>
            <a:r>
              <a:rPr lang="en-US" dirty="0"/>
              <a:t>Discussion space shared with the High Field Magnet </a:t>
            </a:r>
            <a:r>
              <a:rPr lang="en-US" dirty="0" err="1"/>
              <a:t>programme</a:t>
            </a:r>
            <a:r>
              <a:rPr lang="en-US" dirty="0"/>
              <a:t>, coordinated by CERN</a:t>
            </a:r>
          </a:p>
          <a:p>
            <a:r>
              <a:rPr lang="en-US" dirty="0"/>
              <a:t>All material presented is stored in indico</a:t>
            </a:r>
            <a:endParaRPr lang="en-GB" dirty="0"/>
          </a:p>
          <a:p>
            <a:endParaRPr lang="en-GB" dirty="0"/>
          </a:p>
          <a:p>
            <a:endParaRPr lang="en-GB" dirty="0"/>
          </a:p>
        </p:txBody>
      </p:sp>
      <p:sp>
        <p:nvSpPr>
          <p:cNvPr id="4" name="Slide Number Placeholder 3">
            <a:extLst>
              <a:ext uri="{FF2B5EF4-FFF2-40B4-BE49-F238E27FC236}">
                <a16:creationId xmlns:a16="http://schemas.microsoft.com/office/drawing/2014/main" id="{C43AFDA9-632A-B282-F64E-FC1DFF36923F}"/>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5" name="Title 4">
            <a:extLst>
              <a:ext uri="{FF2B5EF4-FFF2-40B4-BE49-F238E27FC236}">
                <a16:creationId xmlns:a16="http://schemas.microsoft.com/office/drawing/2014/main" id="{B6F281F3-AD03-D98C-0510-E8D72AB462CC}"/>
              </a:ext>
            </a:extLst>
          </p:cNvPr>
          <p:cNvSpPr>
            <a:spLocks noGrp="1"/>
          </p:cNvSpPr>
          <p:nvPr>
            <p:ph type="title"/>
          </p:nvPr>
        </p:nvSpPr>
        <p:spPr>
          <a:xfrm>
            <a:off x="2355696" y="152484"/>
            <a:ext cx="7408824" cy="1325563"/>
          </a:xfrm>
        </p:spPr>
        <p:txBody>
          <a:bodyPr>
            <a:normAutofit/>
          </a:bodyPr>
          <a:lstStyle/>
          <a:p>
            <a:r>
              <a:rPr lang="en-GB" dirty="0"/>
              <a:t>Management</a:t>
            </a:r>
            <a:endParaRPr lang="en-US" dirty="0"/>
          </a:p>
        </p:txBody>
      </p:sp>
      <p:pic>
        <p:nvPicPr>
          <p:cNvPr id="8" name="Image 4">
            <a:extLst>
              <a:ext uri="{FF2B5EF4-FFF2-40B4-BE49-F238E27FC236}">
                <a16:creationId xmlns:a16="http://schemas.microsoft.com/office/drawing/2014/main" id="{25EC9806-3584-A1E4-C186-02EBA9651EE5}"/>
              </a:ext>
            </a:extLst>
          </p:cNvPr>
          <p:cNvPicPr>
            <a:picLocks noChangeAspect="1"/>
          </p:cNvPicPr>
          <p:nvPr/>
        </p:nvPicPr>
        <p:blipFill>
          <a:blip r:embed="rId6"/>
          <a:stretch>
            <a:fillRect/>
          </a:stretch>
        </p:blipFill>
        <p:spPr>
          <a:xfrm>
            <a:off x="10759501" y="161193"/>
            <a:ext cx="910841" cy="910841"/>
          </a:xfrm>
          <a:prstGeom prst="rect">
            <a:avLst/>
          </a:prstGeom>
        </p:spPr>
      </p:pic>
      <p:sp>
        <p:nvSpPr>
          <p:cNvPr id="6" name="Footer Placeholder 2">
            <a:extLst>
              <a:ext uri="{FF2B5EF4-FFF2-40B4-BE49-F238E27FC236}">
                <a16:creationId xmlns:a16="http://schemas.microsoft.com/office/drawing/2014/main" id="{E603200D-5581-BE2A-7447-72A92583480F}"/>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2224668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A15052-4DF7-BCFA-289B-E3ADE70C2068}"/>
              </a:ext>
            </a:extLst>
          </p:cNvPr>
          <p:cNvSpPr/>
          <p:nvPr/>
        </p:nvSpPr>
        <p:spPr>
          <a:xfrm>
            <a:off x="0" y="0"/>
            <a:ext cx="12192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5">
            <a:extLst>
              <a:ext uri="{FF2B5EF4-FFF2-40B4-BE49-F238E27FC236}">
                <a16:creationId xmlns:a16="http://schemas.microsoft.com/office/drawing/2014/main" id="{3B5BC06A-0A10-4E8F-5AB1-5BB4EE3A8C2D}"/>
              </a:ext>
            </a:extLst>
          </p:cNvPr>
          <p:cNvSpPr>
            <a:spLocks noGrp="1"/>
          </p:cNvSpPr>
          <p:nvPr>
            <p:ph type="sldNum" sz="quarter" idx="4"/>
          </p:nvPr>
        </p:nvSpPr>
        <p:spPr>
          <a:xfrm>
            <a:off x="11357768" y="6361823"/>
            <a:ext cx="668565" cy="365125"/>
          </a:xfrm>
        </p:spPr>
        <p:txBody>
          <a:bodyPr/>
          <a:lstStyle/>
          <a:p>
            <a:fld id="{17918391-D411-FE40-AAD7-861AE5233E0E}" type="slidenum">
              <a:rPr lang="en-US" smtClean="0"/>
              <a:pPr/>
              <a:t>5</a:t>
            </a:fld>
            <a:endParaRPr lang="en-US" dirty="0"/>
          </a:p>
        </p:txBody>
      </p:sp>
      <p:pic>
        <p:nvPicPr>
          <p:cNvPr id="9" name="Picture 2" descr="Accelerator design meeting (23 September 2024) · Indico">
            <a:extLst>
              <a:ext uri="{FF2B5EF4-FFF2-40B4-BE49-F238E27FC236}">
                <a16:creationId xmlns:a16="http://schemas.microsoft.com/office/drawing/2014/main" id="{E1BB3037-FF5D-BC94-91DD-6293B4FDC7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270" t="8798"/>
          <a:stretch/>
        </p:blipFill>
        <p:spPr bwMode="auto">
          <a:xfrm rot="5400000">
            <a:off x="-2505232" y="2899391"/>
            <a:ext cx="6079434" cy="104583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9F987AE4-FBE7-D199-F5C8-BFFED2E54D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48857" y="417875"/>
            <a:ext cx="2655711" cy="2001459"/>
          </a:xfrm>
          <a:prstGeom prst="rect">
            <a:avLst/>
          </a:prstGeom>
        </p:spPr>
      </p:pic>
      <p:sp>
        <p:nvSpPr>
          <p:cNvPr id="20" name="TextBox 19">
            <a:extLst>
              <a:ext uri="{FF2B5EF4-FFF2-40B4-BE49-F238E27FC236}">
                <a16:creationId xmlns:a16="http://schemas.microsoft.com/office/drawing/2014/main" id="{A5A94EFD-29ED-328D-7B46-854340FB6C18}"/>
              </a:ext>
            </a:extLst>
          </p:cNvPr>
          <p:cNvSpPr txBox="1"/>
          <p:nvPr/>
        </p:nvSpPr>
        <p:spPr>
          <a:xfrm>
            <a:off x="1282392" y="482023"/>
            <a:ext cx="1719203" cy="1200329"/>
          </a:xfrm>
          <a:prstGeom prst="rect">
            <a:avLst/>
          </a:prstGeom>
          <a:noFill/>
        </p:spPr>
        <p:txBody>
          <a:bodyPr wrap="square" rtlCol="0">
            <a:spAutoFit/>
          </a:bodyPr>
          <a:lstStyle/>
          <a:p>
            <a:r>
              <a:rPr lang="en-US" sz="2400" dirty="0">
                <a:solidFill>
                  <a:srgbClr val="FF0000"/>
                </a:solidFill>
              </a:rPr>
              <a:t>Target and capture solenoid</a:t>
            </a:r>
          </a:p>
        </p:txBody>
      </p:sp>
      <p:sp>
        <p:nvSpPr>
          <p:cNvPr id="21" name="TextBox 20">
            <a:extLst>
              <a:ext uri="{FF2B5EF4-FFF2-40B4-BE49-F238E27FC236}">
                <a16:creationId xmlns:a16="http://schemas.microsoft.com/office/drawing/2014/main" id="{10609792-D705-4FF2-94FE-67318A11F2E9}"/>
              </a:ext>
            </a:extLst>
          </p:cNvPr>
          <p:cNvSpPr txBox="1"/>
          <p:nvPr/>
        </p:nvSpPr>
        <p:spPr>
          <a:xfrm>
            <a:off x="1282392" y="2406961"/>
            <a:ext cx="1796553" cy="1200329"/>
          </a:xfrm>
          <a:prstGeom prst="rect">
            <a:avLst/>
          </a:prstGeom>
          <a:noFill/>
        </p:spPr>
        <p:txBody>
          <a:bodyPr wrap="square" rtlCol="0">
            <a:spAutoFit/>
          </a:bodyPr>
          <a:lstStyle/>
          <a:p>
            <a:r>
              <a:rPr lang="en-US" sz="2400" dirty="0">
                <a:solidFill>
                  <a:srgbClr val="FF0000"/>
                </a:solidFill>
              </a:rPr>
              <a:t>Muon beam cooling solenoids</a:t>
            </a:r>
          </a:p>
        </p:txBody>
      </p:sp>
      <p:pic>
        <p:nvPicPr>
          <p:cNvPr id="22" name="Picture 21">
            <a:extLst>
              <a:ext uri="{FF2B5EF4-FFF2-40B4-BE49-F238E27FC236}">
                <a16:creationId xmlns:a16="http://schemas.microsoft.com/office/drawing/2014/main" id="{754D16DA-4AC3-1372-2E62-A48F09FB8FCF}"/>
              </a:ext>
            </a:extLst>
          </p:cNvPr>
          <p:cNvPicPr>
            <a:picLocks noChangeAspect="1"/>
          </p:cNvPicPr>
          <p:nvPr/>
        </p:nvPicPr>
        <p:blipFill>
          <a:blip r:embed="rId4">
            <a:clrChange>
              <a:clrFrom>
                <a:srgbClr val="000000">
                  <a:alpha val="0"/>
                </a:srgbClr>
              </a:clrFrom>
              <a:clrTo>
                <a:srgbClr val="000000">
                  <a:alpha val="0"/>
                </a:srgbClr>
              </a:clrTo>
            </a:clrChange>
          </a:blip>
          <a:stretch>
            <a:fillRect/>
          </a:stretch>
        </p:blipFill>
        <p:spPr>
          <a:xfrm rot="16200000">
            <a:off x="7984721" y="2553185"/>
            <a:ext cx="1200330" cy="2057013"/>
          </a:xfrm>
          <a:prstGeom prst="rect">
            <a:avLst/>
          </a:prstGeom>
        </p:spPr>
      </p:pic>
      <p:pic>
        <p:nvPicPr>
          <p:cNvPr id="23" name="Picture Placeholder 6" descr="A cartoon character standing next to a machine&#10;&#10;Description automatically generated">
            <a:extLst>
              <a:ext uri="{FF2B5EF4-FFF2-40B4-BE49-F238E27FC236}">
                <a16:creationId xmlns:a16="http://schemas.microsoft.com/office/drawing/2014/main" id="{365A2E04-C1C4-8F42-1A0D-062F845E4A96}"/>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2862" t="16270" r="12161" b="13551"/>
          <a:stretch/>
        </p:blipFill>
        <p:spPr>
          <a:xfrm>
            <a:off x="2981341" y="1899138"/>
            <a:ext cx="3082560" cy="2316871"/>
          </a:xfrm>
          <a:prstGeom prst="rect">
            <a:avLst/>
          </a:prstGeom>
        </p:spPr>
      </p:pic>
      <p:sp>
        <p:nvSpPr>
          <p:cNvPr id="24" name="TextBox 23">
            <a:extLst>
              <a:ext uri="{FF2B5EF4-FFF2-40B4-BE49-F238E27FC236}">
                <a16:creationId xmlns:a16="http://schemas.microsoft.com/office/drawing/2014/main" id="{A11C86DA-E888-903B-7BFB-9DA953E263D2}"/>
              </a:ext>
            </a:extLst>
          </p:cNvPr>
          <p:cNvSpPr txBox="1"/>
          <p:nvPr/>
        </p:nvSpPr>
        <p:spPr>
          <a:xfrm>
            <a:off x="1282392" y="4720451"/>
            <a:ext cx="1810829" cy="1200329"/>
          </a:xfrm>
          <a:prstGeom prst="rect">
            <a:avLst/>
          </a:prstGeom>
          <a:noFill/>
        </p:spPr>
        <p:txBody>
          <a:bodyPr wrap="square" rtlCol="0">
            <a:spAutoFit/>
          </a:bodyPr>
          <a:lstStyle/>
          <a:p>
            <a:r>
              <a:rPr lang="en-US" sz="2400" dirty="0">
                <a:solidFill>
                  <a:srgbClr val="FF0000"/>
                </a:solidFill>
              </a:rPr>
              <a:t>Accelerator and collider magnets</a:t>
            </a:r>
          </a:p>
        </p:txBody>
      </p:sp>
      <p:pic>
        <p:nvPicPr>
          <p:cNvPr id="25" name="Picture 24" descr="A diagram of a graph&#10;&#10;Description automatically generated">
            <a:extLst>
              <a:ext uri="{FF2B5EF4-FFF2-40B4-BE49-F238E27FC236}">
                <a16:creationId xmlns:a16="http://schemas.microsoft.com/office/drawing/2014/main" id="{288D6874-0B8A-6048-D519-324CC198D9FD}"/>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81342" y="4308810"/>
            <a:ext cx="1949394" cy="1735889"/>
          </a:xfrm>
          <a:prstGeom prst="rect">
            <a:avLst/>
          </a:prstGeom>
        </p:spPr>
      </p:pic>
      <p:pic>
        <p:nvPicPr>
          <p:cNvPr id="26" name="Picture 25" descr="A rainbow colored diagram with numbers&#10;&#10;Description automatically generated with medium confidence">
            <a:extLst>
              <a:ext uri="{FF2B5EF4-FFF2-40B4-BE49-F238E27FC236}">
                <a16:creationId xmlns:a16="http://schemas.microsoft.com/office/drawing/2014/main" id="{C490F1BE-38F5-C614-C1F8-5FC22F2743B0}"/>
              </a:ext>
            </a:extLst>
          </p:cNvPr>
          <p:cNvPicPr>
            <a:picLocks noChangeAspect="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l="1" t="7167" r="73068"/>
          <a:stretch/>
        </p:blipFill>
        <p:spPr bwMode="auto">
          <a:xfrm>
            <a:off x="9870676" y="4333288"/>
            <a:ext cx="1821375" cy="1845248"/>
          </a:xfrm>
          <a:prstGeom prst="rect">
            <a:avLst/>
          </a:prstGeom>
          <a:ln>
            <a:noFill/>
          </a:ln>
          <a:extLst>
            <a:ext uri="{53640926-AAD7-44D8-BBD7-CCE9431645EC}">
              <a14:shadowObscured xmlns:a14="http://schemas.microsoft.com/office/drawing/2010/main"/>
            </a:ext>
          </a:extLst>
        </p:spPr>
      </p:pic>
      <p:pic>
        <p:nvPicPr>
          <p:cNvPr id="27" name="Picture 26" descr="A rainbow colored diagram with numbers&#10;&#10;Description automatically generated with medium confidence">
            <a:extLst>
              <a:ext uri="{FF2B5EF4-FFF2-40B4-BE49-F238E27FC236}">
                <a16:creationId xmlns:a16="http://schemas.microsoft.com/office/drawing/2014/main" id="{124044EA-C650-C502-3B94-83F87705E24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6254" t="10922" r="50592" b="11493"/>
          <a:stretch/>
        </p:blipFill>
        <p:spPr bwMode="auto">
          <a:xfrm>
            <a:off x="5552861" y="4371156"/>
            <a:ext cx="1717293" cy="1690998"/>
          </a:xfrm>
          <a:prstGeom prst="rect">
            <a:avLst/>
          </a:prstGeom>
          <a:ln>
            <a:noFill/>
          </a:ln>
          <a:extLst>
            <a:ext uri="{53640926-AAD7-44D8-BBD7-CCE9431645EC}">
              <a14:shadowObscured xmlns:a14="http://schemas.microsoft.com/office/drawing/2010/main"/>
            </a:ext>
          </a:extLst>
        </p:spPr>
      </p:pic>
      <p:pic>
        <p:nvPicPr>
          <p:cNvPr id="28" name="Immagine 3" descr="Immagine che contiene testo, schermata, diagramma, Diagramma&#10;&#10;Descrizione generata automaticamente">
            <a:extLst>
              <a:ext uri="{FF2B5EF4-FFF2-40B4-BE49-F238E27FC236}">
                <a16:creationId xmlns:a16="http://schemas.microsoft.com/office/drawing/2014/main" id="{FBAAEA44-5845-4907-6C06-6F722A9DD2D6}"/>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77604" y="4371156"/>
            <a:ext cx="2166962" cy="1625829"/>
          </a:xfrm>
          <a:prstGeom prst="rect">
            <a:avLst/>
          </a:prstGeom>
          <a:noFill/>
          <a:ln>
            <a:noFill/>
          </a:ln>
        </p:spPr>
      </p:pic>
      <p:pic>
        <p:nvPicPr>
          <p:cNvPr id="29" name="Picture 28" descr="A large machine with yellow legs&#10;&#10;Description automatically generated">
            <a:extLst>
              <a:ext uri="{FF2B5EF4-FFF2-40B4-BE49-F238E27FC236}">
                <a16:creationId xmlns:a16="http://schemas.microsoft.com/office/drawing/2014/main" id="{408A48AF-52FE-BE02-FB68-69AA84502FF1}"/>
              </a:ext>
            </a:extLst>
          </p:cNvPr>
          <p:cNvPicPr>
            <a:picLocks noChangeAspect="1"/>
          </p:cNvPicPr>
          <p:nvPr/>
        </p:nvPicPr>
        <p:blipFill>
          <a:blip r:embed="rId9">
            <a:clrChange>
              <a:clrFrom>
                <a:srgbClr val="FFFFFF"/>
              </a:clrFrom>
              <a:clrTo>
                <a:srgbClr val="FFFFFF">
                  <a:alpha val="0"/>
                </a:srgbClr>
              </a:clrTo>
            </a:clrChange>
          </a:blip>
          <a:srcRect t="16981"/>
          <a:stretch/>
        </p:blipFill>
        <p:spPr>
          <a:xfrm>
            <a:off x="2823344" y="625478"/>
            <a:ext cx="5797067" cy="1577518"/>
          </a:xfrm>
          <a:prstGeom prst="rect">
            <a:avLst/>
          </a:prstGeom>
        </p:spPr>
      </p:pic>
      <p:pic>
        <p:nvPicPr>
          <p:cNvPr id="31" name="Picture 30">
            <a:extLst>
              <a:ext uri="{FF2B5EF4-FFF2-40B4-BE49-F238E27FC236}">
                <a16:creationId xmlns:a16="http://schemas.microsoft.com/office/drawing/2014/main" id="{8529B190-8FED-8044-82C8-E1870DDA094B}"/>
              </a:ext>
            </a:extLst>
          </p:cNvPr>
          <p:cNvPicPr>
            <a:picLocks noChangeAspect="1"/>
          </p:cNvPicPr>
          <p:nvPr/>
        </p:nvPicPr>
        <p:blipFill rotWithShape="1">
          <a:blip r:embed="rId10">
            <a:clrChange>
              <a:clrFrom>
                <a:srgbClr val="FFFFFF"/>
              </a:clrFrom>
              <a:clrTo>
                <a:srgbClr val="FFFFFF">
                  <a:alpha val="0"/>
                </a:srgbClr>
              </a:clrTo>
            </a:clrChange>
          </a:blip>
          <a:srcRect l="19468" t="7935" r="36972" b="4842"/>
          <a:stretch/>
        </p:blipFill>
        <p:spPr>
          <a:xfrm rot="5400000">
            <a:off x="9689528" y="1325538"/>
            <a:ext cx="1102691" cy="3311976"/>
          </a:xfrm>
          <a:prstGeom prst="rect">
            <a:avLst/>
          </a:prstGeom>
        </p:spPr>
      </p:pic>
      <p:sp>
        <p:nvSpPr>
          <p:cNvPr id="32" name="Right Brace 31">
            <a:extLst>
              <a:ext uri="{FF2B5EF4-FFF2-40B4-BE49-F238E27FC236}">
                <a16:creationId xmlns:a16="http://schemas.microsoft.com/office/drawing/2014/main" id="{3977B9E5-8C34-2045-86AD-E6B3DB0E7F3E}"/>
              </a:ext>
            </a:extLst>
          </p:cNvPr>
          <p:cNvSpPr/>
          <p:nvPr/>
        </p:nvSpPr>
        <p:spPr>
          <a:xfrm>
            <a:off x="1052255" y="382591"/>
            <a:ext cx="215436" cy="1427770"/>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3" name="Right Brace 32">
            <a:extLst>
              <a:ext uri="{FF2B5EF4-FFF2-40B4-BE49-F238E27FC236}">
                <a16:creationId xmlns:a16="http://schemas.microsoft.com/office/drawing/2014/main" id="{EF3DF2FC-0756-B45F-412E-97926249DE28}"/>
              </a:ext>
            </a:extLst>
          </p:cNvPr>
          <p:cNvSpPr/>
          <p:nvPr/>
        </p:nvSpPr>
        <p:spPr>
          <a:xfrm>
            <a:off x="1047922" y="1810361"/>
            <a:ext cx="234470" cy="2405648"/>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 name="Right Brace 33">
            <a:extLst>
              <a:ext uri="{FF2B5EF4-FFF2-40B4-BE49-F238E27FC236}">
                <a16:creationId xmlns:a16="http://schemas.microsoft.com/office/drawing/2014/main" id="{69CDF665-0581-7D6C-C919-411DCCA24D02}"/>
              </a:ext>
            </a:extLst>
          </p:cNvPr>
          <p:cNvSpPr/>
          <p:nvPr/>
        </p:nvSpPr>
        <p:spPr>
          <a:xfrm>
            <a:off x="1056549" y="4216009"/>
            <a:ext cx="234470" cy="2246017"/>
          </a:xfrm>
          <a:prstGeom prst="righ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6" name="Immagine 12">
            <a:extLst>
              <a:ext uri="{FF2B5EF4-FFF2-40B4-BE49-F238E27FC236}">
                <a16:creationId xmlns:a16="http://schemas.microsoft.com/office/drawing/2014/main" id="{BA88ADE0-261F-4B6C-21A6-8A4894972A7C}"/>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5959241" y="2714154"/>
            <a:ext cx="1597138" cy="1625829"/>
          </a:xfrm>
          <a:prstGeom prst="rect">
            <a:avLst/>
          </a:prstGeom>
        </p:spPr>
      </p:pic>
      <p:sp>
        <p:nvSpPr>
          <p:cNvPr id="38" name="TextBox 37">
            <a:extLst>
              <a:ext uri="{FF2B5EF4-FFF2-40B4-BE49-F238E27FC236}">
                <a16:creationId xmlns:a16="http://schemas.microsoft.com/office/drawing/2014/main" id="{02BF7EED-4A9A-44B9-5DB8-49674FA3A595}"/>
              </a:ext>
            </a:extLst>
          </p:cNvPr>
          <p:cNvSpPr txBox="1"/>
          <p:nvPr/>
        </p:nvSpPr>
        <p:spPr>
          <a:xfrm>
            <a:off x="5332471" y="409894"/>
            <a:ext cx="3399392" cy="369332"/>
          </a:xfrm>
          <a:prstGeom prst="rect">
            <a:avLst/>
          </a:prstGeom>
          <a:noFill/>
        </p:spPr>
        <p:txBody>
          <a:bodyPr wrap="none" rtlCol="0">
            <a:spAutoFit/>
          </a:bodyPr>
          <a:lstStyle/>
          <a:p>
            <a:r>
              <a:rPr lang="en-US" dirty="0"/>
              <a:t>23 solenoids: 20 T, 1.4 m bore </a:t>
            </a:r>
          </a:p>
        </p:txBody>
      </p:sp>
      <p:sp>
        <p:nvSpPr>
          <p:cNvPr id="39" name="TextBox 38">
            <a:extLst>
              <a:ext uri="{FF2B5EF4-FFF2-40B4-BE49-F238E27FC236}">
                <a16:creationId xmlns:a16="http://schemas.microsoft.com/office/drawing/2014/main" id="{01757435-8D84-12B2-FF2C-0424F0879781}"/>
              </a:ext>
            </a:extLst>
          </p:cNvPr>
          <p:cNvSpPr txBox="1"/>
          <p:nvPr/>
        </p:nvSpPr>
        <p:spPr>
          <a:xfrm>
            <a:off x="6042411" y="2135410"/>
            <a:ext cx="2893063" cy="646331"/>
          </a:xfrm>
          <a:prstGeom prst="rect">
            <a:avLst/>
          </a:prstGeom>
          <a:noFill/>
        </p:spPr>
        <p:txBody>
          <a:bodyPr wrap="square" rtlCol="0">
            <a:spAutoFit/>
          </a:bodyPr>
          <a:lstStyle/>
          <a:p>
            <a:r>
              <a:rPr lang="en-US" dirty="0"/>
              <a:t>3000 solenoids: 2 to 14 T, 90 mm to 1.5 m bore</a:t>
            </a:r>
          </a:p>
        </p:txBody>
      </p:sp>
      <p:sp>
        <p:nvSpPr>
          <p:cNvPr id="40" name="TextBox 39">
            <a:extLst>
              <a:ext uri="{FF2B5EF4-FFF2-40B4-BE49-F238E27FC236}">
                <a16:creationId xmlns:a16="http://schemas.microsoft.com/office/drawing/2014/main" id="{DFB04F81-D72C-9A73-5E1C-6646F8D72188}"/>
              </a:ext>
            </a:extLst>
          </p:cNvPr>
          <p:cNvSpPr txBox="1"/>
          <p:nvPr/>
        </p:nvSpPr>
        <p:spPr>
          <a:xfrm>
            <a:off x="9621533" y="3583937"/>
            <a:ext cx="2166962" cy="646331"/>
          </a:xfrm>
          <a:prstGeom prst="rect">
            <a:avLst/>
          </a:prstGeom>
          <a:noFill/>
        </p:spPr>
        <p:txBody>
          <a:bodyPr wrap="square" rtlCol="0">
            <a:spAutoFit/>
          </a:bodyPr>
          <a:lstStyle/>
          <a:p>
            <a:r>
              <a:rPr lang="en-US" dirty="0"/>
              <a:t>17 solenoids: 40 T, 60 mm bore</a:t>
            </a:r>
          </a:p>
        </p:txBody>
      </p:sp>
      <p:sp>
        <p:nvSpPr>
          <p:cNvPr id="41" name="TextBox 40">
            <a:extLst>
              <a:ext uri="{FF2B5EF4-FFF2-40B4-BE49-F238E27FC236}">
                <a16:creationId xmlns:a16="http://schemas.microsoft.com/office/drawing/2014/main" id="{ACFC94C3-F92F-E3E7-D450-C0224E1B14A3}"/>
              </a:ext>
            </a:extLst>
          </p:cNvPr>
          <p:cNvSpPr txBox="1"/>
          <p:nvPr/>
        </p:nvSpPr>
        <p:spPr>
          <a:xfrm>
            <a:off x="1881884" y="6055835"/>
            <a:ext cx="4194482" cy="369332"/>
          </a:xfrm>
          <a:prstGeom prst="rect">
            <a:avLst/>
          </a:prstGeom>
          <a:noFill/>
        </p:spPr>
        <p:txBody>
          <a:bodyPr wrap="none" rtlCol="0">
            <a:spAutoFit/>
          </a:bodyPr>
          <a:lstStyle/>
          <a:p>
            <a:r>
              <a:rPr lang="en-US" dirty="0"/>
              <a:t>5 km: 10 T, 30(V) x 100 mm (H) dipoles</a:t>
            </a:r>
          </a:p>
        </p:txBody>
      </p:sp>
      <p:sp>
        <p:nvSpPr>
          <p:cNvPr id="42" name="TextBox 41">
            <a:extLst>
              <a:ext uri="{FF2B5EF4-FFF2-40B4-BE49-F238E27FC236}">
                <a16:creationId xmlns:a16="http://schemas.microsoft.com/office/drawing/2014/main" id="{45FD04E8-D7A9-6534-DF43-784779FEA762}"/>
              </a:ext>
            </a:extLst>
          </p:cNvPr>
          <p:cNvSpPr txBox="1"/>
          <p:nvPr/>
        </p:nvSpPr>
        <p:spPr>
          <a:xfrm>
            <a:off x="6921158" y="6055835"/>
            <a:ext cx="3591752" cy="369332"/>
          </a:xfrm>
          <a:prstGeom prst="rect">
            <a:avLst/>
          </a:prstGeom>
          <a:noFill/>
        </p:spPr>
        <p:txBody>
          <a:bodyPr wrap="none" rtlCol="0">
            <a:spAutoFit/>
          </a:bodyPr>
          <a:lstStyle/>
          <a:p>
            <a:r>
              <a:rPr lang="en-US" dirty="0"/>
              <a:t>10 km 14 T, 140 mm bore dipoles</a:t>
            </a:r>
          </a:p>
        </p:txBody>
      </p:sp>
    </p:spTree>
    <p:extLst>
      <p:ext uri="{BB962C8B-B14F-4D97-AF65-F5344CB8AC3E}">
        <p14:creationId xmlns:p14="http://schemas.microsoft.com/office/powerpoint/2010/main" val="3061743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E4DD98-42A9-9DB5-C46C-CDEE16FF7CE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F50E7DE-EB44-FECE-BF07-2B6B69765E55}"/>
              </a:ext>
            </a:extLst>
          </p:cNvPr>
          <p:cNvSpPr>
            <a:spLocks noGrp="1"/>
          </p:cNvSpPr>
          <p:nvPr>
            <p:ph type="sldNum" sz="quarter" idx="12"/>
          </p:nvPr>
        </p:nvSpPr>
        <p:spPr/>
        <p:txBody>
          <a:bodyPr/>
          <a:lstStyle/>
          <a:p>
            <a:fld id="{005C7FBA-D4E9-46CA-9321-3ADA2E368FCD}" type="slidenum">
              <a:rPr lang="en-GB" smtClean="0"/>
              <a:t>6</a:t>
            </a:fld>
            <a:endParaRPr lang="en-GB"/>
          </a:p>
        </p:txBody>
      </p:sp>
      <p:sp>
        <p:nvSpPr>
          <p:cNvPr id="5" name="Title 4">
            <a:extLst>
              <a:ext uri="{FF2B5EF4-FFF2-40B4-BE49-F238E27FC236}">
                <a16:creationId xmlns:a16="http://schemas.microsoft.com/office/drawing/2014/main" id="{8018FFC3-58B7-BD04-C4F2-923C22A29136}"/>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C6D5DC96-46D7-2287-1F57-63DD55466CD6}"/>
              </a:ext>
            </a:extLst>
          </p:cNvPr>
          <p:cNvPicPr>
            <a:picLocks noChangeAspect="1"/>
          </p:cNvPicPr>
          <p:nvPr/>
        </p:nvPicPr>
        <p:blipFill>
          <a:blip r:embed="rId2"/>
          <a:stretch>
            <a:fillRect/>
          </a:stretch>
        </p:blipFill>
        <p:spPr>
          <a:xfrm>
            <a:off x="10759501" y="161193"/>
            <a:ext cx="910841" cy="910841"/>
          </a:xfrm>
          <a:prstGeom prst="rect">
            <a:avLst/>
          </a:prstGeom>
        </p:spPr>
      </p:pic>
      <p:graphicFrame>
        <p:nvGraphicFramePr>
          <p:cNvPr id="10" name="Table 9">
            <a:extLst>
              <a:ext uri="{FF2B5EF4-FFF2-40B4-BE49-F238E27FC236}">
                <a16:creationId xmlns:a16="http://schemas.microsoft.com/office/drawing/2014/main" id="{AE4CD499-4FFA-1C41-0D58-855F5CAF0CDE}"/>
              </a:ext>
            </a:extLst>
          </p:cNvPr>
          <p:cNvGraphicFramePr>
            <a:graphicFrameLocks noGrp="1"/>
          </p:cNvGraphicFramePr>
          <p:nvPr>
            <p:extLst>
              <p:ext uri="{D42A27DB-BD31-4B8C-83A1-F6EECF244321}">
                <p14:modId xmlns:p14="http://schemas.microsoft.com/office/powerpoint/2010/main" val="473522311"/>
              </p:ext>
            </p:extLst>
          </p:nvPr>
        </p:nvGraphicFramePr>
        <p:xfrm>
          <a:off x="747941" y="2016457"/>
          <a:ext cx="10868034" cy="2194560"/>
        </p:xfrm>
        <a:graphic>
          <a:graphicData uri="http://schemas.openxmlformats.org/drawingml/2006/table">
            <a:tbl>
              <a:tblPr firstRow="1" bandRow="1">
                <a:tableStyleId>{EB344D84-9AFB-497E-A393-DC336BA19D2E}</a:tableStyleId>
              </a:tblPr>
              <a:tblGrid>
                <a:gridCol w="9013314">
                  <a:extLst>
                    <a:ext uri="{9D8B030D-6E8A-4147-A177-3AD203B41FA5}">
                      <a16:colId xmlns:a16="http://schemas.microsoft.com/office/drawing/2014/main" val="1481355223"/>
                    </a:ext>
                  </a:extLst>
                </a:gridCol>
                <a:gridCol w="1854720">
                  <a:extLst>
                    <a:ext uri="{9D8B030D-6E8A-4147-A177-3AD203B41FA5}">
                      <a16:colId xmlns:a16="http://schemas.microsoft.com/office/drawing/2014/main" val="1379143420"/>
                    </a:ext>
                  </a:extLst>
                </a:gridCol>
              </a:tblGrid>
              <a:tr h="0">
                <a:tc>
                  <a:txBody>
                    <a:bodyPr/>
                    <a:lstStyle/>
                    <a:p>
                      <a:pPr marL="0" marR="0" algn="just">
                        <a:spcBef>
                          <a:spcPts val="200"/>
                        </a:spcBef>
                        <a:spcAft>
                          <a:spcPts val="200"/>
                        </a:spcAft>
                        <a:buNone/>
                      </a:pPr>
                      <a:r>
                        <a:rPr lang="en-GB" sz="1800" b="0" dirty="0">
                          <a:effectLst/>
                        </a:rPr>
                        <a:t>Activity</a:t>
                      </a:r>
                      <a:endParaRPr lang="en-US" sz="1800" b="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a:effectLst/>
                        </a:rPr>
                        <a:t>Status</a:t>
                      </a:r>
                      <a:endParaRPr lang="en-US" sz="1800" b="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88783587"/>
                  </a:ext>
                </a:extLst>
              </a:tr>
              <a:tr h="0">
                <a:tc>
                  <a:txBody>
                    <a:bodyPr/>
                    <a:lstStyle/>
                    <a:p>
                      <a:pPr marL="0" marR="0" algn="just">
                        <a:spcBef>
                          <a:spcPts val="200"/>
                        </a:spcBef>
                        <a:spcAft>
                          <a:spcPts val="200"/>
                        </a:spcAft>
                        <a:buNone/>
                      </a:pPr>
                      <a:r>
                        <a:rPr lang="en-GB" sz="1800" b="0" dirty="0">
                          <a:solidFill>
                            <a:schemeClr val="accent6">
                              <a:lumMod val="75000"/>
                            </a:schemeClr>
                          </a:solidFill>
                          <a:effectLst/>
                        </a:rPr>
                        <a:t>Summary of current technology status based on design work and identification of major technology gaps</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935343"/>
                  </a:ext>
                </a:extLst>
              </a:tr>
              <a:tr h="0">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0" dirty="0">
                          <a:solidFill>
                            <a:schemeClr val="accent6">
                              <a:lumMod val="75000"/>
                            </a:schemeClr>
                          </a:solidFill>
                          <a:effectLst/>
                        </a:rPr>
                        <a:t>Development of TRL-based framework for magnets and powering systems and visualization of estimated TRLs for key technologies</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8693364"/>
                  </a:ext>
                </a:extLst>
              </a:tr>
              <a:tr h="0">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b="1" u="sng" dirty="0">
                          <a:solidFill>
                            <a:srgbClr val="0070C0"/>
                          </a:solidFill>
                          <a:effectLst/>
                        </a:rPr>
                        <a:t>Use of TRL mapping to determine appropriate R&amp;D scale (models vs. prototypes)</a:t>
                      </a:r>
                      <a:r>
                        <a:rPr lang="en-US" sz="1800" b="1" u="sng" dirty="0">
                          <a:solidFill>
                            <a:srgbClr val="0070C0"/>
                          </a:solidFill>
                          <a:effectLst/>
                        </a:rPr>
                        <a:t> a</a:t>
                      </a:r>
                      <a:r>
                        <a:rPr lang="en-GB" sz="1800" b="1" u="sng" dirty="0" err="1">
                          <a:solidFill>
                            <a:srgbClr val="0070C0"/>
                          </a:solidFill>
                          <a:effectLst/>
                        </a:rPr>
                        <a:t>nd</a:t>
                      </a:r>
                      <a:r>
                        <a:rPr lang="en-GB" sz="1800" b="1" u="sng" dirty="0">
                          <a:solidFill>
                            <a:srgbClr val="0070C0"/>
                          </a:solidFill>
                          <a:effectLst/>
                        </a:rPr>
                        <a:t> definition of R&amp;D planning strategy beyond MuCol</a:t>
                      </a:r>
                      <a:endParaRPr lang="en-US" sz="1800" b="1" u="sng" dirty="0">
                        <a:solidFill>
                          <a:srgbClr val="0070C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rgbClr val="0070C0"/>
                          </a:solidFill>
                          <a:effectLst/>
                        </a:rPr>
                        <a:t>Ongoing</a:t>
                      </a:r>
                      <a:endParaRPr lang="en-US" sz="1800" b="0" dirty="0">
                        <a:solidFill>
                          <a:srgbClr val="0070C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13372270"/>
                  </a:ext>
                </a:extLst>
              </a:tr>
              <a:tr h="0">
                <a:tc>
                  <a:txBody>
                    <a:bodyPr/>
                    <a:lstStyle/>
                    <a:p>
                      <a:pPr marL="0" marR="0" algn="just">
                        <a:spcBef>
                          <a:spcPts val="200"/>
                        </a:spcBef>
                        <a:spcAft>
                          <a:spcPts val="200"/>
                        </a:spcAft>
                        <a:buNone/>
                      </a:pPr>
                      <a:r>
                        <a:rPr lang="en-GB" sz="1800" b="0" dirty="0">
                          <a:solidFill>
                            <a:srgbClr val="0070C0"/>
                          </a:solidFill>
                          <a:effectLst/>
                        </a:rPr>
                        <a:t>Coordination of efforts and communication of results</a:t>
                      </a:r>
                      <a:endParaRPr lang="en-US" sz="1800" b="0" dirty="0">
                        <a:solidFill>
                          <a:srgbClr val="0070C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rgbClr val="0070C0"/>
                          </a:solidFill>
                          <a:effectLst/>
                        </a:rPr>
                        <a:t>Ongoing</a:t>
                      </a:r>
                      <a:endParaRPr lang="en-US" sz="1800" b="0" dirty="0">
                        <a:solidFill>
                          <a:srgbClr val="0070C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49635337"/>
                  </a:ext>
                </a:extLst>
              </a:tr>
            </a:tbl>
          </a:graphicData>
        </a:graphic>
      </p:graphicFrame>
      <p:sp>
        <p:nvSpPr>
          <p:cNvPr id="11" name="TextBox 10">
            <a:extLst>
              <a:ext uri="{FF2B5EF4-FFF2-40B4-BE49-F238E27FC236}">
                <a16:creationId xmlns:a16="http://schemas.microsoft.com/office/drawing/2014/main" id="{E8F7156E-7EC4-CFEE-0FEA-080EC42C8E81}"/>
              </a:ext>
            </a:extLst>
          </p:cNvPr>
          <p:cNvSpPr txBox="1"/>
          <p:nvPr/>
        </p:nvSpPr>
        <p:spPr>
          <a:xfrm>
            <a:off x="716786" y="1399217"/>
            <a:ext cx="1510350" cy="584775"/>
          </a:xfrm>
          <a:prstGeom prst="rect">
            <a:avLst/>
          </a:prstGeom>
          <a:noFill/>
        </p:spPr>
        <p:txBody>
          <a:bodyPr wrap="none" rtlCol="0">
            <a:spAutoFit/>
          </a:bodyPr>
          <a:lstStyle/>
          <a:p>
            <a:r>
              <a:rPr lang="en-US" sz="3200" dirty="0"/>
              <a:t>Task 7.1</a:t>
            </a:r>
          </a:p>
        </p:txBody>
      </p:sp>
      <p:sp>
        <p:nvSpPr>
          <p:cNvPr id="2" name="Footer Placeholder 2">
            <a:extLst>
              <a:ext uri="{FF2B5EF4-FFF2-40B4-BE49-F238E27FC236}">
                <a16:creationId xmlns:a16="http://schemas.microsoft.com/office/drawing/2014/main" id="{6A5450BC-06E2-CA64-8803-E37D61A5AF97}"/>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3901014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184222-9D29-C54F-8029-B13B799E58A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14791D3-C345-0BA3-C2D9-AC8C90E12E04}"/>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5" name="Title 4">
            <a:extLst>
              <a:ext uri="{FF2B5EF4-FFF2-40B4-BE49-F238E27FC236}">
                <a16:creationId xmlns:a16="http://schemas.microsoft.com/office/drawing/2014/main" id="{1AC87C9B-F9D5-B9F3-4EB0-26D2DA19CB65}"/>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3F0367E5-C323-5CF4-9DC6-B7941540EF97}"/>
              </a:ext>
            </a:extLst>
          </p:cNvPr>
          <p:cNvPicPr>
            <a:picLocks noChangeAspect="1"/>
          </p:cNvPicPr>
          <p:nvPr/>
        </p:nvPicPr>
        <p:blipFill>
          <a:blip r:embed="rId2"/>
          <a:stretch>
            <a:fillRect/>
          </a:stretch>
        </p:blipFill>
        <p:spPr>
          <a:xfrm>
            <a:off x="10759501" y="161193"/>
            <a:ext cx="910841" cy="910841"/>
          </a:xfrm>
          <a:prstGeom prst="rect">
            <a:avLst/>
          </a:prstGeom>
        </p:spPr>
      </p:pic>
      <p:graphicFrame>
        <p:nvGraphicFramePr>
          <p:cNvPr id="10" name="Table 9">
            <a:extLst>
              <a:ext uri="{FF2B5EF4-FFF2-40B4-BE49-F238E27FC236}">
                <a16:creationId xmlns:a16="http://schemas.microsoft.com/office/drawing/2014/main" id="{49107BBB-0BF3-2F6B-D566-3DEAE31DCB89}"/>
              </a:ext>
            </a:extLst>
          </p:cNvPr>
          <p:cNvGraphicFramePr>
            <a:graphicFrameLocks noGrp="1"/>
          </p:cNvGraphicFramePr>
          <p:nvPr>
            <p:extLst>
              <p:ext uri="{D42A27DB-BD31-4B8C-83A1-F6EECF244321}">
                <p14:modId xmlns:p14="http://schemas.microsoft.com/office/powerpoint/2010/main" val="2360551046"/>
              </p:ext>
            </p:extLst>
          </p:nvPr>
        </p:nvGraphicFramePr>
        <p:xfrm>
          <a:off x="747941" y="2016457"/>
          <a:ext cx="10868034" cy="3566160"/>
        </p:xfrm>
        <a:graphic>
          <a:graphicData uri="http://schemas.openxmlformats.org/drawingml/2006/table">
            <a:tbl>
              <a:tblPr firstRow="1" bandRow="1">
                <a:tableStyleId>{EB344D84-9AFB-497E-A393-DC336BA19D2E}</a:tableStyleId>
              </a:tblPr>
              <a:tblGrid>
                <a:gridCol w="9013314">
                  <a:extLst>
                    <a:ext uri="{9D8B030D-6E8A-4147-A177-3AD203B41FA5}">
                      <a16:colId xmlns:a16="http://schemas.microsoft.com/office/drawing/2014/main" val="1481355223"/>
                    </a:ext>
                  </a:extLst>
                </a:gridCol>
                <a:gridCol w="1854720">
                  <a:extLst>
                    <a:ext uri="{9D8B030D-6E8A-4147-A177-3AD203B41FA5}">
                      <a16:colId xmlns:a16="http://schemas.microsoft.com/office/drawing/2014/main" val="1379143420"/>
                    </a:ext>
                  </a:extLst>
                </a:gridCol>
              </a:tblGrid>
              <a:tr h="0">
                <a:tc>
                  <a:txBody>
                    <a:bodyPr/>
                    <a:lstStyle/>
                    <a:p>
                      <a:pPr marL="0" marR="0" algn="just">
                        <a:spcBef>
                          <a:spcPts val="200"/>
                        </a:spcBef>
                        <a:spcAft>
                          <a:spcPts val="200"/>
                        </a:spcAft>
                        <a:buNone/>
                      </a:pPr>
                      <a:r>
                        <a:rPr lang="en-GB" sz="1800" b="0" dirty="0">
                          <a:effectLst/>
                        </a:rPr>
                        <a:t>Activity</a:t>
                      </a:r>
                      <a:endParaRPr lang="en-US" sz="1800" b="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a:effectLst/>
                        </a:rPr>
                        <a:t>Status</a:t>
                      </a:r>
                      <a:endParaRPr lang="en-US" sz="1800" b="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88783587"/>
                  </a:ext>
                </a:extLst>
              </a:tr>
              <a:tr h="0">
                <a:tc>
                  <a:txBody>
                    <a:bodyPr/>
                    <a:lstStyle/>
                    <a:p>
                      <a:pPr marL="0" marR="0" algn="just">
                        <a:spcBef>
                          <a:spcPts val="200"/>
                        </a:spcBef>
                        <a:spcAft>
                          <a:spcPts val="200"/>
                        </a:spcAft>
                        <a:buNone/>
                      </a:pPr>
                      <a:r>
                        <a:rPr lang="en-GB" sz="1800" b="0" dirty="0">
                          <a:solidFill>
                            <a:schemeClr val="accent6">
                              <a:lumMod val="75000"/>
                            </a:schemeClr>
                          </a:solidFill>
                          <a:effectLst/>
                        </a:rPr>
                        <a:t>Definition of new baseline for target, decay and capture solenoid, based on HTS technology, reducing mass to 100 tons, stored anergy to 1 GJ and consumption to 1 MW</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935343"/>
                  </a:ext>
                </a:extLst>
              </a:tr>
              <a:tr h="0">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kern="1200" dirty="0">
                          <a:solidFill>
                            <a:schemeClr val="accent6">
                              <a:lumMod val="75000"/>
                            </a:schemeClr>
                          </a:solidFill>
                          <a:effectLst/>
                          <a:latin typeface="+mn-lt"/>
                          <a:ea typeface="+mn-ea"/>
                          <a:cs typeface="+mn-cs"/>
                        </a:rPr>
                        <a:t>Analysis of US-MAP baseline 6D cooling channel (826 cells, ~970 m, 3000 solenoids)</a:t>
                      </a:r>
                      <a:r>
                        <a:rPr lang="en-US" sz="1800" dirty="0">
                          <a:solidFill>
                            <a:schemeClr val="accent6">
                              <a:lumMod val="75000"/>
                            </a:schemeClr>
                          </a:solidFill>
                          <a:effectLst/>
                          <a:latin typeface="+mn-lt"/>
                        </a:rPr>
                        <a:t> </a:t>
                      </a:r>
                      <a:endParaRPr lang="en-US" sz="1800" b="0" dirty="0">
                        <a:solidFill>
                          <a:schemeClr val="accent6">
                            <a:lumMod val="75000"/>
                          </a:schemeClr>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8693364"/>
                  </a:ext>
                </a:extLst>
              </a:tr>
              <a:tr h="0">
                <a:tc>
                  <a:txBody>
                    <a:bodyPr/>
                    <a:lstStyle/>
                    <a:p>
                      <a:pPr marL="0" marR="0" algn="just">
                        <a:spcBef>
                          <a:spcPts val="200"/>
                        </a:spcBef>
                        <a:spcAft>
                          <a:spcPts val="200"/>
                        </a:spcAft>
                        <a:buNone/>
                      </a:pPr>
                      <a:r>
                        <a:rPr lang="en-GB" sz="1800" dirty="0">
                          <a:solidFill>
                            <a:schemeClr val="accent6">
                              <a:lumMod val="75000"/>
                            </a:schemeClr>
                          </a:solidFill>
                          <a:effectLst/>
                          <a:latin typeface="+mn-lt"/>
                          <a:ea typeface="Times New Roman" panose="02020603050405020304" pitchFamily="18" charset="0"/>
                        </a:rPr>
                        <a:t>Development of solenoid design and optimization rules, incorporating engineering constraints and </a:t>
                      </a:r>
                      <a:r>
                        <a:rPr lang="en-GB" sz="1800" b="1" u="sng" dirty="0">
                          <a:solidFill>
                            <a:schemeClr val="accent6">
                              <a:lumMod val="75000"/>
                            </a:schemeClr>
                          </a:solidFill>
                          <a:effectLst/>
                          <a:latin typeface="+mn-lt"/>
                          <a:ea typeface="Times New Roman" panose="02020603050405020304" pitchFamily="18" charset="0"/>
                        </a:rPr>
                        <a:t>integration in beam optics optimization</a:t>
                      </a:r>
                      <a:endParaRPr lang="en-US" sz="1800" b="1" u="sng" dirty="0">
                        <a:solidFill>
                          <a:schemeClr val="accent6">
                            <a:lumMod val="75000"/>
                          </a:schemeClr>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13372270"/>
                  </a:ext>
                </a:extLst>
              </a:tr>
              <a:tr h="0">
                <a:tc>
                  <a:txBody>
                    <a:bodyPr/>
                    <a:lstStyle/>
                    <a:p>
                      <a:pPr marL="0" marR="0" algn="just">
                        <a:spcBef>
                          <a:spcPts val="200"/>
                        </a:spcBef>
                        <a:spcAft>
                          <a:spcPts val="200"/>
                        </a:spcAft>
                        <a:buNone/>
                      </a:pPr>
                      <a:r>
                        <a:rPr lang="en-GB" sz="1800" kern="1200" dirty="0">
                          <a:solidFill>
                            <a:schemeClr val="accent1"/>
                          </a:solidFill>
                          <a:effectLst/>
                          <a:latin typeface="+mn-lt"/>
                          <a:ea typeface="+mn-ea"/>
                          <a:cs typeface="+mn-cs"/>
                        </a:rPr>
                        <a:t>Application of optimization tools to new 6D optics configuration (3030 solenoids)</a:t>
                      </a:r>
                      <a:r>
                        <a:rPr lang="en-US" sz="1800" kern="1200" dirty="0">
                          <a:solidFill>
                            <a:schemeClr val="accent1"/>
                          </a:solidFill>
                          <a:effectLst/>
                          <a:latin typeface="+mn-lt"/>
                          <a:ea typeface="+mn-ea"/>
                          <a:cs typeface="+mn-cs"/>
                        </a:rPr>
                        <a:t>, including integration and spacing constraints</a:t>
                      </a:r>
                      <a:endParaRPr lang="en-US" sz="1800" b="0" dirty="0">
                        <a:solidFill>
                          <a:schemeClr val="accent1"/>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rgbClr val="0070C0"/>
                          </a:solidFill>
                          <a:effectLst/>
                        </a:rPr>
                        <a:t>Ongoing</a:t>
                      </a:r>
                      <a:endParaRPr lang="en-US" sz="1800" b="0" dirty="0">
                        <a:solidFill>
                          <a:srgbClr val="0070C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49635337"/>
                  </a:ext>
                </a:extLst>
              </a:tr>
              <a:tr h="0">
                <a:tc>
                  <a:txBody>
                    <a:bodyPr/>
                    <a:lstStyle/>
                    <a:p>
                      <a:pPr marL="0" marR="0" algn="just">
                        <a:spcBef>
                          <a:spcPts val="200"/>
                        </a:spcBef>
                        <a:spcAft>
                          <a:spcPts val="200"/>
                        </a:spcAft>
                        <a:buNone/>
                      </a:pPr>
                      <a:r>
                        <a:rPr lang="en-GB" sz="1800" dirty="0">
                          <a:solidFill>
                            <a:schemeClr val="accent6">
                              <a:lumMod val="75000"/>
                            </a:schemeClr>
                          </a:solidFill>
                          <a:effectLst/>
                          <a:latin typeface="+mn-lt"/>
                          <a:ea typeface="Times New Roman" panose="02020603050405020304" pitchFamily="18" charset="0"/>
                        </a:rPr>
                        <a:t>Definition of 40 T field target and small 50 mm bore for compact R&amp;D testing, choosing non-insulated windings and pre-compression as new technology vehicle</a:t>
                      </a:r>
                      <a:endParaRPr lang="en-US" sz="1800" dirty="0">
                        <a:solidFill>
                          <a:schemeClr val="accent6">
                            <a:lumMod val="75000"/>
                          </a:schemeClr>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US" sz="1800" b="0" dirty="0">
                          <a:solidFill>
                            <a:schemeClr val="accent6">
                              <a:lumMod val="75000"/>
                            </a:schemeClr>
                          </a:solidFill>
                          <a:effectLst/>
                          <a:latin typeface="+mn-lt"/>
                          <a:ea typeface="Times New Roman" panose="02020603050405020304" pitchFamily="18" charset="0"/>
                        </a:rPr>
                        <a:t>Done</a:t>
                      </a:r>
                    </a:p>
                  </a:txBody>
                  <a:tcPr marL="68580" marR="68580" marT="0" marB="0"/>
                </a:tc>
                <a:extLst>
                  <a:ext uri="{0D108BD9-81ED-4DB2-BD59-A6C34878D82A}">
                    <a16:rowId xmlns:a16="http://schemas.microsoft.com/office/drawing/2014/main" val="2607152667"/>
                  </a:ext>
                </a:extLst>
              </a:tr>
              <a:tr h="0">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US" sz="1800" dirty="0">
                          <a:solidFill>
                            <a:schemeClr val="accent1"/>
                          </a:solidFill>
                          <a:effectLst/>
                          <a:latin typeface="+mn-lt"/>
                          <a:ea typeface="Times New Roman" panose="02020603050405020304" pitchFamily="18" charset="0"/>
                        </a:rPr>
                        <a:t>Engineering development of modular pancake-based solenoid over past 12 months and initial winding tests as feedback to conceptual design, and development of radial pre-compression mechanical structure</a:t>
                      </a:r>
                    </a:p>
                  </a:txBody>
                  <a:tcPr marL="68580" marR="68580" marT="0" marB="0"/>
                </a:tc>
                <a:tc>
                  <a:txBody>
                    <a:bodyPr/>
                    <a:lstStyle/>
                    <a:p>
                      <a:pPr marL="0" marR="0" algn="just">
                        <a:spcBef>
                          <a:spcPts val="200"/>
                        </a:spcBef>
                        <a:spcAft>
                          <a:spcPts val="200"/>
                        </a:spcAft>
                        <a:buNone/>
                      </a:pPr>
                      <a:r>
                        <a:rPr lang="en-US" sz="1800" b="0" dirty="0">
                          <a:solidFill>
                            <a:srgbClr val="0070C0"/>
                          </a:solidFill>
                          <a:effectLst/>
                          <a:latin typeface="+mn-lt"/>
                          <a:ea typeface="Times New Roman" panose="02020603050405020304" pitchFamily="18" charset="0"/>
                        </a:rPr>
                        <a:t>Ongoing</a:t>
                      </a:r>
                    </a:p>
                  </a:txBody>
                  <a:tcPr marL="68580" marR="68580" marT="0" marB="0"/>
                </a:tc>
                <a:extLst>
                  <a:ext uri="{0D108BD9-81ED-4DB2-BD59-A6C34878D82A}">
                    <a16:rowId xmlns:a16="http://schemas.microsoft.com/office/drawing/2014/main" val="3666430519"/>
                  </a:ext>
                </a:extLst>
              </a:tr>
            </a:tbl>
          </a:graphicData>
        </a:graphic>
      </p:graphicFrame>
      <p:sp>
        <p:nvSpPr>
          <p:cNvPr id="11" name="TextBox 10">
            <a:extLst>
              <a:ext uri="{FF2B5EF4-FFF2-40B4-BE49-F238E27FC236}">
                <a16:creationId xmlns:a16="http://schemas.microsoft.com/office/drawing/2014/main" id="{936B3E64-DD23-ADEB-D94A-5E2BDAB651EF}"/>
              </a:ext>
            </a:extLst>
          </p:cNvPr>
          <p:cNvSpPr txBox="1"/>
          <p:nvPr/>
        </p:nvSpPr>
        <p:spPr>
          <a:xfrm>
            <a:off x="716786" y="1399217"/>
            <a:ext cx="1510350" cy="584775"/>
          </a:xfrm>
          <a:prstGeom prst="rect">
            <a:avLst/>
          </a:prstGeom>
          <a:noFill/>
        </p:spPr>
        <p:txBody>
          <a:bodyPr wrap="none" rtlCol="0">
            <a:spAutoFit/>
          </a:bodyPr>
          <a:lstStyle/>
          <a:p>
            <a:r>
              <a:rPr lang="en-US" sz="3200" dirty="0"/>
              <a:t>Task 7.2</a:t>
            </a:r>
          </a:p>
        </p:txBody>
      </p:sp>
      <p:sp>
        <p:nvSpPr>
          <p:cNvPr id="2" name="Footer Placeholder 2">
            <a:extLst>
              <a:ext uri="{FF2B5EF4-FFF2-40B4-BE49-F238E27FC236}">
                <a16:creationId xmlns:a16="http://schemas.microsoft.com/office/drawing/2014/main" id="{B4819BBA-15A1-A6E1-96E0-5087BFEDCB53}"/>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3599476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7F363-CDC0-20D3-E56D-74931282211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F4274F7-A91D-CE66-F3C4-5E882F39C69B}"/>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5" name="Title 4">
            <a:extLst>
              <a:ext uri="{FF2B5EF4-FFF2-40B4-BE49-F238E27FC236}">
                <a16:creationId xmlns:a16="http://schemas.microsoft.com/office/drawing/2014/main" id="{2FFD54D9-750C-87A4-6194-6132E2E29EED}"/>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707FBACC-4AB5-952F-0990-8F9DEBD75081}"/>
              </a:ext>
            </a:extLst>
          </p:cNvPr>
          <p:cNvPicPr>
            <a:picLocks noChangeAspect="1"/>
          </p:cNvPicPr>
          <p:nvPr/>
        </p:nvPicPr>
        <p:blipFill>
          <a:blip r:embed="rId2"/>
          <a:stretch>
            <a:fillRect/>
          </a:stretch>
        </p:blipFill>
        <p:spPr>
          <a:xfrm>
            <a:off x="10759501" y="161193"/>
            <a:ext cx="910841" cy="910841"/>
          </a:xfrm>
          <a:prstGeom prst="rect">
            <a:avLst/>
          </a:prstGeom>
        </p:spPr>
      </p:pic>
      <p:graphicFrame>
        <p:nvGraphicFramePr>
          <p:cNvPr id="10" name="Table 9">
            <a:extLst>
              <a:ext uri="{FF2B5EF4-FFF2-40B4-BE49-F238E27FC236}">
                <a16:creationId xmlns:a16="http://schemas.microsoft.com/office/drawing/2014/main" id="{FDBBBD3B-74D3-96C5-F286-81CDAF481E58}"/>
              </a:ext>
            </a:extLst>
          </p:cNvPr>
          <p:cNvGraphicFramePr>
            <a:graphicFrameLocks noGrp="1"/>
          </p:cNvGraphicFramePr>
          <p:nvPr>
            <p:extLst>
              <p:ext uri="{D42A27DB-BD31-4B8C-83A1-F6EECF244321}">
                <p14:modId xmlns:p14="http://schemas.microsoft.com/office/powerpoint/2010/main" val="4237986322"/>
              </p:ext>
            </p:extLst>
          </p:nvPr>
        </p:nvGraphicFramePr>
        <p:xfrm>
          <a:off x="747941" y="2016457"/>
          <a:ext cx="10868034" cy="3291840"/>
        </p:xfrm>
        <a:graphic>
          <a:graphicData uri="http://schemas.openxmlformats.org/drawingml/2006/table">
            <a:tbl>
              <a:tblPr firstRow="1" bandRow="1">
                <a:tableStyleId>{EB344D84-9AFB-497E-A393-DC336BA19D2E}</a:tableStyleId>
              </a:tblPr>
              <a:tblGrid>
                <a:gridCol w="9013314">
                  <a:extLst>
                    <a:ext uri="{9D8B030D-6E8A-4147-A177-3AD203B41FA5}">
                      <a16:colId xmlns:a16="http://schemas.microsoft.com/office/drawing/2014/main" val="1481355223"/>
                    </a:ext>
                  </a:extLst>
                </a:gridCol>
                <a:gridCol w="1854720">
                  <a:extLst>
                    <a:ext uri="{9D8B030D-6E8A-4147-A177-3AD203B41FA5}">
                      <a16:colId xmlns:a16="http://schemas.microsoft.com/office/drawing/2014/main" val="1379143420"/>
                    </a:ext>
                  </a:extLst>
                </a:gridCol>
              </a:tblGrid>
              <a:tr h="0">
                <a:tc>
                  <a:txBody>
                    <a:bodyPr/>
                    <a:lstStyle/>
                    <a:p>
                      <a:pPr marL="0" marR="0" algn="just">
                        <a:spcBef>
                          <a:spcPts val="200"/>
                        </a:spcBef>
                        <a:spcAft>
                          <a:spcPts val="200"/>
                        </a:spcAft>
                        <a:buNone/>
                      </a:pPr>
                      <a:r>
                        <a:rPr lang="en-GB" sz="1800" b="0" dirty="0">
                          <a:effectLst/>
                        </a:rPr>
                        <a:t>Activity</a:t>
                      </a:r>
                      <a:endParaRPr lang="en-US" sz="1800" b="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a:effectLst/>
                        </a:rPr>
                        <a:t>Status</a:t>
                      </a:r>
                      <a:endParaRPr lang="en-US" sz="1800" b="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88783587"/>
                  </a:ext>
                </a:extLst>
              </a:tr>
              <a:tr h="0">
                <a:tc>
                  <a:txBody>
                    <a:bodyPr/>
                    <a:lstStyle/>
                    <a:p>
                      <a:pPr marL="0" marR="0" algn="just">
                        <a:spcBef>
                          <a:spcPts val="200"/>
                        </a:spcBef>
                        <a:spcAft>
                          <a:spcPts val="200"/>
                        </a:spcAft>
                        <a:buNone/>
                      </a:pPr>
                      <a:r>
                        <a:rPr lang="en-GB" sz="1800" b="0" dirty="0">
                          <a:solidFill>
                            <a:schemeClr val="accent6">
                              <a:lumMod val="75000"/>
                            </a:schemeClr>
                          </a:solidFill>
                          <a:effectLst/>
                        </a:rPr>
                        <a:t>Selection of resonant power converters and capacitor-based energy storage for magnet powering, and design of </a:t>
                      </a:r>
                      <a:r>
                        <a:rPr lang="en-GB" sz="1800" b="0" dirty="0" err="1">
                          <a:solidFill>
                            <a:schemeClr val="accent6">
                              <a:lumMod val="75000"/>
                            </a:schemeClr>
                          </a:solidFill>
                          <a:effectLst/>
                        </a:rPr>
                        <a:t>uni</a:t>
                      </a:r>
                      <a:r>
                        <a:rPr lang="en-GB" sz="1800" b="0" dirty="0">
                          <a:solidFill>
                            <a:schemeClr val="accent6">
                              <a:lumMod val="75000"/>
                            </a:schemeClr>
                          </a:solidFill>
                          <a:effectLst/>
                        </a:rPr>
                        <a:t>- and bi-polar resonant circuit for RCS</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935343"/>
                  </a:ext>
                </a:extLst>
              </a:tr>
              <a:tr h="0">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kern="1200" dirty="0">
                          <a:solidFill>
                            <a:schemeClr val="accent6">
                              <a:lumMod val="75000"/>
                            </a:schemeClr>
                          </a:solidFill>
                          <a:effectLst/>
                          <a:latin typeface="+mn-lt"/>
                          <a:ea typeface="+mn-ea"/>
                          <a:cs typeface="+mn-cs"/>
                        </a:rPr>
                        <a:t>Exploration of resistive dipole magnet geometries: hourglass, window-frame, H-type</a:t>
                      </a:r>
                      <a:endParaRPr lang="en-US" sz="1800" b="0" dirty="0">
                        <a:solidFill>
                          <a:schemeClr val="accent6">
                            <a:lumMod val="75000"/>
                          </a:schemeClr>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8693364"/>
                  </a:ext>
                </a:extLst>
              </a:tr>
              <a:tr h="0">
                <a:tc>
                  <a:txBody>
                    <a:bodyPr/>
                    <a:lstStyle/>
                    <a:p>
                      <a:pPr marL="0" marR="0" algn="just">
                        <a:spcBef>
                          <a:spcPts val="200"/>
                        </a:spcBef>
                        <a:spcAft>
                          <a:spcPts val="200"/>
                        </a:spcAft>
                        <a:buNone/>
                      </a:pPr>
                      <a:r>
                        <a:rPr lang="en-GB" sz="1800" dirty="0">
                          <a:solidFill>
                            <a:schemeClr val="accent6">
                              <a:lumMod val="75000"/>
                            </a:schemeClr>
                          </a:solidFill>
                          <a:effectLst/>
                          <a:latin typeface="+mn-lt"/>
                          <a:ea typeface="Times New Roman" panose="02020603050405020304" pitchFamily="18" charset="0"/>
                        </a:rPr>
                        <a:t>Development of </a:t>
                      </a:r>
                      <a:r>
                        <a:rPr lang="en-GB" sz="1800" b="1" u="sng" dirty="0">
                          <a:solidFill>
                            <a:schemeClr val="accent6">
                              <a:lumMod val="75000"/>
                            </a:schemeClr>
                          </a:solidFill>
                          <a:effectLst/>
                          <a:latin typeface="+mn-lt"/>
                          <a:ea typeface="Times New Roman" panose="02020603050405020304" pitchFamily="18" charset="0"/>
                        </a:rPr>
                        <a:t>interactive global optimization tools </a:t>
                      </a:r>
                      <a:r>
                        <a:rPr lang="en-GB" sz="1800" dirty="0">
                          <a:solidFill>
                            <a:schemeClr val="accent6">
                              <a:lumMod val="75000"/>
                            </a:schemeClr>
                          </a:solidFill>
                          <a:effectLst/>
                          <a:latin typeface="+mn-lt"/>
                          <a:ea typeface="Times New Roman" panose="02020603050405020304" pitchFamily="18" charset="0"/>
                        </a:rPr>
                        <a:t>using </a:t>
                      </a:r>
                      <a:r>
                        <a:rPr lang="en-GB" sz="1800" dirty="0" err="1">
                          <a:solidFill>
                            <a:schemeClr val="accent6">
                              <a:lumMod val="75000"/>
                            </a:schemeClr>
                          </a:solidFill>
                          <a:effectLst/>
                          <a:latin typeface="+mn-lt"/>
                          <a:ea typeface="Times New Roman" panose="02020603050405020304" pitchFamily="18" charset="0"/>
                        </a:rPr>
                        <a:t>Matlab</a:t>
                      </a:r>
                      <a:r>
                        <a:rPr lang="en-GB" sz="1800" dirty="0">
                          <a:solidFill>
                            <a:schemeClr val="accent6">
                              <a:lumMod val="75000"/>
                            </a:schemeClr>
                          </a:solidFill>
                          <a:effectLst/>
                          <a:latin typeface="+mn-lt"/>
                          <a:ea typeface="Times New Roman" panose="02020603050405020304" pitchFamily="18" charset="0"/>
                        </a:rPr>
                        <a:t>, Python and FEMM, scanning geometric and electrical variables to minimize cost function</a:t>
                      </a:r>
                      <a:endParaRPr lang="en-US" sz="1800" dirty="0">
                        <a:solidFill>
                          <a:schemeClr val="accent6">
                            <a:lumMod val="75000"/>
                          </a:schemeClr>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13372270"/>
                  </a:ext>
                </a:extLst>
              </a:tr>
              <a:tr h="0">
                <a:tc>
                  <a:txBody>
                    <a:bodyPr/>
                    <a:lstStyle/>
                    <a:p>
                      <a:pPr marL="0" marR="0" algn="just">
                        <a:spcBef>
                          <a:spcPts val="200"/>
                        </a:spcBef>
                        <a:spcAft>
                          <a:spcPts val="200"/>
                        </a:spcAft>
                        <a:buNone/>
                      </a:pPr>
                      <a:r>
                        <a:rPr lang="en-GB" sz="1800" kern="1200" dirty="0">
                          <a:solidFill>
                            <a:srgbClr val="0070C0"/>
                          </a:solidFill>
                          <a:effectLst/>
                          <a:latin typeface="+mn-lt"/>
                          <a:ea typeface="+mn-ea"/>
                          <a:cs typeface="+mn-cs"/>
                        </a:rPr>
                        <a:t>Assessment of field errors, AC losses during magnetic field ramps</a:t>
                      </a:r>
                      <a:r>
                        <a:rPr lang="en-US" sz="1800" kern="1200" dirty="0">
                          <a:solidFill>
                            <a:srgbClr val="0070C0"/>
                          </a:solidFill>
                          <a:effectLst/>
                          <a:latin typeface="+mn-lt"/>
                          <a:ea typeface="+mn-ea"/>
                          <a:cs typeface="+mn-cs"/>
                        </a:rPr>
                        <a:t>, </a:t>
                      </a:r>
                      <a:r>
                        <a:rPr lang="en-GB" sz="1800" kern="1200" dirty="0">
                          <a:solidFill>
                            <a:srgbClr val="0070C0"/>
                          </a:solidFill>
                          <a:effectLst/>
                          <a:latin typeface="+mn-lt"/>
                          <a:ea typeface="+mn-ea"/>
                          <a:cs typeface="+mn-cs"/>
                        </a:rPr>
                        <a:t>3D effects </a:t>
                      </a:r>
                      <a:endParaRPr lang="en-US" sz="1800" b="0" dirty="0">
                        <a:solidFill>
                          <a:srgbClr val="0070C0"/>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rgbClr val="0070C0"/>
                          </a:solidFill>
                          <a:effectLst/>
                        </a:rPr>
                        <a:t>Ongoing</a:t>
                      </a:r>
                      <a:endParaRPr lang="en-US" sz="1800" b="0" dirty="0">
                        <a:solidFill>
                          <a:srgbClr val="0070C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49635337"/>
                  </a:ext>
                </a:extLst>
              </a:tr>
              <a:tr h="0">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US" sz="1800" dirty="0">
                          <a:solidFill>
                            <a:schemeClr val="accent1"/>
                          </a:solidFill>
                          <a:effectLst/>
                          <a:latin typeface="+mn-lt"/>
                          <a:ea typeface="Times New Roman" panose="02020603050405020304" pitchFamily="18" charset="0"/>
                        </a:rPr>
                        <a:t>Global optimization of magnets, power converters, and energy storage systems</a:t>
                      </a:r>
                    </a:p>
                  </a:txBody>
                  <a:tcPr marL="68580" marR="68580" marT="0" marB="0"/>
                </a:tc>
                <a:tc>
                  <a:txBody>
                    <a:bodyPr/>
                    <a:lstStyle/>
                    <a:p>
                      <a:pPr marL="0" marR="0" algn="just">
                        <a:spcBef>
                          <a:spcPts val="200"/>
                        </a:spcBef>
                        <a:spcAft>
                          <a:spcPts val="200"/>
                        </a:spcAft>
                        <a:buNone/>
                      </a:pPr>
                      <a:r>
                        <a:rPr lang="en-GB" sz="1800" b="0" dirty="0">
                          <a:solidFill>
                            <a:srgbClr val="0070C0"/>
                          </a:solidFill>
                          <a:effectLst/>
                        </a:rPr>
                        <a:t>Ongoing</a:t>
                      </a:r>
                      <a:endParaRPr lang="en-US" sz="1800" b="0" dirty="0">
                        <a:solidFill>
                          <a:srgbClr val="0070C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675647185"/>
                  </a:ext>
                </a:extLst>
              </a:tr>
              <a:tr h="0">
                <a:tc>
                  <a:txBody>
                    <a:bodyPr/>
                    <a:lstStyle/>
                    <a:p>
                      <a:pPr marL="0" marR="0" algn="just">
                        <a:spcBef>
                          <a:spcPts val="200"/>
                        </a:spcBef>
                        <a:spcAft>
                          <a:spcPts val="200"/>
                        </a:spcAft>
                        <a:buNone/>
                      </a:pPr>
                      <a:r>
                        <a:rPr lang="en-GB" sz="1800" dirty="0">
                          <a:solidFill>
                            <a:schemeClr val="accent6">
                              <a:lumMod val="75000"/>
                            </a:schemeClr>
                          </a:solidFill>
                          <a:effectLst/>
                          <a:latin typeface="+mn-lt"/>
                          <a:ea typeface="Times New Roman" panose="02020603050405020304" pitchFamily="18" charset="0"/>
                        </a:rPr>
                        <a:t>Development of superconducting dipole magnets for Hybrid Cycled Synchrotrons (HCS), targeting 10 T at 20 K, using HTS technology for rectangular aperture dipole</a:t>
                      </a:r>
                      <a:endParaRPr lang="en-US" sz="1800" dirty="0">
                        <a:solidFill>
                          <a:schemeClr val="accent6">
                            <a:lumMod val="75000"/>
                          </a:schemeClr>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US" sz="1800" b="0" dirty="0">
                          <a:solidFill>
                            <a:schemeClr val="accent6">
                              <a:lumMod val="75000"/>
                            </a:schemeClr>
                          </a:solidFill>
                          <a:effectLst/>
                          <a:latin typeface="+mn-lt"/>
                          <a:ea typeface="Times New Roman" panose="02020603050405020304" pitchFamily="18" charset="0"/>
                        </a:rPr>
                        <a:t>Done</a:t>
                      </a:r>
                    </a:p>
                  </a:txBody>
                  <a:tcPr marL="68580" marR="68580" marT="0" marB="0"/>
                </a:tc>
                <a:extLst>
                  <a:ext uri="{0D108BD9-81ED-4DB2-BD59-A6C34878D82A}">
                    <a16:rowId xmlns:a16="http://schemas.microsoft.com/office/drawing/2014/main" val="3924836458"/>
                  </a:ext>
                </a:extLst>
              </a:tr>
              <a:tr h="0">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US" sz="1800" dirty="0">
                          <a:solidFill>
                            <a:schemeClr val="accent1"/>
                          </a:solidFill>
                          <a:effectLst/>
                          <a:latin typeface="+mn-lt"/>
                          <a:ea typeface="Times New Roman" panose="02020603050405020304" pitchFamily="18" charset="0"/>
                        </a:rPr>
                        <a:t>Engineering design of HCS </a:t>
                      </a:r>
                      <a:r>
                        <a:rPr lang="en-GB" sz="1800" dirty="0">
                          <a:solidFill>
                            <a:srgbClr val="0070C0"/>
                          </a:solidFill>
                          <a:effectLst/>
                          <a:latin typeface="+mn-lt"/>
                          <a:ea typeface="Times New Roman" panose="02020603050405020304" pitchFamily="18" charset="0"/>
                        </a:rPr>
                        <a:t>superconducting</a:t>
                      </a:r>
                      <a:r>
                        <a:rPr lang="en-US" sz="1800" dirty="0">
                          <a:solidFill>
                            <a:schemeClr val="accent1"/>
                          </a:solidFill>
                          <a:effectLst/>
                          <a:latin typeface="+mn-lt"/>
                          <a:ea typeface="Times New Roman" panose="02020603050405020304" pitchFamily="18" charset="0"/>
                        </a:rPr>
                        <a:t> dipole to ensure large operating margin and reduced power consumption, accommodating periodic heating from muon decay bursts</a:t>
                      </a:r>
                    </a:p>
                  </a:txBody>
                  <a:tcPr marL="68580" marR="68580" marT="0" marB="0"/>
                </a:tc>
                <a:tc>
                  <a:txBody>
                    <a:bodyPr/>
                    <a:lstStyle/>
                    <a:p>
                      <a:pPr marL="0" marR="0" algn="just">
                        <a:spcBef>
                          <a:spcPts val="200"/>
                        </a:spcBef>
                        <a:spcAft>
                          <a:spcPts val="200"/>
                        </a:spcAft>
                        <a:buNone/>
                      </a:pPr>
                      <a:r>
                        <a:rPr lang="en-US" sz="1800" b="0" dirty="0">
                          <a:solidFill>
                            <a:srgbClr val="0070C0"/>
                          </a:solidFill>
                          <a:effectLst/>
                          <a:latin typeface="+mn-lt"/>
                          <a:ea typeface="Times New Roman" panose="02020603050405020304" pitchFamily="18" charset="0"/>
                        </a:rPr>
                        <a:t>Ongoing</a:t>
                      </a:r>
                    </a:p>
                  </a:txBody>
                  <a:tcPr marL="68580" marR="68580" marT="0" marB="0"/>
                </a:tc>
                <a:extLst>
                  <a:ext uri="{0D108BD9-81ED-4DB2-BD59-A6C34878D82A}">
                    <a16:rowId xmlns:a16="http://schemas.microsoft.com/office/drawing/2014/main" val="265986774"/>
                  </a:ext>
                </a:extLst>
              </a:tr>
            </a:tbl>
          </a:graphicData>
        </a:graphic>
      </p:graphicFrame>
      <p:sp>
        <p:nvSpPr>
          <p:cNvPr id="11" name="TextBox 10">
            <a:extLst>
              <a:ext uri="{FF2B5EF4-FFF2-40B4-BE49-F238E27FC236}">
                <a16:creationId xmlns:a16="http://schemas.microsoft.com/office/drawing/2014/main" id="{0431E28C-B50D-DD50-BF86-B046FE843E54}"/>
              </a:ext>
            </a:extLst>
          </p:cNvPr>
          <p:cNvSpPr txBox="1"/>
          <p:nvPr/>
        </p:nvSpPr>
        <p:spPr>
          <a:xfrm>
            <a:off x="716786" y="1399217"/>
            <a:ext cx="1510350" cy="584775"/>
          </a:xfrm>
          <a:prstGeom prst="rect">
            <a:avLst/>
          </a:prstGeom>
          <a:noFill/>
        </p:spPr>
        <p:txBody>
          <a:bodyPr wrap="none" rtlCol="0">
            <a:spAutoFit/>
          </a:bodyPr>
          <a:lstStyle/>
          <a:p>
            <a:r>
              <a:rPr lang="en-US" sz="3200" dirty="0"/>
              <a:t>Task 7.3</a:t>
            </a:r>
          </a:p>
        </p:txBody>
      </p:sp>
      <p:sp>
        <p:nvSpPr>
          <p:cNvPr id="2" name="Footer Placeholder 2">
            <a:extLst>
              <a:ext uri="{FF2B5EF4-FFF2-40B4-BE49-F238E27FC236}">
                <a16:creationId xmlns:a16="http://schemas.microsoft.com/office/drawing/2014/main" id="{9E1DC5F1-4ABA-811E-5299-960D9AC53198}"/>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1091109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77496-5311-B15E-3E82-3FC1CF623B3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9E3BB7C-4F1E-168D-3A37-E9B8AF630BAB}"/>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5" name="Title 4">
            <a:extLst>
              <a:ext uri="{FF2B5EF4-FFF2-40B4-BE49-F238E27FC236}">
                <a16:creationId xmlns:a16="http://schemas.microsoft.com/office/drawing/2014/main" id="{6E45D9CF-A412-6775-5B10-2BDA63E1D794}"/>
              </a:ext>
            </a:extLst>
          </p:cNvPr>
          <p:cNvSpPr>
            <a:spLocks noGrp="1"/>
          </p:cNvSpPr>
          <p:nvPr>
            <p:ph type="title"/>
          </p:nvPr>
        </p:nvSpPr>
        <p:spPr>
          <a:xfrm>
            <a:off x="2355696" y="152484"/>
            <a:ext cx="7408824" cy="1325563"/>
          </a:xfrm>
        </p:spPr>
        <p:txBody>
          <a:bodyPr/>
          <a:lstStyle/>
          <a:p>
            <a:r>
              <a:rPr lang="en-US" dirty="0"/>
              <a:t>Workplan and degree of execution</a:t>
            </a:r>
            <a:endParaRPr lang="en-GB" dirty="0"/>
          </a:p>
        </p:txBody>
      </p:sp>
      <p:pic>
        <p:nvPicPr>
          <p:cNvPr id="8" name="Image 4">
            <a:extLst>
              <a:ext uri="{FF2B5EF4-FFF2-40B4-BE49-F238E27FC236}">
                <a16:creationId xmlns:a16="http://schemas.microsoft.com/office/drawing/2014/main" id="{AB41C255-5A92-FE28-6DAB-7E1B4FD50CFE}"/>
              </a:ext>
            </a:extLst>
          </p:cNvPr>
          <p:cNvPicPr>
            <a:picLocks noChangeAspect="1"/>
          </p:cNvPicPr>
          <p:nvPr/>
        </p:nvPicPr>
        <p:blipFill>
          <a:blip r:embed="rId2"/>
          <a:stretch>
            <a:fillRect/>
          </a:stretch>
        </p:blipFill>
        <p:spPr>
          <a:xfrm>
            <a:off x="10759501" y="161193"/>
            <a:ext cx="910841" cy="910841"/>
          </a:xfrm>
          <a:prstGeom prst="rect">
            <a:avLst/>
          </a:prstGeom>
        </p:spPr>
      </p:pic>
      <p:graphicFrame>
        <p:nvGraphicFramePr>
          <p:cNvPr id="10" name="Table 9">
            <a:extLst>
              <a:ext uri="{FF2B5EF4-FFF2-40B4-BE49-F238E27FC236}">
                <a16:creationId xmlns:a16="http://schemas.microsoft.com/office/drawing/2014/main" id="{92D377E6-E461-6F09-9F74-77F0679970D8}"/>
              </a:ext>
            </a:extLst>
          </p:cNvPr>
          <p:cNvGraphicFramePr>
            <a:graphicFrameLocks noGrp="1"/>
          </p:cNvGraphicFramePr>
          <p:nvPr>
            <p:extLst>
              <p:ext uri="{D42A27DB-BD31-4B8C-83A1-F6EECF244321}">
                <p14:modId xmlns:p14="http://schemas.microsoft.com/office/powerpoint/2010/main" val="3395534703"/>
              </p:ext>
            </p:extLst>
          </p:nvPr>
        </p:nvGraphicFramePr>
        <p:xfrm>
          <a:off x="747941" y="2016457"/>
          <a:ext cx="10868034" cy="3017520"/>
        </p:xfrm>
        <a:graphic>
          <a:graphicData uri="http://schemas.openxmlformats.org/drawingml/2006/table">
            <a:tbl>
              <a:tblPr firstRow="1" bandRow="1">
                <a:tableStyleId>{EB344D84-9AFB-497E-A393-DC336BA19D2E}</a:tableStyleId>
              </a:tblPr>
              <a:tblGrid>
                <a:gridCol w="9013314">
                  <a:extLst>
                    <a:ext uri="{9D8B030D-6E8A-4147-A177-3AD203B41FA5}">
                      <a16:colId xmlns:a16="http://schemas.microsoft.com/office/drawing/2014/main" val="1481355223"/>
                    </a:ext>
                  </a:extLst>
                </a:gridCol>
                <a:gridCol w="1854720">
                  <a:extLst>
                    <a:ext uri="{9D8B030D-6E8A-4147-A177-3AD203B41FA5}">
                      <a16:colId xmlns:a16="http://schemas.microsoft.com/office/drawing/2014/main" val="1379143420"/>
                    </a:ext>
                  </a:extLst>
                </a:gridCol>
              </a:tblGrid>
              <a:tr h="0">
                <a:tc>
                  <a:txBody>
                    <a:bodyPr/>
                    <a:lstStyle/>
                    <a:p>
                      <a:pPr marL="0" marR="0" algn="just">
                        <a:spcBef>
                          <a:spcPts val="200"/>
                        </a:spcBef>
                        <a:spcAft>
                          <a:spcPts val="200"/>
                        </a:spcAft>
                        <a:buNone/>
                      </a:pPr>
                      <a:r>
                        <a:rPr lang="en-GB" sz="1800" b="0" dirty="0">
                          <a:effectLst/>
                        </a:rPr>
                        <a:t>Activity</a:t>
                      </a:r>
                      <a:endParaRPr lang="en-US" sz="1800" b="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a:effectLst/>
                        </a:rPr>
                        <a:t>Status</a:t>
                      </a:r>
                      <a:endParaRPr lang="en-US" sz="1800" b="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88783587"/>
                  </a:ext>
                </a:extLst>
              </a:tr>
              <a:tr h="0">
                <a:tc>
                  <a:txBody>
                    <a:bodyPr/>
                    <a:lstStyle/>
                    <a:p>
                      <a:pPr marL="0" marR="0" algn="just">
                        <a:spcBef>
                          <a:spcPts val="200"/>
                        </a:spcBef>
                        <a:spcAft>
                          <a:spcPts val="200"/>
                        </a:spcAft>
                        <a:buNone/>
                      </a:pPr>
                      <a:r>
                        <a:rPr lang="en-GB" sz="1800" b="0" dirty="0">
                          <a:solidFill>
                            <a:schemeClr val="accent6">
                              <a:lumMod val="75000"/>
                            </a:schemeClr>
                          </a:solidFill>
                          <a:effectLst/>
                        </a:rPr>
                        <a:t>Identification of collider magnet challenges and </a:t>
                      </a:r>
                      <a:r>
                        <a:rPr lang="en-GB" sz="1800" b="1" u="sng" dirty="0">
                          <a:solidFill>
                            <a:schemeClr val="accent6">
                              <a:lumMod val="75000"/>
                            </a:schemeClr>
                          </a:solidFill>
                          <a:effectLst/>
                        </a:rPr>
                        <a:t>integration with beam optics</a:t>
                      </a:r>
                      <a:endParaRPr lang="en-US" sz="1800" b="1" u="sng"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935343"/>
                  </a:ext>
                </a:extLst>
              </a:tr>
              <a:tr h="0">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GB" sz="1800" kern="1200" dirty="0">
                          <a:solidFill>
                            <a:schemeClr val="accent6">
                              <a:lumMod val="75000"/>
                            </a:schemeClr>
                          </a:solidFill>
                          <a:effectLst/>
                          <a:latin typeface="+mn-lt"/>
                          <a:ea typeface="+mn-ea"/>
                          <a:cs typeface="+mn-cs"/>
                        </a:rPr>
                        <a:t>Definition of </a:t>
                      </a:r>
                      <a:r>
                        <a:rPr lang="en-GB" sz="1800" b="1" u="sng" kern="1200" dirty="0">
                          <a:solidFill>
                            <a:schemeClr val="accent6">
                              <a:lumMod val="75000"/>
                            </a:schemeClr>
                          </a:solidFill>
                          <a:effectLst/>
                          <a:latin typeface="+mn-lt"/>
                          <a:ea typeface="+mn-ea"/>
                          <a:cs typeface="+mn-cs"/>
                        </a:rPr>
                        <a:t>AB, AG, AGB plots for dipoles, quadrupoles and combined function magnets</a:t>
                      </a:r>
                      <a:r>
                        <a:rPr lang="en-GB" sz="1800" kern="1200" dirty="0">
                          <a:solidFill>
                            <a:schemeClr val="accent6">
                              <a:lumMod val="75000"/>
                            </a:schemeClr>
                          </a:solidFill>
                          <a:effectLst/>
                          <a:latin typeface="+mn-lt"/>
                          <a:ea typeface="+mn-ea"/>
                          <a:cs typeface="+mn-cs"/>
                        </a:rPr>
                        <a:t>, using different SC materials (Nb</a:t>
                      </a:r>
                      <a:r>
                        <a:rPr lang="en-GB" sz="1800" kern="1200" baseline="-25000" dirty="0">
                          <a:solidFill>
                            <a:schemeClr val="accent6">
                              <a:lumMod val="75000"/>
                            </a:schemeClr>
                          </a:solidFill>
                          <a:effectLst/>
                          <a:latin typeface="+mn-lt"/>
                          <a:ea typeface="+mn-ea"/>
                          <a:cs typeface="+mn-cs"/>
                        </a:rPr>
                        <a:t>3</a:t>
                      </a:r>
                      <a:r>
                        <a:rPr lang="en-GB" sz="1800" kern="1200" dirty="0">
                          <a:solidFill>
                            <a:schemeClr val="accent6">
                              <a:lumMod val="75000"/>
                            </a:schemeClr>
                          </a:solidFill>
                          <a:effectLst/>
                          <a:latin typeface="+mn-lt"/>
                          <a:ea typeface="+mn-ea"/>
                          <a:cs typeface="+mn-cs"/>
                        </a:rPr>
                        <a:t>Sn, REBCO, Nb-Ti) operated at different temperatures (1.9 K to 20 K) and including cost limits (400…800 </a:t>
                      </a:r>
                      <a:r>
                        <a:rPr lang="en-GB" sz="1800" kern="1200" dirty="0" err="1">
                          <a:solidFill>
                            <a:schemeClr val="accent6">
                              <a:lumMod val="75000"/>
                            </a:schemeClr>
                          </a:solidFill>
                          <a:effectLst/>
                          <a:latin typeface="+mn-lt"/>
                          <a:ea typeface="+mn-ea"/>
                          <a:cs typeface="+mn-cs"/>
                        </a:rPr>
                        <a:t>kEUR</a:t>
                      </a:r>
                      <a:r>
                        <a:rPr lang="en-GB" sz="1800" kern="1200" dirty="0">
                          <a:solidFill>
                            <a:schemeClr val="accent6">
                              <a:lumMod val="75000"/>
                            </a:schemeClr>
                          </a:solidFill>
                          <a:effectLst/>
                          <a:latin typeface="+mn-lt"/>
                          <a:ea typeface="+mn-ea"/>
                          <a:cs typeface="+mn-cs"/>
                        </a:rPr>
                        <a:t>/m)</a:t>
                      </a:r>
                      <a:endParaRPr lang="en-US" sz="1800" b="0" dirty="0">
                        <a:solidFill>
                          <a:schemeClr val="accent6">
                            <a:lumMod val="75000"/>
                          </a:schemeClr>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8693364"/>
                  </a:ext>
                </a:extLst>
              </a:tr>
              <a:tr h="0">
                <a:tc>
                  <a:txBody>
                    <a:bodyPr/>
                    <a:lstStyle/>
                    <a:p>
                      <a:pPr marL="0" marR="0" algn="just">
                        <a:spcBef>
                          <a:spcPts val="200"/>
                        </a:spcBef>
                        <a:spcAft>
                          <a:spcPts val="200"/>
                        </a:spcAft>
                        <a:buNone/>
                      </a:pPr>
                      <a:r>
                        <a:rPr lang="en-GB" sz="1800" dirty="0">
                          <a:solidFill>
                            <a:schemeClr val="accent6">
                              <a:lumMod val="75000"/>
                            </a:schemeClr>
                          </a:solidFill>
                          <a:effectLst/>
                          <a:latin typeface="+mn-lt"/>
                          <a:ea typeface="Times New Roman" panose="02020603050405020304" pitchFamily="18" charset="0"/>
                        </a:rPr>
                        <a:t>Establishment of performance targets for dipoles (11 T for Nb</a:t>
                      </a:r>
                      <a:r>
                        <a:rPr lang="en-GB" sz="1800" baseline="-25000" dirty="0">
                          <a:solidFill>
                            <a:schemeClr val="accent6">
                              <a:lumMod val="75000"/>
                            </a:schemeClr>
                          </a:solidFill>
                          <a:effectLst/>
                          <a:latin typeface="+mn-lt"/>
                          <a:ea typeface="Times New Roman" panose="02020603050405020304" pitchFamily="18" charset="0"/>
                        </a:rPr>
                        <a:t>3</a:t>
                      </a:r>
                      <a:r>
                        <a:rPr lang="en-GB" sz="1800" dirty="0">
                          <a:solidFill>
                            <a:schemeClr val="accent6">
                              <a:lumMod val="75000"/>
                            </a:schemeClr>
                          </a:solidFill>
                          <a:effectLst/>
                          <a:latin typeface="+mn-lt"/>
                          <a:ea typeface="Times New Roman" panose="02020603050405020304" pitchFamily="18" charset="0"/>
                        </a:rPr>
                        <a:t>Sn @ 4.5 K, 14 T for REBCO @ 20 K) and required aperture (158 mm @ 4.5 K, 138 mm @ 20 K)</a:t>
                      </a:r>
                      <a:endParaRPr lang="en-US" sz="1800" dirty="0">
                        <a:solidFill>
                          <a:schemeClr val="accent6">
                            <a:lumMod val="75000"/>
                          </a:schemeClr>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13372270"/>
                  </a:ext>
                </a:extLst>
              </a:tr>
              <a:tr h="0">
                <a:tc>
                  <a:txBody>
                    <a:bodyPr/>
                    <a:lstStyle/>
                    <a:p>
                      <a:pPr marL="0" marR="0" algn="just">
                        <a:spcBef>
                          <a:spcPts val="200"/>
                        </a:spcBef>
                        <a:spcAft>
                          <a:spcPts val="200"/>
                        </a:spcAft>
                        <a:buNone/>
                      </a:pPr>
                      <a:r>
                        <a:rPr lang="en-US" sz="1800" dirty="0">
                          <a:solidFill>
                            <a:schemeClr val="accent6">
                              <a:lumMod val="75000"/>
                            </a:schemeClr>
                          </a:solidFill>
                          <a:effectLst/>
                          <a:latin typeface="+mn-lt"/>
                          <a:ea typeface="Times New Roman" panose="02020603050405020304" pitchFamily="18" charset="0"/>
                        </a:rPr>
                        <a:t>Validation of Nb-Ti as candidate for 3 TeV stage dipoles (5 T @ 4.5 K)</a:t>
                      </a:r>
                      <a:endParaRPr lang="en-US" sz="1800" b="0" dirty="0">
                        <a:solidFill>
                          <a:schemeClr val="accent6">
                            <a:lumMod val="75000"/>
                          </a:schemeClr>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chemeClr val="accent6">
                              <a:lumMod val="75000"/>
                            </a:schemeClr>
                          </a:solidFill>
                          <a:effectLst/>
                        </a:rPr>
                        <a:t>Done</a:t>
                      </a:r>
                      <a:endParaRPr lang="en-US" sz="1800" b="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49635337"/>
                  </a:ext>
                </a:extLst>
              </a:tr>
              <a:tr h="0">
                <a:tc>
                  <a:txBody>
                    <a:bodyPr/>
                    <a:lstStyle/>
                    <a:p>
                      <a:pPr marL="0" marR="0" algn="just">
                        <a:spcBef>
                          <a:spcPts val="200"/>
                        </a:spcBef>
                        <a:spcAft>
                          <a:spcPts val="200"/>
                        </a:spcAft>
                        <a:buNone/>
                      </a:pPr>
                      <a:r>
                        <a:rPr lang="en-US" sz="1800" dirty="0">
                          <a:solidFill>
                            <a:schemeClr val="accent1"/>
                          </a:solidFill>
                          <a:effectLst/>
                          <a:latin typeface="+mn-lt"/>
                          <a:ea typeface="Times New Roman" panose="02020603050405020304" pitchFamily="18" charset="0"/>
                        </a:rPr>
                        <a:t>Engineering design of </a:t>
                      </a:r>
                      <a:r>
                        <a:rPr lang="en-GB" sz="1800" dirty="0">
                          <a:solidFill>
                            <a:srgbClr val="0070C0"/>
                          </a:solidFill>
                          <a:effectLst/>
                          <a:latin typeface="+mn-lt"/>
                          <a:ea typeface="Times New Roman" panose="02020603050405020304" pitchFamily="18" charset="0"/>
                        </a:rPr>
                        <a:t>superconducting</a:t>
                      </a:r>
                      <a:r>
                        <a:rPr lang="en-US" sz="1800" dirty="0">
                          <a:solidFill>
                            <a:schemeClr val="accent1"/>
                          </a:solidFill>
                          <a:effectLst/>
                          <a:latin typeface="+mn-lt"/>
                          <a:ea typeface="Times New Roman" panose="02020603050405020304" pitchFamily="18" charset="0"/>
                        </a:rPr>
                        <a:t> dipoles based on HTS at 20 K, considering alternative coil geometries</a:t>
                      </a:r>
                      <a:endParaRPr lang="en-US" sz="1800" b="0" dirty="0">
                        <a:solidFill>
                          <a:srgbClr val="0070C0"/>
                        </a:solidFill>
                        <a:effectLst/>
                        <a:latin typeface="+mn-lt"/>
                        <a:ea typeface="Times New Roman" panose="02020603050405020304" pitchFamily="18" charset="0"/>
                      </a:endParaRPr>
                    </a:p>
                  </a:txBody>
                  <a:tcPr marL="68580" marR="68580" marT="0" marB="0"/>
                </a:tc>
                <a:tc>
                  <a:txBody>
                    <a:bodyPr/>
                    <a:lstStyle/>
                    <a:p>
                      <a:pPr marL="0" marR="0" algn="just">
                        <a:spcBef>
                          <a:spcPts val="200"/>
                        </a:spcBef>
                        <a:spcAft>
                          <a:spcPts val="200"/>
                        </a:spcAft>
                        <a:buNone/>
                      </a:pPr>
                      <a:r>
                        <a:rPr lang="en-GB" sz="1800" b="0" dirty="0">
                          <a:solidFill>
                            <a:srgbClr val="0070C0"/>
                          </a:solidFill>
                          <a:effectLst/>
                        </a:rPr>
                        <a:t>Ongoing</a:t>
                      </a:r>
                      <a:endParaRPr lang="en-US" sz="1800" b="0" dirty="0">
                        <a:solidFill>
                          <a:srgbClr val="0070C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24836458"/>
                  </a:ext>
                </a:extLst>
              </a:tr>
              <a:tr h="0">
                <a:tc>
                  <a:txBody>
                    <a:bodyPr/>
                    <a:lstStyle/>
                    <a:p>
                      <a:pPr marL="0" marR="0" lvl="0" indent="0" algn="just" defTabSz="914400" rtl="0" eaLnBrk="1" fontAlgn="auto" latinLnBrk="0" hangingPunct="1">
                        <a:lnSpc>
                          <a:spcPct val="100000"/>
                        </a:lnSpc>
                        <a:spcBef>
                          <a:spcPts val="200"/>
                        </a:spcBef>
                        <a:spcAft>
                          <a:spcPts val="200"/>
                        </a:spcAft>
                        <a:buClrTx/>
                        <a:buSzTx/>
                        <a:buFontTx/>
                        <a:buNone/>
                        <a:tabLst/>
                        <a:defRPr/>
                      </a:pPr>
                      <a:r>
                        <a:rPr lang="en-US" sz="1800" dirty="0">
                          <a:solidFill>
                            <a:schemeClr val="accent1"/>
                          </a:solidFill>
                          <a:effectLst/>
                          <a:latin typeface="+mn-lt"/>
                          <a:ea typeface="Times New Roman" panose="02020603050405020304" pitchFamily="18" charset="0"/>
                        </a:rPr>
                        <a:t>Global optimization of magnets performance and cost vs. beam optics requirements</a:t>
                      </a:r>
                    </a:p>
                  </a:txBody>
                  <a:tcPr marL="68580" marR="68580" marT="0" marB="0"/>
                </a:tc>
                <a:tc>
                  <a:txBody>
                    <a:bodyPr/>
                    <a:lstStyle/>
                    <a:p>
                      <a:pPr marL="0" marR="0" algn="just">
                        <a:spcBef>
                          <a:spcPts val="200"/>
                        </a:spcBef>
                        <a:spcAft>
                          <a:spcPts val="200"/>
                        </a:spcAft>
                        <a:buNone/>
                      </a:pPr>
                      <a:r>
                        <a:rPr lang="en-GB" sz="1800" b="0" dirty="0">
                          <a:solidFill>
                            <a:srgbClr val="0070C0"/>
                          </a:solidFill>
                          <a:effectLst/>
                        </a:rPr>
                        <a:t>Ongoing</a:t>
                      </a:r>
                      <a:endParaRPr lang="en-US" sz="1800" b="0" dirty="0">
                        <a:solidFill>
                          <a:srgbClr val="0070C0"/>
                        </a:solidFill>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65986774"/>
                  </a:ext>
                </a:extLst>
              </a:tr>
            </a:tbl>
          </a:graphicData>
        </a:graphic>
      </p:graphicFrame>
      <p:sp>
        <p:nvSpPr>
          <p:cNvPr id="11" name="TextBox 10">
            <a:extLst>
              <a:ext uri="{FF2B5EF4-FFF2-40B4-BE49-F238E27FC236}">
                <a16:creationId xmlns:a16="http://schemas.microsoft.com/office/drawing/2014/main" id="{96C520E1-3888-C0C8-9C22-70C43C686553}"/>
              </a:ext>
            </a:extLst>
          </p:cNvPr>
          <p:cNvSpPr txBox="1"/>
          <p:nvPr/>
        </p:nvSpPr>
        <p:spPr>
          <a:xfrm>
            <a:off x="716786" y="1399217"/>
            <a:ext cx="1510350" cy="584775"/>
          </a:xfrm>
          <a:prstGeom prst="rect">
            <a:avLst/>
          </a:prstGeom>
          <a:noFill/>
        </p:spPr>
        <p:txBody>
          <a:bodyPr wrap="none" rtlCol="0">
            <a:spAutoFit/>
          </a:bodyPr>
          <a:lstStyle/>
          <a:p>
            <a:r>
              <a:rPr lang="en-US" sz="3200" dirty="0"/>
              <a:t>Task 7.4</a:t>
            </a:r>
          </a:p>
        </p:txBody>
      </p:sp>
      <p:sp>
        <p:nvSpPr>
          <p:cNvPr id="2" name="Footer Placeholder 2">
            <a:extLst>
              <a:ext uri="{FF2B5EF4-FFF2-40B4-BE49-F238E27FC236}">
                <a16:creationId xmlns:a16="http://schemas.microsoft.com/office/drawing/2014/main" id="{083EE47E-E7E4-2736-F354-8858C44335AB}"/>
              </a:ext>
            </a:extLst>
          </p:cNvPr>
          <p:cNvSpPr>
            <a:spLocks noGrp="1"/>
          </p:cNvSpPr>
          <p:nvPr>
            <p:ph type="ftr" sz="quarter" idx="11"/>
          </p:nvPr>
        </p:nvSpPr>
        <p:spPr>
          <a:xfrm>
            <a:off x="1471961" y="6492875"/>
            <a:ext cx="9419994" cy="365125"/>
          </a:xfrm>
        </p:spPr>
        <p:txBody>
          <a:bodyPr/>
          <a:lstStyle/>
          <a:p>
            <a:r>
              <a:rPr lang="fr-FR" dirty="0">
                <a:latin typeface="Arial Narrow" panose="020B0604020202020204" pitchFamily="34" charset="0"/>
                <a:cs typeface="Arial Narrow" panose="020B0604020202020204" pitchFamily="34" charset="0"/>
              </a:rPr>
              <a:t>Report for </a:t>
            </a:r>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WP7/ L. Bottura / CERN</a:t>
            </a:r>
          </a:p>
        </p:txBody>
      </p:sp>
    </p:spTree>
    <p:extLst>
      <p:ext uri="{BB962C8B-B14F-4D97-AF65-F5344CB8AC3E}">
        <p14:creationId xmlns:p14="http://schemas.microsoft.com/office/powerpoint/2010/main" val="366410878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762</TotalTime>
  <Words>2267</Words>
  <Application>Microsoft Macintosh PowerPoint</Application>
  <PresentationFormat>Widescreen</PresentationFormat>
  <Paragraphs>220</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Arial Narrow</vt:lpstr>
      <vt:lpstr>Calibri</vt:lpstr>
      <vt:lpstr>Times New Roman</vt:lpstr>
      <vt:lpstr>Office Theme</vt:lpstr>
      <vt:lpstr>Report for MuCol WP7</vt:lpstr>
      <vt:lpstr>Outline</vt:lpstr>
      <vt:lpstr>Objectives of the WP</vt:lpstr>
      <vt:lpstr>Management</vt:lpstr>
      <vt:lpstr>PowerPoint Presentation</vt:lpstr>
      <vt:lpstr>Workplan and degree of execution</vt:lpstr>
      <vt:lpstr>Workplan and degree of execution</vt:lpstr>
      <vt:lpstr>Workplan and degree of execution</vt:lpstr>
      <vt:lpstr>Workplan and degree of execution</vt:lpstr>
      <vt:lpstr>Highlights from the work</vt:lpstr>
      <vt:lpstr>Scientific, technological, economic, competitive and social impact</vt:lpstr>
      <vt:lpstr>Task Impact Matrix</vt:lpstr>
      <vt:lpstr>Impact catalysed by MuCol activities</vt:lpstr>
      <vt:lpstr>Future impact potential – 1/3</vt:lpstr>
      <vt:lpstr>Future impact potential – 2/3</vt:lpstr>
      <vt:lpstr>Future impact potential – 3/3</vt:lpstr>
      <vt:lpstr>Results dissemination</vt:lpstr>
      <vt:lpstr>Dissemination Highlight</vt:lpstr>
      <vt:lpstr>Beneficiaries' contributions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asuser52</cp:lastModifiedBy>
  <cp:revision>22</cp:revision>
  <dcterms:created xsi:type="dcterms:W3CDTF">2024-02-26T13:42:26Z</dcterms:created>
  <dcterms:modified xsi:type="dcterms:W3CDTF">2025-05-22T08:49:46Z</dcterms:modified>
</cp:coreProperties>
</file>