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15"/>
  </p:notesMasterIdLst>
  <p:handoutMasterIdLst>
    <p:handoutMasterId r:id="rId16"/>
  </p:handoutMasterIdLst>
  <p:sldIdLst>
    <p:sldId id="264" r:id="rId2"/>
    <p:sldId id="1473" r:id="rId3"/>
    <p:sldId id="1480" r:id="rId4"/>
    <p:sldId id="1481" r:id="rId5"/>
    <p:sldId id="1478" r:id="rId6"/>
    <p:sldId id="1479" r:id="rId7"/>
    <p:sldId id="1474" r:id="rId8"/>
    <p:sldId id="1475" r:id="rId9"/>
    <p:sldId id="1484" r:id="rId10"/>
    <p:sldId id="1476" r:id="rId11"/>
    <p:sldId id="1477" r:id="rId12"/>
    <p:sldId id="1485" r:id="rId13"/>
    <p:sldId id="1483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7" userDrawn="1">
          <p15:clr>
            <a:srgbClr val="A4A3A4"/>
          </p15:clr>
        </p15:guide>
        <p15:guide id="3" pos="5375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2028" userDrawn="1">
          <p15:clr>
            <a:srgbClr val="A4A3A4"/>
          </p15:clr>
        </p15:guide>
        <p15:guide id="6" pos="3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44D0"/>
    <a:srgbClr val="D6C07F"/>
    <a:srgbClr val="DAE8FC"/>
    <a:srgbClr val="B9CDE5"/>
    <a:srgbClr val="2B7EB8"/>
    <a:srgbClr val="FF3645"/>
    <a:srgbClr val="0046D0"/>
    <a:srgbClr val="FF7D0A"/>
    <a:srgbClr val="FF0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8" autoAdjust="0"/>
    <p:restoredTop sz="94628" autoAdjust="0"/>
  </p:normalViewPr>
  <p:slideViewPr>
    <p:cSldViewPr snapToObjects="1" showGuides="1">
      <p:cViewPr>
        <p:scale>
          <a:sx n="160" d="100"/>
          <a:sy n="160" d="100"/>
        </p:scale>
        <p:origin x="208" y="520"/>
      </p:cViewPr>
      <p:guideLst>
        <p:guide orient="horz" pos="1387"/>
        <p:guide pos="5375"/>
        <p:guide pos="2880"/>
        <p:guide orient="horz" pos="2028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26/06/2025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26/06/2025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159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397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305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  <p:pic>
        <p:nvPicPr>
          <p:cNvPr id="2" name="Picture 1" descr="A picture containing text, font, graphics, graphic design&#10;&#10;Description automatically generated">
            <a:extLst>
              <a:ext uri="{FF2B5EF4-FFF2-40B4-BE49-F238E27FC236}">
                <a16:creationId xmlns:a16="http://schemas.microsoft.com/office/drawing/2014/main" id="{9C7895D8-1DF8-6FCF-0F4A-001A90607BE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01" y="133350"/>
            <a:ext cx="1346455" cy="6669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4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7.tif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8.jpe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em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8ED4217-B9C6-FC42-9925-727B0358BFDD}"/>
              </a:ext>
            </a:extLst>
          </p:cNvPr>
          <p:cNvSpPr/>
          <p:nvPr/>
        </p:nvSpPr>
        <p:spPr>
          <a:xfrm>
            <a:off x="1750296" y="104696"/>
            <a:ext cx="7380312" cy="12756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3A2DC21-A28A-8D1A-1C1D-41E1B02A4D2D}"/>
              </a:ext>
            </a:extLst>
          </p:cNvPr>
          <p:cNvSpPr txBox="1"/>
          <p:nvPr/>
        </p:nvSpPr>
        <p:spPr>
          <a:xfrm>
            <a:off x="1835695" y="945301"/>
            <a:ext cx="5616625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de-DE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N. Sammut &amp; M. </a:t>
            </a:r>
            <a:r>
              <a:rPr lang="de-DE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Buzio</a:t>
            </a:r>
            <a:endParaRPr lang="de-DE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With special thanks to</a:t>
            </a:r>
          </a:p>
          <a:p>
            <a:pPr algn="ctr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L. </a:t>
            </a:r>
            <a:r>
              <a:rPr lang="en-GB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Bottura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, F. </a:t>
            </a:r>
            <a:r>
              <a:rPr lang="en-GB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Boattini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, R. </a:t>
            </a:r>
            <a:r>
              <a:rPr lang="en-GB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Beltron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algn="ctr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U. Martinez Hernandez, G. </a:t>
            </a:r>
            <a:r>
              <a:rPr lang="en-GB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Deferne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, D. </a:t>
            </a:r>
            <a:r>
              <a:rPr lang="en-GB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Drevard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en-GB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Dantas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503F52-FC79-AD46-9FBC-E378D80EC690}"/>
              </a:ext>
            </a:extLst>
          </p:cNvPr>
          <p:cNvSpPr/>
          <p:nvPr/>
        </p:nvSpPr>
        <p:spPr>
          <a:xfrm>
            <a:off x="0" y="792988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2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A310FE-734D-BB40-9D7B-4DACE43158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376" y="202427"/>
            <a:ext cx="864096" cy="8640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D4B75C-AC36-E844-8453-07F3AFD9BB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6336" y="1087016"/>
            <a:ext cx="1595955" cy="58351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867B1F1-3958-FF47-8C3F-6DFB482FE7FC}"/>
              </a:ext>
            </a:extLst>
          </p:cNvPr>
          <p:cNvSpPr/>
          <p:nvPr/>
        </p:nvSpPr>
        <p:spPr>
          <a:xfrm>
            <a:off x="0" y="123478"/>
            <a:ext cx="9130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Material Properties </a:t>
            </a:r>
          </a:p>
          <a:p>
            <a:pPr algn="ctr"/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for Accelerator Magnets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6BB538-23E2-5545-9134-DB9C8E17BE96}"/>
              </a:ext>
            </a:extLst>
          </p:cNvPr>
          <p:cNvSpPr/>
          <p:nvPr/>
        </p:nvSpPr>
        <p:spPr>
          <a:xfrm>
            <a:off x="3999567" y="2665478"/>
            <a:ext cx="1144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June 2025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403B31-0EC4-E44A-9728-0F1404ABF190}"/>
              </a:ext>
            </a:extLst>
          </p:cNvPr>
          <p:cNvSpPr/>
          <p:nvPr/>
        </p:nvSpPr>
        <p:spPr>
          <a:xfrm>
            <a:off x="0" y="4659982"/>
            <a:ext cx="9144000" cy="5040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4000">
                <a:srgbClr val="0744D0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0830E-0470-34FC-2D3D-E37CD652E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95B3013-4421-2942-9750-A6DDEBE59C2E}"/>
              </a:ext>
            </a:extLst>
          </p:cNvPr>
          <p:cNvCxnSpPr>
            <a:cxnSpLocks/>
          </p:cNvCxnSpPr>
          <p:nvPr/>
        </p:nvCxnSpPr>
        <p:spPr>
          <a:xfrm flipH="1" flipV="1">
            <a:off x="8002037" y="5084531"/>
            <a:ext cx="496419" cy="111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01E47A30-DB94-0A44-A71A-AFE6300AF3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243"/>
          <a:stretch/>
        </p:blipFill>
        <p:spPr>
          <a:xfrm>
            <a:off x="683568" y="749873"/>
            <a:ext cx="5130748" cy="41485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el 3">
                <a:extLst>
                  <a:ext uri="{FF2B5EF4-FFF2-40B4-BE49-F238E27FC236}">
                    <a16:creationId xmlns:a16="http://schemas.microsoft.com/office/drawing/2014/main" id="{F8F01EDF-1814-66AD-03F6-B89918067F6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540568" y="220302"/>
                <a:ext cx="9144000" cy="857250"/>
              </a:xfrm>
            </p:spPr>
            <p:txBody>
              <a:bodyPr/>
              <a:lstStyle/>
              <a:p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First Results – Eddy Current Time </a:t>
                </a:r>
                <a:r>
                  <a:rPr lang="en-GB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Const</a:t>
                </a: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𝜏</m:t>
                    </m:r>
                  </m:oMath>
                </a14:m>
                <a:endParaRPr lang="en-GB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Titel 3">
                <a:extLst>
                  <a:ext uri="{FF2B5EF4-FFF2-40B4-BE49-F238E27FC236}">
                    <a16:creationId xmlns:a16="http://schemas.microsoft.com/office/drawing/2014/main" id="{F8F01EDF-1814-66AD-03F6-B89918067F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540568" y="220302"/>
                <a:ext cx="9144000" cy="857250"/>
              </a:xfrm>
              <a:blipFill>
                <a:blip r:embed="rId4"/>
                <a:stretch>
                  <a:fillRect t="-115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340C46F-8892-874B-A47C-B5BDBB7D6348}"/>
              </a:ext>
            </a:extLst>
          </p:cNvPr>
          <p:cNvSpPr txBox="1"/>
          <p:nvPr/>
        </p:nvSpPr>
        <p:spPr>
          <a:xfrm>
            <a:off x="5814316" y="1463121"/>
            <a:ext cx="31213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- Notice the low difference in time constant </a:t>
            </a:r>
          </a:p>
          <a:p>
            <a:endParaRPr lang="en-GB" sz="1200" dirty="0"/>
          </a:p>
          <a:p>
            <a:r>
              <a:rPr lang="en-GB" sz="1200" dirty="0"/>
              <a:t>- Maybe penetration is stopped by the skin effect, or the ring chemical treatment?</a:t>
            </a:r>
          </a:p>
          <a:p>
            <a:endParaRPr lang="en-GB" sz="1200" dirty="0"/>
          </a:p>
          <a:p>
            <a:r>
              <a:rPr lang="en-GB" sz="1200" dirty="0"/>
              <a:t>- Maybe there is no reason to insulate the laminations?</a:t>
            </a:r>
          </a:p>
          <a:p>
            <a:endParaRPr lang="en-GB" sz="1200" dirty="0"/>
          </a:p>
          <a:p>
            <a:r>
              <a:rPr lang="en-GB" sz="1200" dirty="0"/>
              <a:t>- Maybe the eddy currents are anyway confined to the outer rings?</a:t>
            </a:r>
          </a:p>
        </p:txBody>
      </p:sp>
    </p:spTree>
    <p:extLst>
      <p:ext uri="{BB962C8B-B14F-4D97-AF65-F5344CB8AC3E}">
        <p14:creationId xmlns:p14="http://schemas.microsoft.com/office/powerpoint/2010/main" val="1574046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0830E-0470-34FC-2D3D-E37CD652E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6375"/>
            <a:ext cx="9144000" cy="8572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First Results – Hysteresis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95B3013-4421-2942-9750-A6DDEBE59C2E}"/>
              </a:ext>
            </a:extLst>
          </p:cNvPr>
          <p:cNvCxnSpPr>
            <a:cxnSpLocks/>
          </p:cNvCxnSpPr>
          <p:nvPr/>
        </p:nvCxnSpPr>
        <p:spPr>
          <a:xfrm flipH="1" flipV="1">
            <a:off x="8002037" y="5084531"/>
            <a:ext cx="496419" cy="111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C1F803E-B7C0-AB44-B64F-363C927955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77" r="8270"/>
          <a:stretch/>
        </p:blipFill>
        <p:spPr>
          <a:xfrm>
            <a:off x="1917950" y="771551"/>
            <a:ext cx="5102322" cy="426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411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0830E-0470-34FC-2D3D-E37CD652E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6375"/>
            <a:ext cx="9144000" cy="8572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First Results – Permeability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95B3013-4421-2942-9750-A6DDEBE59C2E}"/>
              </a:ext>
            </a:extLst>
          </p:cNvPr>
          <p:cNvCxnSpPr>
            <a:cxnSpLocks/>
          </p:cNvCxnSpPr>
          <p:nvPr/>
        </p:nvCxnSpPr>
        <p:spPr>
          <a:xfrm flipH="1" flipV="1">
            <a:off x="8002037" y="5084531"/>
            <a:ext cx="496419" cy="111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39B15C08-D4F6-7946-B687-C8A4F4320F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250" y="933449"/>
            <a:ext cx="4457030" cy="377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627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0830E-0470-34FC-2D3D-E37CD652E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6375"/>
            <a:ext cx="9144000" cy="8572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95B3013-4421-2942-9750-A6DDEBE59C2E}"/>
              </a:ext>
            </a:extLst>
          </p:cNvPr>
          <p:cNvCxnSpPr>
            <a:cxnSpLocks/>
          </p:cNvCxnSpPr>
          <p:nvPr/>
        </p:nvCxnSpPr>
        <p:spPr>
          <a:xfrm flipH="1" flipV="1">
            <a:off x="8002037" y="5084531"/>
            <a:ext cx="496419" cy="111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5B8B359-C52A-C142-8848-D158030F9F72}"/>
              </a:ext>
            </a:extLst>
          </p:cNvPr>
          <p:cNvSpPr txBox="1"/>
          <p:nvPr/>
        </p:nvSpPr>
        <p:spPr>
          <a:xfrm>
            <a:off x="503548" y="819200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22222"/>
                </a:solidFill>
              </a:rPr>
              <a:t>- These results demonstrates the capability of the test setup to achieve field ramp rates well above the target range</a:t>
            </a:r>
            <a:endParaRPr lang="en-GB" sz="1400" dirty="0"/>
          </a:p>
          <a:p>
            <a:endParaRPr lang="en-GB" sz="1400" dirty="0"/>
          </a:p>
          <a:p>
            <a:r>
              <a:rPr lang="en-GB" sz="1400" b="1" dirty="0"/>
              <a:t>Further Work</a:t>
            </a:r>
          </a:p>
          <a:p>
            <a:r>
              <a:rPr lang="en-GB" sz="1400" dirty="0"/>
              <a:t>- LabVIEW programme to replace function generator to generate input voltage to current amplifier </a:t>
            </a:r>
          </a:p>
          <a:p>
            <a:endParaRPr lang="en-GB" sz="1400" dirty="0"/>
          </a:p>
          <a:p>
            <a:r>
              <a:rPr lang="en-GB" sz="1400" dirty="0"/>
              <a:t>- use of faster DAQ system for better voltage offset estimation (integrator drift correction) </a:t>
            </a:r>
          </a:p>
          <a:p>
            <a:r>
              <a:rPr lang="en-GB" sz="1400" dirty="0"/>
              <a:t>(currently 500 </a:t>
            </a:r>
            <a:r>
              <a:rPr lang="en-GB" sz="1400" dirty="0" err="1"/>
              <a:t>kS</a:t>
            </a:r>
            <a:r>
              <a:rPr lang="en-GB" sz="1400" dirty="0"/>
              <a:t>/s or use AI simultaneous mode 1MS/s))</a:t>
            </a:r>
          </a:p>
          <a:p>
            <a:endParaRPr lang="en-GB" sz="1400" dirty="0"/>
          </a:p>
          <a:p>
            <a:r>
              <a:rPr lang="en-GB" sz="1400" dirty="0"/>
              <a:t>- improve current control to achieve higher fields (eliminate current plateau decay)</a:t>
            </a:r>
          </a:p>
          <a:p>
            <a:endParaRPr lang="en-GB" sz="1400" dirty="0"/>
          </a:p>
          <a:p>
            <a:r>
              <a:rPr lang="en-GB" sz="1400" dirty="0"/>
              <a:t>- Full (bipolar) hysteresis loop tests </a:t>
            </a:r>
          </a:p>
          <a:p>
            <a:endParaRPr lang="en-GB" sz="1400" dirty="0"/>
          </a:p>
          <a:p>
            <a:r>
              <a:rPr lang="en-GB" sz="1400" dirty="0"/>
              <a:t>- results comparison with independently tested sample (to check system integrity)</a:t>
            </a:r>
          </a:p>
          <a:p>
            <a:endParaRPr lang="en-GB" sz="1400" dirty="0"/>
          </a:p>
          <a:p>
            <a:r>
              <a:rPr lang="en-GB" sz="1400" dirty="0"/>
              <a:t>- reproducibility tests</a:t>
            </a:r>
          </a:p>
          <a:p>
            <a:endParaRPr lang="en-GB" sz="1400" dirty="0"/>
          </a:p>
          <a:p>
            <a:r>
              <a:rPr lang="en-GB" sz="1400" dirty="0"/>
              <a:t>- Series material tests  </a:t>
            </a:r>
          </a:p>
        </p:txBody>
      </p:sp>
    </p:spTree>
    <p:extLst>
      <p:ext uri="{BB962C8B-B14F-4D97-AF65-F5344CB8AC3E}">
        <p14:creationId xmlns:p14="http://schemas.microsoft.com/office/powerpoint/2010/main" val="415896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0830E-0470-34FC-2D3D-E37CD652E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67741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6348"/>
            <a:ext cx="9144000" cy="8572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Measurement Principle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95B3013-4421-2942-9750-A6DDEBE59C2E}"/>
              </a:ext>
            </a:extLst>
          </p:cNvPr>
          <p:cNvCxnSpPr>
            <a:cxnSpLocks/>
          </p:cNvCxnSpPr>
          <p:nvPr/>
        </p:nvCxnSpPr>
        <p:spPr>
          <a:xfrm flipH="1" flipV="1">
            <a:off x="6821178" y="5084531"/>
            <a:ext cx="496419" cy="111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BF64D3FC-F00C-854A-9F10-A65588805A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4944" y="1181968"/>
            <a:ext cx="1179373" cy="9234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asellaDiTesto 8">
                <a:extLst>
                  <a:ext uri="{FF2B5EF4-FFF2-40B4-BE49-F238E27FC236}">
                    <a16:creationId xmlns:a16="http://schemas.microsoft.com/office/drawing/2014/main" id="{4B298D3A-F18B-EC42-B02D-F2D76023F427}"/>
                  </a:ext>
                </a:extLst>
              </p:cNvPr>
              <p:cNvSpPr txBox="1"/>
              <p:nvPr/>
            </p:nvSpPr>
            <p:spPr>
              <a:xfrm>
                <a:off x="175362" y="2247296"/>
                <a:ext cx="1112612" cy="5028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𝐻</m:t>
                      </m:r>
                      <m:r>
                        <a:rPr lang="it-IT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𝑖</m:t>
                          </m:r>
                        </m:num>
                        <m:den>
                          <m: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2</m:t>
                          </m:r>
                          <m: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it-IT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8" name="CasellaDiTesto 8">
                <a:extLst>
                  <a:ext uri="{FF2B5EF4-FFF2-40B4-BE49-F238E27FC236}">
                    <a16:creationId xmlns:a16="http://schemas.microsoft.com/office/drawing/2014/main" id="{4B298D3A-F18B-EC42-B02D-F2D76023F4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62" y="2247296"/>
                <a:ext cx="1112612" cy="502830"/>
              </a:xfrm>
              <a:prstGeom prst="rect">
                <a:avLst/>
              </a:prstGeom>
              <a:blipFill>
                <a:blip r:embed="rId5"/>
                <a:stretch>
                  <a:fillRect t="-2439" b="-48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asellaDiTesto 17">
                <a:extLst>
                  <a:ext uri="{FF2B5EF4-FFF2-40B4-BE49-F238E27FC236}">
                    <a16:creationId xmlns:a16="http://schemas.microsoft.com/office/drawing/2014/main" id="{EB10F88E-8979-6A42-B51D-264C092D6CAE}"/>
                  </a:ext>
                </a:extLst>
              </p:cNvPr>
              <p:cNvSpPr txBox="1"/>
              <p:nvPr/>
            </p:nvSpPr>
            <p:spPr>
              <a:xfrm>
                <a:off x="1567195" y="2223219"/>
                <a:ext cx="2851358" cy="5041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𝐵</m:t>
                      </m:r>
                      <m:r>
                        <a:rPr lang="it-IT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  <m:r>
                            <a:rPr lang="it-IT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𝐻</m:t>
                          </m:r>
                          <m:sSub>
                            <m:sSubPr>
                              <m:ctrlPr>
                                <a:rPr lang="it-IT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Arial" panose="020B0604020202020204" pitchFamily="34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it-IT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it-IT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Arial" panose="020B0604020202020204" pitchFamily="34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it-IT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9" name="CasellaDiTesto 17">
                <a:extLst>
                  <a:ext uri="{FF2B5EF4-FFF2-40B4-BE49-F238E27FC236}">
                    <a16:creationId xmlns:a16="http://schemas.microsoft.com/office/drawing/2014/main" id="{EB10F88E-8979-6A42-B51D-264C092D6C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7195" y="2223219"/>
                <a:ext cx="2851358" cy="504177"/>
              </a:xfrm>
              <a:prstGeom prst="rect">
                <a:avLst/>
              </a:prstGeom>
              <a:blipFill>
                <a:blip r:embed="rId6"/>
                <a:stretch>
                  <a:fillRect t="-2439" b="-48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ttangolo 22">
                <a:extLst>
                  <a:ext uri="{FF2B5EF4-FFF2-40B4-BE49-F238E27FC236}">
                    <a16:creationId xmlns:a16="http://schemas.microsoft.com/office/drawing/2014/main" id="{99F45392-9CE7-CA45-924A-2A29F381F4F0}"/>
                  </a:ext>
                </a:extLst>
              </p:cNvPr>
              <p:cNvSpPr/>
              <p:nvPr/>
            </p:nvSpPr>
            <p:spPr>
              <a:xfrm>
                <a:off x="196239" y="3150653"/>
                <a:ext cx="3367650" cy="18904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it-IT" sz="1400" b="1" dirty="0"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List of symbols</a:t>
                </a:r>
                <a:endParaRPr lang="it-IT" sz="1400" b="1" i="1" dirty="0">
                  <a:solidFill>
                    <a:schemeClr val="tx1"/>
                  </a:solidFill>
                  <a:latin typeface="Calibri" panose="020F0502020204030204" pitchFamily="34" charset="0"/>
                  <a:ea typeface="ＭＳ Ｐゴシック" charset="0"/>
                  <a:cs typeface="Calibri" panose="020F0502020204030204" pitchFamily="34" charset="0"/>
                  <a:sym typeface="Arial" charset="0"/>
                </a:endParaRP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</m:ctrlPr>
                      </m:sSubPr>
                      <m:e>
                        <m:r>
                          <a:rPr lang="it-IT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𝑟</m:t>
                        </m:r>
                      </m:e>
                      <m:sub>
                        <m:r>
                          <a:rPr lang="it-IT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</a:t>
                </a:r>
                <a:r>
                  <a:rPr lang="it-IT" sz="14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log-</a:t>
                </a:r>
                <a:r>
                  <a:rPr lang="it-IT" sz="1400" dirty="0" err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mean</a:t>
                </a:r>
                <a:r>
                  <a:rPr lang="it-IT" sz="14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 </a:t>
                </a:r>
                <a:r>
                  <a:rPr lang="it-IT" sz="1400" dirty="0" err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radius</a:t>
                </a:r>
                <a:endParaRPr lang="it-IT" sz="1400" dirty="0">
                  <a:solidFill>
                    <a:schemeClr val="tx1"/>
                  </a:solidFill>
                  <a:latin typeface="Calibri" panose="020F0502020204030204" pitchFamily="34" charset="0"/>
                  <a:ea typeface="ＭＳ Ｐゴシック" charset="0"/>
                  <a:cs typeface="Calibri" panose="020F0502020204030204" pitchFamily="34" charset="0"/>
                  <a:sym typeface="Arial" charset="0"/>
                </a:endParaRP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</m:ctrlPr>
                      </m:sSubPr>
                      <m:e>
                        <m:r>
                          <a:rPr lang="it-IT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𝑁</m:t>
                        </m:r>
                      </m:e>
                      <m:sub>
                        <m:r>
                          <a:rPr lang="it-IT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,</a:t>
                </a:r>
                <a:r>
                  <a:rPr lang="it-IT" sz="14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charset="0"/>
                    <a:cs typeface="Calibri" panose="020F0502020204030204" pitchFamily="34" charset="0"/>
                    <a:sym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</m:ctrlPr>
                      </m:sSubPr>
                      <m:e>
                        <m:r>
                          <a:rPr lang="it-IT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𝑁</m:t>
                        </m:r>
                      </m:e>
                      <m:sub>
                        <m:r>
                          <a:rPr lang="it-IT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number of excitation/sensing turns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</m:ctrlPr>
                      </m:sSubPr>
                      <m:e>
                        <m:r>
                          <a:rPr lang="it-IT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𝐴</m:t>
                        </m:r>
                      </m:e>
                      <m:sub>
                        <m:r>
                          <a:rPr lang="it-IT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test specimen cross-section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</m:ctrlPr>
                      </m:sSubPr>
                      <m:e>
                        <m:r>
                          <a:rPr lang="it-IT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𝐴</m:t>
                        </m:r>
                      </m:e>
                      <m:sub>
                        <m:r>
                          <a:rPr lang="it-IT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sensing-coil area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ＭＳ Ｐゴシック" charset="0"/>
                        <a:sym typeface="Arial" charset="0"/>
                      </a:rPr>
                      <m:t>𝑖</m:t>
                    </m:r>
                  </m:oMath>
                </a14:m>
                <a:r>
                  <a:rPr lang="en-US" sz="1400" dirty="0"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excitation current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ＭＳ Ｐゴシック" charset="0"/>
                        <a:sym typeface="Arial" charset="0"/>
                      </a:rPr>
                      <m:t>𝑣</m:t>
                    </m:r>
                  </m:oMath>
                </a14:m>
                <a:r>
                  <a:rPr lang="en-US" sz="1400" dirty="0"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induced voltage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400">
                        <a:latin typeface="Cambria Math" panose="02040503050406030204" pitchFamily="18" charset="0"/>
                        <a:sym typeface="Arial" panose="020B0604020202020204" pitchFamily="34" charset="0"/>
                      </a:rPr>
                      <m:t>Φ</m:t>
                    </m:r>
                    <m:r>
                      <a:rPr lang="it-IT" sz="1400" i="1">
                        <a:latin typeface="Cambria Math" panose="02040503050406030204" pitchFamily="18" charset="0"/>
                        <a:sym typeface="Arial" panose="020B0604020202020204" pitchFamily="34" charset="0"/>
                      </a:rPr>
                      <m:t>=</m:t>
                    </m:r>
                    <m:nary>
                      <m:naryPr>
                        <m:ctrlPr>
                          <a:rPr lang="it-IT" sz="14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</m:ctrlPr>
                      </m:naryPr>
                      <m:sub>
                        <m:r>
                          <a:rPr lang="it-IT" sz="14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  <m:t>0</m:t>
                        </m:r>
                      </m:sub>
                      <m:sup>
                        <m:r>
                          <a:rPr lang="it-IT" sz="14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  <m:t>𝑡</m:t>
                        </m:r>
                      </m:sup>
                      <m:e>
                        <m:r>
                          <a:rPr lang="it-IT" sz="14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  <m:t>𝑣</m:t>
                        </m:r>
                        <m:d>
                          <m:dPr>
                            <m:ctrlPr>
                              <a:rPr lang="it-IT" sz="1400" i="1">
                                <a:latin typeface="Cambria Math" panose="02040503050406030204" pitchFamily="18" charset="0"/>
                                <a:sym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  <a:sym typeface="Arial" panose="020B0604020202020204" pitchFamily="34" charset="0"/>
                              </a:rPr>
                              <m:t>𝜏</m:t>
                            </m:r>
                          </m:e>
                        </m:d>
                        <m:r>
                          <a:rPr lang="it-IT" sz="14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  <m:t>𝑑</m:t>
                        </m:r>
                        <m:r>
                          <a:rPr lang="it-IT" sz="1400" i="1">
                            <a:latin typeface="Cambria Math" panose="02040503050406030204" pitchFamily="18" charset="0"/>
                            <a:sym typeface="Arial" panose="020B0604020202020204" pitchFamily="34" charset="0"/>
                          </a:rPr>
                          <m:t>𝜏</m:t>
                        </m:r>
                      </m:e>
                    </m:nary>
                  </m:oMath>
                </a14:m>
                <a:r>
                  <a:rPr lang="en-US" sz="1400" dirty="0">
                    <a:latin typeface="Calibri" panose="020F050202020403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  <a:sym typeface="Arial" panose="020B0604020202020204" pitchFamily="34" charset="0"/>
                  </a:rPr>
                  <a:t> magnetic flux</a:t>
                </a:r>
              </a:p>
            </p:txBody>
          </p:sp>
        </mc:Choice>
        <mc:Fallback xmlns="">
          <p:sp>
            <p:nvSpPr>
              <p:cNvPr id="50" name="Rettangolo 22">
                <a:extLst>
                  <a:ext uri="{FF2B5EF4-FFF2-40B4-BE49-F238E27FC236}">
                    <a16:creationId xmlns:a16="http://schemas.microsoft.com/office/drawing/2014/main" id="{99F45392-9CE7-CA45-924A-2A29F381F4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239" y="3150653"/>
                <a:ext cx="3367650" cy="1890454"/>
              </a:xfrm>
              <a:prstGeom prst="rect">
                <a:avLst/>
              </a:prstGeom>
              <a:blipFill>
                <a:blip r:embed="rId7"/>
                <a:stretch>
                  <a:fillRect l="-373" b="-2913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" name="Immagine 4">
            <a:extLst>
              <a:ext uri="{FF2B5EF4-FFF2-40B4-BE49-F238E27FC236}">
                <a16:creationId xmlns:a16="http://schemas.microsoft.com/office/drawing/2014/main" id="{B1D2F5AB-027B-2440-98C9-2DEF8F9BF59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809" y="1748794"/>
            <a:ext cx="4791015" cy="2426620"/>
          </a:xfrm>
          <a:prstGeom prst="rect">
            <a:avLst/>
          </a:prstGeom>
        </p:spPr>
      </p:pic>
      <p:sp>
        <p:nvSpPr>
          <p:cNvPr id="52" name="Content Placeholder 6">
            <a:extLst>
              <a:ext uri="{FF2B5EF4-FFF2-40B4-BE49-F238E27FC236}">
                <a16:creationId xmlns:a16="http://schemas.microsoft.com/office/drawing/2014/main" id="{65080272-55B9-D745-9C94-ED9E4BB9D02F}"/>
              </a:ext>
            </a:extLst>
          </p:cNvPr>
          <p:cNvSpPr txBox="1">
            <a:spLocks/>
          </p:cNvSpPr>
          <p:nvPr/>
        </p:nvSpPr>
        <p:spPr>
          <a:xfrm>
            <a:off x="246953" y="958285"/>
            <a:ext cx="4397055" cy="8589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14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Toroidal ring test method for </a:t>
            </a:r>
            <a:r>
              <a:rPr lang="it-IT" sz="140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 ferromagnetic materials </a:t>
            </a:r>
            <a:r>
              <a:rPr lang="it-IT" sz="14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DC</a:t>
            </a:r>
            <a:r>
              <a:rPr lang="it-IT" sz="140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4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characterization, based on the </a:t>
            </a:r>
            <a:r>
              <a:rPr lang="it-IT" sz="1400" dirty="0" err="1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fluxmetric</a:t>
            </a:r>
            <a:r>
              <a:rPr lang="it-IT" sz="140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400" dirty="0" err="1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method</a:t>
            </a:r>
            <a:r>
              <a:rPr lang="it-IT" sz="140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4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(transformer </a:t>
            </a:r>
            <a:r>
              <a:rPr lang="it-IT" sz="1400" b="0" dirty="0" err="1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configuration</a:t>
            </a:r>
            <a:r>
              <a:rPr lang="it-IT" sz="14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it-IT" sz="1400" dirty="0">
              <a:solidFill>
                <a:srgbClr val="2F2F2F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Content Placeholder 6">
            <a:extLst>
              <a:ext uri="{FF2B5EF4-FFF2-40B4-BE49-F238E27FC236}">
                <a16:creationId xmlns:a16="http://schemas.microsoft.com/office/drawing/2014/main" id="{22F60229-D7EE-0748-8976-C4CAF0F08887}"/>
              </a:ext>
            </a:extLst>
          </p:cNvPr>
          <p:cNvSpPr txBox="1">
            <a:spLocks/>
          </p:cNvSpPr>
          <p:nvPr/>
        </p:nvSpPr>
        <p:spPr>
          <a:xfrm>
            <a:off x="268582" y="1616126"/>
            <a:ext cx="4424573" cy="9334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14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standard</a:t>
            </a:r>
            <a:r>
              <a:rPr lang="it-IT" sz="140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IEC 60404-4 </a:t>
            </a:r>
            <a:r>
              <a:rPr lang="it-IT" sz="14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[3] provides </a:t>
            </a:r>
            <a:r>
              <a:rPr lang="it-IT" sz="1400" b="0" dirty="0" err="1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  <a:r>
              <a:rPr lang="it-IT" sz="14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the characterization at </a:t>
            </a:r>
            <a:r>
              <a:rPr lang="it-IT" sz="140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room temperature</a:t>
            </a:r>
            <a:r>
              <a:rPr lang="it-IT" sz="14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the operational procedures</a:t>
            </a:r>
          </a:p>
        </p:txBody>
      </p:sp>
      <p:sp>
        <p:nvSpPr>
          <p:cNvPr id="54" name="Rettangolo 28">
            <a:extLst>
              <a:ext uri="{FF2B5EF4-FFF2-40B4-BE49-F238E27FC236}">
                <a16:creationId xmlns:a16="http://schemas.microsoft.com/office/drawing/2014/main" id="{8FA86543-3E9F-1846-AADB-C35349648FC9}"/>
              </a:ext>
            </a:extLst>
          </p:cNvPr>
          <p:cNvSpPr/>
          <p:nvPr/>
        </p:nvSpPr>
        <p:spPr>
          <a:xfrm>
            <a:off x="3890263" y="4116717"/>
            <a:ext cx="403048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[1] K.N. </a:t>
            </a:r>
            <a:r>
              <a:rPr lang="en-US" sz="800" dirty="0" err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Henrichsen</a:t>
            </a: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, “</a:t>
            </a:r>
            <a:r>
              <a:rPr lang="en-US" sz="800" dirty="0" err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Permeameter</a:t>
            </a: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”, </a:t>
            </a:r>
            <a:r>
              <a:rPr lang="en-GB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Proceedings of the Second International Conference on Magnet Technology, 1967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[2] P. Arpaia, M. Buzio, L. Fiscarelli, G. </a:t>
            </a:r>
            <a:r>
              <a:rPr lang="en-US" sz="800" dirty="0" err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Montenero</a:t>
            </a: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, L. </a:t>
            </a:r>
            <a:r>
              <a:rPr lang="en-US" sz="800" dirty="0" err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Walckiers</a:t>
            </a: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, </a:t>
            </a:r>
            <a:r>
              <a:rPr lang="en-GB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2010 IEEE Instrumentation &amp; Measurement Technology Conference Proceedings, 2010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[3] IEC 60404-4, “</a:t>
            </a:r>
            <a:r>
              <a:rPr lang="en-GB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Magnetic materials - Part 4: Methods of measurement of DC magnetic properties of magnetically soft materials”, International </a:t>
            </a:r>
            <a:r>
              <a:rPr lang="en-GB" sz="800" dirty="0" err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Electrotechnical</a:t>
            </a:r>
            <a:r>
              <a:rPr lang="en-GB" sz="8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  <a:sym typeface="Arial" panose="020B0604020202020204" pitchFamily="34" charset="0"/>
              </a:rPr>
              <a:t> Commission, 2000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800" dirty="0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  <a:sym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" dirty="0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  <a:sym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sellaDiTesto 8">
                <a:extLst>
                  <a:ext uri="{FF2B5EF4-FFF2-40B4-BE49-F238E27FC236}">
                    <a16:creationId xmlns:a16="http://schemas.microsoft.com/office/drawing/2014/main" id="{8496E922-DD04-1749-A181-943AE5698F31}"/>
                  </a:ext>
                </a:extLst>
              </p:cNvPr>
              <p:cNvSpPr txBox="1"/>
              <p:nvPr/>
            </p:nvSpPr>
            <p:spPr>
              <a:xfrm>
                <a:off x="225630" y="2817029"/>
                <a:ext cx="154459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𝑢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𝐻</m:t>
                          </m:r>
                        </m:e>
                      </m:d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/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𝐻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≤1 %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6" name="CasellaDiTesto 8">
                <a:extLst>
                  <a:ext uri="{FF2B5EF4-FFF2-40B4-BE49-F238E27FC236}">
                    <a16:creationId xmlns:a16="http://schemas.microsoft.com/office/drawing/2014/main" id="{8496E922-DD04-1749-A181-943AE5698F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630" y="2817029"/>
                <a:ext cx="1544590" cy="246221"/>
              </a:xfrm>
              <a:prstGeom prst="rect">
                <a:avLst/>
              </a:prstGeom>
              <a:blipFill>
                <a:blip r:embed="rId9"/>
                <a:stretch>
                  <a:fillRect b="-4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sellaDiTesto 8">
                <a:extLst>
                  <a:ext uri="{FF2B5EF4-FFF2-40B4-BE49-F238E27FC236}">
                    <a16:creationId xmlns:a16="http://schemas.microsoft.com/office/drawing/2014/main" id="{9BD72D6F-0651-624E-A46F-2B3E8E391E3A}"/>
                  </a:ext>
                </a:extLst>
              </p:cNvPr>
              <p:cNvSpPr txBox="1"/>
              <p:nvPr/>
            </p:nvSpPr>
            <p:spPr>
              <a:xfrm>
                <a:off x="1901908" y="2798807"/>
                <a:ext cx="150829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𝑢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Arial" panose="020B0604020202020204" pitchFamily="34" charset="0"/>
                            </a:rPr>
                            <m:t>𝐵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/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𝐵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Arial" panose="020B0604020202020204" pitchFamily="34" charset="0"/>
                        </a:rPr>
                        <m:t>≤1 %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7" name="CasellaDiTesto 8">
                <a:extLst>
                  <a:ext uri="{FF2B5EF4-FFF2-40B4-BE49-F238E27FC236}">
                    <a16:creationId xmlns:a16="http://schemas.microsoft.com/office/drawing/2014/main" id="{9BD72D6F-0651-624E-A46F-2B3E8E391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1908" y="2798807"/>
                <a:ext cx="1508297" cy="276999"/>
              </a:xfrm>
              <a:prstGeom prst="rect">
                <a:avLst/>
              </a:prstGeom>
              <a:blipFill>
                <a:blip r:embed="rId10"/>
                <a:stretch>
                  <a:fillRect l="-833" r="-2500" b="-3913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>
            <a:extLst>
              <a:ext uri="{FF2B5EF4-FFF2-40B4-BE49-F238E27FC236}">
                <a16:creationId xmlns:a16="http://schemas.microsoft.com/office/drawing/2014/main" id="{CE74AB3C-CDC2-BB47-A5B7-FCC75E73B245}"/>
              </a:ext>
            </a:extLst>
          </p:cNvPr>
          <p:cNvSpPr/>
          <p:nvPr/>
        </p:nvSpPr>
        <p:spPr>
          <a:xfrm>
            <a:off x="6304317" y="1419983"/>
            <a:ext cx="184217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IEC-compliant test specimen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842143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6348"/>
            <a:ext cx="9144000" cy="8572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Measurement Principle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397E8D-F5DE-EB4A-9213-62B0DB54E4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399" y="771550"/>
            <a:ext cx="9010601" cy="418349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9DA1079-B95A-E048-AB85-EFFAD4830F8C}"/>
              </a:ext>
            </a:extLst>
          </p:cNvPr>
          <p:cNvSpPr/>
          <p:nvPr/>
        </p:nvSpPr>
        <p:spPr>
          <a:xfrm>
            <a:off x="4355976" y="915567"/>
            <a:ext cx="172819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FC516C-4C8B-3442-A3EF-48E6999CACAB}"/>
              </a:ext>
            </a:extLst>
          </p:cNvPr>
          <p:cNvSpPr/>
          <p:nvPr/>
        </p:nvSpPr>
        <p:spPr>
          <a:xfrm>
            <a:off x="4308268" y="915567"/>
            <a:ext cx="172819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660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6348"/>
            <a:ext cx="9144000" cy="8572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Measurement Principle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961973FB-99C8-6A44-A3ED-755F2480A41F}"/>
              </a:ext>
            </a:extLst>
          </p:cNvPr>
          <p:cNvSpPr txBox="1">
            <a:spLocks/>
          </p:cNvSpPr>
          <p:nvPr/>
        </p:nvSpPr>
        <p:spPr>
          <a:xfrm>
            <a:off x="256518" y="999731"/>
            <a:ext cx="4216422" cy="3158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1600" dirty="0"/>
              <a:t>Custom-winding permeameter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1A40BAF-015C-6A4B-9307-971C130A8DE4}"/>
              </a:ext>
            </a:extLst>
          </p:cNvPr>
          <p:cNvSpPr/>
          <p:nvPr/>
        </p:nvSpPr>
        <p:spPr>
          <a:xfrm>
            <a:off x="3275856" y="2278575"/>
            <a:ext cx="50347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</a:rPr>
              <a:t>Fewer excitation turns can be used to measure low magnetic fields (&lt;10 A/m) by using conveniently high currents at high frequencies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9DBC7EA-C712-1E40-B640-4AB9C5CDC008}"/>
              </a:ext>
            </a:extLst>
          </p:cNvPr>
          <p:cNvSpPr/>
          <p:nvPr/>
        </p:nvSpPr>
        <p:spPr>
          <a:xfrm>
            <a:off x="3275856" y="2971940"/>
            <a:ext cx="50347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03030"/>
                </a:solidFill>
              </a:rPr>
              <a:t>Dynamic characterization possible in the kHz range for some materials (skin effect is ignored for now)</a:t>
            </a:r>
            <a:endParaRPr lang="it-IT" sz="1400" dirty="0">
              <a:solidFill>
                <a:srgbClr val="30303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7A3A8FC-D847-794D-BD93-DAC95638194F}"/>
              </a:ext>
            </a:extLst>
          </p:cNvPr>
          <p:cNvSpPr/>
          <p:nvPr/>
        </p:nvSpPr>
        <p:spPr>
          <a:xfrm>
            <a:off x="2985514" y="3834728"/>
            <a:ext cx="5762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FF0000"/>
                </a:solidFill>
              </a:rPr>
              <a:t>Typical</a:t>
            </a:r>
            <a:r>
              <a:rPr lang="it-IT" sz="1600" dirty="0">
                <a:solidFill>
                  <a:srgbClr val="FF0000"/>
                </a:solidFill>
              </a:rPr>
              <a:t> maximum </a:t>
            </a:r>
            <a:r>
              <a:rPr lang="it-IT" sz="1600" dirty="0" err="1">
                <a:solidFill>
                  <a:srgbClr val="FF0000"/>
                </a:solidFill>
              </a:rPr>
              <a:t>field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limited</a:t>
            </a:r>
            <a:r>
              <a:rPr lang="it-IT" sz="1600" dirty="0">
                <a:solidFill>
                  <a:srgbClr val="FF0000"/>
                </a:solidFill>
              </a:rPr>
              <a:t> to 10~20 kA/m at RT for </a:t>
            </a:r>
            <a:r>
              <a:rPr lang="it-IT" sz="1600" dirty="0" err="1">
                <a:solidFill>
                  <a:srgbClr val="FF0000"/>
                </a:solidFill>
              </a:rPr>
              <a:t>thermal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reasons</a:t>
            </a:r>
            <a:r>
              <a:rPr lang="it-IT" sz="1600" dirty="0">
                <a:solidFill>
                  <a:srgbClr val="FF0000"/>
                </a:solidFill>
              </a:rPr>
              <a:t> (</a:t>
            </a:r>
            <a:r>
              <a:rPr lang="it-IT" sz="1600" dirty="0" err="1">
                <a:solidFill>
                  <a:srgbClr val="FF0000"/>
                </a:solidFill>
              </a:rPr>
              <a:t>depending</a:t>
            </a:r>
            <a:r>
              <a:rPr lang="it-IT" sz="1600" dirty="0">
                <a:solidFill>
                  <a:srgbClr val="FF0000"/>
                </a:solidFill>
              </a:rPr>
              <a:t> on the </a:t>
            </a:r>
            <a:r>
              <a:rPr lang="it-IT" sz="1600" dirty="0" err="1">
                <a:solidFill>
                  <a:srgbClr val="FF0000"/>
                </a:solidFill>
              </a:rPr>
              <a:t>current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density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that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you</a:t>
            </a:r>
            <a:r>
              <a:rPr lang="it-IT" sz="1600" dirty="0">
                <a:solidFill>
                  <a:srgbClr val="FF0000"/>
                </a:solidFill>
              </a:rPr>
              <a:t> can </a:t>
            </a:r>
            <a:r>
              <a:rPr lang="it-IT" sz="1600" dirty="0" err="1">
                <a:solidFill>
                  <a:srgbClr val="FF0000"/>
                </a:solidFill>
              </a:rPr>
              <a:t>have</a:t>
            </a:r>
            <a:r>
              <a:rPr lang="it-IT" sz="1600" dirty="0">
                <a:solidFill>
                  <a:srgbClr val="FF0000"/>
                </a:solidFill>
              </a:rPr>
              <a:t> in the </a:t>
            </a:r>
            <a:r>
              <a:rPr lang="it-IT" sz="1600" dirty="0" err="1">
                <a:solidFill>
                  <a:srgbClr val="FF0000"/>
                </a:solidFill>
              </a:rPr>
              <a:t>conductor</a:t>
            </a:r>
            <a:r>
              <a:rPr lang="it-IT" sz="1600" dirty="0">
                <a:solidFill>
                  <a:srgbClr val="FF0000"/>
                </a:solidFill>
              </a:rPr>
              <a:t> and the </a:t>
            </a:r>
            <a:r>
              <a:rPr lang="it-IT" sz="1600" dirty="0" err="1">
                <a:solidFill>
                  <a:srgbClr val="FF0000"/>
                </a:solidFill>
              </a:rPr>
              <a:t>cooling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used</a:t>
            </a:r>
            <a:r>
              <a:rPr lang="it-IT" sz="1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8" name="Content Placeholder 6">
            <a:extLst>
              <a:ext uri="{FF2B5EF4-FFF2-40B4-BE49-F238E27FC236}">
                <a16:creationId xmlns:a16="http://schemas.microsoft.com/office/drawing/2014/main" id="{34647D52-E6A1-F94E-B333-84E5FD2F782D}"/>
              </a:ext>
            </a:extLst>
          </p:cNvPr>
          <p:cNvSpPr txBox="1">
            <a:spLocks/>
          </p:cNvSpPr>
          <p:nvPr/>
        </p:nvSpPr>
        <p:spPr>
          <a:xfrm>
            <a:off x="3001641" y="1498452"/>
            <a:ext cx="5558543" cy="5972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b="0" dirty="0"/>
              <a:t>Manual winding of the coils allows to cover a wide range of sample sizes, aspect ratios and winding turn counts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124E884-9E7F-C649-A31E-9731E7B033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641" y="1856981"/>
            <a:ext cx="2124094" cy="193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66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0830E-0470-34FC-2D3D-E37CD652E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67741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6348"/>
            <a:ext cx="9144000" cy="8572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Sample Preparation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C62159-40BF-2841-BCF9-740B3A5342C6}"/>
              </a:ext>
            </a:extLst>
          </p:cNvPr>
          <p:cNvSpPr txBox="1"/>
          <p:nvPr/>
        </p:nvSpPr>
        <p:spPr>
          <a:xfrm>
            <a:off x="-43499" y="1142229"/>
            <a:ext cx="27009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50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µm Kapton rings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20998A-0907-D044-B72A-05F1AAD1C39C}"/>
              </a:ext>
            </a:extLst>
          </p:cNvPr>
          <p:cNvSpPr txBox="1"/>
          <p:nvPr/>
        </p:nvSpPr>
        <p:spPr>
          <a:xfrm>
            <a:off x="337362" y="4625170"/>
            <a:ext cx="17646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/>
              <a:t>250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µm steel rings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365566-5437-F34F-9DE2-9863687C9716}"/>
              </a:ext>
            </a:extLst>
          </p:cNvPr>
          <p:cNvSpPr txBox="1"/>
          <p:nvPr/>
        </p:nvSpPr>
        <p:spPr>
          <a:xfrm>
            <a:off x="5175074" y="1306370"/>
            <a:ext cx="116698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2000" dirty="0"/>
              <a:t>ring stack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649E16-5CC8-D94F-A467-91AB0DFB97DB}"/>
              </a:ext>
            </a:extLst>
          </p:cNvPr>
          <p:cNvSpPr txBox="1"/>
          <p:nvPr/>
        </p:nvSpPr>
        <p:spPr>
          <a:xfrm>
            <a:off x="5230598" y="3165406"/>
            <a:ext cx="409392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dirty="0"/>
              <a:t>excitation/detection windings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63F9AE-FC62-B74F-900A-8136E4C74C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478180" y="1369889"/>
            <a:ext cx="1044480" cy="11431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24B2378-37C4-5541-BC09-0B67FEC94C6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043647" y="3080351"/>
            <a:ext cx="1913545" cy="11431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FE8903-3F40-704C-92F2-6ACA423F8BD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681" y="1629278"/>
            <a:ext cx="2416559" cy="266490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DBBAF32-65CB-2947-A9F3-DE34B1FDAC61}"/>
              </a:ext>
            </a:extLst>
          </p:cNvPr>
          <p:cNvCxnSpPr>
            <a:cxnSpLocks/>
          </p:cNvCxnSpPr>
          <p:nvPr/>
        </p:nvCxnSpPr>
        <p:spPr>
          <a:xfrm flipV="1">
            <a:off x="1697728" y="4124182"/>
            <a:ext cx="0" cy="5009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9E2C912-37DB-7147-8A3E-221E33BB6032}"/>
              </a:ext>
            </a:extLst>
          </p:cNvPr>
          <p:cNvCxnSpPr>
            <a:cxnSpLocks/>
          </p:cNvCxnSpPr>
          <p:nvPr/>
        </p:nvCxnSpPr>
        <p:spPr>
          <a:xfrm>
            <a:off x="1331640" y="1475389"/>
            <a:ext cx="0" cy="5094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95B3013-4421-2942-9750-A6DDEBE59C2E}"/>
              </a:ext>
            </a:extLst>
          </p:cNvPr>
          <p:cNvCxnSpPr>
            <a:cxnSpLocks/>
          </p:cNvCxnSpPr>
          <p:nvPr/>
        </p:nvCxnSpPr>
        <p:spPr>
          <a:xfrm flipH="1" flipV="1">
            <a:off x="6821178" y="5084531"/>
            <a:ext cx="496419" cy="111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2F57CCB-A5BA-8B41-84C2-15A0B70F115B}"/>
              </a:ext>
            </a:extLst>
          </p:cNvPr>
          <p:cNvCxnSpPr>
            <a:cxnSpLocks/>
          </p:cNvCxnSpPr>
          <p:nvPr/>
        </p:nvCxnSpPr>
        <p:spPr>
          <a:xfrm flipH="1">
            <a:off x="4626016" y="1496998"/>
            <a:ext cx="482848" cy="2645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90C9B2F-7F34-824F-9F7F-9C389CEB3662}"/>
              </a:ext>
            </a:extLst>
          </p:cNvPr>
          <p:cNvCxnSpPr>
            <a:cxnSpLocks/>
          </p:cNvCxnSpPr>
          <p:nvPr/>
        </p:nvCxnSpPr>
        <p:spPr>
          <a:xfrm flipH="1">
            <a:off x="4465541" y="3345523"/>
            <a:ext cx="638044" cy="283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2715764F-643F-444A-8D4E-FCA96CC29C2D}"/>
              </a:ext>
            </a:extLst>
          </p:cNvPr>
          <p:cNvSpPr/>
          <p:nvPr/>
        </p:nvSpPr>
        <p:spPr>
          <a:xfrm>
            <a:off x="5076056" y="1646392"/>
            <a:ext cx="3853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Sample 1: </a:t>
            </a:r>
            <a:r>
              <a:rPr lang="en-GB" sz="1600" dirty="0" err="1"/>
              <a:t>FeCo</a:t>
            </a:r>
            <a:r>
              <a:rPr lang="en-GB" sz="1600" dirty="0"/>
              <a:t> only</a:t>
            </a:r>
          </a:p>
          <a:p>
            <a:r>
              <a:rPr lang="en-GB" sz="1600" dirty="0"/>
              <a:t>Sample 2: </a:t>
            </a:r>
            <a:r>
              <a:rPr lang="en-GB" sz="1600" dirty="0" err="1"/>
              <a:t>FeCo</a:t>
            </a:r>
            <a:r>
              <a:rPr lang="en-GB" sz="1600" dirty="0"/>
              <a:t> interleaved with Kapton</a:t>
            </a:r>
          </a:p>
        </p:txBody>
      </p:sp>
    </p:spTree>
    <p:extLst>
      <p:ext uri="{BB962C8B-B14F-4D97-AF65-F5344CB8AC3E}">
        <p14:creationId xmlns:p14="http://schemas.microsoft.com/office/powerpoint/2010/main" val="429654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0830E-0470-34FC-2D3D-E37CD652E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12360" y="4902523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6348"/>
            <a:ext cx="9144000" cy="8572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Sample Preparation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715764F-643F-444A-8D4E-FCA96CC29C2D}"/>
              </a:ext>
            </a:extLst>
          </p:cNvPr>
          <p:cNvSpPr/>
          <p:nvPr/>
        </p:nvSpPr>
        <p:spPr>
          <a:xfrm>
            <a:off x="395536" y="839374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Sample 1: - </a:t>
            </a:r>
            <a:r>
              <a:rPr lang="en-GB" sz="1200" dirty="0" err="1"/>
              <a:t>FeCo</a:t>
            </a:r>
            <a:r>
              <a:rPr lang="en-GB" sz="1200" dirty="0"/>
              <a:t> only</a:t>
            </a:r>
          </a:p>
          <a:p>
            <a:r>
              <a:rPr lang="en-GB" sz="1200" dirty="0"/>
              <a:t>			- inner diameter: 75.5mm</a:t>
            </a:r>
          </a:p>
          <a:p>
            <a:r>
              <a:rPr lang="en-GB" sz="1200" dirty="0"/>
              <a:t>			- outer diameter: 82.8mm</a:t>
            </a:r>
          </a:p>
          <a:p>
            <a:r>
              <a:rPr lang="en-GB" sz="1200" dirty="0"/>
              <a:t>			- lamination thickness: 0.25mm</a:t>
            </a:r>
          </a:p>
          <a:p>
            <a:r>
              <a:rPr lang="en-GB" sz="1200" dirty="0"/>
              <a:t>			- mounting: </a:t>
            </a:r>
            <a:r>
              <a:rPr lang="en-GB" sz="1200" dirty="0" err="1"/>
              <a:t>FeCo</a:t>
            </a:r>
            <a:r>
              <a:rPr lang="en-GB" sz="1200" dirty="0"/>
              <a:t> rings stacked vertically fixed with tape </a:t>
            </a:r>
          </a:p>
          <a:p>
            <a:r>
              <a:rPr lang="en-GB" sz="1200" dirty="0"/>
              <a:t>			- number of rings: 40 </a:t>
            </a:r>
            <a:r>
              <a:rPr lang="en-GB" sz="1200" dirty="0" err="1"/>
              <a:t>FeCo</a:t>
            </a:r>
            <a:r>
              <a:rPr lang="en-GB" sz="1200" dirty="0"/>
              <a:t> rings</a:t>
            </a:r>
          </a:p>
          <a:p>
            <a:r>
              <a:rPr lang="en-GB" sz="1200" dirty="0"/>
              <a:t>			- sensing wire: 0.8mm diameter; 3 turns </a:t>
            </a:r>
          </a:p>
          <a:p>
            <a:r>
              <a:rPr lang="en-GB" sz="1200" dirty="0"/>
              <a:t>			- excitation wire: 0.8mm diameter; 10 turns</a:t>
            </a:r>
          </a:p>
          <a:p>
            <a:r>
              <a:rPr lang="en-GB" sz="1200" dirty="0"/>
              <a:t>			- Area of coiling around sample: 5mm*10.5mm</a:t>
            </a:r>
          </a:p>
          <a:p>
            <a:endParaRPr lang="en-GB" sz="1200" dirty="0"/>
          </a:p>
          <a:p>
            <a:r>
              <a:rPr lang="en-GB" sz="1200" dirty="0"/>
              <a:t>	</a:t>
            </a:r>
          </a:p>
          <a:p>
            <a:r>
              <a:rPr lang="en-GB" sz="1200" dirty="0"/>
              <a:t>Sample 2: - </a:t>
            </a:r>
            <a:r>
              <a:rPr lang="en-GB" sz="1200" dirty="0" err="1"/>
              <a:t>FeCo</a:t>
            </a:r>
            <a:r>
              <a:rPr lang="en-GB" sz="1200" dirty="0"/>
              <a:t> interleaved with Kapton</a:t>
            </a:r>
          </a:p>
          <a:p>
            <a:r>
              <a:rPr lang="en-GB" sz="1200" dirty="0"/>
              <a:t>			- inner diameter: 75.5mm</a:t>
            </a:r>
          </a:p>
          <a:p>
            <a:r>
              <a:rPr lang="en-GB" sz="1200" dirty="0"/>
              <a:t>			- outer diameter: 82.8mm</a:t>
            </a:r>
          </a:p>
          <a:p>
            <a:r>
              <a:rPr lang="en-GB" sz="1200" dirty="0"/>
              <a:t>			- lamination thickness: 0.25mm</a:t>
            </a:r>
          </a:p>
          <a:p>
            <a:r>
              <a:rPr lang="en-GB" sz="1200" dirty="0"/>
              <a:t>			- mounting: 	</a:t>
            </a:r>
            <a:r>
              <a:rPr lang="en-GB" sz="1200" dirty="0" err="1"/>
              <a:t>FeCo</a:t>
            </a:r>
            <a:r>
              <a:rPr lang="en-GB" sz="1200" dirty="0"/>
              <a:t> rings stacked vertically with Kapton tape in between laminations cradled in a 3D 					printed PLA casing </a:t>
            </a:r>
          </a:p>
          <a:p>
            <a:r>
              <a:rPr lang="en-GB" sz="1200" dirty="0"/>
              <a:t>			- number of rings: 40 </a:t>
            </a:r>
            <a:r>
              <a:rPr lang="en-GB" sz="1200" dirty="0" err="1"/>
              <a:t>FeCo</a:t>
            </a:r>
            <a:r>
              <a:rPr lang="en-GB" sz="1200" dirty="0"/>
              <a:t> rings interleaved with 39 Kapton tape between laminations</a:t>
            </a:r>
          </a:p>
          <a:p>
            <a:r>
              <a:rPr lang="en-GB" sz="1200" dirty="0"/>
              <a:t>			- sensing wire: 0.8mm diameter; 3 turns </a:t>
            </a:r>
          </a:p>
          <a:p>
            <a:r>
              <a:rPr lang="en-GB" sz="1200" dirty="0"/>
              <a:t>			- excitation wire: 0.8mm diameter; 10 turns</a:t>
            </a:r>
          </a:p>
          <a:p>
            <a:r>
              <a:rPr lang="en-GB" sz="1200" dirty="0"/>
              <a:t>			- Area of coiling around sample: 7.5mm*14.5mm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56697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0830E-0470-34FC-2D3D-E37CD652E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6375"/>
            <a:ext cx="9144000" cy="8572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Test Setup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95B3013-4421-2942-9750-A6DDEBE59C2E}"/>
              </a:ext>
            </a:extLst>
          </p:cNvPr>
          <p:cNvCxnSpPr>
            <a:cxnSpLocks/>
          </p:cNvCxnSpPr>
          <p:nvPr/>
        </p:nvCxnSpPr>
        <p:spPr>
          <a:xfrm flipH="1" flipV="1">
            <a:off x="8002037" y="5084531"/>
            <a:ext cx="496419" cy="111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D0E383D-E7E6-EE4A-B1BC-AB473C4EDC74}"/>
              </a:ext>
            </a:extLst>
          </p:cNvPr>
          <p:cNvSpPr txBox="1"/>
          <p:nvPr/>
        </p:nvSpPr>
        <p:spPr>
          <a:xfrm>
            <a:off x="3707904" y="2972852"/>
            <a:ext cx="185948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/>
              <a:t>DCCT (120A/10V) </a:t>
            </a:r>
          </a:p>
          <a:p>
            <a:r>
              <a:rPr lang="en-GB" sz="1200" dirty="0"/>
              <a:t>Zero-Flux Multi-Aperture </a:t>
            </a:r>
          </a:p>
          <a:p>
            <a:r>
              <a:rPr lang="en-GB" sz="1200" dirty="0"/>
              <a:t>Current Comparator MACC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5DBBA15-840F-104C-9C8E-21957D0D14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843" y="2444449"/>
            <a:ext cx="1788129" cy="245973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F34DCACD-589C-4846-8ECD-AAC4A0B67923}"/>
              </a:ext>
            </a:extLst>
          </p:cNvPr>
          <p:cNvSpPr txBox="1"/>
          <p:nvPr/>
        </p:nvSpPr>
        <p:spPr>
          <a:xfrm>
            <a:off x="2135513" y="4010767"/>
            <a:ext cx="11637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AE </a:t>
            </a:r>
            <a:r>
              <a:rPr lang="en-GB" sz="1200" dirty="0" err="1"/>
              <a:t>Techron</a:t>
            </a:r>
            <a:r>
              <a:rPr lang="en-GB" sz="1200" dirty="0"/>
              <a:t> 2120</a:t>
            </a:r>
            <a:br>
              <a:rPr lang="en-GB" sz="1200" dirty="0"/>
            </a:br>
            <a:r>
              <a:rPr lang="en-GB" sz="1200" dirty="0"/>
              <a:t>current amplifier</a:t>
            </a:r>
          </a:p>
          <a:p>
            <a:endParaRPr lang="en-GB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F011725-C846-CB43-A2CA-D11033132D1D}"/>
              </a:ext>
            </a:extLst>
          </p:cNvPr>
          <p:cNvSpPr txBox="1"/>
          <p:nvPr/>
        </p:nvSpPr>
        <p:spPr>
          <a:xfrm>
            <a:off x="2130598" y="2644345"/>
            <a:ext cx="132017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/>
              <a:t>Keysight 33500B</a:t>
            </a:r>
            <a:br>
              <a:rPr lang="en-GB" sz="1200" dirty="0"/>
            </a:br>
            <a:r>
              <a:rPr lang="en-GB" sz="1200" dirty="0"/>
              <a:t>Waveform Generator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35D995D-2351-154F-BB06-71C837B7EA17}"/>
              </a:ext>
            </a:extLst>
          </p:cNvPr>
          <p:cNvSpPr txBox="1"/>
          <p:nvPr/>
        </p:nvSpPr>
        <p:spPr>
          <a:xfrm>
            <a:off x="2123728" y="3104544"/>
            <a:ext cx="70442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200" dirty="0" err="1"/>
              <a:t>multimeter</a:t>
            </a:r>
            <a:endParaRPr lang="en-GB" sz="1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F6CB81D-E9EF-D840-B6BD-C5D30B768F5D}"/>
              </a:ext>
            </a:extLst>
          </p:cNvPr>
          <p:cNvSpPr txBox="1"/>
          <p:nvPr/>
        </p:nvSpPr>
        <p:spPr>
          <a:xfrm>
            <a:off x="2211654" y="3512222"/>
            <a:ext cx="121071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200" dirty="0"/>
              <a:t>DCCT power supply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35DE6C8-F4F9-CB49-BF8E-FF47645227B7}"/>
              </a:ext>
            </a:extLst>
          </p:cNvPr>
          <p:cNvCxnSpPr>
            <a:cxnSpLocks/>
          </p:cNvCxnSpPr>
          <p:nvPr/>
        </p:nvCxnSpPr>
        <p:spPr>
          <a:xfrm flipH="1">
            <a:off x="1691680" y="3196877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2FF88E2-7AB1-DF4C-B1CE-8237A2C0CD71}"/>
              </a:ext>
            </a:extLst>
          </p:cNvPr>
          <p:cNvCxnSpPr>
            <a:cxnSpLocks/>
          </p:cNvCxnSpPr>
          <p:nvPr/>
        </p:nvCxnSpPr>
        <p:spPr>
          <a:xfrm flipH="1">
            <a:off x="4972327" y="4972197"/>
            <a:ext cx="403020" cy="1119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E6022E3-4174-DC47-B5B1-5E5D09026D1A}"/>
              </a:ext>
            </a:extLst>
          </p:cNvPr>
          <p:cNvCxnSpPr>
            <a:cxnSpLocks/>
          </p:cNvCxnSpPr>
          <p:nvPr/>
        </p:nvCxnSpPr>
        <p:spPr>
          <a:xfrm flipH="1">
            <a:off x="1691680" y="2836777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2FD26A6-5724-AA43-AFB7-2E546D33E9C1}"/>
              </a:ext>
            </a:extLst>
          </p:cNvPr>
          <p:cNvCxnSpPr>
            <a:cxnSpLocks/>
          </p:cNvCxnSpPr>
          <p:nvPr/>
        </p:nvCxnSpPr>
        <p:spPr>
          <a:xfrm flipH="1">
            <a:off x="1691680" y="3590269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8A91129-34E7-DF47-B000-391DCD126731}"/>
              </a:ext>
            </a:extLst>
          </p:cNvPr>
          <p:cNvCxnSpPr>
            <a:cxnSpLocks/>
          </p:cNvCxnSpPr>
          <p:nvPr/>
        </p:nvCxnSpPr>
        <p:spPr>
          <a:xfrm flipH="1">
            <a:off x="1691680" y="4150858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6FA59B0D-EB81-AF43-8771-89938B60C6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9687" y="3532920"/>
            <a:ext cx="2309243" cy="1019597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B9622C3B-DFEE-B142-AD6E-CF6BD20EE204}"/>
              </a:ext>
            </a:extLst>
          </p:cNvPr>
          <p:cNvSpPr txBox="1"/>
          <p:nvPr/>
        </p:nvSpPr>
        <p:spPr>
          <a:xfrm>
            <a:off x="7092280" y="3327556"/>
            <a:ext cx="117981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/>
              <a:t>PC &amp; NI </a:t>
            </a:r>
            <a:r>
              <a:rPr lang="en-GB" sz="1200" dirty="0" err="1"/>
              <a:t>mioDAQ</a:t>
            </a:r>
            <a:endParaRPr lang="en-GB" sz="1200" dirty="0"/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45DC05EC-AD3C-B348-8E35-85D7A22B031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454104" y="3827856"/>
            <a:ext cx="1197936" cy="715649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422023F8-539A-C74C-895C-8006C667FB0C}"/>
              </a:ext>
            </a:extLst>
          </p:cNvPr>
          <p:cNvSpPr txBox="1"/>
          <p:nvPr/>
        </p:nvSpPr>
        <p:spPr>
          <a:xfrm>
            <a:off x="5780819" y="3353885"/>
            <a:ext cx="51937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/>
              <a:t>Sample</a:t>
            </a:r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F354B656-E8D4-A949-B71A-3057FFFF33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5454" y="3586097"/>
            <a:ext cx="667821" cy="119855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2E015EA-5172-0540-B32D-371C70FBE041}"/>
              </a:ext>
            </a:extLst>
          </p:cNvPr>
          <p:cNvGrpSpPr/>
          <p:nvPr/>
        </p:nvGrpSpPr>
        <p:grpSpPr>
          <a:xfrm>
            <a:off x="952985" y="596140"/>
            <a:ext cx="7489740" cy="1543562"/>
            <a:chOff x="952985" y="596140"/>
            <a:chExt cx="7489740" cy="1543562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DE7214A-63A4-814B-B5F7-429910933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52985" y="596140"/>
              <a:ext cx="6211303" cy="1543562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B21D4F7-C9F9-3D49-AB76-ADA2A1D12B3E}"/>
                </a:ext>
              </a:extLst>
            </p:cNvPr>
            <p:cNvSpPr/>
            <p:nvPr/>
          </p:nvSpPr>
          <p:spPr>
            <a:xfrm>
              <a:off x="7490663" y="899213"/>
              <a:ext cx="759583" cy="62089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4508392-FBC4-4440-9CC4-09B596DF0FE9}"/>
                </a:ext>
              </a:extLst>
            </p:cNvPr>
            <p:cNvCxnSpPr>
              <a:endCxn id="2" idx="1"/>
            </p:cNvCxnSpPr>
            <p:nvPr/>
          </p:nvCxnSpPr>
          <p:spPr>
            <a:xfrm>
              <a:off x="7164288" y="1209662"/>
              <a:ext cx="326375" cy="1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8B0A5D-A805-894F-9B66-EB6577010925}"/>
                </a:ext>
              </a:extLst>
            </p:cNvPr>
            <p:cNvSpPr txBox="1"/>
            <p:nvPr/>
          </p:nvSpPr>
          <p:spPr>
            <a:xfrm>
              <a:off x="7661298" y="1052363"/>
              <a:ext cx="7814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PC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6458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0830E-0470-34FC-2D3D-E37CD652E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7920"/>
            <a:ext cx="9144000" cy="8572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Test Campaign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(December 2024)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95B3013-4421-2942-9750-A6DDEBE59C2E}"/>
              </a:ext>
            </a:extLst>
          </p:cNvPr>
          <p:cNvCxnSpPr>
            <a:cxnSpLocks/>
          </p:cNvCxnSpPr>
          <p:nvPr/>
        </p:nvCxnSpPr>
        <p:spPr>
          <a:xfrm flipH="1" flipV="1">
            <a:off x="8002037" y="5084531"/>
            <a:ext cx="496419" cy="111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AF58BDAC-E1CE-F349-9E00-EAA849635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1085962"/>
            <a:ext cx="1738761" cy="37958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2A3CC8-AEDA-FB4E-9A51-E9BE49656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814" y="1074516"/>
            <a:ext cx="1872891" cy="380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657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0830E-0470-34FC-2D3D-E37CD652E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6375"/>
            <a:ext cx="9144000" cy="8572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First Results – Excitation Curves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17E31-842F-4B48-9ACA-6267462EC4E4}"/>
              </a:ext>
            </a:extLst>
          </p:cNvPr>
          <p:cNvSpPr/>
          <p:nvPr/>
        </p:nvSpPr>
        <p:spPr>
          <a:xfrm>
            <a:off x="899592" y="123479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8F6BF-3293-5048-9642-3A4475F91C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01539"/>
            <a:ext cx="1285528" cy="47001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95B3013-4421-2942-9750-A6DDEBE59C2E}"/>
              </a:ext>
            </a:extLst>
          </p:cNvPr>
          <p:cNvCxnSpPr>
            <a:cxnSpLocks/>
          </p:cNvCxnSpPr>
          <p:nvPr/>
        </p:nvCxnSpPr>
        <p:spPr>
          <a:xfrm flipH="1" flipV="1">
            <a:off x="8002037" y="5084531"/>
            <a:ext cx="496419" cy="111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FA647CF-E7BA-7240-9D19-6223D017AFA0}"/>
              </a:ext>
            </a:extLst>
          </p:cNvPr>
          <p:cNvSpPr txBox="1"/>
          <p:nvPr/>
        </p:nvSpPr>
        <p:spPr>
          <a:xfrm>
            <a:off x="2694113" y="1146521"/>
            <a:ext cx="400417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200" dirty="0"/>
              <a:t>First results: 52 different current pulses up to 1.2 T, 28 </a:t>
            </a:r>
            <a:r>
              <a:rPr lang="en-GB" sz="1200" dirty="0" err="1"/>
              <a:t>kT</a:t>
            </a:r>
            <a:r>
              <a:rPr lang="en-GB" sz="1200" dirty="0"/>
              <a:t>/s</a:t>
            </a:r>
            <a:br>
              <a:rPr lang="en-GB" sz="1200" dirty="0"/>
            </a:br>
            <a:r>
              <a:rPr lang="en-GB" sz="1200" dirty="0"/>
              <a:t>Example: 100 A, 16 ms current pulse, </a:t>
            </a:r>
            <a:r>
              <a:rPr lang="en-GB" sz="1200" dirty="0" err="1"/>
              <a:t>FeCo</a:t>
            </a:r>
            <a:r>
              <a:rPr lang="en-GB" sz="1200" dirty="0"/>
              <a:t> rings only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C389969-45EC-194B-AB9D-6532996975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09" t="6001" r="7298"/>
          <a:stretch/>
        </p:blipFill>
        <p:spPr>
          <a:xfrm>
            <a:off x="2381031" y="1585377"/>
            <a:ext cx="4381937" cy="345573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FC62DD8-6E87-5EDC-44E2-9256EB469468}"/>
              </a:ext>
            </a:extLst>
          </p:cNvPr>
          <p:cNvCxnSpPr>
            <a:cxnSpLocks/>
          </p:cNvCxnSpPr>
          <p:nvPr/>
        </p:nvCxnSpPr>
        <p:spPr>
          <a:xfrm flipH="1">
            <a:off x="5724128" y="2211710"/>
            <a:ext cx="1224136" cy="4481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B713188-E766-E377-30A9-01A37D2B0527}"/>
              </a:ext>
            </a:extLst>
          </p:cNvPr>
          <p:cNvSpPr txBox="1"/>
          <p:nvPr/>
        </p:nvSpPr>
        <p:spPr>
          <a:xfrm>
            <a:off x="6876256" y="2114878"/>
            <a:ext cx="207268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200" dirty="0"/>
              <a:t>Drop sharper than rise</a:t>
            </a:r>
            <a:br>
              <a:rPr lang="en-GB" sz="1200" dirty="0"/>
            </a:br>
            <a:r>
              <a:rPr lang="en-GB" sz="1200" dirty="0"/>
              <a:t>→ clearer final decay transient</a:t>
            </a:r>
          </a:p>
        </p:txBody>
      </p:sp>
    </p:spTree>
    <p:extLst>
      <p:ext uri="{BB962C8B-B14F-4D97-AF65-F5344CB8AC3E}">
        <p14:creationId xmlns:p14="http://schemas.microsoft.com/office/powerpoint/2010/main" val="4109791653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1698</TotalTime>
  <Words>843</Words>
  <Application>Microsoft Macintosh PowerPoint</Application>
  <PresentationFormat>On-screen Show (16:9)</PresentationFormat>
  <Paragraphs>119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Arial Narrow</vt:lpstr>
      <vt:lpstr>Calibri</vt:lpstr>
      <vt:lpstr>Cambria Math</vt:lpstr>
      <vt:lpstr>Wingdings</vt:lpstr>
      <vt:lpstr>1_IMCC - 1</vt:lpstr>
      <vt:lpstr>PowerPoint Presentation</vt:lpstr>
      <vt:lpstr>Measurement Principle</vt:lpstr>
      <vt:lpstr>Measurement Principle</vt:lpstr>
      <vt:lpstr>Measurement Principle </vt:lpstr>
      <vt:lpstr>Sample Preparation</vt:lpstr>
      <vt:lpstr>Sample Preparation</vt:lpstr>
      <vt:lpstr>Test Setup</vt:lpstr>
      <vt:lpstr>Test Campaign (December 2024)</vt:lpstr>
      <vt:lpstr>First Results – Excitation Curves</vt:lpstr>
      <vt:lpstr>First Results – Eddy Current Time Const τ</vt:lpstr>
      <vt:lpstr>First Results – Hysteresis</vt:lpstr>
      <vt:lpstr>First Results – Permeability</vt:lpstr>
      <vt:lpstr>Conclusion</vt:lpstr>
    </vt:vector>
  </TitlesOfParts>
  <Manager/>
  <Company>APO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Dominik Moll</dc:creator>
  <cp:keywords/>
  <dc:description/>
  <cp:lastModifiedBy>Nicholas Sammut</cp:lastModifiedBy>
  <cp:revision>1223</cp:revision>
  <dcterms:created xsi:type="dcterms:W3CDTF">2021-05-17T12:13:58Z</dcterms:created>
  <dcterms:modified xsi:type="dcterms:W3CDTF">2025-06-26T12:25:52Z</dcterms:modified>
  <cp:category/>
</cp:coreProperties>
</file>