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64" r:id="rId2"/>
    <p:sldId id="1473" r:id="rId3"/>
    <p:sldId id="1516" r:id="rId4"/>
    <p:sldId id="1517" r:id="rId5"/>
    <p:sldId id="1519" r:id="rId6"/>
    <p:sldId id="1518" r:id="rId7"/>
    <p:sldId id="1502" r:id="rId8"/>
    <p:sldId id="1503" r:id="rId9"/>
    <p:sldId id="1501" r:id="rId10"/>
    <p:sldId id="1520" r:id="rId11"/>
    <p:sldId id="261" r:id="rId12"/>
    <p:sldId id="1492" r:id="rId13"/>
    <p:sldId id="1521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7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2028" userDrawn="1">
          <p15:clr>
            <a:srgbClr val="A4A3A4"/>
          </p15:clr>
        </p15:guide>
        <p15:guide id="6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16A"/>
    <a:srgbClr val="FF3645"/>
    <a:srgbClr val="FF7D0A"/>
    <a:srgbClr val="2B7EB8"/>
    <a:srgbClr val="DAE8FC"/>
    <a:srgbClr val="B9CDE5"/>
    <a:srgbClr val="0046D0"/>
    <a:srgbClr val="FF0000"/>
    <a:srgbClr val="1F497D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0" autoAdjust="0"/>
    <p:restoredTop sz="94609" autoAdjust="0"/>
  </p:normalViewPr>
  <p:slideViewPr>
    <p:cSldViewPr snapToObjects="1" showGuides="1">
      <p:cViewPr varScale="1">
        <p:scale>
          <a:sx n="138" d="100"/>
          <a:sy n="138" d="100"/>
        </p:scale>
        <p:origin x="918" y="114"/>
      </p:cViewPr>
      <p:guideLst>
        <p:guide orient="horz" pos="1387"/>
        <p:guide pos="5375"/>
        <p:guide pos="2880"/>
        <p:guide orient="horz" pos="2028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26/06/2025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26/06/2025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111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76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D5AF30-E2AC-44BE-7211-9264A99165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23528" y="1779662"/>
            <a:ext cx="8423920" cy="13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Picture 1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9C7895D8-1DF8-6FCF-0F4A-001A90607BE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346455" cy="666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4" r:id="rId2"/>
    <p:sldLayoutId id="2147483676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0.png"/><Relationship Id="rId3" Type="http://schemas.openxmlformats.org/officeDocument/2006/relationships/image" Target="../media/image2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15" Type="http://schemas.openxmlformats.org/officeDocument/2006/relationships/image" Target="../media/image28.png"/><Relationship Id="rId4" Type="http://schemas.openxmlformats.org/officeDocument/2006/relationships/image" Target="../media/image26.png"/><Relationship Id="rId1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3A2DC21-A28A-8D1A-1C1D-41E1B02A4D2D}"/>
              </a:ext>
            </a:extLst>
          </p:cNvPr>
          <p:cNvSpPr txBox="1"/>
          <p:nvPr/>
        </p:nvSpPr>
        <p:spPr>
          <a:xfrm>
            <a:off x="1691680" y="1347614"/>
            <a:ext cx="5976664" cy="33958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Progress on </a:t>
            </a:r>
          </a:p>
          <a:p>
            <a:pPr algn="ctr"/>
            <a:r>
              <a:rPr lang="en-US" sz="2400" b="1" dirty="0"/>
              <a:t>FEA Magnetic Loss Evaluation in the Frequency Domain Based on</a:t>
            </a:r>
          </a:p>
          <a:p>
            <a:pPr algn="ctr"/>
            <a:r>
              <a:rPr lang="en-US" sz="2400" b="1" dirty="0"/>
              <a:t> Experimental identification </a:t>
            </a:r>
          </a:p>
          <a:p>
            <a:pPr algn="ctr"/>
            <a:r>
              <a:rPr lang="en-US" sz="2400" b="1" dirty="0"/>
              <a:t>	</a:t>
            </a:r>
            <a:r>
              <a:rPr lang="de-DE" sz="1600" b="1" dirty="0"/>
              <a:t> E.Simoni</a:t>
            </a:r>
            <a:r>
              <a:rPr lang="de-DE" sz="1600" b="1" baseline="30000" dirty="0"/>
              <a:t>1</a:t>
            </a:r>
            <a:r>
              <a:rPr lang="de-DE" sz="1600" b="1" dirty="0"/>
              <a:t>,P.Viarouge</a:t>
            </a:r>
            <a:r>
              <a:rPr lang="de-DE" sz="1600" b="1" baseline="30000" dirty="0"/>
              <a:t>2 </a:t>
            </a:r>
            <a:r>
              <a:rPr lang="de-DE" sz="1600" b="1" dirty="0"/>
              <a:t>,F.Boattini</a:t>
            </a:r>
            <a:r>
              <a:rPr lang="de-DE" sz="1600" b="1" baseline="30000" dirty="0"/>
              <a:t>3 </a:t>
            </a:r>
          </a:p>
          <a:p>
            <a:pPr algn="ctr"/>
            <a:endParaRPr lang="de-DE" sz="1600" b="1" baseline="30000" dirty="0"/>
          </a:p>
          <a:p>
            <a:pPr algn="ctr"/>
            <a:r>
              <a:rPr lang="de-DE" sz="1100" b="1" baseline="30000" dirty="0"/>
              <a:t>1</a:t>
            </a:r>
            <a:r>
              <a:rPr lang="de-DE" sz="1100" b="1" dirty="0"/>
              <a:t>HEIA-FR, </a:t>
            </a:r>
            <a:r>
              <a:rPr lang="de-DE" sz="1100" b="1" dirty="0" err="1"/>
              <a:t>Switzerland</a:t>
            </a:r>
            <a:r>
              <a:rPr lang="de-DE" sz="1100" b="1" dirty="0"/>
              <a:t>,</a:t>
            </a:r>
          </a:p>
          <a:p>
            <a:pPr algn="ctr"/>
            <a:r>
              <a:rPr lang="de-DE" sz="1100" b="1" baseline="30000" dirty="0"/>
              <a:t>2</a:t>
            </a:r>
            <a:r>
              <a:rPr lang="de-DE" sz="1100" b="1" dirty="0"/>
              <a:t>LEEPCI, </a:t>
            </a:r>
            <a:r>
              <a:rPr lang="de-DE" sz="1100" b="1" dirty="0" err="1"/>
              <a:t>Université</a:t>
            </a:r>
            <a:r>
              <a:rPr lang="de-DE" sz="1100" b="1" dirty="0"/>
              <a:t> Laval, Canada, CERN </a:t>
            </a:r>
            <a:r>
              <a:rPr lang="de-DE" sz="1100" b="1" dirty="0" err="1"/>
              <a:t>Visc</a:t>
            </a:r>
            <a:endParaRPr lang="de-DE" sz="1100" b="1" dirty="0"/>
          </a:p>
          <a:p>
            <a:pPr algn="ctr"/>
            <a:r>
              <a:rPr lang="de-DE" sz="1100" b="1" baseline="30000" dirty="0"/>
              <a:t>3</a:t>
            </a:r>
            <a:r>
              <a:rPr lang="de-DE" sz="1100" b="1" dirty="0"/>
              <a:t>CERN SY-EPC</a:t>
            </a:r>
          </a:p>
          <a:p>
            <a:pPr algn="ctr"/>
            <a:endParaRPr lang="de-DE" sz="1100" b="1" dirty="0"/>
          </a:p>
          <a:p>
            <a:pPr algn="ctr"/>
            <a:endParaRPr lang="de-DE" sz="2400" b="1" dirty="0"/>
          </a:p>
          <a:p>
            <a:pPr algn="ctr"/>
            <a:r>
              <a:rPr lang="de-DE" sz="1600" i="1" dirty="0" err="1"/>
              <a:t>mmWG</a:t>
            </a:r>
            <a:r>
              <a:rPr lang="de-DE" sz="1600" i="1" dirty="0"/>
              <a:t> Meeting June 26th 2026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40406-E9BB-1395-C189-CC768F143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2C58EC-3ADB-1F18-218F-D505C115EB4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5496" y="1016794"/>
            <a:ext cx="4527471" cy="2394813"/>
          </a:xfrm>
        </p:spPr>
        <p:txBody>
          <a:bodyPr/>
          <a:lstStyle/>
          <a:p>
            <a:pPr marL="0"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       Mag loss in </a:t>
            </a:r>
            <a:r>
              <a:rPr lang="en-GB" sz="1800" b="1" dirty="0" err="1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Toroïdal</a:t>
            </a: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 sample </a:t>
            </a: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endParaRPr lang="en-GB" sz="1800" dirty="0">
              <a:latin typeface="Arial Narrow" panose="020B0606020202030204" pitchFamily="34" charset="0"/>
            </a:endParaRP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D1A102B-053D-DDBB-5486-49EE6EAC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 with </a:t>
            </a:r>
            <a:r>
              <a:rPr lang="en-GB" dirty="0" err="1"/>
              <a:t>Sinusoïdal</a:t>
            </a:r>
            <a:r>
              <a:rPr lang="en-GB" dirty="0"/>
              <a:t> Excitation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BB75C29C-842B-850A-79D9-CC37371E9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661078"/>
              </p:ext>
            </p:extLst>
          </p:nvPr>
        </p:nvGraphicFramePr>
        <p:xfrm>
          <a:off x="1100396" y="1464991"/>
          <a:ext cx="2880319" cy="1555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086">
                  <a:extLst>
                    <a:ext uri="{9D8B030D-6E8A-4147-A177-3AD203B41FA5}">
                      <a16:colId xmlns:a16="http://schemas.microsoft.com/office/drawing/2014/main" val="405744287"/>
                    </a:ext>
                  </a:extLst>
                </a:gridCol>
                <a:gridCol w="649086">
                  <a:extLst>
                    <a:ext uri="{9D8B030D-6E8A-4147-A177-3AD203B41FA5}">
                      <a16:colId xmlns:a16="http://schemas.microsoft.com/office/drawing/2014/main" val="3639359946"/>
                    </a:ext>
                  </a:extLst>
                </a:gridCol>
                <a:gridCol w="649086">
                  <a:extLst>
                    <a:ext uri="{9D8B030D-6E8A-4147-A177-3AD203B41FA5}">
                      <a16:colId xmlns:a16="http://schemas.microsoft.com/office/drawing/2014/main" val="976140653"/>
                    </a:ext>
                  </a:extLst>
                </a:gridCol>
                <a:gridCol w="933061">
                  <a:extLst>
                    <a:ext uri="{9D8B030D-6E8A-4147-A177-3AD203B41FA5}">
                      <a16:colId xmlns:a16="http://schemas.microsoft.com/office/drawing/2014/main" val="3360659724"/>
                    </a:ext>
                  </a:extLst>
                </a:gridCol>
              </a:tblGrid>
              <a:tr h="267598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u="none" strike="noStrike" dirty="0" err="1">
                          <a:effectLst/>
                        </a:rPr>
                        <a:t>A</a:t>
                      </a:r>
                      <a:r>
                        <a:rPr lang="fr-CH" sz="1200" b="1" u="none" strike="noStrike" baseline="-25000" dirty="0" err="1">
                          <a:effectLst/>
                        </a:rPr>
                        <a:t>target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1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effectLst/>
                        </a:rPr>
                        <a:t>f</a:t>
                      </a:r>
                      <a:r>
                        <a:rPr lang="fr-CH" sz="1200" b="1" u="none" strike="noStrike" dirty="0">
                          <a:effectLst/>
                        </a:rPr>
                        <a:t> (Hz)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1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u="none" strike="noStrike" dirty="0" err="1">
                          <a:effectLst/>
                        </a:rPr>
                        <a:t>N</a:t>
                      </a:r>
                      <a:r>
                        <a:rPr lang="fr-CH" sz="1200" b="1" u="none" strike="noStrike" baseline="-25000" dirty="0" err="1">
                          <a:effectLst/>
                        </a:rPr>
                        <a:t>per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16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u="none" strike="noStrike" dirty="0" err="1">
                          <a:effectLst/>
                        </a:rPr>
                        <a:t>P</a:t>
                      </a:r>
                      <a:r>
                        <a:rPr lang="fr-CH" sz="1200" b="1" u="none" strike="noStrike" baseline="-25000" dirty="0" err="1">
                          <a:effectLst/>
                        </a:rPr>
                        <a:t>mag</a:t>
                      </a:r>
                      <a:r>
                        <a:rPr lang="fr-CH" sz="1200" b="1" u="none" strike="noStrike" dirty="0">
                          <a:effectLst/>
                        </a:rPr>
                        <a:t> (W)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1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1343"/>
                  </a:ext>
                </a:extLst>
              </a:tr>
              <a:tr h="217423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0.09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140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13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0.841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379773"/>
                  </a:ext>
                </a:extLst>
              </a:tr>
              <a:tr h="217423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0.1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200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19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1.366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8120"/>
                  </a:ext>
                </a:extLst>
              </a:tr>
              <a:tr h="209061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0.134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400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10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3.535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3560780"/>
                  </a:ext>
                </a:extLst>
              </a:tr>
              <a:tr h="217423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0.134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400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15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3.534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249139"/>
                  </a:ext>
                </a:extLst>
              </a:tr>
              <a:tr h="209061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0.15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800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32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6.168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305282"/>
                  </a:ext>
                </a:extLst>
              </a:tr>
              <a:tr h="217423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0.2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800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>
                          <a:effectLst/>
                        </a:rPr>
                        <a:t>32</a:t>
                      </a:r>
                      <a:endParaRPr lang="fr-CH" sz="1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9.521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9115707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Tracé, ligne, diagramme&#10;&#10;Le contenu généré par l’IA peut être incorrect.">
            <a:extLst>
              <a:ext uri="{FF2B5EF4-FFF2-40B4-BE49-F238E27FC236}">
                <a16:creationId xmlns:a16="http://schemas.microsoft.com/office/drawing/2014/main" id="{4902DD63-017F-B7A0-4F0C-5813F6F7A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768" y="1464991"/>
            <a:ext cx="4068000" cy="3051000"/>
          </a:xfrm>
          <a:prstGeom prst="rect">
            <a:avLst/>
          </a:prstGeom>
        </p:spPr>
      </p:pic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6DF0426B-4EE4-B3E8-73E2-879508646388}"/>
              </a:ext>
            </a:extLst>
          </p:cNvPr>
          <p:cNvSpPr txBox="1">
            <a:spLocks/>
          </p:cNvSpPr>
          <p:nvPr/>
        </p:nvSpPr>
        <p:spPr>
          <a:xfrm>
            <a:off x="4609769" y="1016794"/>
            <a:ext cx="4114800" cy="37957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B(H) Curves</a:t>
            </a: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pPr marL="0" indent="0">
              <a:buNone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endParaRPr lang="en-GB" sz="1800" dirty="0">
              <a:latin typeface="Arial Narrow" panose="020B0606020202030204" pitchFamily="34" charset="0"/>
            </a:endParaRPr>
          </a:p>
          <a:p>
            <a:endParaRPr lang="en-GB" sz="1800" dirty="0">
              <a:latin typeface="Arial Narrow" panose="020B0606020202030204" pitchFamily="34" charset="0"/>
            </a:endParaRP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2E230865-4192-508B-2D13-629C58D606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261440"/>
              </p:ext>
            </p:extLst>
          </p:nvPr>
        </p:nvGraphicFramePr>
        <p:xfrm>
          <a:off x="1097815" y="4313430"/>
          <a:ext cx="288290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2398555659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308159833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755751394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1841829537"/>
                    </a:ext>
                  </a:extLst>
                </a:gridCol>
              </a:tblGrid>
              <a:tr h="236220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 err="1">
                          <a:effectLst/>
                        </a:rPr>
                        <a:t>B</a:t>
                      </a:r>
                      <a:r>
                        <a:rPr lang="fr-CH" sz="1200" u="none" strike="noStrike" baseline="-25000" dirty="0" err="1">
                          <a:effectLst/>
                        </a:rPr>
                        <a:t>max</a:t>
                      </a:r>
                      <a:r>
                        <a:rPr lang="fr-CH" sz="1200" u="none" strike="noStrike" dirty="0">
                          <a:effectLst/>
                        </a:rPr>
                        <a:t> (T)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0.917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H</a:t>
                      </a:r>
                      <a:r>
                        <a:rPr lang="fr-CH" sz="1200" u="none" strike="noStrike" baseline="-25000" dirty="0">
                          <a:effectLst/>
                        </a:rPr>
                        <a:t>max</a:t>
                      </a:r>
                      <a:r>
                        <a:rPr lang="fr-CH" sz="1200" u="none" strike="noStrike" dirty="0">
                          <a:effectLst/>
                        </a:rPr>
                        <a:t> (A/m)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980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942476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 err="1">
                          <a:effectLst/>
                        </a:rPr>
                        <a:t>B</a:t>
                      </a:r>
                      <a:r>
                        <a:rPr lang="fr-CH" sz="1200" u="none" strike="noStrike" baseline="-25000" dirty="0" err="1">
                          <a:effectLst/>
                        </a:rPr>
                        <a:t>min</a:t>
                      </a:r>
                      <a:r>
                        <a:rPr lang="fr-CH" sz="1200" u="none" strike="noStrike" dirty="0">
                          <a:effectLst/>
                        </a:rPr>
                        <a:t> (T)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-0.903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 err="1">
                          <a:effectLst/>
                        </a:rPr>
                        <a:t>H</a:t>
                      </a:r>
                      <a:r>
                        <a:rPr lang="fr-CH" sz="1200" u="none" strike="noStrike" baseline="-25000" dirty="0" err="1">
                          <a:effectLst/>
                        </a:rPr>
                        <a:t>min</a:t>
                      </a:r>
                      <a:r>
                        <a:rPr lang="fr-CH" sz="1200" u="none" strike="noStrike" dirty="0">
                          <a:effectLst/>
                        </a:rPr>
                        <a:t> (A/m)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u="none" strike="noStrike" dirty="0">
                          <a:effectLst/>
                        </a:rPr>
                        <a:t>-990</a:t>
                      </a:r>
                      <a:endParaRPr lang="fr-CH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8474895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5">
                <a:extLst>
                  <a:ext uri="{FF2B5EF4-FFF2-40B4-BE49-F238E27FC236}">
                    <a16:creationId xmlns:a16="http://schemas.microsoft.com/office/drawing/2014/main" id="{EE46148E-EA6F-7D7A-C7DC-0B1F50F7EF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3280732"/>
                <a:ext cx="4164131" cy="96034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>
                  <a:buFont typeface="Wingdings" panose="05000000000000000000" pitchFamily="2" charset="2"/>
                  <a:buChar char="§"/>
                  <a:defRPr sz="2400" b="0">
                    <a:latin typeface="Calibri"/>
                  </a:defRPr>
                </a:pP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  <a:cs typeface="+mn-cs"/>
                  </a:rPr>
                  <a:t>Sample B</a:t>
                </a:r>
                <a:r>
                  <a:rPr lang="en-GB" sz="1800" b="1" baseline="-25000" dirty="0">
                    <a:solidFill>
                      <a:srgbClr val="FF0000"/>
                    </a:solidFill>
                    <a:latin typeface="Arial Narrow" panose="020B0606020202030204" pitchFamily="34" charset="0"/>
                    <a:cs typeface="+mn-cs"/>
                  </a:rPr>
                  <a:t>max</a:t>
                </a: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  <a:cs typeface="+mn-cs"/>
                  </a:rPr>
                  <a:t> tests</a:t>
                </a:r>
              </a:p>
              <a:p>
                <a:pPr marL="612000" lvl="1" indent="-252000">
                  <a:buFont typeface="Arial" panose="020B0604020202020204" pitchFamily="34" charset="0"/>
                  <a:buChar char="•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CH" sz="1400" i="0">
                            <a:latin typeface="Cambria Math" panose="02040503050406030204" pitchFamily="18" charset="0"/>
                          </a:rPr>
                          <m:t>excitation</m:t>
                        </m:r>
                      </m:sub>
                    </m:sSub>
                    <m:r>
                      <a:rPr lang="fr-CH" sz="1400" b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400" b="0" i="1">
                        <a:latin typeface="Cambria Math" panose="02040503050406030204" pitchFamily="18" charset="0"/>
                      </a:rPr>
                      <m:t>400</m:t>
                    </m:r>
                    <m:r>
                      <a:rPr lang="fr-CH" sz="1400" b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1400" b="0" i="1"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marL="612000" lvl="1" indent="-252000">
                  <a:buFont typeface="Arial" panose="020B0604020202020204" pitchFamily="34" charset="0"/>
                  <a:buChar char="•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At max current possible before protection (~24.8 A)</a:t>
                </a:r>
              </a:p>
            </p:txBody>
          </p:sp>
        </mc:Choice>
        <mc:Fallback xmlns="">
          <p:sp>
            <p:nvSpPr>
              <p:cNvPr id="12" name="Espace réservé du contenu 5">
                <a:extLst>
                  <a:ext uri="{FF2B5EF4-FFF2-40B4-BE49-F238E27FC236}">
                    <a16:creationId xmlns:a16="http://schemas.microsoft.com/office/drawing/2014/main" id="{EE46148E-EA6F-7D7A-C7DC-0B1F50F7E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280732"/>
                <a:ext cx="4164131" cy="960343"/>
              </a:xfrm>
              <a:prstGeom prst="rect">
                <a:avLst/>
              </a:prstGeom>
              <a:blipFill>
                <a:blip r:embed="rId3"/>
                <a:stretch>
                  <a:fillRect l="-878" t="-253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Une image contenant câble, fils électriques&#10;&#10;Le contenu généré par l’IA peut être incorrect.">
            <a:extLst>
              <a:ext uri="{FF2B5EF4-FFF2-40B4-BE49-F238E27FC236}">
                <a16:creationId xmlns:a16="http://schemas.microsoft.com/office/drawing/2014/main" id="{55060BC1-EBA2-FD97-855C-A890CFAE4B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47" t="4012" r="3513" b="4012"/>
          <a:stretch>
            <a:fillRect/>
          </a:stretch>
        </p:blipFill>
        <p:spPr>
          <a:xfrm>
            <a:off x="7020272" y="3197885"/>
            <a:ext cx="1245107" cy="889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0C5511-678F-C6BC-4CFD-99BD6CF4BBF1}"/>
              </a:ext>
            </a:extLst>
          </p:cNvPr>
          <p:cNvSpPr txBox="1"/>
          <p:nvPr/>
        </p:nvSpPr>
        <p:spPr>
          <a:xfrm>
            <a:off x="4932040" y="4416414"/>
            <a:ext cx="4575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 Annealed or non-annealed </a:t>
            </a:r>
            <a:r>
              <a:rPr lang="en-GB" sz="1800" b="1" dirty="0" err="1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Vacoflux</a:t>
            </a: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  <a:cs typeface="+mn-cs"/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1907592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BA5D32F-316E-1B66-1183-6B1B3774EB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3"/>
            <a:ext cx="8305800" cy="3920331"/>
          </a:xfrm>
        </p:spPr>
        <p:txBody>
          <a:bodyPr/>
          <a:lstStyle/>
          <a:p>
            <a:pPr algn="l"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Simplified Time Harmonic FEA Methodology :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for Mag loss computation under steady-state pulsed regime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suitable for implementation in iterative design optimization with computational efficiency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Harmonic Loss Superposition Improvement by Experimental Correction</a:t>
            </a: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Magnetic material Test Bench:</a:t>
            </a:r>
            <a:endParaRPr lang="en-GB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US" sz="1600" dirty="0">
                <a:latin typeface="Arial Narrow" panose="020B0606020202030204" pitchFamily="34" charset="0"/>
              </a:rPr>
              <a:t>Versatile test bench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Enables identification of Bertotti parameters and correction factor for waveform shape</a:t>
            </a:r>
            <a:endParaRPr lang="en-GB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 sz="2400" b="0">
                <a:latin typeface="Calibri"/>
              </a:defRPr>
            </a:pPr>
            <a:r>
              <a:rPr lang="en-GB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Next steps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Design of material samples is mandatory for model cross-validation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US" sz="1600" dirty="0">
                <a:latin typeface="Arial Narrow" panose="020B0606020202030204" pitchFamily="34" charset="0"/>
              </a:rPr>
              <a:t>Test the </a:t>
            </a:r>
            <a:r>
              <a:rPr lang="en-US" sz="1600" dirty="0" err="1">
                <a:latin typeface="Arial Narrow" panose="020B0606020202030204" pitchFamily="34" charset="0"/>
              </a:rPr>
              <a:t>Tekron</a:t>
            </a:r>
            <a:r>
              <a:rPr lang="en-US" sz="1600" dirty="0">
                <a:latin typeface="Arial Narrow" panose="020B0606020202030204" pitchFamily="34" charset="0"/>
              </a:rPr>
              <a:t> Amplifier in current control mode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US" sz="1600" dirty="0">
                <a:latin typeface="Arial Narrow" panose="020B0606020202030204" pitchFamily="34" charset="0"/>
              </a:rPr>
              <a:t>Test </a:t>
            </a:r>
            <a:r>
              <a:rPr lang="en-US" sz="1600" dirty="0" err="1">
                <a:latin typeface="Arial Narrow" panose="020B0606020202030204" pitchFamily="34" charset="0"/>
              </a:rPr>
              <a:t>Speedgoat</a:t>
            </a:r>
            <a:r>
              <a:rPr lang="en-US" sz="1600" dirty="0">
                <a:latin typeface="Arial Narrow" panose="020B0606020202030204" pitchFamily="34" charset="0"/>
              </a:rPr>
              <a:t> acquisition with 100 </a:t>
            </a:r>
            <a:r>
              <a:rPr lang="en-US" sz="1600" dirty="0" err="1">
                <a:latin typeface="Arial Narrow" panose="020B0606020202030204" pitchFamily="34" charset="0"/>
              </a:rPr>
              <a:t>kS</a:t>
            </a:r>
            <a:r>
              <a:rPr lang="en-US" sz="1600" dirty="0">
                <a:latin typeface="Arial Narrow" panose="020B0606020202030204" pitchFamily="34" charset="0"/>
              </a:rPr>
              <a:t>/s (using DMA)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Automated B–f Characterization Process</a:t>
            </a:r>
          </a:p>
          <a:p>
            <a:pPr lvl="1">
              <a:buFont typeface="Arial" panose="020B0604020202020204" pitchFamily="34" charset="0"/>
              <a:buChar char="•"/>
              <a:defRPr sz="2400" b="0">
                <a:latin typeface="Calibri"/>
              </a:defRPr>
            </a:pPr>
            <a:r>
              <a:rPr lang="en-GB" sz="1600" dirty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79CF6E6-0A47-0CDD-8D35-55EAA841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&amp; Perspectives</a:t>
            </a:r>
          </a:p>
        </p:txBody>
      </p:sp>
      <p:pic>
        <p:nvPicPr>
          <p:cNvPr id="3" name="Image 2" descr="Une image contenant câble, fils électriques&#10;&#10;Le contenu généré par l’IA peut être incorrect.">
            <a:extLst>
              <a:ext uri="{FF2B5EF4-FFF2-40B4-BE49-F238E27FC236}">
                <a16:creationId xmlns:a16="http://schemas.microsoft.com/office/drawing/2014/main" id="{65B3CFC8-7F7D-FD95-CA40-118543A456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47" t="4012" r="3513" b="4012"/>
          <a:stretch>
            <a:fillRect/>
          </a:stretch>
        </p:blipFill>
        <p:spPr>
          <a:xfrm>
            <a:off x="6735003" y="3336678"/>
            <a:ext cx="1972788" cy="140877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A1BBAEB-F22D-AAE3-BE12-5CD89FB93F08}"/>
              </a:ext>
            </a:extLst>
          </p:cNvPr>
          <p:cNvSpPr txBox="1"/>
          <p:nvPr/>
        </p:nvSpPr>
        <p:spPr>
          <a:xfrm>
            <a:off x="6704991" y="4430777"/>
            <a:ext cx="1245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Actual sample</a:t>
            </a:r>
            <a:endParaRPr lang="fr-CH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69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62287-F89B-0727-DFF0-4C7989340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B15D1FB5-FEF6-31E2-DABD-34156A7D8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56" y="1997743"/>
            <a:ext cx="4293950" cy="17784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31">
                <a:extLst>
                  <a:ext uri="{FF2B5EF4-FFF2-40B4-BE49-F238E27FC236}">
                    <a16:creationId xmlns:a16="http://schemas.microsoft.com/office/drawing/2014/main" id="{A3B428B6-40AC-C5F9-3890-76209B54E323}"/>
                  </a:ext>
                </a:extLst>
              </p:cNvPr>
              <p:cNvSpPr txBox="1"/>
              <p:nvPr/>
            </p:nvSpPr>
            <p:spPr>
              <a:xfrm>
                <a:off x="4284996" y="1195829"/>
                <a:ext cx="2585687" cy="1026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600" dirty="0" err="1">
                    <a:latin typeface="Arial Narrow" panose="020B0606020202030204" pitchFamily="34" charset="0"/>
                  </a:rPr>
                  <a:t>Steady</a:t>
                </a:r>
                <a:r>
                  <a:rPr lang="fr-CH" sz="1600" dirty="0">
                    <a:latin typeface="Arial Narrow" panose="020B0606020202030204" pitchFamily="34" charset="0"/>
                  </a:rPr>
                  <a:t>-state </a:t>
                </a:r>
                <a:r>
                  <a:rPr lang="fr-CH" sz="1600" dirty="0" err="1">
                    <a:latin typeface="Arial Narrow" panose="020B0606020202030204" pitchFamily="34" charset="0"/>
                  </a:rPr>
                  <a:t>obtained</a:t>
                </a:r>
                <a:r>
                  <a:rPr lang="fr-CH" sz="1600" dirty="0">
                    <a:latin typeface="Arial Narrow" panose="020B0606020202030204" pitchFamily="34" charset="0"/>
                  </a:rPr>
                  <a:t> on  on </a:t>
                </a:r>
                <a14:m>
                  <m:oMath xmlns:m="http://schemas.openxmlformats.org/officeDocument/2006/math">
                    <m:r>
                      <a:rPr lang="fr-CH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fr-CH" sz="1600" dirty="0">
                    <a:latin typeface="Arial Narrow" panose="020B0606020202030204" pitchFamily="34" charset="0"/>
                  </a:rPr>
                  <a:t> </a:t>
                </a:r>
                <a:r>
                  <a:rPr lang="fr-CH" sz="1600" dirty="0" err="1">
                    <a:latin typeface="Arial Narrow" panose="020B0606020202030204" pitchFamily="34" charset="0"/>
                  </a:rPr>
                  <a:t>with</a:t>
                </a:r>
                <a:r>
                  <a:rPr lang="fr-CH" sz="1600" dirty="0">
                    <a:latin typeface="Arial Narrow" panose="020B0606020202030204" pitchFamily="34" charset="0"/>
                  </a:rPr>
                  <a:t> </a:t>
                </a:r>
                <a:r>
                  <a:rPr lang="en-GB" sz="1600" b="1" dirty="0">
                    <a:latin typeface="Arial Narrow" panose="020B0606020202030204" pitchFamily="34" charset="0"/>
                  </a:rPr>
                  <a:t>Time-domain FEA</a:t>
                </a:r>
              </a:p>
              <a:p>
                <a:endParaRPr lang="en-GB" sz="1400" dirty="0">
                  <a:solidFill>
                    <a:srgbClr val="FF0000"/>
                  </a:solidFill>
                </a:endParaRPr>
              </a:p>
              <a:p>
                <a:r>
                  <a:rPr lang="fr-CH" sz="1350" dirty="0"/>
                  <a:t> </a:t>
                </a:r>
                <a:endParaRPr lang="en-GB" sz="1350" dirty="0"/>
              </a:p>
            </p:txBody>
          </p:sp>
        </mc:Choice>
        <mc:Fallback>
          <p:sp>
            <p:nvSpPr>
              <p:cNvPr id="5" name="ZoneTexte 31">
                <a:extLst>
                  <a:ext uri="{FF2B5EF4-FFF2-40B4-BE49-F238E27FC236}">
                    <a16:creationId xmlns:a16="http://schemas.microsoft.com/office/drawing/2014/main" id="{A3B428B6-40AC-C5F9-3890-76209B54E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996" y="1195829"/>
                <a:ext cx="2585687" cy="1026948"/>
              </a:xfrm>
              <a:prstGeom prst="rect">
                <a:avLst/>
              </a:prstGeom>
              <a:blipFill>
                <a:blip r:embed="rId3"/>
                <a:stretch>
                  <a:fillRect t="-118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10047110-8E48-3291-B5BA-602961146F63}"/>
              </a:ext>
            </a:extLst>
          </p:cNvPr>
          <p:cNvGrpSpPr/>
          <p:nvPr/>
        </p:nvGrpSpPr>
        <p:grpSpPr>
          <a:xfrm>
            <a:off x="4998532" y="1764391"/>
            <a:ext cx="1386292" cy="2464042"/>
            <a:chOff x="476694" y="2059238"/>
            <a:chExt cx="1386292" cy="2464042"/>
          </a:xfrm>
        </p:grpSpPr>
        <p:pic>
          <p:nvPicPr>
            <p:cNvPr id="7" name="Grafik 21" descr="Ein Bild, das Diagramm, Text, Reihe, Screenshot enthält.&#10;&#10;KI-generierte Inhalte können fehlerhaft sein.">
              <a:extLst>
                <a:ext uri="{FF2B5EF4-FFF2-40B4-BE49-F238E27FC236}">
                  <a16:creationId xmlns:a16="http://schemas.microsoft.com/office/drawing/2014/main" id="{EC3F679A-D036-34E2-1FA3-157A76E3F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8789"/>
            <a:stretch/>
          </p:blipFill>
          <p:spPr>
            <a:xfrm>
              <a:off x="476694" y="3344845"/>
              <a:ext cx="1386292" cy="1178435"/>
            </a:xfrm>
            <a:prstGeom prst="rect">
              <a:avLst/>
            </a:prstGeom>
          </p:spPr>
        </p:pic>
        <p:pic>
          <p:nvPicPr>
            <p:cNvPr id="8" name="Inhaltsplatzhalter 11" descr="Ein Bild, das Text, Reihe, Diagramm, parallel enthält.&#10;&#10;KI-generierte Inhalte können fehlerhaft sein.">
              <a:extLst>
                <a:ext uri="{FF2B5EF4-FFF2-40B4-BE49-F238E27FC236}">
                  <a16:creationId xmlns:a16="http://schemas.microsoft.com/office/drawing/2014/main" id="{498AB4F9-6EA3-E16E-1946-46E33FDB6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5682"/>
            <a:stretch/>
          </p:blipFill>
          <p:spPr>
            <a:xfrm>
              <a:off x="476694" y="2234948"/>
              <a:ext cx="1371927" cy="110989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5BF855-0044-0974-6639-F9755BF7D837}"/>
                </a:ext>
              </a:extLst>
            </p:cNvPr>
            <p:cNvSpPr/>
            <p:nvPr/>
          </p:nvSpPr>
          <p:spPr>
            <a:xfrm>
              <a:off x="1056002" y="2269722"/>
              <a:ext cx="637343" cy="2078967"/>
            </a:xfrm>
            <a:prstGeom prst="rect">
              <a:avLst/>
            </a:prstGeom>
            <a:gradFill>
              <a:gsLst>
                <a:gs pos="100000">
                  <a:schemeClr val="accent1">
                    <a:tint val="100000"/>
                    <a:shade val="100000"/>
                    <a:satMod val="130000"/>
                    <a:alpha val="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Connecteur droit 20">
              <a:extLst>
                <a:ext uri="{FF2B5EF4-FFF2-40B4-BE49-F238E27FC236}">
                  <a16:creationId xmlns:a16="http://schemas.microsoft.com/office/drawing/2014/main" id="{5F993115-E244-EAD9-CBAA-C9CF9EB0EA36}"/>
                </a:ext>
              </a:extLst>
            </p:cNvPr>
            <p:cNvCxnSpPr>
              <a:cxnSpLocks/>
            </p:cNvCxnSpPr>
            <p:nvPr/>
          </p:nvCxnSpPr>
          <p:spPr>
            <a:xfrm>
              <a:off x="1700375" y="2395695"/>
              <a:ext cx="0" cy="204068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8">
                  <a:extLst>
                    <a:ext uri="{FF2B5EF4-FFF2-40B4-BE49-F238E27FC236}">
                      <a16:creationId xmlns:a16="http://schemas.microsoft.com/office/drawing/2014/main" id="{33729D08-BB35-C599-70F9-55A71FBD7720}"/>
                    </a:ext>
                  </a:extLst>
                </p:cNvPr>
                <p:cNvSpPr txBox="1"/>
                <p:nvPr/>
              </p:nvSpPr>
              <p:spPr>
                <a:xfrm>
                  <a:off x="1242277" y="2801025"/>
                  <a:ext cx="243272" cy="1740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CH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GB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4317472E-4A51-F9A0-CCCB-FCD1E8D31B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2277" y="2801025"/>
                  <a:ext cx="243272" cy="174087"/>
                </a:xfrm>
                <a:prstGeom prst="rect">
                  <a:avLst/>
                </a:prstGeom>
                <a:blipFill>
                  <a:blip r:embed="rId13"/>
                  <a:stretch>
                    <a:fillRect l="-12500" r="-2500" b="-1724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onnecteur droit 9">
              <a:extLst>
                <a:ext uri="{FF2B5EF4-FFF2-40B4-BE49-F238E27FC236}">
                  <a16:creationId xmlns:a16="http://schemas.microsoft.com/office/drawing/2014/main" id="{88B41B39-1068-7F5B-C8E1-77DFFB08DFF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02" y="2755735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6">
              <a:extLst>
                <a:ext uri="{FF2B5EF4-FFF2-40B4-BE49-F238E27FC236}">
                  <a16:creationId xmlns:a16="http://schemas.microsoft.com/office/drawing/2014/main" id="{0767F345-1ED1-D9B4-0B09-32B5BDA6AF5D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02" y="2375738"/>
              <a:ext cx="0" cy="204068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8">
                  <a:extLst>
                    <a:ext uri="{FF2B5EF4-FFF2-40B4-BE49-F238E27FC236}">
                      <a16:creationId xmlns:a16="http://schemas.microsoft.com/office/drawing/2014/main" id="{DFC8BE2F-66EB-BD00-244D-09D25E6F8CFA}"/>
                    </a:ext>
                  </a:extLst>
                </p:cNvPr>
                <p:cNvSpPr txBox="1"/>
                <p:nvPr/>
              </p:nvSpPr>
              <p:spPr>
                <a:xfrm>
                  <a:off x="633334" y="2059238"/>
                  <a:ext cx="361125" cy="1743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𝑐𝑦𝑐𝑙𝑒</m:t>
                            </m:r>
                          </m:sub>
                        </m:sSub>
                      </m:oMath>
                    </m:oMathPara>
                  </a14:m>
                  <a:endParaRPr lang="en-GB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ZoneTexte 8">
                  <a:extLst>
                    <a:ext uri="{FF2B5EF4-FFF2-40B4-BE49-F238E27FC236}">
                      <a16:creationId xmlns:a16="http://schemas.microsoft.com/office/drawing/2014/main" id="{031DEAF3-CF5B-19E7-DF03-8E8C562AC2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334" y="2059238"/>
                  <a:ext cx="361125" cy="174343"/>
                </a:xfrm>
                <a:prstGeom prst="rect">
                  <a:avLst/>
                </a:prstGeom>
                <a:blipFill>
                  <a:blip r:embed="rId14"/>
                  <a:stretch>
                    <a:fillRect l="-8475" r="-5085" b="-2413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Connecteur droit 9">
              <a:extLst>
                <a:ext uri="{FF2B5EF4-FFF2-40B4-BE49-F238E27FC236}">
                  <a16:creationId xmlns:a16="http://schemas.microsoft.com/office/drawing/2014/main" id="{9960F56C-A742-5266-D7BE-3251414096DF}"/>
                </a:ext>
              </a:extLst>
            </p:cNvPr>
            <p:cNvCxnSpPr>
              <a:cxnSpLocks/>
            </p:cNvCxnSpPr>
            <p:nvPr/>
          </p:nvCxnSpPr>
          <p:spPr>
            <a:xfrm>
              <a:off x="488738" y="2269722"/>
              <a:ext cx="648072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6">
              <a:extLst>
                <a:ext uri="{FF2B5EF4-FFF2-40B4-BE49-F238E27FC236}">
                  <a16:creationId xmlns:a16="http://schemas.microsoft.com/office/drawing/2014/main" id="{36313703-A7DD-AA31-C260-F70D010E6FF7}"/>
                </a:ext>
              </a:extLst>
            </p:cNvPr>
            <p:cNvCxnSpPr>
              <a:cxnSpLocks/>
            </p:cNvCxnSpPr>
            <p:nvPr/>
          </p:nvCxnSpPr>
          <p:spPr>
            <a:xfrm>
              <a:off x="1132939" y="2139702"/>
              <a:ext cx="0" cy="2276716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6">
              <a:extLst>
                <a:ext uri="{FF2B5EF4-FFF2-40B4-BE49-F238E27FC236}">
                  <a16:creationId xmlns:a16="http://schemas.microsoft.com/office/drawing/2014/main" id="{C268909B-B0E4-4C56-8C05-BF0B531EAC81}"/>
                </a:ext>
              </a:extLst>
            </p:cNvPr>
            <p:cNvCxnSpPr>
              <a:cxnSpLocks/>
            </p:cNvCxnSpPr>
            <p:nvPr/>
          </p:nvCxnSpPr>
          <p:spPr>
            <a:xfrm>
              <a:off x="476694" y="2139702"/>
              <a:ext cx="0" cy="2276716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31">
                <a:extLst>
                  <a:ext uri="{FF2B5EF4-FFF2-40B4-BE49-F238E27FC236}">
                    <a16:creationId xmlns:a16="http://schemas.microsoft.com/office/drawing/2014/main" id="{DB5AA6B1-00A2-1033-0E8A-A415EE59D04B}"/>
                  </a:ext>
                </a:extLst>
              </p:cNvPr>
              <p:cNvSpPr txBox="1"/>
              <p:nvPr/>
            </p:nvSpPr>
            <p:spPr>
              <a:xfrm>
                <a:off x="6608200" y="2967049"/>
                <a:ext cx="2189815" cy="1588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latin typeface="Arial Narrow" panose="020B0606020202030204" pitchFamily="34" charset="0"/>
                  </a:rPr>
                  <a:t>Time-domain FEA demonstrated that a </a:t>
                </a:r>
                <a14:m>
                  <m:oMath xmlns:m="http://schemas.openxmlformats.org/officeDocument/2006/math">
                    <m:r>
                      <a:rPr lang="fr-CH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fr-CH" sz="1600" dirty="0">
                    <a:latin typeface="Arial Narrow" panose="020B0606020202030204" pitchFamily="34" charset="0"/>
                  </a:rPr>
                  <a:t> </a:t>
                </a:r>
                <a:r>
                  <a:rPr lang="en-GB" sz="1600" dirty="0">
                    <a:latin typeface="Arial Narrow" panose="020B0606020202030204" pitchFamily="34" charset="0"/>
                  </a:rPr>
                  <a:t>harmonic decomposition is required to account for the transient extinction of eddy currents in the conductors.</a:t>
                </a:r>
                <a:endParaRPr lang="en-GB" sz="1350" dirty="0"/>
              </a:p>
            </p:txBody>
          </p:sp>
        </mc:Choice>
        <mc:Fallback>
          <p:sp>
            <p:nvSpPr>
              <p:cNvPr id="18" name="ZoneTexte 31">
                <a:extLst>
                  <a:ext uri="{FF2B5EF4-FFF2-40B4-BE49-F238E27FC236}">
                    <a16:creationId xmlns:a16="http://schemas.microsoft.com/office/drawing/2014/main" id="{DB5AA6B1-00A2-1033-0E8A-A415EE59D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200" y="2967049"/>
                <a:ext cx="2189815" cy="1588640"/>
              </a:xfrm>
              <a:prstGeom prst="rect">
                <a:avLst/>
              </a:prstGeom>
              <a:blipFill>
                <a:blip r:embed="rId15"/>
                <a:stretch>
                  <a:fillRect l="-836" t="-769" r="-3064" b="-461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EBFA6E-4D08-7FD2-F8FB-0A842DDD9748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156176" y="3761369"/>
            <a:ext cx="452024" cy="1863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56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3CBF9BA-4076-6519-5D95-36155E7B1B8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1491630"/>
            <a:ext cx="8655496" cy="3795712"/>
          </a:xfrm>
        </p:spPr>
        <p:txBody>
          <a:bodyPr/>
          <a:lstStyle/>
          <a:p>
            <a:pPr lvl="1"/>
            <a:r>
              <a:rPr lang="de-DE" sz="2000" dirty="0"/>
              <a:t>Dipole </a:t>
            </a:r>
            <a:r>
              <a:rPr lang="de-DE" sz="2000" dirty="0" err="1"/>
              <a:t>magnet</a:t>
            </a:r>
            <a:r>
              <a:rPr lang="de-DE" sz="2000" dirty="0"/>
              <a:t> optimal design </a:t>
            </a:r>
            <a:r>
              <a:rPr lang="de-DE" sz="2000" dirty="0" err="1"/>
              <a:t>tool</a:t>
            </a:r>
            <a:endParaRPr lang="en-GB" sz="2000" dirty="0"/>
          </a:p>
          <a:p>
            <a:pPr lvl="1"/>
            <a:r>
              <a:rPr lang="en-GB" sz="2000" dirty="0"/>
              <a:t>FEA Frequency-Domain Magnetic Loss Evaluation Method</a:t>
            </a:r>
          </a:p>
          <a:p>
            <a:pPr lvl="1"/>
            <a:r>
              <a:rPr lang="en-GB" sz="2000" dirty="0"/>
              <a:t>Superposition of Magnetic Losses via Time-Harmonic FEA &amp; Bertotti Model</a:t>
            </a:r>
          </a:p>
          <a:p>
            <a:pPr lvl="1"/>
            <a:r>
              <a:rPr lang="en-GB" sz="2000" dirty="0"/>
              <a:t>Limits of Harmonic Loss Superposition Improvement by Experimental Correction</a:t>
            </a:r>
          </a:p>
          <a:p>
            <a:pPr lvl="1"/>
            <a:r>
              <a:rPr lang="en-GB" sz="2000" dirty="0"/>
              <a:t>Magnetic Material Bench Test </a:t>
            </a:r>
          </a:p>
          <a:p>
            <a:pPr lvl="1"/>
            <a:r>
              <a:rPr lang="en-GB" sz="2000" dirty="0"/>
              <a:t>Measurement Process &amp; Implementation in Real-Time Simulink on </a:t>
            </a:r>
            <a:r>
              <a:rPr lang="en-GB" sz="2000" dirty="0" err="1"/>
              <a:t>Speedgoat</a:t>
            </a:r>
            <a:endParaRPr lang="en-GB" sz="2000" dirty="0"/>
          </a:p>
          <a:p>
            <a:pPr lvl="1"/>
            <a:r>
              <a:rPr lang="en-GB" sz="2000" dirty="0"/>
              <a:t>Preliminary Results with </a:t>
            </a:r>
            <a:r>
              <a:rPr lang="en-GB" sz="2000" dirty="0" err="1"/>
              <a:t>Sinusoïdal</a:t>
            </a:r>
            <a:r>
              <a:rPr lang="en-GB" sz="2000" dirty="0"/>
              <a:t> Excitation</a:t>
            </a:r>
          </a:p>
          <a:p>
            <a:pPr lvl="1"/>
            <a:r>
              <a:rPr lang="en-GB" sz="2000" dirty="0"/>
              <a:t>Conclusion &amp; Perspectives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0830E-0470-34FC-2D3D-E37CD652E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8F01EDF-1814-66AD-03F6-B8991806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842143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F3A96-84F4-3259-E891-A53DBD01D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366C5-DAC1-784E-9F97-1A1F41EA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Topology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5733A99-DDFD-3908-656C-30C97F620521}"/>
              </a:ext>
            </a:extLst>
          </p:cNvPr>
          <p:cNvSpPr txBox="1"/>
          <p:nvPr/>
        </p:nvSpPr>
        <p:spPr>
          <a:xfrm>
            <a:off x="2267413" y="608179"/>
            <a:ext cx="4572000" cy="455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800" dirty="0">
                <a:solidFill>
                  <a:srgbClr val="FF0000"/>
                </a:solidFill>
                <a:latin typeface="Arial Narrow" panose="020B060602020203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Dipole Magnet geometry defined by 19 variables</a:t>
            </a:r>
            <a:endParaRPr lang="fr-CA" sz="1800" dirty="0">
              <a:solidFill>
                <a:srgbClr val="FF0000"/>
              </a:solidFill>
              <a:latin typeface="Arial Narrow" panose="020B060602020203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4BA6FC1-43DD-C882-D175-AD9EFACF39D8}"/>
              </a:ext>
            </a:extLst>
          </p:cNvPr>
          <p:cNvGrpSpPr/>
          <p:nvPr/>
        </p:nvGrpSpPr>
        <p:grpSpPr>
          <a:xfrm>
            <a:off x="707384" y="1072369"/>
            <a:ext cx="7692058" cy="3708098"/>
            <a:chOff x="539552" y="987574"/>
            <a:chExt cx="7692058" cy="3708098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86BE9180-56D5-0009-4D50-AE1D3DE369B3}"/>
                </a:ext>
              </a:extLst>
            </p:cNvPr>
            <p:cNvGrpSpPr/>
            <p:nvPr/>
          </p:nvGrpSpPr>
          <p:grpSpPr>
            <a:xfrm>
              <a:off x="539552" y="987574"/>
              <a:ext cx="7692058" cy="3708098"/>
              <a:chOff x="528838" y="987574"/>
              <a:chExt cx="7692058" cy="3708098"/>
            </a:xfrm>
          </p:grpSpPr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B5B2F1C1-BAC8-214A-AD94-595F2B0F0B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8838" y="987574"/>
                <a:ext cx="7692058" cy="3708098"/>
              </a:xfrm>
              <a:prstGeom prst="rect">
                <a:avLst/>
              </a:prstGeom>
            </p:spPr>
          </p:pic>
          <p:sp>
            <p:nvSpPr>
              <p:cNvPr id="27" name="Inhaltsplatzhalter 1">
                <a:extLst>
                  <a:ext uri="{FF2B5EF4-FFF2-40B4-BE49-F238E27FC236}">
                    <a16:creationId xmlns:a16="http://schemas.microsoft.com/office/drawing/2014/main" id="{38D2252D-3879-9CEA-3852-56925C0E1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95936" y="3442400"/>
                <a:ext cx="1237338" cy="41894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" charset="2"/>
                  <a:buNone/>
                </a:pPr>
                <a:r>
                  <a:rPr lang="de-DE" sz="1200" dirty="0"/>
                  <a:t>M235-35A					</a:t>
                </a:r>
              </a:p>
            </p:txBody>
          </p:sp>
          <p:sp>
            <p:nvSpPr>
              <p:cNvPr id="3" name="Inhaltsplatzhalter 1">
                <a:extLst>
                  <a:ext uri="{FF2B5EF4-FFF2-40B4-BE49-F238E27FC236}">
                    <a16:creationId xmlns:a16="http://schemas.microsoft.com/office/drawing/2014/main" id="{FCB71EBB-D9CD-57D4-C631-3BD8E1F95529}"/>
                  </a:ext>
                </a:extLst>
              </p:cNvPr>
              <p:cNvSpPr txBox="1">
                <a:spLocks/>
              </p:cNvSpPr>
              <p:nvPr/>
            </p:nvSpPr>
            <p:spPr>
              <a:xfrm rot="18809670">
                <a:off x="6220743" y="3171286"/>
                <a:ext cx="1237338" cy="41894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" charset="2"/>
                  <a:buNone/>
                </a:pPr>
                <a:r>
                  <a:rPr lang="de-DE" sz="1200" dirty="0"/>
                  <a:t>M235-35A					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F116DCF-6C4C-73AD-B489-93BA55F6D537}"/>
                </a:ext>
              </a:extLst>
            </p:cNvPr>
            <p:cNvGrpSpPr/>
            <p:nvPr/>
          </p:nvGrpSpPr>
          <p:grpSpPr>
            <a:xfrm>
              <a:off x="2463315" y="1935234"/>
              <a:ext cx="1283265" cy="467380"/>
              <a:chOff x="2460861" y="1937391"/>
              <a:chExt cx="1283265" cy="46738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1E41B99D-D10E-DA43-AFDF-57B3EDAEEF94}"/>
                  </a:ext>
                </a:extLst>
              </p:cNvPr>
              <p:cNvGrpSpPr/>
              <p:nvPr/>
            </p:nvGrpSpPr>
            <p:grpSpPr>
              <a:xfrm>
                <a:off x="2976505" y="1941705"/>
                <a:ext cx="767621" cy="463066"/>
                <a:chOff x="2976505" y="1941705"/>
                <a:chExt cx="767621" cy="463066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6D8A2BC6-49CA-1FA9-F1B7-7307B59F4D43}"/>
                    </a:ext>
                  </a:extLst>
                </p:cNvPr>
                <p:cNvGrpSpPr/>
                <p:nvPr/>
              </p:nvGrpSpPr>
              <p:grpSpPr>
                <a:xfrm rot="2710202">
                  <a:off x="3456197" y="1786145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6E98AD85-5C05-070C-D0BD-51BEF687D08F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C261F551-7195-52FA-0437-5BAF3EE7C78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FA5A0AF6-9FFE-9DEA-23F1-F65EE2182FAB}"/>
                    </a:ext>
                  </a:extLst>
                </p:cNvPr>
                <p:cNvGrpSpPr/>
                <p:nvPr/>
              </p:nvGrpSpPr>
              <p:grpSpPr>
                <a:xfrm rot="2710202">
                  <a:off x="3132065" y="2116841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EB09425E-3892-79C1-7641-94C6B2676ED5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2BA07E84-B48C-3C31-EB8D-37C2A7C83DF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C0A8BCD-D063-AAC8-64AF-3E8460BE2C1C}"/>
                  </a:ext>
                </a:extLst>
              </p:cNvPr>
              <p:cNvGrpSpPr/>
              <p:nvPr/>
            </p:nvGrpSpPr>
            <p:grpSpPr>
              <a:xfrm>
                <a:off x="2719910" y="1937391"/>
                <a:ext cx="767621" cy="463066"/>
                <a:chOff x="2976505" y="1941705"/>
                <a:chExt cx="767621" cy="463066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25A206BC-9B95-74C1-54DC-995626BB37D8}"/>
                    </a:ext>
                  </a:extLst>
                </p:cNvPr>
                <p:cNvGrpSpPr/>
                <p:nvPr/>
              </p:nvGrpSpPr>
              <p:grpSpPr>
                <a:xfrm rot="2710202">
                  <a:off x="3456197" y="1786145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0AA13F37-2B45-8015-5FC1-8384239980C8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5EE42572-E16B-12EE-D988-FF2505A3C19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D2205E7D-5D23-2290-8124-3D1556170FC5}"/>
                    </a:ext>
                  </a:extLst>
                </p:cNvPr>
                <p:cNvGrpSpPr/>
                <p:nvPr/>
              </p:nvGrpSpPr>
              <p:grpSpPr>
                <a:xfrm rot="2710202">
                  <a:off x="3132065" y="2116841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1DC1F310-BE3C-71DD-A172-C650E76DBE90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1C5CE3B1-CC86-B069-9BC5-40B758EDF27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D5511928-6277-4DCA-1F38-46C33082F7CF}"/>
                  </a:ext>
                </a:extLst>
              </p:cNvPr>
              <p:cNvGrpSpPr/>
              <p:nvPr/>
            </p:nvGrpSpPr>
            <p:grpSpPr>
              <a:xfrm>
                <a:off x="2460861" y="1938655"/>
                <a:ext cx="767621" cy="463066"/>
                <a:chOff x="2976505" y="1941705"/>
                <a:chExt cx="767621" cy="46306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391BE7B3-CC98-58EA-3B99-9527F7F06139}"/>
                    </a:ext>
                  </a:extLst>
                </p:cNvPr>
                <p:cNvGrpSpPr/>
                <p:nvPr/>
              </p:nvGrpSpPr>
              <p:grpSpPr>
                <a:xfrm rot="2710202">
                  <a:off x="3456197" y="1786145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16C91C12-BB35-CC2F-B37A-3702A26BD814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F6A85505-1853-7AD2-9552-F11D2F08D8D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5F09A8DF-238D-A3A3-A25B-A3212D1B36E5}"/>
                    </a:ext>
                  </a:extLst>
                </p:cNvPr>
                <p:cNvGrpSpPr/>
                <p:nvPr/>
              </p:nvGrpSpPr>
              <p:grpSpPr>
                <a:xfrm rot="2710202">
                  <a:off x="3132065" y="2116841"/>
                  <a:ext cx="132370" cy="443489"/>
                  <a:chOff x="384822" y="4443958"/>
                  <a:chExt cx="144016" cy="360040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C1313A6B-903D-7112-4976-F6C75C022991}"/>
                      </a:ext>
                    </a:extLst>
                  </p:cNvPr>
                  <p:cNvSpPr/>
                  <p:nvPr/>
                </p:nvSpPr>
                <p:spPr>
                  <a:xfrm>
                    <a:off x="384822" y="4443958"/>
                    <a:ext cx="144016" cy="360040"/>
                  </a:xfrm>
                  <a:prstGeom prst="rect">
                    <a:avLst/>
                  </a:prstGeom>
                  <a:solidFill>
                    <a:srgbClr val="FF7D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D57D9393-145C-253C-9631-DBD342E68DE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6083" y="4535768"/>
                    <a:ext cx="61495" cy="17642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917176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C931E-10FD-229E-6E71-56F6A5A8C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196DA-8666-CAC5-AD14-1B316F99A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Optimal Design Environment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EA1164-C108-AD51-60C3-E600796357CD}"/>
              </a:ext>
            </a:extLst>
          </p:cNvPr>
          <p:cNvSpPr txBox="1"/>
          <p:nvPr/>
        </p:nvSpPr>
        <p:spPr>
          <a:xfrm>
            <a:off x="39835" y="4308127"/>
            <a:ext cx="907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Copper &amp; magnetic losses in pulsed regime are computed using time-harmonic FEA simulations</a:t>
            </a:r>
            <a:r>
              <a:rPr lang="en-GB" sz="1400" dirty="0">
                <a:latin typeface="Arial Narrow" panose="020B0606020202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The frequency-domain approach ensures minimal FEA runs per optimization step</a:t>
            </a:r>
            <a:r>
              <a:rPr lang="en-GB" sz="1400" dirty="0">
                <a:latin typeface="Arial Narrow" panose="020B0606020202030204" pitchFamily="34" charset="0"/>
              </a:rPr>
              <a:t>, offering much faster computation than time-domain simulations</a:t>
            </a:r>
            <a:endParaRPr lang="en-CH" sz="1400" dirty="0">
              <a:latin typeface="Arial Narrow" panose="020B0606020202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872B7D-ECE5-873F-35F0-224E19D8AA63}"/>
              </a:ext>
            </a:extLst>
          </p:cNvPr>
          <p:cNvGrpSpPr/>
          <p:nvPr/>
        </p:nvGrpSpPr>
        <p:grpSpPr>
          <a:xfrm>
            <a:off x="466295" y="699081"/>
            <a:ext cx="8211410" cy="3640539"/>
            <a:chOff x="466295" y="699081"/>
            <a:chExt cx="8211410" cy="36405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6A9C869-9392-953D-CFA0-8A6891A1D990}"/>
                </a:ext>
              </a:extLst>
            </p:cNvPr>
            <p:cNvGrpSpPr/>
            <p:nvPr/>
          </p:nvGrpSpPr>
          <p:grpSpPr>
            <a:xfrm>
              <a:off x="466295" y="699081"/>
              <a:ext cx="8211410" cy="3640539"/>
              <a:chOff x="35496" y="722172"/>
              <a:chExt cx="8211410" cy="3640539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EFA62BC-C569-024D-AEFC-BDB718946F54}"/>
                  </a:ext>
                </a:extLst>
              </p:cNvPr>
              <p:cNvGrpSpPr/>
              <p:nvPr/>
            </p:nvGrpSpPr>
            <p:grpSpPr>
              <a:xfrm>
                <a:off x="35496" y="722172"/>
                <a:ext cx="8128435" cy="3640539"/>
                <a:chOff x="107504" y="936994"/>
                <a:chExt cx="8128435" cy="3640539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2810B98D-C944-5297-67EF-14D8E37F7080}"/>
                    </a:ext>
                  </a:extLst>
                </p:cNvPr>
                <p:cNvGrpSpPr/>
                <p:nvPr/>
              </p:nvGrpSpPr>
              <p:grpSpPr>
                <a:xfrm>
                  <a:off x="107504" y="936994"/>
                  <a:ext cx="8128435" cy="3640539"/>
                  <a:chOff x="107504" y="936994"/>
                  <a:chExt cx="8128435" cy="3640539"/>
                </a:xfrm>
              </p:grpSpPr>
              <p:grpSp>
                <p:nvGrpSpPr>
                  <p:cNvPr id="8" name="Groupe 7">
                    <a:extLst>
                      <a:ext uri="{FF2B5EF4-FFF2-40B4-BE49-F238E27FC236}">
                        <a16:creationId xmlns:a16="http://schemas.microsoft.com/office/drawing/2014/main" id="{D678B4C2-9DDB-3224-DC0F-1907195DFAD1}"/>
                      </a:ext>
                    </a:extLst>
                  </p:cNvPr>
                  <p:cNvGrpSpPr/>
                  <p:nvPr/>
                </p:nvGrpSpPr>
                <p:grpSpPr>
                  <a:xfrm>
                    <a:off x="107504" y="936994"/>
                    <a:ext cx="8128435" cy="3640539"/>
                    <a:chOff x="107504" y="1163459"/>
                    <a:chExt cx="8128435" cy="3640539"/>
                  </a:xfrm>
                </p:grpSpPr>
                <p:sp>
                  <p:nvSpPr>
                    <p:cNvPr id="3" name="Rectangle 2">
                      <a:extLst>
                        <a:ext uri="{FF2B5EF4-FFF2-40B4-BE49-F238E27FC236}">
                          <a16:creationId xmlns:a16="http://schemas.microsoft.com/office/drawing/2014/main" id="{9D5395A9-AFC9-1C2E-8FF8-DD72B84210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7534" y="1546447"/>
                      <a:ext cx="978405" cy="2399759"/>
                    </a:xfrm>
                    <a:prstGeom prst="rect">
                      <a:avLst/>
                    </a:prstGeom>
                    <a:solidFill>
                      <a:srgbClr val="FF0000">
                        <a:alpha val="43000"/>
                      </a:srgb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9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F0191C5F-7797-2F10-7569-0FA4CABBB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51318" y="4117404"/>
                      <a:ext cx="1794162" cy="686594"/>
                    </a:xfrm>
                    <a:prstGeom prst="rect">
                      <a:avLst/>
                    </a:prstGeom>
                    <a:solidFill>
                      <a:srgbClr val="FF0000">
                        <a:alpha val="48000"/>
                      </a:srgbClr>
                    </a:solidFill>
                    <a:ln w="9528">
                      <a:solidFill>
                        <a:srgbClr val="1F011F"/>
                      </a:solidFill>
                      <a:prstDash val="solid"/>
                      <a:miter/>
                    </a:ln>
                  </p:spPr>
                  <p:txBody>
                    <a:bodyPr vert="horz" wrap="square" lIns="71981" tIns="35990" rIns="71981" bIns="35990" anchor="ctr" anchorCtr="1" compatLnSpc="1"/>
                    <a:lstStyle/>
                    <a:p>
                      <a:pPr lvl="0" algn="ctr"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fr-CA" sz="1400" b="1" dirty="0" err="1">
                          <a:latin typeface="Arial Narrow" panose="020B060602020203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Constrained</a:t>
                      </a:r>
                      <a:r>
                        <a:rPr lang="fr-CA" sz="1400" b="1" dirty="0">
                          <a:latin typeface="Arial Narrow" panose="020B060602020203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 NLO </a:t>
                      </a:r>
                    </a:p>
                    <a:p>
                      <a:pPr lvl="0" algn="ctr"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fr-CA" sz="1400" b="1" dirty="0">
                          <a:latin typeface="Arial Narrow" panose="020B060602020203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GRG or </a:t>
                      </a:r>
                      <a:r>
                        <a:rPr lang="fr-CA" sz="1400" b="1" dirty="0" err="1">
                          <a:latin typeface="Arial Narrow" panose="020B060602020203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Evolutionary</a:t>
                      </a:r>
                      <a:endParaRPr lang="fr-CA" sz="1400" b="1" dirty="0">
                        <a:solidFill>
                          <a:srgbClr val="00B050"/>
                        </a:solidFill>
                        <a:latin typeface="Arial Narrow" panose="020B060602020203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6" name="Elbow Connector 85">
                      <a:extLst>
                        <a:ext uri="{FF2B5EF4-FFF2-40B4-BE49-F238E27FC236}">
                          <a16:creationId xmlns:a16="http://schemas.microsoft.com/office/drawing/2014/main" id="{DA6785F2-654F-AC7C-6AB0-0F07A44B6E6C}"/>
                        </a:ext>
                      </a:extLst>
                    </p:cNvPr>
                    <p:cNvCxnSpPr>
                      <a:cxnSpLocks/>
                      <a:stCxn id="64" idx="1"/>
                      <a:endCxn id="5" idx="1"/>
                    </p:cNvCxnSpPr>
                    <p:nvPr/>
                  </p:nvCxnSpPr>
                  <p:spPr>
                    <a:xfrm rot="10800000" flipH="1" flipV="1">
                      <a:off x="417812" y="2839143"/>
                      <a:ext cx="2333506" cy="1621557"/>
                    </a:xfrm>
                    <a:prstGeom prst="bentConnector3">
                      <a:avLst>
                        <a:gd name="adj1" fmla="val -9796"/>
                      </a:avLst>
                    </a:prstGeom>
                    <a:ln w="38100">
                      <a:solidFill>
                        <a:srgbClr val="FF0000"/>
                      </a:solidFill>
                      <a:headEnd type="triangl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39" name="Groupe 38">
                      <a:extLst>
                        <a:ext uri="{FF2B5EF4-FFF2-40B4-BE49-F238E27FC236}">
                          <a16:creationId xmlns:a16="http://schemas.microsoft.com/office/drawing/2014/main" id="{D4423C8B-2167-C0AB-333F-51B36571C1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504" y="1163459"/>
                      <a:ext cx="7179992" cy="3119093"/>
                      <a:chOff x="113957" y="961549"/>
                      <a:chExt cx="7179992" cy="3119093"/>
                    </a:xfrm>
                  </p:grpSpPr>
                  <p:sp>
                    <p:nvSpPr>
                      <p:cNvPr id="40" name="TextBox 31">
                        <a:extLst>
                          <a:ext uri="{FF2B5EF4-FFF2-40B4-BE49-F238E27FC236}">
                            <a16:creationId xmlns:a16="http://schemas.microsoft.com/office/drawing/2014/main" id="{61269D86-CB19-367C-AC48-D725904A4F3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3957" y="963757"/>
                        <a:ext cx="246032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fr-CA" sz="1400" b="1" dirty="0">
                            <a:solidFill>
                              <a:srgbClr val="FF0000"/>
                            </a:solidFill>
                            <a:latin typeface="Arial Narrow" panose="020B060602020203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rPr>
                          <a:t>Input  </a:t>
                        </a:r>
                        <a:r>
                          <a:rPr lang="fr-CA" sz="1400" b="1" dirty="0" err="1">
                            <a:solidFill>
                              <a:srgbClr val="FF0000"/>
                            </a:solidFill>
                            <a:latin typeface="Arial Narrow" panose="020B060602020203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rPr>
                          <a:t>Dimensioning</a:t>
                        </a:r>
                        <a:r>
                          <a:rPr lang="fr-CA" sz="1400" b="1" dirty="0">
                            <a:solidFill>
                              <a:srgbClr val="FF0000"/>
                            </a:solidFill>
                            <a:latin typeface="Arial Narrow" panose="020B0606020202030204" pitchFamily="34" charset="0"/>
                            <a:ea typeface="Verdana" panose="020B0604030504040204" pitchFamily="34" charset="0"/>
                            <a:cs typeface="Times New Roman" panose="02020603050405020304" pitchFamily="18" charset="0"/>
                          </a:rPr>
                          <a:t> Variables</a:t>
                        </a:r>
                      </a:p>
                    </p:txBody>
                  </p:sp>
                  <p:grpSp>
                    <p:nvGrpSpPr>
                      <p:cNvPr id="41" name="Groupe 40">
                        <a:extLst>
                          <a:ext uri="{FF2B5EF4-FFF2-40B4-BE49-F238E27FC236}">
                            <a16:creationId xmlns:a16="http://schemas.microsoft.com/office/drawing/2014/main" id="{1F1D048B-FA7B-A65E-DAEC-94A8C21AE04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24265" y="961549"/>
                        <a:ext cx="6869684" cy="3119093"/>
                        <a:chOff x="424265" y="961549"/>
                        <a:chExt cx="6869684" cy="3119093"/>
                      </a:xfrm>
                    </p:grpSpPr>
                    <p:grpSp>
                      <p:nvGrpSpPr>
                        <p:cNvPr id="42" name="Group 9">
                          <a:extLst>
                            <a:ext uri="{FF2B5EF4-FFF2-40B4-BE49-F238E27FC236}">
                              <a16:creationId xmlns:a16="http://schemas.microsoft.com/office/drawing/2014/main" id="{C181A3DE-9C57-457B-3A3F-322635D347F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24265" y="961549"/>
                          <a:ext cx="6629764" cy="3119093"/>
                          <a:chOff x="3025321" y="950453"/>
                          <a:chExt cx="6878264" cy="4136601"/>
                        </a:xfrm>
                      </p:grpSpPr>
                      <p:grpSp>
                        <p:nvGrpSpPr>
                          <p:cNvPr id="44" name="Group 15">
                            <a:extLst>
                              <a:ext uri="{FF2B5EF4-FFF2-40B4-BE49-F238E27FC236}">
                                <a16:creationId xmlns:a16="http://schemas.microsoft.com/office/drawing/2014/main" id="{46F9C1DB-E593-C356-72C5-16B34931440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025321" y="950453"/>
                            <a:ext cx="6878264" cy="4136601"/>
                            <a:chOff x="1027791" y="341835"/>
                            <a:chExt cx="6878264" cy="4136601"/>
                          </a:xfrm>
                        </p:grpSpPr>
                        <p:sp>
                          <p:nvSpPr>
                            <p:cNvPr id="46" name="Rectangle 45">
                              <a:extLst>
                                <a:ext uri="{FF2B5EF4-FFF2-40B4-BE49-F238E27FC236}">
                                  <a16:creationId xmlns:a16="http://schemas.microsoft.com/office/drawing/2014/main" id="{D3121539-F820-3FDE-8694-E84AB71B9BE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87493" y="2958381"/>
                              <a:ext cx="1252" cy="1252"/>
                            </a:xfrm>
                            <a:prstGeom prst="rect">
                              <a:avLst/>
                            </a:prstGeom>
                            <a:solidFill>
                              <a:srgbClr val="4F81BD"/>
                            </a:solidFill>
                            <a:ln>
                              <a:noFill/>
                              <a:prstDash val="solid"/>
                            </a:ln>
                          </p:spPr>
                          <p:txBody>
                            <a:bodyPr vert="horz" wrap="none" lIns="71981" tIns="35990" rIns="71981" bIns="35990" anchor="ctr" anchorCtr="0" compatLnSpc="1"/>
                            <a:lstStyle>
                              <a:defPPr>
                                <a:defRPr lang="fr-FR"/>
                              </a:defPPr>
                              <a:lvl1pPr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1pPr>
                              <a:lvl2pPr marL="4572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2pPr>
                              <a:lvl3pPr marL="9144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3pPr>
                              <a:lvl4pPr marL="13716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4pPr>
                              <a:lvl5pPr marL="18288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5pPr>
                              <a:lvl6pPr marL="22860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6pPr>
                              <a:lvl7pPr marL="27432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7pPr>
                              <a:lvl8pPr marL="32004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8pPr>
                              <a:lvl9pPr marL="36576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fr-FR" sz="900">
                                <a:solidFill>
                                  <a:srgbClr val="00000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47" name="AutoShape 14">
                              <a:extLst>
                                <a:ext uri="{FF2B5EF4-FFF2-40B4-BE49-F238E27FC236}">
                                  <a16:creationId xmlns:a16="http://schemas.microsoft.com/office/drawing/2014/main" id="{DAA49A9A-6944-2394-940B-08291B458ACE}"/>
                                </a:ext>
                              </a:extLst>
                            </p:cNvPr>
                            <p:cNvCxnSpPr>
                              <a:cxnSpLocks/>
                              <a:endCxn id="51" idx="1"/>
                            </p:cNvCxnSpPr>
                            <p:nvPr/>
                          </p:nvCxnSpPr>
                          <p:spPr>
                            <a:xfrm>
                              <a:off x="2773507" y="2478916"/>
                              <a:ext cx="675256" cy="38"/>
                            </a:xfrm>
                            <a:prstGeom prst="straightConnector1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arrow"/>
                            </a:ln>
                          </p:spPr>
                        </p:cxnSp>
                        <p:cxnSp>
                          <p:nvCxnSpPr>
                            <p:cNvPr id="48" name="AutoShape 20">
                              <a:extLst>
                                <a:ext uri="{FF2B5EF4-FFF2-40B4-BE49-F238E27FC236}">
                                  <a16:creationId xmlns:a16="http://schemas.microsoft.com/office/drawing/2014/main" id="{4F26CF44-E58B-D61C-0B25-D6DB06F8FD6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5162623" y="1511500"/>
                              <a:ext cx="706292" cy="1879"/>
                            </a:xfrm>
                            <a:prstGeom prst="straightConnector1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arrow"/>
                            </a:ln>
                          </p:spPr>
                        </p:cxnSp>
                        <p:cxnSp>
                          <p:nvCxnSpPr>
                            <p:cNvPr id="49" name="AutoShape 27">
                              <a:extLst>
                                <a:ext uri="{FF2B5EF4-FFF2-40B4-BE49-F238E27FC236}">
                                  <a16:creationId xmlns:a16="http://schemas.microsoft.com/office/drawing/2014/main" id="{550ADA89-B6FB-005A-42FD-9B5340E7C0BF}"/>
                                </a:ext>
                              </a:extLst>
                            </p:cNvPr>
                            <p:cNvCxnSpPr>
                              <a:cxnSpLocks/>
                              <a:endCxn id="51" idx="3"/>
                            </p:cNvCxnSpPr>
                            <p:nvPr/>
                          </p:nvCxnSpPr>
                          <p:spPr>
                            <a:xfrm flipH="1">
                              <a:off x="5310175" y="2475158"/>
                              <a:ext cx="558742" cy="3796"/>
                            </a:xfrm>
                            <a:prstGeom prst="straightConnector1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headEnd type="arrow"/>
                            </a:ln>
                          </p:spPr>
                        </p:cxnSp>
                        <p:sp>
                          <p:nvSpPr>
                            <p:cNvPr id="50" name="Rectangle 49">
                              <a:extLst>
                                <a:ext uri="{FF2B5EF4-FFF2-40B4-BE49-F238E27FC236}">
                                  <a16:creationId xmlns:a16="http://schemas.microsoft.com/office/drawing/2014/main" id="{143AB7D1-C2F8-CCB8-247D-94558AEBEE8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448763" y="1116516"/>
                              <a:ext cx="1861412" cy="789968"/>
                            </a:xfrm>
                            <a:prstGeom prst="rect">
                              <a:avLst/>
                            </a:prstGeom>
                            <a:solidFill>
                              <a:srgbClr val="DDDDDD"/>
                            </a:solidFill>
                            <a:ln w="9528">
                              <a:solidFill>
                                <a:srgbClr val="1F011F"/>
                              </a:solidFill>
                              <a:prstDash val="solid"/>
                              <a:miter/>
                            </a:ln>
                          </p:spPr>
                          <p:txBody>
                            <a:bodyPr vert="horz" wrap="square" lIns="71981" tIns="35990" rIns="71981" bIns="35990" anchor="ctr" anchorCtr="1" compatLnSpc="1">
                              <a:noAutofit/>
                            </a:bodyPr>
                            <a:lstStyle>
                              <a:defPPr>
                                <a:defRPr lang="fr-FR"/>
                              </a:defPPr>
                              <a:lvl1pPr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1pPr>
                              <a:lvl2pPr marL="4572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2pPr>
                              <a:lvl3pPr marL="9144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3pPr>
                              <a:lvl4pPr marL="13716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4pPr>
                              <a:lvl5pPr marL="18288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5pPr>
                              <a:lvl6pPr marL="22860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6pPr>
                              <a:lvl7pPr marL="27432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7pPr>
                              <a:lvl8pPr marL="32004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8pPr>
                              <a:lvl9pPr marL="36576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fr-CA" sz="900" dirty="0">
                                <a:solidFill>
                                  <a:srgbClr val="00000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r>
                                <a:rPr lang="fr-CA" sz="1400" dirty="0" err="1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Electromagnetic</a:t>
                              </a:r>
                              <a:r>
                                <a:rPr lang="fr-CA" sz="1400" dirty="0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 Model</a:t>
                              </a: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r>
                                <a:rPr lang="fr-CA" sz="1400" dirty="0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(FEA)</a:t>
                              </a: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en-US" sz="900" dirty="0">
                                <a:solidFill>
                                  <a:srgbClr val="00B05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1" name="Rectangle 50">
                              <a:extLst>
                                <a:ext uri="{FF2B5EF4-FFF2-40B4-BE49-F238E27FC236}">
                                  <a16:creationId xmlns:a16="http://schemas.microsoft.com/office/drawing/2014/main" id="{267692C9-5325-7E06-9BDA-9E4FA824C70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448763" y="2083970"/>
                              <a:ext cx="1861412" cy="789968"/>
                            </a:xfrm>
                            <a:prstGeom prst="rect">
                              <a:avLst/>
                            </a:prstGeom>
                            <a:solidFill>
                              <a:srgbClr val="DDDDDD"/>
                            </a:solidFill>
                            <a:ln w="9528">
                              <a:solidFill>
                                <a:srgbClr val="1F011F"/>
                              </a:solidFill>
                              <a:prstDash val="solid"/>
                              <a:miter/>
                            </a:ln>
                          </p:spPr>
                          <p:txBody>
                            <a:bodyPr vert="horz" wrap="square" lIns="71981" tIns="35990" rIns="71981" bIns="35990" anchor="ctr" anchorCtr="1" compatLnSpc="1"/>
                            <a:lstStyle>
                              <a:defPPr>
                                <a:defRPr lang="fr-FR"/>
                              </a:defPPr>
                              <a:lvl1pPr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1pPr>
                              <a:lvl2pPr marL="4572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2pPr>
                              <a:lvl3pPr marL="9144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3pPr>
                              <a:lvl4pPr marL="13716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4pPr>
                              <a:lvl5pPr marL="18288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5pPr>
                              <a:lvl6pPr marL="22860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6pPr>
                              <a:lvl7pPr marL="27432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7pPr>
                              <a:lvl8pPr marL="32004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8pPr>
                              <a:lvl9pPr marL="36576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fr-CA" sz="900" dirty="0">
                                <a:solidFill>
                                  <a:srgbClr val="00000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r>
                                <a:rPr lang="fr-CA" sz="1400" dirty="0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Thermal &amp; </a:t>
                              </a:r>
                              <a:r>
                                <a:rPr lang="fr-CA" sz="1400" dirty="0" err="1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Cooling</a:t>
                              </a:r>
                              <a:r>
                                <a:rPr lang="fr-CA" sz="1400" dirty="0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 Model</a:t>
                              </a: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en-US" sz="900" dirty="0">
                                <a:solidFill>
                                  <a:srgbClr val="00B05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2" name="Rectangle 51">
                              <a:extLst>
                                <a:ext uri="{FF2B5EF4-FFF2-40B4-BE49-F238E27FC236}">
                                  <a16:creationId xmlns:a16="http://schemas.microsoft.com/office/drawing/2014/main" id="{78C23B5F-0166-A262-E839-90DEBF256A6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448763" y="3051432"/>
                              <a:ext cx="1861412" cy="789968"/>
                            </a:xfrm>
                            <a:prstGeom prst="rect">
                              <a:avLst/>
                            </a:prstGeom>
                            <a:solidFill>
                              <a:srgbClr val="DDDDDD"/>
                            </a:solidFill>
                            <a:ln w="9528">
                              <a:solidFill>
                                <a:srgbClr val="1F011F"/>
                              </a:solidFill>
                              <a:prstDash val="solid"/>
                              <a:miter/>
                            </a:ln>
                          </p:spPr>
                          <p:txBody>
                            <a:bodyPr vert="horz" wrap="square" lIns="71981" tIns="35990" rIns="71981" bIns="35990" anchor="ctr" anchorCtr="1" compatLnSpc="1"/>
                            <a:lstStyle>
                              <a:defPPr>
                                <a:defRPr lang="fr-FR"/>
                              </a:defPPr>
                              <a:lvl1pPr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1pPr>
                              <a:lvl2pPr marL="4572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2pPr>
                              <a:lvl3pPr marL="9144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3pPr>
                              <a:lvl4pPr marL="13716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4pPr>
                              <a:lvl5pPr marL="1828800" algn="l" rtl="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5pPr>
                              <a:lvl6pPr marL="22860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6pPr>
                              <a:lvl7pPr marL="27432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7pPr>
                              <a:lvl8pPr marL="32004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8pPr>
                              <a:lvl9pPr marL="3657600" algn="l" defTabSz="914400" rtl="0" eaLnBrk="1" latinLnBrk="0" hangingPunct="1">
                                <a:defRPr sz="2800" kern="1200">
                                  <a:solidFill>
                                    <a:schemeClr val="tx1"/>
                                  </a:solidFill>
                                  <a:latin typeface="Times" pitchFamily="18" charset="0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fr-CA" sz="900" dirty="0">
                                <a:solidFill>
                                  <a:srgbClr val="00000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r>
                                <a:rPr lang="fr-CA" sz="1400" dirty="0" err="1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Mechanical</a:t>
                              </a:r>
                              <a:r>
                                <a:rPr lang="fr-CA" sz="1400" dirty="0">
                                  <a:solidFill>
                                    <a:srgbClr val="00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 Model</a:t>
                              </a:r>
                            </a:p>
                            <a:p>
                              <a:pPr algn="ctr" fontAlgn="auto" hangingPunct="1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 sz="1800" b="0" i="0" u="none" strike="noStrike" kern="0" cap="none" spc="0" baseline="0">
                                  <a:solidFill>
                                    <a:srgbClr val="000000"/>
                                  </a:solidFill>
                                  <a:uFillTx/>
                                </a:defRPr>
                              </a:pPr>
                              <a:endParaRPr lang="en-US" sz="900" dirty="0">
                                <a:solidFill>
                                  <a:srgbClr val="00B050"/>
                                </a:solidFill>
                                <a:latin typeface="Arial Narrow" panose="020B0606020202030204" pitchFamily="34" charset="0"/>
                                <a:ea typeface="Verdana" panose="020B0604030504040204" pitchFamily="34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53" name="Connecteur droit 15">
                              <a:extLst>
                                <a:ext uri="{FF2B5EF4-FFF2-40B4-BE49-F238E27FC236}">
                                  <a16:creationId xmlns:a16="http://schemas.microsoft.com/office/drawing/2014/main" id="{B7940CCC-082C-11AA-B32F-14495ADB96C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934981" y="2478954"/>
                              <a:ext cx="0" cy="967462"/>
                            </a:xfrm>
                            <a:prstGeom prst="line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none"/>
                            </a:ln>
                          </p:spPr>
                        </p:cxnSp>
                        <p:cxnSp>
                          <p:nvCxnSpPr>
                            <p:cNvPr id="54" name="Connecteur droit 16">
                              <a:extLst>
                                <a:ext uri="{FF2B5EF4-FFF2-40B4-BE49-F238E27FC236}">
                                  <a16:creationId xmlns:a16="http://schemas.microsoft.com/office/drawing/2014/main" id="{8D9C2D4C-899B-0C53-24E5-16288F21E950}"/>
                                </a:ext>
                              </a:extLst>
                            </p:cNvPr>
                            <p:cNvCxnSpPr>
                              <a:cxnSpLocks/>
                              <a:endCxn id="52" idx="1"/>
                            </p:cNvCxnSpPr>
                            <p:nvPr/>
                          </p:nvCxnSpPr>
                          <p:spPr>
                            <a:xfrm>
                              <a:off x="2934981" y="3446416"/>
                              <a:ext cx="513782" cy="0"/>
                            </a:xfrm>
                            <a:prstGeom prst="line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arrow"/>
                            </a:ln>
                          </p:spPr>
                        </p:cxnSp>
                        <p:cxnSp>
                          <p:nvCxnSpPr>
                            <p:cNvPr id="55" name="Connecteur droit 17">
                              <a:extLst>
                                <a:ext uri="{FF2B5EF4-FFF2-40B4-BE49-F238E27FC236}">
                                  <a16:creationId xmlns:a16="http://schemas.microsoft.com/office/drawing/2014/main" id="{97795C37-258B-CAB7-9005-54FE5F68627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flipV="1">
                              <a:off x="2934981" y="1513379"/>
                              <a:ext cx="0" cy="965575"/>
                            </a:xfrm>
                            <a:prstGeom prst="line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none"/>
                            </a:ln>
                          </p:spPr>
                        </p:cxnSp>
                        <p:cxnSp>
                          <p:nvCxnSpPr>
                            <p:cNvPr id="56" name="Connecteur droit 18">
                              <a:extLst>
                                <a:ext uri="{FF2B5EF4-FFF2-40B4-BE49-F238E27FC236}">
                                  <a16:creationId xmlns:a16="http://schemas.microsoft.com/office/drawing/2014/main" id="{D7D6F976-B426-77DC-8702-B7E6B162DC1B}"/>
                                </a:ext>
                              </a:extLst>
                            </p:cNvPr>
                            <p:cNvCxnSpPr>
                              <a:cxnSpLocks/>
                              <a:endCxn id="50" idx="1"/>
                            </p:cNvCxnSpPr>
                            <p:nvPr/>
                          </p:nvCxnSpPr>
                          <p:spPr>
                            <a:xfrm flipV="1">
                              <a:off x="2934981" y="1511500"/>
                              <a:ext cx="513782" cy="940"/>
                            </a:xfrm>
                            <a:prstGeom prst="line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tailEnd type="arrow"/>
                            </a:ln>
                          </p:spPr>
                        </p:cxnSp>
                        <p:cxnSp>
                          <p:nvCxnSpPr>
                            <p:cNvPr id="57" name="AutoShape 27">
                              <a:extLst>
                                <a:ext uri="{FF2B5EF4-FFF2-40B4-BE49-F238E27FC236}">
                                  <a16:creationId xmlns:a16="http://schemas.microsoft.com/office/drawing/2014/main" id="{D8B12F01-A53E-5059-C8CF-9E7E365E0701}"/>
                                </a:ext>
                              </a:extLst>
                            </p:cNvPr>
                            <p:cNvCxnSpPr>
                              <a:cxnSpLocks/>
                              <a:endCxn id="52" idx="3"/>
                            </p:cNvCxnSpPr>
                            <p:nvPr/>
                          </p:nvCxnSpPr>
                          <p:spPr>
                            <a:xfrm flipH="1">
                              <a:off x="5310175" y="3446416"/>
                              <a:ext cx="558740" cy="0"/>
                            </a:xfrm>
                            <a:prstGeom prst="straightConnector1">
                              <a:avLst/>
                            </a:prstGeom>
                            <a:noFill/>
                            <a:ln w="28575">
                              <a:solidFill>
                                <a:srgbClr val="FF0000"/>
                              </a:solidFill>
                              <a:prstDash val="solid"/>
                              <a:round/>
                              <a:headEnd type="arrow"/>
                            </a:ln>
                          </p:spPr>
                        </p:cxnSp>
                        <p:grpSp>
                          <p:nvGrpSpPr>
                            <p:cNvPr id="58" name="Group 29">
                              <a:extLst>
                                <a:ext uri="{FF2B5EF4-FFF2-40B4-BE49-F238E27FC236}">
                                  <a16:creationId xmlns:a16="http://schemas.microsoft.com/office/drawing/2014/main" id="{60A0F0E3-83E8-1919-6F06-C442583641A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27791" y="649885"/>
                              <a:ext cx="1763272" cy="3828551"/>
                              <a:chOff x="10184434" y="602717"/>
                              <a:chExt cx="1531763" cy="3828551"/>
                            </a:xfrm>
                          </p:grpSpPr>
                          <p:sp>
                            <p:nvSpPr>
                              <p:cNvPr id="63" name="Rectangle 62">
                                <a:extLst>
                                  <a:ext uri="{FF2B5EF4-FFF2-40B4-BE49-F238E27FC236}">
                                    <a16:creationId xmlns:a16="http://schemas.microsoft.com/office/drawing/2014/main" id="{0DBAE8CD-089F-FAA7-B4DE-80CEF94C183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212099" y="782324"/>
                                <a:ext cx="1488831" cy="318260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900"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Verdana" panose="020B0604030504040204" pitchFamily="34" charset="0"/>
                                </a:endParaRPr>
                              </a:p>
                            </p:txBody>
                          </p:sp>
                          <mc:AlternateContent xmlns:mc="http://schemas.openxmlformats.org/markup-compatibility/2006">
                            <mc:Choice xmlns:a14="http://schemas.microsoft.com/office/drawing/2010/main" Requires="a14">
                              <p:sp>
                                <p:nvSpPr>
                                  <p:cNvPr id="64" name="TextBox 35">
                                    <a:extLst>
                                      <a:ext uri="{FF2B5EF4-FFF2-40B4-BE49-F238E27FC236}">
                                        <a16:creationId xmlns:a16="http://schemas.microsoft.com/office/drawing/2014/main" id="{6B43E9BC-6EE7-38DA-7BB8-690201B774D0}"/>
                                      </a:ext>
                                    </a:extLst>
                                  </p:cNvPr>
                                  <p:cNvSpPr txBox="1"/>
                                  <p:nvPr/>
                                </p:nvSpPr>
                                <p:spPr>
                                  <a:xfrm>
                                    <a:off x="10184434" y="602717"/>
                                    <a:ext cx="1531763" cy="382855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endParaRPr lang="fr-CA" sz="1050" dirty="0">
                                      <a:latin typeface="Arial Narrow" panose="020B0606020202030204" pitchFamily="34" charset="0"/>
                                      <a:ea typeface="Verdana" panose="020B060403050404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marL="171450" indent="-171450">
                                      <a:lnSpc>
                                        <a:spcPct val="150000"/>
                                      </a:lnSpc>
                                      <a:buFont typeface="Arial" panose="020B0604020202020204" pitchFamily="34" charset="0"/>
                                      <a:buChar char="•"/>
                                    </a:pPr>
                                    <a:r>
                                      <a:rPr lang="fr-CA" sz="1100" dirty="0">
                                        <a:solidFill>
                                          <a:srgbClr val="FF0000"/>
                                        </a:solidFill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19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geometrical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variables</a:t>
                                    </a:r>
                                  </a:p>
                                  <a:p>
                                    <a:pPr marL="171450" indent="-171450">
                                      <a:lnSpc>
                                        <a:spcPct val="150000"/>
                                      </a:lnSpc>
                                      <a:buFont typeface="Arial" panose="020B0604020202020204" pitchFamily="34" charset="0"/>
                                      <a:buChar char="•"/>
                                    </a:pP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Max </a:t>
                                    </a: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Current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density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 </a:t>
                                    </a:r>
                                    <a14:m>
                                      <m:oMath xmlns:m="http://schemas.openxmlformats.org/officeDocument/2006/math">
                                        <m:r>
                                          <a:rPr lang="fr-CH" sz="11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oMath>
                                    </a14:m>
                                    <a:endParaRPr lang="fr-CH" sz="1100" b="0" dirty="0">
                                      <a:solidFill>
                                        <a:srgbClr val="FF0000"/>
                                      </a:solidFill>
                                      <a:latin typeface="Arial Narrow" panose="020B0606020202030204" pitchFamily="34" charset="0"/>
                                    </a:endParaRPr>
                                  </a:p>
                                  <a:p>
                                    <a:pPr marL="171450" indent="-171450">
                                      <a:lnSpc>
                                        <a:spcPct val="150000"/>
                                      </a:lnSpc>
                                      <a:buFont typeface="Arial" panose="020B0604020202020204" pitchFamily="34" charset="0"/>
                                      <a:buChar char="•"/>
                                    </a:pP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Current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pulse </a:t>
                                    </a: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width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  <a14:m>
                                      <m:oMath xmlns:m="http://schemas.openxmlformats.org/officeDocument/2006/math">
                                        <m:sSub>
                                          <m:sSubPr>
                                            <m:ctrlPr>
                                              <a:rPr lang="fr-CH" sz="110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sub>
                                        </m:sSub>
                                      </m:oMath>
                                    </a14:m>
                                    <a:endParaRPr lang="fr-CH" sz="1100" dirty="0">
                                      <a:solidFill>
                                        <a:srgbClr val="FF0000"/>
                                      </a:solidFill>
                                      <a:latin typeface="Arial Narrow" panose="020B0606020202030204" pitchFamily="34" charset="0"/>
                                    </a:endParaRPr>
                                  </a:p>
                                  <a:p>
                                    <a:pPr marL="171450" indent="-171450">
                                      <a:lnSpc>
                                        <a:spcPct val="150000"/>
                                      </a:lnSpc>
                                      <a:buFont typeface="Arial" panose="020B0604020202020204" pitchFamily="34" charset="0"/>
                                      <a:buChar char="•"/>
                                    </a:pPr>
                                    <a:r>
                                      <a:rPr lang="fr-CH" sz="1100" dirty="0">
                                        <a:latin typeface="Arial Narrow" panose="020B0606020202030204" pitchFamily="34" charset="0"/>
                                      </a:rPr>
                                      <a:t>Pulse Cycle </a:t>
                                    </a:r>
                                    <a:r>
                                      <a:rPr lang="fr-CH" sz="1100" dirty="0" err="1">
                                        <a:latin typeface="Arial Narrow" panose="020B0606020202030204" pitchFamily="34" charset="0"/>
                                      </a:rPr>
                                      <a:t>period</a:t>
                                    </a:r>
                                    <a:r>
                                      <a:rPr lang="fr-CH" sz="1100" dirty="0">
                                        <a:latin typeface="Arial Narrow" panose="020B0606020202030204" pitchFamily="34" charset="0"/>
                                      </a:rPr>
                                      <a:t> </a:t>
                                    </a:r>
                                    <a14:m>
                                      <m:oMath xmlns:m="http://schemas.openxmlformats.org/officeDocument/2006/math">
                                        <m:sSub>
                                          <m:sSubPr>
                                            <m:ctrlPr>
                                              <a:rPr lang="fr-CH" sz="110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𝑐𝑦𝑐𝑙𝑒</m:t>
                                            </m:r>
                                          </m:sub>
                                        </m:sSub>
                                      </m:oMath>
                                    </a14:m>
                                    <a:endParaRPr lang="fr-CH" sz="1100" dirty="0">
                                      <a:solidFill>
                                        <a:srgbClr val="FF0000"/>
                                      </a:solidFill>
                                      <a:latin typeface="Arial Narrow" panose="020B0606020202030204" pitchFamily="34" charset="0"/>
                                    </a:endParaRPr>
                                  </a:p>
                                  <a:p>
                                    <a:pPr marL="171450" indent="-171450">
                                      <a:lnSpc>
                                        <a:spcPct val="150000"/>
                                      </a:lnSpc>
                                      <a:buFont typeface="Arial" panose="020B0604020202020204" pitchFamily="34" charset="0"/>
                                      <a:buChar char="•"/>
                                    </a:pP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Harmonic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content of Unit </a:t>
                                    </a:r>
                                    <a:r>
                                      <a:rPr lang="fr-CA" sz="110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Current</a:t>
                                    </a:r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pulse  on.</a:t>
                                    </a:r>
                                    <a14:m>
                                      <m:oMath xmlns:m="http://schemas.openxmlformats.org/officeDocument/2006/math">
                                        <m:sSub>
                                          <m:sSubPr>
                                            <m:ctrlPr>
                                              <a:rPr lang="fr-CH" sz="110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100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2 </m:t>
                                            </m:r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CH" sz="11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sub>
                                        </m:sSub>
                                      </m:oMath>
                                    </a14:m>
                                    <a:r>
                                      <a:rPr lang="fr-CA" sz="110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</a:p>
                                  <a:p>
                                    <a:pPr algn="ctr">
                                      <a:lnSpc>
                                        <a:spcPct val="150000"/>
                                      </a:lnSpc>
                                    </a:pPr>
                                    <a:endParaRPr lang="fr-CA" sz="1050" dirty="0">
                                      <a:latin typeface="Arial Narrow" panose="020B0606020202030204" pitchFamily="34" charset="0"/>
                                      <a:ea typeface="Verdana" panose="020B060403050404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>
                                      <a:lnSpc>
                                        <a:spcPct val="150000"/>
                                      </a:lnSpc>
                                    </a:pPr>
                                    <a:r>
                                      <a:rPr lang="fr-CA" sz="105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</a:p>
                                  <a:p>
                                    <a:pPr algn="ctr">
                                      <a:lnSpc>
                                        <a:spcPct val="150000"/>
                                      </a:lnSpc>
                                    </a:pPr>
                                    <a:r>
                                      <a:rPr lang="fr-CA" sz="105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Material</a:t>
                                    </a:r>
                                    <a:r>
                                      <a:rPr lang="fr-CA" sz="1050" dirty="0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  <a:r>
                                      <a:rPr lang="fr-CA" sz="1050" dirty="0" err="1">
                                        <a:latin typeface="Arial Narrow" panose="020B0606020202030204" pitchFamily="34" charset="0"/>
                                        <a:ea typeface="Verdana" panose="020B0604030504040204" pitchFamily="34" charset="0"/>
                                        <a:cs typeface="Times New Roman" panose="02020603050405020304" pitchFamily="18" charset="0"/>
                                      </a:rPr>
                                      <a:t>Parameters</a:t>
                                    </a:r>
                                    <a:endParaRPr lang="fr-CA" sz="1050" dirty="0">
                                      <a:latin typeface="Arial Narrow" panose="020B0606020202030204" pitchFamily="34" charset="0"/>
                                      <a:ea typeface="Verdana" panose="020B060403050404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marL="171450" indent="-171450">
                                      <a:buFont typeface="Arial" panose="020B0604020202020204" pitchFamily="34" charset="0"/>
                                      <a:buChar char="•"/>
                                    </a:pPr>
                                    <a:endParaRPr lang="fr-CA" sz="1050" dirty="0">
                                      <a:latin typeface="Arial Narrow" panose="020B0606020202030204" pitchFamily="34" charset="0"/>
                                      <a:ea typeface="Verdana" panose="020B060403050404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/>
                                    <a:endParaRPr lang="fr-CA" sz="1050" dirty="0">
                                      <a:latin typeface="Arial Narrow" panose="020B0606020202030204" pitchFamily="34" charset="0"/>
                                      <a:ea typeface="Verdana" panose="020B060403050404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</mc:Choice>
                            <mc:Fallback>
                              <p:sp>
                                <p:nvSpPr>
                                  <p:cNvPr id="64" name="TextBox 35">
                                    <a:extLst>
                                      <a:ext uri="{FF2B5EF4-FFF2-40B4-BE49-F238E27FC236}">
                                        <a16:creationId xmlns:a16="http://schemas.microsoft.com/office/drawing/2014/main" id="{6B43E9BC-6EE7-38DA-7BB8-690201B774D0}"/>
                                      </a:ext>
                                    </a:extLst>
                                  </p:cNvPr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>
                                  <a:xfrm>
                                    <a:off x="10184434" y="602717"/>
                                    <a:ext cx="1531763" cy="3828551"/>
                                  </a:xfrm>
                                  <a:prstGeom prst="rect">
                                    <a:avLst/>
                                  </a:prstGeom>
                                  <a:blipFill>
                                    <a:blip r:embed="rId2"/>
                                    <a:stretch>
                                      <a:fillRect/>
                                    </a:stretch>
                                  </a:blipFill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CH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</p:grpSp>
                        <p:grpSp>
                          <p:nvGrpSpPr>
                            <p:cNvPr id="59" name="Group 30">
                              <a:extLst>
                                <a:ext uri="{FF2B5EF4-FFF2-40B4-BE49-F238E27FC236}">
                                  <a16:creationId xmlns:a16="http://schemas.microsoft.com/office/drawing/2014/main" id="{74677F74-4F89-FE1F-41B2-B0F65B8DE88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68916" y="829492"/>
                              <a:ext cx="2037139" cy="3176972"/>
                              <a:chOff x="5868916" y="829492"/>
                              <a:chExt cx="2037139" cy="3176972"/>
                            </a:xfrm>
                          </p:grpSpPr>
                          <p:sp>
                            <p:nvSpPr>
                              <p:cNvPr id="61" name="Rectangle 60">
                                <a:extLst>
                                  <a:ext uri="{FF2B5EF4-FFF2-40B4-BE49-F238E27FC236}">
                                    <a16:creationId xmlns:a16="http://schemas.microsoft.com/office/drawing/2014/main" id="{A89A482F-B9FF-3574-89A9-B57DA0A86FC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68916" y="829492"/>
                                <a:ext cx="2019565" cy="317697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900"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2" name="TextBox 33">
                                <a:extLst>
                                  <a:ext uri="{FF2B5EF4-FFF2-40B4-BE49-F238E27FC236}">
                                    <a16:creationId xmlns:a16="http://schemas.microsoft.com/office/drawing/2014/main" id="{1A704C5C-6DA9-352E-ED1B-923C1A4A723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886490" y="849761"/>
                                <a:ext cx="2019565" cy="3082008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Extraction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Current</a:t>
                                </a:r>
                                <a:endParaRPr lang="fr-CA" sz="1050" dirty="0"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Air gap, pole &amp;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yoke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inductions</a:t>
                                </a: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Stored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Magnetic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Energies</a:t>
                                </a:r>
                                <a:endParaRPr lang="fr-CA" sz="1050" dirty="0"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100" b="1" dirty="0">
                                    <a:solidFill>
                                      <a:srgbClr val="FF0000"/>
                                    </a:solidFill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Copper </a:t>
                                </a:r>
                                <a:r>
                                  <a:rPr lang="fr-CA" sz="1100" b="1" dirty="0" err="1">
                                    <a:solidFill>
                                      <a:srgbClr val="FF0000"/>
                                    </a:solidFill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Loss</a:t>
                                </a:r>
                                <a:endParaRPr lang="fr-CA" sz="1100" b="1" dirty="0">
                                  <a:solidFill>
                                    <a:srgbClr val="FF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400" b="1" dirty="0">
                                    <a:solidFill>
                                      <a:srgbClr val="FF0000"/>
                                    </a:solidFill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Magnetic </a:t>
                                </a:r>
                                <a:r>
                                  <a:rPr lang="fr-CA" sz="1400" b="1" dirty="0" err="1">
                                    <a:solidFill>
                                      <a:srgbClr val="FF0000"/>
                                    </a:solidFill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Loss</a:t>
                                </a:r>
                                <a:endParaRPr lang="fr-CA" sz="1400" dirty="0">
                                  <a:solidFill>
                                    <a:srgbClr val="FF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Water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Temperature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&amp; speed</a:t>
                                </a: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Cooling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Thermal Time Constant</a:t>
                                </a: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Mass &amp;Volume</a:t>
                                </a:r>
                              </a:p>
                              <a:p>
                                <a:pPr marL="171450" indent="-171450">
                                  <a:lnSpc>
                                    <a:spcPct val="150000"/>
                                  </a:lnSpc>
                                  <a:buFont typeface="Arial" panose="020B0604020202020204" pitchFamily="34" charset="0"/>
                                  <a:buChar char="•"/>
                                </a:pP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Electrical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fr-CA" sz="1050" dirty="0" err="1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Equivalent</a:t>
                                </a:r>
                                <a:r>
                                  <a:rPr lang="fr-CA" sz="1050" dirty="0">
                                    <a:latin typeface="Arial Narrow" panose="020B0606020202030204" pitchFamily="34" charset="0"/>
                                    <a:ea typeface="Verdana" panose="020B0604030504040204" pitchFamily="34" charset="0"/>
                                    <a:cs typeface="Times New Roman" panose="02020603050405020304" pitchFamily="18" charset="0"/>
                                  </a:rPr>
                                  <a:t> Circuit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60" name="TextBox 31">
                              <a:extLst>
                                <a:ext uri="{FF2B5EF4-FFF2-40B4-BE49-F238E27FC236}">
                                  <a16:creationId xmlns:a16="http://schemas.microsoft.com/office/drawing/2014/main" id="{590CCDE3-1ED7-BAE6-5653-D9878B93F92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3102475" y="341835"/>
                              <a:ext cx="2552541" cy="408180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fr-CA" sz="1400" b="1" dirty="0" err="1">
                                  <a:solidFill>
                                    <a:srgbClr val="FF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Dimensioning</a:t>
                              </a:r>
                              <a:r>
                                <a:rPr lang="fr-CA" sz="1400" b="1" dirty="0">
                                  <a:solidFill>
                                    <a:srgbClr val="FF0000"/>
                                  </a:solidFill>
                                  <a:latin typeface="Arial Narrow" panose="020B0606020202030204" pitchFamily="34" charset="0"/>
                                  <a:ea typeface="Verdana" panose="020B0604030504040204" pitchFamily="34" charset="0"/>
                                  <a:cs typeface="Times New Roman" panose="02020603050405020304" pitchFamily="18" charset="0"/>
                                </a:rPr>
                                <a:t> Model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45" name="Rectangle 44">
                            <a:extLst>
                              <a:ext uri="{FF2B5EF4-FFF2-40B4-BE49-F238E27FC236}">
                                <a16:creationId xmlns:a16="http://schemas.microsoft.com/office/drawing/2014/main" id="{72B7300D-917F-BAAA-3F05-1C7508E6DE4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085009" y="1438110"/>
                            <a:ext cx="2485024" cy="317697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  <a:prstDash val="sysDash"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900">
                              <a:latin typeface="Arial Narrow" panose="020B060602020203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" name="TextBox 31">
                          <a:extLst>
                            <a:ext uri="{FF2B5EF4-FFF2-40B4-BE49-F238E27FC236}">
                              <a16:creationId xmlns:a16="http://schemas.microsoft.com/office/drawing/2014/main" id="{D063490D-774E-B8FC-30EF-68C6852FAA0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833627" y="966991"/>
                          <a:ext cx="2460322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fr-CA" sz="1400" b="1" dirty="0">
                              <a:solidFill>
                                <a:srgbClr val="FF0000"/>
                              </a:solidFill>
                              <a:latin typeface="Arial Narrow" panose="020B0606020202030204" pitchFamily="34" charset="0"/>
                              <a:ea typeface="Verdana" panose="020B0604030504040204" pitchFamily="34" charset="0"/>
                              <a:cs typeface="Times New Roman" panose="02020603050405020304" pitchFamily="18" charset="0"/>
                            </a:rPr>
                            <a:t>Output  Performance Variables</a:t>
                          </a:r>
                        </a:p>
                      </p:txBody>
                    </p:sp>
                  </p:grpSp>
                </p:grpSp>
              </p:grpSp>
              <p:cxnSp>
                <p:nvCxnSpPr>
                  <p:cNvPr id="4" name="Elbow Connector 67">
                    <a:extLst>
                      <a:ext uri="{FF2B5EF4-FFF2-40B4-BE49-F238E27FC236}">
                        <a16:creationId xmlns:a16="http://schemas.microsoft.com/office/drawing/2014/main" id="{DF61C9A8-EC8C-64D9-6A7C-CEA8B307CCB8}"/>
                      </a:ext>
                    </a:extLst>
                  </p:cNvPr>
                  <p:cNvCxnSpPr>
                    <a:cxnSpLocks/>
                    <a:stCxn id="3" idx="3"/>
                    <a:endCxn id="5" idx="3"/>
                  </p:cNvCxnSpPr>
                  <p:nvPr/>
                </p:nvCxnSpPr>
                <p:spPr>
                  <a:xfrm flipH="1">
                    <a:off x="4545480" y="2519862"/>
                    <a:ext cx="3690459" cy="1714374"/>
                  </a:xfrm>
                  <a:prstGeom prst="bentConnector3">
                    <a:avLst>
                      <a:gd name="adj1" fmla="val -6194"/>
                    </a:avLst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6" name="AutoShape 27">
                  <a:extLst>
                    <a:ext uri="{FF2B5EF4-FFF2-40B4-BE49-F238E27FC236}">
                      <a16:creationId xmlns:a16="http://schemas.microsoft.com/office/drawing/2014/main" id="{255A3FBD-96D6-3F71-B024-BE040A4F3A9B}"/>
                    </a:ext>
                  </a:extLst>
                </p:cNvPr>
                <p:cNvCxnSpPr>
                  <a:cxnSpLocks/>
                  <a:stCxn id="3" idx="1"/>
                </p:cNvCxnSpPr>
                <p:nvPr/>
              </p:nvCxnSpPr>
              <p:spPr>
                <a:xfrm flipH="1" flipV="1">
                  <a:off x="7035858" y="2518762"/>
                  <a:ext cx="221676" cy="1100"/>
                </a:xfrm>
                <a:prstGeom prst="straightConnector1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 type="arrow"/>
                </a:ln>
              </p:spPr>
            </p:cxnSp>
          </p:grp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DA81823-DDED-1BB4-A2E6-11BA41431E72}"/>
                  </a:ext>
                </a:extLst>
              </p:cNvPr>
              <p:cNvSpPr/>
              <p:nvPr/>
            </p:nvSpPr>
            <p:spPr>
              <a:xfrm>
                <a:off x="7151849" y="1353284"/>
                <a:ext cx="1095057" cy="20082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CH" sz="1050" b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Constraints</a:t>
                </a:r>
                <a:r>
                  <a:rPr lang="fr-CH" sz="1050" b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1050" b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evaluation</a:t>
                </a:r>
                <a:r>
                  <a:rPr lang="fr-CH" sz="1050" b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CH" sz="1050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Design </a:t>
                </a:r>
                <a:r>
                  <a:rPr lang="fr-CH" sz="1050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specifications</a:t>
                </a:r>
                <a:r>
                  <a:rPr lang="fr-CH" sz="1050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to respect</a:t>
                </a: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fr-CH" sz="1050" dirty="0">
                  <a:latin typeface="Arial Narrow" panose="020B060602020203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CH" sz="1050" b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Objective </a:t>
                </a:r>
                <a:r>
                  <a:rPr lang="fr-CH" sz="1050" b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function</a:t>
                </a:r>
                <a:r>
                  <a:rPr lang="fr-CH" sz="1050" b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1050" b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evaluation</a:t>
                </a:r>
                <a:r>
                  <a:rPr lang="fr-CH" sz="1050" b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CH" sz="1050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fr-CH" sz="900" i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Different</a:t>
                </a:r>
                <a:r>
                  <a:rPr lang="fr-CH" sz="900" i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possible </a:t>
                </a:r>
                <a:r>
                  <a:rPr lang="fr-CH" sz="900" i="1" dirty="0" err="1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optimization</a:t>
                </a:r>
                <a:r>
                  <a:rPr lang="fr-CH" sz="900" i="1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scenarios</a:t>
                </a:r>
                <a:r>
                  <a:rPr lang="fr-CH" sz="1050" dirty="0">
                    <a:latin typeface="Arial Narrow" panose="020B060602020203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p:grpSp>
        <p:pic>
          <p:nvPicPr>
            <p:cNvPr id="13" name="Image 1">
              <a:extLst>
                <a:ext uri="{FF2B5EF4-FFF2-40B4-BE49-F238E27FC236}">
                  <a16:creationId xmlns:a16="http://schemas.microsoft.com/office/drawing/2014/main" id="{E2B631FB-162D-4297-2FE7-D9BA6DF8B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203" y="2635895"/>
              <a:ext cx="1539727" cy="6377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9569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C4F36-62D7-7D0A-D01E-5B12FB49A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F0D189E6-0292-881E-072B-CD81F4D41CE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pPr algn="l">
                  <a:defRPr sz="2400" b="0">
                    <a:latin typeface="Calibri"/>
                  </a:defRPr>
                </a:pP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Assumptions: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Bertotti </a:t>
                </a:r>
                <a:r>
                  <a:rPr lang="en-GB" sz="1400" dirty="0" err="1">
                    <a:latin typeface="Arial Narrow" panose="020B0606020202030204" pitchFamily="34" charset="0"/>
                  </a:rPr>
                  <a:t>model:</a:t>
                </a:r>
                <a14:m>
                  <m:oMath xmlns:m="http://schemas.openxmlformats.org/officeDocument/2006/math">
                    <m:r>
                      <a:rPr lang="fr-CH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1400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l-GR" sz="1400" i="1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l-GR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1.5 </m:t>
                        </m:r>
                      </m:sup>
                    </m:sSup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identified from sinusoidal tests)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Time Harmonic FEA assumes linear magnetic materials (saturation modelled by frozen permeability approach)</a:t>
                </a:r>
              </a:p>
              <a:p>
                <a:pPr algn="l">
                  <a:defRPr sz="2400" b="0">
                    <a:latin typeface="Calibri"/>
                  </a:defRPr>
                </a:pP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Procedure:</a:t>
                </a: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Decompose excitation current </a:t>
                </a:r>
                <a:r>
                  <a:rPr lang="en-GB" sz="1400" dirty="0" err="1">
                    <a:latin typeface="Arial Narrow" panose="020B0606020202030204" pitchFamily="34" charset="0"/>
                  </a:rPr>
                  <a:t>i</a:t>
                </a:r>
                <a:r>
                  <a:rPr lang="en-GB" sz="1400" dirty="0">
                    <a:latin typeface="Arial Narrow" panose="020B0606020202030204" pitchFamily="34" charset="0"/>
                  </a:rPr>
                  <a:t>(t)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CH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into harmonics: </a:t>
                </a:r>
                <a14:m>
                  <m:oMath xmlns:m="http://schemas.openxmlformats.org/officeDocument/2006/math">
                    <m:r>
                      <a:rPr lang="fr-CH" sz="1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, perform FEA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FEA computes magnetic flux density Bₙ in each mesh of  the core</a:t>
                </a: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Evaluate losses using Bertotti model: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l-GR" sz="14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l-GR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bSup>
                    <m:r>
                      <a:rPr lang="en-GB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Integrate losses over core volume via FEA postprocessing: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CH" sz="1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e>
                    </m:nary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(Optional) Apply experimental correction factor </a:t>
                </a:r>
                <a14:m>
                  <m:oMath xmlns:m="http://schemas.openxmlformats.org/officeDocument/2006/math"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i="1" dirty="0">
                    <a:latin typeface="Arial Narrow" panose="020B0606020202030204" pitchFamily="34" charset="0"/>
                  </a:rPr>
                  <a:t>( for specific excitation signal see next slides) </a:t>
                </a:r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Compute average steady-state Copper losses </a:t>
                </a:r>
                <a:r>
                  <a:rPr lang="fr-CH" sz="1400" dirty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𝑐𝑦𝑐𝑙𝑒</m:t>
                        </m:r>
                      </m:sub>
                    </m:sSub>
                    <m:r>
                      <a:rPr lang="fr-CH" sz="13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3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fr-CH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CH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𝑚𝑎𝑔</m:t>
                            </m:r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𝑐𝑦𝑐𝑙𝑒</m:t>
                            </m:r>
                          </m:sub>
                        </m:sSub>
                        <m: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CH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fr-CH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  <m:f>
                      <m:fPr>
                        <m:ctrlPr>
                          <a:rPr lang="fr-CH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2.</m:t>
                            </m:r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𝑐𝑦𝑐𝑙𝑒</m:t>
                            </m:r>
                          </m:sub>
                        </m:sSub>
                      </m:den>
                    </m:f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marL="400050" lvl="1" indent="0">
                  <a:buNone/>
                  <a:defRPr sz="2400" b="0">
                    <a:latin typeface="Calibri"/>
                  </a:defRPr>
                </a:pP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Advantages: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Physically grounded and compatible with FEA tools like FEMM,…..</a:t>
                </a:r>
              </a:p>
              <a:p>
                <a:endParaRPr lang="en-GB" dirty="0">
                  <a:latin typeface="Arial Narrow" panose="020B0606020202030204" pitchFamily="34" charset="0"/>
                </a:endParaRPr>
              </a:p>
            </p:txBody>
          </p:sp>
        </mc:Choice>
        <mc:Fallback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F0D189E6-0292-881E-072B-CD81F4D41C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440" t="-804" b="-241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>
            <a:extLst>
              <a:ext uri="{FF2B5EF4-FFF2-40B4-BE49-F238E27FC236}">
                <a16:creationId xmlns:a16="http://schemas.microsoft.com/office/drawing/2014/main" id="{9BC4D124-3106-9031-2B53-B7C70C87D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Superposition of Magnetic Losses via Time-Harmonic FEA and Bertotti Model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2903A18-6F55-7875-AABF-8E0C1169D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917" y="1843875"/>
            <a:ext cx="1730249" cy="231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5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14F9C-E6FF-E3E3-9168-38379DD94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16947B72-56EF-3405-774C-C438520104A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pPr algn="l">
                  <a:defRPr sz="2400" b="0">
                    <a:latin typeface="Calibri"/>
                  </a:defRPr>
                </a:pPr>
                <a:r>
                  <a:rPr lang="en-GB" sz="1800" dirty="0">
                    <a:latin typeface="Arial Narrow" panose="020B0606020202030204" pitchFamily="34" charset="0"/>
                  </a:rPr>
                  <a:t>Why the Superposition Method Is Not Sufficient by Itself: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Bertotti model is valid only for sinusoidal excitation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Superposition assumes no interaction between harmonics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Real materials exhibit nonlinear coupling → underestimated losses</a:t>
                </a:r>
              </a:p>
              <a:p>
                <a:pPr algn="l">
                  <a:defRPr sz="2400" b="0">
                    <a:latin typeface="Calibri"/>
                  </a:defRPr>
                </a:pPr>
                <a:r>
                  <a:rPr lang="en-GB" sz="1800" dirty="0">
                    <a:latin typeface="Arial Narrow" panose="020B0606020202030204" pitchFamily="34" charset="0"/>
                  </a:rPr>
                  <a:t>Experimental Correction Strategy:  </a:t>
                </a:r>
                <a:r>
                  <a:rPr lang="en-GB" sz="18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Use a measurement bench with a material sample to</a:t>
                </a:r>
                <a:r>
                  <a:rPr lang="en-GB" sz="1800" dirty="0">
                    <a:latin typeface="Arial Narrow" panose="020B0606020202030204" pitchFamily="34" charset="0"/>
                  </a:rPr>
                  <a:t>:</a:t>
                </a: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Identify Bertotti model coefficients for sinusoidal excitation</a:t>
                </a: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Apply directly real waveform </a:t>
                </a:r>
                <a14:m>
                  <m:oMath xmlns:m="http://schemas.openxmlformats.org/officeDocument/2006/math">
                    <m:r>
                      <a:rPr lang="fr-CH" sz="1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fr-CH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on material sample &amp; directly measure total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𝑚𝑎𝑔𝑟𝑒𝑎𝑙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latin typeface="Arial Narrow" panose="020B0606020202030204" pitchFamily="34" charset="0"/>
                </a:endParaRP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Measure loss for each harmonic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 separately</a:t>
                </a:r>
              </a:p>
              <a:p>
                <a:pPr lvl="1" indent="-342900">
                  <a:buFont typeface="+mj-lt"/>
                  <a:buAutoNum type="arabicPeriod"/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Compute correction factor: </a:t>
                </a:r>
                <a14:m>
                  <m:oMath xmlns:m="http://schemas.openxmlformats.org/officeDocument/2006/math"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CH" sz="1400" i="1">
                                <a:latin typeface="Cambria Math" panose="02040503050406030204" pitchFamily="18" charset="0"/>
                              </a:rPr>
                              <m:t>𝑚𝑎𝑔𝑟𝑒𝑎𝑙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fr-CH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fr-CH" sz="1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4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fr-CH" sz="14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fr-CH" sz="14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H" sz="1400" i="1"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</m:e>
                            </m:nary>
                          </m:e>
                        </m:nary>
                      </m:den>
                    </m:f>
                  </m:oMath>
                </a14:m>
                <a:r>
                  <a:rPr lang="el-GR" sz="1400" dirty="0">
                    <a:latin typeface="Arial Narrow" panose="020B0606020202030204" pitchFamily="34" charset="0"/>
                  </a:rPr>
                  <a:t> </a:t>
                </a:r>
                <a:r>
                  <a:rPr lang="fr-CH" sz="1400" dirty="0">
                    <a:latin typeface="Arial Narrow" panose="020B0606020202030204" pitchFamily="34" charset="0"/>
                  </a:rPr>
                  <a:t> </a:t>
                </a:r>
                <a:r>
                  <a:rPr lang="en-GB" sz="1400" dirty="0">
                    <a:latin typeface="Arial Narrow" panose="020B0606020202030204" pitchFamily="34" charset="0"/>
                  </a:rPr>
                  <a:t>(from Bertotti model)</a:t>
                </a:r>
                <a:endParaRPr lang="en-GB" sz="1800" dirty="0">
                  <a:latin typeface="Arial Narrow" panose="020B0606020202030204" pitchFamily="34" charset="0"/>
                </a:endParaRPr>
              </a:p>
              <a:p>
                <a:pPr algn="l">
                  <a:defRPr sz="2400" b="0">
                    <a:latin typeface="Calibri"/>
                  </a:defRPr>
                </a:pPr>
                <a:r>
                  <a:rPr lang="en-GB" sz="1800" dirty="0">
                    <a:latin typeface="Arial Narrow" panose="020B0606020202030204" pitchFamily="34" charset="0"/>
                  </a:rPr>
                  <a:t>Result: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Bertotti remains usable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Superposition becomes physically valid after correction</a:t>
                </a:r>
              </a:p>
              <a:p>
                <a:pPr marL="685800" lvl="1">
                  <a:defRPr sz="2400" b="0">
                    <a:latin typeface="Calibri"/>
                  </a:defRPr>
                </a:pPr>
                <a:r>
                  <a:rPr lang="en-GB" sz="1400" dirty="0">
                    <a:latin typeface="Arial Narrow" panose="020B0606020202030204" pitchFamily="34" charset="0"/>
                  </a:rPr>
                  <a:t>Enables accurate prediction for distorted signals with experimental correction factor: </a:t>
                </a:r>
                <a14:m>
                  <m:oMath xmlns:m="http://schemas.openxmlformats.org/officeDocument/2006/math"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sz="1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(Ex: triangular pulse)</a:t>
                </a:r>
              </a:p>
              <a:p>
                <a:endParaRPr lang="en-GB" dirty="0">
                  <a:latin typeface="Arial Narrow" panose="020B0606020202030204" pitchFamily="34" charset="0"/>
                </a:endParaRPr>
              </a:p>
            </p:txBody>
          </p:sp>
        </mc:Choice>
        <mc:Fallback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16947B72-56EF-3405-774C-C43852010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440" t="-804" b="-160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re 4">
            <a:extLst>
              <a:ext uri="{FF2B5EF4-FFF2-40B4-BE49-F238E27FC236}">
                <a16:creationId xmlns:a16="http://schemas.microsoft.com/office/drawing/2014/main" id="{A3FE9992-C2F7-B937-6EBB-A75FEA38C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of Harmonic Loss Superposition Improvement by Experimental Correction</a:t>
            </a:r>
          </a:p>
        </p:txBody>
      </p:sp>
    </p:spTree>
    <p:extLst>
      <p:ext uri="{BB962C8B-B14F-4D97-AF65-F5344CB8AC3E}">
        <p14:creationId xmlns:p14="http://schemas.microsoft.com/office/powerpoint/2010/main" val="209991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>
            <a:extLst>
              <a:ext uri="{FF2B5EF4-FFF2-40B4-BE49-F238E27FC236}">
                <a16:creationId xmlns:a16="http://schemas.microsoft.com/office/drawing/2014/main" id="{40AD6ACB-8DDE-59FE-DCEA-12732EB61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84000" y="685823"/>
            <a:ext cx="5976000" cy="234371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DA2C0-B9E1-2B10-E837-57A36EC1F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8ADCC6-97F7-E457-A11C-0AB730746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the test bench</a:t>
            </a:r>
          </a:p>
        </p:txBody>
      </p:sp>
      <p:pic>
        <p:nvPicPr>
          <p:cNvPr id="89" name="Picture 88" descr="A diagram of a computer&#10;&#10;AI-generated content may be incorrect.">
            <a:extLst>
              <a:ext uri="{FF2B5EF4-FFF2-40B4-BE49-F238E27FC236}">
                <a16:creationId xmlns:a16="http://schemas.microsoft.com/office/drawing/2014/main" id="{3A6D5EB5-02E2-12C8-B20D-E36ECDA0E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9513" y="3078458"/>
            <a:ext cx="5544000" cy="1958000"/>
          </a:xfrm>
          <a:prstGeom prst="rect">
            <a:avLst/>
          </a:prstGeom>
        </p:spPr>
      </p:pic>
      <p:sp>
        <p:nvSpPr>
          <p:cNvPr id="2" name="ZoneTexte 31">
            <a:extLst>
              <a:ext uri="{FF2B5EF4-FFF2-40B4-BE49-F238E27FC236}">
                <a16:creationId xmlns:a16="http://schemas.microsoft.com/office/drawing/2014/main" id="{96F523E6-9DA4-9732-B6DD-31A72D872968}"/>
              </a:ext>
            </a:extLst>
          </p:cNvPr>
          <p:cNvSpPr txBox="1"/>
          <p:nvPr/>
        </p:nvSpPr>
        <p:spPr>
          <a:xfrm>
            <a:off x="6261122" y="3867894"/>
            <a:ext cx="2761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anose="020B0606020202030204" pitchFamily="34" charset="0"/>
              </a:rPr>
              <a:t>The sample excitation signal shape, frequency &amp; amplitude can be defined by the user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944171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F04D15F-1DBC-B151-5F14-93E7D0C9933C}"/>
              </a:ext>
            </a:extLst>
          </p:cNvPr>
          <p:cNvSpPr/>
          <p:nvPr/>
        </p:nvSpPr>
        <p:spPr>
          <a:xfrm rot="10800000">
            <a:off x="2066782" y="4393691"/>
            <a:ext cx="112321" cy="2872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46BCC-66B8-3FEF-E52C-897F1F44F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D73F20-04FF-9CB9-9A75-77628730F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092" y="248727"/>
            <a:ext cx="6781800" cy="857250"/>
          </a:xfrm>
        </p:spPr>
        <p:txBody>
          <a:bodyPr/>
          <a:lstStyle/>
          <a:p>
            <a:r>
              <a:rPr lang="en-GB" dirty="0"/>
              <a:t>Measurement Process Using the Test Bench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8215A-E4E7-3C1B-7950-FE27146DDA4F}"/>
              </a:ext>
            </a:extLst>
          </p:cNvPr>
          <p:cNvGrpSpPr/>
          <p:nvPr/>
        </p:nvGrpSpPr>
        <p:grpSpPr>
          <a:xfrm>
            <a:off x="928372" y="889466"/>
            <a:ext cx="7025377" cy="3516003"/>
            <a:chOff x="942959" y="795155"/>
            <a:chExt cx="7025377" cy="351600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26340699-DDB4-B65B-9E69-7D0A62E450F5}"/>
                    </a:ext>
                  </a:extLst>
                </p:cNvPr>
                <p:cNvSpPr/>
                <p:nvPr/>
              </p:nvSpPr>
              <p:spPr>
                <a:xfrm>
                  <a:off x="942959" y="2895462"/>
                  <a:ext cx="2484008" cy="579089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>
                    <a:latin typeface="Arial Narrow" panose="020B0606020202030204" pitchFamily="34" charset="0"/>
                  </a:endParaRPr>
                </a:p>
                <a:p>
                  <a:pPr algn="ctr"/>
                  <a:r>
                    <a:rPr lang="en-US" sz="1400" dirty="0">
                      <a:latin typeface="Arial Narrow" panose="020B0606020202030204" pitchFamily="34" charset="0"/>
                    </a:rPr>
                    <a:t>Calculation of </a:t>
                  </a:r>
                  <a14:m>
                    <m:oMath xmlns:m="http://schemas.openxmlformats.org/officeDocument/2006/math">
                      <m:r>
                        <a:rPr lang="fr-CH" sz="1400" i="1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fr-CH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a14:m>
                  <a:r>
                    <a:rPr lang="en-US" sz="1400" dirty="0">
                      <a:latin typeface="Arial Narrow" panose="020B0606020202030204" pitchFamily="34" charset="0"/>
                    </a:rPr>
                    <a:t>:</a:t>
                  </a:r>
                </a:p>
                <a:p>
                  <a:pPr algn="ctr"/>
                  <a:r>
                    <a:rPr lang="en-US" sz="1200" dirty="0">
                      <a:latin typeface="Arial Narrow" panose="020B0606020202030204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CH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CH" sz="1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CH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CH" sz="1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CH" sz="120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r-CH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CH" sz="1200" i="1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CH" sz="1200" i="1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a14:m>
                  <a:endParaRPr lang="en-CH" sz="1200" dirty="0"/>
                </a:p>
                <a:p>
                  <a:pPr algn="ctr"/>
                  <a:endParaRPr lang="en-GB" sz="1600" dirty="0">
                    <a:latin typeface="Arial Narrow" panose="020B0606020202030204" pitchFamily="34" charset="0"/>
                  </a:endParaRPr>
                </a:p>
              </p:txBody>
            </p:sp>
          </mc:Choice>
          <mc:Fallback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26340699-DDB4-B65B-9E69-7D0A62E450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959" y="2895462"/>
                  <a:ext cx="2484008" cy="57908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77A28AC-C887-84B7-9A6C-A9D0CBAB7AFD}"/>
                    </a:ext>
                  </a:extLst>
                </p:cNvPr>
                <p:cNvSpPr/>
                <p:nvPr/>
              </p:nvSpPr>
              <p:spPr>
                <a:xfrm>
                  <a:off x="5986967" y="2909552"/>
                  <a:ext cx="1981369" cy="57606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latin typeface="Arial Narrow" panose="020B0606020202030204" pitchFamily="34" charset="0"/>
                    </a:rPr>
                    <a:t>Calculation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</m:oMath>
                  </a14:m>
                  <a:r>
                    <a:rPr lang="en-US" sz="1400" dirty="0">
                      <a:latin typeface="Arial Narrow" panose="020B0606020202030204" pitchFamily="34" charset="0"/>
                    </a:rPr>
                    <a:t>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fr-CH" sz="1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CH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fr-CH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CH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fr-CH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a14:m>
                  <a:r>
                    <a:rPr lang="en-US" sz="1400" dirty="0">
                      <a:latin typeface="Arial Narrow" panose="020B0606020202030204" pitchFamily="34" charset="0"/>
                    </a:rPr>
                    <a:t> </a:t>
                  </a:r>
                  <a:endParaRPr lang="en-GB" sz="1400" baseline="-25000" dirty="0">
                    <a:latin typeface="Arial Narrow" panose="020B0606020202030204" pitchFamily="34" charset="0"/>
                  </a:endParaRPr>
                </a:p>
              </p:txBody>
            </p:sp>
          </mc:Choice>
          <mc:Fallback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77A28AC-C887-84B7-9A6C-A9D0CBAB7A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6967" y="2909552"/>
                  <a:ext cx="1981369" cy="5760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E07772D-CCE1-11CF-2124-B63E8A037DA6}"/>
                </a:ext>
              </a:extLst>
            </p:cNvPr>
            <p:cNvSpPr/>
            <p:nvPr/>
          </p:nvSpPr>
          <p:spPr>
            <a:xfrm>
              <a:off x="5984936" y="3471526"/>
              <a:ext cx="1975752" cy="68234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Voltage × current product</a:t>
              </a:r>
            </a:p>
            <a:p>
              <a:r>
                <a:rPr lang="en-GB" sz="1100" dirty="0"/>
                <a:t>Sliding average</a:t>
              </a:r>
              <a:endParaRPr lang="en-GB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E9717E-9867-04A1-A333-E34793E4A444}"/>
                </a:ext>
              </a:extLst>
            </p:cNvPr>
            <p:cNvSpPr/>
            <p:nvPr/>
          </p:nvSpPr>
          <p:spPr>
            <a:xfrm>
              <a:off x="950451" y="3474550"/>
              <a:ext cx="2476516" cy="8248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Integration of secondary voltage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Removal of Flux DC component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Gain dependent on toroid cross-section &amp; secondary winding turns</a:t>
              </a:r>
              <a:endParaRPr lang="en-GB" sz="1100" dirty="0">
                <a:latin typeface="Arial Narrow" panose="020B060602020203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ABD7A505-0B15-8B70-FFC2-9366E46E0810}"/>
                    </a:ext>
                  </a:extLst>
                </p:cNvPr>
                <p:cNvSpPr/>
                <p:nvPr/>
              </p:nvSpPr>
              <p:spPr>
                <a:xfrm>
                  <a:off x="3687115" y="2896175"/>
                  <a:ext cx="2045165" cy="5901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>
                    <a:latin typeface="Arial Narrow" panose="020B0606020202030204" pitchFamily="34" charset="0"/>
                  </a:endParaRPr>
                </a:p>
                <a:p>
                  <a:pPr algn="ctr"/>
                  <a:r>
                    <a:rPr lang="en-US" sz="1400" dirty="0">
                      <a:latin typeface="Arial Narrow" panose="020B0606020202030204" pitchFamily="34" charset="0"/>
                    </a:rPr>
                    <a:t>Calculation of </a:t>
                  </a:r>
                  <a14:m>
                    <m:oMath xmlns:m="http://schemas.openxmlformats.org/officeDocument/2006/math">
                      <m:r>
                        <a:rPr lang="fr-CH" sz="1400" i="1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fr-CH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a14:m>
                  <a:r>
                    <a:rPr lang="en-US" sz="1400" dirty="0">
                      <a:latin typeface="Arial Narrow" panose="020B0606020202030204" pitchFamily="34" charset="0"/>
                    </a:rPr>
                    <a:t>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CH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endParaRPr lang="en-CH" sz="1400" dirty="0"/>
                </a:p>
                <a:p>
                  <a:pPr algn="ctr"/>
                  <a:endParaRPr lang="en-GB" sz="1600" dirty="0">
                    <a:latin typeface="Arial Narrow" panose="020B0606020202030204" pitchFamily="34" charset="0"/>
                  </a:endParaRPr>
                </a:p>
              </p:txBody>
            </p:sp>
          </mc:Choice>
          <mc:Fallback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ABD7A505-0B15-8B70-FFC2-9366E46E081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7115" y="2896175"/>
                  <a:ext cx="2045165" cy="5901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58D98E-75AD-1E3E-2EBC-2321F9704CA3}"/>
                </a:ext>
              </a:extLst>
            </p:cNvPr>
            <p:cNvSpPr/>
            <p:nvPr/>
          </p:nvSpPr>
          <p:spPr>
            <a:xfrm>
              <a:off x="3683369" y="3486329"/>
              <a:ext cx="2045165" cy="8248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Gain dependent on toroid average perimeter &amp; excitation winding turns</a:t>
              </a:r>
              <a:endParaRPr lang="en-GB" sz="1100" dirty="0">
                <a:latin typeface="Arial Narrow" panose="020B060602020203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B34500C-8BC1-7A93-55AB-7529E2F7E3C3}"/>
                </a:ext>
              </a:extLst>
            </p:cNvPr>
            <p:cNvGrpSpPr/>
            <p:nvPr/>
          </p:nvGrpSpPr>
          <p:grpSpPr>
            <a:xfrm>
              <a:off x="3185856" y="795155"/>
              <a:ext cx="2592288" cy="1743375"/>
              <a:chOff x="3095856" y="795155"/>
              <a:chExt cx="2592288" cy="1743375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6212B48-F9AE-9BAF-A914-A7F4DE273FDE}"/>
                  </a:ext>
                </a:extLst>
              </p:cNvPr>
              <p:cNvSpPr/>
              <p:nvPr/>
            </p:nvSpPr>
            <p:spPr>
              <a:xfrm>
                <a:off x="3095856" y="795155"/>
                <a:ext cx="2592288" cy="36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 Narrow" panose="020B0606020202030204" pitchFamily="34" charset="0"/>
                  </a:rPr>
                  <a:t>Excitation Signal generation</a:t>
                </a:r>
                <a:endParaRPr lang="en-GB" sz="16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2284BD-AAC5-CB0E-502D-9DB1F4DFD814}"/>
                  </a:ext>
                </a:extLst>
              </p:cNvPr>
              <p:cNvSpPr/>
              <p:nvPr/>
            </p:nvSpPr>
            <p:spPr>
              <a:xfrm>
                <a:off x="3582000" y="1401505"/>
                <a:ext cx="1800000" cy="36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Arial Narrow" panose="020B0606020202030204" pitchFamily="34" charset="0"/>
                  </a:rPr>
                  <a:t>Soft-Start</a:t>
                </a:r>
                <a:endParaRPr lang="en-GB" sz="16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3787012-218C-B0AE-C28D-6608D085F853}"/>
                  </a:ext>
                </a:extLst>
              </p:cNvPr>
              <p:cNvSpPr/>
              <p:nvPr/>
            </p:nvSpPr>
            <p:spPr>
              <a:xfrm>
                <a:off x="3582000" y="1998530"/>
                <a:ext cx="1800000" cy="54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latin typeface="Arial Narrow" panose="020B0606020202030204" pitchFamily="34" charset="0"/>
                  </a:rPr>
                  <a:t>Detection of steady state regime</a:t>
                </a:r>
              </a:p>
            </p:txBody>
          </p:sp>
          <p:sp>
            <p:nvSpPr>
              <p:cNvPr id="23" name="Arrow: Down 22">
                <a:extLst>
                  <a:ext uri="{FF2B5EF4-FFF2-40B4-BE49-F238E27FC236}">
                    <a16:creationId xmlns:a16="http://schemas.microsoft.com/office/drawing/2014/main" id="{4740B19C-C852-7329-0D7D-1BDD6C2DE863}"/>
                  </a:ext>
                </a:extLst>
              </p:cNvPr>
              <p:cNvSpPr/>
              <p:nvPr/>
            </p:nvSpPr>
            <p:spPr>
              <a:xfrm>
                <a:off x="4392000" y="1179280"/>
                <a:ext cx="180000" cy="222225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Arrow: Down 23">
                <a:extLst>
                  <a:ext uri="{FF2B5EF4-FFF2-40B4-BE49-F238E27FC236}">
                    <a16:creationId xmlns:a16="http://schemas.microsoft.com/office/drawing/2014/main" id="{541CBFDB-9426-ADC2-DC7F-BA006BD26CB4}"/>
                  </a:ext>
                </a:extLst>
              </p:cNvPr>
              <p:cNvSpPr/>
              <p:nvPr/>
            </p:nvSpPr>
            <p:spPr>
              <a:xfrm>
                <a:off x="4392000" y="1752251"/>
                <a:ext cx="180000" cy="245345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4073C9C-FA43-C68D-B0D0-20496B40991B}"/>
                </a:ext>
              </a:extLst>
            </p:cNvPr>
            <p:cNvGrpSpPr/>
            <p:nvPr/>
          </p:nvGrpSpPr>
          <p:grpSpPr>
            <a:xfrm>
              <a:off x="2081370" y="2536175"/>
              <a:ext cx="5010434" cy="360000"/>
              <a:chOff x="2081370" y="2536175"/>
              <a:chExt cx="5010434" cy="360000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7FB011E-8DEE-89F6-7EA5-745791EFFD99}"/>
                  </a:ext>
                </a:extLst>
              </p:cNvPr>
              <p:cNvGrpSpPr/>
              <p:nvPr/>
            </p:nvGrpSpPr>
            <p:grpSpPr>
              <a:xfrm>
                <a:off x="2081370" y="2608175"/>
                <a:ext cx="2505746" cy="288000"/>
                <a:chOff x="2081370" y="2608175"/>
                <a:chExt cx="2505746" cy="288000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36994F4-3BCD-2EBD-4280-58F6D1D3C07C}"/>
                    </a:ext>
                  </a:extLst>
                </p:cNvPr>
                <p:cNvSpPr/>
                <p:nvPr/>
              </p:nvSpPr>
              <p:spPr>
                <a:xfrm rot="5400000">
                  <a:off x="3336116" y="1447175"/>
                  <a:ext cx="90000" cy="24120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29" name="Arrow: Down 28">
                  <a:extLst>
                    <a:ext uri="{FF2B5EF4-FFF2-40B4-BE49-F238E27FC236}">
                      <a16:creationId xmlns:a16="http://schemas.microsoft.com/office/drawing/2014/main" id="{E7C7C325-9C37-E0D4-43CD-E5328FEA519C}"/>
                    </a:ext>
                  </a:extLst>
                </p:cNvPr>
                <p:cNvSpPr/>
                <p:nvPr/>
              </p:nvSpPr>
              <p:spPr>
                <a:xfrm>
                  <a:off x="2081370" y="2608175"/>
                  <a:ext cx="180000" cy="288000"/>
                </a:xfrm>
                <a:prstGeom prst="down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BCBC075-5498-7239-4964-B4153E93B1EC}"/>
                  </a:ext>
                </a:extLst>
              </p:cNvPr>
              <p:cNvGrpSpPr/>
              <p:nvPr/>
            </p:nvGrpSpPr>
            <p:grpSpPr>
              <a:xfrm>
                <a:off x="4586587" y="2608175"/>
                <a:ext cx="2505217" cy="288000"/>
                <a:chOff x="4586587" y="2608175"/>
                <a:chExt cx="2505217" cy="288000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F2B66099-0081-C8FD-46BC-359D19D2A54F}"/>
                    </a:ext>
                  </a:extLst>
                </p:cNvPr>
                <p:cNvSpPr/>
                <p:nvPr/>
              </p:nvSpPr>
              <p:spPr>
                <a:xfrm rot="16200000" flipH="1">
                  <a:off x="5747587" y="1447176"/>
                  <a:ext cx="90000" cy="24120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31" name="Arrow: Down 30">
                  <a:extLst>
                    <a:ext uri="{FF2B5EF4-FFF2-40B4-BE49-F238E27FC236}">
                      <a16:creationId xmlns:a16="http://schemas.microsoft.com/office/drawing/2014/main" id="{C9BDF474-ECF5-5B2C-F0C4-C6FBE6EFA51F}"/>
                    </a:ext>
                  </a:extLst>
                </p:cNvPr>
                <p:cNvSpPr/>
                <p:nvPr/>
              </p:nvSpPr>
              <p:spPr>
                <a:xfrm>
                  <a:off x="6911804" y="2608175"/>
                  <a:ext cx="180000" cy="288000"/>
                </a:xfrm>
                <a:prstGeom prst="down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6" name="Arrow: Down 25">
                <a:extLst>
                  <a:ext uri="{FF2B5EF4-FFF2-40B4-BE49-F238E27FC236}">
                    <a16:creationId xmlns:a16="http://schemas.microsoft.com/office/drawing/2014/main" id="{A6E6C0D6-BC95-C646-36A3-83C0F4C67F7B}"/>
                  </a:ext>
                </a:extLst>
              </p:cNvPr>
              <p:cNvSpPr/>
              <p:nvPr/>
            </p:nvSpPr>
            <p:spPr>
              <a:xfrm>
                <a:off x="4493370" y="2536175"/>
                <a:ext cx="180000" cy="360000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" name="Arrow: Down 1">
            <a:extLst>
              <a:ext uri="{FF2B5EF4-FFF2-40B4-BE49-F238E27FC236}">
                <a16:creationId xmlns:a16="http://schemas.microsoft.com/office/drawing/2014/main" id="{23697AE1-8B58-878C-C08C-8C9B4443E80C}"/>
              </a:ext>
            </a:extLst>
          </p:cNvPr>
          <p:cNvSpPr/>
          <p:nvPr/>
        </p:nvSpPr>
        <p:spPr>
          <a:xfrm>
            <a:off x="6885847" y="4267076"/>
            <a:ext cx="180000" cy="3028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D3F2AF-170D-5362-9354-1B70020A893D}"/>
                  </a:ext>
                </a:extLst>
              </p:cNvPr>
              <p:cNvSpPr txBox="1"/>
              <p:nvPr/>
            </p:nvSpPr>
            <p:spPr>
              <a:xfrm>
                <a:off x="1835696" y="4659569"/>
                <a:ext cx="45720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𝐶𝑦𝑐𝑙𝑒</m:t>
                      </m:r>
                    </m:oMath>
                  </m:oMathPara>
                </a14:m>
                <a:endParaRPr lang="en-CH" sz="1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D3F2AF-170D-5362-9354-1B70020A89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659569"/>
                <a:ext cx="4572000" cy="307777"/>
              </a:xfrm>
              <a:prstGeom prst="rect">
                <a:avLst/>
              </a:prstGeom>
              <a:blipFill>
                <a:blip r:embed="rId6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13F969-7A0F-CFFA-A5C5-272E32E217C0}"/>
              </a:ext>
            </a:extLst>
          </p:cNvPr>
          <p:cNvCxnSpPr/>
          <p:nvPr/>
        </p:nvCxnSpPr>
        <p:spPr>
          <a:xfrm>
            <a:off x="2699792" y="987574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2264DC-55B9-1EFD-7562-1E068C3EBF81}"/>
              </a:ext>
            </a:extLst>
          </p:cNvPr>
          <p:cNvCxnSpPr/>
          <p:nvPr/>
        </p:nvCxnSpPr>
        <p:spPr>
          <a:xfrm>
            <a:off x="2699792" y="1139974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CB09AD-5BC6-5808-EAFC-4B7F14BEC509}"/>
                  </a:ext>
                </a:extLst>
              </p:cNvPr>
              <p:cNvSpPr txBox="1"/>
              <p:nvPr/>
            </p:nvSpPr>
            <p:spPr>
              <a:xfrm>
                <a:off x="70874" y="850518"/>
                <a:ext cx="46204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CB09AD-5BC6-5808-EAFC-4B7F14BEC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" y="850518"/>
                <a:ext cx="4620490" cy="369332"/>
              </a:xfrm>
              <a:prstGeom prst="rect">
                <a:avLst/>
              </a:prstGeom>
              <a:blipFill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301AD50D-2A54-1280-FF14-9A4F7EFE85B5}"/>
              </a:ext>
            </a:extLst>
          </p:cNvPr>
          <p:cNvSpPr/>
          <p:nvPr/>
        </p:nvSpPr>
        <p:spPr>
          <a:xfrm rot="5400000">
            <a:off x="3295104" y="3429977"/>
            <a:ext cx="90000" cy="241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65FF2D-D8EE-7639-793A-DE5652BE3B05}"/>
              </a:ext>
            </a:extLst>
          </p:cNvPr>
          <p:cNvSpPr/>
          <p:nvPr/>
        </p:nvSpPr>
        <p:spPr>
          <a:xfrm rot="10800000">
            <a:off x="4524153" y="4372283"/>
            <a:ext cx="112321" cy="2872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6DE6F078-A05E-917D-AE8B-0E52FACA56BD}"/>
              </a:ext>
            </a:extLst>
          </p:cNvPr>
          <p:cNvSpPr/>
          <p:nvPr/>
        </p:nvSpPr>
        <p:spPr>
          <a:xfrm>
            <a:off x="3435424" y="4644935"/>
            <a:ext cx="180000" cy="3028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82E86FF-DA94-9E7A-4196-9FACB95389D1}"/>
                  </a:ext>
                </a:extLst>
              </p:cNvPr>
              <p:cNvSpPr txBox="1"/>
              <p:nvPr/>
            </p:nvSpPr>
            <p:spPr>
              <a:xfrm>
                <a:off x="6475309" y="4555832"/>
                <a:ext cx="1203815" cy="3252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</m:oMath>
                </a14:m>
                <a:r>
                  <a:rPr lang="fr-CH" sz="1400" dirty="0"/>
                  <a:t>(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fr-CH" sz="1400" dirty="0"/>
                  <a:t>)</a:t>
                </a:r>
                <a:endParaRPr lang="en-CH" sz="14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82E86FF-DA94-9E7A-4196-9FACB9538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309" y="4555832"/>
                <a:ext cx="1203815" cy="325282"/>
              </a:xfrm>
              <a:prstGeom prst="rect">
                <a:avLst/>
              </a:prstGeom>
              <a:blipFill>
                <a:blip r:embed="rId8"/>
                <a:stretch>
                  <a:fillRect t="-1852" b="-1296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D6351BF4-AF0D-DB23-C7F4-272D3B506047}"/>
              </a:ext>
            </a:extLst>
          </p:cNvPr>
          <p:cNvSpPr txBox="1"/>
          <p:nvPr/>
        </p:nvSpPr>
        <p:spPr>
          <a:xfrm>
            <a:off x="-106730" y="882763"/>
            <a:ext cx="46308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 Narrow" panose="020B0606020202030204" pitchFamily="34" charset="0"/>
              </a:rPr>
              <a:t> Example: sinusoidal tests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2514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A diagram of a computer program&#10;&#10;AI-generated content may be incorrect.">
            <a:extLst>
              <a:ext uri="{FF2B5EF4-FFF2-40B4-BE49-F238E27FC236}">
                <a16:creationId xmlns:a16="http://schemas.microsoft.com/office/drawing/2014/main" id="{EFD3131F-07A0-29C9-3FC3-1ED7117E6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771550"/>
            <a:ext cx="8252178" cy="412832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960363-0E82-811E-CEB1-9ABF33D8E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7BA159-0913-EC59-263C-9C0CDA522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60" y="206375"/>
            <a:ext cx="7766248" cy="857250"/>
          </a:xfrm>
        </p:spPr>
        <p:txBody>
          <a:bodyPr/>
          <a:lstStyle/>
          <a:p>
            <a:r>
              <a:rPr lang="en-GB" dirty="0"/>
              <a:t>Implementation with Real-Time Simulink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79C2DC-9E57-B867-FB1C-9DD44380996A}"/>
              </a:ext>
            </a:extLst>
          </p:cNvPr>
          <p:cNvSpPr/>
          <p:nvPr/>
        </p:nvSpPr>
        <p:spPr>
          <a:xfrm>
            <a:off x="629360" y="3291830"/>
            <a:ext cx="1800200" cy="1440160"/>
          </a:xfrm>
          <a:prstGeom prst="rect">
            <a:avLst/>
          </a:prstGeom>
          <a:solidFill>
            <a:srgbClr val="FF3645">
              <a:alpha val="25000"/>
            </a:srgbClr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7F84D0-6F3F-A01A-4F5D-C3C0191F23F3}"/>
              </a:ext>
            </a:extLst>
          </p:cNvPr>
          <p:cNvSpPr/>
          <p:nvPr/>
        </p:nvSpPr>
        <p:spPr>
          <a:xfrm>
            <a:off x="4932040" y="4035974"/>
            <a:ext cx="1728192" cy="798218"/>
          </a:xfrm>
          <a:prstGeom prst="rect">
            <a:avLst/>
          </a:prstGeom>
          <a:solidFill>
            <a:srgbClr val="FF3645">
              <a:alpha val="25000"/>
            </a:srgbClr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6E82BB-88E6-1120-C73E-646A1B2B521B}"/>
              </a:ext>
            </a:extLst>
          </p:cNvPr>
          <p:cNvSpPr txBox="1"/>
          <p:nvPr/>
        </p:nvSpPr>
        <p:spPr>
          <a:xfrm>
            <a:off x="477781" y="2997717"/>
            <a:ext cx="2151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Amplitude &amp; frequency control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73BA8-E2D5-D4D3-B96D-683ADF7AFD9E}"/>
              </a:ext>
            </a:extLst>
          </p:cNvPr>
          <p:cNvSpPr txBox="1"/>
          <p:nvPr/>
        </p:nvSpPr>
        <p:spPr>
          <a:xfrm>
            <a:off x="6603238" y="4435083"/>
            <a:ext cx="1352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current and thermal protection </a:t>
            </a:r>
            <a:endParaRPr lang="en-GB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6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913</Words>
  <Application>Microsoft Office PowerPoint</Application>
  <PresentationFormat>On-screen Show (16:9)</PresentationFormat>
  <Paragraphs>189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Cambria</vt:lpstr>
      <vt:lpstr>Cambria Math</vt:lpstr>
      <vt:lpstr>Verdana</vt:lpstr>
      <vt:lpstr>Wingdings</vt:lpstr>
      <vt:lpstr>1_IMCC - 1</vt:lpstr>
      <vt:lpstr>PowerPoint Presentation</vt:lpstr>
      <vt:lpstr>Outline</vt:lpstr>
      <vt:lpstr>Dipole Topology</vt:lpstr>
      <vt:lpstr>Dipole Optimal Design Environment</vt:lpstr>
      <vt:lpstr>Superposition of Magnetic Losses via Time-Harmonic FEA and Bertotti Model</vt:lpstr>
      <vt:lpstr>Limits of Harmonic Loss Superposition Improvement by Experimental Correction</vt:lpstr>
      <vt:lpstr>Overview of the test bench</vt:lpstr>
      <vt:lpstr>Measurement Process Using the Test Bench</vt:lpstr>
      <vt:lpstr>Implementation with Real-Time Simulink</vt:lpstr>
      <vt:lpstr>Preliminary Results with Sinusoïdal Excitation</vt:lpstr>
      <vt:lpstr>Conclusion &amp; Perspectives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Dominik Moll</dc:creator>
  <cp:lastModifiedBy>Philippe Viarouge</cp:lastModifiedBy>
  <cp:revision>1290</cp:revision>
  <dcterms:created xsi:type="dcterms:W3CDTF">2021-05-17T12:13:58Z</dcterms:created>
  <dcterms:modified xsi:type="dcterms:W3CDTF">2025-06-26T12:45:05Z</dcterms:modified>
</cp:coreProperties>
</file>