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2"/>
  </p:notesMasterIdLst>
  <p:handoutMasterIdLst>
    <p:handoutMasterId r:id="rId43"/>
  </p:handoutMasterIdLst>
  <p:sldIdLst>
    <p:sldId id="256" r:id="rId5"/>
    <p:sldId id="858" r:id="rId6"/>
    <p:sldId id="844" r:id="rId7"/>
    <p:sldId id="846" r:id="rId8"/>
    <p:sldId id="884" r:id="rId9"/>
    <p:sldId id="876" r:id="rId10"/>
    <p:sldId id="860" r:id="rId11"/>
    <p:sldId id="861" r:id="rId12"/>
    <p:sldId id="862" r:id="rId13"/>
    <p:sldId id="863" r:id="rId14"/>
    <p:sldId id="864" r:id="rId15"/>
    <p:sldId id="865" r:id="rId16"/>
    <p:sldId id="866" r:id="rId17"/>
    <p:sldId id="868" r:id="rId18"/>
    <p:sldId id="869" r:id="rId19"/>
    <p:sldId id="870" r:id="rId20"/>
    <p:sldId id="871" r:id="rId21"/>
    <p:sldId id="877" r:id="rId22"/>
    <p:sldId id="859" r:id="rId23"/>
    <p:sldId id="878" r:id="rId24"/>
    <p:sldId id="880" r:id="rId25"/>
    <p:sldId id="881" r:id="rId26"/>
    <p:sldId id="883" r:id="rId27"/>
    <p:sldId id="882" r:id="rId28"/>
    <p:sldId id="886" r:id="rId29"/>
    <p:sldId id="887" r:id="rId30"/>
    <p:sldId id="872" r:id="rId31"/>
    <p:sldId id="885" r:id="rId32"/>
    <p:sldId id="890" r:id="rId33"/>
    <p:sldId id="891" r:id="rId34"/>
    <p:sldId id="892" r:id="rId35"/>
    <p:sldId id="894" r:id="rId36"/>
    <p:sldId id="893" r:id="rId37"/>
    <p:sldId id="888" r:id="rId38"/>
    <p:sldId id="889" r:id="rId39"/>
    <p:sldId id="848" r:id="rId40"/>
    <p:sldId id="895" r:id="rId41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BFF"/>
    <a:srgbClr val="006600"/>
    <a:srgbClr val="DE551A"/>
    <a:srgbClr val="0072BD"/>
    <a:srgbClr val="D08796"/>
    <a:srgbClr val="E30613"/>
    <a:srgbClr val="00A79F"/>
    <a:srgbClr val="00B0F0"/>
    <a:srgbClr val="BF9F2B"/>
    <a:srgbClr val="DFD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41" autoAdjust="0"/>
    <p:restoredTop sz="96837" autoAdjust="0"/>
  </p:normalViewPr>
  <p:slideViewPr>
    <p:cSldViewPr snapToGrid="0" snapToObjects="1" showGuides="1">
      <p:cViewPr varScale="1">
        <p:scale>
          <a:sx n="93" d="100"/>
          <a:sy n="93" d="100"/>
        </p:scale>
        <p:origin x="96" y="4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16.06.2025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16/06/2025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55482" y="2581631"/>
            <a:ext cx="437194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/>
              <a:t>TIDM2 </a:t>
            </a:r>
            <a:r>
              <a:rPr lang="en-US" sz="800" dirty="0" err="1"/>
              <a:t>xSC</a:t>
            </a:r>
            <a:r>
              <a:rPr lang="en-US" sz="800" dirty="0"/>
              <a:t> Magnets Lecture Series</a:t>
            </a:r>
            <a:r>
              <a:rPr lang="cs-CZ" sz="800" dirty="0"/>
              <a:t>, </a:t>
            </a:r>
            <a:r>
              <a:rPr lang="en-US" sz="800" dirty="0"/>
              <a:t>16.6. 2025</a:t>
            </a:r>
            <a:endParaRPr lang="en-US" sz="5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Kamil Sedlak</a:t>
            </a:r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Villigen, Juli 4.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8DE4A-5B12-AC47-B736-5DCF7DEEA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89ABE-CDCD-6A01-C8B2-0DF7DEA11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07" y="1"/>
            <a:ext cx="8269793" cy="531746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1752A-21CE-8B42-027C-E273F2AB58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/>
              <a:t>Basil P. DUVAL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B0CC59-9D17-1FCE-732D-ED50A4B4EED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915" y="712311"/>
            <a:ext cx="8156772" cy="4204281"/>
          </a:xfrm>
        </p:spPr>
        <p:txBody>
          <a:bodyPr/>
          <a:lstStyle/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F43B6A4-A248-146C-0AC7-E7247264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9824" y="173376"/>
            <a:ext cx="364680" cy="22231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</a:lstStyle>
          <a:p>
            <a:pPr algn="r"/>
            <a:fld id="{E1E1CD7C-2161-7D43-862E-CE4C333CD873}" type="slidenum">
              <a:rPr lang="en-GB" smtClean="0"/>
              <a:pPr algn="r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887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sz="700" dirty="0"/>
              <a:t>SMTF – IDSM Workshop 2025</a:t>
            </a:r>
            <a:endParaRPr lang="en-US" sz="400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2180" y="0"/>
            <a:ext cx="7731820" cy="5144400"/>
          </a:xfrm>
          <a:prstGeom prst="rect">
            <a:avLst/>
          </a:prstGeom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7133" y="9633"/>
            <a:ext cx="3086867" cy="1317083"/>
          </a:xfrm>
        </p:spPr>
        <p:txBody>
          <a:bodyPr>
            <a:noAutofit/>
          </a:bodyPr>
          <a:lstStyle/>
          <a:p>
            <a:pPr algn="ctr"/>
            <a:r>
              <a:rPr lang="en-US" sz="3100" dirty="0"/>
              <a:t>Testing of Superconductors  for Fusion</a:t>
            </a: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EAE5AA54-9807-4542-B338-330D2FC673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57133" y="1657586"/>
            <a:ext cx="1343985" cy="398813"/>
          </a:xfrm>
        </p:spPr>
        <p:txBody>
          <a:bodyPr lIns="90000"/>
          <a:lstStyle/>
          <a:p>
            <a:pPr>
              <a:spcBef>
                <a:spcPts val="1200"/>
              </a:spcBef>
            </a:pPr>
            <a:r>
              <a:rPr lang="en-US" sz="1400" b="1" dirty="0"/>
              <a:t>June 16, 2025</a:t>
            </a:r>
            <a:endParaRPr lang="fr-FR" sz="1400" b="1" dirty="0"/>
          </a:p>
        </p:txBody>
      </p:sp>
      <p:sp>
        <p:nvSpPr>
          <p:cNvPr id="6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 txBox="1">
            <a:spLocks/>
          </p:cNvSpPr>
          <p:nvPr/>
        </p:nvSpPr>
        <p:spPr>
          <a:xfrm>
            <a:off x="4553589" y="1324817"/>
            <a:ext cx="1503544" cy="332769"/>
          </a:xfrm>
          <a:prstGeom prst="rect">
            <a:avLst/>
          </a:prstGeom>
          <a:solidFill>
            <a:schemeClr val="tx1"/>
          </a:solidFill>
        </p:spPr>
        <p:txBody>
          <a:bodyPr vert="horz" lIns="90000" tIns="45720" rIns="91440" bIns="45720" rtlCol="0" anchor="ctr" anchorCtr="0">
            <a:normAutofit fontScale="92500" lnSpcReduction="2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2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None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buClr>
                <a:schemeClr val="bg1"/>
              </a:buClr>
            </a:pPr>
            <a:r>
              <a:rPr lang="en-US" sz="1400" b="1" dirty="0"/>
              <a:t>Kamil Sedlak</a:t>
            </a:r>
          </a:p>
        </p:txBody>
      </p:sp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5841732" cy="533388"/>
          </a:xfrm>
        </p:spPr>
        <p:txBody>
          <a:bodyPr>
            <a:normAutofit/>
          </a:bodyPr>
          <a:lstStyle/>
          <a:p>
            <a:r>
              <a:rPr lang="en-US" dirty="0"/>
              <a:t>Heat Treatment (only for Nb</a:t>
            </a:r>
            <a:r>
              <a:rPr lang="en-US" baseline="-25000" dirty="0"/>
              <a:t>3</a:t>
            </a:r>
            <a:r>
              <a:rPr lang="en-US" dirty="0"/>
              <a:t>Sn)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4840356" y="4325937"/>
            <a:ext cx="4107475" cy="63650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Heat treatment in steps up to 650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</a:p>
          <a:p>
            <a:pPr marL="176213" indent="-176213"/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duration 3-4 weeks</a:t>
            </a:r>
            <a:endParaRPr lang="en-US" sz="1600" dirty="0"/>
          </a:p>
        </p:txBody>
      </p:sp>
      <p:pic>
        <p:nvPicPr>
          <p:cNvPr id="5123" name="Picture 3">
            <a:extLst>
              <a:ext uri="{FF2B5EF4-FFF2-40B4-BE49-F238E27FC236}">
                <a16:creationId xmlns:a16="http://schemas.microsoft.com/office/drawing/2014/main" id="{003D244F-CE2D-F391-0E1F-CFF6468CF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162" b="-1283"/>
          <a:stretch>
            <a:fillRect/>
          </a:stretch>
        </p:blipFill>
        <p:spPr bwMode="auto">
          <a:xfrm>
            <a:off x="4263628" y="1096882"/>
            <a:ext cx="4777539" cy="3174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C425BB6C-E61A-31A2-9144-E089779B58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13" y="1261467"/>
            <a:ext cx="3746940" cy="2875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358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5841732" cy="533388"/>
          </a:xfrm>
        </p:spPr>
        <p:txBody>
          <a:bodyPr>
            <a:normAutofit/>
          </a:bodyPr>
          <a:lstStyle/>
          <a:p>
            <a:r>
              <a:rPr lang="en-US" dirty="0"/>
              <a:t>Solder Filling of the Terminations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1033049" y="4275120"/>
            <a:ext cx="7383040" cy="63650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Filling the termination region by a solder for as low as possible electrical resistance of the sample termination</a:t>
            </a:r>
            <a:r>
              <a:rPr lang="cs-CZ" sz="1600" dirty="0"/>
              <a:t>.</a:t>
            </a:r>
            <a:endParaRPr lang="en-US" sz="16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2C79588E-14AA-B708-7EF5-8C7C66617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25" y="651667"/>
            <a:ext cx="1355316" cy="334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2337334A-1BCB-67FB-6E6E-C6CD4D844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111" y="651665"/>
            <a:ext cx="3427747" cy="3347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5794CC51-08B0-F3F7-62B2-7FE2119D2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109" y="651665"/>
            <a:ext cx="3044077" cy="3348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658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5841732" cy="533388"/>
          </a:xfrm>
        </p:spPr>
        <p:txBody>
          <a:bodyPr>
            <a:normAutofit/>
          </a:bodyPr>
          <a:lstStyle/>
          <a:p>
            <a:r>
              <a:rPr lang="en-US" dirty="0"/>
              <a:t>Solder-Filled Termination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2688224" y="3726025"/>
            <a:ext cx="3767551" cy="42321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Section of a solder filled termination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B5001A2-DB3F-480F-8EEC-33D92CFA8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458" y="1177339"/>
            <a:ext cx="7539442" cy="242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1536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8" y="190514"/>
            <a:ext cx="7627955" cy="533388"/>
          </a:xfrm>
        </p:spPr>
        <p:txBody>
          <a:bodyPr>
            <a:normAutofit/>
          </a:bodyPr>
          <a:lstStyle/>
          <a:p>
            <a:r>
              <a:rPr lang="en-US" dirty="0"/>
              <a:t>Attaching Copper Blocks to the Terminations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1110799" y="3607049"/>
            <a:ext cx="3767551" cy="127777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Upper termination soldered into a copper block. Upper termination will be later connected to current source (superconducting transformer)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3DE4C8B4-E616-E118-884F-4726F5C0B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700" y="1089327"/>
            <a:ext cx="3262679" cy="236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D3BB495D-46EA-527B-BE04-5B1F2E148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622" y="1089327"/>
            <a:ext cx="4004471" cy="236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649535C7-D2EF-DAA8-81CB-2DCCA4F66FCF}"/>
              </a:ext>
            </a:extLst>
          </p:cNvPr>
          <p:cNvSpPr txBox="1">
            <a:spLocks/>
          </p:cNvSpPr>
          <p:nvPr/>
        </p:nvSpPr>
        <p:spPr>
          <a:xfrm>
            <a:off x="4878350" y="3624525"/>
            <a:ext cx="3767551" cy="92341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Bottom joint, where current must pass from one conductor to the neighboring one</a:t>
            </a:r>
          </a:p>
        </p:txBody>
      </p:sp>
    </p:spTree>
    <p:extLst>
      <p:ext uri="{BB962C8B-B14F-4D97-AF65-F5344CB8AC3E}">
        <p14:creationId xmlns:p14="http://schemas.microsoft.com/office/powerpoint/2010/main" val="1025578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8" y="190514"/>
            <a:ext cx="7913081" cy="533388"/>
          </a:xfrm>
        </p:spPr>
        <p:txBody>
          <a:bodyPr>
            <a:normAutofit/>
          </a:bodyPr>
          <a:lstStyle/>
          <a:p>
            <a:r>
              <a:rPr lang="en-US" dirty="0"/>
              <a:t>Instrumentations – Voltage Taps and Temp. Sensors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646706" y="3624525"/>
            <a:ext cx="4011982" cy="127777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Spot-welded </a:t>
            </a:r>
            <a:r>
              <a:rPr lang="en-US" sz="1600" b="1" dirty="0"/>
              <a:t>voltage taps</a:t>
            </a:r>
            <a:r>
              <a:rPr lang="en-US" sz="1600" dirty="0"/>
              <a:t>. By measuring the voltage over the 50 cm of the conductor (over the high-magnetic field region of SULTAN) we can determine when the superconductor switches to normal state.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649535C7-D2EF-DAA8-81CB-2DCCA4F66FCF}"/>
              </a:ext>
            </a:extLst>
          </p:cNvPr>
          <p:cNvSpPr txBox="1">
            <a:spLocks/>
          </p:cNvSpPr>
          <p:nvPr/>
        </p:nvSpPr>
        <p:spPr>
          <a:xfrm>
            <a:off x="4878350" y="3624525"/>
            <a:ext cx="3767551" cy="92341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Temperature Sensor CERNOX (3x3mm</a:t>
            </a:r>
            <a:r>
              <a:rPr lang="en-US" sz="1600" baseline="30000" dirty="0"/>
              <a:t>2</a:t>
            </a:r>
            <a:r>
              <a:rPr lang="en-US" sz="1600" dirty="0"/>
              <a:t>) measures precisely the temperature.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D5AE3D5B-B1D9-621E-ABEC-16B30F8C1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381" y="842963"/>
            <a:ext cx="3384105" cy="261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>
            <a:extLst>
              <a:ext uri="{FF2B5EF4-FFF2-40B4-BE49-F238E27FC236}">
                <a16:creationId xmlns:a16="http://schemas.microsoft.com/office/drawing/2014/main" id="{C630FF3C-2651-E671-77CA-96E3D86B7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2" t="22922" r="12701"/>
          <a:stretch>
            <a:fillRect/>
          </a:stretch>
        </p:blipFill>
        <p:spPr bwMode="auto">
          <a:xfrm>
            <a:off x="4658688" y="842963"/>
            <a:ext cx="4011982" cy="261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F3F48CDB-2D6D-0B45-CC84-136E505DA14E}"/>
              </a:ext>
            </a:extLst>
          </p:cNvPr>
          <p:cNvSpPr txBox="1">
            <a:spLocks/>
          </p:cNvSpPr>
          <p:nvPr/>
        </p:nvSpPr>
        <p:spPr>
          <a:xfrm>
            <a:off x="4878350" y="4463726"/>
            <a:ext cx="3903948" cy="49931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3B3BFF"/>
                </a:solidFill>
              </a:rPr>
              <a:t>Is it OK to measure the voltage and temp. on the surface of the steel jacket?   </a:t>
            </a:r>
          </a:p>
        </p:txBody>
      </p:sp>
    </p:spTree>
    <p:extLst>
      <p:ext uri="{BB962C8B-B14F-4D97-AF65-F5344CB8AC3E}">
        <p14:creationId xmlns:p14="http://schemas.microsoft.com/office/powerpoint/2010/main" val="227384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5841732" cy="533388"/>
          </a:xfrm>
        </p:spPr>
        <p:txBody>
          <a:bodyPr>
            <a:normAutofit/>
          </a:bodyPr>
          <a:lstStyle/>
          <a:p>
            <a:r>
              <a:rPr lang="en-US" dirty="0"/>
              <a:t>Lorentz Force between the Two Legs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804449" y="3575757"/>
            <a:ext cx="4009404" cy="127777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The two sample legs must be hold together by clamps to withstand the Lorentz force between the conductors:</a:t>
            </a:r>
          </a:p>
          <a:p>
            <a:pPr marL="176213" indent="-176213"/>
            <a:r>
              <a:rPr lang="en-US" sz="1600" dirty="0"/>
              <a:t>F = 11T * </a:t>
            </a:r>
            <a:r>
              <a:rPr lang="en-US" sz="1600"/>
              <a:t>68kA * 0.5m </a:t>
            </a:r>
            <a:r>
              <a:rPr lang="en-US" sz="1600" dirty="0"/>
              <a:t>= 374 </a:t>
            </a:r>
            <a:r>
              <a:rPr lang="en-US" sz="1600" dirty="0" err="1"/>
              <a:t>kN</a:t>
            </a:r>
            <a:endParaRPr lang="en-US" sz="1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649535C7-D2EF-DAA8-81CB-2DCCA4F66FCF}"/>
              </a:ext>
            </a:extLst>
          </p:cNvPr>
          <p:cNvSpPr txBox="1">
            <a:spLocks/>
          </p:cNvSpPr>
          <p:nvPr/>
        </p:nvSpPr>
        <p:spPr>
          <a:xfrm>
            <a:off x="4813853" y="4339810"/>
            <a:ext cx="4152938" cy="60759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… an equivalent of a fully loaded (37.4 ton)</a:t>
            </a:r>
          </a:p>
          <a:p>
            <a:pPr marL="0" indent="0">
              <a:buNone/>
            </a:pPr>
            <a:r>
              <a:rPr lang="en-US" sz="1600" dirty="0"/>
              <a:t>      semi-truck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4822E3DC-F93D-E6BC-24C7-02D80C128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202" y="809705"/>
            <a:ext cx="3827651" cy="246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truck from a crane&#10;&#10;AI-generated content may be incorrect.">
            <a:extLst>
              <a:ext uri="{FF2B5EF4-FFF2-40B4-BE49-F238E27FC236}">
                <a16:creationId xmlns:a16="http://schemas.microsoft.com/office/drawing/2014/main" id="{1411944F-B7BA-37B4-B357-EB4A5D4CFE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140" t="18246" r="28414" b="27368"/>
          <a:stretch/>
        </p:blipFill>
        <p:spPr>
          <a:xfrm>
            <a:off x="5287879" y="809707"/>
            <a:ext cx="2821405" cy="3376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727192" cy="533388"/>
          </a:xfrm>
        </p:spPr>
        <p:txBody>
          <a:bodyPr>
            <a:normAutofit/>
          </a:bodyPr>
          <a:lstStyle/>
          <a:p>
            <a:r>
              <a:rPr lang="en-US" dirty="0"/>
              <a:t>Attaching Readout Wires and He Cooling Pipes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1110799" y="3607049"/>
            <a:ext cx="2600943" cy="36938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Instrumentation wires</a:t>
            </a:r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649535C7-D2EF-DAA8-81CB-2DCCA4F66FCF}"/>
              </a:ext>
            </a:extLst>
          </p:cNvPr>
          <p:cNvSpPr txBox="1">
            <a:spLocks/>
          </p:cNvSpPr>
          <p:nvPr/>
        </p:nvSpPr>
        <p:spPr>
          <a:xfrm>
            <a:off x="4878350" y="3624526"/>
            <a:ext cx="3767551" cy="45418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Cooling pipes for supercritical Helium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100F0189-71D3-C83F-47F7-B13527640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21" y="998954"/>
            <a:ext cx="3478936" cy="2436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>
            <a:extLst>
              <a:ext uri="{FF2B5EF4-FFF2-40B4-BE49-F238E27FC236}">
                <a16:creationId xmlns:a16="http://schemas.microsoft.com/office/drawing/2014/main" id="{22F0B971-73A4-B9C7-F287-B484C160D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042" y="988939"/>
            <a:ext cx="4222379" cy="2446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340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5841732" cy="533388"/>
          </a:xfrm>
        </p:spPr>
        <p:txBody>
          <a:bodyPr>
            <a:normAutofit/>
          </a:bodyPr>
          <a:lstStyle/>
          <a:p>
            <a:r>
              <a:rPr lang="cs-CZ" dirty="0"/>
              <a:t>Sample</a:t>
            </a:r>
            <a:r>
              <a:rPr lang="en-US" dirty="0"/>
              <a:t> Ready for the Test in SULTAN</a:t>
            </a:r>
            <a:endParaRPr lang="en-GB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784EB677-1C15-D423-6B3A-03F490B74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66" y="669759"/>
            <a:ext cx="7773037" cy="411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8046C4-EBD6-9307-3DC0-B2334B877877}"/>
              </a:ext>
            </a:extLst>
          </p:cNvPr>
          <p:cNvSpPr txBox="1"/>
          <p:nvPr/>
        </p:nvSpPr>
        <p:spPr>
          <a:xfrm>
            <a:off x="2499560" y="4782067"/>
            <a:ext cx="45780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It takes 2-3 months to manufacture a SULTAN sample.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410487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4483" y="1870458"/>
            <a:ext cx="6103087" cy="533388"/>
          </a:xfrm>
        </p:spPr>
        <p:txBody>
          <a:bodyPr>
            <a:noAutofit/>
          </a:bodyPr>
          <a:lstStyle/>
          <a:p>
            <a:r>
              <a:rPr lang="en-US" sz="4800" dirty="0"/>
              <a:t>Testing in SULTAN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089902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8" y="190514"/>
            <a:ext cx="8049527" cy="533388"/>
          </a:xfrm>
        </p:spPr>
        <p:txBody>
          <a:bodyPr>
            <a:normAutofit/>
          </a:bodyPr>
          <a:lstStyle/>
          <a:p>
            <a:r>
              <a:rPr lang="en-US" dirty="0"/>
              <a:t>A Typical Test Week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5" y="788780"/>
            <a:ext cx="4715789" cy="41446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Sample is attached to the superconducting transformer (photo) on Friday noon, and afterwards it is lowered into the SULTAN test well.</a:t>
            </a:r>
          </a:p>
          <a:p>
            <a:pPr marL="176213" indent="-176213"/>
            <a:r>
              <a:rPr lang="en-US" sz="1600" dirty="0"/>
              <a:t>Cool down of the sample is started on Friday afternoon, and proceeds over the weekend (48 hours are needed).</a:t>
            </a:r>
          </a:p>
          <a:p>
            <a:pPr marL="176213" indent="-176213"/>
            <a:r>
              <a:rPr lang="en-US" sz="1600" dirty="0"/>
              <a:t>Monday morning – Wednesday afternoon: testing</a:t>
            </a:r>
          </a:p>
          <a:p>
            <a:pPr marL="176213" indent="-176213"/>
            <a:r>
              <a:rPr lang="en-US" sz="1600" dirty="0"/>
              <a:t>Wednesday evening – start of sample warm up.</a:t>
            </a:r>
          </a:p>
          <a:p>
            <a:pPr marL="176213" indent="-176213"/>
            <a:r>
              <a:rPr lang="en-US" sz="1600" dirty="0"/>
              <a:t>Thursday – removal of the sample (0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℃</a:t>
            </a:r>
            <a:r>
              <a:rPr lang="en-US" sz="1600" dirty="0"/>
              <a:t>) out of the test well into Nitrogen protective gas to avoid moisture condensation on the sample.</a:t>
            </a:r>
          </a:p>
          <a:p>
            <a:pPr marL="176213" indent="-176213"/>
            <a:r>
              <a:rPr lang="en-US" sz="1600" dirty="0"/>
              <a:t>Friday morning – sample is uninstalled such that the next one can be mounted.</a:t>
            </a:r>
            <a:endParaRPr lang="en-US" sz="1400" dirty="0"/>
          </a:p>
        </p:txBody>
      </p:sp>
      <p:pic>
        <p:nvPicPr>
          <p:cNvPr id="8" name="Picture 7" descr="Men sitting next to a machine&#10;&#10;AI-generated content may be incorrect.">
            <a:extLst>
              <a:ext uri="{FF2B5EF4-FFF2-40B4-BE49-F238E27FC236}">
                <a16:creationId xmlns:a16="http://schemas.microsoft.com/office/drawing/2014/main" id="{C6627EA7-CD2F-9F63-89BE-10E51A36B6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442" y="578718"/>
            <a:ext cx="3260558" cy="456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3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84242"/>
            <a:ext cx="7844420" cy="533388"/>
          </a:xfrm>
        </p:spPr>
        <p:txBody>
          <a:bodyPr>
            <a:normAutofit/>
          </a:bodyPr>
          <a:lstStyle/>
          <a:p>
            <a:r>
              <a:rPr lang="en-US" sz="2800" dirty="0"/>
              <a:t>Our Test Facilities</a:t>
            </a:r>
            <a:endParaRPr lang="en-GB" sz="2800" dirty="0"/>
          </a:p>
        </p:txBody>
      </p:sp>
      <p:pic>
        <p:nvPicPr>
          <p:cNvPr id="4" name="Picture 3" descr="A group of people standing on a large machine&#10;&#10;AI-generated content may be incorrect.">
            <a:extLst>
              <a:ext uri="{FF2B5EF4-FFF2-40B4-BE49-F238E27FC236}">
                <a16:creationId xmlns:a16="http://schemas.microsoft.com/office/drawing/2014/main" id="{6BF80384-B292-36AD-B9BC-14587CA97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0071" y="0"/>
            <a:ext cx="3673929" cy="5143500"/>
          </a:xfrm>
          <a:prstGeom prst="rect">
            <a:avLst/>
          </a:prstGeom>
        </p:spPr>
      </p:pic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646402" y="717630"/>
            <a:ext cx="4823669" cy="414465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Testing of superconductors for fusion magnets, i.e. </a:t>
            </a:r>
            <a:r>
              <a:rPr lang="en-US" sz="1800" dirty="0"/>
              <a:t>tokamaks and stellarators</a:t>
            </a:r>
            <a:r>
              <a:rPr lang="en-US" dirty="0"/>
              <a:t>:</a:t>
            </a:r>
          </a:p>
          <a:p>
            <a:pPr marL="519113" lvl="1" indent="-176213"/>
            <a:r>
              <a:rPr lang="en-US" sz="1800" dirty="0"/>
              <a:t>Sample assembly</a:t>
            </a:r>
          </a:p>
          <a:p>
            <a:pPr marL="519113" lvl="1" indent="-176213"/>
            <a:r>
              <a:rPr lang="en-US" sz="1800" dirty="0"/>
              <a:t>Sample testing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1700" b="1" dirty="0"/>
              <a:t>SULTAN</a:t>
            </a:r>
            <a:r>
              <a:rPr lang="en-US" sz="1700" dirty="0"/>
              <a:t> (“</a:t>
            </a:r>
            <a:r>
              <a:rPr lang="en-US" sz="1700" b="1" dirty="0" err="1"/>
              <a:t>SU</a:t>
            </a:r>
            <a:r>
              <a:rPr lang="en-US" sz="1700" dirty="0" err="1"/>
              <a:t>pra</a:t>
            </a:r>
            <a:r>
              <a:rPr lang="en-US" sz="1700" b="1" dirty="0" err="1"/>
              <a:t>L</a:t>
            </a:r>
            <a:r>
              <a:rPr lang="en-US" sz="1700" dirty="0" err="1"/>
              <a:t>eitende</a:t>
            </a:r>
            <a:r>
              <a:rPr lang="en-US" sz="1700" dirty="0"/>
              <a:t> </a:t>
            </a:r>
            <a:r>
              <a:rPr lang="en-US" sz="1700" b="1" dirty="0"/>
              <a:t>T</a:t>
            </a:r>
            <a:r>
              <a:rPr lang="en-US" sz="1700" dirty="0"/>
              <a:t>est </a:t>
            </a:r>
            <a:r>
              <a:rPr lang="en-US" sz="1700" b="1" dirty="0" err="1"/>
              <a:t>ANL</a:t>
            </a:r>
            <a:r>
              <a:rPr lang="en-US" sz="1700" dirty="0" err="1"/>
              <a:t>age</a:t>
            </a:r>
            <a:r>
              <a:rPr lang="en-US" sz="1700" dirty="0"/>
              <a:t>”) </a:t>
            </a:r>
            <a:r>
              <a:rPr lang="en-US" sz="1700" dirty="0">
                <a:solidFill>
                  <a:srgbClr val="FF0000"/>
                </a:solidFill>
              </a:rPr>
              <a:t>(11T)</a:t>
            </a:r>
            <a:endParaRPr lang="en-US" sz="17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our work-horse, build in 80s, and still the only facility worldwide, where ITER-like conductors can be tested in real operating conditions.</a:t>
            </a:r>
          </a:p>
          <a:p>
            <a:pPr marL="0" indent="0">
              <a:buNone/>
            </a:pPr>
            <a:r>
              <a:rPr lang="en-US" b="1" dirty="0"/>
              <a:t>EDIPO</a:t>
            </a:r>
            <a:r>
              <a:rPr lang="en-US" dirty="0"/>
              <a:t> (“</a:t>
            </a:r>
            <a:r>
              <a:rPr lang="en-US" b="1" dirty="0"/>
              <a:t>E</a:t>
            </a:r>
            <a:r>
              <a:rPr lang="en-US" dirty="0"/>
              <a:t>uropean </a:t>
            </a:r>
            <a:r>
              <a:rPr lang="en-US" b="1" dirty="0" err="1"/>
              <a:t>DIPO</a:t>
            </a:r>
            <a:r>
              <a:rPr lang="en-US" dirty="0" err="1"/>
              <a:t>le</a:t>
            </a:r>
            <a:r>
              <a:rPr lang="en-US" dirty="0"/>
              <a:t>”) </a:t>
            </a:r>
            <a:r>
              <a:rPr lang="en-US" dirty="0">
                <a:solidFill>
                  <a:srgbClr val="FF0000"/>
                </a:solidFill>
              </a:rPr>
              <a:t>(15T)</a:t>
            </a:r>
          </a:p>
          <a:p>
            <a:pPr marL="176213" indent="-176213">
              <a:spcBef>
                <a:spcPts val="0"/>
              </a:spcBef>
            </a:pPr>
            <a:r>
              <a:rPr lang="en-US" dirty="0"/>
              <a:t>a facility that shall become even more powerful than SULTAN. (Under construction.)</a:t>
            </a:r>
          </a:p>
        </p:txBody>
      </p:sp>
    </p:spTree>
    <p:extLst>
      <p:ext uri="{BB962C8B-B14F-4D97-AF65-F5344CB8AC3E}">
        <p14:creationId xmlns:p14="http://schemas.microsoft.com/office/powerpoint/2010/main" val="40360442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4918561" y="1057413"/>
            <a:ext cx="3944084" cy="374761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Provides sample current I</a:t>
            </a:r>
            <a:r>
              <a:rPr lang="en-US" baseline="-25000" dirty="0"/>
              <a:t>S </a:t>
            </a:r>
            <a:r>
              <a:rPr lang="en-US" dirty="0"/>
              <a:t> up to 100 kA.</a:t>
            </a:r>
            <a:endParaRPr lang="en-US" baseline="-25000" dirty="0"/>
          </a:p>
          <a:p>
            <a:pPr marL="176213" indent="-176213"/>
            <a:r>
              <a:rPr lang="en-US" dirty="0"/>
              <a:t>Primary coil: 3700 turns of </a:t>
            </a:r>
            <a:r>
              <a:rPr lang="en-US" dirty="0" err="1"/>
              <a:t>NbTi</a:t>
            </a:r>
            <a:r>
              <a:rPr lang="en-US" dirty="0"/>
              <a:t> wire with current up to 200 A.</a:t>
            </a:r>
            <a:endParaRPr lang="en-US" baseline="-25000" dirty="0"/>
          </a:p>
          <a:p>
            <a:pPr marL="176213" indent="-176213"/>
            <a:r>
              <a:rPr lang="en-US" dirty="0"/>
              <a:t>Secondary coil: 8 turns of a </a:t>
            </a:r>
            <a:r>
              <a:rPr lang="en-US" dirty="0" err="1"/>
              <a:t>NbTi</a:t>
            </a:r>
            <a:r>
              <a:rPr lang="en-US" dirty="0"/>
              <a:t> cable with current up to 100 kA.</a:t>
            </a:r>
          </a:p>
          <a:p>
            <a:pPr marL="176213" indent="-176213"/>
            <a:r>
              <a:rPr lang="en-US" dirty="0"/>
              <a:t>Rising current in primary coil induces current in the secondary coil. </a:t>
            </a:r>
            <a:r>
              <a:rPr lang="en-US" b="1" dirty="0"/>
              <a:t>Amplification factor α= 290</a:t>
            </a:r>
            <a:r>
              <a:rPr lang="en-US" dirty="0"/>
              <a:t>.</a:t>
            </a:r>
          </a:p>
          <a:p>
            <a:pPr marL="176213" indent="-176213"/>
            <a:r>
              <a:rPr lang="en-US" dirty="0"/>
              <a:t>Coupling coef.:   k = 0.63</a:t>
            </a:r>
          </a:p>
          <a:p>
            <a:pPr marL="176213" indent="-176213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3391" y="171060"/>
            <a:ext cx="5389959" cy="533388"/>
          </a:xfrm>
        </p:spPr>
        <p:txBody>
          <a:bodyPr>
            <a:noAutofit/>
          </a:bodyPr>
          <a:lstStyle/>
          <a:p>
            <a:r>
              <a:rPr lang="en-US" sz="3600" dirty="0"/>
              <a:t>Superconducting Transformer</a:t>
            </a:r>
            <a:endParaRPr lang="en-GB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7D9769-8BBF-FCAE-49DD-70A7840D01E8}"/>
              </a:ext>
            </a:extLst>
          </p:cNvPr>
          <p:cNvSpPr/>
          <p:nvPr/>
        </p:nvSpPr>
        <p:spPr>
          <a:xfrm>
            <a:off x="2130725" y="1751162"/>
            <a:ext cx="1397479" cy="465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047EC61-D85C-C4AD-C84E-DF55179F2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19" y="887292"/>
            <a:ext cx="4109142" cy="29265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3AD31E-5243-FE2F-959C-B5FAD890A55A}"/>
                  </a:ext>
                </a:extLst>
              </p:cNvPr>
              <p:cNvSpPr txBox="1"/>
              <p:nvPr/>
            </p:nvSpPr>
            <p:spPr>
              <a:xfrm>
                <a:off x="1106775" y="4135706"/>
                <a:ext cx="3445377" cy="777574"/>
              </a:xfrm>
              <a:prstGeom prst="rect">
                <a:avLst/>
              </a:prstGeom>
            </p:spPr>
            <p:txBody>
              <a:bodyPr wrap="none" lIns="0" tIns="0" rIns="0" bIns="0" rtlCol="0"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de-CH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CH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𝑘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ra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de-CH" sz="1800" dirty="0"/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03AD31E-5243-FE2F-959C-B5FAD890A5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775" y="4135706"/>
                <a:ext cx="3445377" cy="777574"/>
              </a:xfrm>
              <a:prstGeom prst="rect">
                <a:avLst/>
              </a:prstGeom>
              <a:blipFill>
                <a:blip r:embed="rId3"/>
                <a:stretch>
                  <a:fillRect l="-177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6">
            <a:extLst>
              <a:ext uri="{FF2B5EF4-FFF2-40B4-BE49-F238E27FC236}">
                <a16:creationId xmlns:a16="http://schemas.microsoft.com/office/drawing/2014/main" id="{E452B435-566B-8B79-F13A-F8E702320EF2}"/>
              </a:ext>
            </a:extLst>
          </p:cNvPr>
          <p:cNvSpPr txBox="1">
            <a:spLocks/>
          </p:cNvSpPr>
          <p:nvPr/>
        </p:nvSpPr>
        <p:spPr>
          <a:xfrm>
            <a:off x="4757361" y="4364846"/>
            <a:ext cx="3015824" cy="60759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(assuming R</a:t>
            </a:r>
            <a:r>
              <a:rPr lang="en-US" sz="1600" baseline="-25000" dirty="0"/>
              <a:t>P</a:t>
            </a:r>
            <a:r>
              <a:rPr lang="en-US" sz="1600" dirty="0"/>
              <a:t> and R</a:t>
            </a:r>
            <a:r>
              <a:rPr lang="en-US" sz="1600" baseline="-25000" dirty="0"/>
              <a:t>S </a:t>
            </a:r>
            <a:r>
              <a:rPr lang="en-US" sz="1600" dirty="0"/>
              <a:t>= 0</a:t>
            </a:r>
            <a:r>
              <a:rPr lang="el-GR" sz="1600" dirty="0"/>
              <a:t>Ω</a:t>
            </a:r>
            <a:r>
              <a:rPr lang="en-US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2028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2F5B39-30EE-1439-AF71-91E1A2558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50" y="0"/>
            <a:ext cx="3782354" cy="5143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444" y="75498"/>
            <a:ext cx="3208730" cy="1150789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Superconducting </a:t>
            </a:r>
            <a:br>
              <a:rPr lang="en-US" sz="3600" dirty="0"/>
            </a:br>
            <a:r>
              <a:rPr lang="en-US" sz="3600" dirty="0"/>
              <a:t>Transformer</a:t>
            </a:r>
            <a:endParaRPr lang="en-GB" sz="36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7D9769-8BBF-FCAE-49DD-70A7840D01E8}"/>
              </a:ext>
            </a:extLst>
          </p:cNvPr>
          <p:cNvSpPr/>
          <p:nvPr/>
        </p:nvSpPr>
        <p:spPr>
          <a:xfrm>
            <a:off x="2130725" y="1751162"/>
            <a:ext cx="1397479" cy="465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E4CA05-80B7-10D7-E501-22E192EEA12F}"/>
              </a:ext>
            </a:extLst>
          </p:cNvPr>
          <p:cNvSpPr/>
          <p:nvPr/>
        </p:nvSpPr>
        <p:spPr>
          <a:xfrm>
            <a:off x="2130725" y="3790381"/>
            <a:ext cx="1722084" cy="4658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6" name="Picture 5" descr="Men working on a machine&#10;&#10;AI-generated content may be incorrect.">
            <a:extLst>
              <a:ext uri="{FF2B5EF4-FFF2-40B4-BE49-F238E27FC236}">
                <a16:creationId xmlns:a16="http://schemas.microsoft.com/office/drawing/2014/main" id="{FF711D27-4AF3-1E62-7F7C-0E98EF2B4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506" y="-699"/>
            <a:ext cx="3473494" cy="2481811"/>
          </a:xfrm>
          <a:prstGeom prst="rect">
            <a:avLst/>
          </a:prstGeom>
        </p:spPr>
      </p:pic>
      <p:pic>
        <p:nvPicPr>
          <p:cNvPr id="8" name="Picture 7" descr="Two men working on a machine&#10;&#10;AI-generated content may be incorrect.">
            <a:extLst>
              <a:ext uri="{FF2B5EF4-FFF2-40B4-BE49-F238E27FC236}">
                <a16:creationId xmlns:a16="http://schemas.microsoft.com/office/drawing/2014/main" id="{E5078D44-A6BC-C8B9-F4CE-F3661E8D4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0507" y="2661690"/>
            <a:ext cx="3473493" cy="248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9268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Sample Instrumentation</a:t>
            </a:r>
            <a:endParaRPr lang="en-GB" sz="3600" dirty="0"/>
          </a:p>
        </p:txBody>
      </p:sp>
      <p:pic>
        <p:nvPicPr>
          <p:cNvPr id="3074" name="Picture 1">
            <a:extLst>
              <a:ext uri="{FF2B5EF4-FFF2-40B4-BE49-F238E27FC236}">
                <a16:creationId xmlns:a16="http://schemas.microsoft.com/office/drawing/2014/main" id="{D1A68079-11F8-69D6-F061-1A02135AA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5" y="642716"/>
            <a:ext cx="7565618" cy="42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95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Check of Temperature Sensors – Heat Slug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5287926" y="1284216"/>
            <a:ext cx="3856074" cy="302551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Step-like increase of He inlet temperature. We check that:</a:t>
            </a:r>
          </a:p>
          <a:p>
            <a:pPr marL="176213" indent="-176213"/>
            <a:r>
              <a:rPr lang="en-US" dirty="0"/>
              <a:t>Temperature sensors show the “same” temperature (both before and after the heat slug).</a:t>
            </a:r>
          </a:p>
          <a:p>
            <a:pPr marL="176213" indent="-176213"/>
            <a:r>
              <a:rPr lang="en-US" dirty="0"/>
              <a:t>That upstream sensors react before the downstream sensors.</a:t>
            </a:r>
          </a:p>
          <a:p>
            <a:pPr marL="176213" indent="-176213"/>
            <a:r>
              <a:rPr lang="en-US" dirty="0"/>
              <a:t>The temperature increase corresponds to the heater power and He mass flow.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0F67839-5C5B-0CEF-3FD1-9DF877B08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47" y="1018401"/>
            <a:ext cx="4619625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F3AE15C-02F9-EFEB-ACAC-3FDEAAB2A31B}"/>
              </a:ext>
            </a:extLst>
          </p:cNvPr>
          <p:cNvSpPr/>
          <p:nvPr/>
        </p:nvSpPr>
        <p:spPr>
          <a:xfrm>
            <a:off x="907312" y="1347125"/>
            <a:ext cx="1205023" cy="2052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ITER TF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10392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>
            <a:extLst>
              <a:ext uri="{FF2B5EF4-FFF2-40B4-BE49-F238E27FC236}">
                <a16:creationId xmlns:a16="http://schemas.microsoft.com/office/drawing/2014/main" id="{6C4BBEBC-715B-EA83-3D33-6F164C49B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58" y="1072948"/>
            <a:ext cx="45148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Voltage Response to Increasing Current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5082364" y="723902"/>
            <a:ext cx="3856074" cy="4280157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Step-like increase of current up to 68 kA.</a:t>
            </a:r>
          </a:p>
          <a:p>
            <a:pPr marL="176213" indent="-176213"/>
            <a:r>
              <a:rPr lang="en-US" dirty="0"/>
              <a:t>Inductive voltage during ramping.</a:t>
            </a:r>
          </a:p>
          <a:p>
            <a:pPr marL="176213" indent="-176213"/>
            <a:r>
              <a:rPr lang="en-US" dirty="0"/>
              <a:t>Voltage should ideally be zero at current plateaus.</a:t>
            </a:r>
          </a:p>
          <a:p>
            <a:pPr marL="176213" indent="-176213"/>
            <a:r>
              <a:rPr lang="en-US" dirty="0"/>
              <a:t>In reality:</a:t>
            </a:r>
          </a:p>
          <a:p>
            <a:pPr marL="176213" indent="-176213"/>
            <a:r>
              <a:rPr lang="en-US" dirty="0"/>
              <a:t>Spread between the 6 voltage tap pairs positioned over the same high-field region, but at different angular positions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Averaging usually helps to get closer to 0 µV.</a:t>
            </a:r>
          </a:p>
          <a:p>
            <a:pPr marL="176213" indent="-176213"/>
            <a:r>
              <a:rPr lang="en-US" dirty="0"/>
              <a:t>If it does not work </a:t>
            </a:r>
            <a:r>
              <a:rPr lang="en-US" dirty="0">
                <a:sym typeface="Wingdings" panose="05000000000000000000" pitchFamily="2" charset="2"/>
              </a:rPr>
              <a:t> ITER introduced a procedure to correct for V(I) slope, which is not due to resistive behavior. 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3AE15C-02F9-EFEB-ACAC-3FDEAAB2A31B}"/>
              </a:ext>
            </a:extLst>
          </p:cNvPr>
          <p:cNvSpPr/>
          <p:nvPr/>
        </p:nvSpPr>
        <p:spPr>
          <a:xfrm>
            <a:off x="907312" y="1347125"/>
            <a:ext cx="1205023" cy="2052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ITER TF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7532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 err="1"/>
              <a:t>Ic</a:t>
            </a:r>
            <a:r>
              <a:rPr lang="en-US" sz="3600" dirty="0"/>
              <a:t> (Critical Current) Run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5943311" y="873155"/>
            <a:ext cx="3200689" cy="414346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Magnetic field is set to required value, i.e. 11 T.</a:t>
            </a:r>
          </a:p>
          <a:p>
            <a:pPr marL="176213" indent="-176213"/>
            <a:r>
              <a:rPr lang="en-US" dirty="0"/>
              <a:t>Initial temperature is set to required value.</a:t>
            </a:r>
          </a:p>
          <a:p>
            <a:pPr marL="176213" indent="-176213"/>
            <a:r>
              <a:rPr lang="en-US" dirty="0"/>
              <a:t>Current is increased continuously.</a:t>
            </a:r>
          </a:p>
          <a:p>
            <a:pPr marL="176213" indent="-176213"/>
            <a:r>
              <a:rPr lang="en-US" dirty="0"/>
              <a:t>Inductive voltage is subtracted in the plot.</a:t>
            </a:r>
          </a:p>
          <a:p>
            <a:pPr marL="176213" indent="-176213"/>
            <a:r>
              <a:rPr lang="en-US" dirty="0" err="1"/>
              <a:t>Ic</a:t>
            </a:r>
            <a:r>
              <a:rPr lang="en-US" dirty="0"/>
              <a:t> is defined as the current, at which the lines cross critical EF = 0.1 µV/cm.</a:t>
            </a:r>
          </a:p>
          <a:p>
            <a:pPr marL="176213" indent="-176213"/>
            <a:r>
              <a:rPr lang="en-US" dirty="0"/>
              <a:t>Note that the temperate increases during run (ohmic heating in the bottom joint).</a:t>
            </a:r>
          </a:p>
          <a:p>
            <a:pPr marL="176213" indent="-176213"/>
            <a:endParaRPr lang="en-US" dirty="0"/>
          </a:p>
          <a:p>
            <a:pPr marL="176213" indent="-176213"/>
            <a:endParaRPr lang="en-US" dirty="0"/>
          </a:p>
        </p:txBody>
      </p:sp>
      <p:pic>
        <p:nvPicPr>
          <p:cNvPr id="5" name="Picture 4" descr="A graph of a current&#10;&#10;AI-generated content may be incorrect.">
            <a:extLst>
              <a:ext uri="{FF2B5EF4-FFF2-40B4-BE49-F238E27FC236}">
                <a16:creationId xmlns:a16="http://schemas.microsoft.com/office/drawing/2014/main" id="{A5C68B20-0249-5B1C-3136-549D599A90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24" t="9459" r="5952" b="5077"/>
          <a:stretch/>
        </p:blipFill>
        <p:spPr>
          <a:xfrm>
            <a:off x="335560" y="1124125"/>
            <a:ext cx="5549027" cy="3892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9012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n-Value Determination from the </a:t>
            </a:r>
            <a:r>
              <a:rPr lang="en-US" sz="3600" dirty="0" err="1"/>
              <a:t>Ic</a:t>
            </a:r>
            <a:r>
              <a:rPr lang="en-US" sz="3600" dirty="0"/>
              <a:t> Run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5943311" y="1222625"/>
            <a:ext cx="3200689" cy="379399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EF(I) is plotted in log-log plot.</a:t>
            </a:r>
          </a:p>
          <a:p>
            <a:pPr marL="176213" indent="-176213"/>
            <a:r>
              <a:rPr lang="en-US" dirty="0"/>
              <a:t>n-Value is fitted, ideally in the EF range of               0.1 – 1.0 µV/cm.</a:t>
            </a:r>
          </a:p>
          <a:p>
            <a:pPr marL="176213" indent="-176213"/>
            <a:endParaRPr lang="en-US" dirty="0"/>
          </a:p>
          <a:p>
            <a:pPr marL="176213" indent="-176213"/>
            <a:endParaRPr lang="en-US" dirty="0"/>
          </a:p>
        </p:txBody>
      </p:sp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8F55238-1AAD-A735-0422-8B83B6F0CF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575" t="10387" r="12223" b="3704"/>
          <a:stretch/>
        </p:blipFill>
        <p:spPr>
          <a:xfrm>
            <a:off x="541992" y="999168"/>
            <a:ext cx="5404744" cy="414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828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extLst>
              <a:ext uri="{FF2B5EF4-FFF2-40B4-BE49-F238E27FC236}">
                <a16:creationId xmlns:a16="http://schemas.microsoft.com/office/drawing/2014/main" id="{F7CC70E5-04A8-39FB-47E9-1ECFADB44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60" y="1039333"/>
            <a:ext cx="56388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 err="1"/>
              <a:t>Tcs</a:t>
            </a:r>
            <a:r>
              <a:rPr lang="en-US" sz="3600" dirty="0"/>
              <a:t> (Current Sharing Temperature) Run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5827860" y="873155"/>
            <a:ext cx="3316140" cy="384282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Magnetic field is set to required value, i.e. 11 T</a:t>
            </a:r>
          </a:p>
          <a:p>
            <a:pPr marL="176213" indent="-176213"/>
            <a:r>
              <a:rPr lang="en-US" dirty="0"/>
              <a:t>Current is increased in steps to required I</a:t>
            </a:r>
            <a:r>
              <a:rPr lang="en-US" baseline="-25000" dirty="0"/>
              <a:t>OP </a:t>
            </a:r>
            <a:r>
              <a:rPr lang="en-US" dirty="0"/>
              <a:t>.</a:t>
            </a:r>
          </a:p>
          <a:p>
            <a:pPr marL="176213" indent="-176213"/>
            <a:r>
              <a:rPr lang="en-US" dirty="0"/>
              <a:t>Temperature is increased in steps with waiting time of 5min.</a:t>
            </a:r>
          </a:p>
          <a:p>
            <a:pPr marL="176213" indent="-176213"/>
            <a:r>
              <a:rPr lang="en-US" dirty="0"/>
              <a:t> Notice the relaxation of the electric field (EF) during the temperature plateau.</a:t>
            </a:r>
          </a:p>
          <a:p>
            <a:pPr marL="176213" indent="-176213"/>
            <a:r>
              <a:rPr lang="en-US" dirty="0"/>
              <a:t>For the </a:t>
            </a:r>
            <a:r>
              <a:rPr lang="en-US" dirty="0" err="1"/>
              <a:t>Tcs</a:t>
            </a:r>
            <a:r>
              <a:rPr lang="en-US" dirty="0"/>
              <a:t> assessment, EF vs. temperature graph is constructed – see next slide.</a:t>
            </a:r>
          </a:p>
          <a:p>
            <a:pPr marL="176213" indent="-176213"/>
            <a:endParaRPr lang="en-US" dirty="0"/>
          </a:p>
          <a:p>
            <a:pPr marL="176213" indent="-176213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F3AE15C-02F9-EFEB-ACAC-3FDEAAB2A31B}"/>
              </a:ext>
            </a:extLst>
          </p:cNvPr>
          <p:cNvSpPr/>
          <p:nvPr/>
        </p:nvSpPr>
        <p:spPr>
          <a:xfrm>
            <a:off x="907312" y="1347125"/>
            <a:ext cx="1205023" cy="20522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ITER TF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140414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temperature&#10;&#10;AI-generated content may be incorrect.">
            <a:extLst>
              <a:ext uri="{FF2B5EF4-FFF2-40B4-BE49-F238E27FC236}">
                <a16:creationId xmlns:a16="http://schemas.microsoft.com/office/drawing/2014/main" id="{25F4CFD6-387B-24A9-B67A-845A485452B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00" t="9624" r="11871" b="3704"/>
          <a:stretch/>
        </p:blipFill>
        <p:spPr>
          <a:xfrm>
            <a:off x="268447" y="723902"/>
            <a:ext cx="5905850" cy="4458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 err="1"/>
              <a:t>Tcs</a:t>
            </a:r>
            <a:r>
              <a:rPr lang="en-US" sz="3600" dirty="0"/>
              <a:t> (Current Sharing Temperature) Run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6300132" y="873155"/>
            <a:ext cx="2843868" cy="414346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EF vs. Temperature is plotted as log-log graph. </a:t>
            </a:r>
          </a:p>
          <a:p>
            <a:pPr marL="176213" indent="-176213"/>
            <a:r>
              <a:rPr lang="en-US" dirty="0" err="1"/>
              <a:t>Tcs</a:t>
            </a:r>
            <a:r>
              <a:rPr lang="en-US" dirty="0"/>
              <a:t> is defined as the temperature, at which the lines cross critical EF = 0.1 µV/cm.</a:t>
            </a:r>
          </a:p>
          <a:p>
            <a:pPr marL="176213" indent="-176213"/>
            <a:r>
              <a:rPr lang="en-US" dirty="0"/>
              <a:t>In SULTAN, usually there are two independent cooling circuits for the left leg and right leg. This allows us to adjust the temperature in each leg independently.</a:t>
            </a:r>
          </a:p>
          <a:p>
            <a:pPr marL="176213" indent="-176213"/>
            <a:endParaRPr lang="en-US" dirty="0"/>
          </a:p>
          <a:p>
            <a:pPr marL="176213" indent="-17621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7297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Evolution of </a:t>
            </a:r>
            <a:r>
              <a:rPr lang="en-US" sz="3600" dirty="0" err="1"/>
              <a:t>Tcs</a:t>
            </a:r>
            <a:r>
              <a:rPr lang="en-US" sz="3600" dirty="0"/>
              <a:t> along Cyclic Loading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6174297" y="957045"/>
            <a:ext cx="2843868" cy="35394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Conductor performance may change (degrade or improve) along cyclic electromagnetic loading or due to a thermal cycle.</a:t>
            </a:r>
          </a:p>
          <a:p>
            <a:pPr marL="176213" indent="-176213"/>
            <a:r>
              <a:rPr lang="en-US" dirty="0"/>
              <a:t>Usually, the biggest degradation is seen at the beginning of the test campaign, and when electromagnetic and thermal cycles are combined.</a:t>
            </a:r>
          </a:p>
          <a:p>
            <a:pPr marL="176213" indent="-176213"/>
            <a:endParaRPr lang="en-US" dirty="0"/>
          </a:p>
        </p:txBody>
      </p:sp>
      <p:pic>
        <p:nvPicPr>
          <p:cNvPr id="5" name="Picture 4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ED605B18-96AA-C5D0-4D05-FE54A9C88E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77" t="9949" r="12667" b="7034"/>
          <a:stretch/>
        </p:blipFill>
        <p:spPr>
          <a:xfrm>
            <a:off x="419449" y="809887"/>
            <a:ext cx="5679347" cy="426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048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7257" y="92121"/>
            <a:ext cx="5882723" cy="533388"/>
          </a:xfrm>
        </p:spPr>
        <p:txBody>
          <a:bodyPr>
            <a:normAutofit fontScale="90000"/>
          </a:bodyPr>
          <a:lstStyle/>
          <a:p>
            <a:r>
              <a:rPr lang="en-US" dirty="0"/>
              <a:t>SULTAN Test Facility – DC Field up to 10.9 T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B75A34-0168-A032-A000-69E17DE8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885" y="625509"/>
            <a:ext cx="6941600" cy="4576136"/>
          </a:xfrm>
          <a:prstGeom prst="rect">
            <a:avLst/>
          </a:prstGeom>
        </p:spPr>
      </p:pic>
      <p:pic>
        <p:nvPicPr>
          <p:cNvPr id="4" name="Picture 3" descr="A group of people standing on a large machine&#10;&#10;AI-generated content may be incorrect.">
            <a:extLst>
              <a:ext uri="{FF2B5EF4-FFF2-40B4-BE49-F238E27FC236}">
                <a16:creationId xmlns:a16="http://schemas.microsoft.com/office/drawing/2014/main" id="{6BF80384-B292-36AD-B9BC-14587CA97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913" y="491588"/>
            <a:ext cx="1558401" cy="2181761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31B095-81EC-55FF-FBF7-A8B37F0720E7}"/>
              </a:ext>
            </a:extLst>
          </p:cNvPr>
          <p:cNvCxnSpPr/>
          <p:nvPr/>
        </p:nvCxnSpPr>
        <p:spPr>
          <a:xfrm flipV="1">
            <a:off x="2351314" y="1422400"/>
            <a:ext cx="515257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A8175A-04C5-8E0E-360F-F0DFBB064A1B}"/>
              </a:ext>
            </a:extLst>
          </p:cNvPr>
          <p:cNvCxnSpPr>
            <a:cxnSpLocks/>
          </p:cNvCxnSpPr>
          <p:nvPr/>
        </p:nvCxnSpPr>
        <p:spPr>
          <a:xfrm>
            <a:off x="2235200" y="2314200"/>
            <a:ext cx="312057" cy="35914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FA71BD5-39DB-994B-070F-9C0CFAA486BA}"/>
              </a:ext>
            </a:extLst>
          </p:cNvPr>
          <p:cNvCxnSpPr>
            <a:cxnSpLocks/>
          </p:cNvCxnSpPr>
          <p:nvPr/>
        </p:nvCxnSpPr>
        <p:spPr>
          <a:xfrm>
            <a:off x="3940629" y="2156828"/>
            <a:ext cx="870857" cy="104357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0411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Final DC Results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6174297" y="957045"/>
            <a:ext cx="2843868" cy="35394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Conductor performance may change (degrade or improve) along cyclic electromagnetic loading or due to a thermal cycle.</a:t>
            </a:r>
          </a:p>
          <a:p>
            <a:pPr marL="176213" indent="-176213"/>
            <a:r>
              <a:rPr lang="en-US" dirty="0"/>
              <a:t>Usually, the biggest degradation is seen at the beginning of the test campaign, and when electromagnetic and thermal cycles are combined.</a:t>
            </a:r>
          </a:p>
          <a:p>
            <a:pPr marL="176213" indent="-176213"/>
            <a:endParaRPr lang="en-US" dirty="0"/>
          </a:p>
        </p:txBody>
      </p:sp>
      <p:pic>
        <p:nvPicPr>
          <p:cNvPr id="6" name="Picture 5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9899085F-564C-7205-07B7-D148233C0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50" t="10438" r="12439" b="6708"/>
          <a:stretch/>
        </p:blipFill>
        <p:spPr>
          <a:xfrm>
            <a:off x="234892" y="805342"/>
            <a:ext cx="5712903" cy="426160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9006CC6-2B30-C28F-830D-8FE827AA7B00}"/>
              </a:ext>
            </a:extLst>
          </p:cNvPr>
          <p:cNvSpPr/>
          <p:nvPr/>
        </p:nvSpPr>
        <p:spPr>
          <a:xfrm>
            <a:off x="4417898" y="2200633"/>
            <a:ext cx="1366453" cy="2052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B</a:t>
            </a:r>
            <a:r>
              <a:rPr lang="en-US" sz="1600" b="1" baseline="-25000" dirty="0"/>
              <a:t>b</a:t>
            </a:r>
            <a:r>
              <a:rPr lang="en-US" sz="1600" b="1" dirty="0"/>
              <a:t> = 10.78 T</a:t>
            </a:r>
            <a:endParaRPr lang="de-CH" sz="16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AF0F649-91AA-7126-D3C9-813E86B69DA7}"/>
              </a:ext>
            </a:extLst>
          </p:cNvPr>
          <p:cNvSpPr/>
          <p:nvPr/>
        </p:nvSpPr>
        <p:spPr>
          <a:xfrm>
            <a:off x="1518873" y="2936146"/>
            <a:ext cx="1366453" cy="2052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B</a:t>
            </a:r>
            <a:r>
              <a:rPr lang="en-US" sz="1600" b="1" baseline="-25000" dirty="0"/>
              <a:t>b</a:t>
            </a:r>
            <a:r>
              <a:rPr lang="en-US" sz="1600" b="1" dirty="0"/>
              <a:t> = 10 T</a:t>
            </a:r>
            <a:endParaRPr lang="de-CH" sz="1600" b="1" dirty="0"/>
          </a:p>
        </p:txBody>
      </p:sp>
    </p:spTree>
    <p:extLst>
      <p:ext uri="{BB962C8B-B14F-4D97-AF65-F5344CB8AC3E}">
        <p14:creationId xmlns:p14="http://schemas.microsoft.com/office/powerpoint/2010/main" val="27140502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Self-Field Effect</a:t>
            </a:r>
            <a:endParaRPr lang="en-GB" sz="3600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AB7B596B-36FB-A131-3306-D2103F06ADF7}"/>
              </a:ext>
            </a:extLst>
          </p:cNvPr>
          <p:cNvSpPr txBox="1">
            <a:spLocks/>
          </p:cNvSpPr>
          <p:nvPr/>
        </p:nvSpPr>
        <p:spPr>
          <a:xfrm>
            <a:off x="757589" y="4024495"/>
            <a:ext cx="7580115" cy="103039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The magnetic field in the sample is a superposition of three fields:</a:t>
            </a:r>
          </a:p>
          <a:p>
            <a:pPr marL="176213" indent="-176213"/>
            <a:r>
              <a:rPr lang="en-US" dirty="0"/>
              <a:t>B</a:t>
            </a:r>
            <a:r>
              <a:rPr lang="en-US" baseline="-25000" dirty="0"/>
              <a:t>b</a:t>
            </a:r>
            <a:r>
              <a:rPr lang="en-US" dirty="0"/>
              <a:t> = SULTAN background field;   B</a:t>
            </a:r>
            <a:r>
              <a:rPr lang="en-US" baseline="-25000" dirty="0"/>
              <a:t>s</a:t>
            </a:r>
            <a:r>
              <a:rPr lang="en-US" dirty="0"/>
              <a:t> = self field of the conductor itself;    B</a:t>
            </a:r>
            <a:r>
              <a:rPr lang="en-US" baseline="-25000" dirty="0"/>
              <a:t>r</a:t>
            </a:r>
            <a:r>
              <a:rPr lang="en-US" dirty="0"/>
              <a:t> field generated by the other conductor leg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0A54C9-AA32-6A61-F367-D5ED99A09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537" y="620089"/>
            <a:ext cx="6244425" cy="320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544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Self-Field Effect</a:t>
            </a:r>
            <a:endParaRPr lang="en-GB" sz="3600" dirty="0"/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AB7B596B-36FB-A131-3306-D2103F06ADF7}"/>
              </a:ext>
            </a:extLst>
          </p:cNvPr>
          <p:cNvSpPr txBox="1">
            <a:spLocks/>
          </p:cNvSpPr>
          <p:nvPr/>
        </p:nvSpPr>
        <p:spPr>
          <a:xfrm>
            <a:off x="654848" y="3161464"/>
            <a:ext cx="7580115" cy="179152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“Positive current configuration”:  Bs, Bb and Br are aligned – highest effective field (higher than just the SULTAN background field). Conductors in the sample are repelled.</a:t>
            </a:r>
          </a:p>
          <a:p>
            <a:pPr marL="176213" indent="-176213"/>
            <a:r>
              <a:rPr lang="en-US" dirty="0"/>
              <a:t>“Negative current configuration”: when Bs is aligned with Bb than Br is pointing in the opposite direction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Beff</a:t>
            </a:r>
            <a:r>
              <a:rPr lang="en-US" dirty="0">
                <a:sym typeface="Wingdings" panose="05000000000000000000" pitchFamily="2" charset="2"/>
              </a:rPr>
              <a:t> is smaller compared to the “positive current”. Conductors in the sample are attracted.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0A54C9-AA32-6A61-F367-D5ED99A09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519" y="190514"/>
            <a:ext cx="5185343" cy="265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1838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en-US" sz="3600" dirty="0"/>
              <a:t>AC Coil in SULTAN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ECD247-25E3-3286-B32C-B9208CF852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2667" y="0"/>
            <a:ext cx="4423280" cy="5149380"/>
          </a:xfrm>
          <a:prstGeom prst="rect">
            <a:avLst/>
          </a:prstGeom>
        </p:spPr>
      </p:pic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AB7B596B-36FB-A131-3306-D2103F06ADF7}"/>
              </a:ext>
            </a:extLst>
          </p:cNvPr>
          <p:cNvSpPr txBox="1">
            <a:spLocks/>
          </p:cNvSpPr>
          <p:nvPr/>
        </p:nvSpPr>
        <p:spPr>
          <a:xfrm>
            <a:off x="1163193" y="1158188"/>
            <a:ext cx="3249473" cy="3539454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AC magnetic field perpendicular to the DC magnetic field can be generated.</a:t>
            </a:r>
          </a:p>
          <a:p>
            <a:pPr marL="176213" indent="-176213"/>
            <a:r>
              <a:rPr lang="en-US" dirty="0"/>
              <a:t>AC field up to 0.4 T in repetitive sinusoidal pulses, </a:t>
            </a:r>
            <a:r>
              <a:rPr lang="cs-CZ" dirty="0"/>
              <a:t>(0.</a:t>
            </a:r>
            <a:r>
              <a:rPr lang="en-US" dirty="0"/>
              <a:t>02</a:t>
            </a:r>
            <a:r>
              <a:rPr lang="cs-CZ" dirty="0"/>
              <a:t> Hz – 10 Hz).</a:t>
            </a:r>
            <a:endParaRPr lang="en-US" dirty="0"/>
          </a:p>
          <a:p>
            <a:pPr marL="176213" indent="-176213"/>
            <a:r>
              <a:rPr lang="en-US" dirty="0"/>
              <a:t> AC field up to 4 T in a single pulse mode (capacitor bank used instead of power supply).</a:t>
            </a:r>
          </a:p>
        </p:txBody>
      </p:sp>
    </p:spTree>
    <p:extLst>
      <p:ext uri="{BB962C8B-B14F-4D97-AF65-F5344CB8AC3E}">
        <p14:creationId xmlns:p14="http://schemas.microsoft.com/office/powerpoint/2010/main" val="20000330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cs-CZ" sz="3600" dirty="0"/>
              <a:t>AC Loss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6133673" y="467482"/>
            <a:ext cx="2887038" cy="467601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cs-CZ" dirty="0"/>
              <a:t>AC loss is measured when AC magnetic field is generated by a dedicated AC coil</a:t>
            </a:r>
            <a:r>
              <a:rPr lang="en-US" dirty="0"/>
              <a:t>.</a:t>
            </a:r>
            <a:endParaRPr lang="cs-CZ" dirty="0"/>
          </a:p>
          <a:p>
            <a:pPr marL="176213" indent="-176213"/>
            <a:r>
              <a:rPr lang="cs-CZ" dirty="0"/>
              <a:t>Function of AC field amplitude (typically 0.4T) and frequency (0.1 Hz – 10 Hz).</a:t>
            </a:r>
          </a:p>
          <a:p>
            <a:pPr marL="176213" indent="-176213"/>
            <a:r>
              <a:rPr lang="cs-CZ" dirty="0"/>
              <a:t>Usually at 2 T SULTAN background field.</a:t>
            </a:r>
            <a:endParaRPr lang="en-US" dirty="0"/>
          </a:p>
          <a:p>
            <a:pPr marL="176213" indent="-176213"/>
            <a:r>
              <a:rPr lang="cs-CZ" dirty="0"/>
              <a:t>AC loss can be determined from the temperature increase due to AC field, mass flow rate and pressure using enthalpy calculation.</a:t>
            </a:r>
            <a:endParaRPr lang="en-US" dirty="0"/>
          </a:p>
          <a:p>
            <a:pPr marL="176213" indent="-176213"/>
            <a:endParaRPr lang="en-US" dirty="0"/>
          </a:p>
          <a:p>
            <a:pPr marL="176213" indent="-176213"/>
            <a:endParaRPr lang="en-US" dirty="0"/>
          </a:p>
        </p:txBody>
      </p:sp>
      <p:pic>
        <p:nvPicPr>
          <p:cNvPr id="5" name="Picture 4" descr="A graph of a number of objects&#10;&#10;AI-generated content may be incorrect.">
            <a:extLst>
              <a:ext uri="{FF2B5EF4-FFF2-40B4-BE49-F238E27FC236}">
                <a16:creationId xmlns:a16="http://schemas.microsoft.com/office/drawing/2014/main" id="{B91DB2E1-B4CD-DEEC-EDB4-CAD2592C53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14" b="5118"/>
          <a:stretch/>
        </p:blipFill>
        <p:spPr>
          <a:xfrm>
            <a:off x="611821" y="903373"/>
            <a:ext cx="5521852" cy="404961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63C7477-9733-DF44-771A-60BB20B282D7}"/>
              </a:ext>
            </a:extLst>
          </p:cNvPr>
          <p:cNvSpPr/>
          <p:nvPr/>
        </p:nvSpPr>
        <p:spPr>
          <a:xfrm>
            <a:off x="3246635" y="3034087"/>
            <a:ext cx="1205023" cy="6963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 = 0.6 Hz</a:t>
            </a:r>
          </a:p>
          <a:p>
            <a:pPr algn="ctr"/>
            <a:r>
              <a:rPr lang="en-US" dirty="0"/>
              <a:t>ΔB = 0.3 T</a:t>
            </a:r>
          </a:p>
          <a:p>
            <a:pPr algn="ctr"/>
            <a:r>
              <a:rPr lang="en-US" dirty="0"/>
              <a:t>B = 2T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597049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Autofit/>
          </a:bodyPr>
          <a:lstStyle/>
          <a:p>
            <a:r>
              <a:rPr lang="cs-CZ" sz="3600" dirty="0"/>
              <a:t>AC Loss</a:t>
            </a:r>
            <a:endParaRPr lang="en-GB" sz="3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0A871412-C18B-AF02-F105-5ADBFD190563}"/>
              </a:ext>
            </a:extLst>
          </p:cNvPr>
          <p:cNvSpPr txBox="1">
            <a:spLocks/>
          </p:cNvSpPr>
          <p:nvPr/>
        </p:nvSpPr>
        <p:spPr>
          <a:xfrm>
            <a:off x="6359703" y="783664"/>
            <a:ext cx="2784297" cy="4232953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dirty="0"/>
              <a:t>Assessment of the previous graph will add one point to the overall AC loss graph, here shown as AC = AC(f).</a:t>
            </a:r>
          </a:p>
          <a:p>
            <a:pPr marL="176213" indent="-176213"/>
            <a:r>
              <a:rPr lang="en-US" dirty="0"/>
              <a:t>For Nb3Sn, the losses in pristine conductor are usually higher than losses in the conductor after cyclic loading.</a:t>
            </a:r>
          </a:p>
          <a:p>
            <a:pPr marL="176213" indent="-176213"/>
            <a:endParaRPr lang="en-US" dirty="0"/>
          </a:p>
          <a:p>
            <a:pPr marL="176213" indent="-176213"/>
            <a:endParaRPr lang="en-US" dirty="0"/>
          </a:p>
        </p:txBody>
      </p:sp>
      <p:pic>
        <p:nvPicPr>
          <p:cNvPr id="5" name="Picture 4" descr="A graph of different colored triangles&#10;&#10;AI-generated content may be incorrect.">
            <a:extLst>
              <a:ext uri="{FF2B5EF4-FFF2-40B4-BE49-F238E27FC236}">
                <a16:creationId xmlns:a16="http://schemas.microsoft.com/office/drawing/2014/main" id="{6FB43391-2A19-440F-02D5-71607A636B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08" t="9988" r="12781" b="7715"/>
          <a:stretch/>
        </p:blipFill>
        <p:spPr>
          <a:xfrm>
            <a:off x="541991" y="723902"/>
            <a:ext cx="5609690" cy="4232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8895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cs-CZ" dirty="0"/>
              <a:t>Additional SULTAN Capabilities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5" y="874297"/>
            <a:ext cx="5478228" cy="416687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cs-CZ" sz="2000" dirty="0"/>
              <a:t>Quench Propagation Studies: </a:t>
            </a:r>
          </a:p>
          <a:p>
            <a:pPr marL="519113" lvl="1" indent="-176213"/>
            <a:r>
              <a:rPr lang="cs-CZ" sz="2000" dirty="0"/>
              <a:t>Power supply is used instead of </a:t>
            </a:r>
            <a:r>
              <a:rPr lang="en-US" sz="2000" dirty="0"/>
              <a:t>superconducting transformer, but with a limited current (max. 15 kA).</a:t>
            </a:r>
            <a:endParaRPr lang="cs-CZ" sz="2000" dirty="0"/>
          </a:p>
          <a:p>
            <a:pPr marL="519113" lvl="1" indent="-176213"/>
            <a:endParaRPr lang="en-US" sz="2000" dirty="0"/>
          </a:p>
          <a:p>
            <a:pPr marL="176213" indent="-176213"/>
            <a:r>
              <a:rPr lang="en-US" sz="2000" dirty="0"/>
              <a:t>HTS samples:  An HTS Adaptor needs to be inserted between the superconducting transformer and the sample, to allow temperature gradient between the transformer (cold end, up to ~8K) and HTS sample (up to ~50K).</a:t>
            </a:r>
          </a:p>
          <a:p>
            <a:pPr marL="176213" indent="-176213"/>
            <a:endParaRPr lang="en-US" sz="2000" dirty="0"/>
          </a:p>
        </p:txBody>
      </p:sp>
      <p:pic>
        <p:nvPicPr>
          <p:cNvPr id="4" name="Picture 3" descr="Zusam. Quench 01.jpg">
            <a:extLst>
              <a:ext uri="{FF2B5EF4-FFF2-40B4-BE49-F238E27FC236}">
                <a16:creationId xmlns:a16="http://schemas.microsoft.com/office/drawing/2014/main" id="{7BFE5E62-0712-B7D2-C037-1426FA5C6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733394">
            <a:off x="5265999" y="1829981"/>
            <a:ext cx="4736795" cy="148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5237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844420" cy="533388"/>
          </a:xfrm>
        </p:spPr>
        <p:txBody>
          <a:bodyPr>
            <a:normAutofit/>
          </a:bodyPr>
          <a:lstStyle/>
          <a:p>
            <a:r>
              <a:rPr lang="en-US" dirty="0"/>
              <a:t>Take-Away Message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06815" y="874297"/>
            <a:ext cx="7895194" cy="416687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2000" dirty="0"/>
              <a:t>It may take 2-3 months to prepare a SULTAN sample.</a:t>
            </a:r>
          </a:p>
          <a:p>
            <a:pPr marL="176213" indent="-176213"/>
            <a:r>
              <a:rPr lang="en-US" sz="2000" dirty="0"/>
              <a:t>Unlike in small cryostats, T</a:t>
            </a:r>
            <a:r>
              <a:rPr lang="en-US" sz="2000" baseline="-25000" dirty="0"/>
              <a:t>CS </a:t>
            </a:r>
            <a:r>
              <a:rPr lang="en-US" sz="2000" dirty="0"/>
              <a:t> measurement is preferred in SULTAN to I</a:t>
            </a:r>
            <a:r>
              <a:rPr lang="en-US" sz="2000" baseline="-25000" dirty="0"/>
              <a:t>C</a:t>
            </a:r>
            <a:r>
              <a:rPr lang="en-US" sz="2000" dirty="0"/>
              <a:t> due to repeatability of the operating conditions: B and I can be set precisely, T can be measured precisely, but it cannot be set precisely. This is important especially when effect of cyclic loading needs to be studied, or high measurement accuracy is required.</a:t>
            </a:r>
          </a:p>
          <a:p>
            <a:pPr marL="176213" indent="-176213"/>
            <a:r>
              <a:rPr lang="en-US" sz="2000" dirty="0"/>
              <a:t>Superconducting transformer may provide high current, but only for limited time. Resistance in the sample loop (joints) needs to be very small (&lt;10nΩ).</a:t>
            </a:r>
            <a:endParaRPr lang="cs-CZ" sz="2000" dirty="0"/>
          </a:p>
          <a:p>
            <a:pPr marL="176213" indent="-176213"/>
            <a:r>
              <a:rPr lang="cs-CZ" sz="2000" dirty="0"/>
              <a:t>Cyclic loading is usally the key test that a well-designed conductor needs to withstand.</a:t>
            </a:r>
            <a:endParaRPr lang="en-US" sz="2000" dirty="0"/>
          </a:p>
          <a:p>
            <a:pPr marL="176213" indent="-176213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8183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31" y="1870458"/>
            <a:ext cx="7691340" cy="533388"/>
          </a:xfrm>
        </p:spPr>
        <p:txBody>
          <a:bodyPr>
            <a:noAutofit/>
          </a:bodyPr>
          <a:lstStyle/>
          <a:p>
            <a:r>
              <a:rPr lang="cs-CZ" sz="4800" dirty="0"/>
              <a:t>Preparation of a SULTAN Sample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3445836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078DEF9-DCCB-7AFE-3819-E7655E46D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79771" y="0"/>
            <a:ext cx="8384458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AB2F80-2C87-5B42-AA46-643E99B02B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907" t="6089" r="2907" b="10280"/>
          <a:stretch/>
        </p:blipFill>
        <p:spPr>
          <a:xfrm rot="5400000">
            <a:off x="4883311" y="882811"/>
            <a:ext cx="3949378" cy="4572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29665E6-A2FB-4608-D522-756F4C8966A9}"/>
              </a:ext>
            </a:extLst>
          </p:cNvPr>
          <p:cNvSpPr/>
          <p:nvPr/>
        </p:nvSpPr>
        <p:spPr>
          <a:xfrm>
            <a:off x="67113" y="0"/>
            <a:ext cx="4572000" cy="15855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DE32F7B-66BB-C4EB-E3EC-E673FCBEE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How Does the SULTAN Sample Look Like?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3934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6919118" cy="533388"/>
          </a:xfrm>
        </p:spPr>
        <p:txBody>
          <a:bodyPr>
            <a:normAutofit/>
          </a:bodyPr>
          <a:lstStyle/>
          <a:p>
            <a:r>
              <a:rPr lang="en-US" dirty="0"/>
              <a:t>Conductor Lengths delivery at SPC Villigen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734347" y="3949580"/>
            <a:ext cx="4554614" cy="868379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cs-CZ" sz="1600" dirty="0"/>
              <a:t>A box with a superconductor shiped to Villigen from China, Korea, Japan, USA, Europe, ...</a:t>
            </a:r>
            <a:endParaRPr lang="en-US" sz="16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A340C4F-9408-918F-7C86-17A5113EF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47" y="1193920"/>
            <a:ext cx="4664075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0A66A093-7E3D-597C-3CF0-F345F60F4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313" y="974851"/>
            <a:ext cx="2927185" cy="319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1CFBE92E-19BD-CE32-4A36-EF80C7E0335C}"/>
              </a:ext>
            </a:extLst>
          </p:cNvPr>
          <p:cNvSpPr txBox="1">
            <a:spLocks/>
          </p:cNvSpPr>
          <p:nvPr/>
        </p:nvSpPr>
        <p:spPr>
          <a:xfrm>
            <a:off x="5989987" y="4302602"/>
            <a:ext cx="2509838" cy="994741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cs-CZ" sz="1600" dirty="0"/>
              <a:t>Example conductors – ITER Central Solenoid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9280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7308978" cy="533388"/>
          </a:xfrm>
        </p:spPr>
        <p:txBody>
          <a:bodyPr>
            <a:normAutofit/>
          </a:bodyPr>
          <a:lstStyle/>
          <a:p>
            <a:r>
              <a:rPr lang="en-US" dirty="0"/>
              <a:t>Removal of the Steel Jacket at the Terminations 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1033049" y="4275120"/>
            <a:ext cx="4107475" cy="63650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cs-CZ" sz="1600" dirty="0"/>
              <a:t>Milling of the steel jacket in the termination region.</a:t>
            </a:r>
            <a:endParaRPr lang="en-US" sz="1600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1CFBE92E-19BD-CE32-4A36-EF80C7E0335C}"/>
              </a:ext>
            </a:extLst>
          </p:cNvPr>
          <p:cNvSpPr txBox="1">
            <a:spLocks/>
          </p:cNvSpPr>
          <p:nvPr/>
        </p:nvSpPr>
        <p:spPr>
          <a:xfrm>
            <a:off x="5339925" y="4192436"/>
            <a:ext cx="3232297" cy="63650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cs-CZ" sz="1600" dirty="0"/>
              <a:t>Removal of the steel jacket (ITER Toroidal Field conductor)</a:t>
            </a:r>
            <a:endParaRPr lang="en-US" sz="16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646A4C-BFFF-2CB8-EE88-91579F1A7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52" y="951064"/>
            <a:ext cx="3871118" cy="309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864046C6-B515-1DD8-D553-7C5530B6E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479" y="951064"/>
            <a:ext cx="3681190" cy="309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108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9" y="190514"/>
            <a:ext cx="5841732" cy="533388"/>
          </a:xfrm>
        </p:spPr>
        <p:txBody>
          <a:bodyPr>
            <a:normAutofit/>
          </a:bodyPr>
          <a:lstStyle/>
          <a:p>
            <a:r>
              <a:rPr lang="en-US" dirty="0"/>
              <a:t>Chemical Removal of Cr Plating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2127210" y="4275120"/>
            <a:ext cx="4889579" cy="636508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Chemical r</a:t>
            </a:r>
            <a:r>
              <a:rPr lang="cs-CZ" sz="1600" dirty="0"/>
              <a:t>emoval of Cr plating from the surface of superconducting (Nb</a:t>
            </a:r>
            <a:r>
              <a:rPr lang="cs-CZ" sz="1600" baseline="-25000" dirty="0"/>
              <a:t>3</a:t>
            </a:r>
            <a:r>
              <a:rPr lang="cs-CZ" sz="1600" dirty="0"/>
              <a:t>Sn) strands.</a:t>
            </a:r>
            <a:endParaRPr lang="en-US" sz="16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92D87FC-9EF3-B19E-9838-18F457F91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2951" y="723902"/>
            <a:ext cx="2560637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770ACABC-0567-F6B0-92F9-39D22A6F2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413" y="723902"/>
            <a:ext cx="2378075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487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6E2CD-7A5B-6AF5-CF39-8CD5BF9A3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588" y="190514"/>
            <a:ext cx="7925667" cy="533388"/>
          </a:xfrm>
        </p:spPr>
        <p:txBody>
          <a:bodyPr>
            <a:normAutofit fontScale="90000"/>
          </a:bodyPr>
          <a:lstStyle/>
          <a:p>
            <a:r>
              <a:rPr lang="en-US" dirty="0"/>
              <a:t>Insertion of the Cable Terminations into Copper Sleeves</a:t>
            </a:r>
            <a:endParaRPr lang="en-GB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E711C268-85F1-00BE-0BAB-45B273B91535}"/>
              </a:ext>
            </a:extLst>
          </p:cNvPr>
          <p:cNvSpPr txBox="1">
            <a:spLocks/>
          </p:cNvSpPr>
          <p:nvPr/>
        </p:nvSpPr>
        <p:spPr>
          <a:xfrm>
            <a:off x="2117892" y="4419598"/>
            <a:ext cx="5630445" cy="359045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Clr>
                <a:schemeClr val="accent1"/>
              </a:buClr>
              <a:buSzPct val="90000"/>
              <a:buFont typeface="Wingdings" pitchFamily="2" charset="2"/>
              <a:buChar char="§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SzPct val="90000"/>
              <a:buFont typeface="Wingdings" pitchFamily="2" charset="2"/>
              <a:buChar char="§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n-US" sz="1600" dirty="0"/>
              <a:t>Installation of Copper sleeve at the conductor terminal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2EF1E21-88B1-A3E2-C8BA-D746167FB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027" y="723902"/>
            <a:ext cx="2448453" cy="215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7D119F5E-43E7-47A4-12BE-E96557104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613" y="723902"/>
            <a:ext cx="3232297" cy="2154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15ABF89A-6CAF-EC91-6E5D-19A403259C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92" y="2988140"/>
            <a:ext cx="4998119" cy="120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7815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9A7CB31-E4DC-4063-BDCD-36DC5F1DA1C8}">
  <ds:schemaRefs>
    <ds:schemaRef ds:uri="http://purl.org/dc/dcmitype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1643</Words>
  <Application>Microsoft Office PowerPoint</Application>
  <PresentationFormat>On-screen Show (16:9)</PresentationFormat>
  <Paragraphs>141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Cambria Math</vt:lpstr>
      <vt:lpstr>Franklin Gothic Demi Cond</vt:lpstr>
      <vt:lpstr>Tahoma</vt:lpstr>
      <vt:lpstr>Wingdings</vt:lpstr>
      <vt:lpstr>Thème Office</vt:lpstr>
      <vt:lpstr>Testing of Superconductors  for Fusion</vt:lpstr>
      <vt:lpstr>Our Test Facilities</vt:lpstr>
      <vt:lpstr>SULTAN Test Facility – DC Field up to 10.9 T</vt:lpstr>
      <vt:lpstr>Preparation of a SULTAN Sample</vt:lpstr>
      <vt:lpstr>How Does the SULTAN Sample Look Like?</vt:lpstr>
      <vt:lpstr>Conductor Lengths delivery at SPC Villigen</vt:lpstr>
      <vt:lpstr>Removal of the Steel Jacket at the Terminations </vt:lpstr>
      <vt:lpstr>Chemical Removal of Cr Plating</vt:lpstr>
      <vt:lpstr>Insertion of the Cable Terminations into Copper Sleeves</vt:lpstr>
      <vt:lpstr>Heat Treatment (only for Nb3Sn)</vt:lpstr>
      <vt:lpstr>Solder Filling of the Terminations</vt:lpstr>
      <vt:lpstr>Solder-Filled Termination</vt:lpstr>
      <vt:lpstr>Attaching Copper Blocks to the Terminations</vt:lpstr>
      <vt:lpstr>Instrumentations – Voltage Taps and Temp. Sensors</vt:lpstr>
      <vt:lpstr>Lorentz Force between the Two Legs</vt:lpstr>
      <vt:lpstr>Attaching Readout Wires and He Cooling Pipes</vt:lpstr>
      <vt:lpstr>Sample Ready for the Test in SULTAN</vt:lpstr>
      <vt:lpstr>Testing in SULTAN</vt:lpstr>
      <vt:lpstr>A Typical Test Week</vt:lpstr>
      <vt:lpstr>Superconducting Transformer</vt:lpstr>
      <vt:lpstr>Superconducting  Transformer</vt:lpstr>
      <vt:lpstr>Sample Instrumentation</vt:lpstr>
      <vt:lpstr>Check of Temperature Sensors – Heat Slug</vt:lpstr>
      <vt:lpstr>Voltage Response to Increasing Current</vt:lpstr>
      <vt:lpstr>Ic (Critical Current) Run</vt:lpstr>
      <vt:lpstr>n-Value Determination from the Ic Run</vt:lpstr>
      <vt:lpstr>Tcs (Current Sharing Temperature) Run</vt:lpstr>
      <vt:lpstr>Tcs (Current Sharing Temperature) Run</vt:lpstr>
      <vt:lpstr>Evolution of Tcs along Cyclic Loading</vt:lpstr>
      <vt:lpstr>Final DC Results</vt:lpstr>
      <vt:lpstr>Self-Field Effect</vt:lpstr>
      <vt:lpstr>Self-Field Effect</vt:lpstr>
      <vt:lpstr>AC Coil in SULTAN</vt:lpstr>
      <vt:lpstr>AC Loss</vt:lpstr>
      <vt:lpstr>AC Loss</vt:lpstr>
      <vt:lpstr>Additional SULTAN Capabilities</vt:lpstr>
      <vt:lpstr>Take-Away Message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Sedlak Kamil</cp:lastModifiedBy>
  <cp:revision>2091</cp:revision>
  <cp:lastPrinted>2021-12-03T15:56:54Z</cp:lastPrinted>
  <dcterms:created xsi:type="dcterms:W3CDTF">2019-04-02T06:24:35Z</dcterms:created>
  <dcterms:modified xsi:type="dcterms:W3CDTF">2025-06-16T15:35:46Z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